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Default Extension="tiff" ContentType="image/tif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6" r:id="rId1"/>
  </p:sldMasterIdLst>
  <p:notesMasterIdLst>
    <p:notesMasterId r:id="rId28"/>
  </p:notesMasterIdLst>
  <p:handoutMasterIdLst>
    <p:handoutMasterId r:id="rId29"/>
  </p:handoutMasterIdLst>
  <p:sldIdLst>
    <p:sldId id="256" r:id="rId2"/>
    <p:sldId id="292" r:id="rId3"/>
    <p:sldId id="310" r:id="rId4"/>
    <p:sldId id="291" r:id="rId5"/>
    <p:sldId id="311" r:id="rId6"/>
    <p:sldId id="261" r:id="rId7"/>
    <p:sldId id="258" r:id="rId8"/>
    <p:sldId id="293" r:id="rId9"/>
    <p:sldId id="301" r:id="rId10"/>
    <p:sldId id="299" r:id="rId11"/>
    <p:sldId id="312" r:id="rId12"/>
    <p:sldId id="306" r:id="rId13"/>
    <p:sldId id="303" r:id="rId14"/>
    <p:sldId id="314" r:id="rId15"/>
    <p:sldId id="307" r:id="rId16"/>
    <p:sldId id="309" r:id="rId17"/>
    <p:sldId id="260" r:id="rId18"/>
    <p:sldId id="290" r:id="rId19"/>
    <p:sldId id="315" r:id="rId20"/>
    <p:sldId id="316" r:id="rId21"/>
    <p:sldId id="294" r:id="rId22"/>
    <p:sldId id="295" r:id="rId23"/>
    <p:sldId id="296" r:id="rId24"/>
    <p:sldId id="297" r:id="rId25"/>
    <p:sldId id="313" r:id="rId26"/>
    <p:sldId id="300" r:id="rId2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D83928"/>
    <a:srgbClr val="EA5F00"/>
    <a:srgbClr val="DC4B3C"/>
    <a:srgbClr val="E67708"/>
    <a:srgbClr val="2033B1"/>
    <a:srgbClr val="D6DCE4"/>
    <a:srgbClr val="740000"/>
    <a:srgbClr val="4E8542"/>
    <a:srgbClr val="741E28"/>
    <a:srgbClr val="C44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6411" autoAdjust="0"/>
    <p:restoredTop sz="94136" autoAdjust="0"/>
  </p:normalViewPr>
  <p:slideViewPr>
    <p:cSldViewPr snapToGrid="0" snapToObjects="1">
      <p:cViewPr varScale="1">
        <p:scale>
          <a:sx n="151" d="100"/>
          <a:sy n="151" d="100"/>
        </p:scale>
        <p:origin x="-984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00" d="100"/>
          <a:sy n="100" d="100"/>
        </p:scale>
        <p:origin x="-4040" y="-7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600A82-17A7-43D1-92C4-CC31B2118417}" type="datetimeFigureOut">
              <a:rPr lang="zh-TW" altLang="en-US" smtClean="0"/>
              <a:pPr/>
              <a:t>2018/4/3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C5791-50A5-4EC7-82E3-F2E8D085595F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5" name="Shape 1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r>
              <a:rPr lang="en-US" altLang="zh-Hant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A57</a:t>
            </a:r>
            <a:r>
              <a:rPr lang="zh-Hant" alt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強調</a:t>
            </a:r>
            <a:endParaRPr lang="en-US" altLang="zh-Hant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7976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r>
              <a:rPr lang="en-US" altLang="zh-Hant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Slot</a:t>
            </a:r>
            <a:r>
              <a:rPr lang="zh-Hant" alt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altLang="zh-Hant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x</a:t>
            </a:r>
            <a:r>
              <a:rPr lang="zh-Hant" alt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1545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97090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Shape 2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1" name="Shape 24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3584246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Shape 2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1" name="Shape 24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41822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85" name="Shape 28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63577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53244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r>
              <a:rPr lang="zh-Hant" altLang="en-US" sz="11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合成無線網卡在機器上</a:t>
            </a: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55568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14127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55634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29392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Shape 2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6" name="Shape 21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33830858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Shape 22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6" name="Shape 2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69009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85" name="Shape 28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27404838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24968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Shape 2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11775427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Shape 2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20042187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Shape 2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9591639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Shape 2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xmlns="" val="418892591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tabLst/>
              <a:defRPr/>
            </a:pPr>
            <a:endParaRPr lang="en-US"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4461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slide" type="title">
  <p:cSld name="TITL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 descr="0402_16比9_封面母片_(EN).jpg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12" name="Shape 1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userDrawn="1">
  <p:cSld name="TITLE_AND_BODY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6" name="Shape 183"/>
          <p:cNvSpPr txBox="1">
            <a:spLocks noGrp="1"/>
          </p:cNvSpPr>
          <p:nvPr userDrawn="1">
            <p:ph type="title"/>
          </p:nvPr>
        </p:nvSpPr>
        <p:spPr>
          <a:xfrm>
            <a:off x="323528" y="65780"/>
            <a:ext cx="7373335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>
              <a:defRPr sz="3600" b="1">
                <a:latin typeface="微軟正黑體" pitchFamily="34" charset="-120"/>
                <a:ea typeface="微軟正黑體" pitchFamily="34" charset="-120"/>
              </a:defRPr>
            </a:lvl1pPr>
          </a:lstStyle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Verdana"/>
              <a:buNone/>
            </a:pPr>
            <a:endParaRPr sz="4000" u="none" strike="noStrike" cap="none" dirty="0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訂版面配置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 descr="0402_16比9_母片_(ZH+EN).jpg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078616" y="1494851"/>
            <a:ext cx="4636787" cy="1819611"/>
          </a:xfrm>
        </p:spPr>
        <p:txBody>
          <a:bodyPr/>
          <a:lstStyle>
            <a:lvl1pPr>
              <a:defRPr sz="500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defRPr>
            </a:lvl1pPr>
          </a:lstStyle>
          <a:p>
            <a:r>
              <a:rPr lang="zh-TW" altLang="en-US" dirty="0"/>
              <a:t>按一下以編輯母片標題樣式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Title slide">
  <p:cSld name="6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 descr="0402_16比9_末頁母片_(EN).jpg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1" name="Shape 2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D7FDDD">
            <a:alpha val="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9" descr="0402_16比9_內頁母片_(ZH+EN).jpg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 dirty="0"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77" r:id="rId3"/>
    <p:sldLayoutId id="2147483650" r:id="rId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1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pn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1.pn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6.jpe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4.pn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32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tiff"/><Relationship Id="rId4" Type="http://schemas.openxmlformats.org/officeDocument/2006/relationships/image" Target="../media/image4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tiff"/><Relationship Id="rId3" Type="http://schemas.openxmlformats.org/officeDocument/2006/relationships/image" Target="../media/image46.tiff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圓角化對角線角落矩形 28"/>
          <p:cNvSpPr/>
          <p:nvPr/>
        </p:nvSpPr>
        <p:spPr>
          <a:xfrm>
            <a:off x="2663361" y="4246081"/>
            <a:ext cx="1447848" cy="314435"/>
          </a:xfrm>
          <a:prstGeom prst="round2DiagRect">
            <a:avLst>
              <a:gd name="adj1" fmla="val 10021"/>
              <a:gd name="adj2" fmla="val 0"/>
            </a:avLst>
          </a:prstGeom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圓角化對角線角落矩形 17"/>
          <p:cNvSpPr/>
          <p:nvPr/>
        </p:nvSpPr>
        <p:spPr>
          <a:xfrm>
            <a:off x="637779" y="4246081"/>
            <a:ext cx="1785264" cy="321258"/>
          </a:xfrm>
          <a:prstGeom prst="round2DiagRect">
            <a:avLst>
              <a:gd name="adj1" fmla="val 10021"/>
              <a:gd name="adj2" fmla="val 0"/>
            </a:avLst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圓角化對角線角落矩形 12"/>
          <p:cNvSpPr/>
          <p:nvPr/>
        </p:nvSpPr>
        <p:spPr>
          <a:xfrm>
            <a:off x="4490524" y="4246081"/>
            <a:ext cx="1447848" cy="314435"/>
          </a:xfrm>
          <a:prstGeom prst="round2DiagRect">
            <a:avLst>
              <a:gd name="adj1" fmla="val 10021"/>
              <a:gd name="adj2" fmla="val 0"/>
            </a:avLst>
          </a:prstGeom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11" name="Shape 549"/>
          <p:cNvGraphicFramePr/>
          <p:nvPr>
            <p:extLst>
              <p:ext uri="{D42A27DB-BD31-4B8C-83A1-F6EECF244321}">
                <p14:modId xmlns:p14="http://schemas.microsoft.com/office/powerpoint/2010/main" xmlns="" val="2950764381"/>
              </p:ext>
            </p:extLst>
          </p:nvPr>
        </p:nvGraphicFramePr>
        <p:xfrm>
          <a:off x="792726" y="1935987"/>
          <a:ext cx="5279978" cy="2220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216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836512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951302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215647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b="1" dirty="0">
                        <a:solidFill>
                          <a:schemeClr val="bg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TS-831X</a:t>
                      </a:r>
                      <a:endParaRPr b="1" dirty="0">
                        <a:solidFill>
                          <a:schemeClr val="bg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5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TS-83</a:t>
                      </a:r>
                      <a:r>
                        <a:rPr lang="en-US" altLang="zh-TW" sz="15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2</a:t>
                      </a:r>
                      <a:r>
                        <a:rPr lang="en-US" altLang="zh-Hant" sz="15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X</a:t>
                      </a:r>
                      <a:endParaRPr sz="1500" b="1" dirty="0">
                        <a:solidFill>
                          <a:schemeClr val="bg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51119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US" sz="110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Processor</a:t>
                      </a:r>
                      <a:endParaRPr sz="1100" b="1" i="0" u="none" strike="noStrike" cap="none" dirty="0">
                        <a:solidFill>
                          <a:schemeClr val="dk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Quad-core </a:t>
                      </a:r>
                      <a:r>
                        <a:rPr lang="en-US" altLang="zh-TW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AL314</a:t>
                      </a:r>
                      <a:endParaRPr sz="1100" b="1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u="none" strike="noStrike" cap="none" baseline="0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Quad-core </a:t>
                      </a:r>
                      <a:r>
                        <a:rPr lang="en-US" altLang="zh-TW" sz="1100" b="1" u="none" strike="noStrike" cap="none" baseline="0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AL324</a:t>
                      </a:r>
                      <a:endParaRPr sz="1100" b="1" dirty="0">
                        <a:solidFill>
                          <a:srgbClr val="FF0000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51119">
                <a:tc>
                  <a:txBody>
                    <a:bodyPr/>
                    <a:lstStyle/>
                    <a:p>
                      <a:pPr marL="0" marR="0" lvl="0" indent="0" algn="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US" altLang="zh-Hant" sz="105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CPU</a:t>
                      </a:r>
                      <a:r>
                        <a:rPr lang="zh-Hant" altLang="en-US" sz="105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05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architecture</a:t>
                      </a:r>
                      <a:endParaRPr sz="1050" b="1" i="0" u="none" strike="noStrike" cap="none" dirty="0">
                        <a:solidFill>
                          <a:schemeClr val="dk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US" altLang="zh-Hant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ARMv7</a:t>
                      </a:r>
                      <a:r>
                        <a:rPr lang="zh-Hant" altLang="en-US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Cortex-A15</a:t>
                      </a:r>
                      <a:r>
                        <a:rPr lang="zh-Hant" altLang="en-US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endParaRPr lang="en-US" altLang="zh-Hant" sz="1100" b="1" u="none" strike="noStrike" cap="none" baseline="0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US" altLang="zh-Hant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32 bit</a:t>
                      </a:r>
                      <a:endParaRPr sz="1100" b="1" i="0" u="none" strike="noStrike" cap="none" baseline="0" dirty="0">
                        <a:solidFill>
                          <a:schemeClr val="dk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ARMv8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Cortex-A57</a:t>
                      </a:r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64 bit</a:t>
                      </a:r>
                      <a:endParaRPr sz="1100" b="1" dirty="0">
                        <a:solidFill>
                          <a:srgbClr val="FF0000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extLst>
                  <a:ext uri="{0D108BD9-81ED-4DB2-BD59-A6C34878D82A}">
                    <a16:rowId xmlns:a16="http://schemas.microsoft.com/office/drawing/2014/main" xmlns="" val="2465021301"/>
                  </a:ext>
                </a:extLst>
              </a:tr>
              <a:tr h="251119">
                <a:tc>
                  <a:txBody>
                    <a:bodyPr/>
                    <a:lstStyle/>
                    <a:p>
                      <a:pPr marL="0" marR="0" lvl="0" indent="0" algn="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US" altLang="zh-Hant" sz="105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CPU</a:t>
                      </a:r>
                      <a:r>
                        <a:rPr lang="zh-Hant" altLang="en-US" sz="105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 </a:t>
                      </a:r>
                      <a:r>
                        <a:rPr lang="en-US" altLang="zh-Hant" sz="105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frequency</a:t>
                      </a:r>
                      <a:endParaRPr sz="1050" b="1" i="0" u="none" strike="noStrike" cap="none" dirty="0">
                        <a:solidFill>
                          <a:schemeClr val="dk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Up to </a:t>
                      </a:r>
                      <a:r>
                        <a:rPr lang="en-US" altLang="zh-TW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1.7 GHz</a:t>
                      </a:r>
                      <a:endParaRPr sz="1100" b="1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1.7 GHz</a:t>
                      </a:r>
                      <a:endParaRPr sz="1100" b="1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251119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US" sz="110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Memory</a:t>
                      </a:r>
                      <a:endParaRPr sz="1100" b="1" i="0" u="none" strike="noStrike" cap="none" dirty="0">
                        <a:solidFill>
                          <a:schemeClr val="dk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100" b="1" u="none" strike="noStrike" cap="none" baseline="0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DDR3</a:t>
                      </a:r>
                      <a:endParaRPr sz="1100" b="1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TW" sz="1100" b="1" u="none" strike="noStrike" cap="none" baseline="0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DDR</a:t>
                      </a:r>
                      <a:r>
                        <a:rPr lang="en-US" altLang="zh-Hant" sz="1100" b="1" u="none" strike="noStrike" cap="none" baseline="0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Arial"/>
                        </a:rPr>
                        <a:t>4</a:t>
                      </a:r>
                      <a:endParaRPr sz="1100" b="1" dirty="0">
                        <a:solidFill>
                          <a:srgbClr val="FF0000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245309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US" sz="110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LAN port</a:t>
                      </a:r>
                      <a:endParaRPr sz="1100" b="1" i="0" u="none" strike="noStrike" cap="none" dirty="0">
                        <a:solidFill>
                          <a:schemeClr val="dk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2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x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 err="1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GbE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&amp;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2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x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10GbE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SFP+</a:t>
                      </a:r>
                      <a:endParaRPr sz="1100" b="1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 hMerge="1"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 b="1" dirty="0">
                        <a:latin typeface="+mj-lt"/>
                        <a:ea typeface="Microsoft JhengHei"/>
                        <a:cs typeface="Microsoft JhengHei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245309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US" altLang="zh-Hant" sz="1100" b="1" i="0" u="none" strike="noStrike" cap="none" dirty="0" err="1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PCIe</a:t>
                      </a:r>
                      <a:r>
                        <a:rPr lang="zh-Hant" altLang="en-US" sz="110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i="0" u="none" strike="noStrike" cap="none" dirty="0">
                          <a:solidFill>
                            <a:schemeClr val="dk1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slot</a:t>
                      </a:r>
                      <a:endParaRPr sz="1100" b="1" i="0" u="none" strike="noStrike" cap="none" dirty="0">
                        <a:solidFill>
                          <a:schemeClr val="dk1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1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x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Gen2</a:t>
                      </a:r>
                      <a:r>
                        <a:rPr lang="zh-Hant" altLang="en-US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x2</a:t>
                      </a:r>
                      <a:endParaRPr sz="1100" b="1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1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x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Gen2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x1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&amp;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1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x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Gen2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x2</a:t>
                      </a:r>
                      <a:endParaRPr sz="1100" b="1" dirty="0">
                        <a:solidFill>
                          <a:srgbClr val="FF0000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extLst>
                  <a:ext uri="{0D108BD9-81ED-4DB2-BD59-A6C34878D82A}">
                    <a16:rowId xmlns:a16="http://schemas.microsoft.com/office/drawing/2014/main" xmlns="" val="2840070313"/>
                  </a:ext>
                </a:extLst>
              </a:tr>
              <a:tr h="245309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dirty="0"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Audio output</a:t>
                      </a:r>
                      <a:endParaRPr sz="1100" b="1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 b="1" dirty="0"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speaker</a:t>
                      </a:r>
                      <a:r>
                        <a:rPr lang="zh-Hant" altLang="en-US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＋ </a:t>
                      </a:r>
                      <a:r>
                        <a:rPr lang="en-US" altLang="zh-Hant" sz="1100" b="1" dirty="0">
                          <a:solidFill>
                            <a:srgbClr val="FF0000"/>
                          </a:solidFill>
                          <a:latin typeface="+mn-lt"/>
                          <a:ea typeface="微軟正黑體" pitchFamily="34" charset="-120"/>
                          <a:cs typeface="Noto Sans" panose="020B0502040504020204" pitchFamily="34" charset="0"/>
                          <a:sym typeface="Microsoft JhengHei"/>
                        </a:rPr>
                        <a:t>line-out</a:t>
                      </a:r>
                      <a:endParaRPr sz="1100" b="1" dirty="0">
                        <a:solidFill>
                          <a:srgbClr val="FF0000"/>
                        </a:solidFill>
                        <a:latin typeface="+mn-lt"/>
                        <a:ea typeface="微軟正黑體" pitchFamily="34" charset="-120"/>
                        <a:cs typeface="Noto Sans" panose="020B0502040504020204" pitchFamily="34" charset="0"/>
                        <a:sym typeface="Microsoft JhengHei"/>
                      </a:endParaRPr>
                    </a:p>
                  </a:txBody>
                  <a:tcPr marL="70524" marR="70524" marT="35262" marB="35262" anchor="ctr"/>
                </a:tc>
                <a:extLst>
                  <a:ext uri="{0D108BD9-81ED-4DB2-BD59-A6C34878D82A}">
                    <a16:rowId xmlns:a16="http://schemas.microsoft.com/office/drawing/2014/main" xmlns="" val="245918854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85"/>
            <a:ext cx="9144000" cy="697312"/>
          </a:xfrm>
        </p:spPr>
        <p:txBody>
          <a:bodyPr/>
          <a:lstStyle/>
          <a:p>
            <a:r>
              <a:rPr lang="en-US" sz="3600" dirty="0">
                <a:solidFill>
                  <a:srgbClr val="FFFFFF"/>
                </a:solidFill>
                <a:latin typeface="+mj-lt"/>
                <a:ea typeface="Microsoft JhengHei"/>
              </a:rPr>
              <a:t>A step up from TS-831X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D1775373-93A8-634E-A202-764D936FFF98}"/>
              </a:ext>
            </a:extLst>
          </p:cNvPr>
          <p:cNvSpPr txBox="1"/>
          <p:nvPr/>
        </p:nvSpPr>
        <p:spPr>
          <a:xfrm>
            <a:off x="2844532" y="4252739"/>
            <a:ext cx="12030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24K </a:t>
            </a:r>
            <a:r>
              <a:rPr lang="en-US" altLang="zh-Hant" b="1" dirty="0">
                <a:solidFill>
                  <a:schemeClr val="bg1"/>
                </a:solidFill>
              </a:rPr>
              <a:t>DIMPS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A1B838DA-CBFF-FD4D-BA11-E3CC571715F4}"/>
              </a:ext>
            </a:extLst>
          </p:cNvPr>
          <p:cNvSpPr txBox="1"/>
          <p:nvPr/>
        </p:nvSpPr>
        <p:spPr>
          <a:xfrm>
            <a:off x="4616038" y="4252739"/>
            <a:ext cx="12030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32K </a:t>
            </a:r>
            <a:r>
              <a:rPr lang="en-US" altLang="zh-Hant" b="1" dirty="0">
                <a:solidFill>
                  <a:schemeClr val="bg1"/>
                </a:solidFill>
              </a:rPr>
              <a:t>DMIPS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A66A6A0A-E7CF-CA42-BF2B-8D720C051DC9}"/>
              </a:ext>
            </a:extLst>
          </p:cNvPr>
          <p:cNvSpPr txBox="1"/>
          <p:nvPr/>
        </p:nvSpPr>
        <p:spPr>
          <a:xfrm>
            <a:off x="6441902" y="2353194"/>
            <a:ext cx="2462068" cy="338554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>
                <a:ea typeface="微軟正黑體" pitchFamily="34" charset="-120"/>
              </a:rPr>
              <a:t>Performance Upgrade!</a:t>
            </a:r>
            <a:endParaRPr lang="en-US" b="1" dirty="0">
              <a:ea typeface="微軟正黑體" pitchFamily="34" charset="-12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1B4B3E35-D196-BA48-B926-C813CF618A26}"/>
              </a:ext>
            </a:extLst>
          </p:cNvPr>
          <p:cNvSpPr txBox="1"/>
          <p:nvPr/>
        </p:nvSpPr>
        <p:spPr>
          <a:xfrm>
            <a:off x="696535" y="4252739"/>
            <a:ext cx="17026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b="1" dirty="0">
                <a:solidFill>
                  <a:schemeClr val="bg1"/>
                </a:solidFill>
              </a:rPr>
              <a:t>Computing power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Curved Up Arrow 6">
            <a:extLst>
              <a:ext uri="{FF2B5EF4-FFF2-40B4-BE49-F238E27FC236}">
                <a16:creationId xmlns:a16="http://schemas.microsoft.com/office/drawing/2014/main" xmlns="" id="{AC7434F1-D12C-7F42-851C-75E94C90F476}"/>
              </a:ext>
            </a:extLst>
          </p:cNvPr>
          <p:cNvSpPr/>
          <p:nvPr/>
        </p:nvSpPr>
        <p:spPr>
          <a:xfrm rot="16200000">
            <a:off x="5682117" y="3195623"/>
            <a:ext cx="1665768" cy="661684"/>
          </a:xfrm>
          <a:prstGeom prst="curvedUpArrow">
            <a:avLst>
              <a:gd name="adj1" fmla="val 25000"/>
              <a:gd name="adj2" fmla="val 56479"/>
              <a:gd name="adj3" fmla="val 25000"/>
            </a:avLst>
          </a:prstGeom>
          <a:solidFill>
            <a:srgbClr val="C00000"/>
          </a:solidFill>
          <a:ln w="12700"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DF48B110-00EE-4A4A-BE30-499A3184A2BC}"/>
              </a:ext>
            </a:extLst>
          </p:cNvPr>
          <p:cNvSpPr/>
          <p:nvPr/>
        </p:nvSpPr>
        <p:spPr>
          <a:xfrm>
            <a:off x="2274468" y="2493502"/>
            <a:ext cx="3809065" cy="410949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44169AF0-E3CC-CB47-A87F-3B77E52889A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127218" y="743270"/>
            <a:ext cx="2009673" cy="1255822"/>
          </a:xfrm>
          <a:prstGeom prst="rect">
            <a:avLst/>
          </a:prstGeom>
        </p:spPr>
      </p:pic>
      <p:pic>
        <p:nvPicPr>
          <p:cNvPr id="25" name="圖片 24" descr="未命名-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9" y="1476227"/>
            <a:ext cx="2071737" cy="388508"/>
          </a:xfrm>
          <a:prstGeom prst="rect">
            <a:avLst/>
          </a:prstGeom>
        </p:spPr>
      </p:pic>
      <p:pic>
        <p:nvPicPr>
          <p:cNvPr id="28" name="圖片 27" descr="TS-831X-Front_V2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126" y="743270"/>
            <a:ext cx="2000092" cy="1250280"/>
          </a:xfrm>
          <a:prstGeom prst="rect">
            <a:avLst/>
          </a:prstGeom>
        </p:spPr>
      </p:pic>
      <p:sp>
        <p:nvSpPr>
          <p:cNvPr id="24" name="Rectangle 19">
            <a:extLst>
              <a:ext uri="{FF2B5EF4-FFF2-40B4-BE49-F238E27FC236}">
                <a16:creationId xmlns:a16="http://schemas.microsoft.com/office/drawing/2014/main" xmlns="" id="{EE086E69-3F84-1B4C-8004-2B75C5E5B05C}"/>
              </a:ext>
            </a:extLst>
          </p:cNvPr>
          <p:cNvSpPr/>
          <p:nvPr/>
        </p:nvSpPr>
        <p:spPr>
          <a:xfrm>
            <a:off x="558210" y="4190403"/>
            <a:ext cx="5514494" cy="410949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4" descr="C:\Users\user\Desktop\TS-x28A_PPT\new-01.png">
            <a:extLst>
              <a:ext uri="{FF2B5EF4-FFF2-40B4-BE49-F238E27FC236}">
                <a16:creationId xmlns:a16="http://schemas.microsoft.com/office/drawing/2014/main" xmlns="" id="{ECF5226C-C408-A542-9B2F-6F7C41B03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84374" y="2062834"/>
            <a:ext cx="593249" cy="5807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73593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24" y="45215"/>
            <a:ext cx="8171985" cy="697312"/>
          </a:xfrm>
        </p:spPr>
        <p:txBody>
          <a:bodyPr/>
          <a:lstStyle/>
          <a:p>
            <a:r>
              <a:rPr lang="en-US" altLang="zh-Hant" sz="3600" dirty="0">
                <a:solidFill>
                  <a:srgbClr val="FFFFFF"/>
                </a:solidFill>
                <a:latin typeface="+mj-lt"/>
                <a:ea typeface="Microsoft JhengHei"/>
                <a:sym typeface="Microsoft JhengHei"/>
              </a:rPr>
              <a:t>Quad-core 64-bit </a:t>
            </a:r>
            <a:r>
              <a:rPr lang="en-US" sz="3600" dirty="0">
                <a:solidFill>
                  <a:srgbClr val="FFFFFF"/>
                </a:solidFill>
                <a:latin typeface="+mj-lt"/>
                <a:ea typeface="Microsoft JhengHei"/>
              </a:rPr>
              <a:t>Cortex-A57</a:t>
            </a:r>
          </a:p>
        </p:txBody>
      </p:sp>
      <p:pic>
        <p:nvPicPr>
          <p:cNvPr id="16" name="Shape 228" descr="C:\Users\user\Desktop\TS-x28A_PPT\GPU.png">
            <a:extLst>
              <a:ext uri="{FF2B5EF4-FFF2-40B4-BE49-F238E27FC236}">
                <a16:creationId xmlns:a16="http://schemas.microsoft.com/office/drawing/2014/main" xmlns="" id="{3AB503C3-6C70-284E-AA2D-B0135DEB039B}"/>
              </a:ext>
            </a:extLst>
          </p:cNvPr>
          <p:cNvPicPr preferRelativeResize="0"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4744192" y="2337360"/>
            <a:ext cx="4399808" cy="28061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D1B46CAE-299F-494A-8AF4-99D07052474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74529" y="3346108"/>
            <a:ext cx="2435738" cy="1522065"/>
          </a:xfrm>
          <a:prstGeom prst="rect">
            <a:avLst/>
          </a:prstGeom>
        </p:spPr>
      </p:pic>
      <p:pic>
        <p:nvPicPr>
          <p:cNvPr id="21" name="圖片 20" descr="未命名-2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7823" y="4383231"/>
            <a:ext cx="2027593" cy="380230"/>
          </a:xfrm>
          <a:prstGeom prst="rect">
            <a:avLst/>
          </a:prstGeom>
        </p:spPr>
      </p:pic>
      <p:grpSp>
        <p:nvGrpSpPr>
          <p:cNvPr id="3" name="群組 2">
            <a:extLst>
              <a:ext uri="{FF2B5EF4-FFF2-40B4-BE49-F238E27FC236}">
                <a16:creationId xmlns:a16="http://schemas.microsoft.com/office/drawing/2014/main" xmlns="" id="{20770A86-B9BB-6D42-8CC9-06C4209C122A}"/>
              </a:ext>
            </a:extLst>
          </p:cNvPr>
          <p:cNvGrpSpPr/>
          <p:nvPr/>
        </p:nvGrpSpPr>
        <p:grpSpPr>
          <a:xfrm>
            <a:off x="322622" y="2819551"/>
            <a:ext cx="2075867" cy="439733"/>
            <a:chOff x="4047893" y="1538873"/>
            <a:chExt cx="2075867" cy="439733"/>
          </a:xfrm>
        </p:grpSpPr>
        <p:sp>
          <p:nvSpPr>
            <p:cNvPr id="30" name="圓角矩形 29"/>
            <p:cNvSpPr/>
            <p:nvPr/>
          </p:nvSpPr>
          <p:spPr>
            <a:xfrm>
              <a:off x="4047893" y="1538873"/>
              <a:ext cx="2075867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7" name="文字方塊 36"/>
            <p:cNvSpPr txBox="1"/>
            <p:nvPr/>
          </p:nvSpPr>
          <p:spPr>
            <a:xfrm>
              <a:off x="4180014" y="1555636"/>
              <a:ext cx="193231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Clr>
                  <a:schemeClr val="bg1"/>
                </a:buClr>
              </a:pP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Cryptography</a:t>
              </a:r>
            </a:p>
          </p:txBody>
        </p:sp>
      </p:grpSp>
      <p:sp>
        <p:nvSpPr>
          <p:cNvPr id="41" name="文字方塊 40"/>
          <p:cNvSpPr txBox="1"/>
          <p:nvPr/>
        </p:nvSpPr>
        <p:spPr>
          <a:xfrm>
            <a:off x="2346184" y="3893158"/>
            <a:ext cx="30192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>
                <a:latin typeface="+mn-lt"/>
                <a:ea typeface="微軟正黑體" pitchFamily="34" charset="-120"/>
              </a:rPr>
              <a:t>TS-832X</a:t>
            </a: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xmlns="" id="{469A9C94-8083-C741-BE17-A9DC22101975}"/>
              </a:ext>
            </a:extLst>
          </p:cNvPr>
          <p:cNvSpPr txBox="1"/>
          <p:nvPr/>
        </p:nvSpPr>
        <p:spPr>
          <a:xfrm>
            <a:off x="2476038" y="2768550"/>
            <a:ext cx="5915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1600" b="1" dirty="0">
                <a:latin typeface="+mn-lt"/>
                <a:ea typeface="微軟正黑體" pitchFamily="34" charset="-120"/>
              </a:rPr>
              <a:t>Operates with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128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bit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SIMD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registers for multiple encryption/decryption instructions per cycle</a:t>
            </a:r>
            <a:endParaRPr lang="en-US" altLang="zh-TW" sz="1600" b="1" dirty="0">
              <a:latin typeface="+mn-lt"/>
              <a:ea typeface="微軟正黑體" pitchFamily="34" charset="-120"/>
            </a:endParaRPr>
          </a:p>
        </p:txBody>
      </p:sp>
      <p:grpSp>
        <p:nvGrpSpPr>
          <p:cNvPr id="13" name="群組 12">
            <a:extLst>
              <a:ext uri="{FF2B5EF4-FFF2-40B4-BE49-F238E27FC236}">
                <a16:creationId xmlns:a16="http://schemas.microsoft.com/office/drawing/2014/main" xmlns="" id="{6AD90B8A-9BF8-D143-82B2-4194B346009A}"/>
              </a:ext>
            </a:extLst>
          </p:cNvPr>
          <p:cNvGrpSpPr/>
          <p:nvPr/>
        </p:nvGrpSpPr>
        <p:grpSpPr>
          <a:xfrm>
            <a:off x="312871" y="922488"/>
            <a:ext cx="2075867" cy="439733"/>
            <a:chOff x="4047893" y="1538873"/>
            <a:chExt cx="2075867" cy="439733"/>
          </a:xfrm>
        </p:grpSpPr>
        <p:sp>
          <p:nvSpPr>
            <p:cNvPr id="14" name="圓角矩形 13">
              <a:extLst>
                <a:ext uri="{FF2B5EF4-FFF2-40B4-BE49-F238E27FC236}">
                  <a16:creationId xmlns:a16="http://schemas.microsoft.com/office/drawing/2014/main" xmlns="" id="{30CCECCB-0A42-664D-AF7A-A38CD893E5A6}"/>
                </a:ext>
              </a:extLst>
            </p:cNvPr>
            <p:cNvSpPr/>
            <p:nvPr/>
          </p:nvSpPr>
          <p:spPr>
            <a:xfrm>
              <a:off x="4047893" y="1538873"/>
              <a:ext cx="2075867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5" name="文字方塊 14">
              <a:extLst>
                <a:ext uri="{FF2B5EF4-FFF2-40B4-BE49-F238E27FC236}">
                  <a16:creationId xmlns:a16="http://schemas.microsoft.com/office/drawing/2014/main" xmlns="" id="{DECD8E86-E46E-B447-9BB4-6839B6D86797}"/>
                </a:ext>
              </a:extLst>
            </p:cNvPr>
            <p:cNvSpPr txBox="1"/>
            <p:nvPr/>
          </p:nvSpPr>
          <p:spPr>
            <a:xfrm>
              <a:off x="4191444" y="1555636"/>
              <a:ext cx="193231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Clr>
                  <a:schemeClr val="bg1"/>
                </a:buClr>
              </a:pP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Integrated I/O</a:t>
              </a:r>
            </a:p>
          </p:txBody>
        </p:sp>
      </p:grpSp>
      <p:sp>
        <p:nvSpPr>
          <p:cNvPr id="22" name="文字方塊 21">
            <a:extLst>
              <a:ext uri="{FF2B5EF4-FFF2-40B4-BE49-F238E27FC236}">
                <a16:creationId xmlns:a16="http://schemas.microsoft.com/office/drawing/2014/main" xmlns="" id="{96968A6A-6930-4B46-89BC-C272B607AC3E}"/>
              </a:ext>
            </a:extLst>
          </p:cNvPr>
          <p:cNvSpPr txBox="1"/>
          <p:nvPr/>
        </p:nvSpPr>
        <p:spPr>
          <a:xfrm>
            <a:off x="2466287" y="901557"/>
            <a:ext cx="59250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1600" b="1" dirty="0">
                <a:latin typeface="+mn-lt"/>
                <a:ea typeface="微軟正黑體" pitchFamily="34" charset="-120"/>
              </a:rPr>
              <a:t>10GbE,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SATA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6Gbps,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 err="1">
                <a:latin typeface="+mn-lt"/>
                <a:ea typeface="微軟正黑體" pitchFamily="34" charset="-120"/>
              </a:rPr>
              <a:t>PCIe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lanes in 27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x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27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mm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BGA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size</a:t>
            </a:r>
            <a:endParaRPr lang="en-US" altLang="zh-TW" sz="1600" b="1" dirty="0">
              <a:latin typeface="+mn-lt"/>
              <a:ea typeface="微軟正黑體" pitchFamily="34" charset="-120"/>
            </a:endParaRPr>
          </a:p>
        </p:txBody>
      </p:sp>
      <p:grpSp>
        <p:nvGrpSpPr>
          <p:cNvPr id="23" name="群組 22">
            <a:extLst>
              <a:ext uri="{FF2B5EF4-FFF2-40B4-BE49-F238E27FC236}">
                <a16:creationId xmlns:a16="http://schemas.microsoft.com/office/drawing/2014/main" xmlns="" id="{20E50C58-3E60-4C41-B11B-7E4833CCB544}"/>
              </a:ext>
            </a:extLst>
          </p:cNvPr>
          <p:cNvGrpSpPr/>
          <p:nvPr/>
        </p:nvGrpSpPr>
        <p:grpSpPr>
          <a:xfrm>
            <a:off x="312871" y="2152479"/>
            <a:ext cx="2163167" cy="439733"/>
            <a:chOff x="4047893" y="1538873"/>
            <a:chExt cx="2163167" cy="439733"/>
          </a:xfrm>
        </p:grpSpPr>
        <p:sp>
          <p:nvSpPr>
            <p:cNvPr id="24" name="圓角矩形 23">
              <a:extLst>
                <a:ext uri="{FF2B5EF4-FFF2-40B4-BE49-F238E27FC236}">
                  <a16:creationId xmlns:a16="http://schemas.microsoft.com/office/drawing/2014/main" xmlns="" id="{3A89D594-B5DC-E34F-BED6-98E1570F78E6}"/>
                </a:ext>
              </a:extLst>
            </p:cNvPr>
            <p:cNvSpPr/>
            <p:nvPr/>
          </p:nvSpPr>
          <p:spPr>
            <a:xfrm>
              <a:off x="4047893" y="1538873"/>
              <a:ext cx="2075867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5" name="文字方塊 24">
              <a:extLst>
                <a:ext uri="{FF2B5EF4-FFF2-40B4-BE49-F238E27FC236}">
                  <a16:creationId xmlns:a16="http://schemas.microsoft.com/office/drawing/2014/main" xmlns="" id="{A18C9E20-E400-F74C-94BD-02A24B4858A3}"/>
                </a:ext>
              </a:extLst>
            </p:cNvPr>
            <p:cNvSpPr txBox="1"/>
            <p:nvPr/>
          </p:nvSpPr>
          <p:spPr>
            <a:xfrm>
              <a:off x="4047893" y="1578496"/>
              <a:ext cx="216316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Clr>
                  <a:schemeClr val="bg1"/>
                </a:buClr>
              </a:pPr>
              <a:r>
                <a:rPr lang="en-US" altLang="zh-Hant" sz="16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Higher performance</a:t>
              </a:r>
            </a:p>
          </p:txBody>
        </p:sp>
      </p:grpSp>
      <p:sp>
        <p:nvSpPr>
          <p:cNvPr id="26" name="文字方塊 25">
            <a:extLst>
              <a:ext uri="{FF2B5EF4-FFF2-40B4-BE49-F238E27FC236}">
                <a16:creationId xmlns:a16="http://schemas.microsoft.com/office/drawing/2014/main" xmlns="" id="{D468DD93-1F11-DD48-8DBF-DAC692059BFD}"/>
              </a:ext>
            </a:extLst>
          </p:cNvPr>
          <p:cNvSpPr txBox="1"/>
          <p:nvPr/>
        </p:nvSpPr>
        <p:spPr>
          <a:xfrm>
            <a:off x="2466286" y="2103394"/>
            <a:ext cx="59250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1600" b="1" dirty="0">
                <a:latin typeface="+mn-lt"/>
                <a:ea typeface="微軟正黑體" pitchFamily="34" charset="-120"/>
              </a:rPr>
              <a:t>Enhanced floating point operations and 31 64-bit registers for reduced redundant data access</a:t>
            </a:r>
            <a:endParaRPr lang="en-US" altLang="zh-TW" sz="1600" b="1" dirty="0">
              <a:latin typeface="+mn-lt"/>
              <a:ea typeface="微軟正黑體" pitchFamily="34" charset="-120"/>
            </a:endParaRPr>
          </a:p>
        </p:txBody>
      </p:sp>
      <p:grpSp>
        <p:nvGrpSpPr>
          <p:cNvPr id="27" name="群組 26">
            <a:extLst>
              <a:ext uri="{FF2B5EF4-FFF2-40B4-BE49-F238E27FC236}">
                <a16:creationId xmlns:a16="http://schemas.microsoft.com/office/drawing/2014/main" xmlns="" id="{A361E535-71AF-0343-AA2E-89C19EDD170F}"/>
              </a:ext>
            </a:extLst>
          </p:cNvPr>
          <p:cNvGrpSpPr/>
          <p:nvPr/>
        </p:nvGrpSpPr>
        <p:grpSpPr>
          <a:xfrm>
            <a:off x="312871" y="1521496"/>
            <a:ext cx="2075867" cy="439733"/>
            <a:chOff x="4047893" y="1538873"/>
            <a:chExt cx="2075867" cy="439733"/>
          </a:xfrm>
        </p:grpSpPr>
        <p:sp>
          <p:nvSpPr>
            <p:cNvPr id="28" name="圓角矩形 27">
              <a:extLst>
                <a:ext uri="{FF2B5EF4-FFF2-40B4-BE49-F238E27FC236}">
                  <a16:creationId xmlns:a16="http://schemas.microsoft.com/office/drawing/2014/main" xmlns="" id="{69E4A11A-B7D6-5B47-A633-CAB2B2FD453A}"/>
                </a:ext>
              </a:extLst>
            </p:cNvPr>
            <p:cNvSpPr/>
            <p:nvPr/>
          </p:nvSpPr>
          <p:spPr>
            <a:xfrm>
              <a:off x="4047893" y="1538873"/>
              <a:ext cx="2075867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9" name="文字方塊 28">
              <a:extLst>
                <a:ext uri="{FF2B5EF4-FFF2-40B4-BE49-F238E27FC236}">
                  <a16:creationId xmlns:a16="http://schemas.microsoft.com/office/drawing/2014/main" xmlns="" id="{D23ECB4F-9ACB-364D-9549-65BE5FA7F78B}"/>
                </a:ext>
              </a:extLst>
            </p:cNvPr>
            <p:cNvSpPr txBox="1"/>
            <p:nvPr/>
          </p:nvSpPr>
          <p:spPr>
            <a:xfrm>
              <a:off x="4079722" y="1555636"/>
              <a:ext cx="199831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Clr>
                  <a:schemeClr val="bg1"/>
                </a:buClr>
              </a:pP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AARCH64</a:t>
              </a:r>
              <a:r>
                <a:rPr lang="zh-Hant" altLang="en-US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arch.</a:t>
              </a:r>
            </a:p>
          </p:txBody>
        </p:sp>
      </p:grpSp>
      <p:sp>
        <p:nvSpPr>
          <p:cNvPr id="31" name="文字方塊 30">
            <a:extLst>
              <a:ext uri="{FF2B5EF4-FFF2-40B4-BE49-F238E27FC236}">
                <a16:creationId xmlns:a16="http://schemas.microsoft.com/office/drawing/2014/main" xmlns="" id="{7809C9AE-D340-9E46-B572-A259E3F03AA3}"/>
              </a:ext>
            </a:extLst>
          </p:cNvPr>
          <p:cNvSpPr txBox="1"/>
          <p:nvPr/>
        </p:nvSpPr>
        <p:spPr>
          <a:xfrm>
            <a:off x="2466287" y="1472411"/>
            <a:ext cx="5925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1600" b="1" dirty="0">
                <a:latin typeface="+mn-lt"/>
                <a:ea typeface="微軟正黑體" pitchFamily="34" charset="-120"/>
              </a:rPr>
              <a:t>Newly designed 64-bit instruction set for efficient process and energy saving</a:t>
            </a:r>
            <a:endParaRPr lang="en-US" altLang="zh-TW" sz="1600" b="1" dirty="0">
              <a:latin typeface="+mn-lt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574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xmlns="" id="{685E7B98-4788-1A40-B2C2-6EA0BCF18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003" y="1694009"/>
            <a:ext cx="4667693" cy="29173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24" y="45215"/>
            <a:ext cx="9120675" cy="697312"/>
          </a:xfrm>
        </p:spPr>
        <p:txBody>
          <a:bodyPr/>
          <a:lstStyle/>
          <a:p>
            <a:r>
              <a:rPr lang="en-US" altLang="zh-Hant" dirty="0">
                <a:solidFill>
                  <a:srgbClr val="FFFFFF"/>
                </a:solidFill>
                <a:latin typeface="+mj-lt"/>
                <a:ea typeface="Microsoft JhengHei"/>
                <a:sym typeface="Microsoft JhengHei"/>
              </a:rPr>
              <a:t>Up to 16GB</a:t>
            </a:r>
            <a:r>
              <a:rPr lang="zh-Hant" altLang="en-US" dirty="0">
                <a:solidFill>
                  <a:srgbClr val="FFFFFF"/>
                </a:solidFill>
                <a:latin typeface="+mj-lt"/>
                <a:ea typeface="Microsoft JhengHei"/>
                <a:sym typeface="Microsoft JhengHei"/>
              </a:rPr>
              <a:t> </a:t>
            </a:r>
            <a:r>
              <a:rPr lang="en-US" altLang="zh-Hant" dirty="0">
                <a:solidFill>
                  <a:srgbClr val="FFFFFF"/>
                </a:solidFill>
                <a:latin typeface="+mj-lt"/>
                <a:ea typeface="Microsoft JhengHei"/>
                <a:sym typeface="Microsoft JhengHei"/>
              </a:rPr>
              <a:t>DDR4</a:t>
            </a:r>
            <a:r>
              <a:rPr lang="zh-Hant" altLang="en-US" dirty="0">
                <a:solidFill>
                  <a:srgbClr val="FFFFFF"/>
                </a:solidFill>
                <a:latin typeface="+mj-lt"/>
                <a:ea typeface="Microsoft JhengHei"/>
                <a:sym typeface="Microsoft JhengHei"/>
              </a:rPr>
              <a:t> </a:t>
            </a:r>
            <a:r>
              <a:rPr lang="en-US" altLang="zh-Hant" dirty="0">
                <a:solidFill>
                  <a:srgbClr val="FFFFFF"/>
                </a:solidFill>
                <a:latin typeface="+mj-lt"/>
                <a:ea typeface="Microsoft JhengHei"/>
                <a:sym typeface="Microsoft JhengHei"/>
              </a:rPr>
              <a:t>RAM</a:t>
            </a:r>
            <a:endParaRPr lang="en-US" sz="36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sp>
        <p:nvSpPr>
          <p:cNvPr id="40" name="文字方塊 39"/>
          <p:cNvSpPr txBox="1"/>
          <p:nvPr/>
        </p:nvSpPr>
        <p:spPr>
          <a:xfrm>
            <a:off x="4824386" y="932767"/>
            <a:ext cx="30503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bg1"/>
              </a:buClr>
            </a:pPr>
            <a:r>
              <a:rPr lang="en-US" altLang="zh-TW" sz="2000" b="1" dirty="0">
                <a:solidFill>
                  <a:schemeClr val="tx1"/>
                </a:solidFill>
                <a:latin typeface="+mn-lt"/>
                <a:ea typeface="微軟正黑體" pitchFamily="34" charset="-120"/>
              </a:rPr>
              <a:t>Upgradable to </a:t>
            </a:r>
            <a:r>
              <a:rPr lang="en-US" altLang="zh-TW" sz="3000" b="1" dirty="0">
                <a:solidFill>
                  <a:srgbClr val="C00000"/>
                </a:solidFill>
                <a:latin typeface="+mn-lt"/>
                <a:ea typeface="微軟正黑體" pitchFamily="34" charset="-120"/>
              </a:rPr>
              <a:t>16GB</a:t>
            </a:r>
            <a:endParaRPr lang="en-US" sz="3000" b="1" dirty="0">
              <a:solidFill>
                <a:srgbClr val="C00000"/>
              </a:solidFill>
              <a:latin typeface="+mn-lt"/>
              <a:ea typeface="微軟正黑體" pitchFamily="34" charset="-120"/>
            </a:endParaRPr>
          </a:p>
        </p:txBody>
      </p:sp>
      <p:grpSp>
        <p:nvGrpSpPr>
          <p:cNvPr id="19" name="群組 18">
            <a:extLst>
              <a:ext uri="{FF2B5EF4-FFF2-40B4-BE49-F238E27FC236}">
                <a16:creationId xmlns:a16="http://schemas.microsoft.com/office/drawing/2014/main" xmlns="" id="{5464445B-B8A4-614F-8BB2-7AC7DF96304E}"/>
              </a:ext>
            </a:extLst>
          </p:cNvPr>
          <p:cNvGrpSpPr/>
          <p:nvPr/>
        </p:nvGrpSpPr>
        <p:grpSpPr>
          <a:xfrm>
            <a:off x="462968" y="1041302"/>
            <a:ext cx="4297495" cy="439733"/>
            <a:chOff x="4047893" y="990696"/>
            <a:chExt cx="3999194" cy="439733"/>
          </a:xfrm>
        </p:grpSpPr>
        <p:sp>
          <p:nvSpPr>
            <p:cNvPr id="20" name="圓角矩形 19">
              <a:extLst>
                <a:ext uri="{FF2B5EF4-FFF2-40B4-BE49-F238E27FC236}">
                  <a16:creationId xmlns:a16="http://schemas.microsoft.com/office/drawing/2014/main" xmlns="" id="{6CC681B7-D683-554F-86FF-32BD13ACD13B}"/>
                </a:ext>
              </a:extLst>
            </p:cNvPr>
            <p:cNvSpPr/>
            <p:nvPr/>
          </p:nvSpPr>
          <p:spPr>
            <a:xfrm>
              <a:off x="4047893" y="990696"/>
              <a:ext cx="3967264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2" name="文字方塊 21">
              <a:extLst>
                <a:ext uri="{FF2B5EF4-FFF2-40B4-BE49-F238E27FC236}">
                  <a16:creationId xmlns:a16="http://schemas.microsoft.com/office/drawing/2014/main" xmlns="" id="{F0DC1605-B644-D04C-8AF5-A8BEF90D6445}"/>
                </a:ext>
              </a:extLst>
            </p:cNvPr>
            <p:cNvSpPr txBox="1"/>
            <p:nvPr/>
          </p:nvSpPr>
          <p:spPr>
            <a:xfrm>
              <a:off x="4145401" y="996029"/>
              <a:ext cx="390168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1</a:t>
              </a:r>
              <a:r>
                <a:rPr lang="zh-Hant" altLang="en-US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x</a:t>
              </a:r>
              <a:r>
                <a:rPr lang="zh-Hant" altLang="en-US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DDR4</a:t>
              </a:r>
              <a:r>
                <a:rPr lang="zh-Hant" altLang="en-US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SODIMM</a:t>
              </a:r>
              <a:r>
                <a:rPr lang="zh-Hant" altLang="en-US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memory slot</a:t>
              </a:r>
              <a:endParaRPr lang="en-US" altLang="zh-TW" sz="2000" b="1" dirty="0">
                <a:solidFill>
                  <a:srgbClr val="0070C0"/>
                </a:solidFill>
                <a:latin typeface="+mn-lt"/>
                <a:ea typeface="微軟正黑體" pitchFamily="34" charset="-120"/>
              </a:endParaRPr>
            </a:p>
          </p:txBody>
        </p:sp>
      </p:grpSp>
      <p:grpSp>
        <p:nvGrpSpPr>
          <p:cNvPr id="8" name="群組 7">
            <a:extLst>
              <a:ext uri="{FF2B5EF4-FFF2-40B4-BE49-F238E27FC236}">
                <a16:creationId xmlns:a16="http://schemas.microsoft.com/office/drawing/2014/main" xmlns="" id="{AF984999-7105-8A4C-A100-A190D9C7941C}"/>
              </a:ext>
            </a:extLst>
          </p:cNvPr>
          <p:cNvGrpSpPr/>
          <p:nvPr/>
        </p:nvGrpSpPr>
        <p:grpSpPr>
          <a:xfrm>
            <a:off x="4573783" y="1555846"/>
            <a:ext cx="3203816" cy="1911117"/>
            <a:chOff x="5132111" y="1080925"/>
            <a:chExt cx="3203816" cy="1911117"/>
          </a:xfrm>
        </p:grpSpPr>
        <p:grpSp>
          <p:nvGrpSpPr>
            <p:cNvPr id="5" name="群組 4">
              <a:extLst>
                <a:ext uri="{FF2B5EF4-FFF2-40B4-BE49-F238E27FC236}">
                  <a16:creationId xmlns:a16="http://schemas.microsoft.com/office/drawing/2014/main" xmlns="" id="{77AEB22B-7A53-084C-B54B-FBD7F54E0B16}"/>
                </a:ext>
              </a:extLst>
            </p:cNvPr>
            <p:cNvGrpSpPr/>
            <p:nvPr/>
          </p:nvGrpSpPr>
          <p:grpSpPr>
            <a:xfrm>
              <a:off x="5489301" y="1080925"/>
              <a:ext cx="2846626" cy="1911117"/>
              <a:chOff x="5014380" y="1083035"/>
              <a:chExt cx="2846626" cy="1911117"/>
            </a:xfrm>
          </p:grpSpPr>
          <p:sp>
            <p:nvSpPr>
              <p:cNvPr id="23" name="Shape 108">
                <a:extLst>
                  <a:ext uri="{FF2B5EF4-FFF2-40B4-BE49-F238E27FC236}">
                    <a16:creationId xmlns:a16="http://schemas.microsoft.com/office/drawing/2014/main" xmlns="" id="{21D6BEE3-C9DD-AB40-A085-F7C2F95815B2}"/>
                  </a:ext>
                </a:extLst>
              </p:cNvPr>
              <p:cNvSpPr/>
              <p:nvPr/>
            </p:nvSpPr>
            <p:spPr>
              <a:xfrm>
                <a:off x="5014380" y="1083035"/>
                <a:ext cx="2846626" cy="1911117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4" name="Shape 108">
                <a:extLst>
                  <a:ext uri="{FF2B5EF4-FFF2-40B4-BE49-F238E27FC236}">
                    <a16:creationId xmlns:a16="http://schemas.microsoft.com/office/drawing/2014/main" xmlns="" id="{D2229F1E-6A04-864D-A438-1985D14F9317}"/>
                  </a:ext>
                </a:extLst>
              </p:cNvPr>
              <p:cNvSpPr/>
              <p:nvPr/>
            </p:nvSpPr>
            <p:spPr>
              <a:xfrm>
                <a:off x="5158396" y="2019140"/>
                <a:ext cx="2549164" cy="72714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5" name="Shape 125">
                <a:extLst>
                  <a:ext uri="{FF2B5EF4-FFF2-40B4-BE49-F238E27FC236}">
                    <a16:creationId xmlns:a16="http://schemas.microsoft.com/office/drawing/2014/main" xmlns="" id="{5BE664F2-4B5B-4446-A050-31C845892448}"/>
                  </a:ext>
                </a:extLst>
              </p:cNvPr>
              <p:cNvSpPr txBox="1"/>
              <p:nvPr/>
            </p:nvSpPr>
            <p:spPr>
              <a:xfrm>
                <a:off x="5306870" y="1221198"/>
                <a:ext cx="2344345" cy="93610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FF6600"/>
                  </a:buClr>
                  <a:buSzPct val="25000"/>
                  <a:buFont typeface="Arial"/>
                  <a:buNone/>
                </a:pPr>
                <a:r>
                  <a:rPr lang="zh-TW" sz="2000" b="1" i="0" u="none" strike="noStrike" cap="none" dirty="0">
                    <a:solidFill>
                      <a:schemeClr val="bg1"/>
                    </a:solidFill>
                    <a:latin typeface="+mn-lt"/>
                    <a:sym typeface="Arial"/>
                  </a:rPr>
                  <a:t>QNAP</a:t>
                </a:r>
                <a:endParaRPr lang="en-US" altLang="zh-TW" sz="2000" b="1" i="0" u="none" strike="noStrike" cap="none" dirty="0">
                  <a:solidFill>
                    <a:schemeClr val="bg1"/>
                  </a:solidFill>
                  <a:latin typeface="+mn-lt"/>
                  <a:sym typeface="Arial"/>
                </a:endParaRPr>
              </a:p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FF6600"/>
                  </a:buClr>
                  <a:buSzPct val="25000"/>
                  <a:buFont typeface="Arial"/>
                  <a:buNone/>
                </a:pPr>
                <a:r>
                  <a:rPr lang="en-US" altLang="zh-TW" sz="2000" b="1" i="0" u="none" strike="noStrike" cap="none" dirty="0">
                    <a:solidFill>
                      <a:schemeClr val="bg1"/>
                    </a:solidFill>
                    <a:latin typeface="+mn-lt"/>
                    <a:ea typeface="微軟正黑體" pitchFamily="34" charset="-120"/>
                    <a:sym typeface="Arial"/>
                  </a:rPr>
                  <a:t>RAM Accessories</a:t>
                </a:r>
                <a:endParaRPr lang="zh-TW" sz="2000" b="1" i="0" u="none" strike="noStrike" cap="none" dirty="0">
                  <a:solidFill>
                    <a:schemeClr val="bg1"/>
                  </a:solidFill>
                  <a:latin typeface="+mn-lt"/>
                  <a:ea typeface="微軟正黑體" pitchFamily="34" charset="-120"/>
                  <a:sym typeface="Arial"/>
                </a:endParaRPr>
              </a:p>
            </p:txBody>
          </p:sp>
          <p:pic>
            <p:nvPicPr>
              <p:cNvPr id="26" name="Shape 130" descr="https://download.qnap.com/Origin/images/products/NAS/vsseries/RAM-0715-2.png">
                <a:extLst>
                  <a:ext uri="{FF2B5EF4-FFF2-40B4-BE49-F238E27FC236}">
                    <a16:creationId xmlns:a16="http://schemas.microsoft.com/office/drawing/2014/main" xmlns="" id="{F88E4CFE-0FC9-C745-BC99-AE3B60714545}"/>
                  </a:ext>
                </a:extLst>
              </p:cNvPr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6497027" y="2109988"/>
                <a:ext cx="1221962" cy="624866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" name="矩形 26">
                <a:extLst>
                  <a:ext uri="{FF2B5EF4-FFF2-40B4-BE49-F238E27FC236}">
                    <a16:creationId xmlns:a16="http://schemas.microsoft.com/office/drawing/2014/main" xmlns="" id="{FBB5DFA3-4111-2C43-AD25-F209CC3B64FC}"/>
                  </a:ext>
                </a:extLst>
              </p:cNvPr>
              <p:cNvSpPr/>
              <p:nvPr/>
            </p:nvSpPr>
            <p:spPr>
              <a:xfrm>
                <a:off x="5145286" y="2125438"/>
                <a:ext cx="1510696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>
                  <a:buClr>
                    <a:srgbClr val="FF6600"/>
                  </a:buClr>
                  <a:buSzPct val="25000"/>
                  <a:buFont typeface="Arial" pitchFamily="34" charset="0"/>
                  <a:buChar char="•"/>
                </a:pPr>
                <a:r>
                  <a:rPr lang="en-US" altLang="zh-TW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4GB</a:t>
                </a:r>
                <a:r>
                  <a:rPr lang="zh-Hant" altLang="en-US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、</a:t>
                </a:r>
                <a:r>
                  <a:rPr lang="en-US" altLang="zh-TW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8GB</a:t>
                </a:r>
                <a:r>
                  <a:rPr lang="zh-Hant" altLang="en-US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、</a:t>
                </a:r>
                <a:endParaRPr lang="en-US" altLang="zh-Hant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</a:endParaRPr>
              </a:p>
              <a:p>
                <a:pPr lvl="0">
                  <a:buClr>
                    <a:srgbClr val="FF6600"/>
                  </a:buClr>
                  <a:buSzPct val="25000"/>
                  <a:buFont typeface="Arial" pitchFamily="34" charset="0"/>
                  <a:buChar char="•"/>
                </a:pPr>
                <a:r>
                  <a:rPr lang="en-US" altLang="zh-Hant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16GB</a:t>
                </a:r>
                <a:r>
                  <a:rPr lang="zh-Hant" altLang="en-US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</a:rPr>
                  <a:t> </a:t>
                </a:r>
                <a:r>
                  <a:rPr lang="en-US" altLang="zh-TW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微軟正黑體" pitchFamily="34" charset="-120"/>
                  </a:rPr>
                  <a:t>modules</a:t>
                </a:r>
                <a:endParaRPr lang="zh-TW" altLang="en-US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微軟正黑體" pitchFamily="34" charset="-120"/>
                </a:endParaRPr>
              </a:p>
            </p:txBody>
          </p:sp>
        </p:grpSp>
        <p:sp>
          <p:nvSpPr>
            <p:cNvPr id="28" name="等腰三角形 24">
              <a:extLst>
                <a:ext uri="{FF2B5EF4-FFF2-40B4-BE49-F238E27FC236}">
                  <a16:creationId xmlns:a16="http://schemas.microsoft.com/office/drawing/2014/main" xmlns="" id="{A3359AE0-C69B-AE4C-916C-D28162DCA82C}"/>
                </a:ext>
              </a:extLst>
            </p:cNvPr>
            <p:cNvSpPr/>
            <p:nvPr/>
          </p:nvSpPr>
          <p:spPr>
            <a:xfrm>
              <a:off x="5132111" y="1261168"/>
              <a:ext cx="714379" cy="281379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31" name="文字方塊 30">
            <a:extLst>
              <a:ext uri="{FF2B5EF4-FFF2-40B4-BE49-F238E27FC236}">
                <a16:creationId xmlns:a16="http://schemas.microsoft.com/office/drawing/2014/main" xmlns="" id="{50174308-803C-2C4E-8B09-E1005CDDE011}"/>
              </a:ext>
            </a:extLst>
          </p:cNvPr>
          <p:cNvSpPr txBox="1"/>
          <p:nvPr/>
        </p:nvSpPr>
        <p:spPr>
          <a:xfrm>
            <a:off x="4305744" y="3474278"/>
            <a:ext cx="4753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TS-832X</a:t>
            </a:r>
            <a:r>
              <a:rPr lang="en-US" altLang="zh-Hant" sz="16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-2G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: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1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x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2GB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DDR4</a:t>
            </a:r>
            <a:r>
              <a:rPr lang="zh-Hant" altLang="en-US" sz="1600" b="1" dirty="0">
                <a:latin typeface="+mn-lt"/>
                <a:ea typeface="微軟正黑體" pitchFamily="34" charset="-120"/>
              </a:rPr>
              <a:t> </a:t>
            </a:r>
            <a:r>
              <a:rPr lang="en-US" altLang="zh-Hant" sz="1600" b="1" dirty="0">
                <a:latin typeface="+mn-lt"/>
                <a:ea typeface="微軟正黑體" pitchFamily="34" charset="-120"/>
              </a:rPr>
              <a:t>SODIMM</a:t>
            </a:r>
          </a:p>
          <a:p>
            <a:pPr algn="ctr"/>
            <a:r>
              <a:rPr lang="en-US" altLang="zh-TW" sz="1600" b="1" dirty="0">
                <a:solidFill>
                  <a:srgbClr val="7030A0"/>
                </a:solidFill>
                <a:ea typeface="微軟正黑體" pitchFamily="34" charset="-120"/>
              </a:rPr>
              <a:t>TS-832X</a:t>
            </a:r>
            <a:r>
              <a:rPr lang="en-US" altLang="zh-Hant" sz="1600" b="1" dirty="0">
                <a:solidFill>
                  <a:srgbClr val="7030A0"/>
                </a:solidFill>
                <a:ea typeface="微軟正黑體" pitchFamily="34" charset="-120"/>
              </a:rPr>
              <a:t>-8G</a:t>
            </a:r>
            <a:r>
              <a:rPr lang="en-US" altLang="zh-Hant" sz="1600" b="1" dirty="0">
                <a:ea typeface="微軟正黑體" pitchFamily="34" charset="-120"/>
              </a:rPr>
              <a:t>:</a:t>
            </a:r>
            <a:r>
              <a:rPr lang="zh-Hant" altLang="en-US" sz="1600" b="1" dirty="0">
                <a:ea typeface="微軟正黑體" pitchFamily="34" charset="-120"/>
              </a:rPr>
              <a:t> </a:t>
            </a:r>
            <a:r>
              <a:rPr lang="en-US" altLang="zh-Hant" sz="1600" b="1" dirty="0">
                <a:ea typeface="微軟正黑體" pitchFamily="34" charset="-120"/>
              </a:rPr>
              <a:t>1</a:t>
            </a:r>
            <a:r>
              <a:rPr lang="zh-Hant" altLang="en-US" sz="1600" b="1" dirty="0">
                <a:ea typeface="微軟正黑體" pitchFamily="34" charset="-120"/>
              </a:rPr>
              <a:t> </a:t>
            </a:r>
            <a:r>
              <a:rPr lang="en-US" altLang="zh-Hant" sz="1600" b="1" dirty="0">
                <a:ea typeface="微軟正黑體" pitchFamily="34" charset="-120"/>
              </a:rPr>
              <a:t>x</a:t>
            </a:r>
            <a:r>
              <a:rPr lang="zh-Hant" altLang="en-US" sz="1600" b="1" dirty="0">
                <a:ea typeface="微軟正黑體" pitchFamily="34" charset="-120"/>
              </a:rPr>
              <a:t> </a:t>
            </a:r>
            <a:r>
              <a:rPr lang="en-US" altLang="zh-Hant" sz="1600" b="1" dirty="0">
                <a:ea typeface="微軟正黑體" pitchFamily="34" charset="-120"/>
              </a:rPr>
              <a:t>8GB</a:t>
            </a:r>
            <a:r>
              <a:rPr lang="zh-Hant" altLang="en-US" sz="1600" b="1" dirty="0">
                <a:ea typeface="微軟正黑體" pitchFamily="34" charset="-120"/>
              </a:rPr>
              <a:t> </a:t>
            </a:r>
            <a:r>
              <a:rPr lang="en-US" altLang="zh-Hant" sz="1600" b="1" dirty="0">
                <a:ea typeface="微軟正黑體" pitchFamily="34" charset="-120"/>
              </a:rPr>
              <a:t>DDR4</a:t>
            </a:r>
            <a:r>
              <a:rPr lang="zh-Hant" altLang="en-US" sz="1600" b="1" dirty="0">
                <a:ea typeface="微軟正黑體" pitchFamily="34" charset="-120"/>
              </a:rPr>
              <a:t> </a:t>
            </a:r>
            <a:r>
              <a:rPr lang="en-US" altLang="zh-Hant" sz="1600" b="1" dirty="0">
                <a:ea typeface="微軟正黑體" pitchFamily="34" charset="-120"/>
              </a:rPr>
              <a:t>SODIMM</a:t>
            </a:r>
            <a:endParaRPr lang="en-US" altLang="zh-TW" sz="1600" b="1" dirty="0">
              <a:ea typeface="微軟正黑體" pitchFamily="34" charset="-120"/>
            </a:endParaRPr>
          </a:p>
        </p:txBody>
      </p:sp>
      <p:sp>
        <p:nvSpPr>
          <p:cNvPr id="21" name="Rectangle 38">
            <a:extLst>
              <a:ext uri="{FF2B5EF4-FFF2-40B4-BE49-F238E27FC236}">
                <a16:creationId xmlns:a16="http://schemas.microsoft.com/office/drawing/2014/main" xmlns="" id="{4C5BFE01-1EC9-AB42-8763-EA6FBB78CFCB}"/>
              </a:ext>
            </a:extLst>
          </p:cNvPr>
          <p:cNvSpPr/>
          <p:nvPr/>
        </p:nvSpPr>
        <p:spPr>
          <a:xfrm>
            <a:off x="1408500" y="2799822"/>
            <a:ext cx="624867" cy="1221963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" name="Shape 130" descr="https://download.qnap.com/Origin/images/products/NAS/vsseries/RAM-0715-2.png">
            <a:extLst>
              <a:ext uri="{FF2B5EF4-FFF2-40B4-BE49-F238E27FC236}">
                <a16:creationId xmlns:a16="http://schemas.microsoft.com/office/drawing/2014/main" xmlns="" id="{7F2F30E3-E807-F544-BB52-0739DD9D9EFF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16200000">
            <a:off x="1131898" y="3098370"/>
            <a:ext cx="1221962" cy="6248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782046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圖片 15" descr="TS-832X_Fron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5300" y="1027814"/>
            <a:ext cx="5812984" cy="3633761"/>
          </a:xfrm>
          <a:prstGeom prst="rect">
            <a:avLst/>
          </a:prstGeom>
        </p:spPr>
      </p:pic>
      <p:sp>
        <p:nvSpPr>
          <p:cNvPr id="243" name="Shape 243"/>
          <p:cNvSpPr txBox="1">
            <a:spLocks noGrp="1"/>
          </p:cNvSpPr>
          <p:nvPr>
            <p:ph type="title"/>
          </p:nvPr>
        </p:nvSpPr>
        <p:spPr>
          <a:xfrm>
            <a:off x="0" y="41930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Verdana"/>
              <a:buNone/>
            </a:pPr>
            <a:r>
              <a:rPr lang="en-US" altLang="zh-Hant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TS-832X</a:t>
            </a:r>
            <a:r>
              <a:rPr lang="zh-Hant" altLang="en-US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 </a:t>
            </a:r>
            <a:r>
              <a:rPr lang="en-US" altLang="zh-Hant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front view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246" name="Shape 246"/>
          <p:cNvSpPr txBox="1"/>
          <p:nvPr/>
        </p:nvSpPr>
        <p:spPr>
          <a:xfrm>
            <a:off x="548253" y="1350151"/>
            <a:ext cx="1089732" cy="9209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LEDs：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Status</a:t>
            </a:r>
            <a:r>
              <a:rPr lang="en-US" sz="1300" b="1" u="none" strike="noStrike" cap="none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 </a:t>
            </a:r>
            <a:endParaRPr lang="en-US"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u="none" strike="noStrike" cap="none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LAN </a:t>
            </a:r>
            <a:endParaRPr lang="en-US"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USB</a:t>
            </a:r>
            <a:endParaRPr sz="1300" b="1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cxnSp>
        <p:nvCxnSpPr>
          <p:cNvPr id="248" name="Shape 248"/>
          <p:cNvCxnSpPr>
            <a:cxnSpLocks/>
          </p:cNvCxnSpPr>
          <p:nvPr/>
        </p:nvCxnSpPr>
        <p:spPr>
          <a:xfrm rot="10800000" flipH="1" flipV="1">
            <a:off x="1372428" y="1733589"/>
            <a:ext cx="557602" cy="1588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sp>
        <p:nvSpPr>
          <p:cNvPr id="249" name="Shape 249"/>
          <p:cNvSpPr txBox="1"/>
          <p:nvPr/>
        </p:nvSpPr>
        <p:spPr>
          <a:xfrm>
            <a:off x="7701542" y="3333555"/>
            <a:ext cx="1614692" cy="338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Power button</a:t>
            </a:r>
            <a:endParaRPr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sp>
        <p:nvSpPr>
          <p:cNvPr id="252" name="Shape 252"/>
          <p:cNvSpPr txBox="1"/>
          <p:nvPr/>
        </p:nvSpPr>
        <p:spPr>
          <a:xfrm>
            <a:off x="7912228" y="3652930"/>
            <a:ext cx="1152128" cy="7933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USB 3.0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altLang="zh-TW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One-touch-</a:t>
            </a: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c</a:t>
            </a: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opy button</a:t>
            </a:r>
            <a:endParaRPr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cxnSp>
        <p:nvCxnSpPr>
          <p:cNvPr id="250" name="Shape 250"/>
          <p:cNvCxnSpPr>
            <a:cxnSpLocks/>
          </p:cNvCxnSpPr>
          <p:nvPr/>
        </p:nvCxnSpPr>
        <p:spPr>
          <a:xfrm rot="10800000" flipV="1">
            <a:off x="7040241" y="3493304"/>
            <a:ext cx="758773" cy="1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sp>
        <p:nvSpPr>
          <p:cNvPr id="247" name="Shape 247"/>
          <p:cNvSpPr/>
          <p:nvPr/>
        </p:nvSpPr>
        <p:spPr>
          <a:xfrm>
            <a:off x="2004589" y="1611841"/>
            <a:ext cx="306220" cy="504432"/>
          </a:xfrm>
          <a:prstGeom prst="rect">
            <a:avLst/>
          </a:prstGeom>
          <a:solidFill>
            <a:schemeClr val="lt1">
              <a:alpha val="6666"/>
            </a:schemeClr>
          </a:solidFill>
          <a:ln w="25400" cap="flat" cmpd="sng">
            <a:solidFill>
              <a:srgbClr val="EA5F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9B66C64-1537-7848-8F95-4C1539E19323}"/>
              </a:ext>
            </a:extLst>
          </p:cNvPr>
          <p:cNvSpPr/>
          <p:nvPr/>
        </p:nvSpPr>
        <p:spPr>
          <a:xfrm>
            <a:off x="361980" y="2532333"/>
            <a:ext cx="12089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HDD status:</a:t>
            </a:r>
            <a:endParaRPr lang="en-US" altLang="zh-Hant" b="1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</a:endParaRPr>
          </a:p>
          <a:p>
            <a:r>
              <a:rPr lang="en-US" altLang="zh-Hant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HDD1~8</a:t>
            </a:r>
            <a:endParaRPr lang="en-US" dirty="0">
              <a:latin typeface="+mn-lt"/>
            </a:endParaRPr>
          </a:p>
        </p:txBody>
      </p:sp>
      <p:sp>
        <p:nvSpPr>
          <p:cNvPr id="44" name="Shape 247">
            <a:extLst>
              <a:ext uri="{FF2B5EF4-FFF2-40B4-BE49-F238E27FC236}">
                <a16:creationId xmlns:a16="http://schemas.microsoft.com/office/drawing/2014/main" xmlns="" id="{7E379954-B87E-AF42-B774-5119CD00B5C6}"/>
              </a:ext>
            </a:extLst>
          </p:cNvPr>
          <p:cNvSpPr/>
          <p:nvPr/>
        </p:nvSpPr>
        <p:spPr>
          <a:xfrm rot="5400000">
            <a:off x="4280255" y="227147"/>
            <a:ext cx="112003" cy="4199968"/>
          </a:xfrm>
          <a:prstGeom prst="rect">
            <a:avLst/>
          </a:prstGeom>
          <a:solidFill>
            <a:schemeClr val="lt1">
              <a:alpha val="6666"/>
            </a:schemeClr>
          </a:solidFill>
          <a:ln w="25400" cap="flat" cmpd="sng">
            <a:solidFill>
              <a:srgbClr val="EA5F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cxnSp>
        <p:nvCxnSpPr>
          <p:cNvPr id="45" name="Shape 248">
            <a:extLst>
              <a:ext uri="{FF2B5EF4-FFF2-40B4-BE49-F238E27FC236}">
                <a16:creationId xmlns:a16="http://schemas.microsoft.com/office/drawing/2014/main" xmlns="" id="{7878B332-E824-BE43-8D73-0F66BA957B3E}"/>
              </a:ext>
            </a:extLst>
          </p:cNvPr>
          <p:cNvCxnSpPr>
            <a:cxnSpLocks/>
          </p:cNvCxnSpPr>
          <p:nvPr/>
        </p:nvCxnSpPr>
        <p:spPr>
          <a:xfrm flipV="1">
            <a:off x="1402042" y="2327131"/>
            <a:ext cx="793546" cy="517564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cxnSp>
        <p:nvCxnSpPr>
          <p:cNvPr id="48" name="Shape 250">
            <a:extLst>
              <a:ext uri="{FF2B5EF4-FFF2-40B4-BE49-F238E27FC236}">
                <a16:creationId xmlns:a16="http://schemas.microsoft.com/office/drawing/2014/main" xmlns="" id="{03010A7F-E1D8-2D4B-9737-65C0338DE43D}"/>
              </a:ext>
            </a:extLst>
          </p:cNvPr>
          <p:cNvCxnSpPr>
            <a:cxnSpLocks/>
          </p:cNvCxnSpPr>
          <p:nvPr/>
        </p:nvCxnSpPr>
        <p:spPr>
          <a:xfrm rot="10800000" flipV="1">
            <a:off x="7040240" y="3886391"/>
            <a:ext cx="758773" cy="1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</p:spTree>
    <p:extLst>
      <p:ext uri="{BB962C8B-B14F-4D97-AF65-F5344CB8AC3E}">
        <p14:creationId xmlns:p14="http://schemas.microsoft.com/office/powerpoint/2010/main" xmlns="" val="4054513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群組 28"/>
          <p:cNvGrpSpPr/>
          <p:nvPr/>
        </p:nvGrpSpPr>
        <p:grpSpPr>
          <a:xfrm>
            <a:off x="1706020" y="739242"/>
            <a:ext cx="5731961" cy="3581839"/>
            <a:chOff x="1706020" y="739242"/>
            <a:chExt cx="5731961" cy="3581839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xmlns="" id="{5A08097C-6B39-1F41-AE28-3CAE616B73F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1706020" y="739242"/>
              <a:ext cx="5731961" cy="3581839"/>
            </a:xfrm>
            <a:prstGeom prst="rect">
              <a:avLst/>
            </a:prstGeom>
          </p:spPr>
        </p:pic>
        <p:sp>
          <p:nvSpPr>
            <p:cNvPr id="13" name="橢圓 12">
              <a:extLst>
                <a:ext uri="{FF2B5EF4-FFF2-40B4-BE49-F238E27FC236}">
                  <a16:creationId xmlns:a16="http://schemas.microsoft.com/office/drawing/2014/main" xmlns="" id="{47FEB0AC-6AB7-434C-B006-C4A87FAF9AAE}"/>
                </a:ext>
              </a:extLst>
            </p:cNvPr>
            <p:cNvSpPr/>
            <p:nvPr/>
          </p:nvSpPr>
          <p:spPr>
            <a:xfrm>
              <a:off x="2339654" y="2072354"/>
              <a:ext cx="167934" cy="202867"/>
            </a:xfrm>
            <a:prstGeom prst="ellipse">
              <a:avLst/>
            </a:prstGeom>
            <a:solidFill>
              <a:srgbClr val="D6D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</p:grpSp>
      <p:sp>
        <p:nvSpPr>
          <p:cNvPr id="243" name="Shape 243"/>
          <p:cNvSpPr txBox="1">
            <a:spLocks noGrp="1"/>
          </p:cNvSpPr>
          <p:nvPr>
            <p:ph type="title"/>
          </p:nvPr>
        </p:nvSpPr>
        <p:spPr>
          <a:xfrm>
            <a:off x="0" y="41930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Verdana"/>
              <a:buNone/>
            </a:pPr>
            <a:r>
              <a:rPr lang="en-US" altLang="zh-Hant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TS-832X</a:t>
            </a:r>
            <a:r>
              <a:rPr lang="zh-Hant" altLang="en-US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 </a:t>
            </a:r>
            <a:r>
              <a:rPr lang="en-US" altLang="zh-Hant" sz="36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rear view</a:t>
            </a: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254" name="Shape 254"/>
          <p:cNvSpPr txBox="1"/>
          <p:nvPr/>
        </p:nvSpPr>
        <p:spPr>
          <a:xfrm>
            <a:off x="7487700" y="3001064"/>
            <a:ext cx="1761431" cy="4605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2 x </a:t>
            </a: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12</a:t>
            </a:r>
            <a:r>
              <a:rPr lang="en-US" sz="1300" b="1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 cm </a:t>
            </a:r>
            <a:r>
              <a:rPr lang="en-US" altLang="zh-Hant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fan</a:t>
            </a:r>
            <a:endParaRPr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sp>
        <p:nvSpPr>
          <p:cNvPr id="256" name="Shape 256"/>
          <p:cNvSpPr txBox="1"/>
          <p:nvPr/>
        </p:nvSpPr>
        <p:spPr>
          <a:xfrm>
            <a:off x="7494877" y="3650874"/>
            <a:ext cx="1216041" cy="498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Kensington security slot</a:t>
            </a:r>
            <a:endParaRPr sz="1300" b="1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sp>
        <p:nvSpPr>
          <p:cNvPr id="257" name="Shape 257"/>
          <p:cNvSpPr txBox="1"/>
          <p:nvPr/>
        </p:nvSpPr>
        <p:spPr>
          <a:xfrm>
            <a:off x="7488082" y="3381620"/>
            <a:ext cx="1161681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speaker</a:t>
            </a:r>
            <a:endParaRPr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sp>
        <p:nvSpPr>
          <p:cNvPr id="259" name="Shape 259"/>
          <p:cNvSpPr txBox="1"/>
          <p:nvPr/>
        </p:nvSpPr>
        <p:spPr>
          <a:xfrm>
            <a:off x="285578" y="1434122"/>
            <a:ext cx="106673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Reset</a:t>
            </a:r>
            <a:endParaRPr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sp>
        <p:nvSpPr>
          <p:cNvPr id="263" name="Shape 263"/>
          <p:cNvSpPr txBox="1"/>
          <p:nvPr/>
        </p:nvSpPr>
        <p:spPr>
          <a:xfrm>
            <a:off x="285578" y="2001617"/>
            <a:ext cx="1097692" cy="4943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3.5 mm 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l</a:t>
            </a: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ine out</a:t>
            </a:r>
            <a:endParaRPr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cxnSp>
        <p:nvCxnSpPr>
          <p:cNvPr id="264" name="Shape 264"/>
          <p:cNvCxnSpPr>
            <a:cxnSpLocks/>
          </p:cNvCxnSpPr>
          <p:nvPr/>
        </p:nvCxnSpPr>
        <p:spPr>
          <a:xfrm flipV="1">
            <a:off x="1532866" y="2763273"/>
            <a:ext cx="481256" cy="129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sp>
        <p:nvSpPr>
          <p:cNvPr id="266" name="Shape 266"/>
          <p:cNvSpPr txBox="1"/>
          <p:nvPr/>
        </p:nvSpPr>
        <p:spPr>
          <a:xfrm>
            <a:off x="285577" y="2561843"/>
            <a:ext cx="1442631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2 x 1GbE 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RJ45 LAN </a:t>
            </a:r>
            <a:r>
              <a:rPr lang="en-US" sz="13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port</a:t>
            </a:r>
            <a:endParaRPr lang="en-US" sz="1300" b="1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269" name="Shape 269"/>
          <p:cNvSpPr txBox="1"/>
          <p:nvPr/>
        </p:nvSpPr>
        <p:spPr>
          <a:xfrm>
            <a:off x="285578" y="3727301"/>
            <a:ext cx="1590916" cy="348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2 x USB</a:t>
            </a:r>
            <a:r>
              <a:rPr lang="zh-TW" alt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 </a:t>
            </a: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3.0</a:t>
            </a:r>
          </a:p>
        </p:txBody>
      </p:sp>
      <p:sp>
        <p:nvSpPr>
          <p:cNvPr id="271" name="Shape 271"/>
          <p:cNvSpPr txBox="1"/>
          <p:nvPr/>
        </p:nvSpPr>
        <p:spPr>
          <a:xfrm>
            <a:off x="7506307" y="1456505"/>
            <a:ext cx="159091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250W power supply unit</a:t>
            </a:r>
            <a:endParaRPr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sp>
        <p:nvSpPr>
          <p:cNvPr id="51" name="Shape 266">
            <a:extLst>
              <a:ext uri="{FF2B5EF4-FFF2-40B4-BE49-F238E27FC236}">
                <a16:creationId xmlns:a16="http://schemas.microsoft.com/office/drawing/2014/main" xmlns="" id="{896283B6-6107-F349-8BCA-1AA545BAA0E1}"/>
              </a:ext>
            </a:extLst>
          </p:cNvPr>
          <p:cNvSpPr txBox="1"/>
          <p:nvPr/>
        </p:nvSpPr>
        <p:spPr>
          <a:xfrm>
            <a:off x="285578" y="3125730"/>
            <a:ext cx="1442631" cy="5485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2 x 10GbE 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300" b="1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SFP+ </a:t>
            </a: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LAN port</a:t>
            </a:r>
            <a:endParaRPr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sp>
        <p:nvSpPr>
          <p:cNvPr id="50" name="Shape 256">
            <a:extLst>
              <a:ext uri="{FF2B5EF4-FFF2-40B4-BE49-F238E27FC236}">
                <a16:creationId xmlns:a16="http://schemas.microsoft.com/office/drawing/2014/main" xmlns="" id="{E2F5DC7A-9ECD-7C4C-94D2-AEF7148D7324}"/>
              </a:ext>
            </a:extLst>
          </p:cNvPr>
          <p:cNvSpPr txBox="1"/>
          <p:nvPr/>
        </p:nvSpPr>
        <p:spPr>
          <a:xfrm>
            <a:off x="285578" y="764734"/>
            <a:ext cx="2034712" cy="744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altLang="zh-Hant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Full</a:t>
            </a:r>
            <a:r>
              <a:rPr lang="zh-Hant" alt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 </a:t>
            </a:r>
            <a:r>
              <a:rPr lang="en-US" altLang="zh-Hant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height</a:t>
            </a:r>
            <a:r>
              <a:rPr lang="zh-Hant" alt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 </a:t>
            </a:r>
            <a:r>
              <a:rPr lang="en-US" altLang="zh-Hant" sz="1300" b="1" u="none" strike="noStrike" cap="none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PCIe</a:t>
            </a:r>
            <a:r>
              <a:rPr lang="zh-Hant" alt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 </a:t>
            </a:r>
            <a:r>
              <a:rPr lang="en-US" altLang="zh-Hant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slots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altLang="zh-Hant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Top</a:t>
            </a:r>
            <a:r>
              <a:rPr lang="en-US" altLang="zh-Hant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:</a:t>
            </a:r>
            <a:r>
              <a:rPr lang="zh-Hant" alt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 </a:t>
            </a:r>
            <a:r>
              <a:rPr lang="en-US" sz="1300" b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  <a:sym typeface="Arial"/>
              </a:rPr>
              <a:t>Gen.2 x1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altLang="zh-Hant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Bottom:</a:t>
            </a:r>
            <a:r>
              <a:rPr lang="zh-Hant" alt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 </a:t>
            </a: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微軟正黑體" pitchFamily="34" charset="-120"/>
              </a:rPr>
              <a:t>Gen.2 x2</a:t>
            </a:r>
            <a:endParaRPr lang="en-US" sz="1300" b="1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微軟正黑體" pitchFamily="34" charset="-120"/>
              <a:sym typeface="Arial"/>
            </a:endParaRPr>
          </a:p>
        </p:txBody>
      </p:sp>
      <p:cxnSp>
        <p:nvCxnSpPr>
          <p:cNvPr id="52" name="Shape 255">
            <a:extLst>
              <a:ext uri="{FF2B5EF4-FFF2-40B4-BE49-F238E27FC236}">
                <a16:creationId xmlns:a16="http://schemas.microsoft.com/office/drawing/2014/main" xmlns="" id="{0A485C90-774C-4841-94B8-6D978E590DC4}"/>
              </a:ext>
            </a:extLst>
          </p:cNvPr>
          <p:cNvCxnSpPr>
            <a:cxnSpLocks/>
          </p:cNvCxnSpPr>
          <p:nvPr/>
        </p:nvCxnSpPr>
        <p:spPr>
          <a:xfrm>
            <a:off x="1669086" y="1121694"/>
            <a:ext cx="1677005" cy="456215"/>
          </a:xfrm>
          <a:prstGeom prst="bentConnector2">
            <a:avLst/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cxnSp>
        <p:nvCxnSpPr>
          <p:cNvPr id="267" name="Shape 267"/>
          <p:cNvCxnSpPr>
            <a:cxnSpLocks/>
          </p:cNvCxnSpPr>
          <p:nvPr/>
        </p:nvCxnSpPr>
        <p:spPr>
          <a:xfrm>
            <a:off x="1108710" y="2275221"/>
            <a:ext cx="1122189" cy="172883"/>
          </a:xfrm>
          <a:prstGeom prst="straightConnector1">
            <a:avLst/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cxnSp>
        <p:nvCxnSpPr>
          <p:cNvPr id="71" name="Shape 264"/>
          <p:cNvCxnSpPr>
            <a:cxnSpLocks/>
            <a:endCxn id="63" idx="1"/>
          </p:cNvCxnSpPr>
          <p:nvPr/>
        </p:nvCxnSpPr>
        <p:spPr>
          <a:xfrm flipV="1">
            <a:off x="1383270" y="3889646"/>
            <a:ext cx="800153" cy="3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cxnSp>
        <p:nvCxnSpPr>
          <p:cNvPr id="69" name="Shape 264"/>
          <p:cNvCxnSpPr>
            <a:cxnSpLocks/>
          </p:cNvCxnSpPr>
          <p:nvPr/>
        </p:nvCxnSpPr>
        <p:spPr>
          <a:xfrm>
            <a:off x="1352310" y="3253133"/>
            <a:ext cx="831113" cy="1588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cxnSp>
        <p:nvCxnSpPr>
          <p:cNvPr id="43" name="Shape 267"/>
          <p:cNvCxnSpPr>
            <a:cxnSpLocks/>
          </p:cNvCxnSpPr>
          <p:nvPr/>
        </p:nvCxnSpPr>
        <p:spPr>
          <a:xfrm rot="10800000">
            <a:off x="6735447" y="1674572"/>
            <a:ext cx="727393" cy="1588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cxnSp>
        <p:nvCxnSpPr>
          <p:cNvPr id="60" name="Shape 262"/>
          <p:cNvCxnSpPr>
            <a:cxnSpLocks/>
          </p:cNvCxnSpPr>
          <p:nvPr/>
        </p:nvCxnSpPr>
        <p:spPr>
          <a:xfrm flipV="1">
            <a:off x="1108710" y="1561928"/>
            <a:ext cx="1207003" cy="15981"/>
          </a:xfrm>
          <a:prstGeom prst="straightConnector1">
            <a:avLst/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sp>
        <p:nvSpPr>
          <p:cNvPr id="47" name="Rounded Rectangle 30">
            <a:extLst>
              <a:ext uri="{FF2B5EF4-FFF2-40B4-BE49-F238E27FC236}">
                <a16:creationId xmlns:a16="http://schemas.microsoft.com/office/drawing/2014/main" xmlns="" id="{F003FA34-C2E8-3F40-9E4F-06D258389F97}"/>
              </a:ext>
            </a:extLst>
          </p:cNvPr>
          <p:cNvSpPr/>
          <p:nvPr/>
        </p:nvSpPr>
        <p:spPr>
          <a:xfrm>
            <a:off x="2537636" y="1254643"/>
            <a:ext cx="1850065" cy="620064"/>
          </a:xfrm>
          <a:prstGeom prst="roundRect">
            <a:avLst/>
          </a:prstGeom>
          <a:solidFill>
            <a:srgbClr val="EA5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8" name="Rounded Rectangle 30">
            <a:extLst>
              <a:ext uri="{FF2B5EF4-FFF2-40B4-BE49-F238E27FC236}">
                <a16:creationId xmlns:a16="http://schemas.microsoft.com/office/drawing/2014/main" xmlns="" id="{F003FA34-C2E8-3F40-9E4F-06D258389F97}"/>
              </a:ext>
            </a:extLst>
          </p:cNvPr>
          <p:cNvSpPr/>
          <p:nvPr/>
        </p:nvSpPr>
        <p:spPr>
          <a:xfrm>
            <a:off x="2014122" y="2626018"/>
            <a:ext cx="433553" cy="274509"/>
          </a:xfrm>
          <a:prstGeom prst="roundRect">
            <a:avLst/>
          </a:prstGeom>
          <a:solidFill>
            <a:srgbClr val="EA5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9" name="Rounded Rectangle 30">
            <a:extLst>
              <a:ext uri="{FF2B5EF4-FFF2-40B4-BE49-F238E27FC236}">
                <a16:creationId xmlns:a16="http://schemas.microsoft.com/office/drawing/2014/main" xmlns="" id="{F003FA34-C2E8-3F40-9E4F-06D258389F97}"/>
              </a:ext>
            </a:extLst>
          </p:cNvPr>
          <p:cNvSpPr/>
          <p:nvPr/>
        </p:nvSpPr>
        <p:spPr>
          <a:xfrm>
            <a:off x="2265188" y="3062203"/>
            <a:ext cx="198963" cy="541881"/>
          </a:xfrm>
          <a:prstGeom prst="roundRect">
            <a:avLst/>
          </a:prstGeom>
          <a:solidFill>
            <a:srgbClr val="EA5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" name="Rounded Rectangle 30">
            <a:extLst>
              <a:ext uri="{FF2B5EF4-FFF2-40B4-BE49-F238E27FC236}">
                <a16:creationId xmlns:a16="http://schemas.microsoft.com/office/drawing/2014/main" xmlns="" id="{F003FA34-C2E8-3F40-9E4F-06D258389F97}"/>
              </a:ext>
            </a:extLst>
          </p:cNvPr>
          <p:cNvSpPr/>
          <p:nvPr/>
        </p:nvSpPr>
        <p:spPr>
          <a:xfrm>
            <a:off x="2183423" y="3752391"/>
            <a:ext cx="292158" cy="274509"/>
          </a:xfrm>
          <a:prstGeom prst="roundRect">
            <a:avLst/>
          </a:prstGeom>
          <a:solidFill>
            <a:srgbClr val="EA5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0" name="Shape 255"/>
          <p:cNvCxnSpPr>
            <a:cxnSpLocks/>
          </p:cNvCxnSpPr>
          <p:nvPr/>
        </p:nvCxnSpPr>
        <p:spPr>
          <a:xfrm rot="10800000">
            <a:off x="2870791" y="3888417"/>
            <a:ext cx="4567192" cy="1231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cxnSp>
        <p:nvCxnSpPr>
          <p:cNvPr id="31" name="Shape 258"/>
          <p:cNvCxnSpPr>
            <a:cxnSpLocks/>
          </p:cNvCxnSpPr>
          <p:nvPr/>
        </p:nvCxnSpPr>
        <p:spPr>
          <a:xfrm rot="10800000" flipV="1">
            <a:off x="2785583" y="3546682"/>
            <a:ext cx="4652398" cy="1"/>
          </a:xfrm>
          <a:prstGeom prst="straightConnector1">
            <a:avLst/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  <p:cxnSp>
        <p:nvCxnSpPr>
          <p:cNvPr id="32" name="Shape 253"/>
          <p:cNvCxnSpPr>
            <a:cxnSpLocks/>
          </p:cNvCxnSpPr>
          <p:nvPr/>
        </p:nvCxnSpPr>
        <p:spPr>
          <a:xfrm flipH="1">
            <a:off x="6619246" y="3136682"/>
            <a:ext cx="842697" cy="0"/>
          </a:xfrm>
          <a:prstGeom prst="straightConnector1">
            <a:avLst/>
          </a:prstGeom>
          <a:noFill/>
          <a:ln w="19050" cap="flat" cmpd="sng">
            <a:solidFill>
              <a:srgbClr val="EF7C02"/>
            </a:solidFill>
            <a:prstDash val="solid"/>
            <a:round/>
            <a:headEnd type="oval" w="med" len="med"/>
            <a:tailEnd type="oval" w="med" len="med"/>
          </a:ln>
        </p:spPr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群組 15"/>
          <p:cNvGrpSpPr/>
          <p:nvPr/>
        </p:nvGrpSpPr>
        <p:grpSpPr>
          <a:xfrm>
            <a:off x="3793107" y="1357762"/>
            <a:ext cx="5029931" cy="3143148"/>
            <a:chOff x="3793107" y="1357762"/>
            <a:chExt cx="5029931" cy="314314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xmlns="" id="{7C08F0C7-5585-E140-92EA-7628F5B8329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793107" y="1357762"/>
              <a:ext cx="5029931" cy="3143148"/>
            </a:xfrm>
            <a:prstGeom prst="rect">
              <a:avLst/>
            </a:prstGeom>
          </p:spPr>
        </p:pic>
        <p:sp>
          <p:nvSpPr>
            <p:cNvPr id="15" name="橢圓 14">
              <a:extLst>
                <a:ext uri="{FF2B5EF4-FFF2-40B4-BE49-F238E27FC236}">
                  <a16:creationId xmlns:a16="http://schemas.microsoft.com/office/drawing/2014/main" xmlns="" id="{50868031-5760-CA48-85F6-D98C5FC84A2F}"/>
                </a:ext>
              </a:extLst>
            </p:cNvPr>
            <p:cNvSpPr/>
            <p:nvPr/>
          </p:nvSpPr>
          <p:spPr>
            <a:xfrm>
              <a:off x="4360138" y="2474967"/>
              <a:ext cx="167934" cy="202867"/>
            </a:xfrm>
            <a:prstGeom prst="ellipse">
              <a:avLst/>
            </a:prstGeom>
            <a:solidFill>
              <a:srgbClr val="D6D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</p:grpSp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0" y="46064"/>
            <a:ext cx="817245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buSzPts val="3200"/>
            </a:pPr>
            <a:r>
              <a:rPr lang="en-US" altLang="zh-Hant" dirty="0">
                <a:solidFill>
                  <a:schemeClr val="lt1"/>
                </a:solidFill>
                <a:latin typeface="+mn-lt"/>
                <a:ea typeface="Microsoft JhengHei" panose="020B0604030504040204" pitchFamily="34" charset="-120"/>
              </a:rPr>
              <a:t>E</a:t>
            </a:r>
            <a:r>
              <a:rPr lang="en-US" altLang="zh-Hant" sz="3600" u="none" strike="noStrike" cap="none" dirty="0">
                <a:solidFill>
                  <a:schemeClr val="lt1"/>
                </a:solidFill>
                <a:latin typeface="+mn-lt"/>
                <a:ea typeface="Microsoft JhengHei" panose="020B0604030504040204" pitchFamily="34" charset="-120"/>
                <a:sym typeface="Arial"/>
              </a:rPr>
              <a:t>nhancements over TS-831X</a:t>
            </a:r>
            <a:endParaRPr sz="3600" u="none" strike="noStrike" cap="none" dirty="0">
              <a:solidFill>
                <a:schemeClr val="lt1"/>
              </a:solidFill>
              <a:latin typeface="+mn-lt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77B75A6D-27DA-4E42-A8AE-EDDE2F96346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20234" y="1439882"/>
            <a:ext cx="2999678" cy="1874799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763B5255-3B3B-5947-8429-C02E9FA38424}"/>
              </a:ext>
            </a:extLst>
          </p:cNvPr>
          <p:cNvSpPr txBox="1"/>
          <p:nvPr/>
        </p:nvSpPr>
        <p:spPr>
          <a:xfrm>
            <a:off x="468352" y="3314681"/>
            <a:ext cx="9478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+mn-lt"/>
              </a:rPr>
              <a:t>TS-831X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BA74F3CA-E819-0642-B6A2-5BCEE396B78A}"/>
              </a:ext>
            </a:extLst>
          </p:cNvPr>
          <p:cNvSpPr txBox="1"/>
          <p:nvPr/>
        </p:nvSpPr>
        <p:spPr>
          <a:xfrm>
            <a:off x="3871119" y="4360134"/>
            <a:ext cx="16987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+mn-lt"/>
              </a:rPr>
              <a:t>TS-832X</a:t>
            </a:r>
          </a:p>
        </p:txBody>
      </p:sp>
      <p:sp>
        <p:nvSpPr>
          <p:cNvPr id="37" name="Right Arrow Callout 36">
            <a:extLst>
              <a:ext uri="{FF2B5EF4-FFF2-40B4-BE49-F238E27FC236}">
                <a16:creationId xmlns:a16="http://schemas.microsoft.com/office/drawing/2014/main" xmlns="" id="{F9E00F04-9F7A-9F4A-A943-34EBD72B45B6}"/>
              </a:ext>
            </a:extLst>
          </p:cNvPr>
          <p:cNvSpPr/>
          <p:nvPr/>
        </p:nvSpPr>
        <p:spPr>
          <a:xfrm>
            <a:off x="1877970" y="3348990"/>
            <a:ext cx="2675247" cy="90046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0531"/>
            </a:avLst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Hant" b="1" dirty="0" smtClean="0">
                <a:ea typeface="微軟正黑體" pitchFamily="34" charset="-120"/>
              </a:rPr>
              <a:t>Speaker</a:t>
            </a:r>
            <a:r>
              <a:rPr lang="zh-TW" altLang="en-US" b="1" dirty="0" smtClean="0">
                <a:ea typeface="微軟正黑體" pitchFamily="34" charset="-120"/>
              </a:rPr>
              <a:t> </a:t>
            </a:r>
            <a:r>
              <a:rPr lang="en-US" altLang="zh-TW" b="1" dirty="0" smtClean="0">
                <a:ea typeface="微軟正黑體" pitchFamily="34" charset="-120"/>
              </a:rPr>
              <a:t>:</a:t>
            </a:r>
            <a:endParaRPr lang="en-US" altLang="zh-Hant" b="1" dirty="0">
              <a:ea typeface="微軟正黑體" pitchFamily="34" charset="-120"/>
            </a:endParaRPr>
          </a:p>
          <a:p>
            <a:pPr marL="285750" indent="-285750">
              <a:buClr>
                <a:schemeClr val="bg1"/>
              </a:buClr>
              <a:buFont typeface="Arial" pitchFamily="34" charset="0"/>
              <a:buChar char="•"/>
            </a:pPr>
            <a:r>
              <a:rPr lang="en-US" altLang="zh-Hant" b="1" dirty="0">
                <a:ea typeface="微軟正黑體" pitchFamily="34" charset="-120"/>
              </a:rPr>
              <a:t>System alert</a:t>
            </a:r>
          </a:p>
          <a:p>
            <a:pPr marL="285750" indent="-285750">
              <a:buClr>
                <a:schemeClr val="bg1"/>
              </a:buClr>
              <a:buFont typeface="Arial" pitchFamily="34" charset="0"/>
              <a:buChar char="•"/>
            </a:pPr>
            <a:r>
              <a:rPr lang="en-US" altLang="zh-Hant" b="1" dirty="0">
                <a:ea typeface="微軟正黑體" pitchFamily="34" charset="-120"/>
              </a:rPr>
              <a:t>Music playback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9CB7F7F-F8F0-C64F-8CA8-DDEC30BE98E8}"/>
              </a:ext>
            </a:extLst>
          </p:cNvPr>
          <p:cNvSpPr/>
          <p:nvPr/>
        </p:nvSpPr>
        <p:spPr>
          <a:xfrm>
            <a:off x="600712" y="2111397"/>
            <a:ext cx="2141034" cy="824676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32-bit processor  + DDR3</a:t>
            </a:r>
            <a:endParaRPr lang="en-U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xmlns="" id="{4C5BFE01-1EC9-AB42-8763-EA6FBB78CFCB}"/>
              </a:ext>
            </a:extLst>
          </p:cNvPr>
          <p:cNvSpPr/>
          <p:nvPr/>
        </p:nvSpPr>
        <p:spPr>
          <a:xfrm>
            <a:off x="4977518" y="2794709"/>
            <a:ext cx="3498572" cy="1139331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64-bit processor + DDR4</a:t>
            </a:r>
          </a:p>
        </p:txBody>
      </p:sp>
      <p:sp>
        <p:nvSpPr>
          <p:cNvPr id="12" name="Down Arrow Callout 11">
            <a:extLst>
              <a:ext uri="{FF2B5EF4-FFF2-40B4-BE49-F238E27FC236}">
                <a16:creationId xmlns:a16="http://schemas.microsoft.com/office/drawing/2014/main" xmlns="" id="{E947BD48-0F13-4A42-94D0-6F317C2DA492}"/>
              </a:ext>
            </a:extLst>
          </p:cNvPr>
          <p:cNvSpPr/>
          <p:nvPr/>
        </p:nvSpPr>
        <p:spPr>
          <a:xfrm>
            <a:off x="1974899" y="908196"/>
            <a:ext cx="1265665" cy="955197"/>
          </a:xfrm>
          <a:prstGeom prst="downArrowCallou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b="1" dirty="0">
                <a:ea typeface="微軟正黑體" pitchFamily="34" charset="-120"/>
              </a:rPr>
              <a:t>1 x Gen.2 x2</a:t>
            </a:r>
          </a:p>
        </p:txBody>
      </p:sp>
      <p:sp>
        <p:nvSpPr>
          <p:cNvPr id="11" name="Left Arrow Callout 10">
            <a:extLst>
              <a:ext uri="{FF2B5EF4-FFF2-40B4-BE49-F238E27FC236}">
                <a16:creationId xmlns:a16="http://schemas.microsoft.com/office/drawing/2014/main" xmlns="" id="{9B600A17-86DE-944F-8C7B-300D105C49A1}"/>
              </a:ext>
            </a:extLst>
          </p:cNvPr>
          <p:cNvSpPr/>
          <p:nvPr/>
        </p:nvSpPr>
        <p:spPr>
          <a:xfrm>
            <a:off x="5221195" y="1557748"/>
            <a:ext cx="3501482" cy="947854"/>
          </a:xfrm>
          <a:prstGeom prst="leftArrowCallou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b="1" dirty="0">
                <a:ea typeface="微軟正黑體" pitchFamily="34" charset="-120"/>
              </a:rPr>
              <a:t>2 x </a:t>
            </a:r>
            <a:r>
              <a:rPr lang="en-US" altLang="en-US" b="1" dirty="0" err="1">
                <a:ea typeface="微軟正黑體" pitchFamily="34" charset="-120"/>
              </a:rPr>
              <a:t>PCIe</a:t>
            </a:r>
            <a:r>
              <a:rPr lang="en-US" altLang="en-US" b="1" dirty="0">
                <a:ea typeface="微軟正黑體" pitchFamily="34" charset="-120"/>
              </a:rPr>
              <a:t> slots</a:t>
            </a:r>
            <a:r>
              <a:rPr lang="zh-Hant" altLang="en-US" b="1" dirty="0">
                <a:ea typeface="微軟正黑體" pitchFamily="34" charset="-120"/>
              </a:rPr>
              <a:t> </a:t>
            </a:r>
            <a:r>
              <a:rPr lang="en-US" altLang="zh-Hant" b="1" dirty="0">
                <a:ea typeface="微軟正黑體" pitchFamily="34" charset="-120"/>
              </a:rPr>
              <a:t>expansion</a:t>
            </a:r>
            <a:endParaRPr lang="en-US" altLang="en-US" b="1" dirty="0">
              <a:ea typeface="微軟正黑體" pitchFamily="34" charset="-120"/>
            </a:endParaRPr>
          </a:p>
          <a:p>
            <a:pPr algn="ctr"/>
            <a:r>
              <a:rPr lang="en-US" altLang="zh-TW" b="1" dirty="0">
                <a:ea typeface="微軟正黑體" pitchFamily="34" charset="-120"/>
              </a:rPr>
              <a:t>Top:</a:t>
            </a:r>
            <a:r>
              <a:rPr lang="zh-TW" altLang="en-US" b="1" dirty="0">
                <a:ea typeface="微軟正黑體" pitchFamily="34" charset="-120"/>
              </a:rPr>
              <a:t> </a:t>
            </a:r>
            <a:r>
              <a:rPr lang="en-US" altLang="en-US" b="1" dirty="0">
                <a:ea typeface="微軟正黑體" pitchFamily="34" charset="-120"/>
              </a:rPr>
              <a:t>Gen.2 x1</a:t>
            </a:r>
          </a:p>
          <a:p>
            <a:pPr algn="ctr"/>
            <a:r>
              <a:rPr lang="en-US" altLang="zh-TW" b="1" dirty="0">
                <a:ea typeface="微軟正黑體" pitchFamily="34" charset="-120"/>
              </a:rPr>
              <a:t>Bottom:</a:t>
            </a:r>
            <a:r>
              <a:rPr lang="zh-TW" altLang="en-US" b="1" dirty="0">
                <a:ea typeface="微軟正黑體" pitchFamily="34" charset="-120"/>
              </a:rPr>
              <a:t> </a:t>
            </a:r>
            <a:r>
              <a:rPr lang="en-US" altLang="en-US" b="1" dirty="0">
                <a:ea typeface="微軟正黑體" pitchFamily="34" charset="-120"/>
              </a:rPr>
              <a:t>Gen.2 x2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群組 10"/>
          <p:cNvGrpSpPr/>
          <p:nvPr/>
        </p:nvGrpSpPr>
        <p:grpSpPr>
          <a:xfrm>
            <a:off x="3448589" y="1008048"/>
            <a:ext cx="5642103" cy="3525688"/>
            <a:chOff x="3448589" y="1008048"/>
            <a:chExt cx="5642103" cy="3525688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xmlns="" id="{0B293477-4485-304C-917E-39E2F6F6C77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448589" y="1008048"/>
              <a:ext cx="5642103" cy="3525688"/>
            </a:xfrm>
            <a:prstGeom prst="rect">
              <a:avLst/>
            </a:prstGeom>
          </p:spPr>
        </p:pic>
        <p:sp>
          <p:nvSpPr>
            <p:cNvPr id="10" name="橢圓 9">
              <a:extLst>
                <a:ext uri="{FF2B5EF4-FFF2-40B4-BE49-F238E27FC236}">
                  <a16:creationId xmlns:a16="http://schemas.microsoft.com/office/drawing/2014/main" xmlns="" id="{50868031-5760-CA48-85F6-D98C5FC84A2F}"/>
                </a:ext>
              </a:extLst>
            </p:cNvPr>
            <p:cNvSpPr/>
            <p:nvPr/>
          </p:nvSpPr>
          <p:spPr>
            <a:xfrm>
              <a:off x="4076143" y="2305939"/>
              <a:ext cx="167934" cy="202867"/>
            </a:xfrm>
            <a:prstGeom prst="ellipse">
              <a:avLst/>
            </a:prstGeom>
            <a:solidFill>
              <a:srgbClr val="D6D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</p:grpSp>
      <p:pic>
        <p:nvPicPr>
          <p:cNvPr id="16" name="圖片 15" descr="SFP+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483" y="1008048"/>
            <a:ext cx="1926177" cy="192008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215"/>
            <a:ext cx="8081010" cy="697312"/>
          </a:xfrm>
        </p:spPr>
        <p:txBody>
          <a:bodyPr/>
          <a:lstStyle/>
          <a:p>
            <a:pPr fontAlgn="base"/>
            <a:r>
              <a:rPr lang="en-US" altLang="zh-TW" dirty="0">
                <a:solidFill>
                  <a:srgbClr val="FFFFFF"/>
                </a:solidFill>
                <a:latin typeface="+mj-lt"/>
                <a:ea typeface="Microsoft JhengHei"/>
              </a:rPr>
              <a:t>Two b</a:t>
            </a:r>
            <a:r>
              <a:rPr lang="en-US" altLang="zh-TW" sz="3600" dirty="0">
                <a:solidFill>
                  <a:srgbClr val="FFFFFF"/>
                </a:solidFill>
                <a:latin typeface="+mj-lt"/>
                <a:ea typeface="Microsoft JhengHei"/>
              </a:rPr>
              <a:t>uilt-in 10</a:t>
            </a:r>
            <a:r>
              <a:rPr lang="en-US" sz="3600" dirty="0">
                <a:solidFill>
                  <a:srgbClr val="FFFFFF"/>
                </a:solidFill>
                <a:latin typeface="+mj-lt"/>
                <a:ea typeface="Microsoft JhengHei"/>
              </a:rPr>
              <a:t>GbE SFP+ </a:t>
            </a:r>
            <a:r>
              <a:rPr lang="en-US" altLang="zh-TW" sz="3600" dirty="0">
                <a:solidFill>
                  <a:srgbClr val="FFFFFF"/>
                </a:solidFill>
                <a:latin typeface="+mj-lt"/>
                <a:ea typeface="Microsoft JhengHei"/>
              </a:rPr>
              <a:t>ports</a:t>
            </a:r>
            <a:endParaRPr lang="zh-TW" altLang="en-US" sz="36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8EA3E6D1-64DF-1E4F-A371-150121BFDAEB}"/>
              </a:ext>
            </a:extLst>
          </p:cNvPr>
          <p:cNvSpPr txBox="1"/>
          <p:nvPr/>
        </p:nvSpPr>
        <p:spPr>
          <a:xfrm>
            <a:off x="184942" y="3047413"/>
            <a:ext cx="339418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b="1" dirty="0">
                <a:solidFill>
                  <a:srgbClr val="0070C0"/>
                </a:solidFill>
                <a:latin typeface="+mn-lt"/>
                <a:ea typeface="微軟正黑體" pitchFamily="34" charset="-120"/>
              </a:rPr>
              <a:t>Fully support 10GbE high-speed networks, delivering a major speed increase for fast backup &amp; restoration, large-data applications, and container application tasks.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xmlns="" id="{8CA5EC9C-65E4-174F-8E88-456D78DADC40}"/>
              </a:ext>
            </a:extLst>
          </p:cNvPr>
          <p:cNvCxnSpPr>
            <a:cxnSpLocks/>
            <a:stCxn id="3" idx="0"/>
          </p:cNvCxnSpPr>
          <p:nvPr/>
        </p:nvCxnSpPr>
        <p:spPr>
          <a:xfrm rot="16200000" flipV="1">
            <a:off x="3129724" y="2252855"/>
            <a:ext cx="717634" cy="1219044"/>
          </a:xfrm>
          <a:prstGeom prst="straightConnector1">
            <a:avLst/>
          </a:prstGeom>
          <a:ln w="57150" cap="rnd">
            <a:solidFill>
              <a:srgbClr val="00B0F0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A0902E57-37C1-5340-9E64-D72ABE81366C}"/>
              </a:ext>
            </a:extLst>
          </p:cNvPr>
          <p:cNvSpPr/>
          <p:nvPr/>
        </p:nvSpPr>
        <p:spPr>
          <a:xfrm>
            <a:off x="3929188" y="3221194"/>
            <a:ext cx="337749" cy="691424"/>
          </a:xfrm>
          <a:prstGeom prst="rect">
            <a:avLst/>
          </a:prstGeom>
          <a:solidFill>
            <a:srgbClr val="00B0F0">
              <a:alpha val="30000"/>
            </a:srgbClr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16878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Shape 287"/>
          <p:cNvSpPr txBox="1">
            <a:spLocks noGrp="1"/>
          </p:cNvSpPr>
          <p:nvPr>
            <p:ph type="title"/>
          </p:nvPr>
        </p:nvSpPr>
        <p:spPr>
          <a:xfrm>
            <a:off x="4141730" y="1629404"/>
            <a:ext cx="4636787" cy="18196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3200"/>
            </a:pPr>
            <a:r>
              <a:rPr lang="en-US" altLang="zh-Hant" sz="4000" dirty="0">
                <a:latin typeface="+mn-lt"/>
              </a:rPr>
              <a:t>1</a:t>
            </a:r>
            <a:r>
              <a:rPr lang="en-US" altLang="zh-TW" sz="4000" dirty="0">
                <a:latin typeface="+mn-lt"/>
              </a:rPr>
              <a:t> x 10GbE</a:t>
            </a:r>
            <a:br>
              <a:rPr lang="en-US" altLang="zh-TW" sz="4000" dirty="0">
                <a:latin typeface="+mn-lt"/>
              </a:rPr>
            </a:br>
            <a:r>
              <a:rPr lang="en-US" altLang="zh-TW" sz="4000" dirty="0">
                <a:latin typeface="+mn-lt"/>
              </a:rPr>
              <a:t>performance test</a:t>
            </a:r>
          </a:p>
        </p:txBody>
      </p:sp>
      <p:sp>
        <p:nvSpPr>
          <p:cNvPr id="7" name="Shape 287"/>
          <p:cNvSpPr txBox="1">
            <a:spLocks/>
          </p:cNvSpPr>
          <p:nvPr/>
        </p:nvSpPr>
        <p:spPr>
          <a:xfrm>
            <a:off x="7609398" y="0"/>
            <a:ext cx="1534602" cy="568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tabLst/>
              <a:defRPr/>
            </a:pPr>
            <a:r>
              <a:rPr kumimoji="0" lang="en-US" altLang="zh-TW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微軟正黑體" pitchFamily="34" charset="-120"/>
                <a:cs typeface="Arial"/>
                <a:sym typeface="Arial"/>
              </a:rPr>
              <a:t>Demo</a:t>
            </a:r>
            <a:endParaRPr kumimoji="0" lang="en-US" altLang="zh-TW" sz="35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微軟正黑體" pitchFamily="34" charset="-120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146"/>
            <a:ext cx="8183880" cy="697312"/>
          </a:xfrm>
        </p:spPr>
        <p:txBody>
          <a:bodyPr/>
          <a:lstStyle/>
          <a:p>
            <a:pPr fontAlgn="base"/>
            <a:r>
              <a:rPr lang="en-US" altLang="zh-Hant" sz="3600" dirty="0">
                <a:solidFill>
                  <a:srgbClr val="FFFFFF"/>
                </a:solidFill>
                <a:latin typeface="+mj-lt"/>
                <a:ea typeface="Microsoft JhengHei"/>
              </a:rPr>
              <a:t>All ready for 10GbE</a:t>
            </a:r>
            <a:r>
              <a:rPr lang="zh-Hant" altLang="en-US" sz="3600" dirty="0">
                <a:solidFill>
                  <a:srgbClr val="FFFFFF"/>
                </a:solidFill>
                <a:latin typeface="+mj-lt"/>
                <a:ea typeface="Microsoft JhengHei"/>
              </a:rPr>
              <a:t> </a:t>
            </a:r>
            <a:r>
              <a:rPr lang="en-US" altLang="zh-Hant" dirty="0">
                <a:solidFill>
                  <a:srgbClr val="FFFFFF"/>
                </a:solidFill>
                <a:latin typeface="+mj-lt"/>
                <a:ea typeface="Microsoft JhengHei"/>
              </a:rPr>
              <a:t>workloads</a:t>
            </a:r>
            <a:endParaRPr lang="zh-TW" altLang="en-US" sz="36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grpSp>
        <p:nvGrpSpPr>
          <p:cNvPr id="20" name="群組 19"/>
          <p:cNvGrpSpPr/>
          <p:nvPr/>
        </p:nvGrpSpPr>
        <p:grpSpPr>
          <a:xfrm>
            <a:off x="0" y="847250"/>
            <a:ext cx="4643215" cy="472643"/>
            <a:chOff x="224706" y="3342380"/>
            <a:chExt cx="4643215" cy="472643"/>
          </a:xfrm>
        </p:grpSpPr>
        <p:sp>
          <p:nvSpPr>
            <p:cNvPr id="21" name="五邊形 20"/>
            <p:cNvSpPr/>
            <p:nvPr/>
          </p:nvSpPr>
          <p:spPr>
            <a:xfrm>
              <a:off x="224706" y="3342380"/>
              <a:ext cx="4643215" cy="472643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294804" y="3364965"/>
              <a:ext cx="4404867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</a:rPr>
                <a:t>Windows File Transfer (</a:t>
              </a:r>
              <a:r>
                <a:rPr lang="en-US" altLang="zh-Hant" sz="2000" b="1" dirty="0">
                  <a:solidFill>
                    <a:schemeClr val="bg1"/>
                  </a:solidFill>
                </a:rPr>
                <a:t>10GB</a:t>
              </a:r>
              <a:r>
                <a:rPr lang="zh-Hant" altLang="en-US" sz="2000" b="1" dirty="0">
                  <a:solidFill>
                    <a:schemeClr val="bg1"/>
                  </a:solidFill>
                </a:rPr>
                <a:t> </a:t>
              </a:r>
              <a:r>
                <a:rPr lang="en-US" altLang="zh-Hant" sz="2000" b="1" dirty="0">
                  <a:solidFill>
                    <a:schemeClr val="bg1"/>
                  </a:solidFill>
                </a:rPr>
                <a:t>file</a:t>
              </a:r>
              <a:r>
                <a:rPr lang="en-US" sz="2000" b="1" dirty="0">
                  <a:solidFill>
                    <a:schemeClr val="bg1"/>
                  </a:solidFill>
                </a:rPr>
                <a:t>)</a:t>
              </a:r>
            </a:p>
          </p:txBody>
        </p:sp>
      </p:grpSp>
      <p:sp>
        <p:nvSpPr>
          <p:cNvPr id="30" name="圓角矩形 29">
            <a:extLst>
              <a:ext uri="{FF2B5EF4-FFF2-40B4-BE49-F238E27FC236}">
                <a16:creationId xmlns:a16="http://schemas.microsoft.com/office/drawing/2014/main" xmlns="" id="{4D903986-6A30-1D42-971B-277E8577A93A}"/>
              </a:ext>
            </a:extLst>
          </p:cNvPr>
          <p:cNvSpPr/>
          <p:nvPr/>
        </p:nvSpPr>
        <p:spPr>
          <a:xfrm>
            <a:off x="1323651" y="1769480"/>
            <a:ext cx="1857163" cy="2779312"/>
          </a:xfrm>
          <a:prstGeom prst="roundRect">
            <a:avLst>
              <a:gd name="adj" fmla="val 8630"/>
            </a:avLst>
          </a:prstGeom>
          <a:solidFill>
            <a:schemeClr val="accent3">
              <a:lumMod val="20000"/>
              <a:lumOff val="80000"/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cxnSp>
        <p:nvCxnSpPr>
          <p:cNvPr id="32" name="Shape 90">
            <a:extLst>
              <a:ext uri="{FF2B5EF4-FFF2-40B4-BE49-F238E27FC236}">
                <a16:creationId xmlns:a16="http://schemas.microsoft.com/office/drawing/2014/main" xmlns="" id="{7702B8F8-64F5-664E-9AE9-AB8962E5FB31}"/>
              </a:ext>
            </a:extLst>
          </p:cNvPr>
          <p:cNvCxnSpPr/>
          <p:nvPr/>
        </p:nvCxnSpPr>
        <p:spPr>
          <a:xfrm>
            <a:off x="925299" y="3515870"/>
            <a:ext cx="2255515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4" name="Shape 81">
            <a:extLst>
              <a:ext uri="{FF2B5EF4-FFF2-40B4-BE49-F238E27FC236}">
                <a16:creationId xmlns:a16="http://schemas.microsoft.com/office/drawing/2014/main" xmlns="" id="{E09A4053-76C5-5049-9D99-833C2D3B48AA}"/>
              </a:ext>
            </a:extLst>
          </p:cNvPr>
          <p:cNvSpPr txBox="1"/>
          <p:nvPr/>
        </p:nvSpPr>
        <p:spPr>
          <a:xfrm>
            <a:off x="1419692" y="4094695"/>
            <a:ext cx="839818" cy="37366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algn="ctr"/>
            <a:r>
              <a:rPr lang="en-US" sz="1000" b="1" dirty="0">
                <a:solidFill>
                  <a:schemeClr val="tx1"/>
                </a:solidFill>
                <a:latin typeface="+mn-lt"/>
              </a:rPr>
              <a:t>Windows </a:t>
            </a:r>
            <a:r>
              <a:rPr lang="en-US" sz="1000" b="1" dirty="0">
                <a:solidFill>
                  <a:schemeClr val="tx1"/>
                </a:solidFill>
                <a:latin typeface="+mn-lt"/>
                <a:ea typeface="微軟正黑體" pitchFamily="34" charset="-120"/>
              </a:rPr>
              <a:t>Download</a:t>
            </a:r>
          </a:p>
        </p:txBody>
      </p:sp>
      <p:sp>
        <p:nvSpPr>
          <p:cNvPr id="39" name="Shape 88">
            <a:extLst>
              <a:ext uri="{FF2B5EF4-FFF2-40B4-BE49-F238E27FC236}">
                <a16:creationId xmlns:a16="http://schemas.microsoft.com/office/drawing/2014/main" xmlns="" id="{5EBEE025-C116-C749-9B44-42E9F37B67EA}"/>
              </a:ext>
            </a:extLst>
          </p:cNvPr>
          <p:cNvSpPr txBox="1"/>
          <p:nvPr/>
        </p:nvSpPr>
        <p:spPr>
          <a:xfrm>
            <a:off x="353003" y="3357138"/>
            <a:ext cx="645837" cy="39574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b="1" dirty="0">
                <a:solidFill>
                  <a:schemeClr val="tx1"/>
                </a:solidFill>
              </a:rPr>
              <a:t>500</a:t>
            </a:r>
            <a:endParaRPr lang="zh-TW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40" name="Shape 92">
            <a:extLst>
              <a:ext uri="{FF2B5EF4-FFF2-40B4-BE49-F238E27FC236}">
                <a16:creationId xmlns:a16="http://schemas.microsoft.com/office/drawing/2014/main" xmlns="" id="{4AD23106-A488-0F48-AC29-10A74B6DAF4C}"/>
              </a:ext>
            </a:extLst>
          </p:cNvPr>
          <p:cNvSpPr txBox="1"/>
          <p:nvPr/>
        </p:nvSpPr>
        <p:spPr>
          <a:xfrm>
            <a:off x="353003" y="3879256"/>
            <a:ext cx="645837" cy="49590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zh-TW" b="1" i="0" u="none" strike="noStrike" cap="none" dirty="0">
                <a:solidFill>
                  <a:schemeClr val="tx1"/>
                </a:solidFill>
                <a:cs typeface="Arial"/>
                <a:sym typeface="Arial"/>
              </a:rPr>
              <a:t>  0</a:t>
            </a:r>
          </a:p>
        </p:txBody>
      </p:sp>
      <p:cxnSp>
        <p:nvCxnSpPr>
          <p:cNvPr id="41" name="Shape 93">
            <a:extLst>
              <a:ext uri="{FF2B5EF4-FFF2-40B4-BE49-F238E27FC236}">
                <a16:creationId xmlns:a16="http://schemas.microsoft.com/office/drawing/2014/main" xmlns="" id="{F7DD3DD1-CC85-ED42-B5B5-5887FC4FA9A3}"/>
              </a:ext>
            </a:extLst>
          </p:cNvPr>
          <p:cNvCxnSpPr/>
          <p:nvPr/>
        </p:nvCxnSpPr>
        <p:spPr>
          <a:xfrm>
            <a:off x="925301" y="4052128"/>
            <a:ext cx="2255513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9" name="Shape 89">
            <a:extLst>
              <a:ext uri="{FF2B5EF4-FFF2-40B4-BE49-F238E27FC236}">
                <a16:creationId xmlns:a16="http://schemas.microsoft.com/office/drawing/2014/main" xmlns="" id="{AB9FC90D-190F-FF45-B775-E8305F73FA7D}"/>
              </a:ext>
            </a:extLst>
          </p:cNvPr>
          <p:cNvSpPr txBox="1"/>
          <p:nvPr/>
        </p:nvSpPr>
        <p:spPr>
          <a:xfrm>
            <a:off x="280147" y="4209057"/>
            <a:ext cx="867041" cy="32514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9F5900"/>
              </a:buClr>
              <a:buSzPct val="25000"/>
            </a:pPr>
            <a:r>
              <a:rPr lang="en-US" b="1" dirty="0">
                <a:solidFill>
                  <a:schemeClr val="tx1"/>
                </a:solidFill>
              </a:rPr>
              <a:t>  </a:t>
            </a:r>
            <a:r>
              <a:rPr lang="en-US" altLang="zh-TW" b="1" dirty="0">
                <a:solidFill>
                  <a:schemeClr val="tx1"/>
                </a:solidFill>
              </a:rPr>
              <a:t>(</a:t>
            </a:r>
            <a:r>
              <a:rPr lang="en-US" b="1" dirty="0">
                <a:solidFill>
                  <a:schemeClr val="tx1"/>
                </a:solidFill>
              </a:rPr>
              <a:t>MB/s)</a:t>
            </a:r>
            <a:endParaRPr lang="en-US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73" name="Shape 81">
            <a:extLst>
              <a:ext uri="{FF2B5EF4-FFF2-40B4-BE49-F238E27FC236}">
                <a16:creationId xmlns:a16="http://schemas.microsoft.com/office/drawing/2014/main" xmlns="" id="{E09A4053-76C5-5049-9D99-833C2D3B48AA}"/>
              </a:ext>
            </a:extLst>
          </p:cNvPr>
          <p:cNvSpPr txBox="1"/>
          <p:nvPr/>
        </p:nvSpPr>
        <p:spPr>
          <a:xfrm>
            <a:off x="2253517" y="4094695"/>
            <a:ext cx="839818" cy="37366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algn="ctr"/>
            <a:r>
              <a:rPr lang="en-US" sz="1000" b="1" dirty="0">
                <a:solidFill>
                  <a:schemeClr val="tx1"/>
                </a:solidFill>
                <a:latin typeface="+mn-lt"/>
              </a:rPr>
              <a:t>Windows </a:t>
            </a:r>
            <a:r>
              <a:rPr lang="en-US" sz="1000" b="1" dirty="0">
                <a:solidFill>
                  <a:schemeClr val="tx1"/>
                </a:solidFill>
                <a:latin typeface="+mn-lt"/>
                <a:ea typeface="微軟正黑體" pitchFamily="34" charset="-120"/>
              </a:rPr>
              <a:t>Upload</a:t>
            </a:r>
            <a:endParaRPr lang="en-US" altLang="en-US" sz="1000" b="1" dirty="0">
              <a:solidFill>
                <a:schemeClr val="tx1"/>
              </a:solidFill>
              <a:latin typeface="+mn-lt"/>
              <a:ea typeface="微軟正黑體" pitchFamily="34" charset="-120"/>
            </a:endParaRPr>
          </a:p>
        </p:txBody>
      </p:sp>
      <p:cxnSp>
        <p:nvCxnSpPr>
          <p:cNvPr id="75" name="Shape 90">
            <a:extLst>
              <a:ext uri="{FF2B5EF4-FFF2-40B4-BE49-F238E27FC236}">
                <a16:creationId xmlns:a16="http://schemas.microsoft.com/office/drawing/2014/main" xmlns="" id="{7702B8F8-64F5-664E-9AE9-AB8962E5FB31}"/>
              </a:ext>
            </a:extLst>
          </p:cNvPr>
          <p:cNvCxnSpPr/>
          <p:nvPr/>
        </p:nvCxnSpPr>
        <p:spPr>
          <a:xfrm>
            <a:off x="925299" y="2982695"/>
            <a:ext cx="2255515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6" name="Shape 88">
            <a:extLst>
              <a:ext uri="{FF2B5EF4-FFF2-40B4-BE49-F238E27FC236}">
                <a16:creationId xmlns:a16="http://schemas.microsoft.com/office/drawing/2014/main" xmlns="" id="{5EBEE025-C116-C749-9B44-42E9F37B67EA}"/>
              </a:ext>
            </a:extLst>
          </p:cNvPr>
          <p:cNvSpPr txBox="1"/>
          <p:nvPr/>
        </p:nvSpPr>
        <p:spPr>
          <a:xfrm>
            <a:off x="353003" y="2823963"/>
            <a:ext cx="645837" cy="39574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b="1" dirty="0">
                <a:solidFill>
                  <a:schemeClr val="tx1"/>
                </a:solidFill>
              </a:rPr>
              <a:t>1000</a:t>
            </a:r>
            <a:endParaRPr lang="zh-TW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cxnSp>
        <p:nvCxnSpPr>
          <p:cNvPr id="77" name="Shape 90">
            <a:extLst>
              <a:ext uri="{FF2B5EF4-FFF2-40B4-BE49-F238E27FC236}">
                <a16:creationId xmlns:a16="http://schemas.microsoft.com/office/drawing/2014/main" xmlns="" id="{7702B8F8-64F5-664E-9AE9-AB8962E5FB31}"/>
              </a:ext>
            </a:extLst>
          </p:cNvPr>
          <p:cNvCxnSpPr/>
          <p:nvPr/>
        </p:nvCxnSpPr>
        <p:spPr>
          <a:xfrm>
            <a:off x="925299" y="2451796"/>
            <a:ext cx="2255515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8" name="Shape 88">
            <a:extLst>
              <a:ext uri="{FF2B5EF4-FFF2-40B4-BE49-F238E27FC236}">
                <a16:creationId xmlns:a16="http://schemas.microsoft.com/office/drawing/2014/main" xmlns="" id="{5EBEE025-C116-C749-9B44-42E9F37B67EA}"/>
              </a:ext>
            </a:extLst>
          </p:cNvPr>
          <p:cNvSpPr txBox="1"/>
          <p:nvPr/>
        </p:nvSpPr>
        <p:spPr>
          <a:xfrm>
            <a:off x="353003" y="2285749"/>
            <a:ext cx="645837" cy="39574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b="1" dirty="0">
                <a:solidFill>
                  <a:schemeClr val="tx1"/>
                </a:solidFill>
              </a:rPr>
              <a:t>1500</a:t>
            </a:r>
            <a:endParaRPr lang="zh-TW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cxnSp>
        <p:nvCxnSpPr>
          <p:cNvPr id="80" name="Shape 90">
            <a:extLst>
              <a:ext uri="{FF2B5EF4-FFF2-40B4-BE49-F238E27FC236}">
                <a16:creationId xmlns:a16="http://schemas.microsoft.com/office/drawing/2014/main" xmlns="" id="{7702B8F8-64F5-664E-9AE9-AB8962E5FB31}"/>
              </a:ext>
            </a:extLst>
          </p:cNvPr>
          <p:cNvCxnSpPr/>
          <p:nvPr/>
        </p:nvCxnSpPr>
        <p:spPr>
          <a:xfrm>
            <a:off x="918204" y="1908051"/>
            <a:ext cx="2255515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1" name="Shape 88">
            <a:extLst>
              <a:ext uri="{FF2B5EF4-FFF2-40B4-BE49-F238E27FC236}">
                <a16:creationId xmlns:a16="http://schemas.microsoft.com/office/drawing/2014/main" xmlns="" id="{5EBEE025-C116-C749-9B44-42E9F37B67EA}"/>
              </a:ext>
            </a:extLst>
          </p:cNvPr>
          <p:cNvSpPr txBox="1"/>
          <p:nvPr/>
        </p:nvSpPr>
        <p:spPr>
          <a:xfrm>
            <a:off x="353003" y="1769480"/>
            <a:ext cx="645837" cy="39574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b="1" dirty="0">
                <a:solidFill>
                  <a:schemeClr val="tx1"/>
                </a:solidFill>
              </a:rPr>
              <a:t>2000</a:t>
            </a:r>
            <a:endParaRPr lang="zh-TW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83" name="TextBox 5">
            <a:extLst>
              <a:ext uri="{FF2B5EF4-FFF2-40B4-BE49-F238E27FC236}">
                <a16:creationId xmlns:a16="http://schemas.microsoft.com/office/drawing/2014/main" xmlns="" id="{3E2A08CE-BB4B-234B-ACE6-4D77D7AA78DC}"/>
              </a:ext>
            </a:extLst>
          </p:cNvPr>
          <p:cNvSpPr txBox="1"/>
          <p:nvPr/>
        </p:nvSpPr>
        <p:spPr>
          <a:xfrm>
            <a:off x="4850140" y="1358548"/>
            <a:ext cx="1774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ant" sz="2000" b="1" dirty="0">
                <a:solidFill>
                  <a:srgbClr val="0070C0"/>
                </a:solidFill>
              </a:rPr>
              <a:t>2</a:t>
            </a:r>
            <a:r>
              <a:rPr lang="zh-Hant" altLang="en-US" sz="2000" b="1" dirty="0">
                <a:solidFill>
                  <a:srgbClr val="0070C0"/>
                </a:solidFill>
              </a:rPr>
              <a:t> </a:t>
            </a:r>
            <a:r>
              <a:rPr lang="en-US" altLang="zh-Hant" sz="2000" b="1" dirty="0">
                <a:solidFill>
                  <a:srgbClr val="0070C0"/>
                </a:solidFill>
              </a:rPr>
              <a:t>x</a:t>
            </a:r>
            <a:r>
              <a:rPr lang="zh-Hant" altLang="en-US" sz="2000" b="1" dirty="0">
                <a:solidFill>
                  <a:srgbClr val="0070C0"/>
                </a:solidFill>
              </a:rPr>
              <a:t> </a:t>
            </a:r>
            <a:r>
              <a:rPr lang="en-US" altLang="zh-Hant" sz="2000" b="1" dirty="0">
                <a:solidFill>
                  <a:srgbClr val="0070C0"/>
                </a:solidFill>
              </a:rPr>
              <a:t>10GbE</a:t>
            </a:r>
            <a:endParaRPr lang="en-US" sz="2000" b="1" dirty="0">
              <a:solidFill>
                <a:srgbClr val="0070C0"/>
              </a:solidFill>
            </a:endParaRPr>
          </a:p>
        </p:txBody>
      </p:sp>
      <p:sp>
        <p:nvSpPr>
          <p:cNvPr id="33" name="Shape 80">
            <a:extLst>
              <a:ext uri="{FF2B5EF4-FFF2-40B4-BE49-F238E27FC236}">
                <a16:creationId xmlns:a16="http://schemas.microsoft.com/office/drawing/2014/main" xmlns="" id="{8233D98E-6F07-5645-9008-CE3410E81874}"/>
              </a:ext>
            </a:extLst>
          </p:cNvPr>
          <p:cNvSpPr/>
          <p:nvPr/>
        </p:nvSpPr>
        <p:spPr>
          <a:xfrm>
            <a:off x="2369235" y="3434558"/>
            <a:ext cx="599700" cy="617378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b="0" i="0" u="none" strike="noStrike" cap="none">
              <a:solidFill>
                <a:schemeClr val="lt1"/>
              </a:solidFill>
              <a:cs typeface="Arial"/>
              <a:sym typeface="Arial"/>
            </a:endParaRPr>
          </a:p>
        </p:txBody>
      </p:sp>
      <p:sp>
        <p:nvSpPr>
          <p:cNvPr id="36" name="Shape 84">
            <a:extLst>
              <a:ext uri="{FF2B5EF4-FFF2-40B4-BE49-F238E27FC236}">
                <a16:creationId xmlns:a16="http://schemas.microsoft.com/office/drawing/2014/main" xmlns="" id="{51118694-B1F7-BE40-A635-BA4E8840785F}"/>
              </a:ext>
            </a:extLst>
          </p:cNvPr>
          <p:cNvSpPr txBox="1"/>
          <p:nvPr/>
        </p:nvSpPr>
        <p:spPr>
          <a:xfrm>
            <a:off x="2252864" y="3439924"/>
            <a:ext cx="801826" cy="35500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altLang="zh-TW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677</a:t>
            </a:r>
            <a:endParaRPr lang="zh-TW" b="1" i="0" u="none" strike="noStrike" cap="none" dirty="0">
              <a:solidFill>
                <a:schemeClr val="lt1"/>
              </a:solidFill>
              <a:cs typeface="Arial"/>
              <a:sym typeface="Arial"/>
            </a:endParaRPr>
          </a:p>
        </p:txBody>
      </p:sp>
      <p:sp>
        <p:nvSpPr>
          <p:cNvPr id="48" name="Shape 79">
            <a:extLst>
              <a:ext uri="{FF2B5EF4-FFF2-40B4-BE49-F238E27FC236}">
                <a16:creationId xmlns:a16="http://schemas.microsoft.com/office/drawing/2014/main" xmlns="" id="{DEC8591D-6C34-CC4E-9112-D70328CC1F0B}"/>
              </a:ext>
            </a:extLst>
          </p:cNvPr>
          <p:cNvSpPr/>
          <p:nvPr/>
        </p:nvSpPr>
        <p:spPr>
          <a:xfrm>
            <a:off x="1529462" y="2772057"/>
            <a:ext cx="599700" cy="1279880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b="0" i="0" u="none" strike="noStrike" cap="none">
              <a:solidFill>
                <a:schemeClr val="lt1"/>
              </a:solidFill>
              <a:cs typeface="Arial"/>
              <a:sym typeface="Arial"/>
            </a:endParaRPr>
          </a:p>
        </p:txBody>
      </p:sp>
      <p:sp>
        <p:nvSpPr>
          <p:cNvPr id="49" name="Shape 83">
            <a:extLst>
              <a:ext uri="{FF2B5EF4-FFF2-40B4-BE49-F238E27FC236}">
                <a16:creationId xmlns:a16="http://schemas.microsoft.com/office/drawing/2014/main" xmlns="" id="{FB0C2187-5591-C448-8232-19B01CAD8099}"/>
              </a:ext>
            </a:extLst>
          </p:cNvPr>
          <p:cNvSpPr txBox="1"/>
          <p:nvPr/>
        </p:nvSpPr>
        <p:spPr>
          <a:xfrm>
            <a:off x="1487487" y="2772057"/>
            <a:ext cx="704228" cy="42008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altLang="zh-TW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1</a:t>
            </a:r>
            <a:r>
              <a:rPr lang="en-US" altLang="zh-Hant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116</a:t>
            </a:r>
            <a:endParaRPr lang="zh-TW" b="1" i="0" u="none" strike="noStrike" cap="none" dirty="0">
              <a:solidFill>
                <a:schemeClr val="lt1"/>
              </a:solidFill>
              <a:cs typeface="Arial"/>
              <a:sym typeface="Arial"/>
            </a:endParaRPr>
          </a:p>
        </p:txBody>
      </p:sp>
      <p:sp>
        <p:nvSpPr>
          <p:cNvPr id="28" name="圓角矩形 27">
            <a:extLst>
              <a:ext uri="{FF2B5EF4-FFF2-40B4-BE49-F238E27FC236}">
                <a16:creationId xmlns:a16="http://schemas.microsoft.com/office/drawing/2014/main" xmlns="" id="{2398E065-BECF-CF46-8000-40FD000CA518}"/>
              </a:ext>
            </a:extLst>
          </p:cNvPr>
          <p:cNvSpPr/>
          <p:nvPr/>
        </p:nvSpPr>
        <p:spPr>
          <a:xfrm>
            <a:off x="4796614" y="1769480"/>
            <a:ext cx="1857163" cy="2779312"/>
          </a:xfrm>
          <a:prstGeom prst="roundRect">
            <a:avLst>
              <a:gd name="adj" fmla="val 8630"/>
            </a:avLst>
          </a:prstGeom>
          <a:solidFill>
            <a:schemeClr val="accent3">
              <a:lumMod val="20000"/>
              <a:lumOff val="80000"/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cxnSp>
        <p:nvCxnSpPr>
          <p:cNvPr id="31" name="Shape 90">
            <a:extLst>
              <a:ext uri="{FF2B5EF4-FFF2-40B4-BE49-F238E27FC236}">
                <a16:creationId xmlns:a16="http://schemas.microsoft.com/office/drawing/2014/main" xmlns="" id="{71E86A73-1A28-A643-8738-3B1F39436914}"/>
              </a:ext>
            </a:extLst>
          </p:cNvPr>
          <p:cNvCxnSpPr/>
          <p:nvPr/>
        </p:nvCxnSpPr>
        <p:spPr>
          <a:xfrm>
            <a:off x="4398262" y="3515870"/>
            <a:ext cx="2255515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5" name="Shape 81">
            <a:extLst>
              <a:ext uri="{FF2B5EF4-FFF2-40B4-BE49-F238E27FC236}">
                <a16:creationId xmlns:a16="http://schemas.microsoft.com/office/drawing/2014/main" xmlns="" id="{3842FA64-BF15-CD4C-B0B2-AF3653A6B2BF}"/>
              </a:ext>
            </a:extLst>
          </p:cNvPr>
          <p:cNvSpPr txBox="1"/>
          <p:nvPr/>
        </p:nvSpPr>
        <p:spPr>
          <a:xfrm>
            <a:off x="4892655" y="4094695"/>
            <a:ext cx="839818" cy="37366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algn="ctr"/>
            <a:r>
              <a:rPr lang="en-US" sz="1000" b="1" dirty="0">
                <a:solidFill>
                  <a:schemeClr val="tx1"/>
                </a:solidFill>
                <a:latin typeface="+mn-lt"/>
              </a:rPr>
              <a:t>Windows </a:t>
            </a:r>
            <a:r>
              <a:rPr lang="en-US" sz="1000" b="1" dirty="0">
                <a:solidFill>
                  <a:schemeClr val="tx1"/>
                </a:solidFill>
                <a:latin typeface="+mn-lt"/>
                <a:ea typeface="微軟正黑體" pitchFamily="34" charset="-120"/>
              </a:rPr>
              <a:t>Download</a:t>
            </a:r>
            <a:endParaRPr lang="en-US" altLang="en-US" sz="1000" b="1" dirty="0">
              <a:solidFill>
                <a:schemeClr val="tx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37" name="Shape 88">
            <a:extLst>
              <a:ext uri="{FF2B5EF4-FFF2-40B4-BE49-F238E27FC236}">
                <a16:creationId xmlns:a16="http://schemas.microsoft.com/office/drawing/2014/main" xmlns="" id="{8835F7F7-E943-CF4C-B47E-1ADEAFE91D07}"/>
              </a:ext>
            </a:extLst>
          </p:cNvPr>
          <p:cNvSpPr txBox="1"/>
          <p:nvPr/>
        </p:nvSpPr>
        <p:spPr>
          <a:xfrm>
            <a:off x="3825966" y="3357138"/>
            <a:ext cx="645837" cy="39574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b="1" dirty="0">
                <a:solidFill>
                  <a:schemeClr val="tx1"/>
                </a:solidFill>
              </a:rPr>
              <a:t>500</a:t>
            </a:r>
            <a:endParaRPr lang="zh-TW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38" name="Shape 92">
            <a:extLst>
              <a:ext uri="{FF2B5EF4-FFF2-40B4-BE49-F238E27FC236}">
                <a16:creationId xmlns:a16="http://schemas.microsoft.com/office/drawing/2014/main" xmlns="" id="{219D7836-454E-C64D-96BD-9D281936CA53}"/>
              </a:ext>
            </a:extLst>
          </p:cNvPr>
          <p:cNvSpPr txBox="1"/>
          <p:nvPr/>
        </p:nvSpPr>
        <p:spPr>
          <a:xfrm>
            <a:off x="3825966" y="3879256"/>
            <a:ext cx="645837" cy="49590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zh-TW" b="1" i="0" u="none" strike="noStrike" cap="none" dirty="0">
                <a:solidFill>
                  <a:schemeClr val="tx1"/>
                </a:solidFill>
                <a:cs typeface="Arial"/>
                <a:sym typeface="Arial"/>
              </a:rPr>
              <a:t>  0</a:t>
            </a:r>
          </a:p>
        </p:txBody>
      </p:sp>
      <p:cxnSp>
        <p:nvCxnSpPr>
          <p:cNvPr id="42" name="Shape 93">
            <a:extLst>
              <a:ext uri="{FF2B5EF4-FFF2-40B4-BE49-F238E27FC236}">
                <a16:creationId xmlns:a16="http://schemas.microsoft.com/office/drawing/2014/main" xmlns="" id="{E4F8BF53-F047-7942-96AE-66492FF9DCD1}"/>
              </a:ext>
            </a:extLst>
          </p:cNvPr>
          <p:cNvCxnSpPr/>
          <p:nvPr/>
        </p:nvCxnSpPr>
        <p:spPr>
          <a:xfrm>
            <a:off x="4398264" y="4052128"/>
            <a:ext cx="2255513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3" name="Shape 89">
            <a:extLst>
              <a:ext uri="{FF2B5EF4-FFF2-40B4-BE49-F238E27FC236}">
                <a16:creationId xmlns:a16="http://schemas.microsoft.com/office/drawing/2014/main" xmlns="" id="{64E9EE70-A3B2-2541-80F9-0AE06C043C39}"/>
              </a:ext>
            </a:extLst>
          </p:cNvPr>
          <p:cNvSpPr txBox="1"/>
          <p:nvPr/>
        </p:nvSpPr>
        <p:spPr>
          <a:xfrm>
            <a:off x="3753110" y="4209057"/>
            <a:ext cx="867041" cy="32514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9F5900"/>
              </a:buClr>
              <a:buSzPct val="25000"/>
            </a:pPr>
            <a:r>
              <a:rPr lang="en-US" b="1" dirty="0">
                <a:solidFill>
                  <a:schemeClr val="tx1"/>
                </a:solidFill>
              </a:rPr>
              <a:t>  </a:t>
            </a:r>
            <a:r>
              <a:rPr lang="en-US" altLang="zh-TW" b="1" dirty="0">
                <a:solidFill>
                  <a:schemeClr val="tx1"/>
                </a:solidFill>
              </a:rPr>
              <a:t>(</a:t>
            </a:r>
            <a:r>
              <a:rPr lang="en-US" b="1" dirty="0">
                <a:solidFill>
                  <a:schemeClr val="tx1"/>
                </a:solidFill>
              </a:rPr>
              <a:t>MB/s)</a:t>
            </a:r>
            <a:endParaRPr lang="en-US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44" name="Shape 81">
            <a:extLst>
              <a:ext uri="{FF2B5EF4-FFF2-40B4-BE49-F238E27FC236}">
                <a16:creationId xmlns:a16="http://schemas.microsoft.com/office/drawing/2014/main" xmlns="" id="{17F96064-7441-6548-B3AE-F89D9E816098}"/>
              </a:ext>
            </a:extLst>
          </p:cNvPr>
          <p:cNvSpPr txBox="1"/>
          <p:nvPr/>
        </p:nvSpPr>
        <p:spPr>
          <a:xfrm>
            <a:off x="5726480" y="4094695"/>
            <a:ext cx="839818" cy="37366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algn="ctr"/>
            <a:r>
              <a:rPr lang="en-US" sz="1000" b="1" dirty="0">
                <a:solidFill>
                  <a:schemeClr val="tx1"/>
                </a:solidFill>
                <a:latin typeface="+mn-lt"/>
              </a:rPr>
              <a:t>Windows </a:t>
            </a:r>
            <a:r>
              <a:rPr lang="en-US" sz="1000" b="1" dirty="0">
                <a:solidFill>
                  <a:schemeClr val="tx1"/>
                </a:solidFill>
                <a:latin typeface="+mn-lt"/>
                <a:ea typeface="微軟正黑體" pitchFamily="34" charset="-120"/>
              </a:rPr>
              <a:t>Upload</a:t>
            </a:r>
            <a:endParaRPr lang="en-US" altLang="en-US" sz="1000" b="1" dirty="0">
              <a:solidFill>
                <a:schemeClr val="tx1"/>
              </a:solidFill>
              <a:latin typeface="+mn-lt"/>
              <a:ea typeface="微軟正黑體" pitchFamily="34" charset="-120"/>
            </a:endParaRPr>
          </a:p>
        </p:txBody>
      </p:sp>
      <p:cxnSp>
        <p:nvCxnSpPr>
          <p:cNvPr id="45" name="Shape 90">
            <a:extLst>
              <a:ext uri="{FF2B5EF4-FFF2-40B4-BE49-F238E27FC236}">
                <a16:creationId xmlns:a16="http://schemas.microsoft.com/office/drawing/2014/main" xmlns="" id="{C0CC51FB-29C1-A046-AFF1-0B24B02AE2C1}"/>
              </a:ext>
            </a:extLst>
          </p:cNvPr>
          <p:cNvCxnSpPr/>
          <p:nvPr/>
        </p:nvCxnSpPr>
        <p:spPr>
          <a:xfrm>
            <a:off x="4398262" y="2982695"/>
            <a:ext cx="2255515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6" name="Shape 88">
            <a:extLst>
              <a:ext uri="{FF2B5EF4-FFF2-40B4-BE49-F238E27FC236}">
                <a16:creationId xmlns:a16="http://schemas.microsoft.com/office/drawing/2014/main" xmlns="" id="{84D02666-E871-D048-9765-63444273E03C}"/>
              </a:ext>
            </a:extLst>
          </p:cNvPr>
          <p:cNvSpPr txBox="1"/>
          <p:nvPr/>
        </p:nvSpPr>
        <p:spPr>
          <a:xfrm>
            <a:off x="3825966" y="2823963"/>
            <a:ext cx="645837" cy="39574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b="1" dirty="0">
                <a:solidFill>
                  <a:schemeClr val="tx1"/>
                </a:solidFill>
              </a:rPr>
              <a:t>1000</a:t>
            </a:r>
            <a:endParaRPr lang="zh-TW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cxnSp>
        <p:nvCxnSpPr>
          <p:cNvPr id="47" name="Shape 90">
            <a:extLst>
              <a:ext uri="{FF2B5EF4-FFF2-40B4-BE49-F238E27FC236}">
                <a16:creationId xmlns:a16="http://schemas.microsoft.com/office/drawing/2014/main" xmlns="" id="{DB7DC972-A07B-7744-919E-1433429CE857}"/>
              </a:ext>
            </a:extLst>
          </p:cNvPr>
          <p:cNvCxnSpPr/>
          <p:nvPr/>
        </p:nvCxnSpPr>
        <p:spPr>
          <a:xfrm>
            <a:off x="4398262" y="2451796"/>
            <a:ext cx="2255515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0" name="Shape 88">
            <a:extLst>
              <a:ext uri="{FF2B5EF4-FFF2-40B4-BE49-F238E27FC236}">
                <a16:creationId xmlns:a16="http://schemas.microsoft.com/office/drawing/2014/main" xmlns="" id="{4FF92164-9CC0-7444-B3C4-F1304624B8C1}"/>
              </a:ext>
            </a:extLst>
          </p:cNvPr>
          <p:cNvSpPr txBox="1"/>
          <p:nvPr/>
        </p:nvSpPr>
        <p:spPr>
          <a:xfrm>
            <a:off x="3825966" y="2285749"/>
            <a:ext cx="645837" cy="39574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b="1" dirty="0">
                <a:solidFill>
                  <a:schemeClr val="tx1"/>
                </a:solidFill>
              </a:rPr>
              <a:t>1500</a:t>
            </a:r>
            <a:endParaRPr lang="zh-TW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cxnSp>
        <p:nvCxnSpPr>
          <p:cNvPr id="51" name="Shape 90">
            <a:extLst>
              <a:ext uri="{FF2B5EF4-FFF2-40B4-BE49-F238E27FC236}">
                <a16:creationId xmlns:a16="http://schemas.microsoft.com/office/drawing/2014/main" xmlns="" id="{C66390D4-477B-3046-9288-55CA277542D9}"/>
              </a:ext>
            </a:extLst>
          </p:cNvPr>
          <p:cNvCxnSpPr/>
          <p:nvPr/>
        </p:nvCxnSpPr>
        <p:spPr>
          <a:xfrm>
            <a:off x="4398265" y="1908051"/>
            <a:ext cx="2255515" cy="2276"/>
          </a:xfrm>
          <a:prstGeom prst="straightConnector1">
            <a:avLst/>
          </a:prstGeom>
          <a:noFill/>
          <a:ln w="6350" cap="flat" cmpd="sng">
            <a:solidFill>
              <a:srgbClr val="06C0D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2" name="Shape 88">
            <a:extLst>
              <a:ext uri="{FF2B5EF4-FFF2-40B4-BE49-F238E27FC236}">
                <a16:creationId xmlns:a16="http://schemas.microsoft.com/office/drawing/2014/main" xmlns="" id="{ED38A9DE-114A-484C-83B7-30F17FF54766}"/>
              </a:ext>
            </a:extLst>
          </p:cNvPr>
          <p:cNvSpPr txBox="1"/>
          <p:nvPr/>
        </p:nvSpPr>
        <p:spPr>
          <a:xfrm>
            <a:off x="3825966" y="1769480"/>
            <a:ext cx="645837" cy="395744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F5900"/>
              </a:buClr>
              <a:buSzPct val="25000"/>
              <a:buFont typeface="Arial"/>
              <a:buNone/>
            </a:pPr>
            <a:r>
              <a:rPr lang="en-US" altLang="zh-TW" b="1" dirty="0">
                <a:solidFill>
                  <a:schemeClr val="tx1"/>
                </a:solidFill>
              </a:rPr>
              <a:t>2000</a:t>
            </a:r>
            <a:endParaRPr lang="zh-TW" b="1" i="0" u="none" strike="noStrike" cap="none" dirty="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53" name="Shape 80">
            <a:extLst>
              <a:ext uri="{FF2B5EF4-FFF2-40B4-BE49-F238E27FC236}">
                <a16:creationId xmlns:a16="http://schemas.microsoft.com/office/drawing/2014/main" xmlns="" id="{3B5480DA-D057-574E-815C-DC8EFD4A7F1D}"/>
              </a:ext>
            </a:extLst>
          </p:cNvPr>
          <p:cNvSpPr/>
          <p:nvPr/>
        </p:nvSpPr>
        <p:spPr>
          <a:xfrm>
            <a:off x="5842198" y="3216549"/>
            <a:ext cx="599700" cy="835388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b="0" i="0" u="none" strike="noStrike" cap="none">
              <a:solidFill>
                <a:schemeClr val="lt1"/>
              </a:solidFill>
              <a:cs typeface="Arial"/>
              <a:sym typeface="Arial"/>
            </a:endParaRPr>
          </a:p>
        </p:txBody>
      </p:sp>
      <p:sp>
        <p:nvSpPr>
          <p:cNvPr id="54" name="Shape 84">
            <a:extLst>
              <a:ext uri="{FF2B5EF4-FFF2-40B4-BE49-F238E27FC236}">
                <a16:creationId xmlns:a16="http://schemas.microsoft.com/office/drawing/2014/main" xmlns="" id="{42D1D89C-5B09-6A40-9E4D-4969FF8067C7}"/>
              </a:ext>
            </a:extLst>
          </p:cNvPr>
          <p:cNvSpPr txBox="1"/>
          <p:nvPr/>
        </p:nvSpPr>
        <p:spPr>
          <a:xfrm>
            <a:off x="5725827" y="3238756"/>
            <a:ext cx="801826" cy="35500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altLang="zh-Hant" b="1" i="0" u="none" strike="noStrike" cap="none" dirty="0">
                <a:solidFill>
                  <a:schemeClr val="lt1"/>
                </a:solidFill>
                <a:cs typeface="Arial"/>
                <a:sym typeface="Arial"/>
              </a:rPr>
              <a:t>833</a:t>
            </a:r>
            <a:endParaRPr lang="zh-TW" b="1" i="0" u="none" strike="noStrike" cap="none" dirty="0">
              <a:solidFill>
                <a:schemeClr val="lt1"/>
              </a:solidFill>
              <a:cs typeface="Arial"/>
              <a:sym typeface="Arial"/>
            </a:endParaRPr>
          </a:p>
        </p:txBody>
      </p:sp>
      <p:sp>
        <p:nvSpPr>
          <p:cNvPr id="55" name="Shape 79">
            <a:extLst>
              <a:ext uri="{FF2B5EF4-FFF2-40B4-BE49-F238E27FC236}">
                <a16:creationId xmlns:a16="http://schemas.microsoft.com/office/drawing/2014/main" xmlns="" id="{F9E38D70-8359-2D4B-A572-37EB9714A2AB}"/>
              </a:ext>
            </a:extLst>
          </p:cNvPr>
          <p:cNvSpPr/>
          <p:nvPr/>
        </p:nvSpPr>
        <p:spPr>
          <a:xfrm>
            <a:off x="5002425" y="2116108"/>
            <a:ext cx="599700" cy="1935829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b="0" i="0" u="none" strike="noStrike" cap="none">
              <a:solidFill>
                <a:schemeClr val="lt1"/>
              </a:solidFill>
              <a:cs typeface="Arial"/>
              <a:sym typeface="Arial"/>
            </a:endParaRPr>
          </a:p>
        </p:txBody>
      </p:sp>
      <p:sp>
        <p:nvSpPr>
          <p:cNvPr id="56" name="Shape 83">
            <a:extLst>
              <a:ext uri="{FF2B5EF4-FFF2-40B4-BE49-F238E27FC236}">
                <a16:creationId xmlns:a16="http://schemas.microsoft.com/office/drawing/2014/main" xmlns="" id="{189247C3-5118-1F4B-9DD6-2C82F7EB4FC3}"/>
              </a:ext>
            </a:extLst>
          </p:cNvPr>
          <p:cNvSpPr txBox="1"/>
          <p:nvPr/>
        </p:nvSpPr>
        <p:spPr>
          <a:xfrm>
            <a:off x="4940376" y="2151014"/>
            <a:ext cx="704228" cy="42008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altLang="zh-Hant" b="1" dirty="0">
                <a:solidFill>
                  <a:schemeClr val="lt1"/>
                </a:solidFill>
              </a:rPr>
              <a:t>1830</a:t>
            </a:r>
            <a:endParaRPr lang="zh-TW" b="1" i="0" u="none" strike="noStrike" cap="none" dirty="0">
              <a:solidFill>
                <a:schemeClr val="lt1"/>
              </a:solidFill>
              <a:cs typeface="Arial"/>
              <a:sym typeface="Arial"/>
            </a:endParaRPr>
          </a:p>
        </p:txBody>
      </p:sp>
      <p:sp>
        <p:nvSpPr>
          <p:cNvPr id="57" name="Rectangle 4">
            <a:extLst>
              <a:ext uri="{FF2B5EF4-FFF2-40B4-BE49-F238E27FC236}">
                <a16:creationId xmlns:a16="http://schemas.microsoft.com/office/drawing/2014/main" xmlns="" id="{8988460B-1474-6643-86F1-6EF21166D6A9}"/>
              </a:ext>
            </a:extLst>
          </p:cNvPr>
          <p:cNvSpPr/>
          <p:nvPr/>
        </p:nvSpPr>
        <p:spPr>
          <a:xfrm>
            <a:off x="1787892" y="4688354"/>
            <a:ext cx="26108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Tested in QNAP Labs. Figures may vary by environments.</a:t>
            </a:r>
            <a:r>
              <a:rPr lang="ja-JP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/>
            </a:r>
            <a:br>
              <a:rPr lang="ja-JP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altLang="ja-JP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2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x 10GbE transfer:</a:t>
            </a:r>
            <a:r>
              <a:rPr lang="ja-JP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/>
            </a:r>
            <a:br>
              <a:rPr lang="ja-JP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NAS: TS-832X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zh-Hant" altLang="en-US" sz="6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(QTS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4.3.4)</a:t>
            </a:r>
            <a:b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Volume</a:t>
            </a:r>
            <a:r>
              <a:rPr lang="ja-JP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ja-JP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type: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RAID 5; 8 x Intel SSDSC2BB240G4 SSD</a:t>
            </a:r>
          </a:p>
        </p:txBody>
      </p:sp>
      <p:sp>
        <p:nvSpPr>
          <p:cNvPr id="58" name="Rectangle 5">
            <a:extLst>
              <a:ext uri="{FF2B5EF4-FFF2-40B4-BE49-F238E27FC236}">
                <a16:creationId xmlns:a16="http://schemas.microsoft.com/office/drawing/2014/main" xmlns="" id="{AFE3B7FD-E92D-A949-AA19-8065076C1506}"/>
              </a:ext>
            </a:extLst>
          </p:cNvPr>
          <p:cNvSpPr/>
          <p:nvPr/>
        </p:nvSpPr>
        <p:spPr>
          <a:xfrm>
            <a:off x="4280298" y="4919931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ja-JP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Client</a:t>
            </a:r>
            <a:r>
              <a:rPr lang="zh-TW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PC: </a:t>
            </a:r>
            <a:r>
              <a:rPr lang="en-US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Windows 10, Intel Core i7-6700 3.4 GHz, 32GB RAM,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Mellanox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ConnectX-3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NICs</a:t>
            </a:r>
            <a:r>
              <a:rPr lang="en-US" altLang="ja-JP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,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Windows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10GbE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Robocopy</a:t>
            </a:r>
            <a:endParaRPr lang="en-US" altLang="en-US" sz="600" dirty="0">
              <a:solidFill>
                <a:schemeClr val="tx1">
                  <a:lumMod val="50000"/>
                  <a:lumOff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9" name="TextBox 5">
            <a:extLst>
              <a:ext uri="{FF2B5EF4-FFF2-40B4-BE49-F238E27FC236}">
                <a16:creationId xmlns:a16="http://schemas.microsoft.com/office/drawing/2014/main" xmlns="" id="{264C57B7-1ADD-C74D-ACF2-E2EBFD3EA9B0}"/>
              </a:ext>
            </a:extLst>
          </p:cNvPr>
          <p:cNvSpPr txBox="1"/>
          <p:nvPr/>
        </p:nvSpPr>
        <p:spPr>
          <a:xfrm>
            <a:off x="1350399" y="1373804"/>
            <a:ext cx="1774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ant" sz="2000" b="1" dirty="0">
                <a:solidFill>
                  <a:srgbClr val="0070C0"/>
                </a:solidFill>
              </a:rPr>
              <a:t>1</a:t>
            </a:r>
            <a:r>
              <a:rPr lang="zh-Hant" altLang="en-US" sz="2000" b="1" dirty="0">
                <a:solidFill>
                  <a:srgbClr val="0070C0"/>
                </a:solidFill>
              </a:rPr>
              <a:t> </a:t>
            </a:r>
            <a:r>
              <a:rPr lang="en-US" altLang="zh-Hant" sz="2000" b="1" dirty="0">
                <a:solidFill>
                  <a:srgbClr val="0070C0"/>
                </a:solidFill>
              </a:rPr>
              <a:t>x</a:t>
            </a:r>
            <a:r>
              <a:rPr lang="zh-Hant" altLang="en-US" sz="2000" b="1" dirty="0">
                <a:solidFill>
                  <a:srgbClr val="0070C0"/>
                </a:solidFill>
              </a:rPr>
              <a:t> </a:t>
            </a:r>
            <a:r>
              <a:rPr lang="en-US" altLang="zh-Hant" sz="2000" b="1" dirty="0">
                <a:solidFill>
                  <a:srgbClr val="0070C0"/>
                </a:solidFill>
              </a:rPr>
              <a:t>10GbE</a:t>
            </a:r>
            <a:endParaRPr lang="en-US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2051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群組 32"/>
          <p:cNvGrpSpPr/>
          <p:nvPr/>
        </p:nvGrpSpPr>
        <p:grpSpPr>
          <a:xfrm>
            <a:off x="210018" y="1682166"/>
            <a:ext cx="3624277" cy="2533131"/>
            <a:chOff x="210018" y="1682166"/>
            <a:chExt cx="3624277" cy="2533131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xmlns="" id="{ABBB2120-E201-874A-9FF1-1DB2BB4141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210018" y="1682166"/>
              <a:ext cx="3624277" cy="2533131"/>
            </a:xfrm>
            <a:prstGeom prst="rect">
              <a:avLst/>
            </a:prstGeom>
          </p:spPr>
        </p:pic>
        <p:sp>
          <p:nvSpPr>
            <p:cNvPr id="31" name="橢圓 30">
              <a:extLst>
                <a:ext uri="{FF2B5EF4-FFF2-40B4-BE49-F238E27FC236}">
                  <a16:creationId xmlns:a16="http://schemas.microsoft.com/office/drawing/2014/main" xmlns="" id="{50868031-5760-CA48-85F6-D98C5FC84A2F}"/>
                </a:ext>
              </a:extLst>
            </p:cNvPr>
            <p:cNvSpPr/>
            <p:nvPr/>
          </p:nvSpPr>
          <p:spPr>
            <a:xfrm>
              <a:off x="877019" y="3052806"/>
              <a:ext cx="167934" cy="202867"/>
            </a:xfrm>
            <a:prstGeom prst="ellipse">
              <a:avLst/>
            </a:prstGeom>
            <a:solidFill>
              <a:srgbClr val="D6D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18" y="45215"/>
            <a:ext cx="8933982" cy="697312"/>
          </a:xfrm>
        </p:spPr>
        <p:txBody>
          <a:bodyPr/>
          <a:lstStyle/>
          <a:p>
            <a:pPr algn="l" fontAlgn="base"/>
            <a:r>
              <a:rPr lang="en-US" altLang="zh-TW" sz="3200" dirty="0">
                <a:solidFill>
                  <a:srgbClr val="FFFFFF"/>
                </a:solidFill>
                <a:latin typeface="+mj-lt"/>
                <a:ea typeface="Microsoft JhengHei"/>
              </a:rPr>
              <a:t>Dual</a:t>
            </a:r>
            <a:r>
              <a:rPr lang="zh-TW" altLang="en-US" sz="3200" dirty="0">
                <a:solidFill>
                  <a:srgbClr val="FFFFFF"/>
                </a:solidFill>
                <a:latin typeface="+mj-lt"/>
                <a:ea typeface="Microsoft JhengHei"/>
              </a:rPr>
              <a:t> </a:t>
            </a:r>
            <a:r>
              <a:rPr lang="en-US" altLang="zh-TW" sz="3200" dirty="0" err="1">
                <a:solidFill>
                  <a:srgbClr val="FFFFFF"/>
                </a:solidFill>
                <a:latin typeface="+mj-lt"/>
                <a:ea typeface="Microsoft JhengHei"/>
              </a:rPr>
              <a:t>PCIe</a:t>
            </a:r>
            <a:r>
              <a:rPr lang="zh-TW" altLang="en-US" sz="3200" dirty="0">
                <a:solidFill>
                  <a:srgbClr val="FFFFFF"/>
                </a:solidFill>
                <a:latin typeface="+mj-lt"/>
                <a:ea typeface="Microsoft JhengHei"/>
              </a:rPr>
              <a:t> </a:t>
            </a:r>
            <a:r>
              <a:rPr lang="en-US" altLang="zh-Hant" sz="3200" dirty="0">
                <a:solidFill>
                  <a:srgbClr val="FFFFFF"/>
                </a:solidFill>
                <a:latin typeface="+mj-lt"/>
                <a:ea typeface="Microsoft JhengHei"/>
              </a:rPr>
              <a:t>slots for high expandability</a:t>
            </a:r>
            <a:endParaRPr lang="zh-TW" altLang="en-US" sz="32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EB0B7140-8599-7F4B-9748-B7C44E2B8EF7}"/>
              </a:ext>
            </a:extLst>
          </p:cNvPr>
          <p:cNvSpPr txBox="1"/>
          <p:nvPr/>
        </p:nvSpPr>
        <p:spPr>
          <a:xfrm>
            <a:off x="4621737" y="1514958"/>
            <a:ext cx="4401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/>
                </a:solidFill>
              </a:rPr>
              <a:t>PCIe 1 : Gen2 x1</a:t>
            </a:r>
          </a:p>
        </p:txBody>
      </p:sp>
      <p:cxnSp>
        <p:nvCxnSpPr>
          <p:cNvPr id="23" name="Elbow Connector 22">
            <a:extLst>
              <a:ext uri="{FF2B5EF4-FFF2-40B4-BE49-F238E27FC236}">
                <a16:creationId xmlns:a16="http://schemas.microsoft.com/office/drawing/2014/main" xmlns="" id="{47D10275-05ED-AD49-9A43-2987CDBA5A9F}"/>
              </a:ext>
            </a:extLst>
          </p:cNvPr>
          <p:cNvCxnSpPr>
            <a:cxnSpLocks/>
            <a:stCxn id="18" idx="3"/>
            <a:endCxn id="8" idx="1"/>
          </p:cNvCxnSpPr>
          <p:nvPr/>
        </p:nvCxnSpPr>
        <p:spPr>
          <a:xfrm flipV="1">
            <a:off x="2860239" y="1684235"/>
            <a:ext cx="1761498" cy="655318"/>
          </a:xfrm>
          <a:prstGeom prst="bentConnector3">
            <a:avLst>
              <a:gd name="adj1" fmla="val 73671"/>
            </a:avLst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Elbow Connector 25">
            <a:extLst>
              <a:ext uri="{FF2B5EF4-FFF2-40B4-BE49-F238E27FC236}">
                <a16:creationId xmlns:a16="http://schemas.microsoft.com/office/drawing/2014/main" xmlns="" id="{8D7E7437-1C2C-8F47-906E-9745188FAD1D}"/>
              </a:ext>
            </a:extLst>
          </p:cNvPr>
          <p:cNvCxnSpPr>
            <a:cxnSpLocks/>
            <a:stCxn id="20" idx="3"/>
            <a:endCxn id="27" idx="1"/>
          </p:cNvCxnSpPr>
          <p:nvPr/>
        </p:nvCxnSpPr>
        <p:spPr>
          <a:xfrm>
            <a:off x="2860239" y="2682013"/>
            <a:ext cx="1761498" cy="185926"/>
          </a:xfrm>
          <a:prstGeom prst="bentConnector3">
            <a:avLst>
              <a:gd name="adj1" fmla="val 72841"/>
            </a:avLst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7B74F086-87E3-4B4A-B5C1-8607F6869489}"/>
              </a:ext>
            </a:extLst>
          </p:cNvPr>
          <p:cNvSpPr txBox="1"/>
          <p:nvPr/>
        </p:nvSpPr>
        <p:spPr>
          <a:xfrm>
            <a:off x="4621737" y="2698662"/>
            <a:ext cx="40924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/>
                </a:solidFill>
              </a:rPr>
              <a:t>PCIe 2 : Gen2 x2</a:t>
            </a:r>
          </a:p>
        </p:txBody>
      </p:sp>
      <p:sp>
        <p:nvSpPr>
          <p:cNvPr id="18" name="Rounded Rectangle 30">
            <a:extLst>
              <a:ext uri="{FF2B5EF4-FFF2-40B4-BE49-F238E27FC236}">
                <a16:creationId xmlns:a16="http://schemas.microsoft.com/office/drawing/2014/main" xmlns="" id="{F003FA34-C2E8-3F40-9E4F-06D258389F97}"/>
              </a:ext>
            </a:extLst>
          </p:cNvPr>
          <p:cNvSpPr/>
          <p:nvPr/>
        </p:nvSpPr>
        <p:spPr>
          <a:xfrm>
            <a:off x="796554" y="2184881"/>
            <a:ext cx="2063685" cy="309343"/>
          </a:xfrm>
          <a:prstGeom prst="roundRect">
            <a:avLst/>
          </a:prstGeom>
          <a:solidFill>
            <a:schemeClr val="accent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Rounded Rectangle 30">
            <a:extLst>
              <a:ext uri="{FF2B5EF4-FFF2-40B4-BE49-F238E27FC236}">
                <a16:creationId xmlns:a16="http://schemas.microsoft.com/office/drawing/2014/main" xmlns="" id="{F003FA34-C2E8-3F40-9E4F-06D258389F97}"/>
              </a:ext>
            </a:extLst>
          </p:cNvPr>
          <p:cNvSpPr/>
          <p:nvPr/>
        </p:nvSpPr>
        <p:spPr>
          <a:xfrm>
            <a:off x="796554" y="2527341"/>
            <a:ext cx="2063685" cy="309343"/>
          </a:xfrm>
          <a:prstGeom prst="roundRect">
            <a:avLst/>
          </a:prstGeom>
          <a:solidFill>
            <a:schemeClr val="accent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37">
            <a:extLst>
              <a:ext uri="{FF2B5EF4-FFF2-40B4-BE49-F238E27FC236}">
                <a16:creationId xmlns:a16="http://schemas.microsoft.com/office/drawing/2014/main" xmlns="" id="{72D5DA5C-4D1D-384F-A121-2707490FDE6A}"/>
              </a:ext>
            </a:extLst>
          </p:cNvPr>
          <p:cNvSpPr txBox="1"/>
          <p:nvPr/>
        </p:nvSpPr>
        <p:spPr>
          <a:xfrm>
            <a:off x="6314655" y="1546081"/>
            <a:ext cx="27026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b="1" dirty="0">
                <a:solidFill>
                  <a:schemeClr val="tx1"/>
                </a:solidFill>
                <a:latin typeface="+mn-lt"/>
                <a:ea typeface="微軟正黑體" pitchFamily="34" charset="-120"/>
              </a:rPr>
              <a:t>Up to</a:t>
            </a:r>
            <a:r>
              <a:rPr lang="zh-Hant" altLang="en-US" b="1" dirty="0">
                <a:solidFill>
                  <a:schemeClr val="tx1"/>
                </a:solidFill>
                <a:latin typeface="+mn-lt"/>
                <a:ea typeface="微軟正黑體" pitchFamily="34" charset="-120"/>
              </a:rPr>
              <a:t> </a:t>
            </a:r>
            <a:r>
              <a:rPr lang="en-US" altLang="zh-Hant" b="1" dirty="0">
                <a:solidFill>
                  <a:schemeClr val="tx1"/>
                </a:solidFill>
                <a:latin typeface="+mn-lt"/>
                <a:ea typeface="微軟正黑體" pitchFamily="34" charset="-120"/>
              </a:rPr>
              <a:t>5Gb/s theoretical speed</a:t>
            </a:r>
          </a:p>
        </p:txBody>
      </p:sp>
      <p:sp>
        <p:nvSpPr>
          <p:cNvPr id="17" name="TextBox 37">
            <a:extLst>
              <a:ext uri="{FF2B5EF4-FFF2-40B4-BE49-F238E27FC236}">
                <a16:creationId xmlns:a16="http://schemas.microsoft.com/office/drawing/2014/main" xmlns="" id="{FB2AAA3C-F393-0144-AFD8-881114CF8F1B}"/>
              </a:ext>
            </a:extLst>
          </p:cNvPr>
          <p:cNvSpPr txBox="1"/>
          <p:nvPr/>
        </p:nvSpPr>
        <p:spPr>
          <a:xfrm>
            <a:off x="6314654" y="2724684"/>
            <a:ext cx="28796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b="1" dirty="0">
                <a:solidFill>
                  <a:schemeClr val="tx1"/>
                </a:solidFill>
                <a:ea typeface="微軟正黑體" pitchFamily="34" charset="-120"/>
              </a:rPr>
              <a:t>Up to</a:t>
            </a:r>
            <a:r>
              <a:rPr lang="zh-Hant" altLang="en-US" b="1" dirty="0">
                <a:solidFill>
                  <a:schemeClr val="tx1"/>
                </a:solidFill>
                <a:ea typeface="微軟正黑體" pitchFamily="34" charset="-120"/>
              </a:rPr>
              <a:t> </a:t>
            </a:r>
            <a:r>
              <a:rPr lang="en-US" altLang="zh-Hant" b="1" dirty="0">
                <a:solidFill>
                  <a:schemeClr val="tx1"/>
                </a:solidFill>
                <a:ea typeface="微軟正黑體" pitchFamily="34" charset="-120"/>
              </a:rPr>
              <a:t>10Gb/s theoretical speed</a:t>
            </a:r>
          </a:p>
        </p:txBody>
      </p:sp>
      <p:sp>
        <p:nvSpPr>
          <p:cNvPr id="22" name="Shape 242">
            <a:extLst>
              <a:ext uri="{FF2B5EF4-FFF2-40B4-BE49-F238E27FC236}">
                <a16:creationId xmlns:a16="http://schemas.microsoft.com/office/drawing/2014/main" xmlns="" id="{4EBEB74C-580A-D441-A53D-0850AF12F448}"/>
              </a:ext>
            </a:extLst>
          </p:cNvPr>
          <p:cNvSpPr txBox="1"/>
          <p:nvPr/>
        </p:nvSpPr>
        <p:spPr>
          <a:xfrm>
            <a:off x="361310" y="897199"/>
            <a:ext cx="6963034" cy="6673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lvl="0">
              <a:buClr>
                <a:srgbClr val="595959"/>
              </a:buClr>
              <a:buSzPct val="25000"/>
            </a:pPr>
            <a:r>
              <a:rPr lang="en-US" sz="1800" b="1" dirty="0">
                <a:solidFill>
                  <a:schemeClr val="tx1"/>
                </a:solidFill>
              </a:rPr>
              <a:t>TS-832X </a:t>
            </a:r>
            <a:r>
              <a:rPr lang="en-US" altLang="zh-Hant" sz="1800" b="1" dirty="0">
                <a:solidFill>
                  <a:schemeClr val="tx1"/>
                </a:solidFill>
              </a:rPr>
              <a:t>is </a:t>
            </a:r>
            <a:r>
              <a:rPr lang="en-US" altLang="zh-Hant" sz="1800" b="1" dirty="0" smtClean="0">
                <a:solidFill>
                  <a:schemeClr val="tx1"/>
                </a:solidFill>
              </a:rPr>
              <a:t>the </a:t>
            </a:r>
            <a:r>
              <a:rPr lang="en-US" altLang="zh-Hant" sz="1800" b="1" dirty="0">
                <a:solidFill>
                  <a:schemeClr val="tx1"/>
                </a:solidFill>
              </a:rPr>
              <a:t>first</a:t>
            </a:r>
            <a:r>
              <a:rPr lang="zh-Hant" altLang="en-US" sz="1800" b="1" dirty="0">
                <a:solidFill>
                  <a:schemeClr val="tx1"/>
                </a:solidFill>
              </a:rPr>
              <a:t> </a:t>
            </a:r>
            <a:r>
              <a:rPr lang="en-US" altLang="zh-Hant" sz="1800" b="1" dirty="0">
                <a:solidFill>
                  <a:schemeClr val="tx1"/>
                </a:solidFill>
              </a:rPr>
              <a:t>ARM-based NAS with dual </a:t>
            </a:r>
            <a:r>
              <a:rPr lang="en-US" altLang="zh-Hant" sz="1800" b="1" dirty="0" err="1">
                <a:solidFill>
                  <a:schemeClr val="tx1"/>
                </a:solidFill>
              </a:rPr>
              <a:t>PCIe</a:t>
            </a:r>
            <a:r>
              <a:rPr lang="en-US" altLang="zh-Hant" sz="1800" b="1" dirty="0">
                <a:solidFill>
                  <a:schemeClr val="tx1"/>
                </a:solidFill>
              </a:rPr>
              <a:t> expansion slots for versatile functional expansion</a:t>
            </a:r>
            <a:endParaRPr lang="zh-TW" altLang="en-US" sz="1800" b="1" dirty="0">
              <a:solidFill>
                <a:schemeClr val="tx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grpSp>
        <p:nvGrpSpPr>
          <p:cNvPr id="24" name="群組 23">
            <a:extLst>
              <a:ext uri="{FF2B5EF4-FFF2-40B4-BE49-F238E27FC236}">
                <a16:creationId xmlns:a16="http://schemas.microsoft.com/office/drawing/2014/main" xmlns="" id="{4813F102-87FC-9D4A-997C-DCCB3CD7E5C6}"/>
              </a:ext>
            </a:extLst>
          </p:cNvPr>
          <p:cNvGrpSpPr/>
          <p:nvPr/>
        </p:nvGrpSpPr>
        <p:grpSpPr>
          <a:xfrm>
            <a:off x="4621737" y="1964453"/>
            <a:ext cx="1972665" cy="439733"/>
            <a:chOff x="4047893" y="990696"/>
            <a:chExt cx="3967264" cy="439733"/>
          </a:xfrm>
        </p:grpSpPr>
        <p:sp>
          <p:nvSpPr>
            <p:cNvPr id="25" name="圓角矩形 24">
              <a:extLst>
                <a:ext uri="{FF2B5EF4-FFF2-40B4-BE49-F238E27FC236}">
                  <a16:creationId xmlns:a16="http://schemas.microsoft.com/office/drawing/2014/main" xmlns="" id="{61CB91C3-0DE2-5843-9FDE-55DBC20D6A08}"/>
                </a:ext>
              </a:extLst>
            </p:cNvPr>
            <p:cNvSpPr/>
            <p:nvPr/>
          </p:nvSpPr>
          <p:spPr>
            <a:xfrm>
              <a:off x="4047893" y="990696"/>
              <a:ext cx="3967264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28" name="文字方塊 27">
              <a:extLst>
                <a:ext uri="{FF2B5EF4-FFF2-40B4-BE49-F238E27FC236}">
                  <a16:creationId xmlns:a16="http://schemas.microsoft.com/office/drawing/2014/main" xmlns="" id="{CE870AEA-28FF-E643-B15A-264FACFD2D25}"/>
                </a:ext>
              </a:extLst>
            </p:cNvPr>
            <p:cNvSpPr txBox="1"/>
            <p:nvPr/>
          </p:nvSpPr>
          <p:spPr>
            <a:xfrm>
              <a:off x="4070944" y="1007459"/>
              <a:ext cx="390168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Hant" altLang="en-US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Hant" sz="2000" b="1" dirty="0" err="1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GbE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port</a:t>
              </a:r>
              <a:endParaRPr lang="en-US" altLang="zh-TW" sz="2000" b="1" dirty="0">
                <a:solidFill>
                  <a:srgbClr val="0070C0"/>
                </a:solidFill>
                <a:latin typeface="+mn-lt"/>
                <a:ea typeface="微軟正黑體" pitchFamily="34" charset="-120"/>
              </a:endParaRPr>
            </a:p>
          </p:txBody>
        </p:sp>
      </p:grpSp>
      <p:grpSp>
        <p:nvGrpSpPr>
          <p:cNvPr id="29" name="群組 28">
            <a:extLst>
              <a:ext uri="{FF2B5EF4-FFF2-40B4-BE49-F238E27FC236}">
                <a16:creationId xmlns:a16="http://schemas.microsoft.com/office/drawing/2014/main" xmlns="" id="{620772D1-433A-CE44-AF64-E2A77EA503AD}"/>
              </a:ext>
            </a:extLst>
          </p:cNvPr>
          <p:cNvGrpSpPr/>
          <p:nvPr/>
        </p:nvGrpSpPr>
        <p:grpSpPr>
          <a:xfrm>
            <a:off x="6822698" y="1939897"/>
            <a:ext cx="2120134" cy="439733"/>
            <a:chOff x="4047893" y="990696"/>
            <a:chExt cx="3967264" cy="439733"/>
          </a:xfrm>
        </p:grpSpPr>
        <p:sp>
          <p:nvSpPr>
            <p:cNvPr id="30" name="圓角矩形 29">
              <a:extLst>
                <a:ext uri="{FF2B5EF4-FFF2-40B4-BE49-F238E27FC236}">
                  <a16:creationId xmlns:a16="http://schemas.microsoft.com/office/drawing/2014/main" xmlns="" id="{1414BA0F-4BE8-554E-B05E-10F08FBBAC3B}"/>
                </a:ext>
              </a:extLst>
            </p:cNvPr>
            <p:cNvSpPr/>
            <p:nvPr/>
          </p:nvSpPr>
          <p:spPr>
            <a:xfrm>
              <a:off x="4047893" y="990696"/>
              <a:ext cx="3967264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2" name="文字方塊 31">
              <a:extLst>
                <a:ext uri="{FF2B5EF4-FFF2-40B4-BE49-F238E27FC236}">
                  <a16:creationId xmlns:a16="http://schemas.microsoft.com/office/drawing/2014/main" xmlns="" id="{9742D736-B84C-6A47-AFD5-FBC42481C287}"/>
                </a:ext>
              </a:extLst>
            </p:cNvPr>
            <p:cNvSpPr txBox="1"/>
            <p:nvPr/>
          </p:nvSpPr>
          <p:spPr>
            <a:xfrm>
              <a:off x="4070945" y="1007459"/>
              <a:ext cx="390168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USB 3.1 port</a:t>
              </a:r>
              <a:endParaRPr lang="en-US" altLang="zh-TW" sz="2000" b="1" dirty="0">
                <a:solidFill>
                  <a:srgbClr val="0070C0"/>
                </a:solidFill>
                <a:latin typeface="+mn-lt"/>
                <a:ea typeface="微軟正黑體" pitchFamily="34" charset="-120"/>
              </a:endParaRPr>
            </a:p>
          </p:txBody>
        </p:sp>
      </p:grpSp>
      <p:grpSp>
        <p:nvGrpSpPr>
          <p:cNvPr id="34" name="群組 33">
            <a:extLst>
              <a:ext uri="{FF2B5EF4-FFF2-40B4-BE49-F238E27FC236}">
                <a16:creationId xmlns:a16="http://schemas.microsoft.com/office/drawing/2014/main" xmlns="" id="{C0A0E8DB-ACE3-F240-B002-52DACD2ECC73}"/>
              </a:ext>
            </a:extLst>
          </p:cNvPr>
          <p:cNvGrpSpPr/>
          <p:nvPr/>
        </p:nvGrpSpPr>
        <p:grpSpPr>
          <a:xfrm>
            <a:off x="4603745" y="3216050"/>
            <a:ext cx="1990656" cy="439733"/>
            <a:chOff x="4047893" y="990696"/>
            <a:chExt cx="3986795" cy="439733"/>
          </a:xfrm>
        </p:grpSpPr>
        <p:sp>
          <p:nvSpPr>
            <p:cNvPr id="35" name="圓角矩形 34">
              <a:extLst>
                <a:ext uri="{FF2B5EF4-FFF2-40B4-BE49-F238E27FC236}">
                  <a16:creationId xmlns:a16="http://schemas.microsoft.com/office/drawing/2014/main" xmlns="" id="{02D971CE-D792-D64C-A3E7-272BA2BE6220}"/>
                </a:ext>
              </a:extLst>
            </p:cNvPr>
            <p:cNvSpPr/>
            <p:nvPr/>
          </p:nvSpPr>
          <p:spPr>
            <a:xfrm>
              <a:off x="4047893" y="990696"/>
              <a:ext cx="3967264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6" name="文字方塊 35">
              <a:extLst>
                <a:ext uri="{FF2B5EF4-FFF2-40B4-BE49-F238E27FC236}">
                  <a16:creationId xmlns:a16="http://schemas.microsoft.com/office/drawing/2014/main" xmlns="" id="{B02C186D-082D-7540-BA0A-6F36620A1522}"/>
                </a:ext>
              </a:extLst>
            </p:cNvPr>
            <p:cNvSpPr txBox="1"/>
            <p:nvPr/>
          </p:nvSpPr>
          <p:spPr>
            <a:xfrm>
              <a:off x="4070943" y="1007459"/>
              <a:ext cx="39637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Hant" altLang="en-US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10 </a:t>
              </a:r>
              <a:r>
                <a:rPr lang="en-US" altLang="zh-Hant" sz="2000" b="1" dirty="0" err="1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GbE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port</a:t>
              </a:r>
              <a:endParaRPr lang="en-US" altLang="zh-TW" sz="2000" b="1" dirty="0">
                <a:solidFill>
                  <a:srgbClr val="0070C0"/>
                </a:solidFill>
                <a:latin typeface="+mn-lt"/>
                <a:ea typeface="微軟正黑體" pitchFamily="34" charset="-120"/>
              </a:endParaRPr>
            </a:p>
          </p:txBody>
        </p:sp>
      </p:grpSp>
      <p:grpSp>
        <p:nvGrpSpPr>
          <p:cNvPr id="37" name="群組 36">
            <a:extLst>
              <a:ext uri="{FF2B5EF4-FFF2-40B4-BE49-F238E27FC236}">
                <a16:creationId xmlns:a16="http://schemas.microsoft.com/office/drawing/2014/main" xmlns="" id="{59F5D8F1-FE6C-4D4C-B381-5619C0F082C8}"/>
              </a:ext>
            </a:extLst>
          </p:cNvPr>
          <p:cNvGrpSpPr/>
          <p:nvPr/>
        </p:nvGrpSpPr>
        <p:grpSpPr>
          <a:xfrm>
            <a:off x="6833689" y="3213004"/>
            <a:ext cx="2109143" cy="439733"/>
            <a:chOff x="4047893" y="990696"/>
            <a:chExt cx="3986795" cy="439733"/>
          </a:xfrm>
        </p:grpSpPr>
        <p:sp>
          <p:nvSpPr>
            <p:cNvPr id="39" name="圓角矩形 38">
              <a:extLst>
                <a:ext uri="{FF2B5EF4-FFF2-40B4-BE49-F238E27FC236}">
                  <a16:creationId xmlns:a16="http://schemas.microsoft.com/office/drawing/2014/main" xmlns="" id="{3E207B0A-3103-684B-817B-74B375E4C36C}"/>
                </a:ext>
              </a:extLst>
            </p:cNvPr>
            <p:cNvSpPr/>
            <p:nvPr/>
          </p:nvSpPr>
          <p:spPr>
            <a:xfrm>
              <a:off x="4047893" y="990696"/>
              <a:ext cx="3967264" cy="439733"/>
            </a:xfrm>
            <a:prstGeom prst="roundRect">
              <a:avLst>
                <a:gd name="adj" fmla="val 5839"/>
              </a:avLst>
            </a:prstGeom>
            <a:noFill/>
            <a:ln>
              <a:solidFill>
                <a:srgbClr val="0070C0"/>
              </a:solidFill>
              <a:prstDash val="sys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40" name="文字方塊 39">
              <a:extLst>
                <a:ext uri="{FF2B5EF4-FFF2-40B4-BE49-F238E27FC236}">
                  <a16:creationId xmlns:a16="http://schemas.microsoft.com/office/drawing/2014/main" xmlns="" id="{533BC4A7-57FF-7642-BD0A-29F78D3A2D94}"/>
                </a:ext>
              </a:extLst>
            </p:cNvPr>
            <p:cNvSpPr txBox="1"/>
            <p:nvPr/>
          </p:nvSpPr>
          <p:spPr>
            <a:xfrm>
              <a:off x="4070943" y="1007459"/>
              <a:ext cx="39637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Hant" altLang="en-US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Hant" sz="2000" b="1" dirty="0">
                  <a:solidFill>
                    <a:srgbClr val="0070C0"/>
                  </a:solidFill>
                  <a:latin typeface="+mn-lt"/>
                  <a:ea typeface="微軟正黑體" pitchFamily="34" charset="-120"/>
                </a:rPr>
                <a:t>M.2 SSD port</a:t>
              </a:r>
              <a:endParaRPr lang="en-US" altLang="zh-TW" sz="2000" b="1" dirty="0">
                <a:solidFill>
                  <a:srgbClr val="0070C0"/>
                </a:solidFill>
                <a:latin typeface="+mn-lt"/>
                <a:ea typeface="微軟正黑體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67923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7">
            <a:extLst>
              <a:ext uri="{FF2B5EF4-FFF2-40B4-BE49-F238E27FC236}">
                <a16:creationId xmlns:a16="http://schemas.microsoft.com/office/drawing/2014/main" xmlns="" id="{EB0B7140-8599-7F4B-9748-B7C44E2B8EF7}"/>
              </a:ext>
            </a:extLst>
          </p:cNvPr>
          <p:cNvSpPr txBox="1"/>
          <p:nvPr/>
        </p:nvSpPr>
        <p:spPr>
          <a:xfrm>
            <a:off x="2905395" y="2749650"/>
            <a:ext cx="4401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USB 3.1 Gen2 port</a:t>
            </a:r>
            <a:endParaRPr lang="en-US" sz="1600" b="1" dirty="0">
              <a:solidFill>
                <a:schemeClr val="accen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215"/>
            <a:ext cx="8193024" cy="697312"/>
          </a:xfrm>
        </p:spPr>
        <p:txBody>
          <a:bodyPr/>
          <a:lstStyle/>
          <a:p>
            <a:pPr fontAlgn="base"/>
            <a:r>
              <a:rPr lang="en-US" altLang="zh-Hant" dirty="0">
                <a:solidFill>
                  <a:srgbClr val="FFFFFF"/>
                </a:solidFill>
                <a:latin typeface="+mj-lt"/>
                <a:ea typeface="Microsoft JhengHei"/>
              </a:rPr>
              <a:t>Abundant </a:t>
            </a:r>
            <a:r>
              <a:rPr lang="en-US" altLang="zh-Hant" sz="3600" dirty="0">
                <a:solidFill>
                  <a:srgbClr val="FFFFFF"/>
                </a:solidFill>
                <a:latin typeface="+mj-lt"/>
                <a:ea typeface="Microsoft JhengHei"/>
              </a:rPr>
              <a:t>QNAP accessories</a:t>
            </a:r>
            <a:endParaRPr lang="zh-TW" altLang="en-US" sz="36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678ACD13-1162-FB48-AD93-67007E7A8D5B}"/>
              </a:ext>
            </a:extLst>
          </p:cNvPr>
          <p:cNvSpPr txBox="1"/>
          <p:nvPr/>
        </p:nvSpPr>
        <p:spPr>
          <a:xfrm>
            <a:off x="316820" y="2160766"/>
            <a:ext cx="97494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QXG-10G1T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3A614827-AB1E-984C-AC16-7D8A5B7D9EAA}"/>
              </a:ext>
            </a:extLst>
          </p:cNvPr>
          <p:cNvSpPr txBox="1"/>
          <p:nvPr/>
        </p:nvSpPr>
        <p:spPr>
          <a:xfrm>
            <a:off x="431268" y="4038837"/>
            <a:ext cx="125549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QM2-2S10G1T </a:t>
            </a:r>
          </a:p>
          <a:p>
            <a:pPr algn="r"/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QM2-2P10G1T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xmlns="" id="{3B7808E6-1143-7D47-8F60-C0126B064CC5}"/>
              </a:ext>
            </a:extLst>
          </p:cNvPr>
          <p:cNvSpPr/>
          <p:nvPr/>
        </p:nvSpPr>
        <p:spPr>
          <a:xfrm>
            <a:off x="4737669" y="2164143"/>
            <a:ext cx="2037621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QM2-4S-240, QM2-4P-284 </a:t>
            </a:r>
          </a:p>
        </p:txBody>
      </p:sp>
      <p:pic>
        <p:nvPicPr>
          <p:cNvPr id="35" name="圖片 34" descr="QXG-10G1T_To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523" y="1386564"/>
            <a:ext cx="1270380" cy="794128"/>
          </a:xfrm>
          <a:prstGeom prst="rect">
            <a:avLst/>
          </a:prstGeom>
        </p:spPr>
      </p:pic>
      <p:sp>
        <p:nvSpPr>
          <p:cNvPr id="37" name="TextBox 22">
            <a:extLst>
              <a:ext uri="{FF2B5EF4-FFF2-40B4-BE49-F238E27FC236}">
                <a16:creationId xmlns:a16="http://schemas.microsoft.com/office/drawing/2014/main" xmlns="" id="{678ACD13-1162-FB48-AD93-67007E7A8D5B}"/>
              </a:ext>
            </a:extLst>
          </p:cNvPr>
          <p:cNvSpPr txBox="1"/>
          <p:nvPr/>
        </p:nvSpPr>
        <p:spPr>
          <a:xfrm>
            <a:off x="3008940" y="4038837"/>
            <a:ext cx="122341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USB-U31A2P01</a:t>
            </a:r>
          </a:p>
        </p:txBody>
      </p:sp>
      <p:sp>
        <p:nvSpPr>
          <p:cNvPr id="44" name="TextBox 7">
            <a:extLst>
              <a:ext uri="{FF2B5EF4-FFF2-40B4-BE49-F238E27FC236}">
                <a16:creationId xmlns:a16="http://schemas.microsoft.com/office/drawing/2014/main" xmlns="" id="{EB0B7140-8599-7F4B-9748-B7C44E2B8EF7}"/>
              </a:ext>
            </a:extLst>
          </p:cNvPr>
          <p:cNvSpPr txBox="1"/>
          <p:nvPr/>
        </p:nvSpPr>
        <p:spPr>
          <a:xfrm>
            <a:off x="168610" y="2749650"/>
            <a:ext cx="31872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10GbE </a:t>
            </a:r>
            <a:r>
              <a:rPr lang="en-US" altLang="zh-Hant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/SSD</a:t>
            </a:r>
            <a:r>
              <a:rPr lang="zh-TW" altLang="en-US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 </a:t>
            </a:r>
            <a:r>
              <a:rPr lang="en-US" altLang="zh-TW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c</a:t>
            </a:r>
            <a:r>
              <a:rPr lang="en-US" altLang="zh-Hant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ombo</a:t>
            </a:r>
            <a:endParaRPr lang="en-US" sz="1600" b="1" dirty="0">
              <a:solidFill>
                <a:schemeClr val="accent1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52" name="圖片 51" descr="QM2-2P10G1T_To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081" y="3088204"/>
            <a:ext cx="1616136" cy="1010264"/>
          </a:xfrm>
          <a:prstGeom prst="rect">
            <a:avLst/>
          </a:prstGeom>
        </p:spPr>
      </p:pic>
      <p:pic>
        <p:nvPicPr>
          <p:cNvPr id="55" name="圖片 54" descr="QM2-4P_Top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2787" y="1124060"/>
            <a:ext cx="1964334" cy="1227927"/>
          </a:xfrm>
          <a:prstGeom prst="rect">
            <a:avLst/>
          </a:prstGeom>
        </p:spPr>
      </p:pic>
      <p:sp>
        <p:nvSpPr>
          <p:cNvPr id="57" name="TextBox 7">
            <a:extLst>
              <a:ext uri="{FF2B5EF4-FFF2-40B4-BE49-F238E27FC236}">
                <a16:creationId xmlns:a16="http://schemas.microsoft.com/office/drawing/2014/main" xmlns="" id="{EB0B7140-8599-7F4B-9748-B7C44E2B8EF7}"/>
              </a:ext>
            </a:extLst>
          </p:cNvPr>
          <p:cNvSpPr txBox="1"/>
          <p:nvPr/>
        </p:nvSpPr>
        <p:spPr>
          <a:xfrm>
            <a:off x="4727032" y="983011"/>
            <a:ext cx="4401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M.2 SSD </a:t>
            </a:r>
            <a:r>
              <a:rPr lang="en-US" altLang="zh-TW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port</a:t>
            </a:r>
            <a:endParaRPr lang="en-US" sz="1600" b="1" dirty="0">
              <a:solidFill>
                <a:schemeClr val="accent1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26" name="TextBox 7">
            <a:extLst>
              <a:ext uri="{FF2B5EF4-FFF2-40B4-BE49-F238E27FC236}">
                <a16:creationId xmlns:a16="http://schemas.microsoft.com/office/drawing/2014/main" xmlns="" id="{7280DEC4-A655-6A42-AEE2-407D3B41AC17}"/>
              </a:ext>
            </a:extLst>
          </p:cNvPr>
          <p:cNvSpPr txBox="1"/>
          <p:nvPr/>
        </p:nvSpPr>
        <p:spPr>
          <a:xfrm>
            <a:off x="168610" y="991783"/>
            <a:ext cx="44019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10GbE </a:t>
            </a:r>
            <a:r>
              <a:rPr lang="en-US" altLang="zh-Hant" sz="1600" b="1" dirty="0">
                <a:solidFill>
                  <a:schemeClr val="accent1"/>
                </a:solidFill>
                <a:latin typeface="+mn-lt"/>
                <a:ea typeface="微軟正黑體" pitchFamily="34" charset="-120"/>
              </a:rPr>
              <a:t>/ 1GbE LAN port</a:t>
            </a:r>
            <a:endParaRPr lang="en-US" sz="1600" b="1" dirty="0">
              <a:solidFill>
                <a:schemeClr val="accent1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31" name="Picture 53">
            <a:extLst>
              <a:ext uri="{FF2B5EF4-FFF2-40B4-BE49-F238E27FC236}">
                <a16:creationId xmlns:a16="http://schemas.microsoft.com/office/drawing/2014/main" xmlns="" id="{2727FA36-4247-FC41-9A2C-CD19981113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7696" y="1351628"/>
            <a:ext cx="1382157" cy="864000"/>
          </a:xfrm>
          <a:prstGeom prst="rect">
            <a:avLst/>
          </a:prstGeom>
        </p:spPr>
      </p:pic>
      <p:sp>
        <p:nvSpPr>
          <p:cNvPr id="32" name="TextBox 22">
            <a:extLst>
              <a:ext uri="{FF2B5EF4-FFF2-40B4-BE49-F238E27FC236}">
                <a16:creationId xmlns:a16="http://schemas.microsoft.com/office/drawing/2014/main" xmlns="" id="{269E52DE-10F7-F24B-ADEC-B10A845D9CED}"/>
              </a:ext>
            </a:extLst>
          </p:cNvPr>
          <p:cNvSpPr txBox="1"/>
          <p:nvPr/>
        </p:nvSpPr>
        <p:spPr>
          <a:xfrm>
            <a:off x="1583125" y="2149687"/>
            <a:ext cx="105670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LAN-10G1TA</a:t>
            </a:r>
          </a:p>
        </p:txBody>
      </p:sp>
      <p:pic>
        <p:nvPicPr>
          <p:cNvPr id="33" name="圖片 32" descr="LAN-1G2T-D.jpg">
            <a:extLst>
              <a:ext uri="{FF2B5EF4-FFF2-40B4-BE49-F238E27FC236}">
                <a16:creationId xmlns:a16="http://schemas.microsoft.com/office/drawing/2014/main" xmlns="" id="{1ECEAAF9-9903-4840-9453-33163EFB689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157" t="13441" r="9298" b="12940"/>
          <a:stretch>
            <a:fillRect/>
          </a:stretch>
        </p:blipFill>
        <p:spPr>
          <a:xfrm>
            <a:off x="2894531" y="1296053"/>
            <a:ext cx="1040335" cy="927839"/>
          </a:xfrm>
          <a:prstGeom prst="rect">
            <a:avLst/>
          </a:prstGeom>
        </p:spPr>
      </p:pic>
      <p:sp>
        <p:nvSpPr>
          <p:cNvPr id="34" name="TextBox 22">
            <a:extLst>
              <a:ext uri="{FF2B5EF4-FFF2-40B4-BE49-F238E27FC236}">
                <a16:creationId xmlns:a16="http://schemas.microsoft.com/office/drawing/2014/main" xmlns="" id="{8DA3BA5C-CC48-1B44-9D1B-4D264DC026A3}"/>
              </a:ext>
            </a:extLst>
          </p:cNvPr>
          <p:cNvSpPr txBox="1"/>
          <p:nvPr/>
        </p:nvSpPr>
        <p:spPr>
          <a:xfrm>
            <a:off x="2905395" y="2169592"/>
            <a:ext cx="119616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LAN-1G2T-I210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xmlns="" id="{E4DEB2BC-2ADC-FD48-B33C-9FC7B2C5997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5710" b="18707"/>
          <a:stretch/>
        </p:blipFill>
        <p:spPr>
          <a:xfrm>
            <a:off x="6691366" y="1216152"/>
            <a:ext cx="1524000" cy="999476"/>
          </a:xfrm>
          <a:prstGeom prst="rect">
            <a:avLst/>
          </a:prstGeom>
        </p:spPr>
      </p:pic>
      <p:sp>
        <p:nvSpPr>
          <p:cNvPr id="38" name="Rectangle 42">
            <a:extLst>
              <a:ext uri="{FF2B5EF4-FFF2-40B4-BE49-F238E27FC236}">
                <a16:creationId xmlns:a16="http://schemas.microsoft.com/office/drawing/2014/main" xmlns="" id="{477995DF-3400-6E45-805B-187F1393EB5A}"/>
              </a:ext>
            </a:extLst>
          </p:cNvPr>
          <p:cNvSpPr/>
          <p:nvPr/>
        </p:nvSpPr>
        <p:spPr>
          <a:xfrm>
            <a:off x="6751858" y="2160766"/>
            <a:ext cx="229155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QM2-2S, QM2-2P, </a:t>
            </a:r>
          </a:p>
          <a:p>
            <a:r>
              <a:rPr lang="en-US" sz="1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QM2-2S-220A, QM2-2P-244A </a:t>
            </a:r>
          </a:p>
        </p:txBody>
      </p:sp>
      <p:pic>
        <p:nvPicPr>
          <p:cNvPr id="21" name="圖片 20" descr="USB 3.1 Gen2 Add-on PCIe Card_1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66877" y="3102877"/>
            <a:ext cx="1215457" cy="91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61656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群組 15"/>
          <p:cNvGrpSpPr/>
          <p:nvPr/>
        </p:nvGrpSpPr>
        <p:grpSpPr>
          <a:xfrm>
            <a:off x="5519723" y="1861263"/>
            <a:ext cx="3624277" cy="2533131"/>
            <a:chOff x="5519723" y="1861263"/>
            <a:chExt cx="3624277" cy="2533131"/>
          </a:xfrm>
        </p:grpSpPr>
        <p:pic>
          <p:nvPicPr>
            <p:cNvPr id="17" name="Picture 14">
              <a:extLst>
                <a:ext uri="{FF2B5EF4-FFF2-40B4-BE49-F238E27FC236}">
                  <a16:creationId xmlns="" xmlns:a16="http://schemas.microsoft.com/office/drawing/2014/main" id="{ABBB2120-E201-874A-9FF1-1DB2BB4141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=""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519723" y="1861263"/>
              <a:ext cx="3624277" cy="2533131"/>
            </a:xfrm>
            <a:prstGeom prst="rect">
              <a:avLst/>
            </a:prstGeom>
          </p:spPr>
        </p:pic>
        <p:sp>
          <p:nvSpPr>
            <p:cNvPr id="19" name="橢圓 18">
              <a:extLst>
                <a:ext uri="{FF2B5EF4-FFF2-40B4-BE49-F238E27FC236}">
                  <a16:creationId xmlns:a16="http://schemas.microsoft.com/office/drawing/2014/main" xmlns="" id="{50868031-5760-CA48-85F6-D98C5FC84A2F}"/>
                </a:ext>
              </a:extLst>
            </p:cNvPr>
            <p:cNvSpPr/>
            <p:nvPr/>
          </p:nvSpPr>
          <p:spPr>
            <a:xfrm>
              <a:off x="6191127" y="3254747"/>
              <a:ext cx="167934" cy="202867"/>
            </a:xfrm>
            <a:prstGeom prst="ellipse">
              <a:avLst/>
            </a:prstGeom>
            <a:solidFill>
              <a:srgbClr val="D6D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</p:grpSp>
      <p:sp>
        <p:nvSpPr>
          <p:cNvPr id="20" name="Rounded Rectangle 30">
            <a:extLst>
              <a:ext uri="{FF2B5EF4-FFF2-40B4-BE49-F238E27FC236}">
                <a16:creationId xmlns="" xmlns:a16="http://schemas.microsoft.com/office/drawing/2014/main" id="{F003FA34-C2E8-3F40-9E4F-06D258389F97}"/>
              </a:ext>
            </a:extLst>
          </p:cNvPr>
          <p:cNvSpPr/>
          <p:nvPr/>
        </p:nvSpPr>
        <p:spPr>
          <a:xfrm>
            <a:off x="6111117" y="2392916"/>
            <a:ext cx="2063685" cy="309343"/>
          </a:xfrm>
          <a:prstGeom prst="roundRect">
            <a:avLst/>
          </a:prstGeom>
          <a:solidFill>
            <a:schemeClr val="accent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215"/>
            <a:ext cx="9144000" cy="697312"/>
          </a:xfrm>
        </p:spPr>
        <p:txBody>
          <a:bodyPr/>
          <a:lstStyle/>
          <a:p>
            <a:pPr fontAlgn="base"/>
            <a:r>
              <a:rPr lang="en-US" altLang="zh-Hant" dirty="0" err="1">
                <a:solidFill>
                  <a:srgbClr val="FFFFFF"/>
                </a:solidFill>
                <a:latin typeface="+mj-lt"/>
                <a:ea typeface="Microsoft JhengHei"/>
              </a:rPr>
              <a:t>PCIe</a:t>
            </a:r>
            <a:r>
              <a:rPr lang="en-US" altLang="zh-Hant" dirty="0">
                <a:solidFill>
                  <a:srgbClr val="FFFFFF"/>
                </a:solidFill>
                <a:latin typeface="+mj-lt"/>
                <a:ea typeface="Microsoft JhengHei"/>
              </a:rPr>
              <a:t> #1 slot scenario</a:t>
            </a:r>
            <a:endParaRPr lang="zh-TW" altLang="en-US" sz="36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EB0B7140-8599-7F4B-9748-B7C44E2B8EF7}"/>
              </a:ext>
            </a:extLst>
          </p:cNvPr>
          <p:cNvSpPr txBox="1"/>
          <p:nvPr/>
        </p:nvSpPr>
        <p:spPr>
          <a:xfrm>
            <a:off x="5127203" y="1330040"/>
            <a:ext cx="2879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err="1">
                <a:solidFill>
                  <a:schemeClr val="accent1"/>
                </a:solidFill>
              </a:rPr>
              <a:t>PCIe</a:t>
            </a:r>
            <a:r>
              <a:rPr lang="en-US" sz="1600" b="1" dirty="0">
                <a:solidFill>
                  <a:schemeClr val="accent1"/>
                </a:solidFill>
              </a:rPr>
              <a:t> </a:t>
            </a:r>
            <a:r>
              <a:rPr lang="en-US" altLang="zh-Hant" sz="1600" b="1" dirty="0">
                <a:solidFill>
                  <a:schemeClr val="accent1"/>
                </a:solidFill>
              </a:rPr>
              <a:t>#</a:t>
            </a:r>
            <a:r>
              <a:rPr lang="en-US" sz="1600" b="1" dirty="0">
                <a:solidFill>
                  <a:schemeClr val="accent1"/>
                </a:solidFill>
              </a:rPr>
              <a:t>1</a:t>
            </a:r>
            <a:r>
              <a:rPr lang="zh-Hant" altLang="en-US" sz="1600" b="1" dirty="0">
                <a:solidFill>
                  <a:schemeClr val="accent1"/>
                </a:solidFill>
              </a:rPr>
              <a:t> </a:t>
            </a:r>
            <a:r>
              <a:rPr lang="en-US" altLang="zh-Hant" sz="1600" b="1" dirty="0">
                <a:solidFill>
                  <a:schemeClr val="accent1"/>
                </a:solidFill>
              </a:rPr>
              <a:t>slot</a:t>
            </a:r>
            <a:r>
              <a:rPr lang="zh-Hant" altLang="en-US" sz="1600" b="1" dirty="0">
                <a:solidFill>
                  <a:schemeClr val="accent1"/>
                </a:solidFill>
              </a:rPr>
              <a:t>：</a:t>
            </a:r>
            <a:r>
              <a:rPr lang="en-US" altLang="zh-Hant" sz="1600" b="1" dirty="0">
                <a:solidFill>
                  <a:schemeClr val="accent1"/>
                </a:solidFill>
              </a:rPr>
              <a:t>Gen2 x1</a:t>
            </a:r>
          </a:p>
          <a:p>
            <a:r>
              <a:rPr lang="en-US" altLang="zh-Hant" sz="1600" b="1" dirty="0">
                <a:solidFill>
                  <a:schemeClr val="tx1"/>
                </a:solidFill>
                <a:ea typeface="微軟正黑體" pitchFamily="34" charset="-120"/>
              </a:rPr>
              <a:t>Up to</a:t>
            </a:r>
            <a:r>
              <a:rPr lang="zh-Hant" altLang="en-US" sz="1600" b="1" dirty="0">
                <a:solidFill>
                  <a:schemeClr val="tx1"/>
                </a:solidFill>
                <a:ea typeface="微軟正黑體" pitchFamily="34" charset="-120"/>
              </a:rPr>
              <a:t> </a:t>
            </a:r>
            <a:r>
              <a:rPr lang="en-US" altLang="zh-Hant" sz="1600" b="1" dirty="0">
                <a:solidFill>
                  <a:schemeClr val="tx1"/>
                </a:solidFill>
                <a:ea typeface="微軟正黑體" pitchFamily="34" charset="-120"/>
              </a:rPr>
              <a:t>5Gb/s speed</a:t>
            </a:r>
          </a:p>
          <a:p>
            <a:endParaRPr lang="en-US" sz="1600" b="1" dirty="0">
              <a:solidFill>
                <a:schemeClr val="accent1"/>
              </a:solidFill>
            </a:endParaRPr>
          </a:p>
        </p:txBody>
      </p:sp>
      <p:cxnSp>
        <p:nvCxnSpPr>
          <p:cNvPr id="23" name="Elbow Connector 22">
            <a:extLst>
              <a:ext uri="{FF2B5EF4-FFF2-40B4-BE49-F238E27FC236}">
                <a16:creationId xmlns:a16="http://schemas.microsoft.com/office/drawing/2014/main" xmlns="" id="{47D10275-05ED-AD49-9A43-2987CDBA5A9F}"/>
              </a:ext>
            </a:extLst>
          </p:cNvPr>
          <p:cNvCxnSpPr>
            <a:cxnSpLocks/>
            <a:stCxn id="20" idx="1"/>
          </p:cNvCxnSpPr>
          <p:nvPr/>
        </p:nvCxnSpPr>
        <p:spPr>
          <a:xfrm rot="10800000">
            <a:off x="5368595" y="1986536"/>
            <a:ext cx="742522" cy="561052"/>
          </a:xfrm>
          <a:prstGeom prst="bentConnector3">
            <a:avLst>
              <a:gd name="adj1" fmla="val 100799"/>
            </a:avLst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6" name="圖片 45" descr="LAN-1G2T-D.jpg"/>
          <p:cNvPicPr>
            <a:picLocks noChangeAspect="1"/>
          </p:cNvPicPr>
          <p:nvPr/>
        </p:nvPicPr>
        <p:blipFill>
          <a:blip r:embed="rId4"/>
          <a:srcRect l="8157" t="13441" r="9298" b="12940"/>
          <a:stretch>
            <a:fillRect/>
          </a:stretch>
        </p:blipFill>
        <p:spPr>
          <a:xfrm>
            <a:off x="3679339" y="2277194"/>
            <a:ext cx="1010435" cy="901172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xmlns="" id="{1BEE2C61-7621-C644-A27A-3D3B21F96FE2}"/>
              </a:ext>
            </a:extLst>
          </p:cNvPr>
          <p:cNvSpPr/>
          <p:nvPr/>
        </p:nvSpPr>
        <p:spPr>
          <a:xfrm>
            <a:off x="494933" y="2499699"/>
            <a:ext cx="146706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LAN-1G2T-I210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98D3A4DA-BADA-B44F-928B-C6A98DDD73DA}"/>
              </a:ext>
            </a:extLst>
          </p:cNvPr>
          <p:cNvSpPr txBox="1"/>
          <p:nvPr/>
        </p:nvSpPr>
        <p:spPr>
          <a:xfrm>
            <a:off x="494933" y="2166779"/>
            <a:ext cx="3633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2-port</a:t>
            </a:r>
            <a:r>
              <a:rPr lang="zh-TW" altLang="en-US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 </a:t>
            </a:r>
            <a:r>
              <a:rPr lang="en-US" altLang="zh-TW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1</a:t>
            </a:r>
            <a:r>
              <a:rPr lang="en-US" altLang="zh-Hant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GbE RJ-45 LAN card</a:t>
            </a: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xmlns="" id="{8ADA4C2B-7C8E-8842-A731-52C9134599F6}"/>
              </a:ext>
            </a:extLst>
          </p:cNvPr>
          <p:cNvSpPr/>
          <p:nvPr/>
        </p:nvSpPr>
        <p:spPr>
          <a:xfrm>
            <a:off x="494933" y="1336778"/>
            <a:ext cx="150073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USB-U31A2P01</a:t>
            </a:r>
          </a:p>
        </p:txBody>
      </p:sp>
      <p:sp>
        <p:nvSpPr>
          <p:cNvPr id="29" name="TextBox 37">
            <a:extLst>
              <a:ext uri="{FF2B5EF4-FFF2-40B4-BE49-F238E27FC236}">
                <a16:creationId xmlns:a16="http://schemas.microsoft.com/office/drawing/2014/main" xmlns="" id="{69632B86-049A-3347-9B30-D5FF57FAE311}"/>
              </a:ext>
            </a:extLst>
          </p:cNvPr>
          <p:cNvSpPr txBox="1"/>
          <p:nvPr/>
        </p:nvSpPr>
        <p:spPr>
          <a:xfrm>
            <a:off x="494933" y="966450"/>
            <a:ext cx="478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2-port Type-A USB 3.1 Gen2 10Gbps </a:t>
            </a:r>
            <a:r>
              <a:rPr lang="en-US" altLang="zh-Hant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card</a:t>
            </a: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xmlns="" id="{09CC9744-8046-474E-9778-2A25EB001C7A}"/>
              </a:ext>
            </a:extLst>
          </p:cNvPr>
          <p:cNvSpPr/>
          <p:nvPr/>
        </p:nvSpPr>
        <p:spPr>
          <a:xfrm>
            <a:off x="494933" y="3572990"/>
            <a:ext cx="21531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QXG-10G1T (Gen3 x4)</a:t>
            </a:r>
          </a:p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LAN-10G1TA (Gen2 x4)</a:t>
            </a:r>
          </a:p>
        </p:txBody>
      </p:sp>
      <p:sp>
        <p:nvSpPr>
          <p:cNvPr id="34" name="TextBox 37">
            <a:extLst>
              <a:ext uri="{FF2B5EF4-FFF2-40B4-BE49-F238E27FC236}">
                <a16:creationId xmlns:a16="http://schemas.microsoft.com/office/drawing/2014/main" xmlns="" id="{0D4D82C7-2C6E-3E44-85AD-A1F4E02F8C6C}"/>
              </a:ext>
            </a:extLst>
          </p:cNvPr>
          <p:cNvSpPr txBox="1"/>
          <p:nvPr/>
        </p:nvSpPr>
        <p:spPr>
          <a:xfrm>
            <a:off x="494933" y="3202110"/>
            <a:ext cx="4800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1-port</a:t>
            </a:r>
            <a:r>
              <a:rPr lang="zh-TW" altLang="en-US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 </a:t>
            </a:r>
            <a:r>
              <a:rPr lang="en-US" altLang="zh-TW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10</a:t>
            </a:r>
            <a:r>
              <a:rPr lang="en" altLang="zh-Hant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GBASE-T Multi-Gigabit </a:t>
            </a:r>
            <a:r>
              <a:rPr lang="en-US" altLang="zh-TW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LAN card</a:t>
            </a:r>
            <a:endParaRPr lang="zh-TW" altLang="en-US" sz="1800" b="1" dirty="0">
              <a:solidFill>
                <a:srgbClr val="7030A0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35" name="圖片 34" descr="QXG-10G1T_Top.png">
            <a:extLst>
              <a:ext uri="{FF2B5EF4-FFF2-40B4-BE49-F238E27FC236}">
                <a16:creationId xmlns:a16="http://schemas.microsoft.com/office/drawing/2014/main" xmlns="" id="{45D9F170-51B2-0E45-AEA4-72F3908087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9366" y="3607280"/>
            <a:ext cx="1270380" cy="794128"/>
          </a:xfrm>
          <a:prstGeom prst="rect">
            <a:avLst/>
          </a:prstGeom>
        </p:spPr>
      </p:pic>
      <p:pic>
        <p:nvPicPr>
          <p:cNvPr id="21" name="圖片 20" descr="USB 3.1 Gen2 Add-on PCIe Card_1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6828" y="1255186"/>
            <a:ext cx="1215457" cy="91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3413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群組 15"/>
          <p:cNvGrpSpPr/>
          <p:nvPr/>
        </p:nvGrpSpPr>
        <p:grpSpPr>
          <a:xfrm>
            <a:off x="5519723" y="1861263"/>
            <a:ext cx="3624277" cy="2533131"/>
            <a:chOff x="5519723" y="1861263"/>
            <a:chExt cx="3624277" cy="2533131"/>
          </a:xfrm>
        </p:grpSpPr>
        <p:pic>
          <p:nvPicPr>
            <p:cNvPr id="17" name="Picture 14">
              <a:extLst>
                <a:ext uri="{FF2B5EF4-FFF2-40B4-BE49-F238E27FC236}">
                  <a16:creationId xmlns="" xmlns:a16="http://schemas.microsoft.com/office/drawing/2014/main" id="{ABBB2120-E201-874A-9FF1-1DB2BB4141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=""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519723" y="1861263"/>
              <a:ext cx="3624277" cy="2533131"/>
            </a:xfrm>
            <a:prstGeom prst="rect">
              <a:avLst/>
            </a:prstGeom>
          </p:spPr>
        </p:pic>
        <p:sp>
          <p:nvSpPr>
            <p:cNvPr id="18" name="橢圓 17">
              <a:extLst>
                <a:ext uri="{FF2B5EF4-FFF2-40B4-BE49-F238E27FC236}">
                  <a16:creationId xmlns:a16="http://schemas.microsoft.com/office/drawing/2014/main" xmlns="" id="{50868031-5760-CA48-85F6-D98C5FC84A2F}"/>
                </a:ext>
              </a:extLst>
            </p:cNvPr>
            <p:cNvSpPr/>
            <p:nvPr/>
          </p:nvSpPr>
          <p:spPr>
            <a:xfrm>
              <a:off x="6198823" y="3237154"/>
              <a:ext cx="167934" cy="202867"/>
            </a:xfrm>
            <a:prstGeom prst="ellipse">
              <a:avLst/>
            </a:prstGeom>
            <a:solidFill>
              <a:srgbClr val="D6D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</p:grpSp>
      <p:sp>
        <p:nvSpPr>
          <p:cNvPr id="23" name="Rounded Rectangle 30">
            <a:extLst>
              <a:ext uri="{FF2B5EF4-FFF2-40B4-BE49-F238E27FC236}">
                <a16:creationId xmlns="" xmlns:a16="http://schemas.microsoft.com/office/drawing/2014/main" id="{F003FA34-C2E8-3F40-9E4F-06D258389F97}"/>
              </a:ext>
            </a:extLst>
          </p:cNvPr>
          <p:cNvSpPr/>
          <p:nvPr/>
        </p:nvSpPr>
        <p:spPr>
          <a:xfrm>
            <a:off x="6098493" y="2692062"/>
            <a:ext cx="2063685" cy="309343"/>
          </a:xfrm>
          <a:prstGeom prst="roundRect">
            <a:avLst/>
          </a:prstGeom>
          <a:solidFill>
            <a:schemeClr val="accent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8" name="圖片 47" descr="QM2-2P10G1T_To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2178" y="3962320"/>
            <a:ext cx="1689071" cy="10558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215"/>
            <a:ext cx="9144000" cy="697312"/>
          </a:xfrm>
        </p:spPr>
        <p:txBody>
          <a:bodyPr/>
          <a:lstStyle/>
          <a:p>
            <a:pPr fontAlgn="base"/>
            <a:r>
              <a:rPr lang="en-US" altLang="zh-Hant" sz="3600" dirty="0" err="1">
                <a:solidFill>
                  <a:srgbClr val="FFFFFF"/>
                </a:solidFill>
                <a:latin typeface="+mj-lt"/>
                <a:ea typeface="Microsoft JhengHei"/>
              </a:rPr>
              <a:t>PCIe</a:t>
            </a:r>
            <a:r>
              <a:rPr lang="en-US" altLang="zh-Hant" sz="3600" dirty="0">
                <a:solidFill>
                  <a:srgbClr val="FFFFFF"/>
                </a:solidFill>
                <a:latin typeface="+mj-lt"/>
                <a:ea typeface="Microsoft JhengHei"/>
              </a:rPr>
              <a:t> </a:t>
            </a:r>
            <a:r>
              <a:rPr lang="en-US" altLang="zh-Hant" dirty="0">
                <a:solidFill>
                  <a:srgbClr val="FFFFFF"/>
                </a:solidFill>
                <a:latin typeface="+mj-lt"/>
                <a:ea typeface="Microsoft JhengHei"/>
              </a:rPr>
              <a:t>#2</a:t>
            </a:r>
            <a:r>
              <a:rPr lang="en-US" altLang="zh-Hant" sz="3600" dirty="0">
                <a:solidFill>
                  <a:srgbClr val="FFFFFF"/>
                </a:solidFill>
                <a:latin typeface="+mj-lt"/>
                <a:ea typeface="Microsoft JhengHei"/>
              </a:rPr>
              <a:t> slot scenario</a:t>
            </a:r>
            <a:endParaRPr lang="zh-TW" altLang="en-US" sz="36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sp>
        <p:nvSpPr>
          <p:cNvPr id="21" name="TextBox 7">
            <a:extLst>
              <a:ext uri="{FF2B5EF4-FFF2-40B4-BE49-F238E27FC236}">
                <a16:creationId xmlns:a16="http://schemas.microsoft.com/office/drawing/2014/main" xmlns="" id="{128BFB80-83DD-F748-8B2F-275F9811D95A}"/>
              </a:ext>
            </a:extLst>
          </p:cNvPr>
          <p:cNvSpPr txBox="1"/>
          <p:nvPr/>
        </p:nvSpPr>
        <p:spPr>
          <a:xfrm>
            <a:off x="5441964" y="1300673"/>
            <a:ext cx="32915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err="1">
                <a:solidFill>
                  <a:schemeClr val="accent1"/>
                </a:solidFill>
              </a:rPr>
              <a:t>PCIe</a:t>
            </a:r>
            <a:r>
              <a:rPr lang="en-US" sz="1600" b="1" dirty="0">
                <a:solidFill>
                  <a:schemeClr val="accent1"/>
                </a:solidFill>
              </a:rPr>
              <a:t> </a:t>
            </a:r>
            <a:r>
              <a:rPr lang="en-US" altLang="zh-Hant" sz="1600" b="1" dirty="0">
                <a:solidFill>
                  <a:schemeClr val="accent1"/>
                </a:solidFill>
              </a:rPr>
              <a:t>#2</a:t>
            </a:r>
            <a:r>
              <a:rPr lang="zh-Hant" altLang="en-US" sz="1600" b="1" dirty="0">
                <a:solidFill>
                  <a:schemeClr val="accent1"/>
                </a:solidFill>
              </a:rPr>
              <a:t> </a:t>
            </a:r>
            <a:r>
              <a:rPr lang="en-US" altLang="zh-Hant" sz="1600" b="1" dirty="0">
                <a:solidFill>
                  <a:schemeClr val="accent1"/>
                </a:solidFill>
              </a:rPr>
              <a:t>slot</a:t>
            </a:r>
            <a:r>
              <a:rPr lang="zh-Hant" altLang="en-US" sz="1600" b="1" dirty="0">
                <a:solidFill>
                  <a:schemeClr val="accent1"/>
                </a:solidFill>
              </a:rPr>
              <a:t>：</a:t>
            </a:r>
            <a:r>
              <a:rPr lang="en-US" altLang="zh-Hant" sz="1600" b="1" dirty="0">
                <a:solidFill>
                  <a:schemeClr val="accent1"/>
                </a:solidFill>
              </a:rPr>
              <a:t>Gen2 x2</a:t>
            </a:r>
          </a:p>
          <a:p>
            <a:r>
              <a:rPr lang="en-US" altLang="zh-Hant" sz="1600" b="1" dirty="0">
                <a:solidFill>
                  <a:schemeClr val="tx1"/>
                </a:solidFill>
                <a:ea typeface="微軟正黑體" pitchFamily="34" charset="-120"/>
              </a:rPr>
              <a:t>Up to</a:t>
            </a:r>
            <a:r>
              <a:rPr lang="zh-Hant" altLang="en-US" sz="1600" b="1" dirty="0">
                <a:solidFill>
                  <a:schemeClr val="tx1"/>
                </a:solidFill>
                <a:ea typeface="微軟正黑體" pitchFamily="34" charset="-120"/>
              </a:rPr>
              <a:t> </a:t>
            </a:r>
            <a:r>
              <a:rPr lang="en-US" altLang="zh-Hant" sz="1600" b="1" dirty="0">
                <a:solidFill>
                  <a:schemeClr val="tx1"/>
                </a:solidFill>
                <a:ea typeface="微軟正黑體" pitchFamily="34" charset="-120"/>
              </a:rPr>
              <a:t>10Gb/s speed</a:t>
            </a:r>
          </a:p>
          <a:p>
            <a:endParaRPr lang="en-US" sz="1600" b="1" dirty="0">
              <a:solidFill>
                <a:schemeClr val="accent1"/>
              </a:solidFill>
            </a:endParaRPr>
          </a:p>
        </p:txBody>
      </p:sp>
      <p:sp>
        <p:nvSpPr>
          <p:cNvPr id="22" name="矩形 21">
            <a:extLst>
              <a:ext uri="{FF2B5EF4-FFF2-40B4-BE49-F238E27FC236}">
                <a16:creationId xmlns:a16="http://schemas.microsoft.com/office/drawing/2014/main" xmlns="" id="{F6368EE7-1CE9-A44B-A8C2-D2A4032047BA}"/>
              </a:ext>
            </a:extLst>
          </p:cNvPr>
          <p:cNvSpPr/>
          <p:nvPr/>
        </p:nvSpPr>
        <p:spPr>
          <a:xfrm>
            <a:off x="354168" y="1199035"/>
            <a:ext cx="33297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QM2-2S (2 x M.2 SATA SSD port</a:t>
            </a:r>
            <a:r>
              <a:rPr lang="en-US" altLang="zh-Hant" b="1" dirty="0">
                <a:solidFill>
                  <a:schemeClr val="tx1"/>
                </a:solidFill>
                <a:ea typeface="微軟正黑體" pitchFamily="34" charset="-120"/>
              </a:rPr>
              <a:t>)</a:t>
            </a:r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 </a:t>
            </a:r>
          </a:p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QM2-4S-240 (4 x M.2 SATA SSD port</a:t>
            </a:r>
            <a:r>
              <a:rPr lang="en-US" altLang="zh-Hant" b="1" dirty="0">
                <a:solidFill>
                  <a:schemeClr val="tx1"/>
                </a:solidFill>
                <a:ea typeface="微軟正黑體" pitchFamily="34" charset="-120"/>
              </a:rPr>
              <a:t>)</a:t>
            </a:r>
            <a:endParaRPr lang="en-US" altLang="zh-TW" b="1" dirty="0">
              <a:solidFill>
                <a:schemeClr val="tx1"/>
              </a:solidFill>
              <a:ea typeface="微軟正黑體" pitchFamily="34" charset="-120"/>
            </a:endParaRPr>
          </a:p>
        </p:txBody>
      </p:sp>
      <p:sp>
        <p:nvSpPr>
          <p:cNvPr id="24" name="TextBox 37">
            <a:extLst>
              <a:ext uri="{FF2B5EF4-FFF2-40B4-BE49-F238E27FC236}">
                <a16:creationId xmlns:a16="http://schemas.microsoft.com/office/drawing/2014/main" xmlns="" id="{FBC0FDD8-57C0-4140-9DBB-25C3EF39A72F}"/>
              </a:ext>
            </a:extLst>
          </p:cNvPr>
          <p:cNvSpPr txBox="1"/>
          <p:nvPr/>
        </p:nvSpPr>
        <p:spPr>
          <a:xfrm>
            <a:off x="354168" y="888975"/>
            <a:ext cx="3449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QM2 M.2 SSD </a:t>
            </a:r>
            <a:r>
              <a:rPr lang="en-US" altLang="zh-TW" sz="1800" b="1" dirty="0">
                <a:solidFill>
                  <a:srgbClr val="7030A0"/>
                </a:solidFill>
                <a:latin typeface="+mn-lt"/>
                <a:ea typeface="微軟正黑體" pitchFamily="34" charset="-120"/>
              </a:rPr>
              <a:t>card</a:t>
            </a:r>
            <a:endParaRPr lang="en-US" altLang="zh-Hant" sz="1800" b="1" dirty="0">
              <a:solidFill>
                <a:srgbClr val="7030A0"/>
              </a:solidFill>
              <a:latin typeface="+mn-lt"/>
              <a:ea typeface="微軟正黑體" pitchFamily="34" charset="-120"/>
            </a:endParaRPr>
          </a:p>
        </p:txBody>
      </p:sp>
      <p:sp>
        <p:nvSpPr>
          <p:cNvPr id="29" name="TextBox 7">
            <a:extLst>
              <a:ext uri="{FF2B5EF4-FFF2-40B4-BE49-F238E27FC236}">
                <a16:creationId xmlns:a16="http://schemas.microsoft.com/office/drawing/2014/main" xmlns="" id="{F0262F25-E8E4-3C43-8CFC-36BA5FC2A069}"/>
              </a:ext>
            </a:extLst>
          </p:cNvPr>
          <p:cNvSpPr txBox="1"/>
          <p:nvPr/>
        </p:nvSpPr>
        <p:spPr>
          <a:xfrm>
            <a:off x="354168" y="3158055"/>
            <a:ext cx="3938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800" b="1">
                <a:solidFill>
                  <a:srgbClr val="7030A0"/>
                </a:solidFill>
                <a:latin typeface="+mn-lt"/>
                <a:ea typeface="微軟正黑體" pitchFamily="34" charset="-120"/>
              </a:defRPr>
            </a:lvl1pPr>
          </a:lstStyle>
          <a:p>
            <a:r>
              <a:rPr lang="en-US" dirty="0"/>
              <a:t>QM2 10GbE </a:t>
            </a:r>
            <a:r>
              <a:rPr lang="en-US" altLang="zh-Hant" dirty="0"/>
              <a:t>/M.2 SSD card</a:t>
            </a:r>
            <a:endParaRPr lang="en-US" dirty="0"/>
          </a:p>
        </p:txBody>
      </p:sp>
      <p:sp>
        <p:nvSpPr>
          <p:cNvPr id="34" name="矩形 33">
            <a:extLst>
              <a:ext uri="{FF2B5EF4-FFF2-40B4-BE49-F238E27FC236}">
                <a16:creationId xmlns:a16="http://schemas.microsoft.com/office/drawing/2014/main" xmlns="" id="{093E3A04-26ED-9A41-86F4-079E9B45474B}"/>
              </a:ext>
            </a:extLst>
          </p:cNvPr>
          <p:cNvSpPr/>
          <p:nvPr/>
        </p:nvSpPr>
        <p:spPr>
          <a:xfrm>
            <a:off x="354168" y="3461966"/>
            <a:ext cx="48045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QM2-2S10G1T (2 x M.2 SATA SSD port</a:t>
            </a:r>
            <a:r>
              <a:rPr lang="zh-Hant" altLang="en-US" b="1" dirty="0">
                <a:solidFill>
                  <a:schemeClr val="tx1"/>
                </a:solidFill>
                <a:ea typeface="微軟正黑體" pitchFamily="34" charset="-120"/>
              </a:rPr>
              <a:t>＋</a:t>
            </a:r>
            <a:r>
              <a:rPr lang="en-US" altLang="zh-Hant" b="1" dirty="0">
                <a:solidFill>
                  <a:schemeClr val="tx1"/>
                </a:solidFill>
                <a:ea typeface="微軟正黑體" pitchFamily="34" charset="-120"/>
              </a:rPr>
              <a:t>10GBASE-T)</a:t>
            </a:r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 </a:t>
            </a:r>
          </a:p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QM2-2P10G1T 2 x M.2 </a:t>
            </a:r>
            <a:r>
              <a:rPr lang="en-US" altLang="zh-TW" b="1" dirty="0" err="1">
                <a:solidFill>
                  <a:schemeClr val="tx1"/>
                </a:solidFill>
                <a:ea typeface="微軟正黑體" pitchFamily="34" charset="-120"/>
              </a:rPr>
              <a:t>PCIe</a:t>
            </a:r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 SSD port</a:t>
            </a:r>
            <a:r>
              <a:rPr lang="zh-Hant" altLang="en-US" b="1" dirty="0">
                <a:solidFill>
                  <a:schemeClr val="tx1"/>
                </a:solidFill>
                <a:ea typeface="微軟正黑體" pitchFamily="34" charset="-120"/>
              </a:rPr>
              <a:t>＋</a:t>
            </a:r>
            <a:r>
              <a:rPr lang="en-US" altLang="zh-Hant" b="1" dirty="0">
                <a:solidFill>
                  <a:schemeClr val="tx1"/>
                </a:solidFill>
                <a:ea typeface="微軟正黑體" pitchFamily="34" charset="-120"/>
              </a:rPr>
              <a:t>10GBASE-T)</a:t>
            </a:r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 </a:t>
            </a:r>
          </a:p>
        </p:txBody>
      </p:sp>
      <p:pic>
        <p:nvPicPr>
          <p:cNvPr id="35" name="圖片 34">
            <a:extLst>
              <a:ext uri="{FF2B5EF4-FFF2-40B4-BE49-F238E27FC236}">
                <a16:creationId xmlns:a16="http://schemas.microsoft.com/office/drawing/2014/main" xmlns="" id="{D3D67BD3-CD09-8742-8EE5-1D4E7A2C5EB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5710" b="18707"/>
          <a:stretch/>
        </p:blipFill>
        <p:spPr>
          <a:xfrm>
            <a:off x="3575331" y="833646"/>
            <a:ext cx="1524000" cy="999476"/>
          </a:xfrm>
          <a:prstGeom prst="rect">
            <a:avLst/>
          </a:prstGeom>
        </p:spPr>
      </p:pic>
      <p:pic>
        <p:nvPicPr>
          <p:cNvPr id="40" name="Picture 53">
            <a:extLst>
              <a:ext uri="{FF2B5EF4-FFF2-40B4-BE49-F238E27FC236}">
                <a16:creationId xmlns:a16="http://schemas.microsoft.com/office/drawing/2014/main" xmlns="" id="{1DE5A07D-1E5B-9847-B613-215BCB5440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3973" y="2279711"/>
            <a:ext cx="1386715" cy="866849"/>
          </a:xfrm>
          <a:prstGeom prst="rect">
            <a:avLst/>
          </a:prstGeom>
        </p:spPr>
      </p:pic>
      <p:sp>
        <p:nvSpPr>
          <p:cNvPr id="41" name="TextBox 7">
            <a:extLst>
              <a:ext uri="{FF2B5EF4-FFF2-40B4-BE49-F238E27FC236}">
                <a16:creationId xmlns:a16="http://schemas.microsoft.com/office/drawing/2014/main" xmlns="" id="{8403B3CA-B736-6C43-B75F-4E0B6DE3A955}"/>
              </a:ext>
            </a:extLst>
          </p:cNvPr>
          <p:cNvSpPr txBox="1"/>
          <p:nvPr/>
        </p:nvSpPr>
        <p:spPr>
          <a:xfrm>
            <a:off x="354168" y="1947004"/>
            <a:ext cx="6039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800" b="1">
                <a:solidFill>
                  <a:srgbClr val="7030A0"/>
                </a:solidFill>
                <a:latin typeface="+mn-lt"/>
                <a:ea typeface="微軟正黑體" pitchFamily="34" charset="-120"/>
              </a:defRPr>
            </a:lvl1pPr>
          </a:lstStyle>
          <a:p>
            <a:r>
              <a:rPr lang="en-US" altLang="zh-Hant" dirty="0"/>
              <a:t>1-port </a:t>
            </a:r>
            <a:r>
              <a:rPr lang="en-US" dirty="0"/>
              <a:t>10GBASE-T Multi-Gigabit </a:t>
            </a:r>
            <a:r>
              <a:rPr lang="en-US" altLang="zh-Hant" dirty="0"/>
              <a:t>LAN card</a:t>
            </a:r>
            <a:endParaRPr lang="en-US" dirty="0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xmlns="" id="{122A2CA3-2051-E742-9503-946190060698}"/>
              </a:ext>
            </a:extLst>
          </p:cNvPr>
          <p:cNvSpPr/>
          <p:nvPr/>
        </p:nvSpPr>
        <p:spPr>
          <a:xfrm>
            <a:off x="354168" y="2279711"/>
            <a:ext cx="21531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QXG-10G1T (Gen3 x4)</a:t>
            </a:r>
          </a:p>
          <a:p>
            <a:r>
              <a:rPr lang="en-US" altLang="zh-TW" b="1" dirty="0">
                <a:solidFill>
                  <a:schemeClr val="tx1"/>
                </a:solidFill>
                <a:ea typeface="微軟正黑體" pitchFamily="34" charset="-120"/>
              </a:rPr>
              <a:t>LAN-10G1TA (Gen2 x4)</a:t>
            </a:r>
          </a:p>
        </p:txBody>
      </p:sp>
      <p:cxnSp>
        <p:nvCxnSpPr>
          <p:cNvPr id="9" name="直線箭頭接點 8">
            <a:extLst>
              <a:ext uri="{FF2B5EF4-FFF2-40B4-BE49-F238E27FC236}">
                <a16:creationId xmlns:a16="http://schemas.microsoft.com/office/drawing/2014/main" xmlns="" id="{B7700A0D-B443-4D46-9248-8F1123E2F6EA}"/>
              </a:ext>
            </a:extLst>
          </p:cNvPr>
          <p:cNvCxnSpPr>
            <a:cxnSpLocks/>
          </p:cNvCxnSpPr>
          <p:nvPr/>
        </p:nvCxnSpPr>
        <p:spPr>
          <a:xfrm flipV="1">
            <a:off x="6400578" y="1833122"/>
            <a:ext cx="0" cy="8987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943126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MARKETING\Marketing\TO 明俐\直播PPT\20171208_QM2 M.2 SSD PCIe 擴充卡介面剖析及效能實測\素材\圖片1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2900" y="1559201"/>
            <a:ext cx="1144805" cy="711347"/>
          </a:xfrm>
          <a:prstGeom prst="rect">
            <a:avLst/>
          </a:prstGeom>
          <a:noFill/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xmlns="" id="{A370B220-1925-C24E-87B6-51EE10D8BD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8357" y="2086068"/>
            <a:ext cx="2725637" cy="1645414"/>
          </a:xfrm>
          <a:prstGeom prst="rect">
            <a:avLst/>
          </a:prstGeom>
          <a:effectLst/>
        </p:spPr>
      </p:pic>
      <p:pic>
        <p:nvPicPr>
          <p:cNvPr id="14" name="圖片 26" descr="QM2-2S10G1T_Front_left-angle.png">
            <a:extLst>
              <a:ext uri="{FF2B5EF4-FFF2-40B4-BE49-F238E27FC236}">
                <a16:creationId xmlns:a16="http://schemas.microsoft.com/office/drawing/2014/main" xmlns="" id="{A6D034C4-38D2-C645-84C6-A0B0FB3EE6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6169" y="1987077"/>
            <a:ext cx="2821423" cy="1764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圖片 14" descr="QM2-2S-220A_Front_left-angl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286" y="2030559"/>
            <a:ext cx="2644744" cy="1653259"/>
          </a:xfrm>
          <a:prstGeom prst="rect">
            <a:avLst/>
          </a:prstGeom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86" y="45215"/>
            <a:ext cx="8608476" cy="697312"/>
          </a:xfrm>
        </p:spPr>
        <p:txBody>
          <a:bodyPr/>
          <a:lstStyle/>
          <a:p>
            <a:pPr algn="l" fontAlgn="base"/>
            <a:r>
              <a:rPr lang="en-US" altLang="zh-TW" sz="3600" dirty="0">
                <a:solidFill>
                  <a:schemeClr val="bg1"/>
                </a:solidFill>
                <a:latin typeface="+mj-lt"/>
              </a:rPr>
              <a:t>Create</a:t>
            </a:r>
            <a:r>
              <a:rPr lang="zh-TW" altLang="en-US" sz="36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3600" dirty="0">
                <a:solidFill>
                  <a:schemeClr val="bg1"/>
                </a:solidFill>
                <a:latin typeface="+mj-lt"/>
              </a:rPr>
              <a:t>M.2 SSD </a:t>
            </a:r>
            <a:r>
              <a:rPr lang="en-US" sz="3600" dirty="0" err="1">
                <a:solidFill>
                  <a:schemeClr val="bg1"/>
                </a:solidFill>
                <a:latin typeface="+mj-lt"/>
              </a:rPr>
              <a:t>Qtier</a:t>
            </a:r>
            <a:r>
              <a:rPr lang="zh-TW" altLang="en-US" sz="36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altLang="zh-TW" dirty="0">
                <a:solidFill>
                  <a:schemeClr val="bg1"/>
                </a:solidFill>
                <a:latin typeface="+mj-lt"/>
              </a:rPr>
              <a:t>speedy tier</a:t>
            </a:r>
            <a:endParaRPr lang="zh-TW" altLang="en-US" sz="3600" dirty="0">
              <a:solidFill>
                <a:schemeClr val="bg1"/>
              </a:solidFill>
              <a:latin typeface="+mj-lt"/>
              <a:ea typeface="Microsoft JhengHe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46CD711C-A085-3B4C-B411-EBE8C8276D9E}"/>
              </a:ext>
            </a:extLst>
          </p:cNvPr>
          <p:cNvSpPr/>
          <p:nvPr/>
        </p:nvSpPr>
        <p:spPr>
          <a:xfrm>
            <a:off x="6019118" y="1536341"/>
            <a:ext cx="302701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b="1" dirty="0">
                <a:solidFill>
                  <a:srgbClr val="C00000"/>
                </a:solidFill>
                <a:latin typeface="+mn-lt"/>
                <a:ea typeface="微軟正黑體" pitchFamily="34" charset="-120"/>
              </a:rPr>
              <a:t>Just 1 PCIe slot for adding up to four M.2 SSDs</a:t>
            </a:r>
            <a:endParaRPr lang="en-US" b="1" dirty="0">
              <a:solidFill>
                <a:srgbClr val="C00000"/>
              </a:solidFill>
              <a:latin typeface="+mn-lt"/>
              <a:ea typeface="微軟正黑體" pitchFamily="34" charset="-120"/>
            </a:endParaRPr>
          </a:p>
        </p:txBody>
      </p:sp>
      <p:cxnSp>
        <p:nvCxnSpPr>
          <p:cNvPr id="19" name="直線接點 18"/>
          <p:cNvCxnSpPr/>
          <p:nvPr/>
        </p:nvCxnSpPr>
        <p:spPr>
          <a:xfrm rot="5400000">
            <a:off x="4813326" y="3179557"/>
            <a:ext cx="2298485" cy="1588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字方塊 19">
            <a:extLst>
              <a:ext uri="{FF2B5EF4-FFF2-40B4-BE49-F238E27FC236}">
                <a16:creationId xmlns:a16="http://schemas.microsoft.com/office/drawing/2014/main" xmlns="" id="{BFD92CAB-6046-CA43-91AC-47C65526660F}"/>
              </a:ext>
            </a:extLst>
          </p:cNvPr>
          <p:cNvSpPr txBox="1"/>
          <p:nvPr/>
        </p:nvSpPr>
        <p:spPr>
          <a:xfrm>
            <a:off x="335290" y="3769449"/>
            <a:ext cx="29563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1300" b="1" dirty="0">
                <a:solidFill>
                  <a:schemeClr val="tx1"/>
                </a:solidFill>
              </a:rPr>
              <a:t>QM2-2S, QM2-2P</a:t>
            </a:r>
          </a:p>
          <a:p>
            <a:r>
              <a:rPr kumimoji="1" lang="en-US" altLang="zh-TW" sz="1300" b="1" dirty="0">
                <a:solidFill>
                  <a:schemeClr val="tx1"/>
                </a:solidFill>
              </a:rPr>
              <a:t>QM2-2S-220A, </a:t>
            </a:r>
            <a:r>
              <a:rPr kumimoji="1" lang="en-US" altLang="zh-TW" sz="1300" b="1" dirty="0" smtClean="0">
                <a:solidFill>
                  <a:schemeClr val="tx1"/>
                </a:solidFill>
              </a:rPr>
              <a:t>QM2-2P-244A</a:t>
            </a:r>
            <a:endParaRPr kumimoji="1" lang="en-US" altLang="zh-TW" sz="1300" b="1" dirty="0">
              <a:solidFill>
                <a:schemeClr val="tx1"/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xmlns="" id="{5C51D829-BB4F-5742-B04C-BC6968B02B0A}"/>
              </a:ext>
            </a:extLst>
          </p:cNvPr>
          <p:cNvSpPr txBox="1"/>
          <p:nvPr/>
        </p:nvSpPr>
        <p:spPr>
          <a:xfrm>
            <a:off x="3629308" y="3769449"/>
            <a:ext cx="174919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1300" b="1" dirty="0">
                <a:solidFill>
                  <a:schemeClr val="tx1"/>
                </a:solidFill>
              </a:rPr>
              <a:t>QM2-2S10G1T</a:t>
            </a:r>
          </a:p>
          <a:p>
            <a:r>
              <a:rPr kumimoji="1" lang="en-US" altLang="zh-TW" sz="1300" b="1" dirty="0">
                <a:solidFill>
                  <a:schemeClr val="tx1"/>
                </a:solidFill>
              </a:rPr>
              <a:t>QM2-2P10G1T</a:t>
            </a:r>
          </a:p>
          <a:p>
            <a:endParaRPr kumimoji="1" lang="zh-TW" altLang="en-US" sz="1600" b="1" dirty="0">
              <a:solidFill>
                <a:schemeClr val="tx1"/>
              </a:solidFill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xmlns="" id="{0C8898B9-CC7B-5740-B311-F128CC65C5A5}"/>
              </a:ext>
            </a:extLst>
          </p:cNvPr>
          <p:cNvSpPr txBox="1"/>
          <p:nvPr/>
        </p:nvSpPr>
        <p:spPr>
          <a:xfrm>
            <a:off x="6204112" y="3769449"/>
            <a:ext cx="2191626" cy="2923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TW" sz="1300" b="1" dirty="0">
                <a:solidFill>
                  <a:schemeClr val="tx1"/>
                </a:solidFill>
              </a:rPr>
              <a:t>QM2-4S-240, </a:t>
            </a:r>
            <a:r>
              <a:rPr kumimoji="1" lang="en-US" altLang="zh-TW" sz="1300" b="1" dirty="0" smtClean="0">
                <a:solidFill>
                  <a:schemeClr val="tx1"/>
                </a:solidFill>
              </a:rPr>
              <a:t>QM2-4P-284</a:t>
            </a:r>
            <a:endParaRPr kumimoji="1" lang="en-US" altLang="zh-TW" sz="1300" b="1" dirty="0">
              <a:solidFill>
                <a:schemeClr val="tx1"/>
              </a:solidFill>
            </a:endParaRPr>
          </a:p>
        </p:txBody>
      </p:sp>
      <p:grpSp>
        <p:nvGrpSpPr>
          <p:cNvPr id="24" name="群組 23"/>
          <p:cNvGrpSpPr/>
          <p:nvPr/>
        </p:nvGrpSpPr>
        <p:grpSpPr>
          <a:xfrm>
            <a:off x="1" y="1103029"/>
            <a:ext cx="2372708" cy="361139"/>
            <a:chOff x="71092" y="3342380"/>
            <a:chExt cx="2372708" cy="361139"/>
          </a:xfrm>
        </p:grpSpPr>
        <p:sp>
          <p:nvSpPr>
            <p:cNvPr id="26" name="五邊形 25"/>
            <p:cNvSpPr/>
            <p:nvPr/>
          </p:nvSpPr>
          <p:spPr>
            <a:xfrm>
              <a:off x="71092" y="3342380"/>
              <a:ext cx="2372708" cy="361139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294805" y="3364965"/>
              <a:ext cx="1960762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</a:rPr>
                <a:t>RAID 0/1 M.2 SSD</a:t>
              </a:r>
            </a:p>
          </p:txBody>
        </p:sp>
      </p:grpSp>
      <p:grpSp>
        <p:nvGrpSpPr>
          <p:cNvPr id="28" name="群組 27"/>
          <p:cNvGrpSpPr/>
          <p:nvPr/>
        </p:nvGrpSpPr>
        <p:grpSpPr>
          <a:xfrm>
            <a:off x="2956528" y="1103029"/>
            <a:ext cx="2821423" cy="361139"/>
            <a:chOff x="224706" y="3342380"/>
            <a:chExt cx="2821423" cy="361139"/>
          </a:xfrm>
        </p:grpSpPr>
        <p:sp>
          <p:nvSpPr>
            <p:cNvPr id="30" name="五邊形 29"/>
            <p:cNvSpPr/>
            <p:nvPr/>
          </p:nvSpPr>
          <p:spPr>
            <a:xfrm>
              <a:off x="224706" y="3342380"/>
              <a:ext cx="2821423" cy="361139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31" name="矩形 30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294805" y="3364965"/>
              <a:ext cx="2692393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</a:rPr>
                <a:t>RAID 0/1 M.2 SSD/10GbE</a:t>
              </a:r>
            </a:p>
          </p:txBody>
        </p:sp>
      </p:grpSp>
      <p:grpSp>
        <p:nvGrpSpPr>
          <p:cNvPr id="32" name="群組 31"/>
          <p:cNvGrpSpPr/>
          <p:nvPr/>
        </p:nvGrpSpPr>
        <p:grpSpPr>
          <a:xfrm>
            <a:off x="5963363" y="1103029"/>
            <a:ext cx="2821423" cy="361139"/>
            <a:chOff x="224706" y="3342380"/>
            <a:chExt cx="2821423" cy="361139"/>
          </a:xfrm>
        </p:grpSpPr>
        <p:sp>
          <p:nvSpPr>
            <p:cNvPr id="33" name="五邊形 32"/>
            <p:cNvSpPr/>
            <p:nvPr/>
          </p:nvSpPr>
          <p:spPr>
            <a:xfrm>
              <a:off x="224706" y="3342380"/>
              <a:ext cx="2821423" cy="361139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34" name="矩形 33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294805" y="3364965"/>
              <a:ext cx="2692393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</a:rPr>
                <a:t>RAID 5/6/10 4 x M.2 SSD</a:t>
              </a:r>
            </a:p>
          </p:txBody>
        </p:sp>
      </p:grpSp>
      <p:cxnSp>
        <p:nvCxnSpPr>
          <p:cNvPr id="37" name="直線接點 36"/>
          <p:cNvCxnSpPr/>
          <p:nvPr/>
        </p:nvCxnSpPr>
        <p:spPr>
          <a:xfrm rot="5400000">
            <a:off x="1849104" y="3179557"/>
            <a:ext cx="2298485" cy="1588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8196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圓角矩形 32"/>
          <p:cNvSpPr/>
          <p:nvPr/>
        </p:nvSpPr>
        <p:spPr>
          <a:xfrm>
            <a:off x="4095491" y="1045358"/>
            <a:ext cx="4676639" cy="2226261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20" name="群組 19"/>
          <p:cNvGrpSpPr/>
          <p:nvPr/>
        </p:nvGrpSpPr>
        <p:grpSpPr>
          <a:xfrm>
            <a:off x="4344574" y="992678"/>
            <a:ext cx="2436938" cy="1520471"/>
            <a:chOff x="4344574" y="992678"/>
            <a:chExt cx="2436938" cy="152047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xmlns="" id="{12AFC223-18E5-7548-AAF9-6C819DF497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 r="40155" b="40247"/>
            <a:stretch/>
          </p:blipFill>
          <p:spPr>
            <a:xfrm>
              <a:off x="4344574" y="992678"/>
              <a:ext cx="2436938" cy="1520471"/>
            </a:xfrm>
            <a:prstGeom prst="rect">
              <a:avLst/>
            </a:prstGeom>
          </p:spPr>
        </p:pic>
        <p:sp>
          <p:nvSpPr>
            <p:cNvPr id="18" name="橢圓 17">
              <a:extLst>
                <a:ext uri="{FF2B5EF4-FFF2-40B4-BE49-F238E27FC236}">
                  <a16:creationId xmlns:a16="http://schemas.microsoft.com/office/drawing/2014/main" xmlns="" id="{50868031-5760-CA48-85F6-D98C5FC84A2F}"/>
                </a:ext>
              </a:extLst>
            </p:cNvPr>
            <p:cNvSpPr/>
            <p:nvPr/>
          </p:nvSpPr>
          <p:spPr>
            <a:xfrm>
              <a:off x="4800600" y="1898572"/>
              <a:ext cx="167934" cy="202867"/>
            </a:xfrm>
            <a:prstGeom prst="ellipse">
              <a:avLst/>
            </a:prstGeom>
            <a:solidFill>
              <a:srgbClr val="D6D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</p:grpSp>
      <p:sp>
        <p:nvSpPr>
          <p:cNvPr id="41" name="圓角矩形 40"/>
          <p:cNvSpPr/>
          <p:nvPr/>
        </p:nvSpPr>
        <p:spPr>
          <a:xfrm>
            <a:off x="232670" y="3457347"/>
            <a:ext cx="7979677" cy="821351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圓角矩形 31"/>
          <p:cNvSpPr/>
          <p:nvPr/>
        </p:nvSpPr>
        <p:spPr>
          <a:xfrm>
            <a:off x="232670" y="1045358"/>
            <a:ext cx="3201906" cy="2226261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03CB8B35-70E6-654D-9C51-53FA1A7A92E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33747" y="1045358"/>
            <a:ext cx="2528338" cy="1579930"/>
          </a:xfrm>
          <a:prstGeom prst="rect">
            <a:avLst/>
          </a:prstGeom>
        </p:spPr>
      </p:pic>
      <p:sp>
        <p:nvSpPr>
          <p:cNvPr id="218" name="Shape 218"/>
          <p:cNvSpPr txBox="1">
            <a:spLocks noGrp="1"/>
          </p:cNvSpPr>
          <p:nvPr>
            <p:ph type="title"/>
          </p:nvPr>
        </p:nvSpPr>
        <p:spPr>
          <a:xfrm>
            <a:off x="45720" y="47865"/>
            <a:ext cx="9144000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>
              <a:buSzPts val="3400"/>
            </a:pPr>
            <a:r>
              <a:rPr lang="en-US" altLang="zh-Hant" sz="31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M</a:t>
            </a:r>
            <a:r>
              <a:rPr lang="en-US" altLang="zh-Hant" sz="3100" u="none" strike="noStrike" cap="none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ax. capacity with optimal </a:t>
            </a:r>
            <a:r>
              <a:rPr lang="en-US" altLang="zh-Hant" sz="3100" u="none" strike="noStrike" cap="none" dirty="0" err="1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  <a:sym typeface="Arial"/>
              </a:rPr>
              <a:t>performacne</a:t>
            </a:r>
            <a:endParaRPr sz="31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38" name="Picture 3" descr="C:\Users\Han Tsai\Desktop\HD_直播\2.pn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 flipH="1">
            <a:off x="7527762" y="2918318"/>
            <a:ext cx="1719752" cy="2225182"/>
          </a:xfrm>
          <a:prstGeom prst="rect">
            <a:avLst/>
          </a:prstGeom>
          <a:noFill/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xmlns="" id="{0D3755E7-2D37-6A41-AE31-1817F6CAB691}"/>
              </a:ext>
            </a:extLst>
          </p:cNvPr>
          <p:cNvSpPr/>
          <p:nvPr/>
        </p:nvSpPr>
        <p:spPr>
          <a:xfrm>
            <a:off x="658431" y="1645536"/>
            <a:ext cx="1989438" cy="801587"/>
          </a:xfrm>
          <a:prstGeom prst="roundRect">
            <a:avLst>
              <a:gd name="adj" fmla="val 0"/>
            </a:avLst>
          </a:prstGeom>
          <a:solidFill>
            <a:srgbClr val="0070C0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Left Arrow Callout 5">
            <a:extLst>
              <a:ext uri="{FF2B5EF4-FFF2-40B4-BE49-F238E27FC236}">
                <a16:creationId xmlns:a16="http://schemas.microsoft.com/office/drawing/2014/main" xmlns="" id="{89D8C631-54E9-B24B-952C-8CB343954C00}"/>
              </a:ext>
            </a:extLst>
          </p:cNvPr>
          <p:cNvSpPr/>
          <p:nvPr/>
        </p:nvSpPr>
        <p:spPr>
          <a:xfrm>
            <a:off x="6155472" y="1174393"/>
            <a:ext cx="2442106" cy="1007056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74152"/>
            </a:avLst>
          </a:prstGeom>
          <a:solidFill>
            <a:schemeClr val="accent1">
              <a:alpha val="54000"/>
            </a:schemeClr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xmlns="" id="{F003FA34-C2E8-3F40-9E4F-06D258389F97}"/>
              </a:ext>
            </a:extLst>
          </p:cNvPr>
          <p:cNvSpPr/>
          <p:nvPr/>
        </p:nvSpPr>
        <p:spPr>
          <a:xfrm>
            <a:off x="4666811" y="1533399"/>
            <a:ext cx="1488661" cy="309342"/>
          </a:xfrm>
          <a:prstGeom prst="roundRect">
            <a:avLst/>
          </a:prstGeom>
          <a:solidFill>
            <a:schemeClr val="accent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Box 33">
            <a:extLst>
              <a:ext uri="{FF2B5EF4-FFF2-40B4-BE49-F238E27FC236}">
                <a16:creationId xmlns:a16="http://schemas.microsoft.com/office/drawing/2014/main" xmlns="" id="{763B5255-3B3B-5947-8429-C02E9FA38424}"/>
              </a:ext>
            </a:extLst>
          </p:cNvPr>
          <p:cNvSpPr txBox="1"/>
          <p:nvPr/>
        </p:nvSpPr>
        <p:spPr>
          <a:xfrm>
            <a:off x="658430" y="2555736"/>
            <a:ext cx="2326485" cy="697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ts val="440"/>
              </a:spcBef>
              <a:buClr>
                <a:schemeClr val="dk1"/>
              </a:buClr>
              <a:buSzPts val="2200"/>
              <a:defRPr/>
            </a:pPr>
            <a:r>
              <a:rPr lang="en-US" altLang="zh-Hant" sz="1800" b="1" dirty="0">
                <a:solidFill>
                  <a:srgbClr val="0070C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8 x </a:t>
            </a:r>
            <a:r>
              <a:rPr lang="en-US" altLang="zh-TW" sz="1800" b="1" dirty="0">
                <a:solidFill>
                  <a:srgbClr val="0070C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3.5-inch </a:t>
            </a:r>
            <a:r>
              <a:rPr lang="en-US" altLang="zh-TW" sz="1800" b="1" dirty="0" smtClean="0">
                <a:solidFill>
                  <a:srgbClr val="0070C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HDDs</a:t>
            </a:r>
          </a:p>
          <a:p>
            <a:pPr lvl="0" algn="ctr">
              <a:spcBef>
                <a:spcPts val="440"/>
              </a:spcBef>
              <a:buClr>
                <a:schemeClr val="dk1"/>
              </a:buClr>
              <a:buSzPts val="2200"/>
              <a:defRPr/>
            </a:pPr>
            <a:r>
              <a:rPr lang="en-US" altLang="zh-TW" sz="1800" b="1" dirty="0" smtClean="0">
                <a:solidFill>
                  <a:srgbClr val="0070C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for </a:t>
            </a:r>
            <a:r>
              <a:rPr lang="en-US" altLang="zh-TW" sz="1800" b="1" dirty="0">
                <a:solidFill>
                  <a:srgbClr val="0070C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large capacity</a:t>
            </a:r>
            <a:endParaRPr lang="zh-TW" altLang="en-US" sz="1800" b="1" dirty="0">
              <a:solidFill>
                <a:srgbClr val="0070C0"/>
              </a:solidFill>
              <a:latin typeface="+mn-lt"/>
              <a:ea typeface="Microsoft JhengHei"/>
              <a:cs typeface="Microsoft JhengHei"/>
              <a:sym typeface="Microsoft JhengHei"/>
            </a:endParaRPr>
          </a:p>
        </p:txBody>
      </p:sp>
      <p:pic>
        <p:nvPicPr>
          <p:cNvPr id="24" name="Shape 51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18882213">
            <a:off x="3463274" y="1851878"/>
            <a:ext cx="607383" cy="607385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763B5255-3B3B-5947-8429-C02E9FA38424}"/>
              </a:ext>
            </a:extLst>
          </p:cNvPr>
          <p:cNvSpPr txBox="1"/>
          <p:nvPr/>
        </p:nvSpPr>
        <p:spPr>
          <a:xfrm>
            <a:off x="4432722" y="2612886"/>
            <a:ext cx="4001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40"/>
              </a:spcBef>
              <a:buClr>
                <a:schemeClr val="dk1"/>
              </a:buClr>
              <a:buSzPts val="2200"/>
              <a:defRPr/>
            </a:pPr>
            <a:r>
              <a:rPr lang="en-US" altLang="zh-Hant" sz="1800" b="1" dirty="0">
                <a:solidFill>
                  <a:srgbClr val="74000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Install a QM2</a:t>
            </a:r>
            <a:r>
              <a:rPr lang="zh-TW" altLang="en-US" sz="1800" b="1" dirty="0">
                <a:solidFill>
                  <a:srgbClr val="74000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TW" sz="1800" b="1" dirty="0">
                <a:solidFill>
                  <a:srgbClr val="74000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card</a:t>
            </a:r>
            <a:r>
              <a:rPr lang="zh-TW" altLang="en-US" sz="1800" b="1" dirty="0">
                <a:solidFill>
                  <a:srgbClr val="74000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TW" sz="1800" b="1" dirty="0">
                <a:solidFill>
                  <a:srgbClr val="74000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with </a:t>
            </a:r>
            <a:r>
              <a:rPr lang="en-US" altLang="zh-Hant" sz="1800" b="1" dirty="0">
                <a:solidFill>
                  <a:srgbClr val="74000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M.2 SSDs for</a:t>
            </a:r>
            <a:r>
              <a:rPr lang="zh-TW" altLang="en-US" sz="1800" b="1" dirty="0">
                <a:solidFill>
                  <a:srgbClr val="74000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1800" b="1" dirty="0" err="1">
                <a:solidFill>
                  <a:srgbClr val="740000"/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Qtier</a:t>
            </a:r>
            <a:endParaRPr lang="zh-TW" altLang="en-US" sz="3200" b="1" dirty="0">
              <a:solidFill>
                <a:srgbClr val="740000"/>
              </a:solidFill>
              <a:latin typeface="+mn-lt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40" name="TextBox 33">
            <a:extLst>
              <a:ext uri="{FF2B5EF4-FFF2-40B4-BE49-F238E27FC236}">
                <a16:creationId xmlns:a16="http://schemas.microsoft.com/office/drawing/2014/main" xmlns="" id="{763B5255-3B3B-5947-8429-C02E9FA38424}"/>
              </a:ext>
            </a:extLst>
          </p:cNvPr>
          <p:cNvSpPr txBox="1"/>
          <p:nvPr/>
        </p:nvSpPr>
        <p:spPr>
          <a:xfrm>
            <a:off x="422694" y="3660360"/>
            <a:ext cx="83494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ant" sz="2000" b="1" dirty="0">
                <a:solidFill>
                  <a:srgbClr val="C00000"/>
                </a:solidFill>
                <a:latin typeface="+mn-lt"/>
                <a:ea typeface="微軟正黑體" pitchFamily="34" charset="-120"/>
              </a:rPr>
              <a:t>Enhanced sequential &amp; random read/write performance!</a:t>
            </a:r>
            <a:endParaRPr lang="zh-TW" altLang="en-US" sz="2000" b="1" dirty="0">
              <a:solidFill>
                <a:srgbClr val="C00000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17" name="圖片 16" descr="QM2-2S-220A_Front_left-angl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8594" y="963326"/>
            <a:ext cx="2067701" cy="129254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xmlns="" val="13315786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圖片 32" descr="IMG_08122017_163426_0.png"/>
          <p:cNvPicPr>
            <a:picLocks noChangeAspect="1"/>
          </p:cNvPicPr>
          <p:nvPr/>
        </p:nvPicPr>
        <p:blipFill>
          <a:blip r:embed="rId3"/>
          <a:srcRect l="2461" t="2638" r="5348" b="7916"/>
          <a:stretch>
            <a:fillRect/>
          </a:stretch>
        </p:blipFill>
        <p:spPr bwMode="auto">
          <a:xfrm>
            <a:off x="4324465" y="1278095"/>
            <a:ext cx="4530481" cy="2967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9" name="Shape 229"/>
          <p:cNvSpPr txBox="1">
            <a:spLocks noGrp="1"/>
          </p:cNvSpPr>
          <p:nvPr>
            <p:ph type="title"/>
          </p:nvPr>
        </p:nvSpPr>
        <p:spPr>
          <a:xfrm>
            <a:off x="0" y="42565"/>
            <a:ext cx="7720642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SzPts val="3200"/>
            </a:pPr>
            <a:r>
              <a:rPr lang="en-US" altLang="zh-TW" sz="28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Upgrade to</a:t>
            </a:r>
            <a:r>
              <a:rPr lang="zh-Hant" altLang="en-US" sz="28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2800" dirty="0" err="1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Qtier</a:t>
            </a:r>
            <a:r>
              <a:rPr lang="zh-Hant" altLang="en-US" sz="28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28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for boosted performance</a:t>
            </a:r>
            <a:endParaRPr sz="2800" u="none" strike="noStrike" cap="none" dirty="0">
              <a:solidFill>
                <a:schemeClr val="lt1"/>
              </a:solidFill>
              <a:latin typeface="+mj-lt"/>
              <a:ea typeface="微軟正黑體" pitchFamily="34" charset="-120"/>
              <a:sym typeface="Arial"/>
            </a:endParaRPr>
          </a:p>
        </p:txBody>
      </p:sp>
      <p:grpSp>
        <p:nvGrpSpPr>
          <p:cNvPr id="45" name="群組 44"/>
          <p:cNvGrpSpPr/>
          <p:nvPr/>
        </p:nvGrpSpPr>
        <p:grpSpPr>
          <a:xfrm>
            <a:off x="2351618" y="2661113"/>
            <a:ext cx="1778717" cy="1548784"/>
            <a:chOff x="410624" y="2954793"/>
            <a:chExt cx="1778717" cy="1548784"/>
          </a:xfrm>
        </p:grpSpPr>
        <p:sp>
          <p:nvSpPr>
            <p:cNvPr id="46" name="圓角矩形 45"/>
            <p:cNvSpPr/>
            <p:nvPr/>
          </p:nvSpPr>
          <p:spPr>
            <a:xfrm>
              <a:off x="410624" y="3278615"/>
              <a:ext cx="1778717" cy="1224962"/>
            </a:xfrm>
            <a:prstGeom prst="roundRect">
              <a:avLst>
                <a:gd name="adj" fmla="val 11233"/>
              </a:avLst>
            </a:prstGeom>
            <a:noFill/>
            <a:ln w="12700" cmpd="sng">
              <a:solidFill>
                <a:srgbClr val="FF66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dirty="0"/>
            </a:p>
          </p:txBody>
        </p:sp>
        <p:sp>
          <p:nvSpPr>
            <p:cNvPr id="47" name="矩形 46"/>
            <p:cNvSpPr/>
            <p:nvPr/>
          </p:nvSpPr>
          <p:spPr>
            <a:xfrm>
              <a:off x="522012" y="3072901"/>
              <a:ext cx="1145312" cy="3708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dirty="0"/>
            </a:p>
          </p:txBody>
        </p:sp>
        <p:sp>
          <p:nvSpPr>
            <p:cNvPr id="48" name="矩形 47"/>
            <p:cNvSpPr/>
            <p:nvPr/>
          </p:nvSpPr>
          <p:spPr>
            <a:xfrm>
              <a:off x="522011" y="3080517"/>
              <a:ext cx="685631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endParaRPr lang="en-US" altLang="zh-TW" sz="1600" dirty="0"/>
            </a:p>
          </p:txBody>
        </p:sp>
        <p:grpSp>
          <p:nvGrpSpPr>
            <p:cNvPr id="49" name="群組 51"/>
            <p:cNvGrpSpPr/>
            <p:nvPr/>
          </p:nvGrpSpPr>
          <p:grpSpPr>
            <a:xfrm>
              <a:off x="1067519" y="2954793"/>
              <a:ext cx="552939" cy="527570"/>
              <a:chOff x="1580964" y="3316455"/>
              <a:chExt cx="404975" cy="386395"/>
            </a:xfrm>
          </p:grpSpPr>
          <p:sp>
            <p:nvSpPr>
              <p:cNvPr id="50" name="橢圓 49"/>
              <p:cNvSpPr/>
              <p:nvPr/>
            </p:nvSpPr>
            <p:spPr>
              <a:xfrm>
                <a:off x="1601781" y="3335219"/>
                <a:ext cx="349827" cy="349808"/>
              </a:xfrm>
              <a:prstGeom prst="ellipse">
                <a:avLst/>
              </a:prstGeom>
              <a:solidFill>
                <a:srgbClr val="FF66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kumimoji="1" lang="zh-TW" altLang="en-US"/>
              </a:p>
            </p:txBody>
          </p:sp>
          <p:sp>
            <p:nvSpPr>
              <p:cNvPr id="51" name="文字方塊 50"/>
              <p:cNvSpPr txBox="1"/>
              <p:nvPr/>
            </p:nvSpPr>
            <p:spPr>
              <a:xfrm>
                <a:off x="1580964" y="3316455"/>
                <a:ext cx="404975" cy="38639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kumimoji="1" lang="zh-TW" altLang="en-US" sz="2800" b="1" dirty="0">
                    <a:solidFill>
                      <a:schemeClr val="bg1"/>
                    </a:solidFill>
                    <a:latin typeface="微軟正黑體" pitchFamily="34" charset="-120"/>
                    <a:ea typeface="微軟正黑體" pitchFamily="34" charset="-120"/>
                  </a:rPr>
                  <a:t>２</a:t>
                </a:r>
              </a:p>
            </p:txBody>
          </p:sp>
        </p:grpSp>
      </p:grpSp>
      <p:sp>
        <p:nvSpPr>
          <p:cNvPr id="52" name="文字方塊 51"/>
          <p:cNvSpPr txBox="1"/>
          <p:nvPr/>
        </p:nvSpPr>
        <p:spPr>
          <a:xfrm>
            <a:off x="2463006" y="3242852"/>
            <a:ext cx="16673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zh-TW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Select SSDs and upgrade to </a:t>
            </a:r>
            <a:r>
              <a:rPr lang="en-US" altLang="zh-TW" sz="16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Qtier</a:t>
            </a:r>
            <a:r>
              <a:rPr lang="en-US" altLang="zh-TW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pool</a:t>
            </a:r>
            <a:endParaRPr lang="zh-TW" altLang="en-US" sz="1600" dirty="0">
              <a:latin typeface="+mn-lt"/>
            </a:endParaRPr>
          </a:p>
        </p:txBody>
      </p:sp>
      <p:grpSp>
        <p:nvGrpSpPr>
          <p:cNvPr id="53" name="群組 52"/>
          <p:cNvGrpSpPr/>
          <p:nvPr/>
        </p:nvGrpSpPr>
        <p:grpSpPr>
          <a:xfrm>
            <a:off x="331886" y="2661113"/>
            <a:ext cx="1778717" cy="1548784"/>
            <a:chOff x="410624" y="2954793"/>
            <a:chExt cx="1778717" cy="1548784"/>
          </a:xfrm>
        </p:grpSpPr>
        <p:sp>
          <p:nvSpPr>
            <p:cNvPr id="54" name="圓角矩形 53"/>
            <p:cNvSpPr/>
            <p:nvPr/>
          </p:nvSpPr>
          <p:spPr>
            <a:xfrm>
              <a:off x="410624" y="3278615"/>
              <a:ext cx="1778717" cy="1224962"/>
            </a:xfrm>
            <a:prstGeom prst="roundRect">
              <a:avLst>
                <a:gd name="adj" fmla="val 11233"/>
              </a:avLst>
            </a:prstGeom>
            <a:noFill/>
            <a:ln w="12700" cmpd="sng">
              <a:solidFill>
                <a:srgbClr val="FF66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dirty="0"/>
            </a:p>
          </p:txBody>
        </p:sp>
        <p:sp>
          <p:nvSpPr>
            <p:cNvPr id="55" name="矩形 54"/>
            <p:cNvSpPr/>
            <p:nvPr/>
          </p:nvSpPr>
          <p:spPr>
            <a:xfrm>
              <a:off x="522012" y="3072901"/>
              <a:ext cx="1145312" cy="3708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56" name="矩形 55"/>
            <p:cNvSpPr/>
            <p:nvPr/>
          </p:nvSpPr>
          <p:spPr>
            <a:xfrm>
              <a:off x="522011" y="3080517"/>
              <a:ext cx="685631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1600" b="1" dirty="0">
                  <a:solidFill>
                    <a:srgbClr val="FF6600"/>
                  </a:solidFill>
                  <a:latin typeface="微軟正黑體" pitchFamily="34" charset="-120"/>
                  <a:ea typeface="微軟正黑體" pitchFamily="34" charset="-120"/>
                </a:rPr>
                <a:t>Step</a:t>
              </a:r>
            </a:p>
          </p:txBody>
        </p:sp>
        <p:grpSp>
          <p:nvGrpSpPr>
            <p:cNvPr id="57" name="群組 51"/>
            <p:cNvGrpSpPr/>
            <p:nvPr/>
          </p:nvGrpSpPr>
          <p:grpSpPr>
            <a:xfrm>
              <a:off x="1067519" y="2954793"/>
              <a:ext cx="552939" cy="527570"/>
              <a:chOff x="1580964" y="3316455"/>
              <a:chExt cx="404975" cy="386395"/>
            </a:xfrm>
          </p:grpSpPr>
          <p:sp>
            <p:nvSpPr>
              <p:cNvPr id="58" name="橢圓 57"/>
              <p:cNvSpPr/>
              <p:nvPr/>
            </p:nvSpPr>
            <p:spPr>
              <a:xfrm>
                <a:off x="1601781" y="3335219"/>
                <a:ext cx="349827" cy="349808"/>
              </a:xfrm>
              <a:prstGeom prst="ellipse">
                <a:avLst/>
              </a:prstGeom>
              <a:solidFill>
                <a:srgbClr val="FF66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kumimoji="1" lang="zh-TW" altLang="en-US"/>
              </a:p>
            </p:txBody>
          </p:sp>
          <p:sp>
            <p:nvSpPr>
              <p:cNvPr id="59" name="文字方塊 58"/>
              <p:cNvSpPr txBox="1"/>
              <p:nvPr/>
            </p:nvSpPr>
            <p:spPr>
              <a:xfrm>
                <a:off x="1580964" y="3316455"/>
                <a:ext cx="404975" cy="38639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kumimoji="1" lang="en-US" altLang="zh-TW" sz="2800" b="1" dirty="0">
                    <a:solidFill>
                      <a:schemeClr val="bg1"/>
                    </a:solidFill>
                    <a:latin typeface="微軟正黑體" pitchFamily="34" charset="-120"/>
                    <a:ea typeface="微軟正黑體" pitchFamily="34" charset="-120"/>
                  </a:rPr>
                  <a:t>1</a:t>
                </a:r>
                <a:endParaRPr kumimoji="1" lang="zh-TW" altLang="en-US" sz="2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endParaRPr>
              </a:p>
            </p:txBody>
          </p:sp>
        </p:grpSp>
      </p:grpSp>
      <p:sp>
        <p:nvSpPr>
          <p:cNvPr id="60" name="文字方塊 59"/>
          <p:cNvSpPr txBox="1"/>
          <p:nvPr/>
        </p:nvSpPr>
        <p:spPr>
          <a:xfrm>
            <a:off x="443274" y="3242852"/>
            <a:ext cx="16673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SzPct val="100000"/>
            </a:pPr>
            <a:r>
              <a:rPr lang="en-US" altLang="zh-Han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Install a</a:t>
            </a:r>
            <a:r>
              <a:rPr lang="zh-Hant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QM2</a:t>
            </a:r>
            <a:r>
              <a:rPr lang="zh-Hant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card with</a:t>
            </a:r>
            <a:r>
              <a:rPr lang="zh-Hant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M.2</a:t>
            </a:r>
            <a:r>
              <a:rPr lang="zh-Hant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SSDs</a:t>
            </a:r>
            <a:endParaRPr lang="zh-TW" altLang="zh-TW" sz="1600" b="1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Microsoft JhengHei"/>
              <a:cs typeface="Microsoft JhengHei"/>
              <a:sym typeface="Microsoft JhengHei"/>
            </a:endParaRPr>
          </a:p>
        </p:txBody>
      </p:sp>
      <p:grpSp>
        <p:nvGrpSpPr>
          <p:cNvPr id="28" name="群組 27">
            <a:extLst>
              <a:ext uri="{FF2B5EF4-FFF2-40B4-BE49-F238E27FC236}">
                <a16:creationId xmlns:a16="http://schemas.microsoft.com/office/drawing/2014/main" xmlns="" id="{CFD10FE3-C7E3-094D-A13D-AEA1EDE21788}"/>
              </a:ext>
            </a:extLst>
          </p:cNvPr>
          <p:cNvGrpSpPr/>
          <p:nvPr/>
        </p:nvGrpSpPr>
        <p:grpSpPr>
          <a:xfrm>
            <a:off x="1" y="1132108"/>
            <a:ext cx="4080714" cy="1202679"/>
            <a:chOff x="128359" y="2954793"/>
            <a:chExt cx="4080714" cy="1202679"/>
          </a:xfrm>
        </p:grpSpPr>
        <p:sp>
          <p:nvSpPr>
            <p:cNvPr id="29" name="圓角矩形 28">
              <a:extLst>
                <a:ext uri="{FF2B5EF4-FFF2-40B4-BE49-F238E27FC236}">
                  <a16:creationId xmlns:a16="http://schemas.microsoft.com/office/drawing/2014/main" xmlns="" id="{9E5F6D7D-8660-9A44-904D-DD9D08D4A80A}"/>
                </a:ext>
              </a:extLst>
            </p:cNvPr>
            <p:cNvSpPr/>
            <p:nvPr/>
          </p:nvSpPr>
          <p:spPr>
            <a:xfrm>
              <a:off x="410624" y="3278615"/>
              <a:ext cx="3798449" cy="878857"/>
            </a:xfrm>
            <a:prstGeom prst="roundRect">
              <a:avLst>
                <a:gd name="adj" fmla="val 11233"/>
              </a:avLst>
            </a:prstGeom>
            <a:noFill/>
            <a:ln w="12700" cmpd="sng">
              <a:solidFill>
                <a:srgbClr val="FF6600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dirty="0"/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xmlns="" id="{C43E1EBB-596B-AE4D-9442-423339E0D69F}"/>
                </a:ext>
              </a:extLst>
            </p:cNvPr>
            <p:cNvSpPr/>
            <p:nvPr/>
          </p:nvSpPr>
          <p:spPr>
            <a:xfrm>
              <a:off x="522012" y="3072901"/>
              <a:ext cx="1145312" cy="3708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31" name="矩形 30">
              <a:extLst>
                <a:ext uri="{FF2B5EF4-FFF2-40B4-BE49-F238E27FC236}">
                  <a16:creationId xmlns:a16="http://schemas.microsoft.com/office/drawing/2014/main" xmlns="" id="{16CAEC7C-F1AA-3F46-9014-E5589B17B775}"/>
                </a:ext>
              </a:extLst>
            </p:cNvPr>
            <p:cNvSpPr/>
            <p:nvPr/>
          </p:nvSpPr>
          <p:spPr>
            <a:xfrm>
              <a:off x="128359" y="3080517"/>
              <a:ext cx="1079284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TW" sz="1600" b="1" dirty="0">
                  <a:solidFill>
                    <a:srgbClr val="FF6600"/>
                  </a:solidFill>
                  <a:latin typeface="微軟正黑體" pitchFamily="34" charset="-120"/>
                  <a:ea typeface="微軟正黑體" pitchFamily="34" charset="-120"/>
                </a:rPr>
                <a:t>Scenario</a:t>
              </a:r>
              <a:endParaRPr lang="en-US" altLang="zh-TW" sz="1600" b="1" dirty="0">
                <a:latin typeface="微軟正黑體" pitchFamily="34" charset="-120"/>
                <a:ea typeface="微軟正黑體" pitchFamily="34" charset="-120"/>
              </a:endParaRPr>
            </a:p>
          </p:txBody>
        </p:sp>
        <p:grpSp>
          <p:nvGrpSpPr>
            <p:cNvPr id="32" name="群組 51">
              <a:extLst>
                <a:ext uri="{FF2B5EF4-FFF2-40B4-BE49-F238E27FC236}">
                  <a16:creationId xmlns:a16="http://schemas.microsoft.com/office/drawing/2014/main" xmlns="" id="{D9130AFD-533A-2347-9B30-693026199993}"/>
                </a:ext>
              </a:extLst>
            </p:cNvPr>
            <p:cNvGrpSpPr/>
            <p:nvPr/>
          </p:nvGrpSpPr>
          <p:grpSpPr>
            <a:xfrm>
              <a:off x="1067519" y="2954793"/>
              <a:ext cx="552939" cy="527570"/>
              <a:chOff x="1580964" y="3316455"/>
              <a:chExt cx="404975" cy="386395"/>
            </a:xfrm>
          </p:grpSpPr>
          <p:sp>
            <p:nvSpPr>
              <p:cNvPr id="33" name="橢圓 32">
                <a:extLst>
                  <a:ext uri="{FF2B5EF4-FFF2-40B4-BE49-F238E27FC236}">
                    <a16:creationId xmlns:a16="http://schemas.microsoft.com/office/drawing/2014/main" xmlns="" id="{BFAE84A1-9584-2D41-B9B2-B49C1DC8055F}"/>
                  </a:ext>
                </a:extLst>
              </p:cNvPr>
              <p:cNvSpPr/>
              <p:nvPr/>
            </p:nvSpPr>
            <p:spPr>
              <a:xfrm>
                <a:off x="1601781" y="3335219"/>
                <a:ext cx="349827" cy="349808"/>
              </a:xfrm>
              <a:prstGeom prst="ellipse">
                <a:avLst/>
              </a:prstGeom>
              <a:solidFill>
                <a:srgbClr val="FF66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kumimoji="1" lang="zh-TW" altLang="en-US"/>
              </a:p>
            </p:txBody>
          </p:sp>
          <p:sp>
            <p:nvSpPr>
              <p:cNvPr id="34" name="文字方塊 33">
                <a:extLst>
                  <a:ext uri="{FF2B5EF4-FFF2-40B4-BE49-F238E27FC236}">
                    <a16:creationId xmlns:a16="http://schemas.microsoft.com/office/drawing/2014/main" xmlns="" id="{B02426D5-E660-544E-A5CC-D35F850F5E3D}"/>
                  </a:ext>
                </a:extLst>
              </p:cNvPr>
              <p:cNvSpPr txBox="1"/>
              <p:nvPr/>
            </p:nvSpPr>
            <p:spPr>
              <a:xfrm>
                <a:off x="1580964" y="3316455"/>
                <a:ext cx="404975" cy="38639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pPr algn="ctr"/>
                <a:endParaRPr kumimoji="1" lang="zh-TW" altLang="en-US" sz="2800" b="1" dirty="0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endParaRPr>
              </a:p>
            </p:txBody>
          </p:sp>
        </p:grpSp>
      </p:grpSp>
      <p:sp>
        <p:nvSpPr>
          <p:cNvPr id="35" name="文字方塊 34">
            <a:extLst>
              <a:ext uri="{FF2B5EF4-FFF2-40B4-BE49-F238E27FC236}">
                <a16:creationId xmlns:a16="http://schemas.microsoft.com/office/drawing/2014/main" xmlns="" id="{5543C54F-7185-AA42-BED2-66B9C39F31EE}"/>
              </a:ext>
            </a:extLst>
          </p:cNvPr>
          <p:cNvSpPr txBox="1"/>
          <p:nvPr/>
        </p:nvSpPr>
        <p:spPr>
          <a:xfrm>
            <a:off x="393653" y="1757878"/>
            <a:ext cx="36870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SzPct val="100000"/>
            </a:pPr>
            <a:r>
              <a:rPr lang="en-US" altLang="zh-Hant" sz="1600" b="1" dirty="0">
                <a:solidFill>
                  <a:schemeClr val="tx1">
                    <a:lumMod val="85000"/>
                    <a:lumOff val="15000"/>
                  </a:schemeClr>
                </a:solidFill>
                <a:ea typeface="Microsoft JhengHei"/>
                <a:cs typeface="Microsoft JhengHei"/>
                <a:sym typeface="Microsoft JhengHei"/>
              </a:rPr>
              <a:t>When the HDD storage pool cannot provide enough performance…</a:t>
            </a:r>
            <a:endParaRPr lang="zh-TW" altLang="zh-TW" sz="1600" b="1" dirty="0">
              <a:solidFill>
                <a:schemeClr val="tx1">
                  <a:lumMod val="85000"/>
                  <a:lumOff val="15000"/>
                </a:schemeClr>
              </a:solidFill>
              <a:ea typeface="Microsoft JhengHei"/>
              <a:cs typeface="Microsoft JhengHei"/>
              <a:sym typeface="Microsoft JhengHei"/>
            </a:endParaRPr>
          </a:p>
        </p:txBody>
      </p:sp>
      <p:pic>
        <p:nvPicPr>
          <p:cNvPr id="36" name="圖片 35" descr="資源區隔.png">
            <a:extLst>
              <a:ext uri="{FF2B5EF4-FFF2-40B4-BE49-F238E27FC236}">
                <a16:creationId xmlns:a16="http://schemas.microsoft.com/office/drawing/2014/main" xmlns="" id="{C465CFFF-27F0-2C46-AAE6-AFD0F0CC40B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000" r="25000"/>
          <a:stretch>
            <a:fillRect/>
          </a:stretch>
        </p:blipFill>
        <p:spPr>
          <a:xfrm>
            <a:off x="738321" y="901471"/>
            <a:ext cx="1269033" cy="928931"/>
          </a:xfrm>
          <a:prstGeom prst="rect">
            <a:avLst/>
          </a:prstGeom>
        </p:spPr>
      </p:pic>
      <p:sp>
        <p:nvSpPr>
          <p:cNvPr id="37" name="矩形 36">
            <a:extLst>
              <a:ext uri="{FF2B5EF4-FFF2-40B4-BE49-F238E27FC236}">
                <a16:creationId xmlns:a16="http://schemas.microsoft.com/office/drawing/2014/main" xmlns="" id="{C8385E4E-1573-1A4D-8CA2-E0552C7AEC98}"/>
              </a:ext>
            </a:extLst>
          </p:cNvPr>
          <p:cNvSpPr/>
          <p:nvPr/>
        </p:nvSpPr>
        <p:spPr>
          <a:xfrm>
            <a:off x="2479351" y="2794453"/>
            <a:ext cx="68563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600" b="1" dirty="0">
                <a:solidFill>
                  <a:srgbClr val="FF6600"/>
                </a:solidFill>
                <a:latin typeface="微軟正黑體" pitchFamily="34" charset="-120"/>
                <a:ea typeface="微軟正黑體" pitchFamily="34" charset="-120"/>
              </a:rPr>
              <a:t>Step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32"/>
          <p:cNvSpPr/>
          <p:nvPr/>
        </p:nvSpPr>
        <p:spPr>
          <a:xfrm>
            <a:off x="2380891" y="823931"/>
            <a:ext cx="6763109" cy="431956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00B0F0"/>
              </a:gs>
              <a:gs pos="50000">
                <a:schemeClr val="accent3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16200000" scaled="0"/>
          </a:gradFill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" name="橢圓 24"/>
          <p:cNvSpPr/>
          <p:nvPr/>
        </p:nvSpPr>
        <p:spPr>
          <a:xfrm>
            <a:off x="4455439" y="1544227"/>
            <a:ext cx="2610874" cy="261087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148">
            <a:extLst>
              <a:ext uri="{FF2B5EF4-FFF2-40B4-BE49-F238E27FC236}">
                <a16:creationId xmlns:a16="http://schemas.microsoft.com/office/drawing/2014/main" xmlns="" id="{91BA1ADF-A74E-2E41-8F74-7CD6DB39B490}"/>
              </a:ext>
            </a:extLst>
          </p:cNvPr>
          <p:cNvSpPr/>
          <p:nvPr/>
        </p:nvSpPr>
        <p:spPr>
          <a:xfrm>
            <a:off x="5611280" y="1281307"/>
            <a:ext cx="178200" cy="323100"/>
          </a:xfrm>
          <a:prstGeom prst="rect">
            <a:avLst/>
          </a:prstGeom>
          <a:noFill/>
          <a:ln>
            <a:noFill/>
          </a:ln>
        </p:spPr>
        <p:txBody>
          <a:bodyPr wrap="square" lIns="68550" tIns="34275" rIns="68550" bIns="3427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r>
              <a:rPr lang="zh-TW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</a:p>
        </p:txBody>
      </p:sp>
      <p:pic>
        <p:nvPicPr>
          <p:cNvPr id="5" name="Shape 149" descr="1_Qtier-01-01.png">
            <a:extLst>
              <a:ext uri="{FF2B5EF4-FFF2-40B4-BE49-F238E27FC236}">
                <a16:creationId xmlns:a16="http://schemas.microsoft.com/office/drawing/2014/main" xmlns="" id="{055F8F3D-6973-A14D-96CE-1DEB89E958F0}"/>
              </a:ext>
            </a:extLst>
          </p:cNvPr>
          <p:cNvPicPr preferRelativeResize="0"/>
          <p:nvPr/>
        </p:nvPicPr>
        <p:blipFill rotWithShape="1">
          <a:blip r:embed="rId3" cstate="screen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3513" b="3523"/>
          <a:stretch/>
        </p:blipFill>
        <p:spPr>
          <a:xfrm>
            <a:off x="2380891" y="620632"/>
            <a:ext cx="6747905" cy="44078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Shape 153">
            <a:extLst>
              <a:ext uri="{FF2B5EF4-FFF2-40B4-BE49-F238E27FC236}">
                <a16:creationId xmlns:a16="http://schemas.microsoft.com/office/drawing/2014/main" xmlns="" id="{8F0C8432-852B-574B-84D4-A21FCC03F16F}"/>
              </a:ext>
            </a:extLst>
          </p:cNvPr>
          <p:cNvSpPr txBox="1"/>
          <p:nvPr/>
        </p:nvSpPr>
        <p:spPr>
          <a:xfrm>
            <a:off x="3127108" y="2106738"/>
            <a:ext cx="1880742" cy="362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/>
            <a:r>
              <a:rPr lang="en" altLang="zh-TW" sz="1000" dirty="0">
                <a:latin typeface="+mn-lt"/>
                <a:sym typeface="Microsoft JhengHei"/>
              </a:rPr>
              <a:t>Changes in </a:t>
            </a:r>
            <a:r>
              <a:rPr lang="en" altLang="zh-TW" sz="1000" dirty="0" smtClean="0">
                <a:latin typeface="+mn-lt"/>
                <a:sym typeface="Microsoft JhengHei"/>
              </a:rPr>
              <a:t>data access </a:t>
            </a:r>
            <a:r>
              <a:rPr lang="en" altLang="zh-TW" sz="1000" dirty="0">
                <a:latin typeface="+mn-lt"/>
                <a:sym typeface="Microsoft JhengHei"/>
              </a:rPr>
              <a:t>patterns</a:t>
            </a:r>
          </a:p>
        </p:txBody>
      </p:sp>
      <p:sp>
        <p:nvSpPr>
          <p:cNvPr id="10" name="Shape 154">
            <a:extLst>
              <a:ext uri="{FF2B5EF4-FFF2-40B4-BE49-F238E27FC236}">
                <a16:creationId xmlns:a16="http://schemas.microsoft.com/office/drawing/2014/main" xmlns="" id="{D9DCDD32-2775-EE47-BAFE-15BA0E54CFC5}"/>
              </a:ext>
            </a:extLst>
          </p:cNvPr>
          <p:cNvSpPr txBox="1"/>
          <p:nvPr/>
        </p:nvSpPr>
        <p:spPr>
          <a:xfrm>
            <a:off x="5141435" y="837101"/>
            <a:ext cx="2777428" cy="31833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>
              <a:lnSpc>
                <a:spcPct val="70000"/>
              </a:lnSpc>
            </a:pPr>
            <a:r>
              <a:rPr lang="en" altLang="zh-TW" sz="1000" dirty="0">
                <a:latin typeface="+mn-lt"/>
                <a:sym typeface="Microsoft JhengHei"/>
              </a:rPr>
              <a:t>Before tiering:</a:t>
            </a:r>
            <a:br>
              <a:rPr lang="en" altLang="zh-TW" sz="1000" dirty="0">
                <a:latin typeface="+mn-lt"/>
                <a:sym typeface="Microsoft JhengHei"/>
              </a:rPr>
            </a:br>
            <a:r>
              <a:rPr lang="en" altLang="zh-TW" sz="1000" dirty="0">
                <a:latin typeface="+mn-lt"/>
                <a:sym typeface="Microsoft JhengHei"/>
              </a:rPr>
              <a:t>Frequently-accessed data </a:t>
            </a:r>
            <a:br>
              <a:rPr lang="en" altLang="zh-TW" sz="1000" dirty="0">
                <a:latin typeface="+mn-lt"/>
                <a:sym typeface="Microsoft JhengHei"/>
              </a:rPr>
            </a:br>
            <a:r>
              <a:rPr lang="en" altLang="zh-TW" sz="1000" dirty="0">
                <a:latin typeface="+mn-lt"/>
                <a:sym typeface="Microsoft JhengHei"/>
              </a:rPr>
              <a:t>performance is not optimized</a:t>
            </a:r>
          </a:p>
        </p:txBody>
      </p:sp>
      <p:sp>
        <p:nvSpPr>
          <p:cNvPr id="11" name="Shape 155">
            <a:extLst>
              <a:ext uri="{FF2B5EF4-FFF2-40B4-BE49-F238E27FC236}">
                <a16:creationId xmlns:a16="http://schemas.microsoft.com/office/drawing/2014/main" xmlns="" id="{034BCA3E-5E3C-9640-BE11-6F93576F01C6}"/>
              </a:ext>
            </a:extLst>
          </p:cNvPr>
          <p:cNvSpPr txBox="1"/>
          <p:nvPr/>
        </p:nvSpPr>
        <p:spPr>
          <a:xfrm>
            <a:off x="7407060" y="2134033"/>
            <a:ext cx="1601400" cy="2679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r>
              <a:rPr lang="en-US" altLang="zh-TW" sz="1000" dirty="0">
                <a:latin typeface="+mn-lt"/>
                <a:sym typeface="Microsoft JhengHei"/>
              </a:rPr>
              <a:t>Start data </a:t>
            </a:r>
            <a:r>
              <a:rPr lang="en-US" altLang="zh-TW" sz="1000" dirty="0" err="1">
                <a:latin typeface="+mn-lt"/>
                <a:sym typeface="Microsoft JhengHei"/>
              </a:rPr>
              <a:t>tiering</a:t>
            </a:r>
            <a:endParaRPr lang="zh-TW" altLang="en-US" sz="1000" dirty="0">
              <a:latin typeface="+mn-lt"/>
              <a:sym typeface="Microsoft JhengHei"/>
            </a:endParaRPr>
          </a:p>
        </p:txBody>
      </p:sp>
      <p:sp>
        <p:nvSpPr>
          <p:cNvPr id="12" name="Shape 156">
            <a:extLst>
              <a:ext uri="{FF2B5EF4-FFF2-40B4-BE49-F238E27FC236}">
                <a16:creationId xmlns:a16="http://schemas.microsoft.com/office/drawing/2014/main" xmlns="" id="{27319ACB-7AA9-1A4C-AB2E-465F73DB8801}"/>
              </a:ext>
            </a:extLst>
          </p:cNvPr>
          <p:cNvSpPr txBox="1"/>
          <p:nvPr/>
        </p:nvSpPr>
        <p:spPr>
          <a:xfrm>
            <a:off x="5184349" y="3828968"/>
            <a:ext cx="3481185" cy="41361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lnSpc>
                <a:spcPct val="70000"/>
              </a:lnSpc>
            </a:pPr>
            <a:r>
              <a:rPr lang="en" altLang="zh-TW" sz="1000" dirty="0">
                <a:latin typeface="+mn-lt"/>
                <a:sym typeface="Microsoft JhengHei"/>
              </a:rPr>
              <a:t>After tiering:</a:t>
            </a:r>
            <a:br>
              <a:rPr lang="en" altLang="zh-TW" sz="1000" dirty="0">
                <a:latin typeface="+mn-lt"/>
                <a:sym typeface="Microsoft JhengHei"/>
              </a:rPr>
            </a:br>
            <a:r>
              <a:rPr lang="en" altLang="zh-TW" sz="1000" dirty="0">
                <a:latin typeface="+mn-lt"/>
                <a:sym typeface="Microsoft JhengHei"/>
              </a:rPr>
              <a:t>Frequently-accessed data </a:t>
            </a:r>
            <a:r>
              <a:rPr lang="en" altLang="zh-TW" sz="1000" dirty="0" smtClean="0">
                <a:latin typeface="+mn-lt"/>
                <a:sym typeface="Microsoft JhengHei"/>
              </a:rPr>
              <a:t/>
            </a:r>
            <a:br>
              <a:rPr lang="en" altLang="zh-TW" sz="1000" dirty="0" smtClean="0">
                <a:latin typeface="+mn-lt"/>
                <a:sym typeface="Microsoft JhengHei"/>
              </a:rPr>
            </a:br>
            <a:r>
              <a:rPr lang="en" altLang="zh-TW" sz="1000" dirty="0" smtClean="0">
                <a:latin typeface="+mn-lt"/>
                <a:sym typeface="Microsoft JhengHei"/>
              </a:rPr>
              <a:t>performance </a:t>
            </a:r>
            <a:r>
              <a:rPr lang="en" altLang="zh-TW" sz="1000" dirty="0">
                <a:latin typeface="+mn-lt"/>
                <a:sym typeface="Microsoft JhengHei"/>
              </a:rPr>
              <a:t>is optimized</a:t>
            </a:r>
          </a:p>
        </p:txBody>
      </p:sp>
      <p:sp>
        <p:nvSpPr>
          <p:cNvPr id="13" name="Shape 157">
            <a:extLst>
              <a:ext uri="{FF2B5EF4-FFF2-40B4-BE49-F238E27FC236}">
                <a16:creationId xmlns:a16="http://schemas.microsoft.com/office/drawing/2014/main" xmlns="" id="{47DB8A74-D728-2B4B-83D3-4E4345F19AC6}"/>
              </a:ext>
            </a:extLst>
          </p:cNvPr>
          <p:cNvSpPr txBox="1"/>
          <p:nvPr/>
        </p:nvSpPr>
        <p:spPr>
          <a:xfrm>
            <a:off x="4945913" y="2244042"/>
            <a:ext cx="1752067" cy="1238009"/>
          </a:xfrm>
          <a:prstGeom prst="rect">
            <a:avLst/>
          </a:prstGeom>
          <a:solidFill>
            <a:srgbClr val="7030A0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Font typeface="Arial"/>
              <a:buNone/>
            </a:pPr>
            <a:r>
              <a:rPr lang="en-US" altLang="zh-TW" sz="2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</a:t>
            </a:r>
            <a:r>
              <a:rPr lang="en-US" altLang="zh-TW" sz="25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Qtier</a:t>
            </a:r>
            <a:r>
              <a:rPr lang="en-US" altLang="zh-TW" sz="2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works</a:t>
            </a:r>
            <a:endParaRPr lang="en-US" altLang="zh-TW" sz="2500" b="1" dirty="0"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" y="47230"/>
            <a:ext cx="8651978" cy="697312"/>
          </a:xfrm>
        </p:spPr>
        <p:txBody>
          <a:bodyPr anchor="ctr"/>
          <a:lstStyle/>
          <a:p>
            <a:pPr algn="l"/>
            <a:r>
              <a:rPr lang="en-US" altLang="zh-TW" sz="28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Upgrade to</a:t>
            </a:r>
            <a:r>
              <a:rPr lang="zh-Hant" altLang="en-US" sz="28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2800" dirty="0" err="1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Qtier</a:t>
            </a:r>
            <a:r>
              <a:rPr lang="zh-Hant" altLang="en-US" sz="28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28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for boosted performance</a:t>
            </a:r>
            <a:endParaRPr lang="en-US" sz="28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pic>
        <p:nvPicPr>
          <p:cNvPr id="2051" name="Picture 3" descr="C:\Users\Han Tsai\Desktop\TS-932X_直播_0320\P21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278875" y="2480568"/>
            <a:ext cx="1973534" cy="2662932"/>
          </a:xfrm>
          <a:prstGeom prst="rect">
            <a:avLst/>
          </a:prstGeom>
          <a:noFill/>
        </p:spPr>
      </p:pic>
      <p:sp>
        <p:nvSpPr>
          <p:cNvPr id="31" name="文字方塊 30"/>
          <p:cNvSpPr txBox="1"/>
          <p:nvPr/>
        </p:nvSpPr>
        <p:spPr>
          <a:xfrm>
            <a:off x="194311" y="944237"/>
            <a:ext cx="21865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buClrTx/>
              <a:buSzPct val="100000"/>
              <a:buFont typeface="Arial" pitchFamily="34" charset="0"/>
              <a:buChar char="•"/>
            </a:pPr>
            <a:r>
              <a:rPr lang="zh-TW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TW" sz="1600" b="1" dirty="0">
                <a:latin typeface="+mn-lt"/>
                <a:sym typeface="Calibri"/>
              </a:rPr>
              <a:t>Automatically moves data between different </a:t>
            </a:r>
            <a:r>
              <a:rPr lang="en-US" altLang="zh-TW" sz="1600" b="1" dirty="0" smtClean="0">
                <a:latin typeface="+mn-lt"/>
                <a:sym typeface="Calibri"/>
              </a:rPr>
              <a:t>tiers</a:t>
            </a:r>
            <a:endParaRPr lang="zh-TW" altLang="zh-TW" sz="1600" b="1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18" name="Shape 150">
            <a:extLst>
              <a:ext uri="{FF2B5EF4-FFF2-40B4-BE49-F238E27FC236}">
                <a16:creationId xmlns:a16="http://schemas.microsoft.com/office/drawing/2014/main" xmlns="" id="{0B97B6DB-E74A-0F44-8C58-D6F58AA88A0A}"/>
              </a:ext>
            </a:extLst>
          </p:cNvPr>
          <p:cNvSpPr txBox="1"/>
          <p:nvPr/>
        </p:nvSpPr>
        <p:spPr>
          <a:xfrm>
            <a:off x="2786574" y="999175"/>
            <a:ext cx="2136479" cy="2034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altLang="zh-TW" sz="1200" dirty="0">
                <a:latin typeface="+mn-lt"/>
                <a:sym typeface="Microsoft JhengHei"/>
              </a:rPr>
              <a:t>Frequently-accessed data</a:t>
            </a:r>
            <a:endParaRPr lang="zh-TW" altLang="en-US" sz="1200" dirty="0">
              <a:latin typeface="+mn-lt"/>
              <a:sym typeface="Microsoft JhengHei"/>
            </a:endParaRPr>
          </a:p>
        </p:txBody>
      </p:sp>
      <p:sp>
        <p:nvSpPr>
          <p:cNvPr id="19" name="Shape 151">
            <a:extLst>
              <a:ext uri="{FF2B5EF4-FFF2-40B4-BE49-F238E27FC236}">
                <a16:creationId xmlns:a16="http://schemas.microsoft.com/office/drawing/2014/main" xmlns="" id="{586CA28D-0511-C546-8F02-C1DC05BD7E7C}"/>
              </a:ext>
            </a:extLst>
          </p:cNvPr>
          <p:cNvSpPr txBox="1"/>
          <p:nvPr/>
        </p:nvSpPr>
        <p:spPr>
          <a:xfrm>
            <a:off x="2778623" y="1202575"/>
            <a:ext cx="2408532" cy="2034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altLang="zh-TW" sz="1200" dirty="0">
                <a:latin typeface="+mn-lt"/>
                <a:sym typeface="Microsoft JhengHei"/>
              </a:rPr>
              <a:t>Infrequently-accessed data</a:t>
            </a:r>
            <a:endParaRPr lang="zh-TW" altLang="en-US" sz="1200" dirty="0">
              <a:latin typeface="+mn-lt"/>
              <a:sym typeface="Microsoft JhengHei"/>
            </a:endParaRPr>
          </a:p>
        </p:txBody>
      </p:sp>
      <p:sp>
        <p:nvSpPr>
          <p:cNvPr id="20" name="Shape 152">
            <a:extLst>
              <a:ext uri="{FF2B5EF4-FFF2-40B4-BE49-F238E27FC236}">
                <a16:creationId xmlns:a16="http://schemas.microsoft.com/office/drawing/2014/main" xmlns="" id="{C1304EFE-E9EC-CB43-AA25-B2E3DE636BAD}"/>
              </a:ext>
            </a:extLst>
          </p:cNvPr>
          <p:cNvSpPr txBox="1"/>
          <p:nvPr/>
        </p:nvSpPr>
        <p:spPr>
          <a:xfrm>
            <a:off x="2786575" y="1389588"/>
            <a:ext cx="2076618" cy="2034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US" altLang="zh-TW" sz="1200">
                <a:latin typeface="+mn-lt"/>
                <a:sym typeface="Microsoft JhengHei"/>
              </a:rPr>
              <a:t>Rarely-accessed data</a:t>
            </a:r>
            <a:endParaRPr lang="zh-TW" altLang="en-US" sz="1200" dirty="0">
              <a:latin typeface="+mn-lt"/>
              <a:sym typeface="Microsoft JhengHei"/>
            </a:endParaRPr>
          </a:p>
        </p:txBody>
      </p:sp>
      <p:sp>
        <p:nvSpPr>
          <p:cNvPr id="21" name="文字方塊 20"/>
          <p:cNvSpPr txBox="1"/>
          <p:nvPr/>
        </p:nvSpPr>
        <p:spPr>
          <a:xfrm>
            <a:off x="194311" y="1805683"/>
            <a:ext cx="21865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buClrTx/>
              <a:buSzPct val="100000"/>
              <a:buFont typeface="Arial" pitchFamily="34" charset="0"/>
              <a:buChar char="•"/>
            </a:pPr>
            <a:r>
              <a:rPr lang="zh-TW" altLang="en-US" sz="16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TW" sz="16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Microsoft JhengHei"/>
                <a:cs typeface="Microsoft JhengHei"/>
                <a:sym typeface="Calibri"/>
              </a:rPr>
              <a:t>SSD tier capacity will not be limited by RAM size</a:t>
            </a:r>
            <a:endParaRPr lang="zh-TW" altLang="zh-TW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Microsoft JhengHei"/>
              <a:cs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9982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Shape 287"/>
          <p:cNvSpPr txBox="1">
            <a:spLocks noGrp="1"/>
          </p:cNvSpPr>
          <p:nvPr>
            <p:ph type="title"/>
          </p:nvPr>
        </p:nvSpPr>
        <p:spPr>
          <a:xfrm>
            <a:off x="3840480" y="1494851"/>
            <a:ext cx="5230368" cy="18196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>
              <a:buSzPts val="3200"/>
            </a:pPr>
            <a:r>
              <a:rPr lang="en-US" altLang="zh-Hant" sz="3200" dirty="0">
                <a:latin typeface="+mn-lt"/>
              </a:rPr>
              <a:t>1.</a:t>
            </a:r>
            <a:r>
              <a:rPr lang="zh-Hant" altLang="en-US" sz="3200" dirty="0">
                <a:latin typeface="+mn-lt"/>
              </a:rPr>
              <a:t> </a:t>
            </a:r>
            <a:r>
              <a:rPr lang="en-US" altLang="zh-Hant" sz="3200" dirty="0">
                <a:latin typeface="+mn-lt"/>
              </a:rPr>
              <a:t>Upgrade memory</a:t>
            </a:r>
            <a:br>
              <a:rPr lang="en-US" altLang="zh-Hant" sz="3200" dirty="0">
                <a:latin typeface="+mn-lt"/>
              </a:rPr>
            </a:br>
            <a:r>
              <a:rPr lang="en-US" altLang="zh-Hant" sz="3200" dirty="0">
                <a:latin typeface="+mn-lt"/>
              </a:rPr>
              <a:t>2.</a:t>
            </a:r>
            <a:r>
              <a:rPr lang="zh-Hant" altLang="en-US" sz="3200" dirty="0">
                <a:latin typeface="+mn-lt"/>
              </a:rPr>
              <a:t> </a:t>
            </a:r>
            <a:r>
              <a:rPr lang="en-US" altLang="zh-Hant" sz="3200" dirty="0">
                <a:latin typeface="+mn-lt"/>
              </a:rPr>
              <a:t>Install</a:t>
            </a:r>
            <a:r>
              <a:rPr lang="zh-Hant" altLang="en-US" sz="3200" dirty="0">
                <a:latin typeface="+mn-lt"/>
              </a:rPr>
              <a:t> </a:t>
            </a:r>
            <a:r>
              <a:rPr lang="en-US" altLang="zh-Hant" sz="3200" dirty="0">
                <a:latin typeface="+mn-lt"/>
              </a:rPr>
              <a:t>QM2-4S-240 card</a:t>
            </a:r>
            <a:br>
              <a:rPr lang="en-US" altLang="zh-Hant" sz="3200" dirty="0">
                <a:latin typeface="+mn-lt"/>
              </a:rPr>
            </a:br>
            <a:r>
              <a:rPr lang="en-US" altLang="zh-Hant" sz="3200" dirty="0">
                <a:latin typeface="+mn-lt"/>
              </a:rPr>
              <a:t>3. </a:t>
            </a:r>
            <a:r>
              <a:rPr lang="en-US" altLang="zh-Hant" sz="3200" dirty="0" err="1">
                <a:latin typeface="+mn-lt"/>
              </a:rPr>
              <a:t>Qtier</a:t>
            </a:r>
            <a:r>
              <a:rPr lang="en-US" altLang="zh-Hant" sz="3200" dirty="0">
                <a:latin typeface="+mn-lt"/>
              </a:rPr>
              <a:t> performance test</a:t>
            </a:r>
            <a:endParaRPr lang="zh-TW" altLang="en-US" sz="3200" dirty="0">
              <a:latin typeface="+mn-lt"/>
            </a:endParaRPr>
          </a:p>
        </p:txBody>
      </p:sp>
      <p:sp>
        <p:nvSpPr>
          <p:cNvPr id="7" name="Shape 287"/>
          <p:cNvSpPr txBox="1">
            <a:spLocks/>
          </p:cNvSpPr>
          <p:nvPr/>
        </p:nvSpPr>
        <p:spPr>
          <a:xfrm>
            <a:off x="7609398" y="0"/>
            <a:ext cx="1534602" cy="568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tabLst/>
              <a:defRPr/>
            </a:pPr>
            <a:r>
              <a:rPr kumimoji="0" lang="en-US" altLang="zh-TW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微軟正黑體" pitchFamily="34" charset="-120"/>
                <a:cs typeface="Arial"/>
                <a:sym typeface="Arial"/>
              </a:rPr>
              <a:t>Demo</a:t>
            </a:r>
            <a:endParaRPr kumimoji="0" lang="en-US" altLang="zh-TW" sz="35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微軟正黑體" pitchFamily="34" charset="-12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34727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26" y="45146"/>
            <a:ext cx="8964974" cy="697312"/>
          </a:xfrm>
        </p:spPr>
        <p:txBody>
          <a:bodyPr anchor="ctr"/>
          <a:lstStyle/>
          <a:p>
            <a:pPr algn="l" fontAlgn="base"/>
            <a:r>
              <a:rPr lang="en-US" altLang="zh-TW" sz="29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Upgrade to</a:t>
            </a:r>
            <a:r>
              <a:rPr lang="zh-Hant" altLang="en-US" sz="29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2900" dirty="0" err="1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Qtier</a:t>
            </a:r>
            <a:r>
              <a:rPr lang="zh-Hant" altLang="en-US" sz="29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 </a:t>
            </a:r>
            <a:r>
              <a:rPr lang="en-US" altLang="zh-Hant" sz="2900" dirty="0">
                <a:solidFill>
                  <a:srgbClr val="FFFFFF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for boosted performance</a:t>
            </a:r>
            <a:endParaRPr lang="zh-TW" altLang="en-US" sz="29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grpSp>
        <p:nvGrpSpPr>
          <p:cNvPr id="3" name="群組 19"/>
          <p:cNvGrpSpPr/>
          <p:nvPr/>
        </p:nvGrpSpPr>
        <p:grpSpPr>
          <a:xfrm>
            <a:off x="1" y="1323561"/>
            <a:ext cx="3386993" cy="472643"/>
            <a:chOff x="224708" y="3342380"/>
            <a:chExt cx="2357034" cy="472643"/>
          </a:xfrm>
        </p:grpSpPr>
        <p:sp>
          <p:nvSpPr>
            <p:cNvPr id="21" name="五邊形 20"/>
            <p:cNvSpPr/>
            <p:nvPr/>
          </p:nvSpPr>
          <p:spPr>
            <a:xfrm>
              <a:off x="224708" y="3342380"/>
              <a:ext cx="2357034" cy="472643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22" name="矩形 21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467650" y="3364965"/>
              <a:ext cx="2114092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Hant" sz="2000" b="1" dirty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AJA</a:t>
              </a:r>
              <a:r>
                <a:rPr lang="zh-Hant" altLang="en-US" sz="2000" b="1" dirty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 </a:t>
              </a:r>
              <a:r>
                <a:rPr lang="en-US" altLang="zh-Hant" sz="2000" b="1" dirty="0">
                  <a:solidFill>
                    <a:schemeClr val="bg1"/>
                  </a:solidFill>
                  <a:latin typeface="+mj-lt"/>
                  <a:ea typeface="微軟正黑體" pitchFamily="34" charset="-120"/>
                </a:rPr>
                <a:t>Test (1 x 10GbE)</a:t>
              </a:r>
              <a:endParaRPr lang="en-US" sz="2000" b="1" dirty="0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endParaRPr>
            </a:p>
          </p:txBody>
        </p:sp>
      </p:grpSp>
      <p:grpSp>
        <p:nvGrpSpPr>
          <p:cNvPr id="4" name="群組 2">
            <a:extLst>
              <a:ext uri="{FF2B5EF4-FFF2-40B4-BE49-F238E27FC236}">
                <a16:creationId xmlns:a16="http://schemas.microsoft.com/office/drawing/2014/main" xmlns="" id="{153738A8-A784-B842-B075-B52CD6E15F43}"/>
              </a:ext>
            </a:extLst>
          </p:cNvPr>
          <p:cNvGrpSpPr/>
          <p:nvPr/>
        </p:nvGrpSpPr>
        <p:grpSpPr>
          <a:xfrm>
            <a:off x="5776854" y="1117861"/>
            <a:ext cx="2900667" cy="2263043"/>
            <a:chOff x="380731" y="1797313"/>
            <a:chExt cx="2900667" cy="2263043"/>
          </a:xfrm>
        </p:grpSpPr>
        <p:sp>
          <p:nvSpPr>
            <p:cNvPr id="30" name="圓角矩形 29">
              <a:extLst>
                <a:ext uri="{FF2B5EF4-FFF2-40B4-BE49-F238E27FC236}">
                  <a16:creationId xmlns:a16="http://schemas.microsoft.com/office/drawing/2014/main" xmlns="" id="{4D903986-6A30-1D42-971B-277E8577A93A}"/>
                </a:ext>
              </a:extLst>
            </p:cNvPr>
            <p:cNvSpPr/>
            <p:nvPr/>
          </p:nvSpPr>
          <p:spPr>
            <a:xfrm>
              <a:off x="1424235" y="1797313"/>
              <a:ext cx="1857163" cy="2263043"/>
            </a:xfrm>
            <a:prstGeom prst="roundRect">
              <a:avLst>
                <a:gd name="adj" fmla="val 8630"/>
              </a:avLst>
            </a:prstGeom>
            <a:solidFill>
              <a:schemeClr val="accent3">
                <a:lumMod val="20000"/>
                <a:lumOff val="80000"/>
                <a:alpha val="8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/>
            </a:p>
          </p:txBody>
        </p:sp>
        <p:cxnSp>
          <p:nvCxnSpPr>
            <p:cNvPr id="32" name="Shape 90">
              <a:extLst>
                <a:ext uri="{FF2B5EF4-FFF2-40B4-BE49-F238E27FC236}">
                  <a16:creationId xmlns:a16="http://schemas.microsoft.com/office/drawing/2014/main" xmlns="" id="{7702B8F8-64F5-664E-9AE9-AB8962E5FB31}"/>
                </a:ext>
              </a:extLst>
            </p:cNvPr>
            <p:cNvCxnSpPr/>
            <p:nvPr/>
          </p:nvCxnSpPr>
          <p:spPr>
            <a:xfrm>
              <a:off x="1025883" y="3027435"/>
              <a:ext cx="2255515" cy="2276"/>
            </a:xfrm>
            <a:prstGeom prst="straightConnector1">
              <a:avLst/>
            </a:prstGeom>
            <a:noFill/>
            <a:ln w="6350" cap="flat" cmpd="sng">
              <a:solidFill>
                <a:srgbClr val="06C0D4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4" name="Shape 81">
              <a:extLst>
                <a:ext uri="{FF2B5EF4-FFF2-40B4-BE49-F238E27FC236}">
                  <a16:creationId xmlns:a16="http://schemas.microsoft.com/office/drawing/2014/main" xmlns="" id="{E09A4053-76C5-5049-9D99-833C2D3B48AA}"/>
                </a:ext>
              </a:extLst>
            </p:cNvPr>
            <p:cNvSpPr txBox="1"/>
            <p:nvPr/>
          </p:nvSpPr>
          <p:spPr>
            <a:xfrm>
              <a:off x="1520276" y="3606260"/>
              <a:ext cx="839818" cy="373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algn="ctr"/>
              <a:r>
                <a:rPr lang="en-US" sz="1000" b="1" dirty="0">
                  <a:solidFill>
                    <a:schemeClr val="tx1"/>
                  </a:solidFill>
                  <a:latin typeface="+mn-lt"/>
                </a:rPr>
                <a:t>Read</a:t>
              </a:r>
            </a:p>
          </p:txBody>
        </p:sp>
        <p:sp>
          <p:nvSpPr>
            <p:cNvPr id="39" name="Shape 88">
              <a:extLst>
                <a:ext uri="{FF2B5EF4-FFF2-40B4-BE49-F238E27FC236}">
                  <a16:creationId xmlns:a16="http://schemas.microsoft.com/office/drawing/2014/main" xmlns="" id="{5EBEE025-C116-C749-9B44-42E9F37B67EA}"/>
                </a:ext>
              </a:extLst>
            </p:cNvPr>
            <p:cNvSpPr txBox="1"/>
            <p:nvPr/>
          </p:nvSpPr>
          <p:spPr>
            <a:xfrm>
              <a:off x="453587" y="2868703"/>
              <a:ext cx="645837" cy="39574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b="1" dirty="0">
                  <a:solidFill>
                    <a:schemeClr val="tx1"/>
                  </a:solidFill>
                </a:rPr>
                <a:t>250</a:t>
              </a:r>
              <a:endParaRPr lang="zh-TW" b="1" i="0" u="none" strike="noStrike" cap="none" dirty="0">
                <a:solidFill>
                  <a:schemeClr val="tx1"/>
                </a:solidFill>
                <a:cs typeface="Arial"/>
                <a:sym typeface="Arial"/>
              </a:endParaRPr>
            </a:p>
          </p:txBody>
        </p:sp>
        <p:sp>
          <p:nvSpPr>
            <p:cNvPr id="40" name="Shape 92">
              <a:extLst>
                <a:ext uri="{FF2B5EF4-FFF2-40B4-BE49-F238E27FC236}">
                  <a16:creationId xmlns:a16="http://schemas.microsoft.com/office/drawing/2014/main" xmlns="" id="{4AD23106-A488-0F48-AC29-10A74B6DAF4C}"/>
                </a:ext>
              </a:extLst>
            </p:cNvPr>
            <p:cNvSpPr txBox="1"/>
            <p:nvPr/>
          </p:nvSpPr>
          <p:spPr>
            <a:xfrm>
              <a:off x="453587" y="3390821"/>
              <a:ext cx="645837" cy="49590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b="1" i="0" u="none" strike="noStrike" cap="none" dirty="0">
                  <a:solidFill>
                    <a:schemeClr val="tx1"/>
                  </a:solidFill>
                  <a:cs typeface="Arial"/>
                  <a:sym typeface="Arial"/>
                </a:rPr>
                <a:t>  0</a:t>
              </a:r>
            </a:p>
          </p:txBody>
        </p:sp>
        <p:cxnSp>
          <p:nvCxnSpPr>
            <p:cNvPr id="41" name="Shape 93">
              <a:extLst>
                <a:ext uri="{FF2B5EF4-FFF2-40B4-BE49-F238E27FC236}">
                  <a16:creationId xmlns:a16="http://schemas.microsoft.com/office/drawing/2014/main" xmlns="" id="{F7DD3DD1-CC85-ED42-B5B5-5887FC4FA9A3}"/>
                </a:ext>
              </a:extLst>
            </p:cNvPr>
            <p:cNvCxnSpPr/>
            <p:nvPr/>
          </p:nvCxnSpPr>
          <p:spPr>
            <a:xfrm>
              <a:off x="1025885" y="3563693"/>
              <a:ext cx="2255513" cy="2276"/>
            </a:xfrm>
            <a:prstGeom prst="straightConnector1">
              <a:avLst/>
            </a:prstGeom>
            <a:noFill/>
            <a:ln w="6350" cap="flat" cmpd="sng">
              <a:solidFill>
                <a:srgbClr val="06C0D4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9" name="Shape 89">
              <a:extLst>
                <a:ext uri="{FF2B5EF4-FFF2-40B4-BE49-F238E27FC236}">
                  <a16:creationId xmlns:a16="http://schemas.microsoft.com/office/drawing/2014/main" xmlns="" id="{AB9FC90D-190F-FF45-B775-E8305F73FA7D}"/>
                </a:ext>
              </a:extLst>
            </p:cNvPr>
            <p:cNvSpPr txBox="1"/>
            <p:nvPr/>
          </p:nvSpPr>
          <p:spPr>
            <a:xfrm>
              <a:off x="380731" y="3720622"/>
              <a:ext cx="867041" cy="32514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9F5900"/>
                </a:buClr>
                <a:buSzPct val="25000"/>
              </a:pPr>
              <a:r>
                <a:rPr lang="en-US" b="1" dirty="0">
                  <a:solidFill>
                    <a:schemeClr val="tx1"/>
                  </a:solidFill>
                </a:rPr>
                <a:t>  </a:t>
              </a:r>
              <a:r>
                <a:rPr lang="en-US" altLang="zh-TW" b="1" dirty="0">
                  <a:solidFill>
                    <a:schemeClr val="tx1"/>
                  </a:solidFill>
                </a:rPr>
                <a:t>(</a:t>
              </a:r>
              <a:r>
                <a:rPr lang="en-US" b="1" dirty="0">
                  <a:solidFill>
                    <a:schemeClr val="tx1"/>
                  </a:solidFill>
                </a:rPr>
                <a:t>MB/s)</a:t>
              </a:r>
              <a:endParaRPr lang="en-US" b="1" i="0" u="none" strike="noStrike" cap="none" dirty="0">
                <a:solidFill>
                  <a:schemeClr val="tx1"/>
                </a:solidFill>
                <a:cs typeface="Arial"/>
                <a:sym typeface="Arial"/>
              </a:endParaRPr>
            </a:p>
          </p:txBody>
        </p:sp>
        <p:sp>
          <p:nvSpPr>
            <p:cNvPr id="73" name="Shape 81">
              <a:extLst>
                <a:ext uri="{FF2B5EF4-FFF2-40B4-BE49-F238E27FC236}">
                  <a16:creationId xmlns:a16="http://schemas.microsoft.com/office/drawing/2014/main" xmlns="" id="{E09A4053-76C5-5049-9D99-833C2D3B48AA}"/>
                </a:ext>
              </a:extLst>
            </p:cNvPr>
            <p:cNvSpPr txBox="1"/>
            <p:nvPr/>
          </p:nvSpPr>
          <p:spPr>
            <a:xfrm>
              <a:off x="2354101" y="3606260"/>
              <a:ext cx="839818" cy="373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algn="ctr"/>
              <a:r>
                <a:rPr lang="en-US" altLang="en-US" sz="1000" b="1" dirty="0">
                  <a:solidFill>
                    <a:schemeClr val="tx1"/>
                  </a:solidFill>
                  <a:latin typeface="+mn-lt"/>
                </a:rPr>
                <a:t>Write</a:t>
              </a:r>
            </a:p>
          </p:txBody>
        </p:sp>
        <p:cxnSp>
          <p:nvCxnSpPr>
            <p:cNvPr id="75" name="Shape 90">
              <a:extLst>
                <a:ext uri="{FF2B5EF4-FFF2-40B4-BE49-F238E27FC236}">
                  <a16:creationId xmlns:a16="http://schemas.microsoft.com/office/drawing/2014/main" xmlns="" id="{7702B8F8-64F5-664E-9AE9-AB8962E5FB31}"/>
                </a:ext>
              </a:extLst>
            </p:cNvPr>
            <p:cNvCxnSpPr/>
            <p:nvPr/>
          </p:nvCxnSpPr>
          <p:spPr>
            <a:xfrm>
              <a:off x="1025883" y="2494260"/>
              <a:ext cx="2255515" cy="2276"/>
            </a:xfrm>
            <a:prstGeom prst="straightConnector1">
              <a:avLst/>
            </a:prstGeom>
            <a:noFill/>
            <a:ln w="6350" cap="flat" cmpd="sng">
              <a:solidFill>
                <a:srgbClr val="06C0D4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76" name="Shape 88">
              <a:extLst>
                <a:ext uri="{FF2B5EF4-FFF2-40B4-BE49-F238E27FC236}">
                  <a16:creationId xmlns:a16="http://schemas.microsoft.com/office/drawing/2014/main" xmlns="" id="{5EBEE025-C116-C749-9B44-42E9F37B67EA}"/>
                </a:ext>
              </a:extLst>
            </p:cNvPr>
            <p:cNvSpPr txBox="1"/>
            <p:nvPr/>
          </p:nvSpPr>
          <p:spPr>
            <a:xfrm>
              <a:off x="453587" y="2335528"/>
              <a:ext cx="645837" cy="39574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b="1" dirty="0">
                  <a:solidFill>
                    <a:schemeClr val="tx1"/>
                  </a:solidFill>
                </a:rPr>
                <a:t>500</a:t>
              </a:r>
              <a:endParaRPr lang="zh-TW" b="1" i="0" u="none" strike="noStrike" cap="none" dirty="0">
                <a:solidFill>
                  <a:schemeClr val="tx1"/>
                </a:solidFill>
                <a:cs typeface="Arial"/>
                <a:sym typeface="Arial"/>
              </a:endParaRPr>
            </a:p>
          </p:txBody>
        </p:sp>
        <p:cxnSp>
          <p:nvCxnSpPr>
            <p:cNvPr id="77" name="Shape 90">
              <a:extLst>
                <a:ext uri="{FF2B5EF4-FFF2-40B4-BE49-F238E27FC236}">
                  <a16:creationId xmlns:a16="http://schemas.microsoft.com/office/drawing/2014/main" xmlns="" id="{7702B8F8-64F5-664E-9AE9-AB8962E5FB31}"/>
                </a:ext>
              </a:extLst>
            </p:cNvPr>
            <p:cNvCxnSpPr/>
            <p:nvPr/>
          </p:nvCxnSpPr>
          <p:spPr>
            <a:xfrm>
              <a:off x="1025883" y="1963361"/>
              <a:ext cx="2255515" cy="2276"/>
            </a:xfrm>
            <a:prstGeom prst="straightConnector1">
              <a:avLst/>
            </a:prstGeom>
            <a:noFill/>
            <a:ln w="6350" cap="flat" cmpd="sng">
              <a:solidFill>
                <a:srgbClr val="06C0D4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78" name="Shape 88">
              <a:extLst>
                <a:ext uri="{FF2B5EF4-FFF2-40B4-BE49-F238E27FC236}">
                  <a16:creationId xmlns:a16="http://schemas.microsoft.com/office/drawing/2014/main" xmlns="" id="{5EBEE025-C116-C749-9B44-42E9F37B67EA}"/>
                </a:ext>
              </a:extLst>
            </p:cNvPr>
            <p:cNvSpPr txBox="1"/>
            <p:nvPr/>
          </p:nvSpPr>
          <p:spPr>
            <a:xfrm>
              <a:off x="453587" y="1797314"/>
              <a:ext cx="645837" cy="39574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b="1" dirty="0">
                  <a:solidFill>
                    <a:schemeClr val="tx1"/>
                  </a:solidFill>
                </a:rPr>
                <a:t>1000</a:t>
              </a:r>
              <a:endParaRPr lang="zh-TW" b="1" i="0" u="none" strike="noStrike" cap="none" dirty="0">
                <a:solidFill>
                  <a:schemeClr val="tx1"/>
                </a:solidFill>
                <a:cs typeface="Arial"/>
                <a:sym typeface="Arial"/>
              </a:endParaRPr>
            </a:p>
          </p:txBody>
        </p:sp>
        <p:sp>
          <p:nvSpPr>
            <p:cNvPr id="33" name="Shape 80">
              <a:extLst>
                <a:ext uri="{FF2B5EF4-FFF2-40B4-BE49-F238E27FC236}">
                  <a16:creationId xmlns:a16="http://schemas.microsoft.com/office/drawing/2014/main" xmlns="" id="{8233D98E-6F07-5645-9008-CE3410E81874}"/>
                </a:ext>
              </a:extLst>
            </p:cNvPr>
            <p:cNvSpPr/>
            <p:nvPr/>
          </p:nvSpPr>
          <p:spPr>
            <a:xfrm>
              <a:off x="2469819" y="2402126"/>
              <a:ext cx="599700" cy="1161375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b="0" i="0" u="none" strike="noStrike" cap="none">
                <a:solidFill>
                  <a:schemeClr val="lt1"/>
                </a:solidFill>
                <a:cs typeface="Arial"/>
                <a:sym typeface="Arial"/>
              </a:endParaRPr>
            </a:p>
          </p:txBody>
        </p:sp>
        <p:sp>
          <p:nvSpPr>
            <p:cNvPr id="36" name="Shape 84">
              <a:extLst>
                <a:ext uri="{FF2B5EF4-FFF2-40B4-BE49-F238E27FC236}">
                  <a16:creationId xmlns:a16="http://schemas.microsoft.com/office/drawing/2014/main" xmlns="" id="{51118694-B1F7-BE40-A635-BA4E8840785F}"/>
                </a:ext>
              </a:extLst>
            </p:cNvPr>
            <p:cNvSpPr txBox="1"/>
            <p:nvPr/>
          </p:nvSpPr>
          <p:spPr>
            <a:xfrm>
              <a:off x="2355089" y="2406980"/>
              <a:ext cx="801826" cy="35500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b="1" dirty="0">
                  <a:solidFill>
                    <a:schemeClr val="lt1"/>
                  </a:solidFill>
                </a:rPr>
                <a:t>553</a:t>
              </a:r>
              <a:endParaRPr lang="zh-TW" b="1" i="0" u="none" strike="noStrike" cap="none" dirty="0">
                <a:solidFill>
                  <a:schemeClr val="lt1"/>
                </a:solidFill>
                <a:cs typeface="Arial"/>
                <a:sym typeface="Arial"/>
              </a:endParaRPr>
            </a:p>
          </p:txBody>
        </p:sp>
        <p:sp>
          <p:nvSpPr>
            <p:cNvPr id="48" name="Shape 79">
              <a:extLst>
                <a:ext uri="{FF2B5EF4-FFF2-40B4-BE49-F238E27FC236}">
                  <a16:creationId xmlns:a16="http://schemas.microsoft.com/office/drawing/2014/main" xmlns="" id="{DEC8591D-6C34-CC4E-9112-D70328CC1F0B}"/>
                </a:ext>
              </a:extLst>
            </p:cNvPr>
            <p:cNvSpPr/>
            <p:nvPr/>
          </p:nvSpPr>
          <p:spPr>
            <a:xfrm>
              <a:off x="1630046" y="2105200"/>
              <a:ext cx="599700" cy="145830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38100" h="38100" prst="angle"/>
              <a:bevelB w="38100" h="38100"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b="0" i="0" u="none" strike="noStrike" cap="none">
                <a:solidFill>
                  <a:schemeClr val="lt1"/>
                </a:solidFill>
                <a:cs typeface="Arial"/>
                <a:sym typeface="Arial"/>
              </a:endParaRPr>
            </a:p>
          </p:txBody>
        </p:sp>
        <p:sp>
          <p:nvSpPr>
            <p:cNvPr id="49" name="Shape 83">
              <a:extLst>
                <a:ext uri="{FF2B5EF4-FFF2-40B4-BE49-F238E27FC236}">
                  <a16:creationId xmlns:a16="http://schemas.microsoft.com/office/drawing/2014/main" xmlns="" id="{FB0C2187-5591-C448-8232-19B01CAD8099}"/>
                </a:ext>
              </a:extLst>
            </p:cNvPr>
            <p:cNvSpPr txBox="1"/>
            <p:nvPr/>
          </p:nvSpPr>
          <p:spPr>
            <a:xfrm>
              <a:off x="1588071" y="2114755"/>
              <a:ext cx="704228" cy="42008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b="1" dirty="0">
                  <a:solidFill>
                    <a:schemeClr val="lt1"/>
                  </a:solidFill>
                </a:rPr>
                <a:t>871</a:t>
              </a:r>
              <a:endParaRPr lang="zh-TW" b="1" i="0" u="none" strike="noStrike" cap="none" dirty="0">
                <a:solidFill>
                  <a:schemeClr val="lt1"/>
                </a:solidFill>
                <a:cs typeface="Arial"/>
                <a:sym typeface="Arial"/>
              </a:endParaRPr>
            </a:p>
          </p:txBody>
        </p:sp>
      </p:grpSp>
      <p:sp>
        <p:nvSpPr>
          <p:cNvPr id="57" name="Rectangle 4">
            <a:extLst>
              <a:ext uri="{FF2B5EF4-FFF2-40B4-BE49-F238E27FC236}">
                <a16:creationId xmlns:a16="http://schemas.microsoft.com/office/drawing/2014/main" xmlns="" id="{8988460B-1474-6643-86F1-6EF21166D6A9}"/>
              </a:ext>
            </a:extLst>
          </p:cNvPr>
          <p:cNvSpPr/>
          <p:nvPr/>
        </p:nvSpPr>
        <p:spPr>
          <a:xfrm>
            <a:off x="1787892" y="4642634"/>
            <a:ext cx="31773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Tested in QNAP Labs. Figures may vary by environments</a:t>
            </a:r>
            <a:r>
              <a:rPr lang="ja-JP" altLang="en-US" sz="60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/>
            </a:r>
            <a:br>
              <a:rPr lang="ja-JP" altLang="en-US" sz="60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ja-JP" altLang="en-US" sz="60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/>
            </a:r>
            <a:br>
              <a:rPr lang="ja-JP" altLang="en-US" sz="60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NAS: TS-832X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&amp; QM2-4S-240 (QTS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4.3.4)</a:t>
            </a:r>
            <a:b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</a:b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RAID 5; 8 x Seagate ST1000NM0008, 4 x Kingston M.2 SSD RBU-SN815S3256GG2</a:t>
            </a:r>
          </a:p>
        </p:txBody>
      </p:sp>
      <p:sp>
        <p:nvSpPr>
          <p:cNvPr id="58" name="Rectangle 5">
            <a:extLst>
              <a:ext uri="{FF2B5EF4-FFF2-40B4-BE49-F238E27FC236}">
                <a16:creationId xmlns:a16="http://schemas.microsoft.com/office/drawing/2014/main" xmlns="" id="{AFE3B7FD-E92D-A949-AA19-8065076C1506}"/>
              </a:ext>
            </a:extLst>
          </p:cNvPr>
          <p:cNvSpPr/>
          <p:nvPr/>
        </p:nvSpPr>
        <p:spPr>
          <a:xfrm>
            <a:off x="4828938" y="4919633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ja-JP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Client</a:t>
            </a:r>
            <a:r>
              <a:rPr lang="ja-JP" altLang="en-US" sz="60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PC: Windows 10, Intel Core i7-6700 3.4 GHz, 32GB RAM, </a:t>
            </a:r>
            <a:r>
              <a:rPr lang="en-US" altLang="zh-Hant" sz="6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Mellanox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ConnectX-3</a:t>
            </a:r>
            <a:r>
              <a:rPr lang="zh-Hant" altLang="en-US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Hant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NICs</a:t>
            </a:r>
            <a:r>
              <a:rPr lang="en-US" altLang="ja-JP" sz="600" dirty="0">
                <a:solidFill>
                  <a:schemeClr val="tx1">
                    <a:lumMod val="50000"/>
                    <a:lumOff val="50000"/>
                  </a:schemeClr>
                </a:solidFill>
                <a:latin typeface="微軟正黑體" pitchFamily="34" charset="-120"/>
                <a:ea typeface="微軟正黑體" pitchFamily="34" charset="-120"/>
              </a:rPr>
              <a:t>, AJA test</a:t>
            </a:r>
            <a:endParaRPr lang="en-US" altLang="en-US" sz="600" dirty="0">
              <a:solidFill>
                <a:schemeClr val="tx1">
                  <a:lumMod val="50000"/>
                  <a:lumOff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61" name="Picture 25">
            <a:extLst>
              <a:ext uri="{FF2B5EF4-FFF2-40B4-BE49-F238E27FC236}">
                <a16:creationId xmlns:a16="http://schemas.microsoft.com/office/drawing/2014/main" xmlns="" id="{52E954C4-D007-744D-AD89-42D3A589766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88790" y="2287301"/>
            <a:ext cx="3198204" cy="1998522"/>
          </a:xfrm>
          <a:prstGeom prst="rect">
            <a:avLst/>
          </a:prstGeom>
        </p:spPr>
      </p:pic>
      <p:sp>
        <p:nvSpPr>
          <p:cNvPr id="62" name="Rounded Rectangle 3">
            <a:extLst>
              <a:ext uri="{FF2B5EF4-FFF2-40B4-BE49-F238E27FC236}">
                <a16:creationId xmlns:a16="http://schemas.microsoft.com/office/drawing/2014/main" xmlns="" id="{2C304263-3840-0D4E-8225-48F380577192}"/>
              </a:ext>
            </a:extLst>
          </p:cNvPr>
          <p:cNvSpPr/>
          <p:nvPr/>
        </p:nvSpPr>
        <p:spPr>
          <a:xfrm>
            <a:off x="1958326" y="3070932"/>
            <a:ext cx="845916" cy="985974"/>
          </a:xfrm>
          <a:prstGeom prst="roundRect">
            <a:avLst>
              <a:gd name="adj" fmla="val 0"/>
            </a:avLst>
          </a:prstGeom>
          <a:solidFill>
            <a:srgbClr val="0070C0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-117475" algn="ctr">
              <a:buClr>
                <a:srgbClr val="FFFFFF"/>
              </a:buClr>
              <a:buSzPts val="1400"/>
              <a:defRPr/>
            </a:pPr>
            <a:r>
              <a:rPr lang="en-US" altLang="zh-TW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3x HDD </a:t>
            </a:r>
            <a:r>
              <a:rPr lang="zh-TW" altLang="zh-TW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RAID</a:t>
            </a:r>
            <a:r>
              <a:rPr lang="en-US" altLang="zh-TW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 5</a:t>
            </a:r>
            <a:endParaRPr lang="zh-TW" altLang="zh-TW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  <a:sym typeface="Arial" charset="0"/>
            </a:endParaRPr>
          </a:p>
        </p:txBody>
      </p:sp>
      <p:pic>
        <p:nvPicPr>
          <p:cNvPr id="65" name="圖片 64">
            <a:extLst>
              <a:ext uri="{FF2B5EF4-FFF2-40B4-BE49-F238E27FC236}">
                <a16:creationId xmlns:a16="http://schemas.microsoft.com/office/drawing/2014/main" xmlns="" id="{19C4B50B-0F90-D245-B6DE-FF0565FCDE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9972" y="2661707"/>
            <a:ext cx="2725637" cy="1645414"/>
          </a:xfrm>
          <a:prstGeom prst="rect">
            <a:avLst/>
          </a:prstGeom>
          <a:effectLst/>
        </p:spPr>
      </p:pic>
      <p:sp>
        <p:nvSpPr>
          <p:cNvPr id="66" name="Rounded Rectangle 3">
            <a:extLst>
              <a:ext uri="{FF2B5EF4-FFF2-40B4-BE49-F238E27FC236}">
                <a16:creationId xmlns:a16="http://schemas.microsoft.com/office/drawing/2014/main" xmlns="" id="{E7A966A0-E881-2C44-95BD-1DE541C24B4E}"/>
              </a:ext>
            </a:extLst>
          </p:cNvPr>
          <p:cNvSpPr/>
          <p:nvPr/>
        </p:nvSpPr>
        <p:spPr>
          <a:xfrm>
            <a:off x="395808" y="3042417"/>
            <a:ext cx="1562517" cy="1014490"/>
          </a:xfrm>
          <a:prstGeom prst="roundRect">
            <a:avLst>
              <a:gd name="adj" fmla="val 0"/>
            </a:avLst>
          </a:prstGeom>
          <a:solidFill>
            <a:schemeClr val="accent4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-117475" algn="ctr">
              <a:buClr>
                <a:srgbClr val="FFFFFF"/>
              </a:buClr>
              <a:buSzPts val="1400"/>
              <a:defRPr/>
            </a:pPr>
            <a:r>
              <a:rPr lang="en-US" altLang="zh-TW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5 x HD</a:t>
            </a:r>
            <a:r>
              <a:rPr lang="zh-TW" altLang="zh-TW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D RAID</a:t>
            </a:r>
            <a:r>
              <a:rPr lang="en-US" altLang="zh-TW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 5</a:t>
            </a:r>
            <a:endParaRPr lang="zh-TW" altLang="zh-TW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  <a:sym typeface="Arial" charset="0"/>
            </a:endParaRPr>
          </a:p>
        </p:txBody>
      </p:sp>
      <p:sp>
        <p:nvSpPr>
          <p:cNvPr id="67" name="圓角矩形 66">
            <a:extLst>
              <a:ext uri="{FF2B5EF4-FFF2-40B4-BE49-F238E27FC236}">
                <a16:creationId xmlns:a16="http://schemas.microsoft.com/office/drawing/2014/main" xmlns="" id="{ECD0D12A-63FE-3749-B50F-BF0513BF3B54}"/>
              </a:ext>
            </a:extLst>
          </p:cNvPr>
          <p:cNvSpPr/>
          <p:nvPr/>
        </p:nvSpPr>
        <p:spPr>
          <a:xfrm>
            <a:off x="1940225" y="2592388"/>
            <a:ext cx="3832514" cy="1787597"/>
          </a:xfrm>
          <a:prstGeom prst="roundRect">
            <a:avLst>
              <a:gd name="adj" fmla="val 5839"/>
            </a:avLst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8" name="Rounded Rectangle 3">
            <a:extLst>
              <a:ext uri="{FF2B5EF4-FFF2-40B4-BE49-F238E27FC236}">
                <a16:creationId xmlns:a16="http://schemas.microsoft.com/office/drawing/2014/main" xmlns="" id="{0A666FEB-1275-C947-BB09-92406CCB04C1}"/>
              </a:ext>
            </a:extLst>
          </p:cNvPr>
          <p:cNvSpPr/>
          <p:nvPr/>
        </p:nvSpPr>
        <p:spPr>
          <a:xfrm>
            <a:off x="4013990" y="3070931"/>
            <a:ext cx="1591508" cy="636889"/>
          </a:xfrm>
          <a:prstGeom prst="roundRect">
            <a:avLst>
              <a:gd name="adj" fmla="val 0"/>
            </a:avLst>
          </a:prstGeom>
          <a:solidFill>
            <a:srgbClr val="0070C0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-117475" algn="ctr">
              <a:buClr>
                <a:srgbClr val="FFFFFF"/>
              </a:buClr>
              <a:buSzPts val="1400"/>
              <a:defRPr/>
            </a:pPr>
            <a:r>
              <a:rPr lang="en-US" altLang="zh-TW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4 x M.2</a:t>
            </a:r>
            <a:r>
              <a:rPr lang="zh-TW" altLang="zh-TW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 SSD RAID</a:t>
            </a:r>
            <a:r>
              <a:rPr lang="en-US" altLang="zh-TW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  <a:sym typeface="Arial" charset="0"/>
              </a:rPr>
              <a:t> 5</a:t>
            </a:r>
            <a:endParaRPr lang="zh-TW" altLang="zh-TW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  <a:sym typeface="Arial" charset="0"/>
            </a:endParaRPr>
          </a:p>
        </p:txBody>
      </p:sp>
      <p:pic>
        <p:nvPicPr>
          <p:cNvPr id="64" name="Shape 514">
            <a:extLst>
              <a:ext uri="{FF2B5EF4-FFF2-40B4-BE49-F238E27FC236}">
                <a16:creationId xmlns:a16="http://schemas.microsoft.com/office/drawing/2014/main" xmlns="" id="{66CB9A31-4355-FD4D-8D85-B9F978B023BD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18882213">
            <a:off x="3089834" y="3116559"/>
            <a:ext cx="607383" cy="607385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Picture 30" descr="\\MARKETING\Marketing\MarketingMaterials\素材\_icons\ICON_Sabrina\QNAP Auto Tiering logo_512x512.png">
            <a:extLst>
              <a:ext uri="{FF2B5EF4-FFF2-40B4-BE49-F238E27FC236}">
                <a16:creationId xmlns:a16="http://schemas.microsoft.com/office/drawing/2014/main" xmlns="" id="{55256D53-6F6F-CF44-AF4B-078EA0301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53675" y="2592388"/>
            <a:ext cx="884238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0" name="Picture 30" descr="\\MARKETING\Marketing\MarketingMaterials\素材\_icons\ICON_Sabrina\QNAP Auto Tiering logo_512x512.png">
            <a:extLst>
              <a:ext uri="{FF2B5EF4-FFF2-40B4-BE49-F238E27FC236}">
                <a16:creationId xmlns:a16="http://schemas.microsoft.com/office/drawing/2014/main" xmlns="" id="{7F3AB57B-4D1F-EB45-ADF8-AD0FFFB7AF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06075" y="2744788"/>
            <a:ext cx="884238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" name="文字方塊 70">
            <a:extLst>
              <a:ext uri="{FF2B5EF4-FFF2-40B4-BE49-F238E27FC236}">
                <a16:creationId xmlns:a16="http://schemas.microsoft.com/office/drawing/2014/main" xmlns="" id="{69B42517-1252-7642-AAA2-51D4D589DFC6}"/>
              </a:ext>
            </a:extLst>
          </p:cNvPr>
          <p:cNvSpPr txBox="1"/>
          <p:nvPr/>
        </p:nvSpPr>
        <p:spPr>
          <a:xfrm>
            <a:off x="3335666" y="2234933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TW" sz="1600" b="1" dirty="0">
                <a:latin typeface="+mn-lt"/>
                <a:ea typeface="微軟正黑體" pitchFamily="34" charset="-120"/>
              </a:rPr>
              <a:t>QM2-4S-240</a:t>
            </a:r>
          </a:p>
        </p:txBody>
      </p:sp>
      <p:pic>
        <p:nvPicPr>
          <p:cNvPr id="72" name="Picture 30" descr="\\MARKETING\Marketing\MarketingMaterials\素材\_icons\ICON_Sabrina\QNAP Auto Tiering logo_512x512.png">
            <a:extLst>
              <a:ext uri="{FF2B5EF4-FFF2-40B4-BE49-F238E27FC236}">
                <a16:creationId xmlns:a16="http://schemas.microsoft.com/office/drawing/2014/main" xmlns="" id="{F91BAA33-E10B-3C46-BCF6-9CA57A424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4163" y="2093082"/>
            <a:ext cx="700087" cy="70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3" descr="C:\Users\user\Desktop\RAID 50.60 進階功能介紹\未命名3-2.png">
            <a:extLst>
              <a:ext uri="{FF2B5EF4-FFF2-40B4-BE49-F238E27FC236}">
                <a16:creationId xmlns:a16="http://schemas.microsoft.com/office/drawing/2014/main" xmlns="" id="{0C6D4863-1527-DB44-AB0D-D7564E75D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79026" y="3733826"/>
            <a:ext cx="478419" cy="6461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8896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矩形 26"/>
          <p:cNvSpPr/>
          <p:nvPr/>
        </p:nvSpPr>
        <p:spPr>
          <a:xfrm>
            <a:off x="2129105" y="1414927"/>
            <a:ext cx="1000785" cy="1473298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" name="Shape 323">
            <a:extLst>
              <a:ext uri="{FF2B5EF4-FFF2-40B4-BE49-F238E27FC236}">
                <a16:creationId xmlns:a16="http://schemas.microsoft.com/office/drawing/2014/main" xmlns="" id="{DBFF229C-5B17-7D43-8BA1-AD1AF62C1EDE}"/>
              </a:ext>
            </a:extLst>
          </p:cNvPr>
          <p:cNvPicPr preferRelativeResize="0"/>
          <p:nvPr/>
        </p:nvPicPr>
        <p:blipFill rotWithShape="1">
          <a:blip r:embed="rId3" cstate="screen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193696" y="1367159"/>
            <a:ext cx="4681488" cy="2252195"/>
          </a:xfrm>
          <a:prstGeom prst="rect">
            <a:avLst/>
          </a:prstGeom>
          <a:noFill/>
          <a:ln w="28575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" name="矩形 21"/>
          <p:cNvSpPr/>
          <p:nvPr/>
        </p:nvSpPr>
        <p:spPr>
          <a:xfrm>
            <a:off x="3121943" y="1414927"/>
            <a:ext cx="1000785" cy="14732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300668" y="48348"/>
            <a:ext cx="7735952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>
              <a:buSzPts val="3400"/>
            </a:pPr>
            <a:r>
              <a:rPr lang="en-US" sz="2500" dirty="0">
                <a:solidFill>
                  <a:schemeClr val="lt1"/>
                </a:solidFill>
                <a:latin typeface="+mj-lt"/>
              </a:rPr>
              <a:t> Snapshots: A modern way to protect your data</a:t>
            </a:r>
            <a:endParaRPr sz="2500" u="none" strike="noStrike" cap="none" dirty="0">
              <a:solidFill>
                <a:schemeClr val="lt1"/>
              </a:solidFill>
              <a:latin typeface="+mj-lt"/>
              <a:sym typeface="Arial"/>
            </a:endParaRPr>
          </a:p>
        </p:txBody>
      </p:sp>
      <p:sp>
        <p:nvSpPr>
          <p:cNvPr id="9" name="Shape 326">
            <a:extLst>
              <a:ext uri="{FF2B5EF4-FFF2-40B4-BE49-F238E27FC236}">
                <a16:creationId xmlns:a16="http://schemas.microsoft.com/office/drawing/2014/main" xmlns="" id="{4B1ABAFA-A470-F349-AEEA-F58BB04DE3C0}"/>
              </a:ext>
            </a:extLst>
          </p:cNvPr>
          <p:cNvSpPr/>
          <p:nvPr/>
        </p:nvSpPr>
        <p:spPr>
          <a:xfrm>
            <a:off x="323528" y="1422161"/>
            <a:ext cx="1805577" cy="1466064"/>
          </a:xfrm>
          <a:prstGeom prst="wedgeRectCallout">
            <a:avLst>
              <a:gd name="adj1" fmla="val -20485"/>
              <a:gd name="adj2" fmla="val 69801"/>
            </a:avLst>
          </a:prstGeom>
          <a:solidFill>
            <a:schemeClr val="accent4">
              <a:lumMod val="50000"/>
            </a:schemeClr>
          </a:solidFill>
          <a:ln>
            <a:noFill/>
          </a:ln>
          <a:effectLst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Shape 327">
            <a:extLst>
              <a:ext uri="{FF2B5EF4-FFF2-40B4-BE49-F238E27FC236}">
                <a16:creationId xmlns:a16="http://schemas.microsoft.com/office/drawing/2014/main" xmlns="" id="{3084386D-AD9F-8F4B-A98D-087C6AA8B5FD}"/>
              </a:ext>
            </a:extLst>
          </p:cNvPr>
          <p:cNvSpPr txBox="1"/>
          <p:nvPr/>
        </p:nvSpPr>
        <p:spPr>
          <a:xfrm>
            <a:off x="448478" y="2159746"/>
            <a:ext cx="1584176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</a:pPr>
            <a:r>
              <a:rPr lang="en-US" sz="1600" b="1" u="none" strike="noStrike" cap="none" dirty="0">
                <a:solidFill>
                  <a:schemeClr val="lt1"/>
                </a:solidFill>
                <a:latin typeface="+mn-lt"/>
                <a:ea typeface="Microsoft JhengHei" panose="020B0604030504040204" pitchFamily="34" charset="-120"/>
                <a:sym typeface="Arial"/>
              </a:rPr>
              <a:t>For a single volume/LUN</a:t>
            </a:r>
            <a:endParaRPr sz="1600" b="1" u="none" strike="noStrike" cap="none" dirty="0">
              <a:solidFill>
                <a:schemeClr val="lt1"/>
              </a:solidFill>
              <a:latin typeface="+mn-lt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13" name="Shape 330">
            <a:extLst>
              <a:ext uri="{FF2B5EF4-FFF2-40B4-BE49-F238E27FC236}">
                <a16:creationId xmlns:a16="http://schemas.microsoft.com/office/drawing/2014/main" xmlns="" id="{CD6DB5B1-D438-EF44-BDEE-7E258D6FEE1A}"/>
              </a:ext>
            </a:extLst>
          </p:cNvPr>
          <p:cNvSpPr txBox="1"/>
          <p:nvPr/>
        </p:nvSpPr>
        <p:spPr>
          <a:xfrm>
            <a:off x="1841048" y="1501310"/>
            <a:ext cx="1584176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US" sz="2800" b="1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64</a:t>
            </a:r>
            <a:endParaRPr sz="2800" b="1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Shape 331">
            <a:extLst>
              <a:ext uri="{FF2B5EF4-FFF2-40B4-BE49-F238E27FC236}">
                <a16:creationId xmlns:a16="http://schemas.microsoft.com/office/drawing/2014/main" xmlns="" id="{016B38B9-F8EA-D64B-AAFF-C599D0B45C85}"/>
              </a:ext>
            </a:extLst>
          </p:cNvPr>
          <p:cNvSpPr txBox="1"/>
          <p:nvPr/>
        </p:nvSpPr>
        <p:spPr>
          <a:xfrm>
            <a:off x="1824324" y="2221301"/>
            <a:ext cx="1584176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US" sz="2800" b="1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32</a:t>
            </a:r>
            <a:endParaRPr sz="2800" b="1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Shape 332">
            <a:extLst>
              <a:ext uri="{FF2B5EF4-FFF2-40B4-BE49-F238E27FC236}">
                <a16:creationId xmlns:a16="http://schemas.microsoft.com/office/drawing/2014/main" xmlns="" id="{EAE1D39C-F6B4-6944-9B43-F6E54F68F7A0}"/>
              </a:ext>
            </a:extLst>
          </p:cNvPr>
          <p:cNvSpPr txBox="1"/>
          <p:nvPr/>
        </p:nvSpPr>
        <p:spPr>
          <a:xfrm>
            <a:off x="424173" y="1500085"/>
            <a:ext cx="1584176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</a:pPr>
            <a:r>
              <a:rPr lang="en-US" sz="1600" b="1" u="none" strike="noStrike" cap="none" dirty="0">
                <a:solidFill>
                  <a:schemeClr val="lt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Arial"/>
              </a:rPr>
              <a:t>For whole NAS</a:t>
            </a:r>
            <a:endParaRPr sz="1600" b="1" u="none" strike="noStrike" cap="none" dirty="0">
              <a:solidFill>
                <a:schemeClr val="lt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Arial"/>
            </a:endParaRPr>
          </a:p>
        </p:txBody>
      </p:sp>
      <p:sp>
        <p:nvSpPr>
          <p:cNvPr id="11" name="Shape 328">
            <a:extLst>
              <a:ext uri="{FF2B5EF4-FFF2-40B4-BE49-F238E27FC236}">
                <a16:creationId xmlns:a16="http://schemas.microsoft.com/office/drawing/2014/main" xmlns="" id="{BDDC8E57-37A6-694A-817B-B9F36FBED687}"/>
              </a:ext>
            </a:extLst>
          </p:cNvPr>
          <p:cNvSpPr txBox="1"/>
          <p:nvPr/>
        </p:nvSpPr>
        <p:spPr>
          <a:xfrm>
            <a:off x="365056" y="1910043"/>
            <a:ext cx="374781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>
              <a:buClr>
                <a:schemeClr val="lt1"/>
              </a:buClr>
              <a:buSzPts val="1600"/>
            </a:pPr>
            <a:r>
              <a:rPr lang="en-US" sz="1600" b="1" dirty="0">
                <a:solidFill>
                  <a:schemeClr val="lt1"/>
                </a:solidFill>
              </a:rPr>
              <a:t>----------------------------------------------------</a:t>
            </a:r>
            <a:endParaRPr sz="1600" b="1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" name="Shape 330">
            <a:extLst>
              <a:ext uri="{FF2B5EF4-FFF2-40B4-BE49-F238E27FC236}">
                <a16:creationId xmlns:a16="http://schemas.microsoft.com/office/drawing/2014/main" xmlns="" id="{CD6DB5B1-D438-EF44-BDEE-7E258D6FEE1A}"/>
              </a:ext>
            </a:extLst>
          </p:cNvPr>
          <p:cNvSpPr txBox="1"/>
          <p:nvPr/>
        </p:nvSpPr>
        <p:spPr>
          <a:xfrm>
            <a:off x="2854388" y="1481119"/>
            <a:ext cx="1584176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US" altLang="zh-TW" sz="2800" b="1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256</a:t>
            </a:r>
            <a:endParaRPr sz="2800" b="1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" name="Shape 330">
            <a:extLst>
              <a:ext uri="{FF2B5EF4-FFF2-40B4-BE49-F238E27FC236}">
                <a16:creationId xmlns:a16="http://schemas.microsoft.com/office/drawing/2014/main" xmlns="" id="{CD6DB5B1-D438-EF44-BDEE-7E258D6FEE1A}"/>
              </a:ext>
            </a:extLst>
          </p:cNvPr>
          <p:cNvSpPr txBox="1"/>
          <p:nvPr/>
        </p:nvSpPr>
        <p:spPr>
          <a:xfrm>
            <a:off x="2843816" y="2217376"/>
            <a:ext cx="1584176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US" sz="2800" b="1" i="0" u="none" strike="noStrike" cap="none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64</a:t>
            </a:r>
            <a:endParaRPr sz="2800" b="1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" name="TextBox 20">
            <a:extLst>
              <a:ext uri="{FF2B5EF4-FFF2-40B4-BE49-F238E27FC236}">
                <a16:creationId xmlns:a16="http://schemas.microsoft.com/office/drawing/2014/main" xmlns="" id="{76DB712E-3EBB-F14A-9014-1AFDD6DD0F71}"/>
              </a:ext>
            </a:extLst>
          </p:cNvPr>
          <p:cNvSpPr txBox="1"/>
          <p:nvPr/>
        </p:nvSpPr>
        <p:spPr>
          <a:xfrm>
            <a:off x="2123009" y="837386"/>
            <a:ext cx="998934" cy="584775"/>
          </a:xfrm>
          <a:prstGeom prst="rect">
            <a:avLst/>
          </a:prstGeom>
          <a:solidFill>
            <a:srgbClr val="741E28"/>
          </a:solidFill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2GB RAM</a:t>
            </a:r>
            <a:endParaRPr lang="en-US" sz="1600" b="1" dirty="0">
              <a:solidFill>
                <a:srgbClr val="FFFF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26" name="TextBox 20">
            <a:extLst>
              <a:ext uri="{FF2B5EF4-FFF2-40B4-BE49-F238E27FC236}">
                <a16:creationId xmlns:a16="http://schemas.microsoft.com/office/drawing/2014/main" xmlns="" id="{76DB712E-3EBB-F14A-9014-1AFDD6DD0F71}"/>
              </a:ext>
            </a:extLst>
          </p:cNvPr>
          <p:cNvSpPr txBox="1"/>
          <p:nvPr/>
        </p:nvSpPr>
        <p:spPr>
          <a:xfrm>
            <a:off x="3129890" y="837386"/>
            <a:ext cx="990354" cy="584775"/>
          </a:xfrm>
          <a:prstGeom prst="rect">
            <a:avLst/>
          </a:prstGeom>
          <a:solidFill>
            <a:srgbClr val="741E28"/>
          </a:solidFill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/>
              <a:t>8</a:t>
            </a:r>
            <a:r>
              <a:rPr lang="en-US" sz="1600" b="1" dirty="0"/>
              <a:t>GB RAM</a:t>
            </a:r>
            <a:endParaRPr lang="en-US" sz="1600" b="1" dirty="0">
              <a:solidFill>
                <a:srgbClr val="FFFF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DF396006-7F61-5444-8812-73019AA98A1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01552" y="3152622"/>
            <a:ext cx="2528338" cy="1579930"/>
          </a:xfrm>
          <a:prstGeom prst="rect">
            <a:avLst/>
          </a:prstGeom>
        </p:spPr>
      </p:pic>
      <p:sp>
        <p:nvSpPr>
          <p:cNvPr id="30" name="矩形 29"/>
          <p:cNvSpPr/>
          <p:nvPr/>
        </p:nvSpPr>
        <p:spPr>
          <a:xfrm>
            <a:off x="3837219" y="3834091"/>
            <a:ext cx="3032211" cy="726888"/>
          </a:xfrm>
          <a:prstGeom prst="rect">
            <a:avLst/>
          </a:prstGeom>
          <a:solidFill>
            <a:srgbClr val="C00000"/>
          </a:solidFill>
          <a:ln w="19050"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文字方塊 14">
            <a:extLst>
              <a:ext uri="{FF2B5EF4-FFF2-40B4-BE49-F238E27FC236}">
                <a16:creationId xmlns:a16="http://schemas.microsoft.com/office/drawing/2014/main" xmlns="" id="{7E5DFAF5-33F5-AD49-8A16-064537F210B5}"/>
              </a:ext>
            </a:extLst>
          </p:cNvPr>
          <p:cNvSpPr txBox="1"/>
          <p:nvPr/>
        </p:nvSpPr>
        <p:spPr>
          <a:xfrm>
            <a:off x="3983735" y="3873883"/>
            <a:ext cx="3571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800" b="1" dirty="0">
                <a:solidFill>
                  <a:schemeClr val="bg1"/>
                </a:solidFill>
                <a:latin typeface="+mn-lt"/>
                <a:ea typeface="微軟正黑體" pitchFamily="34" charset="-120"/>
              </a:rPr>
              <a:t>Snapshots ensure data protection &amp; restoration </a:t>
            </a:r>
            <a:endParaRPr lang="zh-TW" altLang="en-US" sz="1800" b="1" dirty="0">
              <a:solidFill>
                <a:schemeClr val="bg1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17" name="Picture 3" descr="\\Marketing\Marketing\MarketingMaterials\DM\NAS\Software_Section_brochure\QNAP product icon_20170816-assets\Snapshot.png">
            <a:extLst>
              <a:ext uri="{FF2B5EF4-FFF2-40B4-BE49-F238E27FC236}">
                <a16:creationId xmlns:a16="http://schemas.microsoft.com/office/drawing/2014/main" xmlns="" id="{76FB8646-4440-9A4E-AF9D-E30BF3EE8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129890" y="3619354"/>
            <a:ext cx="941625" cy="941625"/>
          </a:xfrm>
          <a:prstGeom prst="rect">
            <a:avLst/>
          </a:prstGeom>
          <a:noFill/>
        </p:spPr>
      </p:pic>
      <p:sp>
        <p:nvSpPr>
          <p:cNvPr id="20" name="矩形 19"/>
          <p:cNvSpPr/>
          <p:nvPr/>
        </p:nvSpPr>
        <p:spPr>
          <a:xfrm>
            <a:off x="4193697" y="1755648"/>
            <a:ext cx="414890" cy="65836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2675076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0" y="46730"/>
            <a:ext cx="7710985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400"/>
            </a:pPr>
            <a:r>
              <a:rPr lang="en-US" sz="30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Expand other NAS capacity with VJBOD</a:t>
            </a:r>
            <a:endParaRPr sz="30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570EA288-E06E-014F-8CAF-E7526B9F62E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01555" y="1472524"/>
            <a:ext cx="3767417" cy="2168187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:a16="http://schemas.microsoft.com/office/drawing/2014/main" xmlns="" id="{EAF86AA3-8B1E-234B-A2D3-2F7AD60D8ACD}"/>
              </a:ext>
            </a:extLst>
          </p:cNvPr>
          <p:cNvSpPr txBox="1"/>
          <p:nvPr/>
        </p:nvSpPr>
        <p:spPr>
          <a:xfrm>
            <a:off x="4407950" y="2958735"/>
            <a:ext cx="1497554" cy="461665"/>
          </a:xfrm>
          <a:prstGeom prst="rect">
            <a:avLst/>
          </a:prstGeom>
          <a:solidFill>
            <a:srgbClr val="D83928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400" b="1" dirty="0" err="1">
                <a:latin typeface="微軟正黑體" pitchFamily="34" charset="-120"/>
                <a:ea typeface="微軟正黑體" pitchFamily="34" charset="-120"/>
              </a:rPr>
              <a:t>iSCSi</a:t>
            </a:r>
            <a:endParaRPr lang="en-US" sz="2400" b="1" dirty="0"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4" name="TextBox 9">
            <a:extLst>
              <a:ext uri="{FF2B5EF4-FFF2-40B4-BE49-F238E27FC236}">
                <a16:creationId xmlns:a16="http://schemas.microsoft.com/office/drawing/2014/main" xmlns="" id="{EAF86AA3-8B1E-234B-A2D3-2F7AD60D8ACD}"/>
              </a:ext>
            </a:extLst>
          </p:cNvPr>
          <p:cNvSpPr txBox="1"/>
          <p:nvPr/>
        </p:nvSpPr>
        <p:spPr>
          <a:xfrm>
            <a:off x="4414536" y="3532016"/>
            <a:ext cx="1497554" cy="461665"/>
          </a:xfrm>
          <a:prstGeom prst="rect">
            <a:avLst/>
          </a:prstGeom>
          <a:solidFill>
            <a:srgbClr val="FFC000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endParaRPr lang="en-US" sz="2400" b="1" dirty="0"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3" name="圖片 12" descr="21.pn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509684" y="3599567"/>
            <a:ext cx="1273750" cy="344170"/>
          </a:xfrm>
          <a:prstGeom prst="rect">
            <a:avLst/>
          </a:prstGeom>
        </p:spPr>
      </p:pic>
      <p:sp>
        <p:nvSpPr>
          <p:cNvPr id="15" name="向右箭號 14"/>
          <p:cNvSpPr/>
          <p:nvPr/>
        </p:nvSpPr>
        <p:spPr>
          <a:xfrm flipH="1">
            <a:off x="4087721" y="2204226"/>
            <a:ext cx="1865551" cy="516571"/>
          </a:xfrm>
          <a:prstGeom prst="rightArrow">
            <a:avLst>
              <a:gd name="adj1" fmla="val 50000"/>
              <a:gd name="adj2" fmla="val 96334"/>
            </a:avLst>
          </a:prstGeom>
          <a:solidFill>
            <a:srgbClr val="C00000"/>
          </a:solidFill>
          <a:ln w="19050"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329C0531-E9D9-E647-AB60-1A716C7F115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177412" y="1945941"/>
            <a:ext cx="2712115" cy="1694771"/>
          </a:xfrm>
          <a:prstGeom prst="rect">
            <a:avLst/>
          </a:prstGeom>
        </p:spPr>
      </p:pic>
      <p:sp>
        <p:nvSpPr>
          <p:cNvPr id="16" name="TextBox 33">
            <a:extLst>
              <a:ext uri="{FF2B5EF4-FFF2-40B4-BE49-F238E27FC236}">
                <a16:creationId xmlns:a16="http://schemas.microsoft.com/office/drawing/2014/main" xmlns="" id="{763B5255-3B3B-5947-8429-C02E9FA38424}"/>
              </a:ext>
            </a:extLst>
          </p:cNvPr>
          <p:cNvSpPr txBox="1"/>
          <p:nvPr/>
        </p:nvSpPr>
        <p:spPr>
          <a:xfrm>
            <a:off x="3908357" y="1165703"/>
            <a:ext cx="22690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C00000"/>
                </a:solidFill>
                <a:latin typeface="+mn-lt"/>
                <a:ea typeface="微軟正黑體" pitchFamily="34" charset="-120"/>
              </a:rPr>
              <a:t>Allocate unused space for other QNAP NAS</a:t>
            </a:r>
          </a:p>
        </p:txBody>
      </p:sp>
    </p:spTree>
    <p:extLst>
      <p:ext uri="{BB962C8B-B14F-4D97-AF65-F5344CB8AC3E}">
        <p14:creationId xmlns:p14="http://schemas.microsoft.com/office/powerpoint/2010/main" xmlns="" val="18111722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194309" y="36731"/>
            <a:ext cx="7722715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>
              <a:buSzPts val="3400"/>
            </a:pPr>
            <a:r>
              <a:rPr lang="en-US" altLang="zh-TW" sz="3600" dirty="0" smtClean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Expand </a:t>
            </a:r>
            <a:r>
              <a:rPr lang="en-US" altLang="zh-TW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TS-832X capacity flexibly</a:t>
            </a:r>
            <a:r>
              <a:rPr lang="zh-TW" altLang="en-US" sz="3600" b="0" dirty="0">
                <a:latin typeface="+mj-lt"/>
              </a:rPr>
              <a:t/>
            </a:r>
            <a:br>
              <a:rPr lang="zh-TW" altLang="en-US" sz="3600" b="0" dirty="0">
                <a:latin typeface="+mj-lt"/>
              </a:rPr>
            </a:br>
            <a:r>
              <a:rPr lang="zh-TW" altLang="en-US" sz="3600" b="0" dirty="0">
                <a:latin typeface="+mj-lt"/>
              </a:rPr>
              <a:t/>
            </a:r>
            <a:br>
              <a:rPr lang="zh-TW" altLang="en-US" sz="3600" b="0" dirty="0">
                <a:latin typeface="+mj-lt"/>
              </a:rPr>
            </a:br>
            <a:r>
              <a:rPr lang="zh-TW" altLang="en-US" sz="3600" b="0" dirty="0">
                <a:latin typeface="+mj-lt"/>
              </a:rPr>
              <a:t/>
            </a:r>
            <a:br>
              <a:rPr lang="zh-TW" altLang="en-US" sz="3600" b="0" dirty="0">
                <a:latin typeface="+mj-lt"/>
              </a:rPr>
            </a:br>
            <a:endParaRPr sz="36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9094F4D4-7EDB-7948-AFED-C1E6CCDCB76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12351"/>
          <a:stretch>
            <a:fillRect/>
          </a:stretch>
        </p:blipFill>
        <p:spPr>
          <a:xfrm>
            <a:off x="5918164" y="970116"/>
            <a:ext cx="2887893" cy="15820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20DB9EBA-80D3-CE46-821C-210ED4189EC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11619"/>
          <a:stretch>
            <a:fillRect/>
          </a:stretch>
        </p:blipFill>
        <p:spPr>
          <a:xfrm>
            <a:off x="5618965" y="2950066"/>
            <a:ext cx="2886841" cy="1594638"/>
          </a:xfrm>
          <a:prstGeom prst="rect">
            <a:avLst/>
          </a:prstGeom>
        </p:spPr>
      </p:pic>
      <p:sp>
        <p:nvSpPr>
          <p:cNvPr id="9" name="TextBox 20">
            <a:extLst>
              <a:ext uri="{FF2B5EF4-FFF2-40B4-BE49-F238E27FC236}">
                <a16:creationId xmlns:a16="http://schemas.microsoft.com/office/drawing/2014/main" xmlns="" id="{76DB712E-3EBB-F14A-9014-1AFDD6DD0F71}"/>
              </a:ext>
            </a:extLst>
          </p:cNvPr>
          <p:cNvSpPr txBox="1"/>
          <p:nvPr/>
        </p:nvSpPr>
        <p:spPr>
          <a:xfrm>
            <a:off x="3222058" y="2384439"/>
            <a:ext cx="2724454" cy="1077218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>
                <a:solidFill>
                  <a:schemeClr val="bg1"/>
                </a:solidFill>
                <a:ea typeface="微軟正黑體" pitchFamily="34" charset="-120"/>
              </a:rPr>
              <a:t>Up to </a:t>
            </a:r>
            <a:r>
              <a:rPr lang="en-US" altLang="zh-TW" sz="1600" b="1" dirty="0">
                <a:ea typeface="微軟正黑體" pitchFamily="34" charset="-120"/>
              </a:rPr>
              <a:t>2 QNAP 8-bay</a:t>
            </a:r>
            <a:r>
              <a:rPr lang="zh-TW" altLang="en-US" sz="1600" b="1" dirty="0">
                <a:ea typeface="微軟正黑體" pitchFamily="34" charset="-120"/>
              </a:rPr>
              <a:t> </a:t>
            </a:r>
            <a:endParaRPr lang="en-US" altLang="zh-TW" sz="1600" b="1" dirty="0">
              <a:ea typeface="微軟正黑體" pitchFamily="34" charset="-120"/>
            </a:endParaRPr>
          </a:p>
          <a:p>
            <a:pPr algn="ctr"/>
            <a:r>
              <a:rPr lang="en-US" sz="1600" b="1" dirty="0">
                <a:solidFill>
                  <a:srgbClr val="FFFF00"/>
                </a:solidFill>
                <a:ea typeface="微軟正黑體" pitchFamily="34" charset="-120"/>
              </a:rPr>
              <a:t>UX-800P</a:t>
            </a:r>
            <a:r>
              <a:rPr lang="zh-TW" altLang="en-US" sz="1600" b="1" dirty="0">
                <a:solidFill>
                  <a:schemeClr val="bg1"/>
                </a:solidFill>
                <a:ea typeface="微軟正黑體" pitchFamily="34" charset="-120"/>
              </a:rPr>
              <a:t> </a:t>
            </a:r>
            <a:r>
              <a:rPr lang="en-US" altLang="zh-TW" sz="1600" b="1" dirty="0">
                <a:solidFill>
                  <a:schemeClr val="bg1"/>
                </a:solidFill>
                <a:ea typeface="微軟正黑體" pitchFamily="34" charset="-120"/>
              </a:rPr>
              <a:t>or 5-bay</a:t>
            </a:r>
          </a:p>
          <a:p>
            <a:pPr algn="ctr"/>
            <a:r>
              <a:rPr lang="zh-TW" altLang="en-US" sz="1600" b="1" dirty="0">
                <a:solidFill>
                  <a:schemeClr val="bg1"/>
                </a:solidFill>
                <a:ea typeface="微軟正黑體" pitchFamily="34" charset="-120"/>
              </a:rPr>
              <a:t> </a:t>
            </a:r>
            <a:r>
              <a:rPr lang="en-US" sz="1600" b="1" dirty="0">
                <a:solidFill>
                  <a:srgbClr val="FFFF00"/>
                </a:solidFill>
                <a:ea typeface="微軟正黑體" pitchFamily="34" charset="-120"/>
              </a:rPr>
              <a:t>UX-500P </a:t>
            </a:r>
            <a:r>
              <a:rPr lang="en-US" sz="1600" b="1" dirty="0">
                <a:solidFill>
                  <a:schemeClr val="bg1"/>
                </a:solidFill>
                <a:ea typeface="微軟正黑體" pitchFamily="34" charset="-120"/>
              </a:rPr>
              <a:t>expansion </a:t>
            </a:r>
            <a:r>
              <a:rPr lang="en-US" sz="1600" b="1" dirty="0" smtClean="0">
                <a:solidFill>
                  <a:schemeClr val="bg1"/>
                </a:solidFill>
                <a:ea typeface="微軟正黑體" pitchFamily="34" charset="-120"/>
              </a:rPr>
              <a:t>units</a:t>
            </a:r>
            <a:endParaRPr lang="en-US" sz="1600" b="1" dirty="0">
              <a:solidFill>
                <a:srgbClr val="FFFF00"/>
              </a:solidFill>
              <a:ea typeface="微軟正黑體" pitchFamily="34" charset="-120"/>
            </a:endParaRPr>
          </a:p>
          <a:p>
            <a:pPr algn="ctr"/>
            <a:endParaRPr lang="en-US" sz="1600" b="1" dirty="0">
              <a:solidFill>
                <a:srgbClr val="FFFF00"/>
              </a:solidFill>
              <a:ea typeface="微軟正黑體" pitchFamily="34" charset="-120"/>
            </a:endParaRPr>
          </a:p>
        </p:txBody>
      </p:sp>
      <p:pic>
        <p:nvPicPr>
          <p:cNvPr id="10" name="Picture 5" descr="C:\Users\user\Desktop\RAID 50.60 進階功能介紹\未命名3-1.pn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940022" y="3297572"/>
            <a:ext cx="478604" cy="646160"/>
          </a:xfrm>
          <a:prstGeom prst="rect">
            <a:avLst/>
          </a:prstGeom>
          <a:noFill/>
        </p:spPr>
      </p:pic>
      <p:pic>
        <p:nvPicPr>
          <p:cNvPr id="11" name="Picture 4" descr="C:\Users\user\Desktop\RAID 50.60 進階功能介紹\未命名3-3.pn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357382" y="3297572"/>
            <a:ext cx="478419" cy="646159"/>
          </a:xfrm>
          <a:prstGeom prst="rect">
            <a:avLst/>
          </a:prstGeom>
          <a:noFill/>
        </p:spPr>
      </p:pic>
      <p:pic>
        <p:nvPicPr>
          <p:cNvPr id="12" name="Picture 3" descr="C:\Users\user\Desktop\RAID 50.60 進階功能介紹\未命名3-2.pn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790252" y="3297572"/>
            <a:ext cx="478419" cy="646159"/>
          </a:xfrm>
          <a:prstGeom prst="rect">
            <a:avLst/>
          </a:prstGeom>
          <a:noFill/>
        </p:spPr>
      </p:pic>
      <p:sp>
        <p:nvSpPr>
          <p:cNvPr id="13" name="矩形 12"/>
          <p:cNvSpPr/>
          <p:nvPr/>
        </p:nvSpPr>
        <p:spPr>
          <a:xfrm>
            <a:off x="1349658" y="3599492"/>
            <a:ext cx="79060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200" b="1" dirty="0">
                <a:solidFill>
                  <a:schemeClr val="tx1"/>
                </a:solidFill>
              </a:rPr>
              <a:t>TS-832X</a:t>
            </a:r>
            <a:endParaRPr lang="zh-TW" altLang="en-US" sz="1200" b="1" dirty="0">
              <a:solidFill>
                <a:schemeClr val="tx1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241209" y="1224255"/>
            <a:ext cx="80663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200" b="1" dirty="0">
                <a:solidFill>
                  <a:schemeClr val="tx1"/>
                </a:solidFill>
              </a:rPr>
              <a:t>UX-800P</a:t>
            </a:r>
            <a:endParaRPr lang="zh-TW" altLang="en-US" sz="1200" b="1" dirty="0">
              <a:solidFill>
                <a:schemeClr val="tx1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241209" y="4267705"/>
            <a:ext cx="80663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200" b="1" dirty="0">
                <a:solidFill>
                  <a:schemeClr val="tx1"/>
                </a:solidFill>
              </a:rPr>
              <a:t>UX-500P</a:t>
            </a:r>
            <a:endParaRPr lang="zh-TW" altLang="en-US" sz="1200" b="1" dirty="0">
              <a:solidFill>
                <a:schemeClr val="tx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273C27D4-4E78-F440-882E-1AE0A9638FC1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29210" y="2014993"/>
            <a:ext cx="2528338" cy="1579930"/>
          </a:xfrm>
          <a:prstGeom prst="rect">
            <a:avLst/>
          </a:prstGeom>
        </p:spPr>
      </p:pic>
      <p:sp>
        <p:nvSpPr>
          <p:cNvPr id="17" name="文字方塊 16"/>
          <p:cNvSpPr txBox="1"/>
          <p:nvPr/>
        </p:nvSpPr>
        <p:spPr>
          <a:xfrm>
            <a:off x="3158509" y="1737547"/>
            <a:ext cx="28550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1800" b="1" dirty="0" smtClean="0">
                <a:solidFill>
                  <a:srgbClr val="0070C0"/>
                </a:solidFill>
                <a:ea typeface="微軟正黑體" pitchFamily="34" charset="-120"/>
              </a:rPr>
              <a:t>Connected with QNAP USB expansion units</a:t>
            </a:r>
            <a:endParaRPr lang="zh-TW" altLang="en-US" sz="1800" b="1" dirty="0">
              <a:solidFill>
                <a:srgbClr val="0070C0"/>
              </a:solidFill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6715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hape 277"/>
          <p:cNvSpPr txBox="1">
            <a:spLocks noGrp="1"/>
          </p:cNvSpPr>
          <p:nvPr>
            <p:ph type="title"/>
          </p:nvPr>
        </p:nvSpPr>
        <p:spPr>
          <a:xfrm>
            <a:off x="0" y="50213"/>
            <a:ext cx="7664025" cy="697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SzPts val="3400"/>
            </a:pPr>
            <a:r>
              <a:rPr lang="en-US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QVR Pro </a:t>
            </a:r>
            <a:r>
              <a:rPr lang="en-US" altLang="zh-TW" sz="3600" dirty="0">
                <a:solidFill>
                  <a:schemeClr val="lt1"/>
                </a:solidFill>
                <a:latin typeface="+mj-lt"/>
                <a:ea typeface="Microsoft JhengHei" panose="020B0604030504040204" pitchFamily="34" charset="-120"/>
              </a:rPr>
              <a:t>surveillance solution</a:t>
            </a:r>
            <a:r>
              <a:rPr lang="zh-TW" altLang="en-US" b="0" dirty="0">
                <a:latin typeface="+mj-lt"/>
              </a:rPr>
              <a:t/>
            </a:r>
            <a:br>
              <a:rPr lang="zh-TW" altLang="en-US" b="0" dirty="0">
                <a:latin typeface="+mj-lt"/>
              </a:rPr>
            </a:br>
            <a:r>
              <a:rPr lang="zh-TW" altLang="en-US" b="0" dirty="0">
                <a:latin typeface="+mj-lt"/>
              </a:rPr>
              <a:t/>
            </a:r>
            <a:br>
              <a:rPr lang="zh-TW" altLang="en-US" b="0" dirty="0">
                <a:latin typeface="+mj-lt"/>
              </a:rPr>
            </a:br>
            <a:endParaRPr sz="4000" u="none" strike="noStrike" cap="none" dirty="0">
              <a:solidFill>
                <a:schemeClr val="lt1"/>
              </a:solidFill>
              <a:latin typeface="+mj-lt"/>
              <a:ea typeface="Microsoft JhengHei" panose="020B0604030504040204" pitchFamily="34" charset="-120"/>
              <a:sym typeface="Arial"/>
            </a:endParaRPr>
          </a:p>
        </p:txBody>
      </p:sp>
      <p:grpSp>
        <p:nvGrpSpPr>
          <p:cNvPr id="15" name="群組 14"/>
          <p:cNvGrpSpPr/>
          <p:nvPr/>
        </p:nvGrpSpPr>
        <p:grpSpPr>
          <a:xfrm>
            <a:off x="3749687" y="1099594"/>
            <a:ext cx="4643215" cy="472643"/>
            <a:chOff x="224706" y="3342380"/>
            <a:chExt cx="4643215" cy="472643"/>
          </a:xfrm>
        </p:grpSpPr>
        <p:sp>
          <p:nvSpPr>
            <p:cNvPr id="16" name="五邊形 15"/>
            <p:cNvSpPr/>
            <p:nvPr/>
          </p:nvSpPr>
          <p:spPr>
            <a:xfrm>
              <a:off x="224706" y="3342380"/>
              <a:ext cx="4643215" cy="472643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499270" y="3364965"/>
              <a:ext cx="4200401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fontAlgn="base"/>
              <a:r>
                <a:rPr lang="en-US" altLang="zh-TW" sz="200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5,000+ compatible IP cameras</a:t>
              </a:r>
            </a:p>
          </p:txBody>
        </p:sp>
      </p:grpSp>
      <p:grpSp>
        <p:nvGrpSpPr>
          <p:cNvPr id="18" name="群組 17"/>
          <p:cNvGrpSpPr/>
          <p:nvPr/>
        </p:nvGrpSpPr>
        <p:grpSpPr>
          <a:xfrm>
            <a:off x="3749687" y="1701761"/>
            <a:ext cx="4643215" cy="472643"/>
            <a:chOff x="224706" y="3342380"/>
            <a:chExt cx="4643215" cy="472643"/>
          </a:xfrm>
        </p:grpSpPr>
        <p:sp>
          <p:nvSpPr>
            <p:cNvPr id="19" name="五邊形 18"/>
            <p:cNvSpPr/>
            <p:nvPr/>
          </p:nvSpPr>
          <p:spPr>
            <a:xfrm>
              <a:off x="224706" y="3342380"/>
              <a:ext cx="4643215" cy="472643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20" name="矩形 19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499270" y="3364965"/>
              <a:ext cx="4200401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fontAlgn="base"/>
              <a:r>
                <a:rPr lang="en-US" altLang="zh-TW" sz="200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8 free IP camera channels</a:t>
              </a:r>
            </a:p>
          </p:txBody>
        </p:sp>
      </p:grpSp>
      <p:grpSp>
        <p:nvGrpSpPr>
          <p:cNvPr id="21" name="群組 20"/>
          <p:cNvGrpSpPr/>
          <p:nvPr/>
        </p:nvGrpSpPr>
        <p:grpSpPr>
          <a:xfrm>
            <a:off x="3749687" y="2321938"/>
            <a:ext cx="4643215" cy="472643"/>
            <a:chOff x="224706" y="3342380"/>
            <a:chExt cx="4643215" cy="472643"/>
          </a:xfrm>
        </p:grpSpPr>
        <p:sp>
          <p:nvSpPr>
            <p:cNvPr id="22" name="五邊形 21"/>
            <p:cNvSpPr/>
            <p:nvPr/>
          </p:nvSpPr>
          <p:spPr>
            <a:xfrm>
              <a:off x="224706" y="3342380"/>
              <a:ext cx="4643215" cy="472643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/>
            </a:p>
          </p:txBody>
        </p:sp>
        <p:sp>
          <p:nvSpPr>
            <p:cNvPr id="23" name="矩形 22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499270" y="3364965"/>
              <a:ext cx="4200401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fontAlgn="base"/>
              <a:r>
                <a:rPr lang="en-US" altLang="zh-TW" sz="200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16 max. IP camera channels</a:t>
              </a:r>
            </a:p>
          </p:txBody>
        </p:sp>
      </p:grpSp>
      <p:grpSp>
        <p:nvGrpSpPr>
          <p:cNvPr id="24" name="群組 23"/>
          <p:cNvGrpSpPr/>
          <p:nvPr/>
        </p:nvGrpSpPr>
        <p:grpSpPr>
          <a:xfrm>
            <a:off x="3749687" y="2935256"/>
            <a:ext cx="4643215" cy="730471"/>
            <a:chOff x="224706" y="3342380"/>
            <a:chExt cx="4643215" cy="730471"/>
          </a:xfrm>
        </p:grpSpPr>
        <p:sp>
          <p:nvSpPr>
            <p:cNvPr id="25" name="五邊形 24"/>
            <p:cNvSpPr/>
            <p:nvPr/>
          </p:nvSpPr>
          <p:spPr>
            <a:xfrm>
              <a:off x="224706" y="3342380"/>
              <a:ext cx="4643215" cy="730471"/>
            </a:xfrm>
            <a:prstGeom prst="homePlat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050"/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xmlns="" id="{041CDBB1-8D82-8F41-B72E-F86A635A9676}"/>
                </a:ext>
              </a:extLst>
            </p:cNvPr>
            <p:cNvSpPr/>
            <p:nvPr/>
          </p:nvSpPr>
          <p:spPr>
            <a:xfrm>
              <a:off x="499270" y="3364965"/>
              <a:ext cx="4200401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fontAlgn="base"/>
              <a:r>
                <a:rPr lang="en-US" altLang="zh-TW" sz="200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QUSBCam2</a:t>
              </a:r>
              <a:r>
                <a:rPr lang="zh-Hant" altLang="en-US" sz="200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 </a:t>
              </a:r>
              <a:r>
                <a:rPr lang="en-US" altLang="zh-TW" sz="2000" b="1" dirty="0">
                  <a:solidFill>
                    <a:schemeClr val="bg1"/>
                  </a:solidFill>
                  <a:latin typeface="+mn-lt"/>
                  <a:ea typeface="微軟正黑體" pitchFamily="34" charset="-120"/>
                </a:rPr>
                <a:t>for up to 1080P USB webcam live view &amp; recording</a:t>
              </a:r>
              <a:endParaRPr lang="zh-TW" altLang="en-US" sz="2000" b="1" dirty="0">
                <a:solidFill>
                  <a:schemeClr val="bg1"/>
                </a:solidFill>
                <a:latin typeface="+mn-lt"/>
                <a:ea typeface="微軟正黑體" pitchFamily="34" charset="-120"/>
              </a:endParaRP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4A10C3E9-C1DD-A44A-ACA2-B606F0B7A13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34256" y="1048306"/>
            <a:ext cx="2971320" cy="3515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24623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923420-1A77-8248-A6FD-5CF6A22B8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" y="45215"/>
            <a:ext cx="8995410" cy="697312"/>
          </a:xfrm>
        </p:spPr>
        <p:txBody>
          <a:bodyPr anchor="ctr"/>
          <a:lstStyle/>
          <a:p>
            <a:pPr algn="l" fontAlgn="base"/>
            <a:r>
              <a:rPr lang="en-US" altLang="zh-TW" sz="3300" dirty="0">
                <a:solidFill>
                  <a:srgbClr val="FFFFFF"/>
                </a:solidFill>
                <a:latin typeface="+mj-lt"/>
                <a:ea typeface="Microsoft JhengHei"/>
              </a:rPr>
              <a:t>The cost-effective 8-bay 10GbE NAS</a:t>
            </a:r>
            <a:endParaRPr lang="zh-TW" altLang="en-US" sz="3300" dirty="0">
              <a:solidFill>
                <a:srgbClr val="FFFFFF"/>
              </a:solidFill>
              <a:latin typeface="+mj-lt"/>
              <a:ea typeface="Microsoft JhengHe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="" xmlns:a16="http://schemas.microsoft.com/office/drawing/2014/main" id="{38331ACC-EF6A-2F4B-BD66-B725DC41A2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88985253"/>
              </p:ext>
            </p:extLst>
          </p:nvPr>
        </p:nvGraphicFramePr>
        <p:xfrm>
          <a:off x="494441" y="1062990"/>
          <a:ext cx="8155118" cy="310896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772606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050081">
                  <a:extLst>
                    <a:ext uri="{9D8B030D-6E8A-4147-A177-3AD203B41FA5}">
                      <a16:colId xmlns="" xmlns:a16="http://schemas.microsoft.com/office/drawing/2014/main" val="2737457840"/>
                    </a:ext>
                  </a:extLst>
                </a:gridCol>
                <a:gridCol w="3332431">
                  <a:extLst>
                    <a:ext uri="{9D8B030D-6E8A-4147-A177-3AD203B41FA5}">
                      <a16:colId xmlns="" xmlns:a16="http://schemas.microsoft.com/office/drawing/2014/main" val="1740470450"/>
                    </a:ext>
                  </a:extLst>
                </a:gridCol>
              </a:tblGrid>
              <a:tr h="299902">
                <a:tc>
                  <a:txBody>
                    <a:bodyPr/>
                    <a:lstStyle/>
                    <a:p>
                      <a:pPr algn="ctr"/>
                      <a:r>
                        <a:rPr lang="en-US" altLang="zh-Hant" sz="1600" b="1" dirty="0" smtClean="0">
                          <a:latin typeface="+mn-lt"/>
                          <a:ea typeface="Microsoft JhengHei" panose="020B0604030504040204" pitchFamily="34" charset="-120"/>
                        </a:rPr>
                        <a:t>NAS model</a:t>
                      </a:r>
                      <a:endParaRPr lang="en-US" sz="16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>
                          <a:latin typeface="+mn-lt"/>
                          <a:ea typeface="Microsoft JhengHei" panose="020B0604030504040204" pitchFamily="34" charset="-120"/>
                        </a:rPr>
                        <a:t>TS-832X</a:t>
                      </a:r>
                      <a:endParaRPr lang="en-US" sz="1600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+mn-lt"/>
                          <a:ea typeface="Microsoft JhengHei" panose="020B0604030504040204" pitchFamily="34" charset="-120"/>
                        </a:rPr>
                        <a:t>Synology</a:t>
                      </a:r>
                      <a:r>
                        <a:rPr lang="en-US" sz="1600" baseline="0" dirty="0">
                          <a:latin typeface="+mn-lt"/>
                          <a:ea typeface="Microsoft JhengHei" panose="020B0604030504040204" pitchFamily="34" charset="-120"/>
                        </a:rPr>
                        <a:t> </a:t>
                      </a:r>
                      <a:r>
                        <a:rPr lang="en-US" sz="1600" dirty="0">
                          <a:latin typeface="+mn-lt"/>
                          <a:ea typeface="Microsoft JhengHei" panose="020B0604030504040204" pitchFamily="34" charset="-120"/>
                        </a:rPr>
                        <a:t>DS1817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299902">
                <a:tc>
                  <a:txBody>
                    <a:bodyPr/>
                    <a:lstStyle/>
                    <a:p>
                      <a:pPr algn="ctr"/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Processor</a:t>
                      </a:r>
                      <a:endParaRPr lang="en-US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ant" sz="1400" b="1" dirty="0" smtClean="0">
                          <a:solidFill>
                            <a:srgbClr val="FF0000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64-bit </a:t>
                      </a:r>
                      <a:r>
                        <a:rPr lang="en-US" altLang="zh-TW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ARMv8 </a:t>
                      </a:r>
                      <a:r>
                        <a:rPr lang="en-US" altLang="zh-TW" sz="1400" b="1" dirty="0" smtClean="0">
                          <a:solidFill>
                            <a:srgbClr val="FF0000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Cortex-A57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quad-core AL-324 1.7 GHz</a:t>
                      </a:r>
                      <a:endParaRPr lang="en-US" altLang="zh-Hant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32-bit</a:t>
                      </a:r>
                      <a:r>
                        <a:rPr lang="zh-Hant" altLang="en-US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 </a:t>
                      </a:r>
                      <a:r>
                        <a:rPr lang="en-US" altLang="zh-TW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ARMv7 Cortex-A15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quad-core</a:t>
                      </a:r>
                      <a:r>
                        <a:rPr lang="zh-Hant" altLang="en-US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 </a:t>
                      </a:r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AL-314 1.7 GHz</a:t>
                      </a:r>
                      <a:endParaRPr lang="en-US" altLang="zh-Hant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68091">
                <a:tc>
                  <a:txBody>
                    <a:bodyPr/>
                    <a:lstStyle/>
                    <a:p>
                      <a:pPr algn="ctr"/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Memory</a:t>
                      </a:r>
                      <a:endParaRPr lang="en-US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Up to </a:t>
                      </a:r>
                      <a:r>
                        <a:rPr lang="en-US" altLang="zh-Hant" sz="1400" b="1" dirty="0" smtClean="0">
                          <a:solidFill>
                            <a:srgbClr val="FF0000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16GB</a:t>
                      </a:r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 DDR4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Up to 8GB DDR3</a:t>
                      </a:r>
                      <a:endParaRPr lang="en-US" altLang="zh-Hant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 dirty="0" err="1" smtClean="0">
                          <a:latin typeface="+mn-lt"/>
                          <a:ea typeface="Microsoft JhengHei" panose="020B0604030504040204" pitchFamily="34" charset="-120"/>
                        </a:rPr>
                        <a:t>PCIe</a:t>
                      </a:r>
                      <a:r>
                        <a:rPr lang="en-US" altLang="zh-TW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 </a:t>
                      </a:r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slot</a:t>
                      </a:r>
                      <a:endParaRPr lang="en-US" altLang="zh-TW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dirty="0" smtClean="0">
                          <a:solidFill>
                            <a:srgbClr val="FF0000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2</a:t>
                      </a:r>
                      <a:endParaRPr lang="en-US" altLang="zh-Hant" sz="1400" b="1" dirty="0" smtClean="0">
                        <a:solidFill>
                          <a:schemeClr val="tx1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1400" b="1" dirty="0" smtClean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(1 x Gen2 x1</a:t>
                      </a:r>
                      <a:r>
                        <a:rPr lang="zh-Hant" altLang="en-US" sz="1400" b="1" dirty="0" smtClean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、</a:t>
                      </a:r>
                      <a:r>
                        <a:rPr lang="en-US" altLang="zh-Hant" sz="1400" b="1" dirty="0" smtClean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1 x Gen2 x2)</a:t>
                      </a:r>
                      <a:endParaRPr lang="en-US" altLang="zh-TW" sz="1400" b="1" dirty="0">
                        <a:solidFill>
                          <a:srgbClr val="FF0000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+mn-lt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036865204"/>
                  </a:ext>
                </a:extLst>
              </a:tr>
              <a:tr h="226288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1GbE </a:t>
                      </a:r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LAN port</a:t>
                      </a:r>
                      <a:endParaRPr lang="en-US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400" b="1" dirty="0" smtClean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2</a:t>
                      </a:r>
                      <a:endParaRPr lang="en-US" altLang="zh-TW" sz="1400" b="1" dirty="0">
                        <a:solidFill>
                          <a:schemeClr val="tx1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400" b="1" dirty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2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612676778"/>
                  </a:ext>
                </a:extLst>
              </a:tr>
              <a:tr h="209520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10GbE </a:t>
                      </a:r>
                      <a:r>
                        <a:rPr lang="en-US" altLang="zh-Hant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LAN port</a:t>
                      </a:r>
                      <a:endParaRPr lang="en-US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2</a:t>
                      </a:r>
                      <a:endParaRPr lang="en-US" sz="1400" b="1" dirty="0">
                        <a:solidFill>
                          <a:schemeClr val="tx1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400" b="1" dirty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2 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259309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latin typeface="+mn-lt"/>
                          <a:ea typeface="Microsoft JhengHei" panose="020B0604030504040204" pitchFamily="34" charset="-120"/>
                        </a:rPr>
                        <a:t>USB 3.0 port</a:t>
                      </a:r>
                      <a:endParaRPr lang="en-US" sz="1400" b="1" dirty="0"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400" b="1" dirty="0" smtClean="0">
                          <a:solidFill>
                            <a:srgbClr val="FF0000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3</a:t>
                      </a:r>
                      <a:r>
                        <a:rPr lang="en-US" altLang="zh-Hant" sz="1400" b="1" dirty="0" smtClean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 </a:t>
                      </a:r>
                      <a:endParaRPr lang="en-US" altLang="zh-Hant" sz="1400" b="1" dirty="0">
                        <a:solidFill>
                          <a:schemeClr val="tx1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ant" sz="1400" b="1" dirty="0" smtClean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(Front: 1, rear:2)</a:t>
                      </a:r>
                      <a:endParaRPr lang="en-US" altLang="zh-TW" sz="1400" b="1" dirty="0">
                        <a:solidFill>
                          <a:srgbClr val="FF0000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400" b="1" dirty="0">
                          <a:solidFill>
                            <a:schemeClr val="tx1"/>
                          </a:solidFill>
                          <a:latin typeface="+mn-lt"/>
                          <a:ea typeface="Microsoft JhengHei" panose="020B0604030504040204" pitchFamily="34" charset="-120"/>
                        </a:rPr>
                        <a:t>2 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  <a:tr h="25930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zh-Hant" sz="1400" b="1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Microsoft JhengHei" panose="020B0604030504040204" pitchFamily="34" charset="-120"/>
                          <a:sym typeface="Arial"/>
                        </a:rPr>
                        <a:t>Audio output</a:t>
                      </a:r>
                      <a:endParaRPr kumimoji="0" lang="en-US" altLang="zh-TW" sz="1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altLang="zh-TW" sz="1400" b="1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Microsoft JhengHei" panose="020B0604030504040204" pitchFamily="34" charset="-120"/>
                          <a:sym typeface="Arial"/>
                        </a:rPr>
                        <a:t>Speaker + 3.5mm line out</a:t>
                      </a:r>
                      <a:endParaRPr lang="en-US" sz="1400" b="1" dirty="0">
                        <a:solidFill>
                          <a:srgbClr val="FF0000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TW" sz="1400" b="1" dirty="0">
                          <a:latin typeface="+mn-lt"/>
                          <a:ea typeface="Microsoft JhengHei" panose="020B0604030504040204" pitchFamily="34" charset="-120"/>
                        </a:rPr>
                        <a:t>---</a:t>
                      </a:r>
                      <a:endParaRPr lang="en-US" altLang="zh-TW" sz="1400" b="1" dirty="0">
                        <a:solidFill>
                          <a:srgbClr val="FF0000"/>
                        </a:solidFill>
                        <a:latin typeface="+mn-lt"/>
                        <a:ea typeface="Microsoft JhengHei" panose="020B0604030504040204" pitchFamily="34" charset="-12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17484379"/>
                  </a:ext>
                </a:extLst>
              </a:tr>
            </a:tbl>
          </a:graphicData>
        </a:graphic>
      </p:graphicFrame>
      <p:pic>
        <p:nvPicPr>
          <p:cNvPr id="10" name="圖片 9" descr="皇冠-0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4819" y="854015"/>
            <a:ext cx="720224" cy="500792"/>
          </a:xfrm>
          <a:prstGeom prst="rect">
            <a:avLst/>
          </a:prstGeom>
        </p:spPr>
      </p:pic>
      <p:pic>
        <p:nvPicPr>
          <p:cNvPr id="11" name="圖片 10" descr="Best product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0449" y="1440799"/>
            <a:ext cx="394370" cy="404699"/>
          </a:xfrm>
          <a:prstGeom prst="rect">
            <a:avLst/>
          </a:prstGeom>
        </p:spPr>
      </p:pic>
      <p:pic>
        <p:nvPicPr>
          <p:cNvPr id="12" name="圖片 11" descr="Best product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0449" y="1863312"/>
            <a:ext cx="394370" cy="404699"/>
          </a:xfrm>
          <a:prstGeom prst="rect">
            <a:avLst/>
          </a:prstGeom>
        </p:spPr>
      </p:pic>
      <p:pic>
        <p:nvPicPr>
          <p:cNvPr id="13" name="圖片 12" descr="Best product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0449" y="2279887"/>
            <a:ext cx="394370" cy="404699"/>
          </a:xfrm>
          <a:prstGeom prst="rect">
            <a:avLst/>
          </a:prstGeom>
        </p:spPr>
      </p:pic>
      <p:pic>
        <p:nvPicPr>
          <p:cNvPr id="14" name="圖片 13" descr="Best product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0449" y="3402105"/>
            <a:ext cx="394370" cy="404699"/>
          </a:xfrm>
          <a:prstGeom prst="rect">
            <a:avLst/>
          </a:prstGeom>
        </p:spPr>
      </p:pic>
      <p:pic>
        <p:nvPicPr>
          <p:cNvPr id="15" name="圖片 14" descr="Best product-0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0449" y="3818680"/>
            <a:ext cx="394370" cy="404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94090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468306521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觀點">
      <a:dk1>
        <a:srgbClr val="000000"/>
      </a:dk1>
      <a:lt1>
        <a:srgbClr val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5594</TotalTime>
  <Words>1018</Words>
  <Application>Microsoft Macintosh PowerPoint</Application>
  <PresentationFormat>如螢幕大小 (16:9)</PresentationFormat>
  <Paragraphs>275</Paragraphs>
  <Slides>26</Slides>
  <Notes>25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26</vt:i4>
      </vt:variant>
    </vt:vector>
  </HeadingPairs>
  <TitlesOfParts>
    <vt:vector size="27" baseType="lpstr">
      <vt:lpstr>Simple Light</vt:lpstr>
      <vt:lpstr>投影片 1</vt:lpstr>
      <vt:lpstr>A step up from TS-831X</vt:lpstr>
      <vt:lpstr>Quad-core 64-bit Cortex-A57</vt:lpstr>
      <vt:lpstr>Up to 16GB DDR4 RAM</vt:lpstr>
      <vt:lpstr>TS-832X front view</vt:lpstr>
      <vt:lpstr>TS-832X rear view</vt:lpstr>
      <vt:lpstr>Enhancements over TS-831X</vt:lpstr>
      <vt:lpstr>Two built-in 10GbE SFP+ ports</vt:lpstr>
      <vt:lpstr>1 x 10GbE performance test</vt:lpstr>
      <vt:lpstr>All ready for 10GbE workloads</vt:lpstr>
      <vt:lpstr>Dual PCIe slots for high expandability</vt:lpstr>
      <vt:lpstr>Abundant QNAP accessories</vt:lpstr>
      <vt:lpstr>PCIe #1 slot scenario</vt:lpstr>
      <vt:lpstr>PCIe #2 slot scenario</vt:lpstr>
      <vt:lpstr>Create M.2 SSD Qtier speedy tier</vt:lpstr>
      <vt:lpstr>Max. capacity with optimal performacne</vt:lpstr>
      <vt:lpstr>Upgrade to Qtier for boosted performance</vt:lpstr>
      <vt:lpstr>Upgrade to Qtier for boosted performance</vt:lpstr>
      <vt:lpstr>1. Upgrade memory 2. Install QM2-4S-240 card 3. Qtier performance test</vt:lpstr>
      <vt:lpstr>Upgrade to Qtier for boosted performance</vt:lpstr>
      <vt:lpstr> Snapshots: A modern way to protect your data</vt:lpstr>
      <vt:lpstr>Expand other NAS capacity with VJBOD</vt:lpstr>
      <vt:lpstr>Expand TS-832X capacity flexibly   </vt:lpstr>
      <vt:lpstr>QVR Pro surveillance solution  </vt:lpstr>
      <vt:lpstr>The cost-effective 8-bay 10GbE NAS</vt:lpstr>
      <vt:lpstr>投影片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Cynthia Yang</dc:creator>
  <cp:lastModifiedBy>Coco Chiang</cp:lastModifiedBy>
  <cp:revision>428</cp:revision>
  <cp:lastPrinted>2018-03-20T12:12:33Z</cp:lastPrinted>
  <dcterms:modified xsi:type="dcterms:W3CDTF">2018-04-03T01:21:56Z</dcterms:modified>
</cp:coreProperties>
</file>