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tiff" ContentType="image/tif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6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embeddedFontLst>
    <p:embeddedFont>
      <p:font typeface="微軟正黑體" pitchFamily="34" charset="-120"/>
      <p:regular r:id="rId44"/>
      <p:bold r:id="rId45"/>
    </p:embeddedFont>
    <p:embeddedFont>
      <p:font typeface="Verdana" pitchFamily="34" charset="0"/>
      <p:regular r:id="rId46"/>
      <p:bold r:id="rId47"/>
      <p:italic r:id="rId48"/>
      <p:boldItalic r:id="rId49"/>
    </p:embeddedFont>
    <p:embeddedFont>
      <p:font typeface="Calibri" pitchFamily="3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EAFF"/>
    <a:srgbClr val="99CCFF"/>
    <a:srgbClr val="9999FF"/>
    <a:srgbClr val="CBA9E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D9B2AD9-903C-4DDD-855C-05471D7811AE}">
  <a:tblStyle styleId="{9D9B2AD9-903C-4DDD-855C-05471D7811A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019" autoAdjust="0"/>
    <p:restoredTop sz="94674"/>
  </p:normalViewPr>
  <p:slideViewPr>
    <p:cSldViewPr>
      <p:cViewPr varScale="1">
        <p:scale>
          <a:sx n="161" d="100"/>
          <a:sy n="161" d="100"/>
        </p:scale>
        <p:origin x="-618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主要有功能 (Functionality) 、效能</a:t>
            </a:r>
            <a:br>
              <a:rPr lang="en-GB"/>
            </a:br>
            <a:r>
              <a:rPr lang="en-GB"/>
              <a:t>(Performance)、符合性(Conformance )及互通性(Interoperability )測試等四大項，</a:t>
            </a:r>
            <a:br>
              <a:rPr lang="en-GB"/>
            </a:br>
            <a:r>
              <a:rPr lang="en-GB"/>
              <a:t>功能測試是指產品的功能是否符合廠商標示的規格，效能測試是指產品在不同測</a:t>
            </a:r>
            <a:br>
              <a:rPr lang="en-GB"/>
            </a:br>
            <a:r>
              <a:rPr lang="en-GB"/>
              <a:t>試環境下，能產生多大的效能，符合性測試是指產品是否符合 IEEE、IETF 及 ITU</a:t>
            </a:r>
            <a:br>
              <a:rPr lang="en-GB"/>
            </a:br>
            <a:r>
              <a:rPr lang="en-GB"/>
              <a:t>等標準規範，互通性測試是指不同產品間是否能互通正常運作。此四大項測試結</a:t>
            </a:r>
            <a:br>
              <a:rPr lang="en-GB"/>
            </a:br>
            <a:r>
              <a:rPr lang="en-GB"/>
              <a:t>果，是決定產品在市場上是否具有競爭力相當重要的因素。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吞吐量(Throughput)測試──意指在無任何 Frame loss 情況下可傳送之最大速 率;一般電信工程師亦會利用此測試驗證乙太網路線路傳輸流量的上限，當進行 Throughput 測試時如有封包遺失則進行 1/2 遞減，如無封包遺失則進行 1/2 流量 遞增直到測試到最大吞吐量(throughput)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訊框遺失(Frame loss)測試──該測試決定交換機在持續負載狀態下應該轉 發，但因資源缺乏而無法轉發的訊框的百分比。</a:t>
            </a:r>
            <a:br>
              <a:rPr lang="en-GB"/>
            </a:br>
            <a:r>
              <a:rPr lang="en-GB"/>
              <a:t> ̇延遲(Latency)測試──首先確定網絡設備的最大吞吐量，然後以此吞吐量速 度繼續傳送 120 秒的數據流以進行延遲的測試。</a:t>
            </a:r>
            <a:br>
              <a:rPr lang="en-GB"/>
            </a:br>
            <a:r>
              <a:rPr lang="en-GB"/>
              <a:t> ̇突發(Back-to-back or burst)測試──透過最長與最小 Burst frame 進行待測物 測試量測待測物的緩衝能力。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吞吐量（Throughput）                </a:t>
            </a:r>
            <a:br>
              <a:rPr lang="en-GB"/>
            </a:br>
            <a:r>
              <a:rPr lang="en-GB"/>
              <a:t>                                   时延（Latency）</a:t>
            </a:r>
            <a:br>
              <a:rPr lang="en-GB"/>
            </a:br>
            <a:r>
              <a:rPr lang="en-GB"/>
              <a:t>                                  丢包率（Frame loss rate）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Shape 4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Shape 4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Shape 4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Shape 4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5" name="Shape 5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Shape 51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39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Shape 5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Shape 5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0330_16比9_封面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11708" y="985744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Verdana"/>
              <a:buNone/>
              <a:defRPr sz="48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11700" y="3075294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Shape 48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0" y="0"/>
            <a:ext cx="9144025" cy="514351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1043608" y="339502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body">
  <p:cSld name="2_Title and bod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Shape 64" descr="C:\Users\Han Tsai\Desktop\TVS-x73e_直播\BG_3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00" cy="3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0330_16比9_分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0" y="1071552"/>
            <a:ext cx="9144001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body">
  <p:cSld name="1_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0330_16比9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0" y="71438"/>
            <a:ext cx="9144000" cy="714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3200" b="1" i="0" u="none" strike="noStrike" cap="none">
                <a:solidFill>
                  <a:schemeClr val="lt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hape 24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1" y="0"/>
            <a:ext cx="9144031" cy="514351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25"/>
          <p:cNvSpPr txBox="1">
            <a:spLocks noGrp="1"/>
          </p:cNvSpPr>
          <p:nvPr>
            <p:ph type="subTitle" idx="1"/>
          </p:nvPr>
        </p:nvSpPr>
        <p:spPr>
          <a:xfrm>
            <a:off x="3851920" y="3435846"/>
            <a:ext cx="5292000" cy="12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body">
  <p:cSld name="3_Title and 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Shape 28" descr="D:\ING\20180208_QNAP虛擬私有網路(VPN)\內標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0" y="123478"/>
            <a:ext cx="9144000" cy="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hape 32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0" y="0"/>
            <a:ext cx="9144025" cy="5143517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33"/>
          <p:cNvSpPr txBox="1">
            <a:spLocks noGrp="1"/>
          </p:cNvSpPr>
          <p:nvPr>
            <p:ph type="subTitle" idx="1"/>
          </p:nvPr>
        </p:nvSpPr>
        <p:spPr>
          <a:xfrm>
            <a:off x="1043608" y="3651870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Shape 36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9" y="0"/>
            <a:ext cx="9144024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1043608" y="339502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8_Title slide">
  <p:cSld name="8_Title slid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hape 40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6" y="0"/>
            <a:ext cx="9144024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41"/>
          <p:cNvSpPr txBox="1">
            <a:spLocks noGrp="1"/>
          </p:cNvSpPr>
          <p:nvPr>
            <p:ph type="subTitle" idx="1"/>
          </p:nvPr>
        </p:nvSpPr>
        <p:spPr>
          <a:xfrm>
            <a:off x="-900608" y="3723878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Shape 44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9" y="0"/>
            <a:ext cx="9144024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Shape 45"/>
          <p:cNvSpPr txBox="1">
            <a:spLocks noGrp="1"/>
          </p:cNvSpPr>
          <p:nvPr>
            <p:ph type="subTitle" idx="1"/>
          </p:nvPr>
        </p:nvSpPr>
        <p:spPr>
          <a:xfrm>
            <a:off x="0" y="3867894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7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tiff"/><Relationship Id="rId3" Type="http://schemas.openxmlformats.org/officeDocument/2006/relationships/image" Target="../media/image35.tiff"/><Relationship Id="rId7" Type="http://schemas.openxmlformats.org/officeDocument/2006/relationships/image" Target="../media/image39.tif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tiff"/><Relationship Id="rId5" Type="http://schemas.openxmlformats.org/officeDocument/2006/relationships/image" Target="../media/image37.tiff"/><Relationship Id="rId10" Type="http://schemas.openxmlformats.org/officeDocument/2006/relationships/image" Target="../media/image42.tiff"/><Relationship Id="rId4" Type="http://schemas.openxmlformats.org/officeDocument/2006/relationships/image" Target="../media/image36.tiff"/><Relationship Id="rId9" Type="http://schemas.openxmlformats.org/officeDocument/2006/relationships/image" Target="../media/image41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9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6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11" Type="http://schemas.openxmlformats.org/officeDocument/2006/relationships/image" Target="../media/image67.jpeg"/><Relationship Id="rId5" Type="http://schemas.openxmlformats.org/officeDocument/2006/relationships/image" Target="../media/image63.png"/><Relationship Id="rId15" Type="http://schemas.openxmlformats.org/officeDocument/2006/relationships/image" Target="../media/image70.jpeg"/><Relationship Id="rId10" Type="http://schemas.openxmlformats.org/officeDocument/2006/relationships/image" Target="../media/image66.png"/><Relationship Id="rId4" Type="http://schemas.openxmlformats.org/officeDocument/2006/relationships/image" Target="../media/image62.png"/><Relationship Id="rId9" Type="http://schemas.openxmlformats.org/officeDocument/2006/relationships/image" Target="../media/image24.png"/><Relationship Id="rId1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8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11" Type="http://schemas.openxmlformats.org/officeDocument/2006/relationships/image" Target="../media/image86.png"/><Relationship Id="rId5" Type="http://schemas.openxmlformats.org/officeDocument/2006/relationships/image" Target="../media/image81.png"/><Relationship Id="rId10" Type="http://schemas.openxmlformats.org/officeDocument/2006/relationships/image" Target="../media/image24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QSW-804-4C_Front_03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70" y="3303561"/>
            <a:ext cx="3857620" cy="10147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QSW-1208-8C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660619"/>
            <a:ext cx="3857652" cy="24114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Shape 97"/>
          <p:cNvSpPr txBox="1">
            <a:spLocks noGrp="1"/>
          </p:cNvSpPr>
          <p:nvPr>
            <p:ph type="ctrTitle"/>
          </p:nvPr>
        </p:nvSpPr>
        <p:spPr>
          <a:xfrm>
            <a:off x="0" y="1357304"/>
            <a:ext cx="9144000" cy="19288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QSwitch</a:t>
            </a:r>
            <a:endParaRPr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0"/>
            <a:r>
              <a:rPr lang="en-GB" sz="4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QSW-1208-8C</a:t>
            </a:r>
            <a:r>
              <a:rPr lang="en-GB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&amp; </a:t>
            </a:r>
            <a:r>
              <a:rPr lang="en-GB" sz="4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QSW-804-4C</a:t>
            </a:r>
            <a:br>
              <a:rPr lang="en-GB" sz="4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en-GB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10Gbps Unmanaged Switch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5500694" y="142858"/>
            <a:ext cx="3643306" cy="785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/>
          <a:p>
            <a:pPr algn="ctr">
              <a:buClr>
                <a:schemeClr val="dk1"/>
              </a:buClr>
              <a:buSzPts val="4800"/>
              <a:defRPr/>
            </a:pPr>
            <a:r>
              <a:rPr lang="en-GB" altLang="en-US" sz="3500" b="1" i="1" dirty="0">
                <a:ln w="0" cmpd="sng">
                  <a:noFill/>
                  <a:prstDash val="solid"/>
                  <a:miter lim="800000"/>
                </a:ln>
                <a:solidFill>
                  <a:srgbClr val="00FFFF"/>
                </a:solidFill>
                <a:latin typeface="+mn-lt"/>
                <a:ea typeface="微軟正黑體" pitchFamily="34" charset="-120"/>
                <a:cs typeface="Arial" pitchFamily="34" charset="0"/>
              </a:rPr>
              <a:t>Speed is Power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212"/>
          <p:cNvPicPr preferRelativeResize="0"/>
          <p:nvPr/>
        </p:nvPicPr>
        <p:blipFill rotWithShape="1">
          <a:blip r:embed="rId3">
            <a:alphaModFix/>
          </a:blip>
          <a:srcRect t="30221" b="32147"/>
          <a:stretch/>
        </p:blipFill>
        <p:spPr>
          <a:xfrm>
            <a:off x="1785918" y="2905770"/>
            <a:ext cx="5564842" cy="1309054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Shape 238"/>
          <p:cNvSpPr/>
          <p:nvPr/>
        </p:nvSpPr>
        <p:spPr>
          <a:xfrm>
            <a:off x="2384120" y="3571882"/>
            <a:ext cx="1259186" cy="500066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cxnSp>
        <p:nvCxnSpPr>
          <p:cNvPr id="239" name="Shape 239"/>
          <p:cNvCxnSpPr>
            <a:stCxn id="238" idx="0"/>
            <a:endCxn id="240" idx="2"/>
          </p:cNvCxnSpPr>
          <p:nvPr/>
        </p:nvCxnSpPr>
        <p:spPr>
          <a:xfrm rot="5400000" flipH="1" flipV="1">
            <a:off x="4096468" y="1203243"/>
            <a:ext cx="1285884" cy="3451394"/>
          </a:xfrm>
          <a:prstGeom prst="bentConnector3">
            <a:avLst>
              <a:gd name="adj1" fmla="val 69314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40" name="Shape 240"/>
          <p:cNvSpPr txBox="1"/>
          <p:nvPr/>
        </p:nvSpPr>
        <p:spPr>
          <a:xfrm>
            <a:off x="4286248" y="1071552"/>
            <a:ext cx="4357718" cy="1214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Standalone network indicator LED</a:t>
            </a:r>
          </a:p>
          <a:p>
            <a:pPr lvl="0">
              <a:buClr>
                <a:srgbClr val="FFFFFF"/>
              </a:buClr>
              <a:buSzPts val="1400"/>
            </a:pPr>
            <a:r>
              <a:rPr lang="en-US" sz="1600" b="1" dirty="0">
                <a:solidFill>
                  <a:srgbClr val="00B050"/>
                </a:solidFill>
                <a:latin typeface="+mn-lt"/>
                <a:ea typeface="微軟正黑體" pitchFamily="34" charset="-120"/>
              </a:rPr>
              <a:t>Green: Link is up and operates at 10 </a:t>
            </a:r>
            <a:r>
              <a:rPr lang="en-US" sz="1600" b="1" dirty="0" err="1">
                <a:solidFill>
                  <a:srgbClr val="00B050"/>
                </a:solidFill>
                <a:latin typeface="+mn-lt"/>
                <a:ea typeface="微軟正黑體" pitchFamily="34" charset="-120"/>
              </a:rPr>
              <a:t>Gbps</a:t>
            </a:r>
            <a:r>
              <a:rPr lang="en-US" sz="1600" b="1" dirty="0">
                <a:solidFill>
                  <a:srgbClr val="00B050"/>
                </a:solidFill>
                <a:latin typeface="+mn-lt"/>
                <a:ea typeface="微軟正黑體" pitchFamily="34" charset="-120"/>
              </a:rPr>
              <a:t>. </a:t>
            </a:r>
          </a:p>
          <a:p>
            <a:pPr lvl="0">
              <a:buClr>
                <a:srgbClr val="FFFFFF"/>
              </a:buClr>
              <a:buSzPts val="1400"/>
            </a:pP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Amber: Link is up and operates at 1 </a:t>
            </a:r>
            <a:r>
              <a:rPr lang="en-US" sz="1600" b="1" dirty="0" err="1">
                <a:solidFill>
                  <a:schemeClr val="accent4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Gbps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. </a:t>
            </a:r>
          </a:p>
        </p:txBody>
      </p:sp>
      <p:sp>
        <p:nvSpPr>
          <p:cNvPr id="241" name="Shape 241"/>
          <p:cNvSpPr/>
          <p:nvPr/>
        </p:nvSpPr>
        <p:spPr>
          <a:xfrm>
            <a:off x="2000232" y="3571882"/>
            <a:ext cx="339638" cy="500066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cxnSp>
        <p:nvCxnSpPr>
          <p:cNvPr id="242" name="Shape 242"/>
          <p:cNvCxnSpPr>
            <a:stCxn id="241" idx="1"/>
          </p:cNvCxnSpPr>
          <p:nvPr/>
        </p:nvCxnSpPr>
        <p:spPr>
          <a:xfrm rot="10800000">
            <a:off x="1357290" y="2357437"/>
            <a:ext cx="642942" cy="1464479"/>
          </a:xfrm>
          <a:prstGeom prst="bentConnector2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43" name="Shape 243"/>
          <p:cNvSpPr txBox="1"/>
          <p:nvPr/>
        </p:nvSpPr>
        <p:spPr>
          <a:xfrm>
            <a:off x="571472" y="1071552"/>
            <a:ext cx="3571899" cy="1108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Status indicator</a:t>
            </a:r>
          </a:p>
          <a:p>
            <a:pPr lvl="0">
              <a:buClr>
                <a:srgbClr val="FFFFFF"/>
              </a:buClr>
              <a:buSzPts val="1400"/>
            </a:pPr>
            <a:r>
              <a:rPr lang="en-US" sz="1600" b="1" dirty="0">
                <a:solidFill>
                  <a:srgbClr val="00B050"/>
                </a:solidFill>
                <a:latin typeface="+mn-lt"/>
                <a:ea typeface="微軟正黑體" pitchFamily="34" charset="-120"/>
              </a:rPr>
              <a:t>Green: System is ready for use.</a:t>
            </a:r>
          </a:p>
          <a:p>
            <a:pPr lvl="0">
              <a:buClr>
                <a:srgbClr val="FFFFFF"/>
              </a:buClr>
              <a:buSzPts val="1400"/>
            </a:pP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Amber: System warning, e.g. high temperature or fan error.</a:t>
            </a:r>
          </a:p>
          <a:p>
            <a:pPr lvl="0"/>
            <a:r>
              <a:rPr 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/>
            </a:r>
            <a:br>
              <a:rPr 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</a:br>
            <a:endParaRPr lang="en-US"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714362"/>
          </a:xfrm>
        </p:spPr>
        <p:txBody>
          <a:bodyPr/>
          <a:lstStyle/>
          <a:p>
            <a:pPr lvl="0" algn="l"/>
            <a:r>
              <a:rPr lang="en-US" dirty="0"/>
              <a:t>Intuitive identification of LED indicators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Shape 248"/>
          <p:cNvPicPr preferRelativeResize="0"/>
          <p:nvPr/>
        </p:nvPicPr>
        <p:blipFill rotWithShape="1">
          <a:blip r:embed="rId3">
            <a:alphaModFix/>
          </a:blip>
          <a:srcRect t="31184" b="31184"/>
          <a:stretch/>
        </p:blipFill>
        <p:spPr>
          <a:xfrm>
            <a:off x="1785918" y="2834332"/>
            <a:ext cx="5564842" cy="1309054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/>
          <p:nvPr/>
        </p:nvSpPr>
        <p:spPr>
          <a:xfrm>
            <a:off x="3071802" y="3262960"/>
            <a:ext cx="2571768" cy="857256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cxnSp>
        <p:nvCxnSpPr>
          <p:cNvPr id="251" name="Shape 251"/>
          <p:cNvCxnSpPr>
            <a:stCxn id="250" idx="1"/>
            <a:endCxn id="252" idx="2"/>
          </p:cNvCxnSpPr>
          <p:nvPr/>
        </p:nvCxnSpPr>
        <p:spPr>
          <a:xfrm rot="10800000" flipH="1">
            <a:off x="3071802" y="2214560"/>
            <a:ext cx="1500198" cy="1477028"/>
          </a:xfrm>
          <a:prstGeom prst="bentConnector4">
            <a:avLst>
              <a:gd name="adj1" fmla="val -92745"/>
              <a:gd name="adj2" fmla="val 78267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52" name="Shape 252"/>
          <p:cNvSpPr txBox="1"/>
          <p:nvPr/>
        </p:nvSpPr>
        <p:spPr>
          <a:xfrm>
            <a:off x="2714612" y="1013584"/>
            <a:ext cx="3714776" cy="1200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Tx/>
              <a:buSzPct val="100000"/>
              <a:buFont typeface="Arial" pitchFamily="34" charset="0"/>
              <a:buChar char="•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Improve heat dissipation</a:t>
            </a:r>
          </a:p>
          <a:p>
            <a:pPr lvl="0">
              <a:buClrTx/>
              <a:buSzPct val="100000"/>
              <a:buFont typeface="Arial" pitchFamily="34" charset="0"/>
              <a:buChar char="•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Deduce single device error</a:t>
            </a:r>
          </a:p>
          <a:p>
            <a:pPr lvl="0">
              <a:buClrTx/>
              <a:buSzPct val="100000"/>
              <a:buFont typeface="Arial" pitchFamily="34" charset="0"/>
              <a:buChar char="•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Deduce acoustic noise</a:t>
            </a: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/>
              <a:t>Dual fans</a:t>
            </a:r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橢圓 11"/>
          <p:cNvSpPr/>
          <p:nvPr/>
        </p:nvSpPr>
        <p:spPr>
          <a:xfrm>
            <a:off x="6715140" y="1857370"/>
            <a:ext cx="1916128" cy="1916128"/>
          </a:xfrm>
          <a:prstGeom prst="ellipse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 descr="掛耳 (19Q01-000054-00-RS, 19Q01-000055-00-RS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677" y="1714494"/>
            <a:ext cx="2759041" cy="2071684"/>
          </a:xfrm>
          <a:prstGeom prst="rect">
            <a:avLst/>
          </a:prstGeom>
        </p:spPr>
      </p:pic>
      <p:pic>
        <p:nvPicPr>
          <p:cNvPr id="258" name="Shape 2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281" y="1142990"/>
            <a:ext cx="6438803" cy="350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Shape 259"/>
          <p:cNvSpPr/>
          <p:nvPr/>
        </p:nvSpPr>
        <p:spPr>
          <a:xfrm>
            <a:off x="428596" y="1357304"/>
            <a:ext cx="1428760" cy="928694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Rackmount brackets</a:t>
            </a:r>
          </a:p>
        </p:txBody>
      </p:sp>
      <p:sp>
        <p:nvSpPr>
          <p:cNvPr id="9" name="Shape 259"/>
          <p:cNvSpPr/>
          <p:nvPr/>
        </p:nvSpPr>
        <p:spPr>
          <a:xfrm>
            <a:off x="4929190" y="1357304"/>
            <a:ext cx="1643074" cy="928694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0" y="0"/>
            <a:ext cx="8643966" cy="7143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QSW-1208-8C vs. QSW-804-4C</a:t>
            </a:r>
            <a:endParaRPr dirty="0"/>
          </a:p>
        </p:txBody>
      </p:sp>
      <p:graphicFrame>
        <p:nvGraphicFramePr>
          <p:cNvPr id="268" name="Shape 268"/>
          <p:cNvGraphicFramePr/>
          <p:nvPr/>
        </p:nvGraphicFramePr>
        <p:xfrm>
          <a:off x="288825" y="1245950"/>
          <a:ext cx="8633775" cy="3050875"/>
        </p:xfrm>
        <a:graphic>
          <a:graphicData uri="http://schemas.openxmlformats.org/drawingml/2006/table">
            <a:tbl>
              <a:tblPr first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{F5AB1C69-6EDB-4FF4-983F-18BD219EF322}</a:tableStyleId>
              </a:tblPr>
              <a:tblGrid>
                <a:gridCol w="32830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498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00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0175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 dirty="0">
                          <a:solidFill>
                            <a:schemeClr val="accent5"/>
                          </a:solidFill>
                          <a:latin typeface="+mn-lt"/>
                          <a:ea typeface="微軟正黑體" pitchFamily="34" charset="-120"/>
                        </a:rPr>
                        <a:t>QSW-1208-8C</a:t>
                      </a:r>
                      <a:endParaRPr sz="2400" b="1" dirty="0">
                        <a:solidFill>
                          <a:schemeClr val="accent5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2400" b="1" i="0" u="none" strike="noStrike" cap="none" dirty="0">
                          <a:solidFill>
                            <a:schemeClr val="accent5"/>
                          </a:solidFill>
                          <a:latin typeface="+mn-lt"/>
                          <a:ea typeface="微軟正黑體" pitchFamily="34" charset="-120"/>
                          <a:cs typeface="+mn-cs"/>
                          <a:sym typeface="Arial"/>
                        </a:rPr>
                        <a:t>QSW-804-4C</a:t>
                      </a:r>
                    </a:p>
                  </a:txBody>
                  <a:tcPr marL="91425" marR="91425" marT="91425" marB="91425" anchor="ctr">
                    <a:lnR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0175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10G SFP+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4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>
                          <a:latin typeface="+mn-lt"/>
                          <a:ea typeface="微軟正黑體" pitchFamily="34" charset="-120"/>
                        </a:rPr>
                        <a:t>4</a:t>
                      </a:r>
                      <a:endParaRPr sz="2000" b="1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R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0175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10G SFP+ + RJ45 Combo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 8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4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R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0175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olidFill>
                            <a:srgbClr val="FFFFFF"/>
                          </a:solidFill>
                        </a:rPr>
                        <a:t>Switching capacity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240 </a:t>
                      </a:r>
                      <a:r>
                        <a:rPr lang="en-GB" sz="2000" b="1" dirty="0" err="1">
                          <a:latin typeface="+mn-lt"/>
                          <a:ea typeface="微軟正黑體" pitchFamily="34" charset="-120"/>
                        </a:rPr>
                        <a:t>Gbps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160 </a:t>
                      </a:r>
                      <a:r>
                        <a:rPr lang="en-GB" sz="2000" b="1" dirty="0" err="1">
                          <a:latin typeface="+mn-lt"/>
                          <a:ea typeface="微軟正黑體" pitchFamily="34" charset="-120"/>
                        </a:rPr>
                        <a:t>Gbps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R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0175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olidFill>
                            <a:srgbClr val="FFFFFF"/>
                          </a:solidFill>
                        </a:rPr>
                        <a:t>Jumbo frame support</a:t>
                      </a: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微軟正黑體" pitchFamily="34" charset="-120"/>
                          <a:cs typeface="+mn-cs"/>
                          <a:sym typeface="Arial"/>
                        </a:rPr>
                        <a:t>Up to 9K package size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1000100" y="1857370"/>
            <a:ext cx="1143008" cy="1143414"/>
            <a:chOff x="1390650" y="1376363"/>
            <a:chExt cx="4470400" cy="4471987"/>
          </a:xfrm>
        </p:grpSpPr>
        <p:sp>
          <p:nvSpPr>
            <p:cNvPr id="18" name="Shape 499"/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  <p:sp>
          <p:nvSpPr>
            <p:cNvPr id="19" name="Shape 500"/>
            <p:cNvSpPr>
              <a:spLocks noChangeArrowheads="1"/>
            </p:cNvSpPr>
            <p:nvPr/>
          </p:nvSpPr>
          <p:spPr bwMode="auto">
            <a:xfrm rot="5400000">
              <a:off x="1606297" y="1613727"/>
              <a:ext cx="1402634" cy="1402136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2500298" y="1857370"/>
            <a:ext cx="1143008" cy="1143414"/>
            <a:chOff x="1390650" y="1376363"/>
            <a:chExt cx="4470400" cy="4471987"/>
          </a:xfrm>
        </p:grpSpPr>
        <p:sp>
          <p:nvSpPr>
            <p:cNvPr id="21" name="Shape 499"/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  <p:sp>
          <p:nvSpPr>
            <p:cNvPr id="22" name="Shape 500"/>
            <p:cNvSpPr>
              <a:spLocks noChangeArrowheads="1"/>
            </p:cNvSpPr>
            <p:nvPr/>
          </p:nvSpPr>
          <p:spPr bwMode="auto">
            <a:xfrm rot="5400000">
              <a:off x="1606297" y="1613727"/>
              <a:ext cx="1402634" cy="1402136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4000496" y="1857370"/>
            <a:ext cx="1143008" cy="1143414"/>
            <a:chOff x="1390650" y="1376363"/>
            <a:chExt cx="4470400" cy="4471987"/>
          </a:xfrm>
        </p:grpSpPr>
        <p:sp>
          <p:nvSpPr>
            <p:cNvPr id="24" name="Shape 499"/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  <p:sp>
          <p:nvSpPr>
            <p:cNvPr id="25" name="Shape 500"/>
            <p:cNvSpPr>
              <a:spLocks noChangeArrowheads="1"/>
            </p:cNvSpPr>
            <p:nvPr/>
          </p:nvSpPr>
          <p:spPr bwMode="auto">
            <a:xfrm rot="5400000">
              <a:off x="1606297" y="1613727"/>
              <a:ext cx="1402634" cy="1402136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5500694" y="1857370"/>
            <a:ext cx="1143008" cy="1143414"/>
            <a:chOff x="1390650" y="1376363"/>
            <a:chExt cx="4470400" cy="4471987"/>
          </a:xfrm>
        </p:grpSpPr>
        <p:sp>
          <p:nvSpPr>
            <p:cNvPr id="27" name="Shape 499"/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  <p:sp>
          <p:nvSpPr>
            <p:cNvPr id="28" name="Shape 500"/>
            <p:cNvSpPr>
              <a:spLocks noChangeArrowheads="1"/>
            </p:cNvSpPr>
            <p:nvPr/>
          </p:nvSpPr>
          <p:spPr bwMode="auto">
            <a:xfrm rot="5400000">
              <a:off x="1606297" y="1613727"/>
              <a:ext cx="1402634" cy="1402136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7000892" y="1857370"/>
            <a:ext cx="1143008" cy="1143414"/>
            <a:chOff x="1390650" y="1376363"/>
            <a:chExt cx="4470400" cy="4471987"/>
          </a:xfrm>
        </p:grpSpPr>
        <p:sp>
          <p:nvSpPr>
            <p:cNvPr id="30" name="Shape 499"/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  <p:sp>
          <p:nvSpPr>
            <p:cNvPr id="31" name="Shape 500"/>
            <p:cNvSpPr>
              <a:spLocks noChangeArrowheads="1"/>
            </p:cNvSpPr>
            <p:nvPr/>
          </p:nvSpPr>
          <p:spPr bwMode="auto">
            <a:xfrm rot="5400000">
              <a:off x="1606297" y="1613727"/>
              <a:ext cx="1402634" cy="1402136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</p:grpSp>
      <p:pic>
        <p:nvPicPr>
          <p:cNvPr id="15" name="Shape 212"/>
          <p:cNvPicPr preferRelativeResize="0"/>
          <p:nvPr/>
        </p:nvPicPr>
        <p:blipFill rotWithShape="1">
          <a:blip r:embed="rId3">
            <a:alphaModFix/>
          </a:blip>
          <a:srcRect t="30221" b="32147"/>
          <a:stretch/>
        </p:blipFill>
        <p:spPr>
          <a:xfrm>
            <a:off x="1785918" y="3334398"/>
            <a:ext cx="5564842" cy="1309054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Multi-Giga Port</a:t>
            </a:r>
            <a:endParaRPr dirty="0"/>
          </a:p>
        </p:txBody>
      </p:sp>
      <p:sp>
        <p:nvSpPr>
          <p:cNvPr id="275" name="Shape 275"/>
          <p:cNvSpPr txBox="1"/>
          <p:nvPr/>
        </p:nvSpPr>
        <p:spPr>
          <a:xfrm>
            <a:off x="928662" y="1000114"/>
            <a:ext cx="7715304" cy="9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000" b="1" dirty="0">
                <a:latin typeface="+mn-lt"/>
                <a:ea typeface="微軟正黑體" pitchFamily="34" charset="-120"/>
              </a:rPr>
              <a:t>Automatically adapts to the required speed and supports 5 networking speeds</a:t>
            </a:r>
            <a:r>
              <a:rPr lang="en-US" altLang="zh-TW" sz="2000" b="1" dirty="0">
                <a:latin typeface="+mn-lt"/>
                <a:ea typeface="微軟正黑體" pitchFamily="34" charset="-120"/>
              </a:rPr>
              <a:t>.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16" name="Shape 412"/>
          <p:cNvSpPr/>
          <p:nvPr/>
        </p:nvSpPr>
        <p:spPr>
          <a:xfrm rot="3193098">
            <a:off x="1564455" y="3074012"/>
            <a:ext cx="591000" cy="4566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" name="Shape 412"/>
          <p:cNvSpPr/>
          <p:nvPr/>
        </p:nvSpPr>
        <p:spPr>
          <a:xfrm rot="8100000">
            <a:off x="7004338" y="3074010"/>
            <a:ext cx="591000" cy="4566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412"/>
          <p:cNvSpPr/>
          <p:nvPr/>
        </p:nvSpPr>
        <p:spPr>
          <a:xfrm rot="5400000">
            <a:off x="5790684" y="2853264"/>
            <a:ext cx="591000" cy="4566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412"/>
          <p:cNvSpPr/>
          <p:nvPr/>
        </p:nvSpPr>
        <p:spPr>
          <a:xfrm rot="5400000">
            <a:off x="2790288" y="2853264"/>
            <a:ext cx="591000" cy="4566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412"/>
          <p:cNvSpPr/>
          <p:nvPr/>
        </p:nvSpPr>
        <p:spPr>
          <a:xfrm rot="5400000">
            <a:off x="4290486" y="2853264"/>
            <a:ext cx="591000" cy="4566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文字方塊 35"/>
          <p:cNvSpPr txBox="1"/>
          <p:nvPr/>
        </p:nvSpPr>
        <p:spPr>
          <a:xfrm>
            <a:off x="1000100" y="2143122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10G</a:t>
            </a:r>
            <a:endParaRPr lang="zh-TW" altLang="en-US" sz="3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2500298" y="2143122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5G</a:t>
            </a:r>
            <a:endParaRPr lang="zh-TW" altLang="en-US" sz="3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4000496" y="2143122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2.5G</a:t>
            </a:r>
            <a:endParaRPr lang="zh-TW" altLang="en-US" sz="3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5500694" y="2143122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1G</a:t>
            </a:r>
            <a:endParaRPr lang="zh-TW" altLang="en-US" sz="3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7000892" y="2143122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100M</a:t>
            </a:r>
            <a:endParaRPr lang="zh-TW" altLang="en-US" sz="3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Perfect Match with QNAP NAS</a:t>
            </a:r>
            <a:endParaRPr dirty="0"/>
          </a:p>
        </p:txBody>
      </p:sp>
      <p:sp>
        <p:nvSpPr>
          <p:cNvPr id="15" name="平行四邊形 14"/>
          <p:cNvSpPr/>
          <p:nvPr/>
        </p:nvSpPr>
        <p:spPr>
          <a:xfrm>
            <a:off x="214314" y="1071552"/>
            <a:ext cx="2928926" cy="428628"/>
          </a:xfrm>
          <a:prstGeom prst="parallelogram">
            <a:avLst>
              <a:gd name="adj" fmla="val 55727"/>
            </a:avLst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altLang="zh-TW" sz="1800" b="1" dirty="0">
                <a:solidFill>
                  <a:srgbClr val="FFFF00"/>
                </a:solidFill>
                <a:ea typeface="微軟正黑體" pitchFamily="34" charset="-120"/>
              </a:rPr>
              <a:t>Internal 10G</a:t>
            </a:r>
            <a:r>
              <a:rPr lang="zh-TW" altLang="en-US" sz="1800" b="1" dirty="0">
                <a:solidFill>
                  <a:srgbClr val="FFFF00"/>
                </a:solidFill>
                <a:ea typeface="微軟正黑體" pitchFamily="34" charset="-120"/>
              </a:rPr>
              <a:t> </a:t>
            </a:r>
            <a:r>
              <a:rPr lang="en-GB" altLang="zh-TW" sz="1800" b="1" dirty="0">
                <a:solidFill>
                  <a:srgbClr val="FFFF00"/>
                </a:solidFill>
                <a:ea typeface="微軟正黑體" pitchFamily="34" charset="-120"/>
              </a:rPr>
              <a:t>series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8C017F11-D698-504B-AF6E-14854EC16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2343" y="3714758"/>
            <a:ext cx="1485211" cy="928422"/>
          </a:xfrm>
          <a:prstGeom prst="rect">
            <a:avLst/>
          </a:prstGeom>
        </p:spPr>
      </p:pic>
      <p:sp>
        <p:nvSpPr>
          <p:cNvPr id="26" name="文字方塊 25"/>
          <p:cNvSpPr txBox="1"/>
          <p:nvPr/>
        </p:nvSpPr>
        <p:spPr>
          <a:xfrm>
            <a:off x="3214678" y="1279230"/>
            <a:ext cx="55007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ts val="1100"/>
            </a:pPr>
            <a:r>
              <a:rPr lang="en-GB" sz="1300" b="1" dirty="0">
                <a:latin typeface="+mn-lt"/>
                <a:ea typeface="微軟正黑體" pitchFamily="34" charset="-120"/>
              </a:rPr>
              <a:t>TES-x85U series, TDS-16489U，TVS-x80U series, TS-x73U series, TS-x63U series, TS-1635, TS-932X, TS-x31X, TS-x31XU</a:t>
            </a:r>
          </a:p>
        </p:txBody>
      </p:sp>
      <p:grpSp>
        <p:nvGrpSpPr>
          <p:cNvPr id="30" name="群組 29"/>
          <p:cNvGrpSpPr/>
          <p:nvPr/>
        </p:nvGrpSpPr>
        <p:grpSpPr>
          <a:xfrm>
            <a:off x="3286116" y="922040"/>
            <a:ext cx="714380" cy="357190"/>
            <a:chOff x="3071802" y="2714626"/>
            <a:chExt cx="714380" cy="357190"/>
          </a:xfrm>
        </p:grpSpPr>
        <p:sp>
          <p:nvSpPr>
            <p:cNvPr id="28" name="文字方塊 27"/>
            <p:cNvSpPr txBox="1"/>
            <p:nvPr/>
          </p:nvSpPr>
          <p:spPr>
            <a:xfrm>
              <a:off x="3071802" y="2723944"/>
              <a:ext cx="71438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SzPts val="1100"/>
              </a:pPr>
              <a:r>
                <a:rPr lang="en-GB" sz="1500" b="1" dirty="0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SFP+</a:t>
              </a:r>
              <a:endParaRPr lang="zh-TW" altLang="en-US" sz="1500" b="1" dirty="0">
                <a:latin typeface="+mn-lt"/>
                <a:ea typeface="微軟正黑體" pitchFamily="34" charset="-12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3107521" y="2714626"/>
              <a:ext cx="607223" cy="35719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1" name="文字方塊 30"/>
          <p:cNvSpPr txBox="1"/>
          <p:nvPr/>
        </p:nvSpPr>
        <p:spPr>
          <a:xfrm>
            <a:off x="3214678" y="2136486"/>
            <a:ext cx="58579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100"/>
            </a:pPr>
            <a:r>
              <a:rPr lang="en-GB" sz="1300" b="1" dirty="0">
                <a:latin typeface="+mn-lt"/>
                <a:ea typeface="微軟正黑體" pitchFamily="34" charset="-120"/>
              </a:rPr>
              <a:t>TS-1685, TS-1677X, TVS-x82T series, TVS-x71T series, TVS-863+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3286116" y="1779296"/>
            <a:ext cx="1571636" cy="357190"/>
            <a:chOff x="3071802" y="2714626"/>
            <a:chExt cx="1571636" cy="357190"/>
          </a:xfrm>
        </p:grpSpPr>
        <p:sp>
          <p:nvSpPr>
            <p:cNvPr id="33" name="文字方塊 32"/>
            <p:cNvSpPr txBox="1"/>
            <p:nvPr/>
          </p:nvSpPr>
          <p:spPr>
            <a:xfrm>
              <a:off x="3071802" y="2723944"/>
              <a:ext cx="15716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buSzPts val="1100"/>
              </a:pPr>
              <a:r>
                <a:rPr lang="en-GB" sz="1500" b="1" dirty="0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RJ45 (BASE-T)</a:t>
              </a:r>
            </a:p>
          </p:txBody>
        </p:sp>
        <p:sp>
          <p:nvSpPr>
            <p:cNvPr id="34" name="矩形 33"/>
            <p:cNvSpPr/>
            <p:nvPr/>
          </p:nvSpPr>
          <p:spPr>
            <a:xfrm>
              <a:off x="3107521" y="2714626"/>
              <a:ext cx="1464479" cy="35719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6" name="平行四邊形 35"/>
          <p:cNvSpPr/>
          <p:nvPr/>
        </p:nvSpPr>
        <p:spPr>
          <a:xfrm>
            <a:off x="392893" y="2500312"/>
            <a:ext cx="2571768" cy="571504"/>
          </a:xfrm>
          <a:prstGeom prst="parallelogram">
            <a:avLst>
              <a:gd name="adj" fmla="val 55727"/>
            </a:avLst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TW" sz="1800" b="1" dirty="0">
                <a:solidFill>
                  <a:srgbClr val="FFFF00"/>
                </a:solidFill>
                <a:ea typeface="微軟正黑體" pitchFamily="34" charset="-120"/>
              </a:rPr>
              <a:t>Extendable 10G series</a:t>
            </a:r>
          </a:p>
        </p:txBody>
      </p:sp>
      <p:sp>
        <p:nvSpPr>
          <p:cNvPr id="41" name="文字方塊 40"/>
          <p:cNvSpPr txBox="1"/>
          <p:nvPr/>
        </p:nvSpPr>
        <p:spPr>
          <a:xfrm>
            <a:off x="3214678" y="2857502"/>
            <a:ext cx="578647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300" b="1" dirty="0">
                <a:latin typeface="+mn-lt"/>
                <a:ea typeface="微軟正黑體" pitchFamily="34" charset="-120"/>
              </a:rPr>
              <a:t>TVS-x82 series, TS-x77 series, TVS-x71U-RP series, TVS-x71 series, TVS-x73 series, TVS-x73e series, TS-x73 series, TS-563, TS-x53BU series, TS-x53B series, TS-x53Be series</a:t>
            </a:r>
          </a:p>
        </p:txBody>
      </p:sp>
      <p:grpSp>
        <p:nvGrpSpPr>
          <p:cNvPr id="42" name="群組 41"/>
          <p:cNvGrpSpPr/>
          <p:nvPr/>
        </p:nvGrpSpPr>
        <p:grpSpPr>
          <a:xfrm>
            <a:off x="3286116" y="2500312"/>
            <a:ext cx="2214578" cy="563316"/>
            <a:chOff x="3071802" y="2714626"/>
            <a:chExt cx="2214578" cy="563316"/>
          </a:xfrm>
        </p:grpSpPr>
        <p:sp>
          <p:nvSpPr>
            <p:cNvPr id="43" name="文字方塊 42"/>
            <p:cNvSpPr txBox="1"/>
            <p:nvPr/>
          </p:nvSpPr>
          <p:spPr>
            <a:xfrm>
              <a:off x="3071802" y="2723944"/>
              <a:ext cx="221457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buSzPts val="1100"/>
              </a:pPr>
              <a:r>
                <a:rPr lang="en-GB" sz="1500" b="1" dirty="0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SFP+ / RJ45 (BASE-T)</a:t>
              </a:r>
            </a:p>
            <a:p>
              <a:pPr>
                <a:buSzPts val="1100"/>
              </a:pPr>
              <a:endParaRPr lang="zh-TW" altLang="en-US" sz="1500" b="1" dirty="0">
                <a:latin typeface="+mn-lt"/>
                <a:ea typeface="微軟正黑體" pitchFamily="34" charset="-120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3107521" y="2714626"/>
              <a:ext cx="2107421" cy="35719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9" name="圖片 48" descr="TS-932X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6" y="3714486"/>
            <a:ext cx="1485646" cy="928694"/>
          </a:xfrm>
          <a:prstGeom prst="rect">
            <a:avLst/>
          </a:prstGeom>
        </p:spPr>
      </p:pic>
      <p:pic>
        <p:nvPicPr>
          <p:cNvPr id="51" name="圖片 50" descr="TS-1677X_fon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4" y="3500444"/>
            <a:ext cx="1828053" cy="1142736"/>
          </a:xfrm>
          <a:prstGeom prst="rect">
            <a:avLst/>
          </a:prstGeom>
        </p:spPr>
      </p:pic>
      <p:pic>
        <p:nvPicPr>
          <p:cNvPr id="53" name="圖片 52" descr="TS-1263XU-Fron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6314" y="3643320"/>
            <a:ext cx="2214578" cy="138435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156" descr="C:\Users\user\Desktop\21_PPT對稿QNAP AQC107 10G網卡\_DSC158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360" y="1589114"/>
            <a:ext cx="3058136" cy="191133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Shape 29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143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QNAP 10G Expansion Card</a:t>
            </a:r>
            <a:endParaRPr dirty="0"/>
          </a:p>
        </p:txBody>
      </p:sp>
      <p:sp>
        <p:nvSpPr>
          <p:cNvPr id="297" name="Shape 297"/>
          <p:cNvSpPr txBox="1"/>
          <p:nvPr/>
        </p:nvSpPr>
        <p:spPr>
          <a:xfrm>
            <a:off x="4786314" y="3466332"/>
            <a:ext cx="3250154" cy="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indent="-317500">
              <a:buSzPts val="1400"/>
              <a:buFont typeface="Arial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QM2-2S10G1T</a:t>
            </a:r>
          </a:p>
          <a:p>
            <a:pPr marL="457200" indent="-317500">
              <a:buSzPts val="1400"/>
              <a:buFont typeface="Arial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QM2-2P10G1T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428596" y="3429006"/>
            <a:ext cx="5000660" cy="12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QXG-10G1T</a:t>
            </a:r>
            <a:endParaRPr b="1" dirty="0">
              <a:latin typeface="+mn-lt"/>
              <a:ea typeface="微軟正黑體" pitchFamily="34" charset="-120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LAN-10G2T-X550</a:t>
            </a:r>
            <a:endParaRPr b="1" dirty="0">
              <a:latin typeface="+mn-lt"/>
              <a:ea typeface="微軟正黑體" pitchFamily="34" charset="-120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LAN-10G1TA</a:t>
            </a:r>
            <a:endParaRPr b="1" dirty="0">
              <a:latin typeface="+mn-lt"/>
              <a:ea typeface="微軟正黑體" pitchFamily="34" charset="-120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LAN-10G1SR</a:t>
            </a:r>
            <a:endParaRPr b="1" dirty="0">
              <a:latin typeface="+mn-lt"/>
              <a:ea typeface="微軟正黑體" pitchFamily="34" charset="-120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LAN-10G2SF-MLX</a:t>
            </a:r>
            <a:endParaRPr b="1" dirty="0">
              <a:latin typeface="+mn-lt"/>
              <a:ea typeface="微軟正黑體" pitchFamily="34" charset="-120"/>
            </a:endParaRPr>
          </a:p>
        </p:txBody>
      </p:sp>
      <p:pic>
        <p:nvPicPr>
          <p:cNvPr id="12" name="圖片 11" descr="QM2-2P10G1T_Front_left-ang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635" y="1571618"/>
            <a:ext cx="3197141" cy="1998568"/>
          </a:xfrm>
          <a:prstGeom prst="rect">
            <a:avLst/>
          </a:prstGeom>
        </p:spPr>
      </p:pic>
      <p:sp>
        <p:nvSpPr>
          <p:cNvPr id="17" name="Shape 153"/>
          <p:cNvSpPr txBox="1"/>
          <p:nvPr/>
        </p:nvSpPr>
        <p:spPr>
          <a:xfrm>
            <a:off x="396824" y="983660"/>
            <a:ext cx="4032300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10 </a:t>
            </a:r>
            <a:r>
              <a:rPr lang="en-GB" altLang="en-US" sz="2000" b="1" dirty="0" err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GbE</a:t>
            </a:r>
            <a:r>
              <a:rPr lang="en-GB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 Network Card</a:t>
            </a:r>
          </a:p>
        </p:txBody>
      </p:sp>
      <p:pic>
        <p:nvPicPr>
          <p:cNvPr id="18" name="Shape 1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357159" y="1555165"/>
            <a:ext cx="410441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53"/>
          <p:cNvSpPr txBox="1"/>
          <p:nvPr/>
        </p:nvSpPr>
        <p:spPr>
          <a:xfrm>
            <a:off x="4643438" y="769346"/>
            <a:ext cx="4357686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QM2: M.2 SSD/10GbE </a:t>
            </a:r>
            <a:r>
              <a:rPr lang="en-GB" altLang="en-US" sz="2000" b="1" dirty="0" err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PCIe</a:t>
            </a:r>
            <a:r>
              <a:rPr lang="en-GB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 Expansion Card</a:t>
            </a:r>
          </a:p>
        </p:txBody>
      </p:sp>
      <p:pic>
        <p:nvPicPr>
          <p:cNvPr id="20" name="Shape 1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4746649" y="1555165"/>
            <a:ext cx="4104417" cy="45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F748456-B038-9A42-854F-3A1B57AB0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Hant" sz="2800"/>
              <a:t>SFP+ ports for various compatible devices</a:t>
            </a:r>
            <a:endParaRPr kumimoji="1" lang="zh-TW" altLang="en-US" sz="2800" dirty="0"/>
          </a:p>
        </p:txBody>
      </p:sp>
      <p:sp>
        <p:nvSpPr>
          <p:cNvPr id="3" name="Shape 153">
            <a:extLst>
              <a:ext uri="{FF2B5EF4-FFF2-40B4-BE49-F238E27FC236}">
                <a16:creationId xmlns:a16="http://schemas.microsoft.com/office/drawing/2014/main" xmlns="" id="{CF38F816-105D-1A43-828D-951ED1178B78}"/>
              </a:ext>
            </a:extLst>
          </p:cNvPr>
          <p:cNvSpPr txBox="1"/>
          <p:nvPr/>
        </p:nvSpPr>
        <p:spPr>
          <a:xfrm>
            <a:off x="396824" y="928676"/>
            <a:ext cx="4032300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114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10</a:t>
            </a:r>
            <a:r>
              <a:rPr lang="zh-TW" altLang="en-US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 </a:t>
            </a:r>
            <a:r>
              <a:rPr lang="en-US" altLang="zh-TW" sz="2000" b="1" i="0" u="none" strike="noStrike" cap="none" dirty="0" err="1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GbE</a:t>
            </a:r>
            <a:r>
              <a:rPr lang="zh-TW" altLang="en-US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 </a:t>
            </a:r>
            <a:r>
              <a:rPr lang="en-US" altLang="zh-Hant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SFP+  NAS Series</a:t>
            </a:r>
            <a:endParaRPr sz="2000" b="1" i="0" u="none" strike="noStrike" cap="none" dirty="0">
              <a:solidFill>
                <a:srgbClr val="0070C0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pic>
        <p:nvPicPr>
          <p:cNvPr id="4" name="Shape 155">
            <a:extLst>
              <a:ext uri="{FF2B5EF4-FFF2-40B4-BE49-F238E27FC236}">
                <a16:creationId xmlns:a16="http://schemas.microsoft.com/office/drawing/2014/main" xmlns="" id="{4FBF76CB-B011-864C-B614-620E175C40A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357159" y="1427915"/>
            <a:ext cx="410441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153">
            <a:extLst>
              <a:ext uri="{FF2B5EF4-FFF2-40B4-BE49-F238E27FC236}">
                <a16:creationId xmlns:a16="http://schemas.microsoft.com/office/drawing/2014/main" xmlns="" id="{B1A9333C-48DA-154F-A5F5-9001F98E6C7E}"/>
              </a:ext>
            </a:extLst>
          </p:cNvPr>
          <p:cNvSpPr txBox="1"/>
          <p:nvPr/>
        </p:nvSpPr>
        <p:spPr>
          <a:xfrm>
            <a:off x="4643438" y="928676"/>
            <a:ext cx="4357686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altLang="zh-TW" sz="2000" b="1" dirty="0">
                <a:solidFill>
                  <a:srgbClr val="0070C0"/>
                </a:solidFill>
                <a:ea typeface="微軟正黑體" pitchFamily="34" charset="-120"/>
              </a:rPr>
              <a:t>10</a:t>
            </a:r>
            <a:r>
              <a:rPr lang="zh-TW" altLang="en-US" sz="2000" b="1" dirty="0">
                <a:solidFill>
                  <a:srgbClr val="0070C0"/>
                </a:solidFill>
                <a:ea typeface="微軟正黑體" pitchFamily="34" charset="-120"/>
              </a:rPr>
              <a:t> </a:t>
            </a:r>
            <a:r>
              <a:rPr lang="en-US" altLang="zh-TW" sz="2000" b="1" dirty="0" err="1">
                <a:solidFill>
                  <a:srgbClr val="0070C0"/>
                </a:solidFill>
                <a:ea typeface="微軟正黑體" pitchFamily="34" charset="-120"/>
              </a:rPr>
              <a:t>GbE</a:t>
            </a:r>
            <a:r>
              <a:rPr lang="zh-TW" altLang="en-US" sz="2000" b="1" dirty="0">
                <a:solidFill>
                  <a:srgbClr val="0070C0"/>
                </a:solidFill>
                <a:ea typeface="微軟正黑體" pitchFamily="34" charset="-120"/>
              </a:rPr>
              <a:t> </a:t>
            </a:r>
            <a:r>
              <a:rPr lang="en-US" altLang="zh-TW" sz="2000" b="1" dirty="0">
                <a:solidFill>
                  <a:srgbClr val="0070C0"/>
                </a:solidFill>
                <a:ea typeface="微軟正黑體" pitchFamily="34" charset="-120"/>
              </a:rPr>
              <a:t>SFP+ Network Card</a:t>
            </a:r>
            <a:endParaRPr lang="zh-TW" altLang="en-US" sz="2000" b="1" dirty="0">
              <a:solidFill>
                <a:srgbClr val="0070C0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6" name="Shape 155">
            <a:extLst>
              <a:ext uri="{FF2B5EF4-FFF2-40B4-BE49-F238E27FC236}">
                <a16:creationId xmlns:a16="http://schemas.microsoft.com/office/drawing/2014/main" xmlns="" id="{2BD05999-5ECA-154B-8CF6-46978CCEB0F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4746649" y="1427915"/>
            <a:ext cx="4104417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469D2538-67D3-534D-896B-6AF19D957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816242"/>
            <a:ext cx="1778000" cy="11049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xmlns="" id="{75AEAE36-5A9E-1648-8ADA-CCFA45E8C468}"/>
              </a:ext>
            </a:extLst>
          </p:cNvPr>
          <p:cNvSpPr/>
          <p:nvPr/>
        </p:nvSpPr>
        <p:spPr>
          <a:xfrm>
            <a:off x="5031597" y="3188896"/>
            <a:ext cx="341389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/>
              <a:t>LAN-10G2SF-MLX</a:t>
            </a:r>
          </a:p>
          <a:p>
            <a:r>
              <a:rPr kumimoji="1" lang="en-US" altLang="zh-TW" sz="1200" b="1" dirty="0">
                <a:latin typeface="+mn-lt"/>
                <a:ea typeface="Microsoft JhengHei" panose="020B0604030504040204" pitchFamily="34" charset="-120"/>
              </a:rPr>
              <a:t>Dual-port 10 </a:t>
            </a:r>
            <a:r>
              <a:rPr kumimoji="1" lang="en-US" altLang="zh-TW" sz="1200" b="1" dirty="0" err="1">
                <a:latin typeface="+mn-lt"/>
                <a:ea typeface="Microsoft JhengHei" panose="020B0604030504040204" pitchFamily="34" charset="-120"/>
              </a:rPr>
              <a:t>GbE</a:t>
            </a:r>
            <a:r>
              <a:rPr kumimoji="1" lang="en-US" altLang="zh-TW" sz="1200" b="1" dirty="0">
                <a:latin typeface="+mn-lt"/>
                <a:ea typeface="Microsoft JhengHei" panose="020B0604030504040204" pitchFamily="34" charset="-120"/>
              </a:rPr>
              <a:t> network expansion card</a:t>
            </a:r>
          </a:p>
          <a:p>
            <a:r>
              <a:rPr kumimoji="1" lang="en-US" altLang="zh-TW" sz="1200" b="1" dirty="0">
                <a:latin typeface="+mn-lt"/>
                <a:ea typeface="Microsoft JhengHei" panose="020B0604030504040204" pitchFamily="34" charset="-120"/>
              </a:rPr>
              <a:t>Adapter: </a:t>
            </a:r>
            <a:r>
              <a:rPr kumimoji="1" lang="en-US" altLang="zh-TW" sz="1200" b="1" dirty="0" err="1">
                <a:latin typeface="+mn-lt"/>
                <a:ea typeface="Microsoft JhengHei" panose="020B0604030504040204" pitchFamily="34" charset="-120"/>
              </a:rPr>
              <a:t>Mellanox</a:t>
            </a:r>
            <a:r>
              <a:rPr kumimoji="1" lang="en-US" altLang="zh-TW" sz="1200" b="1" dirty="0">
                <a:latin typeface="+mn-lt"/>
                <a:ea typeface="Microsoft JhengHei" panose="020B0604030504040204" pitchFamily="34" charset="-120"/>
              </a:rPr>
              <a:t> Connect-3 Pro EN</a:t>
            </a:r>
          </a:p>
          <a:p>
            <a:r>
              <a:rPr kumimoji="1" lang="en-US" altLang="zh-TW" sz="1200" b="1" dirty="0">
                <a:latin typeface="+mn-lt"/>
                <a:ea typeface="Microsoft JhengHei" panose="020B0604030504040204" pitchFamily="34" charset="-120"/>
              </a:rPr>
              <a:t>Connector: SFP+</a:t>
            </a:r>
          </a:p>
          <a:p>
            <a:r>
              <a:rPr kumimoji="1" lang="en-US" altLang="zh-TW" sz="1200" b="1" dirty="0" err="1">
                <a:latin typeface="+mn-lt"/>
                <a:ea typeface="Microsoft JhengHei" panose="020B0604030504040204" pitchFamily="34" charset="-120"/>
              </a:rPr>
              <a:t>PCIe</a:t>
            </a:r>
            <a:r>
              <a:rPr kumimoji="1" lang="en-US" altLang="zh-TW" sz="1200" b="1" dirty="0">
                <a:latin typeface="+mn-lt"/>
                <a:ea typeface="Microsoft JhengHei" panose="020B0604030504040204" pitchFamily="34" charset="-120"/>
              </a:rPr>
              <a:t> and Lanes: </a:t>
            </a:r>
            <a:r>
              <a:rPr kumimoji="1" lang="en-US" altLang="zh-TW" sz="1200" b="1" dirty="0" err="1">
                <a:latin typeface="+mn-lt"/>
                <a:ea typeface="Microsoft JhengHei" panose="020B0604030504040204" pitchFamily="34" charset="-120"/>
              </a:rPr>
              <a:t>PCIe</a:t>
            </a:r>
            <a:r>
              <a:rPr kumimoji="1" lang="en-US" altLang="zh-TW" sz="1200" b="1" dirty="0">
                <a:latin typeface="+mn-lt"/>
                <a:ea typeface="Microsoft JhengHei" panose="020B0604030504040204" pitchFamily="34" charset="-120"/>
              </a:rPr>
              <a:t> Gen3 x 8</a:t>
            </a:r>
            <a:endParaRPr kumimoji="1" lang="zh-TW" altLang="en-US" dirty="0">
              <a:latin typeface="+mn-lt"/>
              <a:ea typeface="Microsoft JhengHei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6196EFFC-B4CB-3049-8F7D-FD572DFAA856}"/>
              </a:ext>
            </a:extLst>
          </p:cNvPr>
          <p:cNvSpPr/>
          <p:nvPr/>
        </p:nvSpPr>
        <p:spPr>
          <a:xfrm>
            <a:off x="388867" y="3335245"/>
            <a:ext cx="4064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1100"/>
            </a:pPr>
            <a:r>
              <a:rPr lang="en-GB" altLang="zh-TW" b="1" dirty="0">
                <a:ea typeface="微軟正黑體" pitchFamily="34" charset="-120"/>
              </a:rPr>
              <a:t>TES-x85U </a:t>
            </a:r>
            <a:r>
              <a:rPr lang="en-US" altLang="zh-TW" b="1" dirty="0">
                <a:ea typeface="微軟正黑體" pitchFamily="34" charset="-120"/>
              </a:rPr>
              <a:t>Series, </a:t>
            </a:r>
            <a:r>
              <a:rPr lang="en-GB" altLang="zh-TW" b="1" dirty="0">
                <a:ea typeface="微軟正黑體" pitchFamily="34" charset="-120"/>
              </a:rPr>
              <a:t>TDS-16489U, TVS-x80U </a:t>
            </a:r>
            <a:r>
              <a:rPr lang="en-US" altLang="zh-TW" b="1" dirty="0">
                <a:ea typeface="微軟正黑體" pitchFamily="34" charset="-120"/>
              </a:rPr>
              <a:t>Series, </a:t>
            </a:r>
            <a:r>
              <a:rPr lang="en-GB" altLang="zh-TW" b="1" dirty="0">
                <a:ea typeface="微軟正黑體" pitchFamily="34" charset="-120"/>
              </a:rPr>
              <a:t>TS-x73U </a:t>
            </a:r>
            <a:r>
              <a:rPr lang="en-US" altLang="zh-TW" b="1" dirty="0">
                <a:ea typeface="微軟正黑體" pitchFamily="34" charset="-120"/>
              </a:rPr>
              <a:t>Series, </a:t>
            </a:r>
            <a:r>
              <a:rPr lang="en-GB" altLang="zh-TW" b="1" dirty="0">
                <a:ea typeface="微軟正黑體" pitchFamily="34" charset="-120"/>
              </a:rPr>
              <a:t>TS-x63U </a:t>
            </a:r>
            <a:r>
              <a:rPr lang="en-US" altLang="zh-TW" b="1" dirty="0">
                <a:ea typeface="微軟正黑體" pitchFamily="34" charset="-120"/>
              </a:rPr>
              <a:t>Series, </a:t>
            </a:r>
            <a:r>
              <a:rPr lang="en-GB" altLang="zh-TW" b="1" dirty="0">
                <a:ea typeface="微軟正黑體" pitchFamily="34" charset="-120"/>
              </a:rPr>
              <a:t>TS-1635, TS-932X, TS-x31X </a:t>
            </a:r>
            <a:r>
              <a:rPr lang="en-US" altLang="zh-TW" b="1" dirty="0">
                <a:ea typeface="微軟正黑體" pitchFamily="34" charset="-120"/>
              </a:rPr>
              <a:t>Series, </a:t>
            </a:r>
            <a:r>
              <a:rPr lang="en-GB" altLang="zh-TW" b="1" dirty="0">
                <a:ea typeface="微軟正黑體" pitchFamily="34" charset="-120"/>
              </a:rPr>
              <a:t>TS-x31XU </a:t>
            </a:r>
            <a:r>
              <a:rPr lang="en-US" altLang="zh-TW" b="1" dirty="0">
                <a:ea typeface="微軟正黑體" pitchFamily="34" charset="-120"/>
              </a:rPr>
              <a:t>Series</a:t>
            </a:r>
            <a:endParaRPr lang="zh-TW" altLang="en-US" b="1" dirty="0">
              <a:ea typeface="微軟正黑體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3632EEAE-007E-354E-8A91-C3A166864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19" y="1586074"/>
            <a:ext cx="1306447" cy="816529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7C4871F7-9D41-B84A-8024-376DA5C392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817" y="1994338"/>
            <a:ext cx="1393849" cy="87115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0AEBFF1E-9A3F-7249-8BE7-E78D6462AD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519" y="2350429"/>
            <a:ext cx="1393849" cy="87115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56600D61-1D5B-9044-947C-85142E8007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5668" y="1795711"/>
            <a:ext cx="916770" cy="572981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DE46AAF5-4600-B94C-BC5A-76BBAE3626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4515" y="1801299"/>
            <a:ext cx="916770" cy="57298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6E130BB9-664C-3F46-9ADF-D0B3684857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0821" y="2429916"/>
            <a:ext cx="1003176" cy="626985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xmlns="" id="{277A1A5A-1961-EC48-A997-9B581BA233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35590" y="2425095"/>
            <a:ext cx="1010890" cy="63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62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91"/>
          <p:cNvSpPr txBox="1"/>
          <p:nvPr/>
        </p:nvSpPr>
        <p:spPr>
          <a:xfrm>
            <a:off x="0" y="928676"/>
            <a:ext cx="9144000" cy="150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sz="4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QSwitch</a:t>
            </a:r>
            <a:r>
              <a:rPr lang="en-GB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 </a:t>
            </a:r>
          </a:p>
          <a:p>
            <a:pPr lvl="0" algn="ctr"/>
            <a:r>
              <a:rPr lang="en-GB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Production Insight</a:t>
            </a:r>
          </a:p>
        </p:txBody>
      </p:sp>
      <p:sp>
        <p:nvSpPr>
          <p:cNvPr id="8" name="Shape 194"/>
          <p:cNvSpPr txBox="1"/>
          <p:nvPr/>
        </p:nvSpPr>
        <p:spPr>
          <a:xfrm>
            <a:off x="1071538" y="2928940"/>
            <a:ext cx="1954713" cy="3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bg1"/>
                </a:solidFill>
              </a:rPr>
              <a:t>QSW-1208-8C </a:t>
            </a:r>
            <a:endParaRPr sz="1050" dirty="0">
              <a:solidFill>
                <a:schemeClr val="bg1"/>
              </a:solidFill>
            </a:endParaRPr>
          </a:p>
        </p:txBody>
      </p:sp>
      <p:sp>
        <p:nvSpPr>
          <p:cNvPr id="9" name="Shape 195"/>
          <p:cNvSpPr txBox="1"/>
          <p:nvPr/>
        </p:nvSpPr>
        <p:spPr>
          <a:xfrm>
            <a:off x="4780875" y="2928940"/>
            <a:ext cx="1791389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QSW-804-4C</a:t>
            </a:r>
          </a:p>
        </p:txBody>
      </p:sp>
      <p:pic>
        <p:nvPicPr>
          <p:cNvPr id="11" name="圖片 10" descr="QSW-804-4C_Front_03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70" y="3303561"/>
            <a:ext cx="3857620" cy="10147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QSW-1208-8C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660619"/>
            <a:ext cx="3857652" cy="24114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Three Stages of Production</a:t>
            </a:r>
            <a:endParaRPr dirty="0"/>
          </a:p>
        </p:txBody>
      </p:sp>
      <p:grpSp>
        <p:nvGrpSpPr>
          <p:cNvPr id="6" name="群組 5"/>
          <p:cNvGrpSpPr/>
          <p:nvPr/>
        </p:nvGrpSpPr>
        <p:grpSpPr>
          <a:xfrm>
            <a:off x="0" y="-1643092"/>
            <a:ext cx="3143240" cy="1071570"/>
            <a:chOff x="0" y="1357304"/>
            <a:chExt cx="3214678" cy="500066"/>
          </a:xfrm>
        </p:grpSpPr>
        <p:sp>
          <p:nvSpPr>
            <p:cNvPr id="7" name="五邊形 6"/>
            <p:cNvSpPr/>
            <p:nvPr/>
          </p:nvSpPr>
          <p:spPr>
            <a:xfrm>
              <a:off x="0" y="1357304"/>
              <a:ext cx="2857489" cy="500066"/>
            </a:xfrm>
            <a:prstGeom prst="homePlate">
              <a:avLst>
                <a:gd name="adj" fmla="val 33377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＞形箭號 7"/>
            <p:cNvSpPr/>
            <p:nvPr/>
          </p:nvSpPr>
          <p:spPr>
            <a:xfrm>
              <a:off x="242886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＞形箭號 9"/>
            <p:cNvSpPr/>
            <p:nvPr/>
          </p:nvSpPr>
          <p:spPr>
            <a:xfrm>
              <a:off x="278605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6000760" y="-1643092"/>
            <a:ext cx="3143240" cy="1071570"/>
            <a:chOff x="0" y="1357304"/>
            <a:chExt cx="3214678" cy="500066"/>
          </a:xfrm>
        </p:grpSpPr>
        <p:sp>
          <p:nvSpPr>
            <p:cNvPr id="20" name="五邊形 19"/>
            <p:cNvSpPr/>
            <p:nvPr/>
          </p:nvSpPr>
          <p:spPr>
            <a:xfrm>
              <a:off x="0" y="1357304"/>
              <a:ext cx="2857489" cy="500066"/>
            </a:xfrm>
            <a:prstGeom prst="homePlate">
              <a:avLst>
                <a:gd name="adj" fmla="val 33377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＞形箭號 20"/>
            <p:cNvSpPr/>
            <p:nvPr/>
          </p:nvSpPr>
          <p:spPr>
            <a:xfrm>
              <a:off x="242886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＞形箭號 21"/>
            <p:cNvSpPr/>
            <p:nvPr/>
          </p:nvSpPr>
          <p:spPr>
            <a:xfrm>
              <a:off x="278605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3000364" y="-1643092"/>
            <a:ext cx="3143240" cy="1071570"/>
            <a:chOff x="0" y="1357304"/>
            <a:chExt cx="3214678" cy="500066"/>
          </a:xfrm>
        </p:grpSpPr>
        <p:sp>
          <p:nvSpPr>
            <p:cNvPr id="24" name="五邊形 23"/>
            <p:cNvSpPr/>
            <p:nvPr/>
          </p:nvSpPr>
          <p:spPr>
            <a:xfrm>
              <a:off x="0" y="1357304"/>
              <a:ext cx="2857489" cy="500066"/>
            </a:xfrm>
            <a:prstGeom prst="homePlate">
              <a:avLst>
                <a:gd name="adj" fmla="val 33377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＞形箭號 24"/>
            <p:cNvSpPr/>
            <p:nvPr/>
          </p:nvSpPr>
          <p:spPr>
            <a:xfrm>
              <a:off x="242886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＞形箭號 25"/>
            <p:cNvSpPr/>
            <p:nvPr/>
          </p:nvSpPr>
          <p:spPr>
            <a:xfrm>
              <a:off x="278605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857224" y="1357304"/>
            <a:ext cx="7286676" cy="642942"/>
            <a:chOff x="2297292" y="1428736"/>
            <a:chExt cx="7512690" cy="642942"/>
          </a:xfrm>
        </p:grpSpPr>
        <p:grpSp>
          <p:nvGrpSpPr>
            <p:cNvPr id="54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57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sp>
        <p:nvSpPr>
          <p:cNvPr id="59" name="文字方塊 58"/>
          <p:cNvSpPr txBox="1"/>
          <p:nvPr/>
        </p:nvSpPr>
        <p:spPr>
          <a:xfrm>
            <a:off x="1785918" y="1428742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400" b="1" dirty="0">
                <a:solidFill>
                  <a:schemeClr val="tx1"/>
                </a:solidFill>
              </a:rPr>
              <a:t>Hardware &amp; Software Development</a:t>
            </a:r>
          </a:p>
        </p:txBody>
      </p:sp>
      <p:grpSp>
        <p:nvGrpSpPr>
          <p:cNvPr id="60" name="群組 59"/>
          <p:cNvGrpSpPr/>
          <p:nvPr/>
        </p:nvGrpSpPr>
        <p:grpSpPr>
          <a:xfrm>
            <a:off x="857224" y="2299269"/>
            <a:ext cx="7286676" cy="642942"/>
            <a:chOff x="2297292" y="1428736"/>
            <a:chExt cx="7512690" cy="642942"/>
          </a:xfrm>
        </p:grpSpPr>
        <p:grpSp>
          <p:nvGrpSpPr>
            <p:cNvPr id="61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64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2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文字方塊 65"/>
          <p:cNvSpPr txBox="1"/>
          <p:nvPr/>
        </p:nvSpPr>
        <p:spPr>
          <a:xfrm>
            <a:off x="1785918" y="2395837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GB" sz="2400" b="1" dirty="0">
                <a:solidFill>
                  <a:schemeClr val="tx1"/>
                </a:solidFill>
              </a:rPr>
              <a:t>Verification</a:t>
            </a:r>
          </a:p>
        </p:txBody>
      </p:sp>
      <p:grpSp>
        <p:nvGrpSpPr>
          <p:cNvPr id="67" name="群組 66"/>
          <p:cNvGrpSpPr/>
          <p:nvPr/>
        </p:nvGrpSpPr>
        <p:grpSpPr>
          <a:xfrm>
            <a:off x="857224" y="3286130"/>
            <a:ext cx="7286676" cy="642942"/>
            <a:chOff x="2297292" y="1428736"/>
            <a:chExt cx="7512690" cy="642942"/>
          </a:xfrm>
        </p:grpSpPr>
        <p:grpSp>
          <p:nvGrpSpPr>
            <p:cNvPr id="68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71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9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" name="文字方塊 72"/>
          <p:cNvSpPr txBox="1"/>
          <p:nvPr/>
        </p:nvSpPr>
        <p:spPr>
          <a:xfrm>
            <a:off x="1785918" y="3395969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GB" sz="2400" b="1" dirty="0">
                <a:solidFill>
                  <a:schemeClr val="tx1"/>
                </a:solidFill>
              </a:rPr>
              <a:t>Production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>
            <a:off x="1643042" y="3643320"/>
            <a:ext cx="5786478" cy="785818"/>
            <a:chOff x="1643042" y="3643320"/>
            <a:chExt cx="5786478" cy="785818"/>
          </a:xfrm>
        </p:grpSpPr>
        <p:grpSp>
          <p:nvGrpSpPr>
            <p:cNvPr id="37" name="群組 36"/>
            <p:cNvGrpSpPr/>
            <p:nvPr/>
          </p:nvGrpSpPr>
          <p:grpSpPr>
            <a:xfrm>
              <a:off x="1643042" y="3643320"/>
              <a:ext cx="5786478" cy="785818"/>
              <a:chOff x="6156176" y="2787774"/>
              <a:chExt cx="2808312" cy="686841"/>
            </a:xfrm>
          </p:grpSpPr>
          <p:sp>
            <p:nvSpPr>
              <p:cNvPr id="38" name="Shape 281"/>
              <p:cNvSpPr/>
              <p:nvPr/>
            </p:nvSpPr>
            <p:spPr bwMode="auto">
              <a:xfrm>
                <a:off x="6156176" y="2787774"/>
                <a:ext cx="2808312" cy="681311"/>
              </a:xfrm>
              <a:prstGeom prst="rect">
                <a:avLst/>
              </a:prstGeom>
              <a:solidFill>
                <a:srgbClr val="AFEAFF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  <p:sp>
            <p:nvSpPr>
              <p:cNvPr id="39" name="Shape 281"/>
              <p:cNvSpPr/>
              <p:nvPr/>
            </p:nvSpPr>
            <p:spPr bwMode="auto">
              <a:xfrm>
                <a:off x="6156176" y="2793304"/>
                <a:ext cx="74557" cy="681311"/>
              </a:xfrm>
              <a:prstGeom prst="rect">
                <a:avLst/>
              </a:prstGeom>
              <a:solidFill>
                <a:srgbClr val="0070C0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</p:grpSp>
        <p:sp>
          <p:nvSpPr>
            <p:cNvPr id="51" name="Shape 281"/>
            <p:cNvSpPr/>
            <p:nvPr/>
          </p:nvSpPr>
          <p:spPr bwMode="auto">
            <a:xfrm flipH="1">
              <a:off x="1714480" y="3643320"/>
              <a:ext cx="80962" cy="779491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643042" y="2786064"/>
            <a:ext cx="5786478" cy="785818"/>
            <a:chOff x="1643042" y="2786064"/>
            <a:chExt cx="5786478" cy="785818"/>
          </a:xfrm>
        </p:grpSpPr>
        <p:grpSp>
          <p:nvGrpSpPr>
            <p:cNvPr id="34" name="群組 33"/>
            <p:cNvGrpSpPr/>
            <p:nvPr/>
          </p:nvGrpSpPr>
          <p:grpSpPr>
            <a:xfrm>
              <a:off x="1643042" y="2786064"/>
              <a:ext cx="5786478" cy="785818"/>
              <a:chOff x="6156176" y="2787774"/>
              <a:chExt cx="2808312" cy="686841"/>
            </a:xfrm>
          </p:grpSpPr>
          <p:sp>
            <p:nvSpPr>
              <p:cNvPr id="35" name="Shape 281"/>
              <p:cNvSpPr/>
              <p:nvPr/>
            </p:nvSpPr>
            <p:spPr bwMode="auto">
              <a:xfrm>
                <a:off x="6156176" y="2787774"/>
                <a:ext cx="2808312" cy="681311"/>
              </a:xfrm>
              <a:prstGeom prst="rect">
                <a:avLst/>
              </a:prstGeom>
              <a:solidFill>
                <a:srgbClr val="AFEAFF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  <p:sp>
            <p:nvSpPr>
              <p:cNvPr id="36" name="Shape 281"/>
              <p:cNvSpPr/>
              <p:nvPr/>
            </p:nvSpPr>
            <p:spPr bwMode="auto">
              <a:xfrm>
                <a:off x="6156176" y="2793304"/>
                <a:ext cx="74557" cy="681311"/>
              </a:xfrm>
              <a:prstGeom prst="rect">
                <a:avLst/>
              </a:prstGeom>
              <a:solidFill>
                <a:srgbClr val="0070C0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</p:grpSp>
        <p:sp>
          <p:nvSpPr>
            <p:cNvPr id="50" name="Shape 281"/>
            <p:cNvSpPr/>
            <p:nvPr/>
          </p:nvSpPr>
          <p:spPr bwMode="auto">
            <a:xfrm flipH="1">
              <a:off x="1714480" y="2786064"/>
              <a:ext cx="80962" cy="779491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1643042" y="1928808"/>
            <a:ext cx="5786478" cy="785818"/>
            <a:chOff x="1643042" y="1928808"/>
            <a:chExt cx="5786478" cy="785818"/>
          </a:xfrm>
        </p:grpSpPr>
        <p:grpSp>
          <p:nvGrpSpPr>
            <p:cNvPr id="31" name="群組 30"/>
            <p:cNvGrpSpPr/>
            <p:nvPr/>
          </p:nvGrpSpPr>
          <p:grpSpPr>
            <a:xfrm>
              <a:off x="1643042" y="1928808"/>
              <a:ext cx="5786478" cy="785818"/>
              <a:chOff x="6156176" y="2787774"/>
              <a:chExt cx="2808312" cy="686841"/>
            </a:xfrm>
          </p:grpSpPr>
          <p:sp>
            <p:nvSpPr>
              <p:cNvPr id="32" name="Shape 281"/>
              <p:cNvSpPr/>
              <p:nvPr/>
            </p:nvSpPr>
            <p:spPr bwMode="auto">
              <a:xfrm>
                <a:off x="6156176" y="2787774"/>
                <a:ext cx="2808312" cy="681311"/>
              </a:xfrm>
              <a:prstGeom prst="rect">
                <a:avLst/>
              </a:prstGeom>
              <a:solidFill>
                <a:srgbClr val="AFEAFF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  <p:sp>
            <p:nvSpPr>
              <p:cNvPr id="33" name="Shape 281"/>
              <p:cNvSpPr/>
              <p:nvPr/>
            </p:nvSpPr>
            <p:spPr bwMode="auto">
              <a:xfrm>
                <a:off x="6156176" y="2793304"/>
                <a:ext cx="74557" cy="681311"/>
              </a:xfrm>
              <a:prstGeom prst="rect">
                <a:avLst/>
              </a:prstGeom>
              <a:solidFill>
                <a:srgbClr val="0070C0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</p:grpSp>
        <p:sp>
          <p:nvSpPr>
            <p:cNvPr id="49" name="Shape 281"/>
            <p:cNvSpPr/>
            <p:nvPr/>
          </p:nvSpPr>
          <p:spPr bwMode="auto">
            <a:xfrm flipH="1">
              <a:off x="1714480" y="1928808"/>
              <a:ext cx="80962" cy="779491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</p:grpSp>
      <p:grpSp>
        <p:nvGrpSpPr>
          <p:cNvPr id="52" name="群組 51"/>
          <p:cNvGrpSpPr/>
          <p:nvPr/>
        </p:nvGrpSpPr>
        <p:grpSpPr>
          <a:xfrm>
            <a:off x="1643042" y="1071552"/>
            <a:ext cx="5786478" cy="785818"/>
            <a:chOff x="1643042" y="1071552"/>
            <a:chExt cx="5786478" cy="785818"/>
          </a:xfrm>
        </p:grpSpPr>
        <p:sp>
          <p:nvSpPr>
            <p:cNvPr id="8" name="Shape 281"/>
            <p:cNvSpPr/>
            <p:nvPr/>
          </p:nvSpPr>
          <p:spPr bwMode="auto">
            <a:xfrm>
              <a:off x="1643042" y="1071552"/>
              <a:ext cx="5786478" cy="779491"/>
            </a:xfrm>
            <a:prstGeom prst="rect">
              <a:avLst/>
            </a:prstGeom>
            <a:solidFill>
              <a:srgbClr val="AFEAFF">
                <a:alpha val="85000"/>
              </a:srgbClr>
            </a:soli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  <p:sp>
          <p:nvSpPr>
            <p:cNvPr id="9" name="Shape 281"/>
            <p:cNvSpPr/>
            <p:nvPr/>
          </p:nvSpPr>
          <p:spPr bwMode="auto">
            <a:xfrm>
              <a:off x="1643042" y="1077879"/>
              <a:ext cx="153623" cy="779491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  <p:sp>
          <p:nvSpPr>
            <p:cNvPr id="48" name="Shape 281"/>
            <p:cNvSpPr/>
            <p:nvPr/>
          </p:nvSpPr>
          <p:spPr bwMode="auto">
            <a:xfrm flipH="1">
              <a:off x="1714480" y="1071552"/>
              <a:ext cx="80962" cy="779491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</p:grp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 err="1"/>
              <a:t>QSwitch</a:t>
            </a:r>
            <a:r>
              <a:rPr lang="en-GB" dirty="0"/>
              <a:t> 10G Switch</a:t>
            </a:r>
            <a:endParaRPr dirty="0"/>
          </a:p>
        </p:txBody>
      </p:sp>
      <p:sp>
        <p:nvSpPr>
          <p:cNvPr id="40" name="文字方塊 39"/>
          <p:cNvSpPr txBox="1"/>
          <p:nvPr/>
        </p:nvSpPr>
        <p:spPr>
          <a:xfrm>
            <a:off x="2143108" y="1214428"/>
            <a:ext cx="52864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Marketing Trend of 10G Network</a:t>
            </a:r>
          </a:p>
        </p:txBody>
      </p:sp>
      <p:sp>
        <p:nvSpPr>
          <p:cNvPr id="41" name="文字方塊 40"/>
          <p:cNvSpPr txBox="1"/>
          <p:nvPr/>
        </p:nvSpPr>
        <p:spPr>
          <a:xfrm>
            <a:off x="2143108" y="2071684"/>
            <a:ext cx="52864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500" b="1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QSwitch</a:t>
            </a:r>
            <a:r>
              <a:rPr lang="en-GB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Introduction</a:t>
            </a:r>
          </a:p>
        </p:txBody>
      </p:sp>
      <p:sp>
        <p:nvSpPr>
          <p:cNvPr id="42" name="文字方塊 41"/>
          <p:cNvSpPr txBox="1"/>
          <p:nvPr/>
        </p:nvSpPr>
        <p:spPr>
          <a:xfrm>
            <a:off x="2143108" y="2928940"/>
            <a:ext cx="52864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altLang="en-US" sz="2500" b="1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QSwitch</a:t>
            </a:r>
            <a:r>
              <a:rPr lang="en-GB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Insight</a:t>
            </a:r>
          </a:p>
        </p:txBody>
      </p:sp>
      <p:sp>
        <p:nvSpPr>
          <p:cNvPr id="43" name="文字方塊 42"/>
          <p:cNvSpPr txBox="1"/>
          <p:nvPr/>
        </p:nvSpPr>
        <p:spPr>
          <a:xfrm>
            <a:off x="2143108" y="3786196"/>
            <a:ext cx="52864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500" b="1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QSwitch</a:t>
            </a:r>
            <a:r>
              <a:rPr lang="en-GB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Use Cases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圓角矩形 12"/>
          <p:cNvSpPr/>
          <p:nvPr/>
        </p:nvSpPr>
        <p:spPr>
          <a:xfrm>
            <a:off x="571472" y="1071552"/>
            <a:ext cx="7929618" cy="2571768"/>
          </a:xfrm>
          <a:prstGeom prst="roundRect">
            <a:avLst>
              <a:gd name="adj" fmla="val 6439"/>
            </a:avLst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rgbClr val="000000"/>
              </a:buClr>
              <a:buSzPts val="1100"/>
            </a:pPr>
            <a:r>
              <a:rPr lang="en-GB" dirty="0"/>
              <a:t>Hardware &amp; Software Development</a:t>
            </a:r>
            <a:endParaRPr dirty="0"/>
          </a:p>
        </p:txBody>
      </p:sp>
      <p:sp>
        <p:nvSpPr>
          <p:cNvPr id="320" name="Shape 320"/>
          <p:cNvSpPr/>
          <p:nvPr/>
        </p:nvSpPr>
        <p:spPr>
          <a:xfrm>
            <a:off x="1013249" y="137530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sz="1800" b="1" dirty="0">
                <a:solidFill>
                  <a:schemeClr val="bg1"/>
                </a:solidFill>
              </a:rPr>
              <a:t>Mechanical</a:t>
            </a:r>
          </a:p>
        </p:txBody>
      </p:sp>
      <p:sp>
        <p:nvSpPr>
          <p:cNvPr id="321" name="Shape 321"/>
          <p:cNvSpPr/>
          <p:nvPr/>
        </p:nvSpPr>
        <p:spPr>
          <a:xfrm>
            <a:off x="1013249" y="208968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Board &amp; Chip</a:t>
            </a:r>
          </a:p>
        </p:txBody>
      </p:sp>
      <p:sp>
        <p:nvSpPr>
          <p:cNvPr id="322" name="Shape 322"/>
          <p:cNvSpPr/>
          <p:nvPr/>
        </p:nvSpPr>
        <p:spPr>
          <a:xfrm>
            <a:off x="1013249" y="280406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Power Supply</a:t>
            </a:r>
          </a:p>
        </p:txBody>
      </p:sp>
      <p:sp>
        <p:nvSpPr>
          <p:cNvPr id="323" name="Shape 323"/>
          <p:cNvSpPr/>
          <p:nvPr/>
        </p:nvSpPr>
        <p:spPr>
          <a:xfrm>
            <a:off x="2941162" y="137530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sz="1800" b="1" dirty="0">
                <a:solidFill>
                  <a:schemeClr val="bg1"/>
                </a:solidFill>
              </a:rPr>
              <a:t>Fan</a:t>
            </a:r>
          </a:p>
        </p:txBody>
      </p:sp>
      <p:sp>
        <p:nvSpPr>
          <p:cNvPr id="324" name="Shape 324"/>
          <p:cNvSpPr/>
          <p:nvPr/>
        </p:nvSpPr>
        <p:spPr>
          <a:xfrm>
            <a:off x="2941162" y="208968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GB" sz="1800" b="1" dirty="0">
                <a:solidFill>
                  <a:schemeClr val="bg1"/>
                </a:solidFill>
              </a:rPr>
              <a:t>Connectors</a:t>
            </a:r>
          </a:p>
        </p:txBody>
      </p:sp>
      <p:sp>
        <p:nvSpPr>
          <p:cNvPr id="325" name="Shape 325"/>
          <p:cNvSpPr/>
          <p:nvPr/>
        </p:nvSpPr>
        <p:spPr>
          <a:xfrm>
            <a:off x="2941162" y="280406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sz="1800" b="1" dirty="0">
                <a:solidFill>
                  <a:schemeClr val="bg1"/>
                </a:solidFill>
              </a:rPr>
              <a:t>Other parts</a:t>
            </a:r>
          </a:p>
        </p:txBody>
      </p:sp>
      <p:sp>
        <p:nvSpPr>
          <p:cNvPr id="326" name="Shape 326"/>
          <p:cNvSpPr/>
          <p:nvPr/>
        </p:nvSpPr>
        <p:spPr>
          <a:xfrm>
            <a:off x="4857752" y="2786064"/>
            <a:ext cx="3143272" cy="553500"/>
          </a:xfrm>
          <a:prstGeom prst="rect">
            <a:avLst/>
          </a:prstGeom>
          <a:solidFill>
            <a:srgbClr val="FFC0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sz="2800" b="1" dirty="0"/>
              <a:t>M</a:t>
            </a:r>
            <a:r>
              <a:rPr lang="en-US" altLang="zh-Hant" sz="2800" b="1" dirty="0"/>
              <a:t>C</a:t>
            </a:r>
            <a:r>
              <a:rPr lang="en-GB" sz="2800" b="1" dirty="0"/>
              <a:t>U</a:t>
            </a:r>
          </a:p>
        </p:txBody>
      </p:sp>
      <p:sp>
        <p:nvSpPr>
          <p:cNvPr id="327" name="Shape 327"/>
          <p:cNvSpPr/>
          <p:nvPr/>
        </p:nvSpPr>
        <p:spPr>
          <a:xfrm>
            <a:off x="4857752" y="1357304"/>
            <a:ext cx="3143272" cy="1285884"/>
          </a:xfrm>
          <a:prstGeom prst="rect">
            <a:avLst/>
          </a:prstGeom>
          <a:solidFill>
            <a:srgbClr val="FFC0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sz="2800" b="1" dirty="0"/>
              <a:t>Main System</a:t>
            </a:r>
          </a:p>
        </p:txBody>
      </p:sp>
      <p:sp>
        <p:nvSpPr>
          <p:cNvPr id="328" name="Shape 328"/>
          <p:cNvSpPr/>
          <p:nvPr/>
        </p:nvSpPr>
        <p:spPr>
          <a:xfrm>
            <a:off x="3357554" y="4214824"/>
            <a:ext cx="2346490" cy="571504"/>
          </a:xfrm>
          <a:prstGeom prst="roundRect">
            <a:avLst>
              <a:gd name="adj" fmla="val 16667"/>
            </a:avLst>
          </a:prstGeom>
          <a:solidFill>
            <a:schemeClr val="accent1">
              <a:lumMod val="5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Design Verification</a:t>
            </a:r>
          </a:p>
        </p:txBody>
      </p:sp>
      <p:sp>
        <p:nvSpPr>
          <p:cNvPr id="14" name="向下箭號 13"/>
          <p:cNvSpPr/>
          <p:nvPr/>
        </p:nvSpPr>
        <p:spPr>
          <a:xfrm>
            <a:off x="4071934" y="3429006"/>
            <a:ext cx="928694" cy="714380"/>
          </a:xfrm>
          <a:prstGeom prst="downArrow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b="1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Design Verification</a:t>
            </a:r>
            <a:endParaRPr dirty="0"/>
          </a:p>
        </p:txBody>
      </p:sp>
      <p:grpSp>
        <p:nvGrpSpPr>
          <p:cNvPr id="6" name="群組 5"/>
          <p:cNvGrpSpPr/>
          <p:nvPr/>
        </p:nvGrpSpPr>
        <p:grpSpPr>
          <a:xfrm>
            <a:off x="857224" y="1357304"/>
            <a:ext cx="7286676" cy="642942"/>
            <a:chOff x="2297292" y="1428736"/>
            <a:chExt cx="7512690" cy="642942"/>
          </a:xfrm>
        </p:grpSpPr>
        <p:grpSp>
          <p:nvGrpSpPr>
            <p:cNvPr id="7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10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sp>
        <p:nvSpPr>
          <p:cNvPr id="12" name="文字方塊 11"/>
          <p:cNvSpPr txBox="1"/>
          <p:nvPr/>
        </p:nvSpPr>
        <p:spPr>
          <a:xfrm>
            <a:off x="1785918" y="1467143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400" b="1" dirty="0">
                <a:solidFill>
                  <a:schemeClr val="tx1"/>
                </a:solidFill>
              </a:rPr>
              <a:t>Reliability Test</a:t>
            </a:r>
          </a:p>
        </p:txBody>
      </p:sp>
      <p:grpSp>
        <p:nvGrpSpPr>
          <p:cNvPr id="13" name="群組 12"/>
          <p:cNvGrpSpPr/>
          <p:nvPr/>
        </p:nvGrpSpPr>
        <p:grpSpPr>
          <a:xfrm>
            <a:off x="857224" y="2299269"/>
            <a:ext cx="7286676" cy="642942"/>
            <a:chOff x="2297292" y="1428736"/>
            <a:chExt cx="7512690" cy="642942"/>
          </a:xfrm>
        </p:grpSpPr>
        <p:grpSp>
          <p:nvGrpSpPr>
            <p:cNvPr id="14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17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1785918" y="2395837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SzPts val="1100"/>
            </a:pPr>
            <a:r>
              <a:rPr lang="en-GB" sz="2400" b="1" dirty="0">
                <a:solidFill>
                  <a:schemeClr val="tx1"/>
                </a:solidFill>
              </a:rPr>
              <a:t>Functionality / Performance Test</a:t>
            </a:r>
          </a:p>
        </p:txBody>
      </p:sp>
      <p:grpSp>
        <p:nvGrpSpPr>
          <p:cNvPr id="27" name="群組 26"/>
          <p:cNvGrpSpPr/>
          <p:nvPr/>
        </p:nvGrpSpPr>
        <p:grpSpPr>
          <a:xfrm>
            <a:off x="857224" y="3286130"/>
            <a:ext cx="7286676" cy="642942"/>
            <a:chOff x="2297292" y="1428736"/>
            <a:chExt cx="7512690" cy="642942"/>
          </a:xfrm>
        </p:grpSpPr>
        <p:grpSp>
          <p:nvGrpSpPr>
            <p:cNvPr id="28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31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" name="文字方塊 32"/>
          <p:cNvSpPr txBox="1"/>
          <p:nvPr/>
        </p:nvSpPr>
        <p:spPr>
          <a:xfrm>
            <a:off x="1785918" y="3395969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400" b="1" dirty="0">
                <a:solidFill>
                  <a:schemeClr val="tx1"/>
                </a:solidFill>
              </a:rPr>
              <a:t>Interoperability Test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Reliability Test</a:t>
            </a:r>
            <a:endParaRPr dirty="0"/>
          </a:p>
        </p:txBody>
      </p:sp>
      <p:sp>
        <p:nvSpPr>
          <p:cNvPr id="11" name="圓角矩形 10"/>
          <p:cNvSpPr/>
          <p:nvPr/>
        </p:nvSpPr>
        <p:spPr>
          <a:xfrm>
            <a:off x="780656" y="1142990"/>
            <a:ext cx="3429024" cy="92869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14348" y="1080672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923532" y="1240687"/>
            <a:ext cx="3286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en-US" sz="1600" b="1" dirty="0">
                <a:solidFill>
                  <a:schemeClr val="tx1"/>
                </a:solidFill>
              </a:rPr>
              <a:t>Burn-in test: Up to 20 devices burn-in test for more than 1 month.</a:t>
            </a:r>
          </a:p>
        </p:txBody>
      </p:sp>
      <p:sp>
        <p:nvSpPr>
          <p:cNvPr id="14" name="圓角矩形 13"/>
          <p:cNvSpPr/>
          <p:nvPr/>
        </p:nvSpPr>
        <p:spPr>
          <a:xfrm>
            <a:off x="4852622" y="1142990"/>
            <a:ext cx="3429024" cy="92869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86314" y="1080672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4995498" y="1363798"/>
            <a:ext cx="32861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en-US" sz="1600" b="1" dirty="0">
                <a:solidFill>
                  <a:schemeClr val="tx1"/>
                </a:solidFill>
              </a:rPr>
              <a:t>AC power on/off test: Up to 1000 times.</a:t>
            </a:r>
          </a:p>
        </p:txBody>
      </p:sp>
      <p:sp>
        <p:nvSpPr>
          <p:cNvPr id="17" name="圓角矩形 16"/>
          <p:cNvSpPr/>
          <p:nvPr/>
        </p:nvSpPr>
        <p:spPr>
          <a:xfrm>
            <a:off x="785786" y="3429006"/>
            <a:ext cx="4929222" cy="1071570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19478" y="3366688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928662" y="3643320"/>
            <a:ext cx="4786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en-US" sz="1600" b="1" dirty="0">
                <a:solidFill>
                  <a:schemeClr val="tx1"/>
                </a:solidFill>
              </a:rPr>
              <a:t>Thermal measurement: Set the temperature to 0°C, 25°C, 35°C, 45°C and 55°C.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4852622" y="2285998"/>
            <a:ext cx="3429024" cy="92869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786314" y="2223680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5000628" y="2357436"/>
            <a:ext cx="3286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en-GB" sz="1600" b="1" dirty="0">
                <a:solidFill>
                  <a:schemeClr val="tx1"/>
                </a:solidFill>
              </a:rPr>
              <a:t>Acoustic noise test: Test the acoustic noise for different fan speeds.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780656" y="2285998"/>
            <a:ext cx="3429024" cy="92869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14348" y="2223680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923532" y="2428874"/>
            <a:ext cx="32861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en-US" sz="1600" b="1" dirty="0">
                <a:solidFill>
                  <a:schemeClr val="tx1"/>
                </a:solidFill>
              </a:rPr>
              <a:t>Hardware verification: Vibration test and shock test.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Thermal Measurement</a:t>
            </a:r>
            <a:endParaRPr dirty="0"/>
          </a:p>
        </p:txBody>
      </p:sp>
      <p:pic>
        <p:nvPicPr>
          <p:cNvPr id="352" name="Shape 3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9283" y="2285998"/>
            <a:ext cx="3117219" cy="1759400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pic>
        <p:nvPicPr>
          <p:cNvPr id="353" name="Shape 3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5401" y="2285998"/>
            <a:ext cx="3227776" cy="1759400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sp>
        <p:nvSpPr>
          <p:cNvPr id="355" name="Shape 355"/>
          <p:cNvSpPr/>
          <p:nvPr/>
        </p:nvSpPr>
        <p:spPr>
          <a:xfrm>
            <a:off x="4929190" y="1428742"/>
            <a:ext cx="785818" cy="503100"/>
          </a:xfrm>
          <a:prstGeom prst="wedgeRectCallout">
            <a:avLst>
              <a:gd name="adj1" fmla="val -2727"/>
              <a:gd name="adj2" fmla="val 92909"/>
            </a:avLst>
          </a:prstGeom>
          <a:solidFill>
            <a:schemeClr val="bg1"/>
          </a:solidFill>
          <a:ln w="3810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tx1"/>
                </a:solidFill>
              </a:rPr>
              <a:t>25°C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359" name="Shape 359"/>
          <p:cNvSpPr txBox="1"/>
          <p:nvPr/>
        </p:nvSpPr>
        <p:spPr>
          <a:xfrm>
            <a:off x="785786" y="4072151"/>
            <a:ext cx="3143272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b="1" dirty="0"/>
              <a:t>Network Test Equipment</a:t>
            </a:r>
          </a:p>
        </p:txBody>
      </p:sp>
      <p:sp>
        <p:nvSpPr>
          <p:cNvPr id="360" name="Shape 360"/>
          <p:cNvSpPr txBox="1"/>
          <p:nvPr/>
        </p:nvSpPr>
        <p:spPr>
          <a:xfrm>
            <a:off x="5143504" y="4072151"/>
            <a:ext cx="3143272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b="1" dirty="0"/>
              <a:t>Environmental Chamber</a:t>
            </a:r>
          </a:p>
        </p:txBody>
      </p:sp>
      <p:pic>
        <p:nvPicPr>
          <p:cNvPr id="13" name="圖片 12" descr="溫度計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1094" y="2226761"/>
            <a:ext cx="774310" cy="773617"/>
          </a:xfrm>
          <a:prstGeom prst="rect">
            <a:avLst/>
          </a:prstGeom>
          <a:ln>
            <a:noFill/>
          </a:ln>
        </p:spPr>
      </p:pic>
      <p:sp>
        <p:nvSpPr>
          <p:cNvPr id="16" name="Shape 355"/>
          <p:cNvSpPr/>
          <p:nvPr/>
        </p:nvSpPr>
        <p:spPr>
          <a:xfrm>
            <a:off x="5857884" y="1428742"/>
            <a:ext cx="785818" cy="503100"/>
          </a:xfrm>
          <a:prstGeom prst="wedgeRectCallout">
            <a:avLst>
              <a:gd name="adj1" fmla="val 25986"/>
              <a:gd name="adj2" fmla="val 90549"/>
            </a:avLst>
          </a:prstGeom>
          <a:solidFill>
            <a:schemeClr val="bg1"/>
          </a:solidFill>
          <a:ln w="3810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tx1"/>
                </a:solidFill>
              </a:rPr>
              <a:t>35°C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17" name="Shape 355"/>
          <p:cNvSpPr/>
          <p:nvPr/>
        </p:nvSpPr>
        <p:spPr>
          <a:xfrm>
            <a:off x="6786578" y="1428742"/>
            <a:ext cx="785818" cy="503100"/>
          </a:xfrm>
          <a:prstGeom prst="wedgeRectCallout">
            <a:avLst>
              <a:gd name="adj1" fmla="val -29929"/>
              <a:gd name="adj2" fmla="val 90549"/>
            </a:avLst>
          </a:prstGeom>
          <a:solidFill>
            <a:schemeClr val="bg1"/>
          </a:solidFill>
          <a:ln w="3810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tx1"/>
                </a:solidFill>
              </a:rPr>
              <a:t>45°C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18" name="Shape 355"/>
          <p:cNvSpPr/>
          <p:nvPr/>
        </p:nvSpPr>
        <p:spPr>
          <a:xfrm>
            <a:off x="7715272" y="1428742"/>
            <a:ext cx="785818" cy="503100"/>
          </a:xfrm>
          <a:prstGeom prst="wedgeRectCallout">
            <a:avLst>
              <a:gd name="adj1" fmla="val 6340"/>
              <a:gd name="adj2" fmla="val 85828"/>
            </a:avLst>
          </a:prstGeom>
          <a:solidFill>
            <a:schemeClr val="bg1"/>
          </a:solidFill>
          <a:ln w="3810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tx1"/>
                </a:solidFill>
              </a:rPr>
              <a:t>55°C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19" name="Shape 499"/>
          <p:cNvSpPr/>
          <p:nvPr/>
        </p:nvSpPr>
        <p:spPr>
          <a:xfrm>
            <a:off x="4071934" y="2890553"/>
            <a:ext cx="994672" cy="616153"/>
          </a:xfrm>
          <a:prstGeom prst="rightArrow">
            <a:avLst>
              <a:gd name="adj1" fmla="val 46366"/>
              <a:gd name="adj2" fmla="val 44550"/>
            </a:avLst>
          </a:prstGeom>
          <a:gradFill>
            <a:gsLst>
              <a:gs pos="0">
                <a:srgbClr val="C00000"/>
              </a:gs>
              <a:gs pos="50000">
                <a:srgbClr val="C00000"/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  <a:r>
              <a:rPr lang="en-US" alt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endParaRPr lang="zh-TW" sz="18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" name="Shape 275"/>
          <p:cNvSpPr txBox="1"/>
          <p:nvPr/>
        </p:nvSpPr>
        <p:spPr>
          <a:xfrm>
            <a:off x="285720" y="1000114"/>
            <a:ext cx="4643470" cy="164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000" b="1" dirty="0"/>
              <a:t>Network performance test by different temperature environments</a:t>
            </a:r>
          </a:p>
          <a:p>
            <a:pPr lvl="0"/>
            <a:r>
              <a:rPr lang="en-US" sz="2000" b="1" dirty="0"/>
              <a:t>Pass criteria:  0 frame drop.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Hardware Verification</a:t>
            </a:r>
            <a:endParaRPr dirty="0"/>
          </a:p>
        </p:txBody>
      </p:sp>
      <p:pic>
        <p:nvPicPr>
          <p:cNvPr id="367" name="Shape 3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4048" y="2500311"/>
            <a:ext cx="2817528" cy="2071702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pic>
        <p:nvPicPr>
          <p:cNvPr id="370" name="Shape 3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5537" y="2508330"/>
            <a:ext cx="3960440" cy="2055665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sp>
        <p:nvSpPr>
          <p:cNvPr id="7" name="Shape 275"/>
          <p:cNvSpPr txBox="1"/>
          <p:nvPr/>
        </p:nvSpPr>
        <p:spPr>
          <a:xfrm>
            <a:off x="357158" y="928676"/>
            <a:ext cx="3571900" cy="107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800" b="1" dirty="0">
                <a:solidFill>
                  <a:schemeClr val="tx1"/>
                </a:solidFill>
              </a:rPr>
              <a:t>Vibration test:  Use the random vibration mode to determine the device.</a:t>
            </a:r>
          </a:p>
        </p:txBody>
      </p:sp>
      <p:sp>
        <p:nvSpPr>
          <p:cNvPr id="9" name="Shape 275"/>
          <p:cNvSpPr txBox="1"/>
          <p:nvPr/>
        </p:nvSpPr>
        <p:spPr>
          <a:xfrm>
            <a:off x="4355976" y="928676"/>
            <a:ext cx="4573742" cy="142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800" b="1" dirty="0">
                <a:solidFill>
                  <a:schemeClr val="tx1"/>
                </a:solidFill>
              </a:rPr>
              <a:t>Shock test:  Ensure that material can withstand the relatively infrequent, non-repetitive shocks or transient vibration encountered in handling, transportation and service environments.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Other Verifications</a:t>
            </a:r>
            <a:endParaRPr dirty="0"/>
          </a:p>
        </p:txBody>
      </p:sp>
      <p:sp>
        <p:nvSpPr>
          <p:cNvPr id="4" name="矩形 3"/>
          <p:cNvSpPr/>
          <p:nvPr/>
        </p:nvSpPr>
        <p:spPr>
          <a:xfrm>
            <a:off x="1709350" y="1285866"/>
            <a:ext cx="56487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42900">
              <a:lnSpc>
                <a:spcPct val="150000"/>
              </a:lnSpc>
              <a:buClrTx/>
              <a:buSzPct val="90000"/>
              <a:buChar char="●"/>
            </a:pPr>
            <a:r>
              <a:rPr lang="en-US" sz="2000" b="1" dirty="0">
                <a:solidFill>
                  <a:schemeClr val="tx1"/>
                </a:solidFill>
              </a:rPr>
              <a:t>Power test  / Signal integrity test</a:t>
            </a:r>
          </a:p>
          <a:p>
            <a:pPr marL="457200" lvl="0" indent="-342900">
              <a:lnSpc>
                <a:spcPct val="150000"/>
              </a:lnSpc>
              <a:buClrTx/>
              <a:buSzPct val="90000"/>
              <a:buChar char="●"/>
            </a:pPr>
            <a:r>
              <a:rPr lang="en-US" sz="2000" b="1" dirty="0">
                <a:solidFill>
                  <a:schemeClr val="tx1"/>
                </a:solidFill>
              </a:rPr>
              <a:t>Operating temperature and humidity test</a:t>
            </a:r>
          </a:p>
          <a:p>
            <a:pPr marL="457200" lvl="0" indent="-342900">
              <a:lnSpc>
                <a:spcPct val="150000"/>
              </a:lnSpc>
              <a:buClrTx/>
              <a:buSzPct val="90000"/>
              <a:buChar char="●"/>
            </a:pPr>
            <a:r>
              <a:rPr lang="en-US" sz="2000" b="1" dirty="0">
                <a:solidFill>
                  <a:schemeClr val="tx1"/>
                </a:solidFill>
              </a:rPr>
              <a:t>Dropping test</a:t>
            </a:r>
          </a:p>
          <a:p>
            <a:pPr marL="457200" lvl="0" indent="-342900">
              <a:lnSpc>
                <a:spcPct val="150000"/>
              </a:lnSpc>
              <a:buClrTx/>
              <a:buSzPct val="90000"/>
              <a:buChar char="●"/>
            </a:pPr>
            <a:r>
              <a:rPr lang="en-US" sz="2000" b="1" dirty="0">
                <a:solidFill>
                  <a:schemeClr val="tx1"/>
                </a:solidFill>
              </a:rPr>
              <a:t>AC four corner test / DC four corner test</a:t>
            </a:r>
          </a:p>
          <a:p>
            <a:pPr marL="457200" lvl="0" indent="-342900">
              <a:lnSpc>
                <a:spcPct val="150000"/>
              </a:lnSpc>
              <a:buClrTx/>
              <a:buSzPct val="90000"/>
              <a:buChar char="●"/>
            </a:pPr>
            <a:r>
              <a:rPr lang="en-US" sz="2000" b="1" dirty="0">
                <a:solidFill>
                  <a:schemeClr val="tx1"/>
                </a:solidFill>
              </a:rPr>
              <a:t>Transportation test</a:t>
            </a:r>
          </a:p>
          <a:p>
            <a:pPr marL="457200" lvl="0" indent="-342900">
              <a:lnSpc>
                <a:spcPct val="150000"/>
              </a:lnSpc>
              <a:buClrTx/>
              <a:buSzPct val="90000"/>
              <a:buChar char="●"/>
            </a:pPr>
            <a:r>
              <a:rPr lang="en-US" sz="2000" b="1" dirty="0">
                <a:solidFill>
                  <a:schemeClr val="tx1"/>
                </a:solidFill>
              </a:rPr>
              <a:t>More verification test...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Functionality / Performance Test</a:t>
            </a:r>
            <a:endParaRPr dirty="0"/>
          </a:p>
        </p:txBody>
      </p:sp>
      <p:grpSp>
        <p:nvGrpSpPr>
          <p:cNvPr id="6" name="群組 5"/>
          <p:cNvGrpSpPr/>
          <p:nvPr/>
        </p:nvGrpSpPr>
        <p:grpSpPr>
          <a:xfrm>
            <a:off x="857224" y="1357304"/>
            <a:ext cx="7286676" cy="642942"/>
            <a:chOff x="2297292" y="1428736"/>
            <a:chExt cx="7512690" cy="642942"/>
          </a:xfrm>
        </p:grpSpPr>
        <p:grpSp>
          <p:nvGrpSpPr>
            <p:cNvPr id="7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10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sp>
        <p:nvSpPr>
          <p:cNvPr id="12" name="文字方塊 11"/>
          <p:cNvSpPr txBox="1"/>
          <p:nvPr/>
        </p:nvSpPr>
        <p:spPr>
          <a:xfrm>
            <a:off x="1785918" y="1467143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342900" algn="ctr">
              <a:buSzPts val="1800"/>
            </a:pPr>
            <a:r>
              <a:rPr lang="en-GB" sz="2400" b="1" dirty="0">
                <a:solidFill>
                  <a:schemeClr val="tx1"/>
                </a:solidFill>
              </a:rPr>
              <a:t>Network functionality measurement</a:t>
            </a:r>
          </a:p>
        </p:txBody>
      </p:sp>
      <p:grpSp>
        <p:nvGrpSpPr>
          <p:cNvPr id="13" name="群組 12"/>
          <p:cNvGrpSpPr/>
          <p:nvPr/>
        </p:nvGrpSpPr>
        <p:grpSpPr>
          <a:xfrm>
            <a:off x="857224" y="2299269"/>
            <a:ext cx="7286676" cy="642942"/>
            <a:chOff x="2297292" y="1428736"/>
            <a:chExt cx="7512690" cy="642942"/>
          </a:xfrm>
        </p:grpSpPr>
        <p:grpSp>
          <p:nvGrpSpPr>
            <p:cNvPr id="14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17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1785918" y="2395837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42900" algn="ctr">
              <a:buSzPts val="1800"/>
            </a:pPr>
            <a:r>
              <a:rPr lang="en-GB" sz="2400" b="1" dirty="0">
                <a:solidFill>
                  <a:schemeClr val="tx1"/>
                </a:solidFill>
              </a:rPr>
              <a:t>Real production test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857224" y="3286130"/>
            <a:ext cx="7286676" cy="642942"/>
            <a:chOff x="2297292" y="1428736"/>
            <a:chExt cx="7512690" cy="642942"/>
          </a:xfrm>
        </p:grpSpPr>
        <p:grpSp>
          <p:nvGrpSpPr>
            <p:cNvPr id="21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24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" name="文字方塊 25"/>
          <p:cNvSpPr txBox="1"/>
          <p:nvPr/>
        </p:nvSpPr>
        <p:spPr>
          <a:xfrm>
            <a:off x="1785918" y="3395969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342900" algn="ctr">
              <a:buSzPts val="1800"/>
            </a:pPr>
            <a:r>
              <a:rPr lang="en-GB" sz="2400" b="1" dirty="0">
                <a:solidFill>
                  <a:schemeClr val="tx1"/>
                </a:solidFill>
              </a:rPr>
              <a:t>Simulation test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Shape 3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5852" y="2029621"/>
            <a:ext cx="2806475" cy="13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 descr="网络测试仪（NuStreams-2000i）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1714494"/>
            <a:ext cx="3155917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9" name="Shape 3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Network Test Equipments</a:t>
            </a:r>
            <a:endParaRPr dirty="0"/>
          </a:p>
        </p:txBody>
      </p:sp>
      <p:sp>
        <p:nvSpPr>
          <p:cNvPr id="391" name="Shape 391"/>
          <p:cNvSpPr txBox="1"/>
          <p:nvPr/>
        </p:nvSpPr>
        <p:spPr>
          <a:xfrm>
            <a:off x="5072462" y="3432686"/>
            <a:ext cx="30000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/>
              <a:t>Nustreams-2000i</a:t>
            </a:r>
            <a:endParaRPr sz="1800" dirty="0"/>
          </a:p>
        </p:txBody>
      </p:sp>
      <p:sp>
        <p:nvSpPr>
          <p:cNvPr id="393" name="Shape 393"/>
          <p:cNvSpPr txBox="1"/>
          <p:nvPr/>
        </p:nvSpPr>
        <p:spPr>
          <a:xfrm>
            <a:off x="1142976" y="3432686"/>
            <a:ext cx="30000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/>
              <a:t>XENA</a:t>
            </a:r>
            <a:endParaRPr sz="1800" dirty="0"/>
          </a:p>
        </p:txBody>
      </p:sp>
      <p:pic>
        <p:nvPicPr>
          <p:cNvPr id="9" name="圖片 8" descr="highl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984" y="1000114"/>
            <a:ext cx="5000660" cy="714380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2928926" y="1071552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000" b="1" dirty="0">
                <a:solidFill>
                  <a:srgbClr val="FFFFFF"/>
                </a:solidFill>
              </a:rPr>
              <a:t>2 high-performance test solutions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Benchmarking of </a:t>
            </a:r>
            <a:r>
              <a:rPr lang="en-GB" dirty="0" err="1"/>
              <a:t>QSwitch</a:t>
            </a:r>
            <a:endParaRPr dirty="0"/>
          </a:p>
        </p:txBody>
      </p:sp>
      <p:pic>
        <p:nvPicPr>
          <p:cNvPr id="401" name="Shape 4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9823" y="1285866"/>
            <a:ext cx="3564177" cy="2664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hape 275"/>
          <p:cNvSpPr txBox="1"/>
          <p:nvPr/>
        </p:nvSpPr>
        <p:spPr>
          <a:xfrm>
            <a:off x="285720" y="1000114"/>
            <a:ext cx="5286412" cy="3500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Benchmarking Methodology 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：</a:t>
            </a:r>
            <a:endParaRPr lang="en-US" altLang="zh-TW" sz="2000" b="1" dirty="0">
              <a:solidFill>
                <a:srgbClr val="0070C0"/>
              </a:solidFill>
              <a:latin typeface="+mn-lt"/>
              <a:ea typeface="微軟正黑體" pitchFamily="34" charset="-120"/>
            </a:endParaRPr>
          </a:p>
          <a:p>
            <a:pPr lvl="0"/>
            <a:endParaRPr lang="zh-TW" altLang="en-US" sz="18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  <a:p>
            <a:pPr marL="180975" lvl="0" indent="-180975">
              <a:buClrTx/>
              <a:buSzPct val="90000"/>
              <a:buChar char="●"/>
            </a:pPr>
            <a:r>
              <a:rPr lang="en-US" sz="1600" b="1" dirty="0">
                <a:solidFill>
                  <a:schemeClr val="tx1"/>
                </a:solidFill>
              </a:rPr>
              <a:t>RFC 2544 measures the performance characteristics of a network interconnecting  devices, such as throughput, frame loss, latency, back-to-back or burst, and so on.</a:t>
            </a:r>
          </a:p>
          <a:p>
            <a:pPr marL="180975" lvl="0" indent="-180975">
              <a:buClrTx/>
              <a:buSzPct val="90000"/>
              <a:buChar char="●"/>
            </a:pPr>
            <a:r>
              <a:rPr lang="en-US" sz="1600" b="1" dirty="0">
                <a:solidFill>
                  <a:schemeClr val="tx1"/>
                </a:solidFill>
              </a:rPr>
              <a:t>RFC 2889 LAN switch benchmarking methodology: Test for forwarding rate, congestion control, address learning and packet filtering capabilities.</a:t>
            </a:r>
          </a:p>
          <a:p>
            <a:pPr marL="180975" lvl="0" indent="-180975">
              <a:buClrTx/>
              <a:buSzPct val="90000"/>
              <a:buChar char="●"/>
            </a:pPr>
            <a:r>
              <a:rPr lang="en-US" sz="1600" b="1" dirty="0">
                <a:solidFill>
                  <a:schemeClr val="tx1"/>
                </a:solidFill>
              </a:rPr>
              <a:t>Long-term stressful test: Full loading the </a:t>
            </a:r>
            <a:r>
              <a:rPr lang="en-US" sz="1600" b="1" dirty="0" err="1">
                <a:solidFill>
                  <a:schemeClr val="tx1"/>
                </a:solidFill>
              </a:rPr>
              <a:t>QSwitch</a:t>
            </a:r>
            <a:r>
              <a:rPr lang="en-US" sz="1600" b="1" dirty="0">
                <a:solidFill>
                  <a:schemeClr val="tx1"/>
                </a:solidFill>
              </a:rPr>
              <a:t> under 45°C environment for over 1 month to test the Switch reliability.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Field Trial</a:t>
            </a:r>
            <a:endParaRPr dirty="0"/>
          </a:p>
        </p:txBody>
      </p:sp>
      <p:pic>
        <p:nvPicPr>
          <p:cNvPr id="407" name="Shape 4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5351" y="1643056"/>
            <a:ext cx="3905277" cy="292895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11" name="Shape 411"/>
          <p:cNvPicPr preferRelativeResize="0"/>
          <p:nvPr/>
        </p:nvPicPr>
        <p:blipFill>
          <a:blip r:embed="rId4">
            <a:alphaModFix/>
            <a:lum bright="20000" contrast="40000"/>
          </a:blip>
          <a:srcRect b="57563"/>
          <a:stretch>
            <a:fillRect/>
          </a:stretch>
        </p:blipFill>
        <p:spPr>
          <a:xfrm>
            <a:off x="4929190" y="1785932"/>
            <a:ext cx="3714776" cy="2601150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8" name="平行四邊形 7"/>
          <p:cNvSpPr/>
          <p:nvPr/>
        </p:nvSpPr>
        <p:spPr>
          <a:xfrm>
            <a:off x="428596" y="1071552"/>
            <a:ext cx="2428892" cy="428628"/>
          </a:xfrm>
          <a:prstGeom prst="parallelogram">
            <a:avLst>
              <a:gd name="adj" fmla="val 55727"/>
            </a:avLst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b="1" dirty="0">
                <a:solidFill>
                  <a:srgbClr val="FFFFFF"/>
                </a:solidFill>
              </a:rPr>
              <a:t>QNAP IT Lab</a:t>
            </a:r>
            <a:endParaRPr lang="en-GB" sz="2000" b="1" dirty="0">
              <a:solidFill>
                <a:srgbClr val="FFFF00"/>
              </a:solidFill>
            </a:endParaRPr>
          </a:p>
        </p:txBody>
      </p:sp>
      <p:sp>
        <p:nvSpPr>
          <p:cNvPr id="9" name="平行四邊形 8"/>
          <p:cNvSpPr/>
          <p:nvPr/>
        </p:nvSpPr>
        <p:spPr>
          <a:xfrm>
            <a:off x="4929190" y="1071552"/>
            <a:ext cx="2928958" cy="428628"/>
          </a:xfrm>
          <a:prstGeom prst="parallelogram">
            <a:avLst>
              <a:gd name="adj" fmla="val 55727"/>
            </a:avLst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b="1" dirty="0">
                <a:solidFill>
                  <a:srgbClr val="FFFFFF"/>
                </a:solidFill>
              </a:rPr>
              <a:t>QNAP Cloud Lab</a:t>
            </a:r>
            <a:endParaRPr lang="en-GB" sz="2000" b="1" dirty="0">
              <a:solidFill>
                <a:srgbClr val="FFFF00"/>
              </a:solidFill>
            </a:endParaRPr>
          </a:p>
        </p:txBody>
      </p:sp>
      <p:pic>
        <p:nvPicPr>
          <p:cNvPr id="10" name="圖片 9" descr="圖片2.jpg"/>
          <p:cNvPicPr>
            <a:picLocks noChangeAspect="1"/>
          </p:cNvPicPr>
          <p:nvPr/>
        </p:nvPicPr>
        <p:blipFill>
          <a:blip r:embed="rId5"/>
          <a:srcRect l="4613" r="7737" b="65067"/>
          <a:stretch>
            <a:fillRect/>
          </a:stretch>
        </p:blipFill>
        <p:spPr>
          <a:xfrm>
            <a:off x="428595" y="1785932"/>
            <a:ext cx="3296353" cy="1214446"/>
          </a:xfrm>
          <a:prstGeom prst="roundRect">
            <a:avLst/>
          </a:prstGeom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/>
          <p:cNvSpPr/>
          <p:nvPr/>
        </p:nvSpPr>
        <p:spPr>
          <a:xfrm>
            <a:off x="5286380" y="1928808"/>
            <a:ext cx="2428892" cy="50006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Trend of 10G Network</a:t>
            </a:r>
            <a:endParaRPr dirty="0"/>
          </a:p>
        </p:txBody>
      </p:sp>
      <p:sp>
        <p:nvSpPr>
          <p:cNvPr id="116" name="Shape 116"/>
          <p:cNvSpPr/>
          <p:nvPr/>
        </p:nvSpPr>
        <p:spPr>
          <a:xfrm>
            <a:off x="357158" y="1714494"/>
            <a:ext cx="3357586" cy="928694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 w="9525" cap="flat" cmpd="sng">
            <a:solidFill>
              <a:srgbClr val="C9DA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Shape 117"/>
          <p:cNvSpPr/>
          <p:nvPr/>
        </p:nvSpPr>
        <p:spPr>
          <a:xfrm>
            <a:off x="357158" y="903970"/>
            <a:ext cx="7553100" cy="9534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9525" cap="flat" cmpd="sng">
            <a:solidFill>
              <a:srgbClr val="C9DA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714744" y="2000246"/>
            <a:ext cx="30000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18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1Gbps Ethernet</a:t>
            </a:r>
          </a:p>
        </p:txBody>
      </p:sp>
      <p:sp>
        <p:nvSpPr>
          <p:cNvPr id="121" name="Shape 121"/>
          <p:cNvSpPr txBox="1"/>
          <p:nvPr/>
        </p:nvSpPr>
        <p:spPr>
          <a:xfrm>
            <a:off x="714744" y="1184333"/>
            <a:ext cx="4146961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20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10Gbps Ethernet</a:t>
            </a:r>
          </a:p>
        </p:txBody>
      </p:sp>
      <p:sp>
        <p:nvSpPr>
          <p:cNvPr id="122" name="Shape 122"/>
          <p:cNvSpPr txBox="1"/>
          <p:nvPr/>
        </p:nvSpPr>
        <p:spPr>
          <a:xfrm>
            <a:off x="101340" y="4286262"/>
            <a:ext cx="6613800" cy="371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2100">
              <a:buClr>
                <a:schemeClr val="dk1"/>
              </a:buClr>
              <a:buSzPts val="1000"/>
            </a:pPr>
            <a:r>
              <a:rPr lang="sv-SE" sz="1200" b="1" dirty="0">
                <a:solidFill>
                  <a:schemeClr val="dk1"/>
                </a:solidFill>
              </a:rPr>
              <a:t>10 Gigabit Ethernet = 10GE, 10GbE, 10 GigE, or 10GE</a:t>
            </a:r>
            <a:endParaRPr lang="sv-SE" sz="1200" b="1" dirty="0"/>
          </a:p>
        </p:txBody>
      </p:sp>
      <p:grpSp>
        <p:nvGrpSpPr>
          <p:cNvPr id="123" name="Shape 123"/>
          <p:cNvGrpSpPr/>
          <p:nvPr/>
        </p:nvGrpSpPr>
        <p:grpSpPr>
          <a:xfrm>
            <a:off x="3857620" y="1928808"/>
            <a:ext cx="4929222" cy="2286016"/>
            <a:chOff x="4463875" y="1579577"/>
            <a:chExt cx="4929222" cy="2286016"/>
          </a:xfrm>
        </p:grpSpPr>
        <p:sp>
          <p:nvSpPr>
            <p:cNvPr id="124" name="Shape 124"/>
            <p:cNvSpPr/>
            <p:nvPr/>
          </p:nvSpPr>
          <p:spPr>
            <a:xfrm>
              <a:off x="4463875" y="1865329"/>
              <a:ext cx="4857784" cy="2000264"/>
            </a:xfrm>
            <a:prstGeom prst="rect">
              <a:avLst/>
            </a:prstGeom>
            <a:solidFill>
              <a:srgbClr val="001027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Shape 125"/>
            <p:cNvSpPr/>
            <p:nvPr/>
          </p:nvSpPr>
          <p:spPr>
            <a:xfrm>
              <a:off x="5035379" y="2763575"/>
              <a:ext cx="1793100" cy="1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lang="en-US" altLang="zh-TW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r>
                <a:rPr lang="en-GB" sz="1200" b="1" dirty="0">
                  <a:solidFill>
                    <a:srgbClr val="FFFFFF"/>
                  </a:solidFill>
                </a:rPr>
                <a:t> </a:t>
              </a:r>
              <a:r>
                <a:rPr lang="en-GB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MB/s</a:t>
              </a:r>
              <a:endParaRPr sz="12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Shape 127"/>
            <p:cNvSpPr/>
            <p:nvPr/>
          </p:nvSpPr>
          <p:spPr>
            <a:xfrm>
              <a:off x="8050897" y="2365395"/>
              <a:ext cx="1342200" cy="2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lvl="0"/>
              <a:r>
                <a:rPr lang="en-GB" sz="1600" b="1" dirty="0">
                  <a:solidFill>
                    <a:srgbClr val="FFFFFF"/>
                  </a:solidFill>
                </a:rPr>
                <a:t>8min 20s</a:t>
              </a:r>
            </a:p>
          </p:txBody>
        </p:sp>
        <p:sp>
          <p:nvSpPr>
            <p:cNvPr id="128" name="Shape 128"/>
            <p:cNvSpPr/>
            <p:nvPr/>
          </p:nvSpPr>
          <p:spPr>
            <a:xfrm>
              <a:off x="6543488" y="3151213"/>
              <a:ext cx="998100" cy="2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dirty="0">
                  <a:solidFill>
                    <a:srgbClr val="FFFF00"/>
                  </a:solidFill>
                  <a:latin typeface="+mn-lt"/>
                  <a:ea typeface="微軟正黑體" pitchFamily="34" charset="-120"/>
                  <a:sym typeface="Arial"/>
                </a:rPr>
                <a:t>50</a:t>
              </a:r>
              <a:r>
                <a:rPr lang="en-GB" sz="1600" b="1" dirty="0">
                  <a:solidFill>
                    <a:srgbClr val="FFFF00"/>
                  </a:solidFill>
                  <a:latin typeface="+mn-lt"/>
                  <a:ea typeface="微軟正黑體" pitchFamily="34" charset="-120"/>
                </a:rPr>
                <a:t> s</a:t>
              </a:r>
              <a:endParaRPr sz="1600" b="1" dirty="0">
                <a:solidFill>
                  <a:srgbClr val="FFFF00"/>
                </a:solidFill>
                <a:latin typeface="+mn-lt"/>
                <a:ea typeface="微軟正黑體" pitchFamily="34" charset="-120"/>
                <a:sym typeface="Arial"/>
              </a:endParaRPr>
            </a:p>
          </p:txBody>
        </p:sp>
        <p:cxnSp>
          <p:nvCxnSpPr>
            <p:cNvPr id="129" name="Shape 129"/>
            <p:cNvCxnSpPr/>
            <p:nvPr/>
          </p:nvCxnSpPr>
          <p:spPr>
            <a:xfrm>
              <a:off x="5129252" y="3331441"/>
              <a:ext cx="1342200" cy="0"/>
            </a:xfrm>
            <a:prstGeom prst="straightConnector1">
              <a:avLst/>
            </a:prstGeom>
            <a:noFill/>
            <a:ln w="12700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0" name="Shape 130"/>
            <p:cNvCxnSpPr/>
            <p:nvPr/>
          </p:nvCxnSpPr>
          <p:spPr>
            <a:xfrm>
              <a:off x="5129252" y="2555995"/>
              <a:ext cx="2854500" cy="0"/>
            </a:xfrm>
            <a:prstGeom prst="straightConnector1">
              <a:avLst/>
            </a:prstGeom>
            <a:noFill/>
            <a:ln w="1270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31" name="Shape 131"/>
            <p:cNvSpPr/>
            <p:nvPr/>
          </p:nvSpPr>
          <p:spPr>
            <a:xfrm>
              <a:off x="4757159" y="1579577"/>
              <a:ext cx="4278748" cy="500066"/>
            </a:xfrm>
            <a:prstGeom prst="parallelogram">
              <a:avLst>
                <a:gd name="adj" fmla="val 5894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Shape 132"/>
            <p:cNvSpPr/>
            <p:nvPr/>
          </p:nvSpPr>
          <p:spPr>
            <a:xfrm>
              <a:off x="5050593" y="1651015"/>
              <a:ext cx="3691880" cy="346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lvl="0" algn="ctr"/>
              <a:r>
                <a:rPr lang="en-US" sz="2000" b="1" dirty="0">
                  <a:solidFill>
                    <a:schemeClr val="bg1"/>
                  </a:solidFill>
                </a:rPr>
                <a:t>Transfer a </a:t>
              </a:r>
              <a:r>
                <a:rPr lang="en-US" sz="2000" b="1" dirty="0">
                  <a:solidFill>
                    <a:srgbClr val="FFFF00"/>
                  </a:solidFill>
                </a:rPr>
                <a:t>50GB</a:t>
              </a:r>
              <a:r>
                <a:rPr lang="en-US" sz="2000" b="1" dirty="0">
                  <a:solidFill>
                    <a:schemeClr val="bg1"/>
                  </a:solidFill>
                </a:rPr>
                <a:t> Blue-ray file</a:t>
              </a:r>
            </a:p>
          </p:txBody>
        </p:sp>
        <p:sp>
          <p:nvSpPr>
            <p:cNvPr id="133" name="Shape 133"/>
            <p:cNvSpPr/>
            <p:nvPr/>
          </p:nvSpPr>
          <p:spPr>
            <a:xfrm>
              <a:off x="4851808" y="2384701"/>
              <a:ext cx="1134000" cy="322800"/>
            </a:xfrm>
            <a:prstGeom prst="parallelogram">
              <a:avLst>
                <a:gd name="adj" fmla="val 55727"/>
              </a:avLst>
            </a:prstGeom>
            <a:solidFill>
              <a:srgbClr val="005A9E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25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1GbE</a:t>
              </a:r>
              <a:endParaRPr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Shape 134"/>
            <p:cNvSpPr/>
            <p:nvPr/>
          </p:nvSpPr>
          <p:spPr>
            <a:xfrm>
              <a:off x="4851808" y="3151213"/>
              <a:ext cx="1224900" cy="322800"/>
            </a:xfrm>
            <a:prstGeom prst="parallelogram">
              <a:avLst>
                <a:gd name="adj" fmla="val 55727"/>
              </a:avLst>
            </a:prstGeom>
            <a:solidFill>
              <a:srgbClr val="005A9E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25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10GbE</a:t>
              </a:r>
              <a:endParaRPr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125"/>
            <p:cNvSpPr/>
            <p:nvPr/>
          </p:nvSpPr>
          <p:spPr>
            <a:xfrm>
              <a:off x="5035379" y="3489492"/>
              <a:ext cx="1793100" cy="1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r>
                <a:rPr lang="en-US" altLang="zh-TW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r>
                <a:rPr lang="en-GB" sz="1200" b="1" dirty="0">
                  <a:solidFill>
                    <a:srgbClr val="FFFFFF"/>
                  </a:solidFill>
                </a:rPr>
                <a:t> </a:t>
              </a:r>
              <a:r>
                <a:rPr lang="en-GB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MB/s</a:t>
              </a:r>
              <a:endParaRPr sz="12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Shape 116"/>
          <p:cNvSpPr/>
          <p:nvPr/>
        </p:nvSpPr>
        <p:spPr>
          <a:xfrm>
            <a:off x="357158" y="2500312"/>
            <a:ext cx="2786082" cy="928694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tx1">
              <a:lumMod val="50000"/>
              <a:lumOff val="50000"/>
            </a:schemeClr>
          </a:solidFill>
          <a:ln w="9525" cap="flat" cmpd="sng">
            <a:solidFill>
              <a:srgbClr val="C9DA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Shape 120"/>
          <p:cNvSpPr txBox="1"/>
          <p:nvPr/>
        </p:nvSpPr>
        <p:spPr>
          <a:xfrm>
            <a:off x="714744" y="2786064"/>
            <a:ext cx="30000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16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100Mbps Ethernet</a:t>
            </a:r>
          </a:p>
        </p:txBody>
      </p:sp>
      <p:sp>
        <p:nvSpPr>
          <p:cNvPr id="28" name="Shape 116"/>
          <p:cNvSpPr/>
          <p:nvPr/>
        </p:nvSpPr>
        <p:spPr>
          <a:xfrm>
            <a:off x="357158" y="3286130"/>
            <a:ext cx="2357454" cy="928694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cap="flat" cmpd="sng">
            <a:solidFill>
              <a:srgbClr val="C9DA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Shape 120"/>
          <p:cNvSpPr txBox="1"/>
          <p:nvPr/>
        </p:nvSpPr>
        <p:spPr>
          <a:xfrm>
            <a:off x="714744" y="3571882"/>
            <a:ext cx="30000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16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10</a:t>
            </a:r>
            <a:r>
              <a:rPr lang="en-GB" sz="16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Mbps Ethernet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/>
              <a:t>Simulation Test</a:t>
            </a:r>
            <a:endParaRPr dirty="0"/>
          </a:p>
        </p:txBody>
      </p:sp>
      <p:pic>
        <p:nvPicPr>
          <p:cNvPr id="418" name="Shape 4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4477" y="1142990"/>
            <a:ext cx="361952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hape 275"/>
          <p:cNvSpPr txBox="1"/>
          <p:nvPr/>
        </p:nvSpPr>
        <p:spPr>
          <a:xfrm>
            <a:off x="142844" y="1000114"/>
            <a:ext cx="5429288" cy="3714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Video editing and data backup/archiving test in QNAP video lab 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：</a:t>
            </a:r>
            <a:endParaRPr lang="en-US" altLang="zh-TW" sz="2000" b="1" dirty="0">
              <a:solidFill>
                <a:srgbClr val="0070C0"/>
              </a:solidFill>
              <a:latin typeface="+mn-lt"/>
              <a:ea typeface="微軟正黑體" pitchFamily="34" charset="-120"/>
            </a:endParaRPr>
          </a:p>
          <a:p>
            <a:pPr lvl="0"/>
            <a:endParaRPr lang="zh-TW" altLang="en-US" sz="1800" b="1" dirty="0">
              <a:solidFill>
                <a:srgbClr val="0070C0"/>
              </a:solidFill>
              <a:latin typeface="+mn-lt"/>
              <a:ea typeface="微軟正黑體" pitchFamily="34" charset="-120"/>
            </a:endParaRP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TS-831X (SFP+ x 2)</a:t>
            </a: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TVS-1282 + LAN-10G2T-X550 (10G RJ45 x 2)</a:t>
            </a: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TES-3085U (SFP+ x 2)</a:t>
            </a: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HP Z640 workstation</a:t>
            </a:r>
            <a:r>
              <a:rPr lang="en-GB" sz="1600" b="1" dirty="0">
                <a:solidFill>
                  <a:schemeClr val="tx1"/>
                </a:solidFill>
              </a:rPr>
              <a:t> (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10G RJ45 x 2</a:t>
            </a:r>
            <a:r>
              <a:rPr lang="en-GB" sz="1600" b="1" dirty="0">
                <a:solidFill>
                  <a:schemeClr val="tx1"/>
                </a:solidFill>
              </a:rPr>
              <a:t> )</a:t>
            </a:r>
            <a:endParaRPr lang="en-GB" sz="1600" b="1" dirty="0">
              <a:solidFill>
                <a:schemeClr val="tx1"/>
              </a:solidFill>
              <a:latin typeface="+mn-lt"/>
            </a:endParaRP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MAC Pro</a:t>
            </a:r>
            <a:r>
              <a:rPr lang="en-GB" sz="1600" b="1" dirty="0">
                <a:solidFill>
                  <a:schemeClr val="tx1"/>
                </a:solidFill>
              </a:rPr>
              <a:t> (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10G RJ45 x 2</a:t>
            </a:r>
            <a:r>
              <a:rPr lang="en-GB" sz="1600" b="1" dirty="0">
                <a:solidFill>
                  <a:schemeClr val="tx1"/>
                </a:solidFill>
              </a:rPr>
              <a:t> )</a:t>
            </a:r>
            <a:endParaRPr lang="en-GB" sz="1600" b="1" dirty="0">
              <a:solidFill>
                <a:schemeClr val="tx1"/>
              </a:solidFill>
              <a:latin typeface="+mn-lt"/>
            </a:endParaRP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Final Cut Pro</a:t>
            </a: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Adobe </a:t>
            </a:r>
            <a:r>
              <a:rPr lang="en-GB" sz="1600" b="1" dirty="0" err="1">
                <a:solidFill>
                  <a:schemeClr val="tx1"/>
                </a:solidFill>
                <a:latin typeface="+mn-lt"/>
              </a:rPr>
              <a:t>Premi</a:t>
            </a:r>
            <a:r>
              <a:rPr lang="en-US" altLang="zh-Hant" sz="1600" b="1" dirty="0">
                <a:solidFill>
                  <a:schemeClr val="tx1"/>
                </a:solidFill>
                <a:latin typeface="+mn-lt"/>
              </a:rPr>
              <a:t>ere</a:t>
            </a:r>
            <a:endParaRPr lang="en-GB" sz="1600" b="1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Interoperability test</a:t>
            </a:r>
            <a:endParaRPr dirty="0"/>
          </a:p>
        </p:txBody>
      </p:sp>
      <p:sp>
        <p:nvSpPr>
          <p:cNvPr id="5" name="圓角矩形 4"/>
          <p:cNvSpPr/>
          <p:nvPr/>
        </p:nvSpPr>
        <p:spPr>
          <a:xfrm>
            <a:off x="780656" y="1419622"/>
            <a:ext cx="5863046" cy="92869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4348" y="1357304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23532" y="1705374"/>
            <a:ext cx="5791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Clr>
                <a:srgbClr val="FFFFFF"/>
              </a:buClr>
              <a:buSzPts val="1800"/>
            </a:pPr>
            <a:r>
              <a:rPr lang="en-GB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International certificate: FCC, CE, BSMI, CCC.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785786" y="2705506"/>
            <a:ext cx="5857916" cy="128588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9478" y="2643188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23532" y="2848382"/>
            <a:ext cx="54344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en-US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Compatibility: Tests between QNAP NAS and 10G network adapters and mainstream fiber transceiver modules.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群組 62"/>
          <p:cNvGrpSpPr/>
          <p:nvPr/>
        </p:nvGrpSpPr>
        <p:grpSpPr>
          <a:xfrm>
            <a:off x="6138981" y="2774824"/>
            <a:ext cx="2609798" cy="1440000"/>
            <a:chOff x="6138981" y="2774824"/>
            <a:chExt cx="2609798" cy="1440000"/>
          </a:xfrm>
        </p:grpSpPr>
        <p:grpSp>
          <p:nvGrpSpPr>
            <p:cNvPr id="59" name="群組 58"/>
            <p:cNvGrpSpPr/>
            <p:nvPr/>
          </p:nvGrpSpPr>
          <p:grpSpPr>
            <a:xfrm>
              <a:off x="6138981" y="2774824"/>
              <a:ext cx="2609798" cy="1440000"/>
              <a:chOff x="423941" y="1131750"/>
              <a:chExt cx="2609798" cy="1440000"/>
            </a:xfrm>
          </p:grpSpPr>
          <p:sp>
            <p:nvSpPr>
              <p:cNvPr id="60" name="Shape 500"/>
              <p:cNvSpPr/>
              <p:nvPr/>
            </p:nvSpPr>
            <p:spPr>
              <a:xfrm>
                <a:off x="423941" y="1131750"/>
                <a:ext cx="2609798" cy="1440000"/>
              </a:xfrm>
              <a:prstGeom prst="rightArrow">
                <a:avLst>
                  <a:gd name="adj1" fmla="val 48667"/>
                  <a:gd name="adj2" fmla="val 50000"/>
                </a:avLst>
              </a:prstGeom>
              <a:solidFill>
                <a:srgbClr val="0070C0"/>
              </a:solidFill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sz="18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61" name="矩形 60"/>
              <p:cNvSpPr/>
              <p:nvPr/>
            </p:nvSpPr>
            <p:spPr>
              <a:xfrm>
                <a:off x="428596" y="1214428"/>
                <a:ext cx="1928826" cy="1285884"/>
              </a:xfrm>
              <a:prstGeom prst="rect">
                <a:avLst/>
              </a:prstGeom>
              <a:solidFill>
                <a:srgbClr val="0070C0"/>
              </a:solidFill>
              <a:ln w="38100" cmpd="sng"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altLang="en-US" sz="18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62" name="矩形 61"/>
            <p:cNvSpPr/>
            <p:nvPr/>
          </p:nvSpPr>
          <p:spPr>
            <a:xfrm>
              <a:off x="6143636" y="2857502"/>
              <a:ext cx="1928826" cy="1285884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endParaRPr lang="zh-TW" altLang="en-US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6177044" y="1131750"/>
            <a:ext cx="2609798" cy="1440000"/>
            <a:chOff x="247657" y="1071552"/>
            <a:chExt cx="2609798" cy="1440000"/>
          </a:xfrm>
        </p:grpSpPr>
        <p:sp>
          <p:nvSpPr>
            <p:cNvPr id="38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9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4248218" y="1131750"/>
            <a:ext cx="2609798" cy="1440000"/>
            <a:chOff x="247657" y="1071552"/>
            <a:chExt cx="2609798" cy="1440000"/>
          </a:xfrm>
        </p:grpSpPr>
        <p:sp>
          <p:nvSpPr>
            <p:cNvPr id="35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6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2319392" y="1131750"/>
            <a:ext cx="2609798" cy="1440000"/>
            <a:chOff x="247657" y="1071552"/>
            <a:chExt cx="2609798" cy="1440000"/>
          </a:xfrm>
        </p:grpSpPr>
        <p:sp>
          <p:nvSpPr>
            <p:cNvPr id="32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3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64" name="群組 63"/>
          <p:cNvGrpSpPr/>
          <p:nvPr/>
        </p:nvGrpSpPr>
        <p:grpSpPr>
          <a:xfrm>
            <a:off x="423941" y="1131750"/>
            <a:ext cx="2609798" cy="1440000"/>
            <a:chOff x="423941" y="1131750"/>
            <a:chExt cx="2609798" cy="1440000"/>
          </a:xfrm>
        </p:grpSpPr>
        <p:grpSp>
          <p:nvGrpSpPr>
            <p:cNvPr id="58" name="群組 57"/>
            <p:cNvGrpSpPr/>
            <p:nvPr/>
          </p:nvGrpSpPr>
          <p:grpSpPr>
            <a:xfrm>
              <a:off x="423941" y="1131750"/>
              <a:ext cx="2609798" cy="1440000"/>
              <a:chOff x="423941" y="1131750"/>
              <a:chExt cx="2609798" cy="1440000"/>
            </a:xfrm>
          </p:grpSpPr>
          <p:sp>
            <p:nvSpPr>
              <p:cNvPr id="13" name="Shape 500"/>
              <p:cNvSpPr/>
              <p:nvPr/>
            </p:nvSpPr>
            <p:spPr>
              <a:xfrm>
                <a:off x="423941" y="1131750"/>
                <a:ext cx="2609798" cy="1440000"/>
              </a:xfrm>
              <a:prstGeom prst="rightArrow">
                <a:avLst>
                  <a:gd name="adj1" fmla="val 48667"/>
                  <a:gd name="adj2" fmla="val 50000"/>
                </a:avLst>
              </a:prstGeom>
              <a:solidFill>
                <a:srgbClr val="044981"/>
              </a:solidFill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lang="zh-TW" sz="18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56" name="矩形 55"/>
              <p:cNvSpPr/>
              <p:nvPr/>
            </p:nvSpPr>
            <p:spPr>
              <a:xfrm>
                <a:off x="428596" y="1214428"/>
                <a:ext cx="1928826" cy="1285884"/>
              </a:xfrm>
              <a:prstGeom prst="rect">
                <a:avLst/>
              </a:prstGeom>
              <a:solidFill>
                <a:srgbClr val="044981"/>
              </a:solidFill>
              <a:ln w="38100" cmpd="sng"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altLang="en-US" sz="18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57" name="矩形 56"/>
            <p:cNvSpPr/>
            <p:nvPr/>
          </p:nvSpPr>
          <p:spPr>
            <a:xfrm>
              <a:off x="428596" y="1214428"/>
              <a:ext cx="1928826" cy="1285884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endParaRPr lang="zh-TW" altLang="en-US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430" name="Shape 4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Manufacturing Process</a:t>
            </a:r>
            <a:endParaRPr dirty="0"/>
          </a:p>
        </p:txBody>
      </p:sp>
      <p:sp>
        <p:nvSpPr>
          <p:cNvPr id="24" name="矩形 23"/>
          <p:cNvSpPr/>
          <p:nvPr/>
        </p:nvSpPr>
        <p:spPr>
          <a:xfrm>
            <a:off x="533442" y="1660334"/>
            <a:ext cx="2076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solidFill>
                  <a:srgbClr val="FFFFFF"/>
                </a:solidFill>
              </a:rPr>
              <a:t>SMT E-Test</a:t>
            </a:r>
          </a:p>
        </p:txBody>
      </p:sp>
      <p:sp>
        <p:nvSpPr>
          <p:cNvPr id="25" name="矩形 24"/>
          <p:cNvSpPr/>
          <p:nvPr/>
        </p:nvSpPr>
        <p:spPr>
          <a:xfrm>
            <a:off x="3105210" y="1660334"/>
            <a:ext cx="12144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GB" sz="2000" b="1" dirty="0">
                <a:solidFill>
                  <a:srgbClr val="FFFFFF"/>
                </a:solidFill>
              </a:rPr>
              <a:t>ASM</a:t>
            </a:r>
            <a:endParaRPr lang="en-GB" sz="2000" b="1" dirty="0"/>
          </a:p>
        </p:txBody>
      </p:sp>
      <p:sp>
        <p:nvSpPr>
          <p:cNvPr id="26" name="矩形 25"/>
          <p:cNvSpPr/>
          <p:nvPr/>
        </p:nvSpPr>
        <p:spPr>
          <a:xfrm>
            <a:off x="4962598" y="1660334"/>
            <a:ext cx="1714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solidFill>
                  <a:srgbClr val="FFFFFF"/>
                </a:solidFill>
              </a:rPr>
              <a:t>I/O Pre-Test</a:t>
            </a:r>
            <a:endParaRPr lang="en-GB" sz="2000" b="1" dirty="0"/>
          </a:p>
        </p:txBody>
      </p:sp>
      <p:sp>
        <p:nvSpPr>
          <p:cNvPr id="27" name="矩形 26"/>
          <p:cNvSpPr/>
          <p:nvPr/>
        </p:nvSpPr>
        <p:spPr>
          <a:xfrm>
            <a:off x="7105738" y="1660334"/>
            <a:ext cx="12524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solidFill>
                  <a:srgbClr val="FFFFFF"/>
                </a:solidFill>
              </a:rPr>
              <a:t>Burn-in</a:t>
            </a:r>
            <a:endParaRPr lang="en-GB" sz="2000" b="1" dirty="0"/>
          </a:p>
        </p:txBody>
      </p:sp>
      <p:grpSp>
        <p:nvGrpSpPr>
          <p:cNvPr id="43" name="群組 42"/>
          <p:cNvGrpSpPr/>
          <p:nvPr/>
        </p:nvGrpSpPr>
        <p:grpSpPr>
          <a:xfrm>
            <a:off x="4248218" y="2774824"/>
            <a:ext cx="2609798" cy="1440000"/>
            <a:chOff x="247657" y="1071552"/>
            <a:chExt cx="2609798" cy="1440000"/>
          </a:xfrm>
        </p:grpSpPr>
        <p:sp>
          <p:nvSpPr>
            <p:cNvPr id="44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5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2319392" y="2774824"/>
            <a:ext cx="2609798" cy="1440000"/>
            <a:chOff x="247657" y="1071552"/>
            <a:chExt cx="2609798" cy="1440000"/>
          </a:xfrm>
        </p:grpSpPr>
        <p:sp>
          <p:nvSpPr>
            <p:cNvPr id="47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8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9" name="群組 48"/>
          <p:cNvGrpSpPr/>
          <p:nvPr/>
        </p:nvGrpSpPr>
        <p:grpSpPr>
          <a:xfrm>
            <a:off x="423941" y="2774824"/>
            <a:ext cx="2609798" cy="1440000"/>
            <a:chOff x="247657" y="1071552"/>
            <a:chExt cx="2609798" cy="1440000"/>
          </a:xfrm>
        </p:grpSpPr>
        <p:sp>
          <p:nvSpPr>
            <p:cNvPr id="50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1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52" name="矩形 51"/>
          <p:cNvSpPr/>
          <p:nvPr/>
        </p:nvSpPr>
        <p:spPr>
          <a:xfrm>
            <a:off x="599750" y="3303408"/>
            <a:ext cx="2076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FFFFFF"/>
                </a:solidFill>
              </a:rPr>
              <a:t>I/O Post-test</a:t>
            </a:r>
          </a:p>
        </p:txBody>
      </p:sp>
      <p:sp>
        <p:nvSpPr>
          <p:cNvPr id="53" name="矩形 52"/>
          <p:cNvSpPr/>
          <p:nvPr/>
        </p:nvSpPr>
        <p:spPr>
          <a:xfrm>
            <a:off x="3071802" y="3303408"/>
            <a:ext cx="1319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GB" sz="2000" b="1" dirty="0">
                <a:solidFill>
                  <a:srgbClr val="FFFFFF"/>
                </a:solidFill>
              </a:rPr>
              <a:t>Packing</a:t>
            </a:r>
          </a:p>
        </p:txBody>
      </p:sp>
      <p:sp>
        <p:nvSpPr>
          <p:cNvPr id="54" name="矩形 53"/>
          <p:cNvSpPr/>
          <p:nvPr/>
        </p:nvSpPr>
        <p:spPr>
          <a:xfrm>
            <a:off x="5034036" y="3303408"/>
            <a:ext cx="110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rgbClr val="FFFFFF"/>
                </a:solidFill>
              </a:rPr>
              <a:t>QC</a:t>
            </a:r>
          </a:p>
        </p:txBody>
      </p:sp>
      <p:sp>
        <p:nvSpPr>
          <p:cNvPr id="55" name="矩形 54"/>
          <p:cNvSpPr/>
          <p:nvPr/>
        </p:nvSpPr>
        <p:spPr>
          <a:xfrm>
            <a:off x="6929454" y="3303408"/>
            <a:ext cx="13239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FFFFFF"/>
                </a:solidFill>
              </a:rPr>
              <a:t>Shipping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I/O Test</a:t>
            </a:r>
            <a:endParaRPr dirty="0"/>
          </a:p>
        </p:txBody>
      </p:sp>
      <p:sp>
        <p:nvSpPr>
          <p:cNvPr id="5" name="Shape 275"/>
          <p:cNvSpPr txBox="1"/>
          <p:nvPr/>
        </p:nvSpPr>
        <p:spPr>
          <a:xfrm>
            <a:off x="642910" y="928676"/>
            <a:ext cx="7786742" cy="714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2000" b="1" dirty="0">
                <a:solidFill>
                  <a:schemeClr val="tx1"/>
                </a:solidFill>
              </a:rPr>
              <a:t>All the ports on the </a:t>
            </a:r>
            <a:r>
              <a:rPr lang="en-US" sz="2000" b="1" dirty="0" err="1">
                <a:solidFill>
                  <a:schemeClr val="tx1"/>
                </a:solidFill>
              </a:rPr>
              <a:t>QSwitch</a:t>
            </a:r>
            <a:r>
              <a:rPr lang="en-US" sz="2000" b="1" dirty="0">
                <a:solidFill>
                  <a:schemeClr val="tx1"/>
                </a:solidFill>
              </a:rPr>
              <a:t> are checked by the test gig.</a:t>
            </a:r>
          </a:p>
          <a:p>
            <a:pPr lvl="0" algn="ctr"/>
            <a:r>
              <a:rPr lang="en-US" sz="2000" b="1" dirty="0">
                <a:solidFill>
                  <a:schemeClr val="tx1"/>
                </a:solidFill>
              </a:rPr>
              <a:t>0% of packet loss is accepted!</a:t>
            </a:r>
          </a:p>
        </p:txBody>
      </p:sp>
      <p:pic>
        <p:nvPicPr>
          <p:cNvPr id="6" name="Shape 4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0298" y="1714494"/>
            <a:ext cx="4143404" cy="3107553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Burn-in Test</a:t>
            </a:r>
            <a:endParaRPr dirty="0"/>
          </a:p>
        </p:txBody>
      </p:sp>
      <p:pic>
        <p:nvPicPr>
          <p:cNvPr id="451" name="Shape 4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2066" y="1714494"/>
            <a:ext cx="1532524" cy="2391274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pic>
        <p:nvPicPr>
          <p:cNvPr id="452" name="Shape 4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910" y="1714494"/>
            <a:ext cx="3949377" cy="2413775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sp>
        <p:nvSpPr>
          <p:cNvPr id="8" name="Shape 986"/>
          <p:cNvSpPr/>
          <p:nvPr/>
        </p:nvSpPr>
        <p:spPr>
          <a:xfrm rot="2160000">
            <a:off x="1345440" y="892284"/>
            <a:ext cx="591232" cy="6379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714481" y="993756"/>
            <a:ext cx="64294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000" b="1" dirty="0">
                <a:solidFill>
                  <a:srgbClr val="C00000"/>
                </a:solidFill>
              </a:rPr>
              <a:t>72-hour burn-in test under 40°C</a:t>
            </a:r>
          </a:p>
        </p:txBody>
      </p:sp>
      <p:sp>
        <p:nvSpPr>
          <p:cNvPr id="14" name="Shape 359"/>
          <p:cNvSpPr txBox="1"/>
          <p:nvPr/>
        </p:nvSpPr>
        <p:spPr>
          <a:xfrm>
            <a:off x="714348" y="4181976"/>
            <a:ext cx="3857652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b="1" dirty="0"/>
              <a:t>Test for all RJ45 ports</a:t>
            </a:r>
          </a:p>
        </p:txBody>
      </p:sp>
      <p:sp>
        <p:nvSpPr>
          <p:cNvPr id="15" name="Shape 359"/>
          <p:cNvSpPr txBox="1"/>
          <p:nvPr/>
        </p:nvSpPr>
        <p:spPr>
          <a:xfrm>
            <a:off x="4643438" y="4181976"/>
            <a:ext cx="2428892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b="1" dirty="0"/>
              <a:t>Test for all SFP+ ports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Packing and Quality Control</a:t>
            </a:r>
            <a:endParaRPr dirty="0"/>
          </a:p>
        </p:txBody>
      </p:sp>
      <p:sp>
        <p:nvSpPr>
          <p:cNvPr id="5" name="Shape 275"/>
          <p:cNvSpPr txBox="1"/>
          <p:nvPr/>
        </p:nvSpPr>
        <p:spPr>
          <a:xfrm>
            <a:off x="1071538" y="928676"/>
            <a:ext cx="7143800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Dedicated packing and quality check.</a:t>
            </a:r>
          </a:p>
        </p:txBody>
      </p:sp>
      <p:pic>
        <p:nvPicPr>
          <p:cNvPr id="6" name="Shape 4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8662" y="1500180"/>
            <a:ext cx="4076124" cy="2928958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pic>
        <p:nvPicPr>
          <p:cNvPr id="7" name="Shape 4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6380" y="1500180"/>
            <a:ext cx="2714644" cy="2948683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SW-804-4C_Front_03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70" y="3303561"/>
            <a:ext cx="3857620" cy="10147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QSW-1208-8C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660619"/>
            <a:ext cx="3857652" cy="24114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Shape 191"/>
          <p:cNvSpPr txBox="1"/>
          <p:nvPr/>
        </p:nvSpPr>
        <p:spPr>
          <a:xfrm>
            <a:off x="0" y="1145660"/>
            <a:ext cx="9144000" cy="1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4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QSwitch</a:t>
            </a:r>
            <a:r>
              <a:rPr lang="en-GB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 Use Case</a:t>
            </a:r>
          </a:p>
        </p:txBody>
      </p:sp>
      <p:sp>
        <p:nvSpPr>
          <p:cNvPr id="8" name="Shape 194"/>
          <p:cNvSpPr txBox="1"/>
          <p:nvPr/>
        </p:nvSpPr>
        <p:spPr>
          <a:xfrm>
            <a:off x="1071538" y="2928940"/>
            <a:ext cx="1954713" cy="3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bg1"/>
                </a:solidFill>
              </a:rPr>
              <a:t>QSW-1208-8C </a:t>
            </a:r>
            <a:endParaRPr sz="1050" dirty="0">
              <a:solidFill>
                <a:schemeClr val="bg1"/>
              </a:solidFill>
            </a:endParaRPr>
          </a:p>
        </p:txBody>
      </p:sp>
      <p:sp>
        <p:nvSpPr>
          <p:cNvPr id="9" name="Shape 195"/>
          <p:cNvSpPr txBox="1"/>
          <p:nvPr/>
        </p:nvSpPr>
        <p:spPr>
          <a:xfrm>
            <a:off x="4780875" y="2928940"/>
            <a:ext cx="1791389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QSW-804-4C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10G Home/SOHO Applications</a:t>
            </a:r>
            <a:endParaRPr dirty="0"/>
          </a:p>
        </p:txBody>
      </p:sp>
      <p:cxnSp>
        <p:nvCxnSpPr>
          <p:cNvPr id="34" name="肘形接點 59"/>
          <p:cNvCxnSpPr/>
          <p:nvPr/>
        </p:nvCxnSpPr>
        <p:spPr>
          <a:xfrm rot="5400000">
            <a:off x="4715670" y="3213898"/>
            <a:ext cx="285752" cy="1588"/>
          </a:xfrm>
          <a:prstGeom prst="straightConnector1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hape 475"/>
          <p:cNvSpPr txBox="1"/>
          <p:nvPr/>
        </p:nvSpPr>
        <p:spPr>
          <a:xfrm>
            <a:off x="3571868" y="785800"/>
            <a:ext cx="1510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sz="1200" b="1" dirty="0"/>
              <a:t>10G </a:t>
            </a:r>
            <a:r>
              <a:rPr lang="en-GB" sz="1200" b="1" dirty="0" err="1"/>
              <a:t>WiFi</a:t>
            </a:r>
            <a:r>
              <a:rPr lang="en-GB" sz="1200" b="1" dirty="0"/>
              <a:t> Router</a:t>
            </a:r>
          </a:p>
        </p:txBody>
      </p:sp>
      <p:cxnSp>
        <p:nvCxnSpPr>
          <p:cNvPr id="37" name="Shape 477"/>
          <p:cNvCxnSpPr/>
          <p:nvPr/>
        </p:nvCxnSpPr>
        <p:spPr>
          <a:xfrm rot="10800000" flipV="1">
            <a:off x="1706851" y="3071816"/>
            <a:ext cx="2704815" cy="285752"/>
          </a:xfrm>
          <a:prstGeom prst="bentConnector2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Shape 479"/>
          <p:cNvSpPr txBox="1"/>
          <p:nvPr/>
        </p:nvSpPr>
        <p:spPr>
          <a:xfrm>
            <a:off x="928662" y="2214560"/>
            <a:ext cx="1571636" cy="33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1"/>
                </a:solidFill>
              </a:rPr>
              <a:t>10Gbps RJ45</a:t>
            </a:r>
            <a:endParaRPr sz="1200" dirty="0"/>
          </a:p>
        </p:txBody>
      </p:sp>
      <p:pic>
        <p:nvPicPr>
          <p:cNvPr id="39" name="Shape 480" descr="「cloud icon」的圖片搜尋結果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892" y="1072995"/>
            <a:ext cx="784375" cy="784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" name="Shape 481"/>
          <p:cNvCxnSpPr/>
          <p:nvPr/>
        </p:nvCxnSpPr>
        <p:spPr>
          <a:xfrm>
            <a:off x="4786314" y="1500180"/>
            <a:ext cx="2143140" cy="1588"/>
          </a:xfrm>
          <a:prstGeom prst="straightConnector1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1" name="Shape 483" descr="「wireless icon png」的圖片搜尋結果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9">
            <a:off x="2498372" y="1279470"/>
            <a:ext cx="686282" cy="4695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" name="Shape 484"/>
          <p:cNvCxnSpPr/>
          <p:nvPr/>
        </p:nvCxnSpPr>
        <p:spPr>
          <a:xfrm>
            <a:off x="3214678" y="1528276"/>
            <a:ext cx="642942" cy="1588"/>
          </a:xfrm>
          <a:prstGeom prst="straightConnector1">
            <a:avLst/>
          </a:prstGeom>
          <a:noFill/>
          <a:ln w="12700" cap="flat" cmpd="sng">
            <a:solidFill>
              <a:srgbClr val="6FA8DC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43" name="Shape 486" descr="「notebook icon png」的圖片搜尋結果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785786" y="1000114"/>
            <a:ext cx="1769092" cy="12513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" name="Shape 489"/>
          <p:cNvCxnSpPr/>
          <p:nvPr/>
        </p:nvCxnSpPr>
        <p:spPr>
          <a:xfrm rot="16200000" flipH="1">
            <a:off x="5881095" y="1237981"/>
            <a:ext cx="730156" cy="3683448"/>
          </a:xfrm>
          <a:prstGeom prst="bentConnector3">
            <a:avLst>
              <a:gd name="adj1" fmla="val 48810"/>
            </a:avLst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5" name="Shape 500"/>
          <p:cNvPicPr preferRelativeResize="0"/>
          <p:nvPr/>
        </p:nvPicPr>
        <p:blipFill>
          <a:blip r:embed="rId6">
            <a:alphaModFix/>
          </a:blip>
          <a:srcRect l="17590" t="12991" r="22622" b="8825"/>
          <a:stretch>
            <a:fillRect/>
          </a:stretch>
        </p:blipFill>
        <p:spPr>
          <a:xfrm>
            <a:off x="5922360" y="3679495"/>
            <a:ext cx="435590" cy="569618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46" name="Shape 501"/>
          <p:cNvSpPr txBox="1"/>
          <p:nvPr/>
        </p:nvSpPr>
        <p:spPr>
          <a:xfrm>
            <a:off x="214282" y="4351028"/>
            <a:ext cx="2786082" cy="36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200" b="1" dirty="0">
                <a:solidFill>
                  <a:schemeClr val="dk1"/>
                </a:solidFill>
              </a:rPr>
              <a:t>PC + QXG-10G1T 10G Card </a:t>
            </a:r>
          </a:p>
        </p:txBody>
      </p:sp>
      <p:sp>
        <p:nvSpPr>
          <p:cNvPr id="47" name="Shape 502"/>
          <p:cNvSpPr txBox="1"/>
          <p:nvPr/>
        </p:nvSpPr>
        <p:spPr>
          <a:xfrm>
            <a:off x="2786050" y="4316739"/>
            <a:ext cx="120365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en-GB" sz="1200" b="1" dirty="0">
                <a:solidFill>
                  <a:schemeClr val="dk1"/>
                </a:solidFill>
              </a:rPr>
              <a:t>10G Notebook</a:t>
            </a:r>
          </a:p>
        </p:txBody>
      </p:sp>
      <p:sp>
        <p:nvSpPr>
          <p:cNvPr id="48" name="Shape 503"/>
          <p:cNvSpPr txBox="1"/>
          <p:nvPr/>
        </p:nvSpPr>
        <p:spPr>
          <a:xfrm>
            <a:off x="4286248" y="4351028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200" b="1" dirty="0">
                <a:solidFill>
                  <a:schemeClr val="dk1"/>
                </a:solidFill>
              </a:rPr>
              <a:t>Smart TV</a:t>
            </a:r>
          </a:p>
        </p:txBody>
      </p:sp>
      <p:pic>
        <p:nvPicPr>
          <p:cNvPr id="49" name="Shape 529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1000100" y="3488778"/>
            <a:ext cx="1517564" cy="9368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" name="肘形接點 59"/>
          <p:cNvCxnSpPr/>
          <p:nvPr/>
        </p:nvCxnSpPr>
        <p:spPr>
          <a:xfrm rot="10800000" flipV="1">
            <a:off x="3357554" y="3071816"/>
            <a:ext cx="1502220" cy="357190"/>
          </a:xfrm>
          <a:prstGeom prst="bentConnector2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Shape 478" descr="C:\Users\user\Desktop\21_PPT對稿QNAP AQC107 10G網卡\_DSC1587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71670" y="3929072"/>
            <a:ext cx="745250" cy="4657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" name="肘形接點 59"/>
          <p:cNvCxnSpPr>
            <a:endCxn id="64" idx="0"/>
          </p:cNvCxnSpPr>
          <p:nvPr/>
        </p:nvCxnSpPr>
        <p:spPr>
          <a:xfrm rot="5400000">
            <a:off x="6323025" y="3178179"/>
            <a:ext cx="214314" cy="1588"/>
          </a:xfrm>
          <a:prstGeom prst="straightConnector1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肘形接點 59"/>
          <p:cNvCxnSpPr/>
          <p:nvPr/>
        </p:nvCxnSpPr>
        <p:spPr>
          <a:xfrm rot="5400000">
            <a:off x="4178019" y="1976024"/>
            <a:ext cx="428628" cy="1588"/>
          </a:xfrm>
          <a:prstGeom prst="straightConnector1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Shape 494"/>
          <p:cNvSpPr txBox="1"/>
          <p:nvPr/>
        </p:nvSpPr>
        <p:spPr>
          <a:xfrm>
            <a:off x="5857884" y="2357436"/>
            <a:ext cx="2643206" cy="384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sz="1800" b="1" dirty="0">
                <a:solidFill>
                  <a:schemeClr val="bg1"/>
                </a:solidFill>
              </a:rPr>
              <a:t>QNAP 10G Switch</a:t>
            </a:r>
          </a:p>
        </p:txBody>
      </p:sp>
      <p:pic>
        <p:nvPicPr>
          <p:cNvPr id="55" name="Shape 473"/>
          <p:cNvPicPr preferRelativeResize="0"/>
          <p:nvPr/>
        </p:nvPicPr>
        <p:blipFill rotWithShape="1">
          <a:blip r:embed="rId9">
            <a:alphaModFix/>
          </a:blip>
          <a:srcRect t="30221" b="32147"/>
          <a:stretch/>
        </p:blipFill>
        <p:spPr>
          <a:xfrm>
            <a:off x="2649405" y="2016008"/>
            <a:ext cx="3510088" cy="825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Shape 474" descr="「router icon」的圖片搜尋結果"/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4000496" y="1126857"/>
            <a:ext cx="784375" cy="6590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495"/>
          <p:cNvSpPr txBox="1"/>
          <p:nvPr/>
        </p:nvSpPr>
        <p:spPr>
          <a:xfrm>
            <a:off x="2926904" y="3286130"/>
            <a:ext cx="861300" cy="21431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 dirty="0">
                <a:solidFill>
                  <a:schemeClr val="bg1"/>
                </a:solidFill>
              </a:rPr>
              <a:t>10 </a:t>
            </a:r>
            <a:r>
              <a:rPr lang="en-GB" sz="1100" b="1" dirty="0" err="1">
                <a:solidFill>
                  <a:schemeClr val="bg1"/>
                </a:solidFill>
              </a:rPr>
              <a:t>Gbps</a:t>
            </a:r>
            <a:endParaRPr sz="1100" b="1" dirty="0">
              <a:solidFill>
                <a:schemeClr val="bg1"/>
              </a:solidFill>
            </a:endParaRPr>
          </a:p>
        </p:txBody>
      </p:sp>
      <p:sp>
        <p:nvSpPr>
          <p:cNvPr id="58" name="Shape 497"/>
          <p:cNvSpPr txBox="1"/>
          <p:nvPr/>
        </p:nvSpPr>
        <p:spPr>
          <a:xfrm>
            <a:off x="4502584" y="3286130"/>
            <a:ext cx="642942" cy="21431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 dirty="0">
                <a:solidFill>
                  <a:schemeClr val="bg1"/>
                </a:solidFill>
              </a:rPr>
              <a:t>1Gbps</a:t>
            </a:r>
            <a:endParaRPr sz="1100" b="1" dirty="0">
              <a:solidFill>
                <a:schemeClr val="bg1"/>
              </a:solidFill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2790280" y="3561049"/>
            <a:ext cx="1140800" cy="819620"/>
            <a:chOff x="1806741" y="3812512"/>
            <a:chExt cx="1140800" cy="819620"/>
          </a:xfrm>
        </p:grpSpPr>
        <p:pic>
          <p:nvPicPr>
            <p:cNvPr id="60" name="Picture 26" descr="macbook-screen.jpg"/>
            <p:cNvPicPr>
              <a:picLocks noChangeAspect="1"/>
            </p:cNvPicPr>
            <p:nvPr/>
          </p:nvPicPr>
          <p:blipFill>
            <a:blip r:embed="rId11"/>
            <a:srcRect l="9754" t="3927" r="9754" b="2945"/>
            <a:stretch>
              <a:fillRect/>
            </a:stretch>
          </p:blipFill>
          <p:spPr>
            <a:xfrm>
              <a:off x="1806741" y="3812512"/>
              <a:ext cx="1140800" cy="819620"/>
            </a:xfrm>
            <a:prstGeom prst="rect">
              <a:avLst/>
            </a:prstGeom>
          </p:spPr>
        </p:pic>
        <p:pic>
          <p:nvPicPr>
            <p:cNvPr id="61" name="Picture 29" descr="ss.jpg"/>
            <p:cNvPicPr preferRelativeResize="0">
              <a:picLocks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1962000" y="3857634"/>
              <a:ext cx="828000" cy="509717"/>
            </a:xfrm>
            <a:prstGeom prst="rect">
              <a:avLst/>
            </a:prstGeom>
          </p:spPr>
        </p:pic>
      </p:grpSp>
      <p:pic>
        <p:nvPicPr>
          <p:cNvPr id="62" name="Shape 492" descr="「smart tv」的圖片搜尋結果"/>
          <p:cNvPicPr preferRelativeResize="0"/>
          <p:nvPr/>
        </p:nvPicPr>
        <p:blipFill>
          <a:blip r:embed="rId13"/>
          <a:stretch>
            <a:fillRect/>
          </a:stretch>
        </p:blipFill>
        <p:spPr>
          <a:xfrm>
            <a:off x="4145394" y="3515415"/>
            <a:ext cx="1410582" cy="87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Shape 490" descr="「TS-431X」的圖片搜尋結果"/>
          <p:cNvPicPr preferRelativeResize="0"/>
          <p:nvPr/>
        </p:nvPicPr>
        <p:blipFill rotWithShape="1">
          <a:blip r:embed="rId14">
            <a:alphaModFix/>
          </a:blip>
          <a:srcRect l="21638" r="19672"/>
          <a:stretch/>
        </p:blipFill>
        <p:spPr>
          <a:xfrm>
            <a:off x="7643834" y="3534733"/>
            <a:ext cx="745250" cy="79367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Shape 498"/>
          <p:cNvSpPr txBox="1"/>
          <p:nvPr/>
        </p:nvSpPr>
        <p:spPr>
          <a:xfrm>
            <a:off x="5929322" y="3286130"/>
            <a:ext cx="1000132" cy="21431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1" dirty="0">
                <a:solidFill>
                  <a:schemeClr val="bg1"/>
                </a:solidFill>
              </a:rPr>
              <a:t>10Gbps RJ 45</a:t>
            </a:r>
            <a:endParaRPr sz="1050" b="1" dirty="0">
              <a:solidFill>
                <a:schemeClr val="bg1"/>
              </a:solidFill>
            </a:endParaRPr>
          </a:p>
        </p:txBody>
      </p:sp>
      <p:pic>
        <p:nvPicPr>
          <p:cNvPr id="65" name="Shape 488" descr="「TS-253B」的圖片搜尋結果"/>
          <p:cNvPicPr preferRelativeResize="0"/>
          <p:nvPr/>
        </p:nvPicPr>
        <p:blipFill rotWithShape="1">
          <a:blip r:embed="rId15">
            <a:alphaModFix/>
          </a:blip>
          <a:srcRect l="28956" r="27797"/>
          <a:stretch/>
        </p:blipFill>
        <p:spPr>
          <a:xfrm>
            <a:off x="6376248" y="3606171"/>
            <a:ext cx="553206" cy="719698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Shape 498"/>
          <p:cNvSpPr txBox="1"/>
          <p:nvPr/>
        </p:nvSpPr>
        <p:spPr>
          <a:xfrm>
            <a:off x="7500958" y="3286130"/>
            <a:ext cx="1000132" cy="21431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1" dirty="0">
                <a:solidFill>
                  <a:schemeClr val="bg1"/>
                </a:solidFill>
              </a:rPr>
              <a:t>10Gbps SFP+</a:t>
            </a:r>
            <a:endParaRPr sz="105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>
            <a:spLocks noGrp="1"/>
          </p:cNvSpPr>
          <p:nvPr>
            <p:ph type="title"/>
          </p:nvPr>
        </p:nvSpPr>
        <p:spPr>
          <a:xfrm>
            <a:off x="0" y="0"/>
            <a:ext cx="8358214" cy="7143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Multi-Gigabit Support</a:t>
            </a:r>
            <a:endParaRPr dirty="0"/>
          </a:p>
        </p:txBody>
      </p:sp>
      <p:sp>
        <p:nvSpPr>
          <p:cNvPr id="509" name="Shape 509"/>
          <p:cNvSpPr txBox="1"/>
          <p:nvPr/>
        </p:nvSpPr>
        <p:spPr>
          <a:xfrm>
            <a:off x="428596" y="1000114"/>
            <a:ext cx="7616734" cy="857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b="1" dirty="0">
                <a:solidFill>
                  <a:srgbClr val="C00000"/>
                </a:solidFill>
              </a:rPr>
              <a:t>5G/2.5G BASE-T </a:t>
            </a:r>
            <a:r>
              <a:rPr lang="en-US" sz="2000" b="1" dirty="0"/>
              <a:t>Support!</a:t>
            </a:r>
          </a:p>
          <a:p>
            <a:pPr lvl="0"/>
            <a:r>
              <a:rPr lang="en-US" sz="2000" b="1" dirty="0">
                <a:solidFill>
                  <a:srgbClr val="0F243E"/>
                </a:solidFill>
              </a:rPr>
              <a:t>Upgrade to 5Gb/s network with existing cables.</a:t>
            </a:r>
            <a:endParaRPr sz="2000" b="1" dirty="0">
              <a:solidFill>
                <a:srgbClr val="C00000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510" name="Shape 510"/>
          <p:cNvSpPr txBox="1"/>
          <p:nvPr/>
        </p:nvSpPr>
        <p:spPr>
          <a:xfrm>
            <a:off x="428596" y="1770484"/>
            <a:ext cx="77925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b="1" dirty="0">
                <a:solidFill>
                  <a:srgbClr val="0F243E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  <a:sym typeface="Calibri"/>
              </a:rPr>
              <a:t>At least 5X speed up with low cost CAT 5e Ethernet cables!</a:t>
            </a:r>
            <a:endParaRPr lang="en-US" sz="2000" dirty="0">
              <a:latin typeface="+mn-lt"/>
            </a:endParaRPr>
          </a:p>
        </p:txBody>
      </p:sp>
      <p:pic>
        <p:nvPicPr>
          <p:cNvPr id="511" name="Shape 5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158" y="2357436"/>
            <a:ext cx="4168426" cy="21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 descr="圖片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2331108"/>
            <a:ext cx="3283433" cy="281239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/>
          <p:nvPr/>
        </p:nvSpPr>
        <p:spPr>
          <a:xfrm>
            <a:off x="304414" y="2870878"/>
            <a:ext cx="8589300" cy="16743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51" name="橢圓 50"/>
          <p:cNvSpPr/>
          <p:nvPr/>
        </p:nvSpPr>
        <p:spPr>
          <a:xfrm>
            <a:off x="3428992" y="3286130"/>
            <a:ext cx="1785950" cy="850666"/>
          </a:xfrm>
          <a:prstGeom prst="ellipse">
            <a:avLst/>
          </a:prstGeom>
          <a:gradFill flip="none" rotWithShape="1">
            <a:gsLst>
              <a:gs pos="0">
                <a:srgbClr val="99CCFF"/>
              </a:gs>
              <a:gs pos="100000">
                <a:srgbClr val="0070C0">
                  <a:alpha val="0"/>
                </a:srgbClr>
              </a:gs>
              <a:gs pos="90000">
                <a:srgbClr val="0070C0">
                  <a:alpha val="1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9" name="Shape 519"/>
          <p:cNvSpPr/>
          <p:nvPr/>
        </p:nvSpPr>
        <p:spPr>
          <a:xfrm>
            <a:off x="304414" y="987617"/>
            <a:ext cx="8589300" cy="1674300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cxnSp>
        <p:nvCxnSpPr>
          <p:cNvPr id="520" name="Shape 520"/>
          <p:cNvCxnSpPr/>
          <p:nvPr/>
        </p:nvCxnSpPr>
        <p:spPr>
          <a:xfrm>
            <a:off x="2143108" y="3786196"/>
            <a:ext cx="1710900" cy="0"/>
          </a:xfrm>
          <a:prstGeom prst="straightConnector1">
            <a:avLst/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1" name="Shape 521"/>
          <p:cNvCxnSpPr/>
          <p:nvPr/>
        </p:nvCxnSpPr>
        <p:spPr>
          <a:xfrm flipV="1">
            <a:off x="5143504" y="3404688"/>
            <a:ext cx="1535168" cy="310070"/>
          </a:xfrm>
          <a:prstGeom prst="bentConnector3">
            <a:avLst>
              <a:gd name="adj1" fmla="val 33426"/>
            </a:avLst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2" name="Shape 522"/>
          <p:cNvCxnSpPr/>
          <p:nvPr/>
        </p:nvCxnSpPr>
        <p:spPr>
          <a:xfrm>
            <a:off x="2000232" y="1918781"/>
            <a:ext cx="1710900" cy="0"/>
          </a:xfrm>
          <a:prstGeom prst="straightConnector1">
            <a:avLst/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3" name="Shape 523"/>
          <p:cNvCxnSpPr/>
          <p:nvPr/>
        </p:nvCxnSpPr>
        <p:spPr>
          <a:xfrm flipV="1">
            <a:off x="5000628" y="1486768"/>
            <a:ext cx="1678044" cy="299164"/>
          </a:xfrm>
          <a:prstGeom prst="bentConnector3">
            <a:avLst>
              <a:gd name="adj1" fmla="val 50000"/>
            </a:avLst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4" name="Shape 524"/>
          <p:cNvCxnSpPr>
            <a:stCxn id="525" idx="3"/>
          </p:cNvCxnSpPr>
          <p:nvPr/>
        </p:nvCxnSpPr>
        <p:spPr>
          <a:xfrm>
            <a:off x="5072066" y="1951610"/>
            <a:ext cx="1617098" cy="343973"/>
          </a:xfrm>
          <a:prstGeom prst="bentConnector3">
            <a:avLst>
              <a:gd name="adj1" fmla="val 47541"/>
            </a:avLst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25" name="Shape 525" descr="C:\Users\user\Desktop\21_PPT對稿QNAP AQC107 10G網卡\2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9897" y="1720759"/>
            <a:ext cx="1512169" cy="46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Shape 526" descr="C:\Users\user\Desktop\21_PPT對稿QNAP AQC107 10G網卡\7-01.png"/>
          <p:cNvPicPr preferRelativeResize="0"/>
          <p:nvPr/>
        </p:nvPicPr>
        <p:blipFill rotWithShape="1">
          <a:blip r:embed="rId4">
            <a:alphaModFix/>
          </a:blip>
          <a:srcRect l="56489" t="64512"/>
          <a:stretch/>
        </p:blipFill>
        <p:spPr>
          <a:xfrm flipH="1">
            <a:off x="4857752" y="4195583"/>
            <a:ext cx="1702074" cy="51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Shape 527" descr="C:\Users\user\Desktop\21_PPT對稿QNAP AQC107 10G網卡\7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6000760" y="3251499"/>
            <a:ext cx="3079144" cy="146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Shape 528" descr="C:\Users\user\Desktop\21_PPT對稿QNAP AQC107 10G網卡\7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355" y="3251499"/>
            <a:ext cx="3079144" cy="146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Shape 5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8783" y="1054685"/>
            <a:ext cx="984871" cy="70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Shape 5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8783" y="1864775"/>
            <a:ext cx="984871" cy="702078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Shape 5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ts val="3600"/>
            </a:pPr>
            <a:r>
              <a:rPr lang="en-GB" sz="3600" dirty="0"/>
              <a:t>5X Speed-up Made Simple</a:t>
            </a:r>
            <a:endParaRPr sz="3600" b="1" i="0" u="none" strike="noStrike" cap="none" dirty="0">
              <a:solidFill>
                <a:schemeClr val="lt1"/>
              </a:solidFill>
              <a:sym typeface="Arial"/>
            </a:endParaRPr>
          </a:p>
        </p:txBody>
      </p:sp>
      <p:sp>
        <p:nvSpPr>
          <p:cNvPr id="532" name="Shape 532"/>
          <p:cNvSpPr txBox="1"/>
          <p:nvPr/>
        </p:nvSpPr>
        <p:spPr>
          <a:xfrm>
            <a:off x="642910" y="1071552"/>
            <a:ext cx="16929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1" dirty="0">
                <a:solidFill>
                  <a:srgbClr val="262626"/>
                </a:solidFill>
                <a:latin typeface="+mn-lt"/>
                <a:ea typeface="Arial"/>
                <a:cs typeface="Arial"/>
                <a:sym typeface="Arial"/>
              </a:rPr>
              <a:t>TS-</a:t>
            </a:r>
            <a:r>
              <a:rPr lang="en-GB" sz="1050" b="1" dirty="0">
                <a:solidFill>
                  <a:srgbClr val="262626"/>
                </a:solidFill>
                <a:latin typeface="+mn-lt"/>
              </a:rPr>
              <a:t>1685</a:t>
            </a:r>
            <a:endParaRPr sz="1050" b="1" dirty="0">
              <a:solidFill>
                <a:srgbClr val="26262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3" name="Shape 533"/>
          <p:cNvSpPr txBox="1"/>
          <p:nvPr/>
        </p:nvSpPr>
        <p:spPr>
          <a:xfrm>
            <a:off x="3643306" y="1425198"/>
            <a:ext cx="1357322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lvl="0"/>
            <a:r>
              <a:rPr lang="en-GB" sz="1200" b="1" dirty="0">
                <a:solidFill>
                  <a:srgbClr val="262626"/>
                </a:solidFill>
              </a:rPr>
              <a:t>1G/100M Switch</a:t>
            </a:r>
          </a:p>
        </p:txBody>
      </p:sp>
      <p:sp>
        <p:nvSpPr>
          <p:cNvPr id="534" name="Shape 534"/>
          <p:cNvSpPr txBox="1"/>
          <p:nvPr/>
        </p:nvSpPr>
        <p:spPr>
          <a:xfrm>
            <a:off x="2529816" y="1972787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 dirty="0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5" name="Shape 535"/>
          <p:cNvSpPr txBox="1"/>
          <p:nvPr/>
        </p:nvSpPr>
        <p:spPr>
          <a:xfrm>
            <a:off x="2571736" y="1540739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262626"/>
                </a:solidFill>
                <a:latin typeface="+mn-lt"/>
                <a:ea typeface="Calibri"/>
                <a:cs typeface="Calibri"/>
                <a:sym typeface="Calibri"/>
              </a:rPr>
              <a:t>1GbE</a:t>
            </a:r>
            <a:endParaRPr sz="1200" b="1" dirty="0">
              <a:solidFill>
                <a:srgbClr val="26262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6" name="Shape 536"/>
          <p:cNvSpPr txBox="1"/>
          <p:nvPr/>
        </p:nvSpPr>
        <p:spPr>
          <a:xfrm>
            <a:off x="6084561" y="1192433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7" name="Shape 537"/>
          <p:cNvSpPr txBox="1"/>
          <p:nvPr/>
        </p:nvSpPr>
        <p:spPr>
          <a:xfrm>
            <a:off x="5652401" y="1192433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262626"/>
                </a:solidFill>
                <a:latin typeface="+mn-lt"/>
                <a:ea typeface="Calibri"/>
                <a:cs typeface="Calibri"/>
                <a:sym typeface="Calibri"/>
              </a:rPr>
              <a:t>1GbE</a:t>
            </a:r>
            <a:endParaRPr sz="1200" b="1">
              <a:solidFill>
                <a:srgbClr val="26262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8" name="Shape 538"/>
          <p:cNvSpPr txBox="1"/>
          <p:nvPr/>
        </p:nvSpPr>
        <p:spPr>
          <a:xfrm>
            <a:off x="6084561" y="2296823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9" name="Shape 539"/>
          <p:cNvSpPr txBox="1"/>
          <p:nvPr/>
        </p:nvSpPr>
        <p:spPr>
          <a:xfrm>
            <a:off x="5652401" y="2296823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262626"/>
                </a:solidFill>
                <a:latin typeface="+mn-lt"/>
                <a:ea typeface="Calibri"/>
                <a:cs typeface="Calibri"/>
                <a:sym typeface="Calibri"/>
              </a:rPr>
              <a:t>1GbE</a:t>
            </a:r>
            <a:endParaRPr sz="1200" b="1">
              <a:solidFill>
                <a:srgbClr val="26262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540" name="Shape 5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8783" y="2967288"/>
            <a:ext cx="984871" cy="702078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Shape 541"/>
          <p:cNvSpPr txBox="1"/>
          <p:nvPr/>
        </p:nvSpPr>
        <p:spPr>
          <a:xfrm>
            <a:off x="718330" y="2920392"/>
            <a:ext cx="14769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1" dirty="0">
                <a:solidFill>
                  <a:srgbClr val="262626"/>
                </a:solidFill>
                <a:latin typeface="+mn-lt"/>
              </a:rPr>
              <a:t>TS-1685</a:t>
            </a:r>
            <a:endParaRPr sz="1050" b="1" dirty="0">
              <a:solidFill>
                <a:srgbClr val="26262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2" name="Shape 542"/>
          <p:cNvSpPr txBox="1"/>
          <p:nvPr/>
        </p:nvSpPr>
        <p:spPr>
          <a:xfrm>
            <a:off x="2571736" y="3849086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3" name="Shape 543"/>
          <p:cNvSpPr txBox="1"/>
          <p:nvPr/>
        </p:nvSpPr>
        <p:spPr>
          <a:xfrm>
            <a:off x="2571736" y="3417038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C00000"/>
                </a:solidFill>
                <a:latin typeface="+mn-lt"/>
                <a:ea typeface="Calibri"/>
                <a:cs typeface="Calibri"/>
                <a:sym typeface="Calibri"/>
              </a:rPr>
              <a:t>5GbE</a:t>
            </a:r>
            <a:endParaRPr sz="1200" b="1" dirty="0">
              <a:solidFill>
                <a:srgbClr val="C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4" name="Shape 544"/>
          <p:cNvSpPr txBox="1"/>
          <p:nvPr/>
        </p:nvSpPr>
        <p:spPr>
          <a:xfrm>
            <a:off x="6124316" y="3105036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 dirty="0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5" name="Shape 545"/>
          <p:cNvSpPr txBox="1"/>
          <p:nvPr/>
        </p:nvSpPr>
        <p:spPr>
          <a:xfrm>
            <a:off x="5692156" y="3105036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C00000"/>
                </a:solidFill>
                <a:latin typeface="+mn-lt"/>
                <a:ea typeface="Calibri"/>
                <a:cs typeface="Calibri"/>
                <a:sym typeface="Calibri"/>
              </a:rPr>
              <a:t>5GbE</a:t>
            </a:r>
            <a:endParaRPr sz="1200" b="1">
              <a:solidFill>
                <a:srgbClr val="C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6" name="Shape 546"/>
          <p:cNvSpPr txBox="1"/>
          <p:nvPr/>
        </p:nvSpPr>
        <p:spPr>
          <a:xfrm>
            <a:off x="6124316" y="3777648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 dirty="0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7" name="Shape 547"/>
          <p:cNvSpPr txBox="1"/>
          <p:nvPr/>
        </p:nvSpPr>
        <p:spPr>
          <a:xfrm>
            <a:off x="5692156" y="3777648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C00000"/>
                </a:solidFill>
                <a:latin typeface="+mn-lt"/>
                <a:ea typeface="Calibri"/>
                <a:cs typeface="Calibri"/>
                <a:sym typeface="Calibri"/>
              </a:rPr>
              <a:t>5GbE</a:t>
            </a:r>
            <a:endParaRPr sz="1200" b="1">
              <a:solidFill>
                <a:srgbClr val="C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8" name="Shape 548"/>
          <p:cNvSpPr/>
          <p:nvPr/>
        </p:nvSpPr>
        <p:spPr>
          <a:xfrm>
            <a:off x="1234340" y="4286262"/>
            <a:ext cx="2123214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en-GB" b="1" dirty="0">
                <a:solidFill>
                  <a:srgbClr val="FFFFFF"/>
                </a:solidFill>
              </a:rPr>
              <a:t>Upgrade Right Away</a:t>
            </a:r>
          </a:p>
        </p:txBody>
      </p:sp>
      <p:pic>
        <p:nvPicPr>
          <p:cNvPr id="549" name="Shape 549" descr="C:\Users\user\Desktop\21_PPT對稿QNAP AQC107 10G網卡\8-0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57488" y="2026794"/>
            <a:ext cx="2907845" cy="1259336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Shape 551"/>
          <p:cNvSpPr txBox="1"/>
          <p:nvPr/>
        </p:nvSpPr>
        <p:spPr>
          <a:xfrm>
            <a:off x="214282" y="3563334"/>
            <a:ext cx="642942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5Gb</a:t>
            </a:r>
            <a:endParaRPr sz="1200" b="1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552" name="Shape 552" descr="C:\Users\user\Desktop\21_PPT對稿QNAP AQC107 10G網卡\16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34102" y="2786064"/>
            <a:ext cx="550266" cy="5931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4" name="Shape 554"/>
          <p:cNvCxnSpPr>
            <a:endCxn id="555" idx="1"/>
          </p:cNvCxnSpPr>
          <p:nvPr/>
        </p:nvCxnSpPr>
        <p:spPr>
          <a:xfrm>
            <a:off x="5148064" y="3854704"/>
            <a:ext cx="1530719" cy="273713"/>
          </a:xfrm>
          <a:prstGeom prst="bentConnector3">
            <a:avLst>
              <a:gd name="adj1" fmla="val 33897"/>
            </a:avLst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55" name="Shape 5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8783" y="3777378"/>
            <a:ext cx="984871" cy="70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Shape 556" descr="C:\Users\user\Desktop\21_PPT對稿QNAP AQC107 10G網卡\16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34102" y="3602784"/>
            <a:ext cx="550266" cy="593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Shape 557"/>
          <p:cNvPicPr preferRelativeResize="0"/>
          <p:nvPr/>
        </p:nvPicPr>
        <p:blipFill rotWithShape="1">
          <a:blip r:embed="rId8">
            <a:alphaModFix/>
          </a:blip>
          <a:srcRect t="30221" b="32147"/>
          <a:stretch/>
        </p:blipFill>
        <p:spPr>
          <a:xfrm>
            <a:off x="3357554" y="3545995"/>
            <a:ext cx="1962821" cy="461726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Shape 558"/>
          <p:cNvSpPr txBox="1"/>
          <p:nvPr/>
        </p:nvSpPr>
        <p:spPr>
          <a:xfrm>
            <a:off x="3357554" y="4141776"/>
            <a:ext cx="1928826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algn="ctr"/>
            <a:r>
              <a:rPr lang="en-GB" sz="1200" b="1" dirty="0">
                <a:solidFill>
                  <a:srgbClr val="262626"/>
                </a:solidFill>
                <a:latin typeface="+mn-lt"/>
                <a:ea typeface="微軟正黑體" pitchFamily="34" charset="-120"/>
              </a:rPr>
              <a:t>QSW-1208-8C</a:t>
            </a:r>
          </a:p>
          <a:p>
            <a:pPr algn="ctr"/>
            <a:r>
              <a:rPr lang="en-GB" sz="1200" b="1" dirty="0">
                <a:solidFill>
                  <a:srgbClr val="262626"/>
                </a:solidFill>
                <a:latin typeface="+mn-lt"/>
                <a:ea typeface="微軟正黑體" pitchFamily="34" charset="-120"/>
              </a:rPr>
              <a:t>QSW-804-4C</a:t>
            </a:r>
          </a:p>
        </p:txBody>
      </p:sp>
      <p:pic>
        <p:nvPicPr>
          <p:cNvPr id="559" name="Shape 55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034" y="1285866"/>
            <a:ext cx="1805826" cy="11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Shape 56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26725" y="3046615"/>
            <a:ext cx="1805826" cy="11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Shape 561"/>
          <p:cNvSpPr txBox="1"/>
          <p:nvPr/>
        </p:nvSpPr>
        <p:spPr>
          <a:xfrm>
            <a:off x="7836675" y="2899906"/>
            <a:ext cx="1191000" cy="3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050" b="1" dirty="0">
                <a:solidFill>
                  <a:srgbClr val="262626"/>
                </a:solidFill>
                <a:latin typeface="+mn-lt"/>
              </a:rPr>
              <a:t>QXG-10G1T </a:t>
            </a:r>
          </a:p>
        </p:txBody>
      </p:sp>
      <p:sp>
        <p:nvSpPr>
          <p:cNvPr id="562" name="Shape 562"/>
          <p:cNvSpPr txBox="1"/>
          <p:nvPr/>
        </p:nvSpPr>
        <p:spPr>
          <a:xfrm>
            <a:off x="7667280" y="3408758"/>
            <a:ext cx="1191000" cy="3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Font typeface="Arial"/>
              <a:buNone/>
            </a:pPr>
            <a:r>
              <a:rPr lang="en-GB" sz="1050" b="1" dirty="0">
                <a:solidFill>
                  <a:srgbClr val="262626"/>
                </a:solidFill>
                <a:latin typeface="+mn-lt"/>
              </a:rPr>
              <a:t>QXG-10G1T </a:t>
            </a:r>
          </a:p>
        </p:txBody>
      </p:sp>
      <p:sp>
        <p:nvSpPr>
          <p:cNvPr id="54" name="Shape 548"/>
          <p:cNvSpPr/>
          <p:nvPr/>
        </p:nvSpPr>
        <p:spPr>
          <a:xfrm>
            <a:off x="5020554" y="4295114"/>
            <a:ext cx="1908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Upgrade to 5Gb/s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285720" y="71438"/>
            <a:ext cx="8858280" cy="7143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GB" sz="3200" dirty="0"/>
              <a:t>10Gbps Products for Business/Home</a:t>
            </a:r>
            <a:endParaRPr sz="3200" dirty="0"/>
          </a:p>
        </p:txBody>
      </p:sp>
      <p:sp>
        <p:nvSpPr>
          <p:cNvPr id="140" name="Shape 140"/>
          <p:cNvSpPr txBox="1"/>
          <p:nvPr/>
        </p:nvSpPr>
        <p:spPr>
          <a:xfrm>
            <a:off x="4643437" y="1122818"/>
            <a:ext cx="4143405" cy="52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GB" sz="2800" b="1" dirty="0">
                <a:solidFill>
                  <a:srgbClr val="0F243E"/>
                </a:solidFill>
              </a:rPr>
              <a:t> </a:t>
            </a:r>
            <a:r>
              <a:rPr lang="en-GB" sz="25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10G Expansion Card</a:t>
            </a:r>
          </a:p>
        </p:txBody>
      </p:sp>
      <p:pic>
        <p:nvPicPr>
          <p:cNvPr id="142" name="Shape 142" descr="D:\Users\Joan Hsieh\Desktop\Product_Phot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4722" y="2634614"/>
            <a:ext cx="3095581" cy="15477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Shape 143"/>
          <p:cNvGrpSpPr/>
          <p:nvPr/>
        </p:nvGrpSpPr>
        <p:grpSpPr>
          <a:xfrm>
            <a:off x="468654" y="2428874"/>
            <a:ext cx="2174519" cy="1643176"/>
            <a:chOff x="736741" y="3428436"/>
            <a:chExt cx="1985443" cy="1500300"/>
          </a:xfrm>
        </p:grpSpPr>
        <p:sp>
          <p:nvSpPr>
            <p:cNvPr id="144" name="Shape 144"/>
            <p:cNvSpPr/>
            <p:nvPr/>
          </p:nvSpPr>
          <p:spPr>
            <a:xfrm>
              <a:off x="736741" y="3428436"/>
              <a:ext cx="1920217" cy="15003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Shape 145"/>
            <p:cNvSpPr txBox="1"/>
            <p:nvPr/>
          </p:nvSpPr>
          <p:spPr>
            <a:xfrm>
              <a:off x="765392" y="3493662"/>
              <a:ext cx="1956792" cy="64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/>
              <a:r>
                <a:rPr lang="en-GB" sz="1600" b="1" dirty="0">
                  <a:solidFill>
                    <a:srgbClr val="FFFFFF"/>
                  </a:solidFill>
                </a:rPr>
                <a:t>With SFP+ module</a:t>
              </a:r>
            </a:p>
          </p:txBody>
        </p:sp>
        <p:pic>
          <p:nvPicPr>
            <p:cNvPr id="146" name="Shape 146" descr="D:\Users\Joan Hsieh\Desktop\Aquantia_AQSFP.jp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21977" y="3885021"/>
              <a:ext cx="914401" cy="911225"/>
            </a:xfrm>
            <a:prstGeom prst="round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47" name="Shape 147"/>
          <p:cNvGrpSpPr/>
          <p:nvPr/>
        </p:nvGrpSpPr>
        <p:grpSpPr>
          <a:xfrm>
            <a:off x="714348" y="3930806"/>
            <a:ext cx="3022586" cy="448760"/>
            <a:chOff x="6496266" y="2439182"/>
            <a:chExt cx="3022586" cy="448760"/>
          </a:xfrm>
        </p:grpSpPr>
        <p:sp>
          <p:nvSpPr>
            <p:cNvPr id="148" name="Shape 148"/>
            <p:cNvSpPr txBox="1"/>
            <p:nvPr/>
          </p:nvSpPr>
          <p:spPr>
            <a:xfrm>
              <a:off x="6496266" y="2511142"/>
              <a:ext cx="1177800" cy="37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497D"/>
                </a:buClr>
                <a:buSzPts val="1400"/>
                <a:buFont typeface="Arial"/>
                <a:buNone/>
              </a:pPr>
              <a:r>
                <a:rPr lang="en-GB" sz="1500" b="1" i="0" u="none" strike="noStrike" cap="none" dirty="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rPr>
                <a:t>10G SFP+</a:t>
              </a:r>
              <a:endParaRPr sz="1500" b="1" i="0" u="none" strike="noStrike" cap="none" dirty="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9" name="Shape 149"/>
            <p:cNvCxnSpPr/>
            <p:nvPr/>
          </p:nvCxnSpPr>
          <p:spPr>
            <a:xfrm>
              <a:off x="6710580" y="2871182"/>
              <a:ext cx="2448300" cy="0"/>
            </a:xfrm>
            <a:prstGeom prst="straightConnector1">
              <a:avLst/>
            </a:prstGeom>
            <a:noFill/>
            <a:ln w="19050" cap="flat" cmpd="sng">
              <a:solidFill>
                <a:srgbClr val="538CD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" name="Shape 150"/>
            <p:cNvCxnSpPr/>
            <p:nvPr/>
          </p:nvCxnSpPr>
          <p:spPr>
            <a:xfrm rot="10800000" flipH="1">
              <a:off x="9158852" y="2439182"/>
              <a:ext cx="360000" cy="43200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51" name="Shape 151"/>
          <p:cNvSpPr txBox="1"/>
          <p:nvPr/>
        </p:nvSpPr>
        <p:spPr>
          <a:xfrm>
            <a:off x="4677069" y="1802633"/>
            <a:ext cx="4071966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fr-FR" sz="1600" b="1" dirty="0"/>
              <a:t>QNAP QXG-10G1T Single Port Expansion Card</a:t>
            </a:r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4677678" y="1684200"/>
            <a:ext cx="410441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Shape 153"/>
          <p:cNvSpPr txBox="1"/>
          <p:nvPr/>
        </p:nvSpPr>
        <p:spPr>
          <a:xfrm>
            <a:off x="396824" y="1128256"/>
            <a:ext cx="4032300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25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10G Wireless AP</a:t>
            </a:r>
          </a:p>
        </p:txBody>
      </p:sp>
      <p:sp>
        <p:nvSpPr>
          <p:cNvPr id="154" name="Shape 154"/>
          <p:cNvSpPr txBox="1"/>
          <p:nvPr/>
        </p:nvSpPr>
        <p:spPr>
          <a:xfrm>
            <a:off x="390788" y="1802632"/>
            <a:ext cx="4109773" cy="48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sz="1600" b="1" dirty="0" err="1"/>
              <a:t>Netgear</a:t>
            </a:r>
            <a:r>
              <a:rPr lang="en-US" sz="1600" b="1" dirty="0"/>
              <a:t> NIGHTHAWK® X10 </a:t>
            </a:r>
            <a:endParaRPr lang="en-US" sz="1600" dirty="0"/>
          </a:p>
          <a:p>
            <a:pPr lvl="0" algn="ctr"/>
            <a:r>
              <a:rPr lang="en-US" sz="1600" b="1" dirty="0"/>
              <a:t>802.11ac R9000</a:t>
            </a:r>
          </a:p>
        </p:txBody>
      </p:sp>
      <p:pic>
        <p:nvPicPr>
          <p:cNvPr id="155" name="Shape 1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357159" y="1684199"/>
            <a:ext cx="4104417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 descr="C:\Users\user\Desktop\21_PPT對稿QNAP AQC107 10G網卡\_DSC1587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29181" y="2357436"/>
            <a:ext cx="3429033" cy="214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86776" cy="7143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10G Edge Switching for Enterprise/Lab.</a:t>
            </a:r>
            <a:endParaRPr sz="3200" dirty="0"/>
          </a:p>
        </p:txBody>
      </p:sp>
      <p:pic>
        <p:nvPicPr>
          <p:cNvPr id="569" name="Shape 569" descr="C:\Users\user\Desktop\21_PPT對稿QNAP AQC107 10G網卡\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224" y="1494795"/>
            <a:ext cx="3361604" cy="3288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Shape 570" descr="D:\工作進行中\20170911直播母版16比9\各場PPT元素\20171206\人-0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3527" y="1714494"/>
            <a:ext cx="878282" cy="982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Shape 571" descr="「monitor camera png」的圖片搜尋結果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7571" y="3541200"/>
            <a:ext cx="858668" cy="82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Shape 57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36057" y="3857634"/>
            <a:ext cx="909655" cy="548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3" name="Shape 573"/>
          <p:cNvGrpSpPr/>
          <p:nvPr/>
        </p:nvGrpSpPr>
        <p:grpSpPr>
          <a:xfrm>
            <a:off x="7572396" y="2000246"/>
            <a:ext cx="610484" cy="1317026"/>
            <a:chOff x="8902724" y="4953695"/>
            <a:chExt cx="864096" cy="1931689"/>
          </a:xfrm>
        </p:grpSpPr>
        <p:pic>
          <p:nvPicPr>
            <p:cNvPr id="574" name="Shape 574" descr="C:\Users\user\Desktop\0110\11.png"/>
            <p:cNvPicPr preferRelativeResize="0"/>
            <p:nvPr/>
          </p:nvPicPr>
          <p:blipFill rotWithShape="1">
            <a:blip r:embed="rId7">
              <a:alphaModFix/>
            </a:blip>
            <a:srcRect l="71436"/>
            <a:stretch/>
          </p:blipFill>
          <p:spPr>
            <a:xfrm>
              <a:off x="9328686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5" name="Shape 575" descr="C:\Users\user\Desktop\0110\11.png"/>
            <p:cNvPicPr preferRelativeResize="0"/>
            <p:nvPr/>
          </p:nvPicPr>
          <p:blipFill rotWithShape="1">
            <a:blip r:embed="rId7">
              <a:alphaModFix/>
            </a:blip>
            <a:srcRect l="71436"/>
            <a:stretch/>
          </p:blipFill>
          <p:spPr>
            <a:xfrm flipH="1">
              <a:off x="8902724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76" name="Shape 576"/>
          <p:cNvGrpSpPr/>
          <p:nvPr/>
        </p:nvGrpSpPr>
        <p:grpSpPr>
          <a:xfrm>
            <a:off x="6860181" y="2000246"/>
            <a:ext cx="610484" cy="1317026"/>
            <a:chOff x="8902724" y="4953695"/>
            <a:chExt cx="864096" cy="1931689"/>
          </a:xfrm>
        </p:grpSpPr>
        <p:pic>
          <p:nvPicPr>
            <p:cNvPr id="577" name="Shape 577" descr="C:\Users\user\Desktop\0110\11.png"/>
            <p:cNvPicPr preferRelativeResize="0"/>
            <p:nvPr/>
          </p:nvPicPr>
          <p:blipFill rotWithShape="1">
            <a:blip r:embed="rId7">
              <a:alphaModFix/>
            </a:blip>
            <a:srcRect l="71436"/>
            <a:stretch/>
          </p:blipFill>
          <p:spPr>
            <a:xfrm>
              <a:off x="9328686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8" name="Shape 578" descr="C:\Users\user\Desktop\0110\11.png"/>
            <p:cNvPicPr preferRelativeResize="0"/>
            <p:nvPr/>
          </p:nvPicPr>
          <p:blipFill rotWithShape="1">
            <a:blip r:embed="rId7">
              <a:alphaModFix/>
            </a:blip>
            <a:srcRect l="71436"/>
            <a:stretch/>
          </p:blipFill>
          <p:spPr>
            <a:xfrm flipH="1">
              <a:off x="8902724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9" name="Shape 579"/>
          <p:cNvSpPr txBox="1"/>
          <p:nvPr/>
        </p:nvSpPr>
        <p:spPr>
          <a:xfrm>
            <a:off x="6786578" y="3571882"/>
            <a:ext cx="1571636" cy="285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/>
            <a:r>
              <a:rPr lang="en-US" sz="1200" b="1" dirty="0" smtClean="0"/>
              <a:t>Server </a:t>
            </a:r>
            <a:r>
              <a:rPr lang="en-US" sz="1200" b="1" dirty="0" smtClean="0"/>
              <a:t>Room</a:t>
            </a:r>
            <a:endParaRPr sz="1200" b="1" dirty="0">
              <a:solidFill>
                <a:srgbClr val="0F243E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580" name="Shape 580" descr="C:\Users\user\Desktop\21_PPT對稿QNAP AQC107 10G網卡\10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78933" y="3276380"/>
            <a:ext cx="610475" cy="867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Shape 581" descr="C:\Users\user\Desktop\21_PPT對稿QNAP AQC107 10G網卡\12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278999" y="1231710"/>
            <a:ext cx="686937" cy="98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Shape 582"/>
          <p:cNvPicPr preferRelativeResize="0"/>
          <p:nvPr/>
        </p:nvPicPr>
        <p:blipFill rotWithShape="1">
          <a:blip r:embed="rId10">
            <a:alphaModFix/>
          </a:blip>
          <a:srcRect t="28687" b="27090"/>
          <a:stretch/>
        </p:blipFill>
        <p:spPr>
          <a:xfrm>
            <a:off x="4335774" y="3043275"/>
            <a:ext cx="1684249" cy="46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Shape 58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29283" y="2501150"/>
            <a:ext cx="1201061" cy="750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Shape 58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51758" y="1743200"/>
            <a:ext cx="1201061" cy="750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Shape 58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12108" y="3726513"/>
            <a:ext cx="1201061" cy="7507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6" name="Shape 586"/>
          <p:cNvCxnSpPr>
            <a:stCxn id="584" idx="3"/>
            <a:endCxn id="582" idx="0"/>
          </p:cNvCxnSpPr>
          <p:nvPr/>
        </p:nvCxnSpPr>
        <p:spPr>
          <a:xfrm>
            <a:off x="4052819" y="2118599"/>
            <a:ext cx="1125000" cy="924600"/>
          </a:xfrm>
          <a:prstGeom prst="bentConnector2">
            <a:avLst/>
          </a:prstGeom>
          <a:noFill/>
          <a:ln w="38100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7" name="Shape 587"/>
          <p:cNvCxnSpPr>
            <a:stCxn id="583" idx="3"/>
            <a:endCxn id="582" idx="1"/>
          </p:cNvCxnSpPr>
          <p:nvPr/>
        </p:nvCxnSpPr>
        <p:spPr>
          <a:xfrm>
            <a:off x="2330344" y="2876549"/>
            <a:ext cx="2005500" cy="399600"/>
          </a:xfrm>
          <a:prstGeom prst="bentConnector3">
            <a:avLst>
              <a:gd name="adj1" fmla="val 41276"/>
            </a:avLst>
          </a:prstGeom>
          <a:noFill/>
          <a:ln w="38100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8" name="Shape 588"/>
          <p:cNvCxnSpPr>
            <a:stCxn id="585" idx="3"/>
            <a:endCxn id="582" idx="2"/>
          </p:cNvCxnSpPr>
          <p:nvPr/>
        </p:nvCxnSpPr>
        <p:spPr>
          <a:xfrm rot="10800000" flipH="1">
            <a:off x="4013169" y="3508811"/>
            <a:ext cx="1164600" cy="593100"/>
          </a:xfrm>
          <a:prstGeom prst="bentConnector2">
            <a:avLst/>
          </a:prstGeom>
          <a:noFill/>
          <a:ln w="38100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89" name="Shape 589" descr="「TS-431X」的圖片搜尋結果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78933" y="2071684"/>
            <a:ext cx="878276" cy="54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Shape 59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715140" y="2928940"/>
            <a:ext cx="1912856" cy="75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Shape 59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9">
            <a:off x="2993380" y="1500181"/>
            <a:ext cx="744932" cy="465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" name="直線接點 32"/>
          <p:cNvCxnSpPr/>
          <p:nvPr/>
        </p:nvCxnSpPr>
        <p:spPr>
          <a:xfrm>
            <a:off x="6000760" y="3286130"/>
            <a:ext cx="785818" cy="1588"/>
          </a:xfrm>
          <a:prstGeom prst="line">
            <a:avLst/>
          </a:prstGeom>
          <a:noFill/>
          <a:ln w="38100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Shape 509"/>
          <p:cNvSpPr txBox="1"/>
          <p:nvPr/>
        </p:nvSpPr>
        <p:spPr>
          <a:xfrm>
            <a:off x="3857620" y="928676"/>
            <a:ext cx="5000660" cy="857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b="1" dirty="0">
                <a:solidFill>
                  <a:srgbClr val="0070C0"/>
                </a:solidFill>
              </a:rPr>
              <a:t>Improve the working efficiency immediately with QNAP 10G Switch.</a:t>
            </a:r>
            <a:endParaRPr lang="en-US" sz="2000" b="1" dirty="0">
              <a:solidFill>
                <a:srgbClr val="0070C0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94"/>
          <p:cNvSpPr txBox="1"/>
          <p:nvPr/>
        </p:nvSpPr>
        <p:spPr>
          <a:xfrm>
            <a:off x="1071538" y="2928940"/>
            <a:ext cx="1954713" cy="3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bg1"/>
                </a:solidFill>
              </a:rPr>
              <a:t>QSW-1208-8C </a:t>
            </a:r>
            <a:endParaRPr sz="1050" dirty="0">
              <a:solidFill>
                <a:schemeClr val="bg1"/>
              </a:solidFill>
            </a:endParaRPr>
          </a:p>
        </p:txBody>
      </p:sp>
      <p:sp>
        <p:nvSpPr>
          <p:cNvPr id="7" name="Shape 195"/>
          <p:cNvSpPr txBox="1"/>
          <p:nvPr/>
        </p:nvSpPr>
        <p:spPr>
          <a:xfrm>
            <a:off x="4780875" y="2928940"/>
            <a:ext cx="1791389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QSW-804-4C</a:t>
            </a:r>
          </a:p>
        </p:txBody>
      </p:sp>
      <p:sp>
        <p:nvSpPr>
          <p:cNvPr id="10" name="Shape 191"/>
          <p:cNvSpPr txBox="1"/>
          <p:nvPr/>
        </p:nvSpPr>
        <p:spPr>
          <a:xfrm>
            <a:off x="0" y="928676"/>
            <a:ext cx="9144000" cy="150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altLang="zh-TW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QSW-1208-8C / QSW-804-4C</a:t>
            </a:r>
            <a:endParaRPr lang="en-US" altLang="zh-TW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微軟正黑體" pitchFamily="34" charset="-120"/>
            </a:endParaRPr>
          </a:p>
          <a:p>
            <a:pPr lvl="0" algn="ctr"/>
            <a:r>
              <a:rPr lang="en-GB" altLang="zh-TW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Your Best Choices!</a:t>
            </a:r>
            <a:endParaRPr lang="zh-TW" altLang="en-US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微軟正黑體" pitchFamily="34" charset="-120"/>
            </a:endParaRPr>
          </a:p>
        </p:txBody>
      </p:sp>
      <p:pic>
        <p:nvPicPr>
          <p:cNvPr id="13" name="圖片 12" descr="QSW-804-4C_Front_03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70" y="3303561"/>
            <a:ext cx="3857620" cy="10147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QSW-1208-8C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660619"/>
            <a:ext cx="3857652" cy="24114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dirty="0"/>
              <a:t>Barriers of 10G</a:t>
            </a:r>
            <a:endParaRPr dirty="0"/>
          </a:p>
        </p:txBody>
      </p:sp>
      <p:sp>
        <p:nvSpPr>
          <p:cNvPr id="27" name="Shape 164"/>
          <p:cNvSpPr txBox="1"/>
          <p:nvPr/>
        </p:nvSpPr>
        <p:spPr>
          <a:xfrm>
            <a:off x="2143108" y="3214692"/>
            <a:ext cx="1357322" cy="6429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　　</a:t>
            </a:r>
            <a:r>
              <a:rPr lang="en-GB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10G PC</a:t>
            </a:r>
          </a:p>
        </p:txBody>
      </p:sp>
      <p:sp>
        <p:nvSpPr>
          <p:cNvPr id="29" name="Shape 165"/>
          <p:cNvSpPr txBox="1"/>
          <p:nvPr/>
        </p:nvSpPr>
        <p:spPr>
          <a:xfrm>
            <a:off x="749570" y="2274205"/>
            <a:ext cx="1322100" cy="3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+mn-lt"/>
                <a:ea typeface="微軟正黑體" pitchFamily="34" charset="-120"/>
              </a:rPr>
              <a:t>TS-431X</a:t>
            </a:r>
            <a:endParaRPr b="1" dirty="0">
              <a:latin typeface="+mn-lt"/>
              <a:ea typeface="微軟正黑體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+mn-lt"/>
              <a:ea typeface="微軟正黑體" pitchFamily="34" charset="-120"/>
            </a:endParaRPr>
          </a:p>
        </p:txBody>
      </p:sp>
      <p:sp>
        <p:nvSpPr>
          <p:cNvPr id="31" name="Shape 169"/>
          <p:cNvSpPr txBox="1"/>
          <p:nvPr/>
        </p:nvSpPr>
        <p:spPr>
          <a:xfrm>
            <a:off x="7393304" y="4091338"/>
            <a:ext cx="1322100" cy="3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+mn-lt"/>
                <a:ea typeface="微軟正黑體" pitchFamily="34" charset="-120"/>
              </a:rPr>
              <a:t>TS-1677X</a:t>
            </a:r>
            <a:endParaRPr b="1" dirty="0">
              <a:latin typeface="+mn-lt"/>
              <a:ea typeface="微軟正黑體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+mn-lt"/>
              <a:ea typeface="微軟正黑體" pitchFamily="34" charset="-120"/>
            </a:endParaRPr>
          </a:p>
        </p:txBody>
      </p:sp>
      <p:cxnSp>
        <p:nvCxnSpPr>
          <p:cNvPr id="32" name="Shape 171"/>
          <p:cNvCxnSpPr/>
          <p:nvPr/>
        </p:nvCxnSpPr>
        <p:spPr>
          <a:xfrm>
            <a:off x="3143240" y="1643056"/>
            <a:ext cx="1412185" cy="569100"/>
          </a:xfrm>
          <a:prstGeom prst="bentConnector3">
            <a:avLst>
              <a:gd name="adj1" fmla="val 100247"/>
            </a:avLst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" name="Shape 172"/>
          <p:cNvCxnSpPr/>
          <p:nvPr/>
        </p:nvCxnSpPr>
        <p:spPr>
          <a:xfrm flipV="1">
            <a:off x="4555498" y="1643056"/>
            <a:ext cx="1016634" cy="569100"/>
          </a:xfrm>
          <a:prstGeom prst="bentConnector3">
            <a:avLst>
              <a:gd name="adj1" fmla="val 31"/>
            </a:avLst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Shape 173"/>
          <p:cNvCxnSpPr/>
          <p:nvPr/>
        </p:nvCxnSpPr>
        <p:spPr>
          <a:xfrm rot="-5400000" flipH="1">
            <a:off x="4816048" y="2800325"/>
            <a:ext cx="574500" cy="1095600"/>
          </a:xfrm>
          <a:prstGeom prst="bentConnector2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Shape 174"/>
          <p:cNvCxnSpPr/>
          <p:nvPr/>
        </p:nvCxnSpPr>
        <p:spPr>
          <a:xfrm rot="5400000">
            <a:off x="3720448" y="2800325"/>
            <a:ext cx="574500" cy="1095600"/>
          </a:xfrm>
          <a:prstGeom prst="bentConnector2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" name="Shape 176"/>
          <p:cNvSpPr txBox="1"/>
          <p:nvPr/>
        </p:nvSpPr>
        <p:spPr>
          <a:xfrm>
            <a:off x="3929058" y="2714626"/>
            <a:ext cx="12888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1G Switch</a:t>
            </a:r>
          </a:p>
        </p:txBody>
      </p:sp>
      <p:sp>
        <p:nvSpPr>
          <p:cNvPr id="37" name="Shape 177"/>
          <p:cNvSpPr txBox="1"/>
          <p:nvPr/>
        </p:nvSpPr>
        <p:spPr>
          <a:xfrm>
            <a:off x="1714480" y="1428743"/>
            <a:ext cx="1639434" cy="4286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10G SFP+ NAS</a:t>
            </a:r>
          </a:p>
        </p:txBody>
      </p:sp>
      <p:sp>
        <p:nvSpPr>
          <p:cNvPr id="38" name="Shape 178"/>
          <p:cNvSpPr txBox="1"/>
          <p:nvPr/>
        </p:nvSpPr>
        <p:spPr>
          <a:xfrm>
            <a:off x="5214942" y="3214692"/>
            <a:ext cx="2143140" cy="6429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10G BASE-T NAS</a:t>
            </a:r>
          </a:p>
        </p:txBody>
      </p:sp>
      <p:sp>
        <p:nvSpPr>
          <p:cNvPr id="40" name="Shape 180"/>
          <p:cNvSpPr txBox="1"/>
          <p:nvPr/>
        </p:nvSpPr>
        <p:spPr>
          <a:xfrm>
            <a:off x="7143768" y="2129474"/>
            <a:ext cx="1322100" cy="2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dk1"/>
                </a:solidFill>
                <a:latin typeface="+mn-lt"/>
                <a:ea typeface="微軟正黑體" pitchFamily="34" charset="-120"/>
                <a:cs typeface="Calibri"/>
                <a:sym typeface="Calibri"/>
              </a:rPr>
              <a:t>MSI GT75VR</a:t>
            </a:r>
            <a:endParaRPr b="1" dirty="0">
              <a:latin typeface="+mn-lt"/>
              <a:ea typeface="微軟正黑體" pitchFamily="34" charset="-120"/>
            </a:endParaRPr>
          </a:p>
        </p:txBody>
      </p:sp>
      <p:sp>
        <p:nvSpPr>
          <p:cNvPr id="45" name="Shape 181"/>
          <p:cNvSpPr txBox="1"/>
          <p:nvPr/>
        </p:nvSpPr>
        <p:spPr>
          <a:xfrm>
            <a:off x="785786" y="4143386"/>
            <a:ext cx="178595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rgbClr val="000000"/>
                </a:solidFill>
                <a:latin typeface="+mn-lt"/>
                <a:ea typeface="微軟正黑體" pitchFamily="34" charset="-120"/>
                <a:cs typeface="Calibri"/>
                <a:sym typeface="Calibri"/>
              </a:rPr>
              <a:t>Apple iMac Pro</a:t>
            </a:r>
            <a:endParaRPr b="1" dirty="0">
              <a:solidFill>
                <a:srgbClr val="000000"/>
              </a:solidFill>
              <a:latin typeface="+mn-lt"/>
              <a:ea typeface="微軟正黑體" pitchFamily="34" charset="-120"/>
              <a:cs typeface="Calibri"/>
              <a:sym typeface="Calibri"/>
            </a:endParaRPr>
          </a:p>
        </p:txBody>
      </p:sp>
      <p:pic>
        <p:nvPicPr>
          <p:cNvPr id="46" name="Shape 185" descr="「TS-431X」的圖片搜尋結果"/>
          <p:cNvPicPr preferRelativeResize="0"/>
          <p:nvPr/>
        </p:nvPicPr>
        <p:blipFill rotWithShape="1">
          <a:blip r:embed="rId3">
            <a:alphaModFix/>
          </a:blip>
          <a:srcRect l="21638" r="19672"/>
          <a:stretch/>
        </p:blipFill>
        <p:spPr>
          <a:xfrm>
            <a:off x="656146" y="1150834"/>
            <a:ext cx="1129772" cy="1203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18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072330" y="2786064"/>
            <a:ext cx="1594976" cy="1417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Shape 57" descr="D:\Fullppt\005-PNG이미지\모니터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5786" y="2928940"/>
            <a:ext cx="1457966" cy="1226656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橢圓 56"/>
          <p:cNvSpPr/>
          <p:nvPr/>
        </p:nvSpPr>
        <p:spPr>
          <a:xfrm>
            <a:off x="1767666" y="3356013"/>
            <a:ext cx="608008" cy="6162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9" name="Shape 183" descr="C:\Users\user\Desktop\21_PPT對稿QNAP AQC107 10G網卡\3-0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14480" y="3286130"/>
            <a:ext cx="714380" cy="756000"/>
          </a:xfrm>
          <a:prstGeom prst="ellipse">
            <a:avLst/>
          </a:prstGeom>
          <a:noFill/>
          <a:ln>
            <a:noFill/>
          </a:ln>
          <a:effectLst/>
        </p:spPr>
      </p:pic>
      <p:sp>
        <p:nvSpPr>
          <p:cNvPr id="30" name="Shape 168"/>
          <p:cNvSpPr txBox="1"/>
          <p:nvPr/>
        </p:nvSpPr>
        <p:spPr>
          <a:xfrm>
            <a:off x="5214942" y="1428742"/>
            <a:ext cx="1857388" cy="4286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10G Notebook</a:t>
            </a:r>
          </a:p>
        </p:txBody>
      </p:sp>
      <p:pic>
        <p:nvPicPr>
          <p:cNvPr id="39" name="Shape 179" descr="D:\Users\Joan Hsieh\Desktop\MSI_GT75VR.png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6786578" y="928676"/>
            <a:ext cx="1863836" cy="1247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圖片 23" descr="交換器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0496" y="2214560"/>
            <a:ext cx="1143008" cy="5160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/>
        </p:nvSpPr>
        <p:spPr>
          <a:xfrm>
            <a:off x="0" y="1145660"/>
            <a:ext cx="9144000" cy="1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Grand Debut of </a:t>
            </a:r>
            <a:r>
              <a:rPr lang="en-GB" sz="4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QSwitch</a:t>
            </a:r>
            <a:endParaRPr lang="en-GB" sz="4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4" name="Shape 194"/>
          <p:cNvSpPr txBox="1"/>
          <p:nvPr/>
        </p:nvSpPr>
        <p:spPr>
          <a:xfrm>
            <a:off x="1071538" y="2928940"/>
            <a:ext cx="1954713" cy="3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bg1"/>
                </a:solidFill>
              </a:rPr>
              <a:t>QSW-1208-8C </a:t>
            </a:r>
            <a:endParaRPr sz="1050" dirty="0">
              <a:solidFill>
                <a:schemeClr val="bg1"/>
              </a:solidFill>
            </a:endParaRPr>
          </a:p>
        </p:txBody>
      </p:sp>
      <p:sp>
        <p:nvSpPr>
          <p:cNvPr id="195" name="Shape 195"/>
          <p:cNvSpPr txBox="1"/>
          <p:nvPr/>
        </p:nvSpPr>
        <p:spPr>
          <a:xfrm>
            <a:off x="4780875" y="2928940"/>
            <a:ext cx="1791389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QSW-804-4C</a:t>
            </a:r>
          </a:p>
        </p:txBody>
      </p:sp>
      <p:pic>
        <p:nvPicPr>
          <p:cNvPr id="11" name="圖片 10" descr="QSW-804-4C_Front_03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70" y="3303561"/>
            <a:ext cx="3857620" cy="10147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QSW-1208-8C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660619"/>
            <a:ext cx="3857652" cy="24114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143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QSW-1208-8C／QSW-804-4C </a:t>
            </a:r>
            <a:endParaRPr dirty="0"/>
          </a:p>
        </p:txBody>
      </p:sp>
      <p:pic>
        <p:nvPicPr>
          <p:cNvPr id="10" name="Shape 212"/>
          <p:cNvPicPr preferRelativeResize="0"/>
          <p:nvPr/>
        </p:nvPicPr>
        <p:blipFill rotWithShape="1">
          <a:blip r:embed="rId3">
            <a:alphaModFix/>
          </a:blip>
          <a:srcRect t="30221" b="32147"/>
          <a:stretch/>
        </p:blipFill>
        <p:spPr>
          <a:xfrm>
            <a:off x="142844" y="3282200"/>
            <a:ext cx="4429156" cy="104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9124" y="3154433"/>
            <a:ext cx="4571999" cy="12032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群組 16"/>
          <p:cNvGrpSpPr/>
          <p:nvPr/>
        </p:nvGrpSpPr>
        <p:grpSpPr>
          <a:xfrm>
            <a:off x="323380" y="1868549"/>
            <a:ext cx="4186706" cy="1424387"/>
            <a:chOff x="323380" y="714362"/>
            <a:chExt cx="4186706" cy="1424387"/>
          </a:xfrm>
        </p:grpSpPr>
        <p:sp>
          <p:nvSpPr>
            <p:cNvPr id="13" name="Shape 108"/>
            <p:cNvSpPr/>
            <p:nvPr/>
          </p:nvSpPr>
          <p:spPr>
            <a:xfrm>
              <a:off x="323380" y="714362"/>
              <a:ext cx="4177181" cy="12858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281"/>
            <p:cNvSpPr/>
            <p:nvPr/>
          </p:nvSpPr>
          <p:spPr bwMode="auto">
            <a:xfrm flipH="1">
              <a:off x="571472" y="714362"/>
              <a:ext cx="3938614" cy="1285884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  <p:sp>
          <p:nvSpPr>
            <p:cNvPr id="14" name="等腰三角形 13"/>
            <p:cNvSpPr/>
            <p:nvPr/>
          </p:nvSpPr>
          <p:spPr>
            <a:xfrm>
              <a:off x="2143108" y="1785932"/>
              <a:ext cx="468000" cy="352817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Shape 108"/>
            <p:cNvSpPr/>
            <p:nvPr/>
          </p:nvSpPr>
          <p:spPr>
            <a:xfrm>
              <a:off x="571472" y="1071552"/>
              <a:ext cx="3786214" cy="6040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571472" y="2357436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Up to 12x 10Gbps ports</a:t>
            </a:r>
          </a:p>
        </p:txBody>
      </p:sp>
      <p:grpSp>
        <p:nvGrpSpPr>
          <p:cNvPr id="31" name="群組 30"/>
          <p:cNvGrpSpPr/>
          <p:nvPr/>
        </p:nvGrpSpPr>
        <p:grpSpPr>
          <a:xfrm rot="2040993">
            <a:off x="1252763" y="830517"/>
            <a:ext cx="958527" cy="941091"/>
            <a:chOff x="3329755" y="3214692"/>
            <a:chExt cx="1527997" cy="1500198"/>
          </a:xfrm>
        </p:grpSpPr>
        <p:sp>
          <p:nvSpPr>
            <p:cNvPr id="32" name="橢圓 31"/>
            <p:cNvSpPr/>
            <p:nvPr/>
          </p:nvSpPr>
          <p:spPr>
            <a:xfrm>
              <a:off x="3571868" y="3429006"/>
              <a:ext cx="1285884" cy="12858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圓角矩形 32"/>
            <p:cNvSpPr/>
            <p:nvPr/>
          </p:nvSpPr>
          <p:spPr>
            <a:xfrm rot="508191">
              <a:off x="4143372" y="3228528"/>
              <a:ext cx="214314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4" name="圖片 10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329755" y="3214692"/>
              <a:ext cx="1442166" cy="1329496"/>
            </a:xfrm>
            <a:prstGeom prst="rect">
              <a:avLst/>
            </a:prstGeom>
          </p:spPr>
        </p:pic>
      </p:grpSp>
      <p:sp>
        <p:nvSpPr>
          <p:cNvPr id="35" name="文字方塊 34"/>
          <p:cNvSpPr txBox="1"/>
          <p:nvPr/>
        </p:nvSpPr>
        <p:spPr>
          <a:xfrm>
            <a:off x="2249638" y="895639"/>
            <a:ext cx="6037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en-US" sz="2400" b="1" dirty="0">
                <a:solidFill>
                  <a:srgbClr val="C00000"/>
                </a:solidFill>
                <a:latin typeface="+mn-lt"/>
                <a:ea typeface="微軟正黑體" pitchFamily="34" charset="-120"/>
              </a:rPr>
              <a:t>Plug-n-Play to upgrade network speeds. </a:t>
            </a:r>
          </a:p>
        </p:txBody>
      </p:sp>
      <p:sp>
        <p:nvSpPr>
          <p:cNvPr id="36" name="Shape 229"/>
          <p:cNvSpPr/>
          <p:nvPr/>
        </p:nvSpPr>
        <p:spPr>
          <a:xfrm>
            <a:off x="1643042" y="3643320"/>
            <a:ext cx="2714644" cy="571504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7" name="Shape 229"/>
          <p:cNvSpPr/>
          <p:nvPr/>
        </p:nvSpPr>
        <p:spPr>
          <a:xfrm>
            <a:off x="5929322" y="3643320"/>
            <a:ext cx="1714512" cy="571504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8" name="橢圓 37"/>
          <p:cNvSpPr/>
          <p:nvPr/>
        </p:nvSpPr>
        <p:spPr>
          <a:xfrm>
            <a:off x="214282" y="1439921"/>
            <a:ext cx="1000132" cy="1000132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285720" y="1439921"/>
            <a:ext cx="85725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5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12</a:t>
            </a:r>
          </a:p>
          <a:p>
            <a:pPr lvl="0" algn="ctr"/>
            <a:r>
              <a:rPr lang="en-US" altLang="zh-TW" sz="16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Ports</a:t>
            </a:r>
            <a:endParaRPr lang="zh-TW" altLang="en-US" sz="1600" b="1" dirty="0">
              <a:solidFill>
                <a:srgbClr val="FFFF00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53" name="群組 52"/>
          <p:cNvGrpSpPr/>
          <p:nvPr/>
        </p:nvGrpSpPr>
        <p:grpSpPr>
          <a:xfrm>
            <a:off x="4714876" y="1868549"/>
            <a:ext cx="4186706" cy="1424387"/>
            <a:chOff x="323380" y="714362"/>
            <a:chExt cx="4186706" cy="1424387"/>
          </a:xfrm>
        </p:grpSpPr>
        <p:sp>
          <p:nvSpPr>
            <p:cNvPr id="54" name="Shape 108"/>
            <p:cNvSpPr/>
            <p:nvPr/>
          </p:nvSpPr>
          <p:spPr>
            <a:xfrm>
              <a:off x="323380" y="714362"/>
              <a:ext cx="4177181" cy="12858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Shape 281"/>
            <p:cNvSpPr/>
            <p:nvPr/>
          </p:nvSpPr>
          <p:spPr bwMode="auto">
            <a:xfrm flipH="1">
              <a:off x="571472" y="714362"/>
              <a:ext cx="3938614" cy="1285884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  <p:sp>
          <p:nvSpPr>
            <p:cNvPr id="56" name="等腰三角形 55"/>
            <p:cNvSpPr/>
            <p:nvPr/>
          </p:nvSpPr>
          <p:spPr>
            <a:xfrm>
              <a:off x="2143108" y="1785932"/>
              <a:ext cx="468000" cy="352817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Shape 108"/>
            <p:cNvSpPr/>
            <p:nvPr/>
          </p:nvSpPr>
          <p:spPr>
            <a:xfrm>
              <a:off x="571472" y="1071552"/>
              <a:ext cx="3786214" cy="6040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" name="文字方塊 57"/>
          <p:cNvSpPr txBox="1"/>
          <p:nvPr/>
        </p:nvSpPr>
        <p:spPr>
          <a:xfrm>
            <a:off x="4962968" y="2357436"/>
            <a:ext cx="3752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Up to 8x 10Gbps ports</a:t>
            </a:r>
          </a:p>
        </p:txBody>
      </p:sp>
      <p:sp>
        <p:nvSpPr>
          <p:cNvPr id="59" name="橢圓 58"/>
          <p:cNvSpPr/>
          <p:nvPr/>
        </p:nvSpPr>
        <p:spPr>
          <a:xfrm>
            <a:off x="4605778" y="1439921"/>
            <a:ext cx="1000132" cy="1000132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文字方塊 59"/>
          <p:cNvSpPr txBox="1"/>
          <p:nvPr/>
        </p:nvSpPr>
        <p:spPr>
          <a:xfrm>
            <a:off x="4677216" y="1439921"/>
            <a:ext cx="89491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5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8</a:t>
            </a:r>
          </a:p>
          <a:p>
            <a:pPr lvl="0" algn="ctr"/>
            <a:r>
              <a:rPr lang="en-US" altLang="zh-TW" sz="16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Ports</a:t>
            </a:r>
            <a:endParaRPr lang="zh-TW" altLang="en-US" sz="1600" b="1" dirty="0">
              <a:solidFill>
                <a:srgbClr val="FFFF00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hape 212"/>
          <p:cNvPicPr preferRelativeResize="0"/>
          <p:nvPr/>
        </p:nvPicPr>
        <p:blipFill rotWithShape="1">
          <a:blip r:embed="rId3">
            <a:alphaModFix/>
          </a:blip>
          <a:srcRect t="30221" b="32147"/>
          <a:stretch/>
        </p:blipFill>
        <p:spPr>
          <a:xfrm>
            <a:off x="1785918" y="2928940"/>
            <a:ext cx="5564842" cy="1309054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Shape 214"/>
          <p:cNvSpPr/>
          <p:nvPr/>
        </p:nvSpPr>
        <p:spPr>
          <a:xfrm>
            <a:off x="4357686" y="3429006"/>
            <a:ext cx="2703066" cy="714380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3714744" y="3429006"/>
            <a:ext cx="571504" cy="714380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cxnSp>
        <p:nvCxnSpPr>
          <p:cNvPr id="216" name="Shape 216"/>
          <p:cNvCxnSpPr>
            <a:stCxn id="215" idx="0"/>
            <a:endCxn id="217" idx="2"/>
          </p:cNvCxnSpPr>
          <p:nvPr/>
        </p:nvCxnSpPr>
        <p:spPr>
          <a:xfrm rot="16200000" flipV="1">
            <a:off x="2536017" y="1964527"/>
            <a:ext cx="1357322" cy="1571636"/>
          </a:xfrm>
          <a:prstGeom prst="bentConnector3">
            <a:avLst>
              <a:gd name="adj1" fmla="val 61440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17" name="Shape 217"/>
          <p:cNvSpPr txBox="1"/>
          <p:nvPr/>
        </p:nvSpPr>
        <p:spPr>
          <a:xfrm>
            <a:off x="1142976" y="1579358"/>
            <a:ext cx="2571768" cy="49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4x SFP+ ports</a:t>
            </a:r>
          </a:p>
        </p:txBody>
      </p:sp>
      <p:cxnSp>
        <p:nvCxnSpPr>
          <p:cNvPr id="218" name="Shape 218"/>
          <p:cNvCxnSpPr>
            <a:stCxn id="214" idx="0"/>
            <a:endCxn id="219" idx="2"/>
          </p:cNvCxnSpPr>
          <p:nvPr/>
        </p:nvCxnSpPr>
        <p:spPr>
          <a:xfrm rot="5400000" flipH="1" flipV="1">
            <a:off x="5278549" y="2502354"/>
            <a:ext cx="1357322" cy="495982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19" name="Shape 219"/>
          <p:cNvSpPr txBox="1"/>
          <p:nvPr/>
        </p:nvSpPr>
        <p:spPr>
          <a:xfrm>
            <a:off x="3980750" y="1582633"/>
            <a:ext cx="4448902" cy="489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pt-BR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8x SFP+ &amp; RJ45 combo ports</a:t>
            </a:r>
          </a:p>
        </p:txBody>
      </p:sp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62"/>
          </a:xfrm>
        </p:spPr>
        <p:txBody>
          <a:bodyPr/>
          <a:lstStyle/>
          <a:p>
            <a:pPr lvl="0"/>
            <a:r>
              <a:rPr lang="en-GB" sz="3200" dirty="0"/>
              <a:t>QSW-1208-8C unmanaged switch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/>
          <p:nvPr/>
        </p:nvSpPr>
        <p:spPr>
          <a:xfrm>
            <a:off x="1071538" y="1646645"/>
            <a:ext cx="2500330" cy="579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ts val="1100"/>
            </a:pPr>
            <a: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4x SFP+ ports</a:t>
            </a:r>
          </a:p>
        </p:txBody>
      </p:sp>
      <p:pic>
        <p:nvPicPr>
          <p:cNvPr id="226" name="Shape 2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5917" y="2748332"/>
            <a:ext cx="5572165" cy="146649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Shape 227"/>
          <p:cNvSpPr txBox="1"/>
          <p:nvPr/>
        </p:nvSpPr>
        <p:spPr>
          <a:xfrm>
            <a:off x="3957200" y="1666671"/>
            <a:ext cx="4401014" cy="559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1100"/>
            </a:pPr>
            <a:r>
              <a:rPr lang="pt-BR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4x SFP+ &amp; RJ45 combo ports</a:t>
            </a:r>
          </a:p>
        </p:txBody>
      </p:sp>
      <p:cxnSp>
        <p:nvCxnSpPr>
          <p:cNvPr id="228" name="Shape 228"/>
          <p:cNvCxnSpPr>
            <a:stCxn id="229" idx="0"/>
            <a:endCxn id="227" idx="2"/>
          </p:cNvCxnSpPr>
          <p:nvPr/>
        </p:nvCxnSpPr>
        <p:spPr>
          <a:xfrm rot="5400000" flipH="1" flipV="1">
            <a:off x="5031353" y="2231214"/>
            <a:ext cx="1131349" cy="1121360"/>
          </a:xfrm>
          <a:prstGeom prst="bentConnector3">
            <a:avLst>
              <a:gd name="adj1" fmla="val 62962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30" name="Shape 230"/>
          <p:cNvSpPr/>
          <p:nvPr/>
        </p:nvSpPr>
        <p:spPr>
          <a:xfrm>
            <a:off x="3714744" y="3357568"/>
            <a:ext cx="571504" cy="714380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cxnSp>
        <p:nvCxnSpPr>
          <p:cNvPr id="231" name="Shape 231"/>
          <p:cNvCxnSpPr>
            <a:stCxn id="230" idx="0"/>
            <a:endCxn id="225" idx="2"/>
          </p:cNvCxnSpPr>
          <p:nvPr/>
        </p:nvCxnSpPr>
        <p:spPr>
          <a:xfrm rot="16200000" flipV="1">
            <a:off x="2595425" y="1952496"/>
            <a:ext cx="1131350" cy="1678793"/>
          </a:xfrm>
          <a:prstGeom prst="bentConnector3">
            <a:avLst>
              <a:gd name="adj1" fmla="val 62199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29" name="Shape 229"/>
          <p:cNvSpPr/>
          <p:nvPr/>
        </p:nvSpPr>
        <p:spPr>
          <a:xfrm>
            <a:off x="4357686" y="3357568"/>
            <a:ext cx="1357322" cy="714380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QSW-804-4C unmanaged switch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0105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1115</Words>
  <Application>Microsoft Macintosh PowerPoint</Application>
  <PresentationFormat>如螢幕大小 (16:9)</PresentationFormat>
  <Paragraphs>277</Paragraphs>
  <Slides>41</Slides>
  <Notes>40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7" baseType="lpstr">
      <vt:lpstr>Arial</vt:lpstr>
      <vt:lpstr>新細明體</vt:lpstr>
      <vt:lpstr>微軟正黑體</vt:lpstr>
      <vt:lpstr>Verdana</vt:lpstr>
      <vt:lpstr>Calibri</vt:lpstr>
      <vt:lpstr>0105</vt:lpstr>
      <vt:lpstr>QSwitch QSW-1208-8C &amp; QSW-804-4C 10Gbps Unmanaged Switch  </vt:lpstr>
      <vt:lpstr>QSwitch 10G Switch</vt:lpstr>
      <vt:lpstr>Trend of 10G Network</vt:lpstr>
      <vt:lpstr>10Gbps Products for Business/Home</vt:lpstr>
      <vt:lpstr>Barriers of 10G</vt:lpstr>
      <vt:lpstr>投影片 6</vt:lpstr>
      <vt:lpstr>QSW-1208-8C／QSW-804-4C </vt:lpstr>
      <vt:lpstr>QSW-1208-8C unmanaged switch</vt:lpstr>
      <vt:lpstr>QSW-804-4C unmanaged switch</vt:lpstr>
      <vt:lpstr>Intuitive identification of LED indicators</vt:lpstr>
      <vt:lpstr>Dual fans</vt:lpstr>
      <vt:lpstr>Rackmount brackets</vt:lpstr>
      <vt:lpstr>QSW-1208-8C vs. QSW-804-4C</vt:lpstr>
      <vt:lpstr>Multi-Giga Port</vt:lpstr>
      <vt:lpstr>Perfect Match with QNAP NAS</vt:lpstr>
      <vt:lpstr>QNAP 10G Expansion Card</vt:lpstr>
      <vt:lpstr>SFP+ ports for various compatible devices</vt:lpstr>
      <vt:lpstr>投影片 18</vt:lpstr>
      <vt:lpstr>Three Stages of Production</vt:lpstr>
      <vt:lpstr>Hardware &amp; Software Development</vt:lpstr>
      <vt:lpstr>Design Verification</vt:lpstr>
      <vt:lpstr>Reliability Test</vt:lpstr>
      <vt:lpstr>Thermal Measurement</vt:lpstr>
      <vt:lpstr>Hardware Verification</vt:lpstr>
      <vt:lpstr>Other Verifications</vt:lpstr>
      <vt:lpstr>Functionality / Performance Test</vt:lpstr>
      <vt:lpstr>Network Test Equipments</vt:lpstr>
      <vt:lpstr>Benchmarking of QSwitch</vt:lpstr>
      <vt:lpstr>Field Trial</vt:lpstr>
      <vt:lpstr>Simulation Test</vt:lpstr>
      <vt:lpstr>Interoperability test</vt:lpstr>
      <vt:lpstr>Manufacturing Process</vt:lpstr>
      <vt:lpstr>I/O Test</vt:lpstr>
      <vt:lpstr>Burn-in Test</vt:lpstr>
      <vt:lpstr>Packing and Quality Control</vt:lpstr>
      <vt:lpstr>投影片 36</vt:lpstr>
      <vt:lpstr>10G Home/SOHO Applications</vt:lpstr>
      <vt:lpstr>Multi-Gigabit Support</vt:lpstr>
      <vt:lpstr>5X Speed-up Made Simple</vt:lpstr>
      <vt:lpstr>10G Edge Switching for Enterprise/Lab.</vt:lpstr>
      <vt:lpstr>投影片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QSwitch 10G QSW-1208-8C &amp; QSW-804-4C 無網管型交換器 </dc:title>
  <dc:creator>FannieChen</dc:creator>
  <cp:lastModifiedBy>ChrisTest</cp:lastModifiedBy>
  <cp:revision>90</cp:revision>
  <dcterms:modified xsi:type="dcterms:W3CDTF">2018-03-30T11:28:16Z</dcterms:modified>
</cp:coreProperties>
</file>