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7" r:id="rId1"/>
  </p:sldMasterIdLst>
  <p:notesMasterIdLst>
    <p:notesMasterId r:id="rId4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96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</p:sldIdLst>
  <p:sldSz cx="9144000" cy="5143500" type="screen16x9"/>
  <p:notesSz cx="6858000" cy="9144000"/>
  <p:embeddedFontLst>
    <p:embeddedFont>
      <p:font typeface="微軟正黑體" panose="020B0604030504040204" pitchFamily="34" charset="-120"/>
      <p:regular r:id="rId44"/>
      <p:bold r:id="rId45"/>
    </p:embeddedFont>
    <p:embeddedFont>
      <p:font typeface="Verdana" panose="020B0604030504040204" pitchFamily="34" charset="0"/>
      <p:regular r:id="rId46"/>
      <p:bold r:id="rId47"/>
      <p:italic r:id="rId48"/>
      <p:boldItalic r:id="rId49"/>
    </p:embeddedFont>
    <p:embeddedFont>
      <p:font typeface="微軟正黑體" panose="020B0604030504040204" pitchFamily="34" charset="-120"/>
      <p:regular r:id="rId44"/>
      <p:bold r:id="rId45"/>
    </p:embeddedFont>
    <p:embeddedFont>
      <p:font typeface="Calibri" panose="020F0502020204030204" pitchFamily="34" charset="0"/>
      <p:regular r:id="rId50"/>
      <p:bold r:id="rId51"/>
      <p:italic r:id="rId52"/>
      <p:boldItalic r:id="rId5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FEAFF"/>
    <a:srgbClr val="99CCFF"/>
    <a:srgbClr val="9999FF"/>
    <a:srgbClr val="CBA9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D9B2AD9-903C-4DDD-855C-05471D7811AE}">
  <a:tblStyle styleId="{9D9B2AD9-903C-4DDD-855C-05471D7811AE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22838BEF-8BB2-4498-84A7-C5851F593DF1}" styleName="中等深淺樣式 4 - 輔色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F5AB1C69-6EDB-4FF4-983F-18BD219EF322}" styleName="中等深淺樣式 2 - 輔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843" autoAdjust="0"/>
    <p:restoredTop sz="94674"/>
  </p:normalViewPr>
  <p:slideViewPr>
    <p:cSldViewPr>
      <p:cViewPr varScale="1">
        <p:scale>
          <a:sx n="165" d="100"/>
          <a:sy n="165" d="100"/>
        </p:scale>
        <p:origin x="1032" y="18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font" Target="fonts/font4.fntdata"/><Relationship Id="rId50" Type="http://schemas.openxmlformats.org/officeDocument/2006/relationships/font" Target="fonts/font7.fntdata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2.fntdata"/><Relationship Id="rId53" Type="http://schemas.openxmlformats.org/officeDocument/2006/relationships/font" Target="fonts/font10.fntdata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font" Target="fonts/font5.fntdata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font" Target="fonts/font8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3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6.fntdata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1.fntdata"/><Relationship Id="rId52" Type="http://schemas.openxmlformats.org/officeDocument/2006/relationships/font" Target="fonts/font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Shape 9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Shape 23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4" name="Shape 23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Shape 24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" name="Shape 24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Shape 25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5" name="Shape 25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Shape 26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5" name="Shape 26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Shape 27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1" name="Shape 27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Shape 28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8" name="Shape 28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Shape 29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4" name="Shape 29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Shape 30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3" name="Shape 3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Shape 30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8" name="Shape 30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Shape 31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6" name="Shape 31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Shape 10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Shape 33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1" name="Shape 3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主要有功能 (Functionality) 、效能</a:t>
            </a:r>
            <a:br>
              <a:rPr lang="en-GB"/>
            </a:br>
            <a:r>
              <a:rPr lang="en-GB"/>
              <a:t>(Performance)、符合性(Conformance )及互通性(Interoperability )測試等四大項，</a:t>
            </a:r>
            <a:br>
              <a:rPr lang="en-GB"/>
            </a:br>
            <a:r>
              <a:rPr lang="en-GB"/>
              <a:t>功能測試是指產品的功能是否符合廠商標示的規格，效能測試是指產品在不同測</a:t>
            </a:r>
            <a:br>
              <a:rPr lang="en-GB"/>
            </a:br>
            <a:r>
              <a:rPr lang="en-GB"/>
              <a:t>試環境下，能產生多大的效能，符合性測試是指產品是否符合 IEEE、IETF 及 ITU</a:t>
            </a:r>
            <a:br>
              <a:rPr lang="en-GB"/>
            </a:br>
            <a:r>
              <a:rPr lang="en-GB"/>
              <a:t>等標準規範，互通性測試是指不同產品間是否能互通正常運作。此四大項測試結</a:t>
            </a:r>
            <a:br>
              <a:rPr lang="en-GB"/>
            </a:br>
            <a:r>
              <a:rPr lang="en-GB"/>
              <a:t>果，是決定產品在市場上是否具有競爭力相當重要的因素。</a:t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Shape 33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9" name="Shape 33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Shape 34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9" name="Shape 34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Shape 36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4" name="Shape 36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Shape 37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3" name="Shape 37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Shape 37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9" name="Shape 37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Shape 38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7" name="Shape 3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Shape 39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7" name="Shape 39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吞吐量(Throughput)測試──意指在無任何 Frame loss 情況下可傳送之最大速 率;一般電信工程師亦會利用此測試驗證乙太網路線路傳輸流量的上限，當進行 Throughput 測試時如有封包遺失則進行 1/2 遞減，如無封包遺失則進行 1/2 流量 遞增直到測試到最大吞吐量(throughput)</a:t>
            </a:r>
            <a:endParaRPr/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訊框遺失(Frame loss)測試──該測試決定交換機在持續負載狀態下應該轉 發，但因資源缺乏而無法轉發的訊框的百分比。</a:t>
            </a:r>
            <a:br>
              <a:rPr lang="en-GB"/>
            </a:br>
            <a:r>
              <a:rPr lang="en-GB"/>
              <a:t> ̇延遲(Latency)測試──首先確定網絡設備的最大吞吐量，然後以此吞吐量速 度繼續傳送 120 秒的數據流以進行延遲的測試。</a:t>
            </a:r>
            <a:br>
              <a:rPr lang="en-GB"/>
            </a:br>
            <a:r>
              <a:rPr lang="en-GB"/>
              <a:t> ̇突發(Back-to-back or burst)測試──透過最長與最小 Burst frame 進行待測物 測試量測待測物的緩衝能力。</a:t>
            </a:r>
            <a:endParaRPr/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吞吐量（Throughput）                </a:t>
            </a:r>
            <a:br>
              <a:rPr lang="en-GB"/>
            </a:br>
            <a:r>
              <a:rPr lang="en-GB"/>
              <a:t>                                   时延（Latency）</a:t>
            </a:r>
            <a:br>
              <a:rPr lang="en-GB"/>
            </a:br>
            <a:r>
              <a:rPr lang="en-GB"/>
              <a:t>                                  丢包率（Frame loss rate）</a:t>
            </a:r>
            <a:endParaRPr/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Shape 40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4" name="Shape 40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Shape 41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4" name="Shape 41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Shape 11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Shape 42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1" name="Shape 42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Shape 42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8" name="Shape 42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Shape 4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1" name="Shape 4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Shape 44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8" name="Shape 44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Shape 45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8" name="Shape 45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Shape 46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5" name="Shape 46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Shape 46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0" name="Shape 47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Shape 50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6" name="Shape 50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Shape 51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15" name="Shape 51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6" name="Shape 516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t>39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Shape 56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5" name="Shape 56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" name="Shape 59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5" name="Shape 59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hape 18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Shape 18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Shape 19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Shape 19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Shape 20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" name="Shape 21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Shape 22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2" name="Shape 22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 descr="0330_16比9_封面母片_(ZH+EN)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2" name="Shape 12"/>
          <p:cNvSpPr txBox="1">
            <a:spLocks noGrp="1"/>
          </p:cNvSpPr>
          <p:nvPr>
            <p:ph type="ctrTitle"/>
          </p:nvPr>
        </p:nvSpPr>
        <p:spPr>
          <a:xfrm>
            <a:off x="311708" y="985744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Verdana"/>
              <a:buNone/>
              <a:defRPr sz="4800" b="1" i="0" u="none" strike="noStrike" cap="none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3" name="Shape 13"/>
          <p:cNvSpPr txBox="1">
            <a:spLocks noGrp="1"/>
          </p:cNvSpPr>
          <p:nvPr>
            <p:ph type="subTitle" idx="1"/>
          </p:nvPr>
        </p:nvSpPr>
        <p:spPr>
          <a:xfrm>
            <a:off x="311700" y="3075294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Verdana"/>
              <a:buNone/>
              <a:defRPr sz="2400" b="1" i="0" u="none" strike="noStrike" cap="none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4" name="Shape 14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Title slide">
  <p:cSld name="5_Title slide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Shape 48" descr="D:\工作進行中\20170911直播母版16比9\母片\2017_Think Big母版16比9_C內頁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30" y="0"/>
            <a:ext cx="9144025" cy="5143514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Shape 49"/>
          <p:cNvSpPr txBox="1">
            <a:spLocks noGrp="1"/>
          </p:cNvSpPr>
          <p:nvPr>
            <p:ph type="subTitle" idx="1"/>
          </p:nvPr>
        </p:nvSpPr>
        <p:spPr>
          <a:xfrm>
            <a:off x="1043608" y="339502"/>
            <a:ext cx="8100300" cy="108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Verdana"/>
              <a:buNone/>
              <a:defRPr sz="4000" b="1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0" name="Shape 50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Blank" type="blank">
  <p:cSld name="BLANK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Shape 56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Verdana"/>
              <a:buNone/>
              <a:defRPr sz="42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Verdana"/>
              <a:buNone/>
              <a:defRPr sz="21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Verdana"/>
              <a:buChar char="●"/>
              <a:defRPr sz="1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Verdana"/>
              <a:buNone/>
              <a:defRPr sz="1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2" name="Shape 62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body">
  <p:cSld name="2_Title and body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Shape 64" descr="C:\Users\Han Tsai\Desktop\TVS-x73e_直播\BG_3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5143498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Shape 65"/>
          <p:cNvSpPr txBox="1">
            <a:spLocks noGrp="1"/>
          </p:cNvSpPr>
          <p:nvPr>
            <p:ph type="title"/>
          </p:nvPr>
        </p:nvSpPr>
        <p:spPr>
          <a:xfrm>
            <a:off x="214282" y="357171"/>
            <a:ext cx="8787000" cy="66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Verdana"/>
              <a:buNone/>
              <a:defRPr sz="4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6" name="Shape 6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7" name="Shape 67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 txBox="1">
            <a:spLocks noGrp="1"/>
          </p:cNvSpPr>
          <p:nvPr>
            <p:ph type="sldNum" idx="12"/>
          </p:nvPr>
        </p:nvSpPr>
        <p:spPr>
          <a:xfrm>
            <a:off x="8472457" y="4669899"/>
            <a:ext cx="393300" cy="38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70" name="Shape 70"/>
          <p:cNvSpPr txBox="1">
            <a:spLocks noGrp="1"/>
          </p:cNvSpPr>
          <p:nvPr>
            <p:ph type="title"/>
          </p:nvPr>
        </p:nvSpPr>
        <p:spPr>
          <a:xfrm>
            <a:off x="797300" y="1315600"/>
            <a:ext cx="7405500" cy="9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600"/>
              <a:buFont typeface="Arial"/>
              <a:buNone/>
              <a:defRPr sz="3600" b="1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1" name="Shape 71"/>
          <p:cNvSpPr txBox="1">
            <a:spLocks noGrp="1"/>
          </p:cNvSpPr>
          <p:nvPr>
            <p:ph type="subTitle" idx="1"/>
          </p:nvPr>
        </p:nvSpPr>
        <p:spPr>
          <a:xfrm>
            <a:off x="797300" y="2286000"/>
            <a:ext cx="7405500" cy="18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400"/>
              <a:buFont typeface="Verdana"/>
              <a:buNone/>
              <a:defRPr sz="2400" b="0" i="0" u="none" strike="noStrike" cap="none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slide">
  <p:cSld name="2_Title slid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 descr="0330_16比9_分頁母片_(ZH+EN)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7" name="Shape 17"/>
          <p:cNvSpPr txBox="1">
            <a:spLocks noGrp="1"/>
          </p:cNvSpPr>
          <p:nvPr>
            <p:ph type="subTitle" idx="1"/>
          </p:nvPr>
        </p:nvSpPr>
        <p:spPr>
          <a:xfrm>
            <a:off x="0" y="1071552"/>
            <a:ext cx="9144001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Verdana"/>
              <a:buNone/>
              <a:defRPr sz="4000" b="1" i="0" u="none" strike="noStrike" cap="none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8" name="Shape 18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Title and body">
  <p:cSld name="1_Title and body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 descr="0330_16比9_內頁母片_(ZH+EN)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1" name="Shape 21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7143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Verdana"/>
              <a:buNone/>
              <a:defRPr sz="3800" b="1" i="0" u="none" strike="noStrike" cap="none">
                <a:solidFill>
                  <a:schemeClr val="lt1"/>
                </a:solidFill>
                <a:latin typeface="+mj-lt"/>
                <a:ea typeface="微軟正黑體" pitchFamily="34" charset="-120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22" name="Shape 22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itle slide">
  <p:cSld name="3_Title slide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Shape 24" descr="D:\工作進行中\20170911直播母版16比9\母片\2017_Think Big母版16比9_C內頁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31" y="0"/>
            <a:ext cx="9144031" cy="5143517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Shape 25"/>
          <p:cNvSpPr txBox="1">
            <a:spLocks noGrp="1"/>
          </p:cNvSpPr>
          <p:nvPr>
            <p:ph type="subTitle" idx="1"/>
          </p:nvPr>
        </p:nvSpPr>
        <p:spPr>
          <a:xfrm>
            <a:off x="3851920" y="3435846"/>
            <a:ext cx="5292000" cy="129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Verdana"/>
              <a:buNone/>
              <a:defRPr sz="4000" b="1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Title and body">
  <p:cSld name="3_Title and body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Shape 28" descr="D:\ING\20180208_QNAP虛擬私有網路(VPN)\內標-01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3999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Shape 29"/>
          <p:cNvSpPr txBox="1">
            <a:spLocks noGrp="1"/>
          </p:cNvSpPr>
          <p:nvPr>
            <p:ph type="title"/>
          </p:nvPr>
        </p:nvSpPr>
        <p:spPr>
          <a:xfrm>
            <a:off x="0" y="123478"/>
            <a:ext cx="9144000" cy="66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Verdana"/>
              <a:buNone/>
              <a:defRPr sz="4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Title slide">
  <p:cSld name="4_Title slide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Shape 32" descr="D:\工作進行中\20170911直播母版16比9\母片\2017_Think Big母版16比9_C內頁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30" y="0"/>
            <a:ext cx="9144025" cy="5143517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Shape 33"/>
          <p:cNvSpPr txBox="1">
            <a:spLocks noGrp="1"/>
          </p:cNvSpPr>
          <p:nvPr>
            <p:ph type="subTitle" idx="1"/>
          </p:nvPr>
        </p:nvSpPr>
        <p:spPr>
          <a:xfrm>
            <a:off x="1043608" y="3651870"/>
            <a:ext cx="8100300" cy="108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Verdana"/>
              <a:buNone/>
              <a:defRPr sz="4000" b="1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Title slide">
  <p:cSld name="7_Title slide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Shape 36" descr="D:\工作進行中\20170911直播母版16比9\母片\2017_Think Big母版16比9_C內頁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29" y="0"/>
            <a:ext cx="9144024" cy="5143513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Shape 37"/>
          <p:cNvSpPr txBox="1">
            <a:spLocks noGrp="1"/>
          </p:cNvSpPr>
          <p:nvPr>
            <p:ph type="subTitle" idx="1"/>
          </p:nvPr>
        </p:nvSpPr>
        <p:spPr>
          <a:xfrm>
            <a:off x="1043608" y="339502"/>
            <a:ext cx="8100300" cy="108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Verdana"/>
              <a:buNone/>
              <a:defRPr sz="4000" b="1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8_Title slide">
  <p:cSld name="8_Title slide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Shape 40" descr="D:\工作進行中\20170911直播母版16比9\母片\2017_Think Big母版16比9_C內頁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26" y="0"/>
            <a:ext cx="9144024" cy="5143513"/>
          </a:xfrm>
          <a:prstGeom prst="rect">
            <a:avLst/>
          </a:prstGeom>
          <a:noFill/>
          <a:ln>
            <a:noFill/>
          </a:ln>
        </p:spPr>
      </p:pic>
      <p:sp>
        <p:nvSpPr>
          <p:cNvPr id="41" name="Shape 41"/>
          <p:cNvSpPr txBox="1">
            <a:spLocks noGrp="1"/>
          </p:cNvSpPr>
          <p:nvPr>
            <p:ph type="subTitle" idx="1"/>
          </p:nvPr>
        </p:nvSpPr>
        <p:spPr>
          <a:xfrm>
            <a:off x="-900608" y="3723878"/>
            <a:ext cx="8100300" cy="108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Verdana"/>
              <a:buNone/>
              <a:defRPr sz="4000" b="1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Title slide">
  <p:cSld name="6_Title slide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Shape 44" descr="D:\工作進行中\20170911直播母版16比9\母片\2017_Think Big母版16比9_C內頁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29" y="0"/>
            <a:ext cx="9144024" cy="5143513"/>
          </a:xfrm>
          <a:prstGeom prst="rect">
            <a:avLst/>
          </a:prstGeom>
          <a:noFill/>
          <a:ln>
            <a:noFill/>
          </a:ln>
        </p:spPr>
      </p:pic>
      <p:sp>
        <p:nvSpPr>
          <p:cNvPr id="45" name="Shape 45"/>
          <p:cNvSpPr txBox="1">
            <a:spLocks noGrp="1"/>
          </p:cNvSpPr>
          <p:nvPr>
            <p:ph type="subTitle" idx="1"/>
          </p:nvPr>
        </p:nvSpPr>
        <p:spPr>
          <a:xfrm>
            <a:off x="0" y="3867894"/>
            <a:ext cx="8100300" cy="108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Verdana"/>
              <a:buNone/>
              <a:defRPr sz="4000" b="1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7"/>
          <p:cNvSpPr txBox="1">
            <a:spLocks noGrp="1"/>
          </p:cNvSpPr>
          <p:nvPr>
            <p:ph type="title"/>
          </p:nvPr>
        </p:nvSpPr>
        <p:spPr>
          <a:xfrm>
            <a:off x="214282" y="357170"/>
            <a:ext cx="8787000" cy="71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Verdana"/>
              <a:buChar char="●"/>
              <a:defRPr sz="1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Shape 9"/>
          <p:cNvSpPr txBox="1">
            <a:spLocks noGrp="1"/>
          </p:cNvSpPr>
          <p:nvPr>
            <p:ph type="sldNum" idx="12"/>
          </p:nvPr>
        </p:nvSpPr>
        <p:spPr>
          <a:xfrm>
            <a:off x="8715403" y="4857766"/>
            <a:ext cx="428700" cy="28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png"/><Relationship Id="rId4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tiff"/><Relationship Id="rId3" Type="http://schemas.openxmlformats.org/officeDocument/2006/relationships/image" Target="../media/image35.tiff"/><Relationship Id="rId7" Type="http://schemas.openxmlformats.org/officeDocument/2006/relationships/image" Target="../media/image39.tiff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8.tiff"/><Relationship Id="rId5" Type="http://schemas.openxmlformats.org/officeDocument/2006/relationships/image" Target="../media/image37.tiff"/><Relationship Id="rId10" Type="http://schemas.openxmlformats.org/officeDocument/2006/relationships/image" Target="../media/image42.tiff"/><Relationship Id="rId4" Type="http://schemas.openxmlformats.org/officeDocument/2006/relationships/image" Target="../media/image36.tiff"/><Relationship Id="rId9" Type="http://schemas.openxmlformats.org/officeDocument/2006/relationships/image" Target="../media/image41.tif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7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0.png"/><Relationship Id="rId4" Type="http://schemas.openxmlformats.org/officeDocument/2006/relationships/image" Target="../media/image49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4.jpeg"/><Relationship Id="rId4" Type="http://schemas.openxmlformats.org/officeDocument/2006/relationships/image" Target="../media/image5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0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69.png"/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12" Type="http://schemas.openxmlformats.org/officeDocument/2006/relationships/image" Target="../media/image68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4.png"/><Relationship Id="rId11" Type="http://schemas.openxmlformats.org/officeDocument/2006/relationships/image" Target="../media/image67.jpeg"/><Relationship Id="rId5" Type="http://schemas.openxmlformats.org/officeDocument/2006/relationships/image" Target="../media/image63.png"/><Relationship Id="rId15" Type="http://schemas.openxmlformats.org/officeDocument/2006/relationships/image" Target="../media/image70.jpeg"/><Relationship Id="rId10" Type="http://schemas.openxmlformats.org/officeDocument/2006/relationships/image" Target="../media/image66.png"/><Relationship Id="rId4" Type="http://schemas.openxmlformats.org/officeDocument/2006/relationships/image" Target="../media/image62.png"/><Relationship Id="rId9" Type="http://schemas.openxmlformats.org/officeDocument/2006/relationships/image" Target="../media/image24.png"/><Relationship Id="rId14" Type="http://schemas.openxmlformats.org/officeDocument/2006/relationships/image" Target="../media/image18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2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73.png"/><Relationship Id="rId7" Type="http://schemas.openxmlformats.org/officeDocument/2006/relationships/image" Target="../media/image77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4" Type="http://schemas.openxmlformats.org/officeDocument/2006/relationships/image" Target="../media/image74.png"/><Relationship Id="rId9" Type="http://schemas.openxmlformats.org/officeDocument/2006/relationships/image" Target="../media/image7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13" Type="http://schemas.openxmlformats.org/officeDocument/2006/relationships/image" Target="../media/image88.png"/><Relationship Id="rId3" Type="http://schemas.openxmlformats.org/officeDocument/2006/relationships/image" Target="../media/image79.png"/><Relationship Id="rId7" Type="http://schemas.openxmlformats.org/officeDocument/2006/relationships/image" Target="../media/image83.png"/><Relationship Id="rId12" Type="http://schemas.openxmlformats.org/officeDocument/2006/relationships/image" Target="../media/image87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2.png"/><Relationship Id="rId11" Type="http://schemas.openxmlformats.org/officeDocument/2006/relationships/image" Target="../media/image86.png"/><Relationship Id="rId5" Type="http://schemas.openxmlformats.org/officeDocument/2006/relationships/image" Target="../media/image81.png"/><Relationship Id="rId10" Type="http://schemas.openxmlformats.org/officeDocument/2006/relationships/image" Target="../media/image24.png"/><Relationship Id="rId4" Type="http://schemas.openxmlformats.org/officeDocument/2006/relationships/image" Target="../media/image80.png"/><Relationship Id="rId9" Type="http://schemas.openxmlformats.org/officeDocument/2006/relationships/image" Target="../media/image85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圖片 12" descr="QSW-804-4C_Front_0316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3470" y="3303561"/>
            <a:ext cx="3857620" cy="101476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4" name="圖片 13" descr="QSW-1208-8C_Fron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910" y="2660619"/>
            <a:ext cx="3857652" cy="241146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2" name="Shape 97"/>
          <p:cNvSpPr txBox="1">
            <a:spLocks noGrp="1"/>
          </p:cNvSpPr>
          <p:nvPr>
            <p:ph type="ctrTitle"/>
          </p:nvPr>
        </p:nvSpPr>
        <p:spPr>
          <a:xfrm>
            <a:off x="0" y="1357304"/>
            <a:ext cx="9144000" cy="192882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5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QSwitch</a:t>
            </a:r>
            <a:r>
              <a:rPr lang="en-GB" sz="3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10G</a:t>
            </a:r>
            <a:endParaRPr sz="35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r>
              <a:rPr lang="en-GB" sz="4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QSW-1208-8C</a:t>
            </a:r>
            <a:r>
              <a:rPr lang="en-GB" sz="3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&amp; </a:t>
            </a:r>
            <a:r>
              <a:rPr lang="en-GB" sz="4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QSW-804-4C</a:t>
            </a:r>
            <a:br>
              <a:rPr lang="en-GB" sz="4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zh-TW" altLang="en-US" sz="3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無網管型交換器</a:t>
            </a:r>
            <a:br>
              <a:rPr lang="zh-TW" alt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sz="35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標題 3"/>
          <p:cNvSpPr txBox="1">
            <a:spLocks/>
          </p:cNvSpPr>
          <p:nvPr/>
        </p:nvSpPr>
        <p:spPr>
          <a:xfrm>
            <a:off x="5429256" y="285734"/>
            <a:ext cx="3643338" cy="7858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Verdana"/>
              <a:buNone/>
              <a:tabLst/>
              <a:defRPr/>
            </a:pPr>
            <a:r>
              <a:rPr kumimoji="0" lang="zh-TW" altLang="en-US" sz="5000" b="1" i="1" u="none" strike="noStrike" kern="0" normalizeH="0" baseline="0" noProof="0" dirty="0">
                <a:ln w="0" cmpd="sng">
                  <a:noFill/>
                  <a:prstDash val="solid"/>
                  <a:miter lim="800000"/>
                </a:ln>
                <a:solidFill>
                  <a:srgbClr val="00FFFF"/>
                </a:solidFill>
                <a:uLnTx/>
                <a:uFillTx/>
                <a:latin typeface="微軟正黑體" pitchFamily="34" charset="-120"/>
                <a:ea typeface="微軟正黑體" pitchFamily="34" charset="-120"/>
                <a:cs typeface="Arial" pitchFamily="34" charset="0"/>
                <a:sym typeface="Arial"/>
              </a:rPr>
              <a:t>速度</a:t>
            </a:r>
            <a:r>
              <a:rPr lang="zh-TW" altLang="en-US" sz="3500" b="1" i="1" dirty="0">
                <a:ln w="0" cmpd="sng">
                  <a:noFill/>
                  <a:prstDash val="solid"/>
                  <a:miter lim="800000"/>
                </a:ln>
                <a:solidFill>
                  <a:srgbClr val="00FFFF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就是一切</a:t>
            </a:r>
            <a:endParaRPr lang="en-US" altLang="zh-TW" sz="3500" b="1" i="1" dirty="0">
              <a:ln w="0" cmpd="sng">
                <a:noFill/>
                <a:prstDash val="solid"/>
                <a:miter lim="800000"/>
              </a:ln>
              <a:solidFill>
                <a:srgbClr val="00FFFF"/>
              </a:solidFill>
              <a:latin typeface="微軟正黑體" pitchFamily="34" charset="-120"/>
              <a:ea typeface="微軟正黑體" pitchFamily="34" charset="-12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Shape 212"/>
          <p:cNvPicPr preferRelativeResize="0"/>
          <p:nvPr/>
        </p:nvPicPr>
        <p:blipFill rotWithShape="1">
          <a:blip r:embed="rId3">
            <a:alphaModFix/>
          </a:blip>
          <a:srcRect t="30221" b="32147"/>
          <a:stretch/>
        </p:blipFill>
        <p:spPr>
          <a:xfrm>
            <a:off x="1785918" y="2905770"/>
            <a:ext cx="5564842" cy="1309054"/>
          </a:xfrm>
          <a:prstGeom prst="rect">
            <a:avLst/>
          </a:prstGeom>
          <a:noFill/>
          <a:ln>
            <a:noFill/>
          </a:ln>
        </p:spPr>
      </p:pic>
      <p:sp>
        <p:nvSpPr>
          <p:cNvPr id="238" name="Shape 238"/>
          <p:cNvSpPr/>
          <p:nvPr/>
        </p:nvSpPr>
        <p:spPr>
          <a:xfrm>
            <a:off x="2384120" y="3571882"/>
            <a:ext cx="1259186" cy="500066"/>
          </a:xfrm>
          <a:prstGeom prst="rect">
            <a:avLst/>
          </a:prstGeom>
          <a:noFill/>
          <a:ln w="38100" cap="flat" cmpd="sng">
            <a:solidFill>
              <a:srgbClr val="00B0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cxnSp>
        <p:nvCxnSpPr>
          <p:cNvPr id="239" name="Shape 239"/>
          <p:cNvCxnSpPr>
            <a:stCxn id="238" idx="0"/>
            <a:endCxn id="240" idx="2"/>
          </p:cNvCxnSpPr>
          <p:nvPr/>
        </p:nvCxnSpPr>
        <p:spPr>
          <a:xfrm rot="5400000" flipH="1" flipV="1">
            <a:off x="3953592" y="1346119"/>
            <a:ext cx="1285884" cy="3165642"/>
          </a:xfrm>
          <a:prstGeom prst="bentConnector3">
            <a:avLst>
              <a:gd name="adj1" fmla="val 67442"/>
            </a:avLst>
          </a:prstGeom>
          <a:noFill/>
          <a:ln w="38100" cap="flat" cmpd="sng">
            <a:solidFill>
              <a:srgbClr val="00B0F0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240" name="Shape 240"/>
          <p:cNvSpPr txBox="1"/>
          <p:nvPr/>
        </p:nvSpPr>
        <p:spPr>
          <a:xfrm>
            <a:off x="4143372" y="857238"/>
            <a:ext cx="4071966" cy="1428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 dirty="0" err="1">
                <a:solidFill>
                  <a:schemeClr val="tx1"/>
                </a:solidFill>
                <a:latin typeface="+mn-lt"/>
                <a:ea typeface="微軟正黑體" pitchFamily="34" charset="-120"/>
              </a:rPr>
              <a:t>網路端口</a:t>
            </a:r>
            <a:r>
              <a:rPr lang="en-GB" sz="2000" b="1" dirty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 LED </a:t>
            </a:r>
            <a:r>
              <a:rPr lang="en-GB" sz="2000" b="1" dirty="0" err="1">
                <a:solidFill>
                  <a:schemeClr val="tx1"/>
                </a:solidFill>
                <a:latin typeface="+mn-lt"/>
                <a:ea typeface="微軟正黑體" pitchFamily="34" charset="-120"/>
              </a:rPr>
              <a:t>指示燈</a:t>
            </a:r>
            <a:br>
              <a:rPr lang="en-GB" sz="2000" b="1" dirty="0">
                <a:solidFill>
                  <a:schemeClr val="tx1"/>
                </a:solidFill>
                <a:latin typeface="+mn-lt"/>
                <a:ea typeface="微軟正黑體" pitchFamily="34" charset="-120"/>
              </a:rPr>
            </a:br>
            <a:r>
              <a:rPr lang="en-GB" sz="2000" b="1" dirty="0" err="1">
                <a:solidFill>
                  <a:schemeClr val="tx1"/>
                </a:solidFill>
                <a:latin typeface="+mn-lt"/>
                <a:ea typeface="微軟正黑體" pitchFamily="34" charset="-120"/>
              </a:rPr>
              <a:t>各個網路端口都有獨立的訊號提示</a:t>
            </a:r>
            <a:endParaRPr lang="en-GB" sz="2000" b="1" dirty="0">
              <a:solidFill>
                <a:schemeClr val="tx1"/>
              </a:solidFill>
              <a:latin typeface="+mn-lt"/>
              <a:ea typeface="微軟正黑體" pitchFamily="34" charset="-120"/>
            </a:endParaRPr>
          </a:p>
          <a:p>
            <a: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</a:pPr>
            <a:r>
              <a:rPr lang="en-GB" sz="2000" b="1" dirty="0">
                <a:solidFill>
                  <a:srgbClr val="00B050"/>
                </a:solidFill>
                <a:latin typeface="+mn-lt"/>
                <a:ea typeface="微軟正黑體" pitchFamily="34" charset="-120"/>
              </a:rPr>
              <a:t>綠色燈號：10Gbps </a:t>
            </a:r>
            <a:r>
              <a:rPr lang="en-GB" sz="2000" b="1" dirty="0" err="1">
                <a:solidFill>
                  <a:srgbClr val="00B050"/>
                </a:solidFill>
                <a:latin typeface="+mn-lt"/>
                <a:ea typeface="微軟正黑體" pitchFamily="34" charset="-120"/>
              </a:rPr>
              <a:t>傳輸速率</a:t>
            </a:r>
            <a:endParaRPr lang="en-GB" sz="2000" b="1" dirty="0">
              <a:solidFill>
                <a:srgbClr val="00B050"/>
              </a:solidFill>
              <a:latin typeface="+mn-lt"/>
              <a:ea typeface="微軟正黑體" pitchFamily="34" charset="-120"/>
            </a:endParaRPr>
          </a:p>
          <a:p>
            <a:pPr lvl="0">
              <a:buClr>
                <a:srgbClr val="FFFFFF"/>
              </a:buClr>
              <a:buSzPts val="1400"/>
            </a:pPr>
            <a:r>
              <a:rPr lang="en-GB" sz="2000" b="1" dirty="0" err="1">
                <a:solidFill>
                  <a:schemeClr val="accent1">
                    <a:lumMod val="75000"/>
                  </a:schemeClr>
                </a:solidFill>
                <a:latin typeface="+mn-lt"/>
                <a:ea typeface="微軟正黑體" pitchFamily="34" charset="-120"/>
              </a:rPr>
              <a:t>橙黃色燈號：低於</a:t>
            </a:r>
            <a:r>
              <a:rPr lang="en-GB" sz="2000" b="1" dirty="0">
                <a:solidFill>
                  <a:schemeClr val="accent1">
                    <a:lumMod val="75000"/>
                  </a:schemeClr>
                </a:solidFill>
                <a:ea typeface="微軟正黑體" pitchFamily="34" charset="-120"/>
              </a:rPr>
              <a:t> </a:t>
            </a:r>
            <a:r>
              <a:rPr lang="en-GB" sz="2000" b="1" dirty="0">
                <a:solidFill>
                  <a:schemeClr val="accent1">
                    <a:lumMod val="75000"/>
                  </a:schemeClr>
                </a:solidFill>
                <a:latin typeface="+mn-lt"/>
                <a:ea typeface="微軟正黑體" pitchFamily="34" charset="-120"/>
              </a:rPr>
              <a:t>10Gbps </a:t>
            </a:r>
            <a:r>
              <a:rPr lang="en-GB" sz="2000" b="1" dirty="0" err="1">
                <a:solidFill>
                  <a:schemeClr val="accent1">
                    <a:lumMod val="75000"/>
                  </a:schemeClr>
                </a:solidFill>
                <a:latin typeface="+mn-lt"/>
                <a:ea typeface="微軟正黑體" pitchFamily="34" charset="-120"/>
              </a:rPr>
              <a:t>的連接</a:t>
            </a:r>
            <a:endParaRPr lang="en-GB" sz="2000" b="1" dirty="0">
              <a:solidFill>
                <a:schemeClr val="accent1">
                  <a:lumMod val="75000"/>
                </a:schemeClr>
              </a:solidFill>
              <a:latin typeface="+mn-lt"/>
              <a:ea typeface="微軟正黑體" pitchFamily="34" charset="-120"/>
            </a:endParaRPr>
          </a:p>
        </p:txBody>
      </p:sp>
      <p:sp>
        <p:nvSpPr>
          <p:cNvPr id="241" name="Shape 241"/>
          <p:cNvSpPr/>
          <p:nvPr/>
        </p:nvSpPr>
        <p:spPr>
          <a:xfrm>
            <a:off x="2000232" y="3571882"/>
            <a:ext cx="339638" cy="500066"/>
          </a:xfrm>
          <a:prstGeom prst="rect">
            <a:avLst/>
          </a:prstGeom>
          <a:noFill/>
          <a:ln w="38100" cap="flat" cmpd="sng">
            <a:solidFill>
              <a:srgbClr val="00B0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cxnSp>
        <p:nvCxnSpPr>
          <p:cNvPr id="242" name="Shape 242"/>
          <p:cNvCxnSpPr>
            <a:stCxn id="241" idx="0"/>
            <a:endCxn id="243" idx="2"/>
          </p:cNvCxnSpPr>
          <p:nvPr/>
        </p:nvCxnSpPr>
        <p:spPr>
          <a:xfrm rot="5400000" flipH="1" flipV="1">
            <a:off x="1692233" y="2763816"/>
            <a:ext cx="1285884" cy="330248"/>
          </a:xfrm>
          <a:prstGeom prst="bentConnector3">
            <a:avLst>
              <a:gd name="adj1" fmla="val 67936"/>
            </a:avLst>
          </a:prstGeom>
          <a:noFill/>
          <a:ln w="38100" cap="flat" cmpd="sng">
            <a:solidFill>
              <a:srgbClr val="00B0F0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243" name="Shape 243"/>
          <p:cNvSpPr txBox="1"/>
          <p:nvPr/>
        </p:nvSpPr>
        <p:spPr>
          <a:xfrm>
            <a:off x="1214415" y="1177756"/>
            <a:ext cx="2571767" cy="11082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 dirty="0" err="1">
                <a:solidFill>
                  <a:schemeClr val="tx1"/>
                </a:solidFill>
                <a:latin typeface="+mn-lt"/>
                <a:ea typeface="微軟正黑體" pitchFamily="34" charset="-120"/>
              </a:rPr>
              <a:t>狀態指示燈</a:t>
            </a:r>
            <a:endParaRPr sz="2000" b="1" dirty="0">
              <a:solidFill>
                <a:schemeClr val="tx1"/>
              </a:solidFill>
              <a:latin typeface="+mn-lt"/>
              <a:ea typeface="微軟正黑體" pitchFamily="34" charset="-120"/>
            </a:endParaRPr>
          </a:p>
          <a:p>
            <a: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</a:pPr>
            <a:r>
              <a:rPr lang="en-GB" sz="2000" b="1" dirty="0" err="1">
                <a:solidFill>
                  <a:srgbClr val="00B050"/>
                </a:solidFill>
                <a:latin typeface="+mn-lt"/>
                <a:ea typeface="微軟正黑體" pitchFamily="34" charset="-120"/>
              </a:rPr>
              <a:t>綠色燈號：系統就緒</a:t>
            </a:r>
            <a:endParaRPr lang="en-GB" sz="2000" b="1" dirty="0">
              <a:solidFill>
                <a:srgbClr val="00B050"/>
              </a:solidFill>
              <a:latin typeface="+mn-lt"/>
              <a:ea typeface="微軟正黑體" pitchFamily="34" charset="-120"/>
            </a:endParaRPr>
          </a:p>
          <a:p>
            <a: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</a:pPr>
            <a:r>
              <a:rPr lang="en-GB" sz="2000" b="1" dirty="0" err="1">
                <a:solidFill>
                  <a:schemeClr val="accent1">
                    <a:lumMod val="75000"/>
                  </a:schemeClr>
                </a:solidFill>
                <a:latin typeface="+mn-lt"/>
                <a:ea typeface="微軟正黑體" pitchFamily="34" charset="-120"/>
              </a:rPr>
              <a:t>橙黃色燈號：警示</a:t>
            </a:r>
            <a:endParaRPr lang="en-GB" sz="2000" b="1" dirty="0">
              <a:solidFill>
                <a:schemeClr val="accent1">
                  <a:lumMod val="75000"/>
                </a:schemeClr>
              </a:solidFill>
              <a:latin typeface="+mn-lt"/>
              <a:ea typeface="微軟正黑體" pitchFamily="34" charset="-120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br>
              <a:rPr lang="en-GB" sz="2000" b="1" dirty="0">
                <a:solidFill>
                  <a:schemeClr val="tx1"/>
                </a:solidFill>
                <a:latin typeface="+mn-lt"/>
                <a:ea typeface="微軟正黑體" pitchFamily="34" charset="-120"/>
              </a:rPr>
            </a:br>
            <a:endParaRPr sz="2000" b="1" dirty="0">
              <a:solidFill>
                <a:schemeClr val="tx1"/>
              </a:solidFill>
              <a:latin typeface="+mn-lt"/>
              <a:ea typeface="微軟正黑體" pitchFamily="34" charset="-120"/>
            </a:endParaRPr>
          </a:p>
        </p:txBody>
      </p:sp>
      <p:sp>
        <p:nvSpPr>
          <p:cNvPr id="10" name="標題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zh-TW" altLang="en-US" dirty="0"/>
              <a:t>直覺辨識的 </a:t>
            </a:r>
            <a:r>
              <a:rPr lang="en-US" altLang="zh-TW" dirty="0"/>
              <a:t>LED </a:t>
            </a:r>
            <a:r>
              <a:rPr lang="zh-TW" altLang="en-US" dirty="0"/>
              <a:t>狀態指示燈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8" name="Shape 248"/>
          <p:cNvPicPr preferRelativeResize="0"/>
          <p:nvPr/>
        </p:nvPicPr>
        <p:blipFill rotWithShape="1">
          <a:blip r:embed="rId3">
            <a:alphaModFix/>
          </a:blip>
          <a:srcRect t="31184" b="31184"/>
          <a:stretch/>
        </p:blipFill>
        <p:spPr>
          <a:xfrm>
            <a:off x="1785918" y="2834332"/>
            <a:ext cx="5564842" cy="1309054"/>
          </a:xfrm>
          <a:prstGeom prst="rect">
            <a:avLst/>
          </a:prstGeom>
          <a:noFill/>
          <a:ln>
            <a:noFill/>
          </a:ln>
        </p:spPr>
      </p:pic>
      <p:sp>
        <p:nvSpPr>
          <p:cNvPr id="250" name="Shape 250"/>
          <p:cNvSpPr/>
          <p:nvPr/>
        </p:nvSpPr>
        <p:spPr>
          <a:xfrm>
            <a:off x="3071802" y="3262960"/>
            <a:ext cx="2571768" cy="857256"/>
          </a:xfrm>
          <a:prstGeom prst="rect">
            <a:avLst/>
          </a:prstGeom>
          <a:noFill/>
          <a:ln w="38100" cap="flat" cmpd="sng">
            <a:solidFill>
              <a:srgbClr val="00B0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cxnSp>
        <p:nvCxnSpPr>
          <p:cNvPr id="251" name="Shape 251"/>
          <p:cNvCxnSpPr>
            <a:stCxn id="250" idx="1"/>
            <a:endCxn id="252" idx="2"/>
          </p:cNvCxnSpPr>
          <p:nvPr/>
        </p:nvCxnSpPr>
        <p:spPr>
          <a:xfrm rot="10800000" flipH="1">
            <a:off x="3071801" y="2214560"/>
            <a:ext cx="1321603" cy="1477028"/>
          </a:xfrm>
          <a:prstGeom prst="bentConnector4">
            <a:avLst>
              <a:gd name="adj1" fmla="val -109331"/>
              <a:gd name="adj2" fmla="val 82615"/>
            </a:avLst>
          </a:prstGeom>
          <a:noFill/>
          <a:ln w="38100" cap="flat" cmpd="sng">
            <a:solidFill>
              <a:srgbClr val="00B0F0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252" name="Shape 252"/>
          <p:cNvSpPr txBox="1"/>
          <p:nvPr/>
        </p:nvSpPr>
        <p:spPr>
          <a:xfrm>
            <a:off x="2357422" y="1013584"/>
            <a:ext cx="4071966" cy="1200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</a:pPr>
            <a:r>
              <a:rPr lang="en-GB" sz="2000" b="1" dirty="0" err="1">
                <a:solidFill>
                  <a:schemeClr val="tx1"/>
                </a:solidFill>
                <a:latin typeface="+mn-lt"/>
                <a:ea typeface="微軟正黑體" pitchFamily="34" charset="-120"/>
              </a:rPr>
              <a:t>提升散熱的能力</a:t>
            </a:r>
            <a:endParaRPr lang="en-GB" sz="2000" b="1" dirty="0">
              <a:solidFill>
                <a:schemeClr val="tx1"/>
              </a:solidFill>
              <a:latin typeface="+mn-lt"/>
              <a:ea typeface="微軟正黑體" pitchFamily="34" charset="-120"/>
            </a:endParaRPr>
          </a:p>
          <a:p>
            <a: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</a:pPr>
            <a:r>
              <a:rPr lang="en-GB" sz="2000" b="1" dirty="0" err="1">
                <a:solidFill>
                  <a:schemeClr val="tx1"/>
                </a:solidFill>
                <a:latin typeface="+mn-lt"/>
                <a:ea typeface="微軟正黑體" pitchFamily="34" charset="-120"/>
              </a:rPr>
              <a:t>減少單一模組故障而無法有效散熱</a:t>
            </a:r>
            <a:endParaRPr lang="en-GB" sz="2000" b="1" dirty="0">
              <a:solidFill>
                <a:schemeClr val="tx1"/>
              </a:solidFill>
              <a:latin typeface="+mn-lt"/>
              <a:ea typeface="微軟正黑體" pitchFamily="34" charset="-120"/>
            </a:endParaRPr>
          </a:p>
          <a:p>
            <a: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</a:pPr>
            <a:r>
              <a:rPr lang="en-GB" sz="2000" b="1" dirty="0" err="1">
                <a:solidFill>
                  <a:schemeClr val="tx1"/>
                </a:solidFill>
                <a:latin typeface="+mn-lt"/>
                <a:ea typeface="微軟正黑體" pitchFamily="34" charset="-120"/>
              </a:rPr>
              <a:t>使用</a:t>
            </a:r>
            <a:r>
              <a:rPr lang="en-GB" sz="2000" b="1" dirty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 2 </a:t>
            </a:r>
            <a:r>
              <a:rPr lang="en-GB" sz="2000" b="1" dirty="0" err="1">
                <a:solidFill>
                  <a:schemeClr val="tx1"/>
                </a:solidFill>
                <a:latin typeface="+mn-lt"/>
                <a:ea typeface="微軟正黑體" pitchFamily="34" charset="-120"/>
              </a:rPr>
              <a:t>顆有效降低噪音值</a:t>
            </a:r>
            <a:endParaRPr lang="en-GB" sz="2000" b="1" dirty="0">
              <a:solidFill>
                <a:schemeClr val="tx1"/>
              </a:solidFill>
              <a:latin typeface="+mn-lt"/>
              <a:ea typeface="微軟正黑體" pitchFamily="34" charset="-120"/>
            </a:endParaRPr>
          </a:p>
        </p:txBody>
      </p:sp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zh-TW" altLang="en-US" dirty="0"/>
              <a:t>雙風扇設計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橢圓 11"/>
          <p:cNvSpPr/>
          <p:nvPr/>
        </p:nvSpPr>
        <p:spPr>
          <a:xfrm>
            <a:off x="6715140" y="1857370"/>
            <a:ext cx="1916128" cy="1916128"/>
          </a:xfrm>
          <a:prstGeom prst="ellipse">
            <a:avLst/>
          </a:prstGeom>
          <a:solidFill>
            <a:srgbClr val="99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1" name="圖片 10" descr="掛耳 (19Q01-000054-00-RS, 19Q01-000055-00-RS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0677" y="1714494"/>
            <a:ext cx="2759041" cy="2071684"/>
          </a:xfrm>
          <a:prstGeom prst="rect">
            <a:avLst/>
          </a:prstGeom>
        </p:spPr>
      </p:pic>
      <p:pic>
        <p:nvPicPr>
          <p:cNvPr id="258" name="Shape 25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4281" y="1142990"/>
            <a:ext cx="6438803" cy="3500462"/>
          </a:xfrm>
          <a:prstGeom prst="rect">
            <a:avLst/>
          </a:prstGeom>
          <a:noFill/>
          <a:ln>
            <a:noFill/>
          </a:ln>
        </p:spPr>
      </p:pic>
      <p:sp>
        <p:nvSpPr>
          <p:cNvPr id="259" name="Shape 259"/>
          <p:cNvSpPr/>
          <p:nvPr/>
        </p:nvSpPr>
        <p:spPr>
          <a:xfrm>
            <a:off x="428596" y="1357304"/>
            <a:ext cx="1428760" cy="928694"/>
          </a:xfrm>
          <a:prstGeom prst="rect">
            <a:avLst/>
          </a:prstGeom>
          <a:noFill/>
          <a:ln w="38100" cap="flat" cmpd="sng">
            <a:solidFill>
              <a:srgbClr val="00B0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sp>
        <p:nvSpPr>
          <p:cNvPr id="8" name="標題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zh-TW" altLang="en-US" dirty="0"/>
              <a:t>機櫃專用掛耳</a:t>
            </a:r>
          </a:p>
        </p:txBody>
      </p:sp>
      <p:sp>
        <p:nvSpPr>
          <p:cNvPr id="9" name="Shape 259"/>
          <p:cNvSpPr/>
          <p:nvPr/>
        </p:nvSpPr>
        <p:spPr>
          <a:xfrm>
            <a:off x="4929190" y="1357304"/>
            <a:ext cx="1643074" cy="928694"/>
          </a:xfrm>
          <a:prstGeom prst="rect">
            <a:avLst/>
          </a:prstGeom>
          <a:noFill/>
          <a:ln w="38100" cap="flat" cmpd="sng">
            <a:solidFill>
              <a:srgbClr val="00B0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Shape 267"/>
          <p:cNvSpPr txBox="1">
            <a:spLocks noGrp="1"/>
          </p:cNvSpPr>
          <p:nvPr>
            <p:ph type="title"/>
          </p:nvPr>
        </p:nvSpPr>
        <p:spPr>
          <a:xfrm>
            <a:off x="0" y="0"/>
            <a:ext cx="8643966" cy="71436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QSW-1208-8C vs. QSW-804-4C</a:t>
            </a:r>
            <a:endParaRPr dirty="0"/>
          </a:p>
        </p:txBody>
      </p:sp>
      <p:graphicFrame>
        <p:nvGraphicFramePr>
          <p:cNvPr id="268" name="Shape 268"/>
          <p:cNvGraphicFramePr/>
          <p:nvPr/>
        </p:nvGraphicFramePr>
        <p:xfrm>
          <a:off x="288825" y="1245950"/>
          <a:ext cx="8633775" cy="3050875"/>
        </p:xfrm>
        <a:graphic>
          <a:graphicData uri="http://schemas.openxmlformats.org/drawingml/2006/table">
            <a:tbl>
              <a:tblPr firstCol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{F5AB1C69-6EDB-4FF4-983F-18BD219EF322}</a:tableStyleId>
              </a:tblPr>
              <a:tblGrid>
                <a:gridCol w="32830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498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009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10175">
                <a:tc>
                  <a:txBody>
                    <a:bodyPr/>
                    <a:lstStyle/>
                    <a:p>
                      <a:pPr marL="0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1" dirty="0">
                        <a:solidFill>
                          <a:srgbClr val="FFFFFF"/>
                        </a:solidFill>
                        <a:latin typeface="+mn-lt"/>
                        <a:ea typeface="微軟正黑體" pitchFamily="34" charset="-120"/>
                      </a:endParaRPr>
                    </a:p>
                  </a:txBody>
                  <a:tcPr marL="91425" marR="91425" marT="91425" marB="91425" anchor="ctr">
                    <a:lnL w="1905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400" b="1" dirty="0">
                          <a:solidFill>
                            <a:schemeClr val="accent5"/>
                          </a:solidFill>
                          <a:latin typeface="+mn-lt"/>
                          <a:ea typeface="微軟正黑體" pitchFamily="34" charset="-120"/>
                        </a:rPr>
                        <a:t>QSW-1208-8C</a:t>
                      </a:r>
                      <a:endParaRPr sz="2400" b="1" dirty="0">
                        <a:solidFill>
                          <a:schemeClr val="accent5"/>
                        </a:solidFill>
                        <a:latin typeface="+mn-lt"/>
                        <a:ea typeface="微軟正黑體" pitchFamily="34" charset="-120"/>
                      </a:endParaRPr>
                    </a:p>
                  </a:txBody>
                  <a:tcPr marL="91425" marR="91425" marT="91425" marB="91425" anchor="ctr">
                    <a:lnL w="381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GB" sz="2400" b="1" i="0" u="none" strike="noStrike" cap="none" dirty="0">
                          <a:solidFill>
                            <a:schemeClr val="accent5"/>
                          </a:solidFill>
                          <a:latin typeface="+mn-lt"/>
                          <a:ea typeface="微軟正黑體" pitchFamily="34" charset="-120"/>
                          <a:cs typeface="+mn-cs"/>
                          <a:sym typeface="Arial"/>
                        </a:rPr>
                        <a:t>QSW-804-4C</a:t>
                      </a:r>
                    </a:p>
                  </a:txBody>
                  <a:tcPr marL="91425" marR="91425" marT="91425" marB="91425" anchor="ctr">
                    <a:lnR w="1905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0175">
                <a:tc>
                  <a:txBody>
                    <a:bodyPr/>
                    <a:lstStyle/>
                    <a:p>
                      <a:pPr marL="0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 b="1" dirty="0">
                          <a:latin typeface="+mn-lt"/>
                          <a:ea typeface="微軟正黑體" pitchFamily="34" charset="-120"/>
                        </a:rPr>
                        <a:t>10G SFP+</a:t>
                      </a:r>
                      <a:endParaRPr sz="2000" b="1" dirty="0">
                        <a:solidFill>
                          <a:srgbClr val="FFFFFF"/>
                        </a:solidFill>
                        <a:latin typeface="+mn-lt"/>
                        <a:ea typeface="微軟正黑體" pitchFamily="34" charset="-120"/>
                      </a:endParaRPr>
                    </a:p>
                  </a:txBody>
                  <a:tcPr marL="91425" marR="91425" marT="91425" marB="91425" anchor="ctr">
                    <a:lnL w="1905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 b="1" dirty="0">
                          <a:latin typeface="+mn-lt"/>
                          <a:ea typeface="微軟正黑體" pitchFamily="34" charset="-120"/>
                        </a:rPr>
                        <a:t>4</a:t>
                      </a:r>
                      <a:endParaRPr sz="2000" b="1" dirty="0">
                        <a:solidFill>
                          <a:srgbClr val="FFFFFF"/>
                        </a:solidFill>
                        <a:latin typeface="+mn-lt"/>
                        <a:ea typeface="微軟正黑體" pitchFamily="34" charset="-120"/>
                      </a:endParaRPr>
                    </a:p>
                  </a:txBody>
                  <a:tcPr marL="91425" marR="91425" marT="91425" marB="91425" anchor="ctr">
                    <a:lnL w="381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 b="1">
                          <a:latin typeface="+mn-lt"/>
                          <a:ea typeface="微軟正黑體" pitchFamily="34" charset="-120"/>
                        </a:rPr>
                        <a:t>4</a:t>
                      </a:r>
                      <a:endParaRPr sz="2000" b="1">
                        <a:solidFill>
                          <a:srgbClr val="FFFFFF"/>
                        </a:solidFill>
                        <a:latin typeface="+mn-lt"/>
                        <a:ea typeface="微軟正黑體" pitchFamily="34" charset="-120"/>
                      </a:endParaRPr>
                    </a:p>
                  </a:txBody>
                  <a:tcPr marL="91425" marR="91425" marT="91425" marB="91425" anchor="ctr">
                    <a:lnR w="1905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0175">
                <a:tc>
                  <a:txBody>
                    <a:bodyPr/>
                    <a:lstStyle/>
                    <a:p>
                      <a:pPr marL="0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 b="1" dirty="0">
                          <a:latin typeface="+mn-lt"/>
                          <a:ea typeface="微軟正黑體" pitchFamily="34" charset="-120"/>
                        </a:rPr>
                        <a:t>10G SFP+ + RJ45 Combo</a:t>
                      </a:r>
                      <a:endParaRPr sz="2000" b="1" dirty="0">
                        <a:solidFill>
                          <a:srgbClr val="FFFFFF"/>
                        </a:solidFill>
                        <a:latin typeface="+mn-lt"/>
                        <a:ea typeface="微軟正黑體" pitchFamily="34" charset="-120"/>
                      </a:endParaRPr>
                    </a:p>
                  </a:txBody>
                  <a:tcPr marL="91425" marR="91425" marT="91425" marB="91425" anchor="ctr">
                    <a:lnL w="1905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 b="1" dirty="0">
                          <a:latin typeface="+mn-lt"/>
                          <a:ea typeface="微軟正黑體" pitchFamily="34" charset="-120"/>
                        </a:rPr>
                        <a:t> 8</a:t>
                      </a:r>
                      <a:endParaRPr sz="2000" b="1" dirty="0">
                        <a:solidFill>
                          <a:srgbClr val="FFFFFF"/>
                        </a:solidFill>
                        <a:latin typeface="+mn-lt"/>
                        <a:ea typeface="微軟正黑體" pitchFamily="34" charset="-120"/>
                      </a:endParaRPr>
                    </a:p>
                  </a:txBody>
                  <a:tcPr marL="91425" marR="91425" marT="91425" marB="91425" anchor="ctr">
                    <a:lnL w="381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 b="1" dirty="0">
                          <a:latin typeface="+mn-lt"/>
                          <a:ea typeface="微軟正黑體" pitchFamily="34" charset="-120"/>
                        </a:rPr>
                        <a:t>4</a:t>
                      </a:r>
                      <a:endParaRPr sz="2000" b="1" dirty="0">
                        <a:solidFill>
                          <a:srgbClr val="FFFFFF"/>
                        </a:solidFill>
                        <a:latin typeface="+mn-lt"/>
                        <a:ea typeface="微軟正黑體" pitchFamily="34" charset="-120"/>
                      </a:endParaRPr>
                    </a:p>
                  </a:txBody>
                  <a:tcPr marL="91425" marR="91425" marT="91425" marB="91425" anchor="ctr">
                    <a:lnR w="1905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0175">
                <a:tc>
                  <a:txBody>
                    <a:bodyPr/>
                    <a:lstStyle/>
                    <a:p>
                      <a:pPr marL="0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 b="1" dirty="0" err="1">
                          <a:latin typeface="+mn-lt"/>
                          <a:ea typeface="微軟正黑體" pitchFamily="34" charset="-120"/>
                        </a:rPr>
                        <a:t>交換器頻寬</a:t>
                      </a:r>
                      <a:endParaRPr sz="2000" b="1" dirty="0">
                        <a:solidFill>
                          <a:srgbClr val="FFFFFF"/>
                        </a:solidFill>
                        <a:latin typeface="+mn-lt"/>
                        <a:ea typeface="微軟正黑體" pitchFamily="34" charset="-120"/>
                      </a:endParaRPr>
                    </a:p>
                  </a:txBody>
                  <a:tcPr marL="91425" marR="91425" marT="91425" marB="91425" anchor="ctr">
                    <a:lnL w="1905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 b="1" dirty="0">
                          <a:latin typeface="+mn-lt"/>
                          <a:ea typeface="微軟正黑體" pitchFamily="34" charset="-120"/>
                        </a:rPr>
                        <a:t>240 </a:t>
                      </a:r>
                      <a:r>
                        <a:rPr lang="en-GB" sz="2000" b="1" dirty="0" err="1">
                          <a:latin typeface="+mn-lt"/>
                          <a:ea typeface="微軟正黑體" pitchFamily="34" charset="-120"/>
                        </a:rPr>
                        <a:t>Gbps</a:t>
                      </a:r>
                      <a:endParaRPr sz="2000" b="1" dirty="0">
                        <a:solidFill>
                          <a:srgbClr val="FFFFFF"/>
                        </a:solidFill>
                        <a:latin typeface="+mn-lt"/>
                        <a:ea typeface="微軟正黑體" pitchFamily="34" charset="-120"/>
                      </a:endParaRPr>
                    </a:p>
                  </a:txBody>
                  <a:tcPr marL="91425" marR="91425" marT="91425" marB="91425" anchor="ctr">
                    <a:lnL w="381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2000" b="1" dirty="0">
                          <a:latin typeface="+mn-lt"/>
                          <a:ea typeface="微軟正黑體" pitchFamily="34" charset="-120"/>
                        </a:rPr>
                        <a:t>160 </a:t>
                      </a:r>
                      <a:r>
                        <a:rPr lang="en-GB" sz="2000" b="1" dirty="0" err="1">
                          <a:latin typeface="+mn-lt"/>
                          <a:ea typeface="微軟正黑體" pitchFamily="34" charset="-120"/>
                        </a:rPr>
                        <a:t>Gbps</a:t>
                      </a:r>
                      <a:endParaRPr sz="2000" b="1" dirty="0">
                        <a:solidFill>
                          <a:srgbClr val="FFFFFF"/>
                        </a:solidFill>
                        <a:latin typeface="+mn-lt"/>
                        <a:ea typeface="微軟正黑體" pitchFamily="34" charset="-120"/>
                      </a:endParaRPr>
                    </a:p>
                  </a:txBody>
                  <a:tcPr marL="91425" marR="91425" marT="91425" marB="91425" anchor="ctr">
                    <a:lnR w="1905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0175">
                <a:tc>
                  <a:txBody>
                    <a:bodyPr/>
                    <a:lstStyle/>
                    <a:p>
                      <a:pPr marL="0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 b="1" dirty="0" err="1">
                          <a:latin typeface="+mn-lt"/>
                          <a:ea typeface="微軟正黑體" pitchFamily="34" charset="-120"/>
                        </a:rPr>
                        <a:t>支援</a:t>
                      </a:r>
                      <a:r>
                        <a:rPr lang="en-GB" sz="2000" b="1" dirty="0">
                          <a:latin typeface="+mn-lt"/>
                          <a:ea typeface="微軟正黑體" pitchFamily="34" charset="-120"/>
                        </a:rPr>
                        <a:t> Jumbo frame </a:t>
                      </a:r>
                      <a:endParaRPr sz="2000" b="1" dirty="0">
                        <a:solidFill>
                          <a:srgbClr val="FFFFFF"/>
                        </a:solidFill>
                        <a:latin typeface="+mn-lt"/>
                        <a:ea typeface="微軟正黑體" pitchFamily="34" charset="-120"/>
                      </a:endParaRPr>
                    </a:p>
                  </a:txBody>
                  <a:tcPr marL="91425" marR="91425" marT="91425" marB="91425" anchor="ctr">
                    <a:lnL w="1905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 b="1" dirty="0" err="1">
                          <a:latin typeface="+mn-lt"/>
                          <a:ea typeface="微軟正黑體" pitchFamily="34" charset="-120"/>
                        </a:rPr>
                        <a:t>高達</a:t>
                      </a:r>
                      <a:r>
                        <a:rPr lang="en-GB" sz="2000" b="1" dirty="0">
                          <a:latin typeface="+mn-lt"/>
                          <a:ea typeface="微軟正黑體" pitchFamily="34" charset="-120"/>
                        </a:rPr>
                        <a:t> 9K package size</a:t>
                      </a:r>
                      <a:endParaRPr sz="2000" b="1" dirty="0">
                        <a:solidFill>
                          <a:srgbClr val="FFFFFF"/>
                        </a:solidFill>
                        <a:latin typeface="+mn-lt"/>
                        <a:ea typeface="微軟正黑體" pitchFamily="34" charset="-120"/>
                      </a:endParaRPr>
                    </a:p>
                  </a:txBody>
                  <a:tcPr marL="91425" marR="91425" marT="91425" marB="91425" anchor="ctr">
                    <a:lnL w="381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群組 16"/>
          <p:cNvGrpSpPr/>
          <p:nvPr/>
        </p:nvGrpSpPr>
        <p:grpSpPr>
          <a:xfrm>
            <a:off x="1000100" y="1857370"/>
            <a:ext cx="1143008" cy="1143414"/>
            <a:chOff x="1390650" y="1376363"/>
            <a:chExt cx="4470400" cy="4471987"/>
          </a:xfrm>
        </p:grpSpPr>
        <p:sp>
          <p:nvSpPr>
            <p:cNvPr id="18" name="Shape 499"/>
            <p:cNvSpPr>
              <a:spLocks noChangeArrowheads="1"/>
            </p:cNvSpPr>
            <p:nvPr/>
          </p:nvSpPr>
          <p:spPr bwMode="auto">
            <a:xfrm rot="10800000">
              <a:off x="1390650" y="1376363"/>
              <a:ext cx="4470400" cy="4471987"/>
            </a:xfrm>
            <a:prstGeom prst="rect">
              <a:avLst/>
            </a:prstGeom>
            <a:solidFill>
              <a:schemeClr val="accent4"/>
            </a:solidFill>
            <a:ln w="9525">
              <a:noFill/>
              <a:miter lim="800000"/>
              <a:headEnd/>
              <a:tailEnd/>
            </a:ln>
          </p:spPr>
          <p:txBody>
            <a:bodyPr lIns="91425" tIns="45700" rIns="91425" bIns="45700" anchor="ctr"/>
            <a:lstStyle/>
            <a:p>
              <a:pPr algn="ctr"/>
              <a:endParaRPr lang="zh-TW" altLang="zh-TW">
                <a:solidFill>
                  <a:srgbClr val="FFFFFF"/>
                </a:solidFill>
                <a:sym typeface="Arial" pitchFamily="34" charset="0"/>
              </a:endParaRPr>
            </a:p>
          </p:txBody>
        </p:sp>
        <p:sp>
          <p:nvSpPr>
            <p:cNvPr id="19" name="Shape 500"/>
            <p:cNvSpPr>
              <a:spLocks noChangeArrowheads="1"/>
            </p:cNvSpPr>
            <p:nvPr/>
          </p:nvSpPr>
          <p:spPr bwMode="auto">
            <a:xfrm rot="5400000">
              <a:off x="1606297" y="1613727"/>
              <a:ext cx="1402634" cy="1402136"/>
            </a:xfrm>
            <a:prstGeom prst="rtTriangle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lIns="91425" tIns="45700" rIns="91425" bIns="45700" anchor="ctr"/>
            <a:lstStyle/>
            <a:p>
              <a:pPr algn="ctr"/>
              <a:endParaRPr lang="zh-TW" altLang="zh-TW">
                <a:solidFill>
                  <a:srgbClr val="FFFFFF"/>
                </a:solidFill>
                <a:sym typeface="Arial" pitchFamily="34" charset="0"/>
              </a:endParaRPr>
            </a:p>
          </p:txBody>
        </p:sp>
      </p:grpSp>
      <p:grpSp>
        <p:nvGrpSpPr>
          <p:cNvPr id="20" name="群組 19"/>
          <p:cNvGrpSpPr/>
          <p:nvPr/>
        </p:nvGrpSpPr>
        <p:grpSpPr>
          <a:xfrm>
            <a:off x="2500298" y="1857370"/>
            <a:ext cx="1143008" cy="1143414"/>
            <a:chOff x="1390650" y="1376363"/>
            <a:chExt cx="4470400" cy="4471987"/>
          </a:xfrm>
        </p:grpSpPr>
        <p:sp>
          <p:nvSpPr>
            <p:cNvPr id="21" name="Shape 499"/>
            <p:cNvSpPr>
              <a:spLocks noChangeArrowheads="1"/>
            </p:cNvSpPr>
            <p:nvPr/>
          </p:nvSpPr>
          <p:spPr bwMode="auto">
            <a:xfrm rot="10800000">
              <a:off x="1390650" y="1376363"/>
              <a:ext cx="4470400" cy="4471987"/>
            </a:xfrm>
            <a:prstGeom prst="rect">
              <a:avLst/>
            </a:prstGeom>
            <a:solidFill>
              <a:schemeClr val="accent4"/>
            </a:solidFill>
            <a:ln w="9525">
              <a:noFill/>
              <a:miter lim="800000"/>
              <a:headEnd/>
              <a:tailEnd/>
            </a:ln>
          </p:spPr>
          <p:txBody>
            <a:bodyPr lIns="91425" tIns="45700" rIns="91425" bIns="45700" anchor="ctr"/>
            <a:lstStyle/>
            <a:p>
              <a:pPr algn="ctr"/>
              <a:endParaRPr lang="zh-TW" altLang="zh-TW">
                <a:solidFill>
                  <a:srgbClr val="FFFFFF"/>
                </a:solidFill>
                <a:sym typeface="Arial" pitchFamily="34" charset="0"/>
              </a:endParaRPr>
            </a:p>
          </p:txBody>
        </p:sp>
        <p:sp>
          <p:nvSpPr>
            <p:cNvPr id="22" name="Shape 500"/>
            <p:cNvSpPr>
              <a:spLocks noChangeArrowheads="1"/>
            </p:cNvSpPr>
            <p:nvPr/>
          </p:nvSpPr>
          <p:spPr bwMode="auto">
            <a:xfrm rot="5400000">
              <a:off x="1606297" y="1613727"/>
              <a:ext cx="1402634" cy="1402136"/>
            </a:xfrm>
            <a:prstGeom prst="rtTriangle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lIns="91425" tIns="45700" rIns="91425" bIns="45700" anchor="ctr"/>
            <a:lstStyle/>
            <a:p>
              <a:pPr algn="ctr"/>
              <a:endParaRPr lang="zh-TW" altLang="zh-TW">
                <a:solidFill>
                  <a:srgbClr val="FFFFFF"/>
                </a:solidFill>
                <a:sym typeface="Arial" pitchFamily="34" charset="0"/>
              </a:endParaRPr>
            </a:p>
          </p:txBody>
        </p:sp>
      </p:grpSp>
      <p:grpSp>
        <p:nvGrpSpPr>
          <p:cNvPr id="23" name="群組 22"/>
          <p:cNvGrpSpPr/>
          <p:nvPr/>
        </p:nvGrpSpPr>
        <p:grpSpPr>
          <a:xfrm>
            <a:off x="4000496" y="1857370"/>
            <a:ext cx="1143008" cy="1143414"/>
            <a:chOff x="1390650" y="1376363"/>
            <a:chExt cx="4470400" cy="4471987"/>
          </a:xfrm>
        </p:grpSpPr>
        <p:sp>
          <p:nvSpPr>
            <p:cNvPr id="24" name="Shape 499"/>
            <p:cNvSpPr>
              <a:spLocks noChangeArrowheads="1"/>
            </p:cNvSpPr>
            <p:nvPr/>
          </p:nvSpPr>
          <p:spPr bwMode="auto">
            <a:xfrm rot="10800000">
              <a:off x="1390650" y="1376363"/>
              <a:ext cx="4470400" cy="4471987"/>
            </a:xfrm>
            <a:prstGeom prst="rect">
              <a:avLst/>
            </a:prstGeom>
            <a:solidFill>
              <a:schemeClr val="accent4"/>
            </a:solidFill>
            <a:ln w="9525">
              <a:noFill/>
              <a:miter lim="800000"/>
              <a:headEnd/>
              <a:tailEnd/>
            </a:ln>
          </p:spPr>
          <p:txBody>
            <a:bodyPr lIns="91425" tIns="45700" rIns="91425" bIns="45700" anchor="ctr"/>
            <a:lstStyle/>
            <a:p>
              <a:pPr algn="ctr"/>
              <a:endParaRPr lang="zh-TW" altLang="zh-TW">
                <a:solidFill>
                  <a:srgbClr val="FFFFFF"/>
                </a:solidFill>
                <a:sym typeface="Arial" pitchFamily="34" charset="0"/>
              </a:endParaRPr>
            </a:p>
          </p:txBody>
        </p:sp>
        <p:sp>
          <p:nvSpPr>
            <p:cNvPr id="25" name="Shape 500"/>
            <p:cNvSpPr>
              <a:spLocks noChangeArrowheads="1"/>
            </p:cNvSpPr>
            <p:nvPr/>
          </p:nvSpPr>
          <p:spPr bwMode="auto">
            <a:xfrm rot="5400000">
              <a:off x="1606297" y="1613727"/>
              <a:ext cx="1402634" cy="1402136"/>
            </a:xfrm>
            <a:prstGeom prst="rtTriangle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lIns="91425" tIns="45700" rIns="91425" bIns="45700" anchor="ctr"/>
            <a:lstStyle/>
            <a:p>
              <a:pPr algn="ctr"/>
              <a:endParaRPr lang="zh-TW" altLang="zh-TW">
                <a:solidFill>
                  <a:srgbClr val="FFFFFF"/>
                </a:solidFill>
                <a:sym typeface="Arial" pitchFamily="34" charset="0"/>
              </a:endParaRPr>
            </a:p>
          </p:txBody>
        </p:sp>
      </p:grpSp>
      <p:grpSp>
        <p:nvGrpSpPr>
          <p:cNvPr id="26" name="群組 25"/>
          <p:cNvGrpSpPr/>
          <p:nvPr/>
        </p:nvGrpSpPr>
        <p:grpSpPr>
          <a:xfrm>
            <a:off x="5500694" y="1857370"/>
            <a:ext cx="1143008" cy="1143414"/>
            <a:chOff x="1390650" y="1376363"/>
            <a:chExt cx="4470400" cy="4471987"/>
          </a:xfrm>
        </p:grpSpPr>
        <p:sp>
          <p:nvSpPr>
            <p:cNvPr id="27" name="Shape 499"/>
            <p:cNvSpPr>
              <a:spLocks noChangeArrowheads="1"/>
            </p:cNvSpPr>
            <p:nvPr/>
          </p:nvSpPr>
          <p:spPr bwMode="auto">
            <a:xfrm rot="10800000">
              <a:off x="1390650" y="1376363"/>
              <a:ext cx="4470400" cy="4471987"/>
            </a:xfrm>
            <a:prstGeom prst="rect">
              <a:avLst/>
            </a:prstGeom>
            <a:solidFill>
              <a:schemeClr val="accent4"/>
            </a:solidFill>
            <a:ln w="9525">
              <a:noFill/>
              <a:miter lim="800000"/>
              <a:headEnd/>
              <a:tailEnd/>
            </a:ln>
          </p:spPr>
          <p:txBody>
            <a:bodyPr lIns="91425" tIns="45700" rIns="91425" bIns="45700" anchor="ctr"/>
            <a:lstStyle/>
            <a:p>
              <a:pPr algn="ctr"/>
              <a:endParaRPr lang="zh-TW" altLang="zh-TW">
                <a:solidFill>
                  <a:srgbClr val="FFFFFF"/>
                </a:solidFill>
                <a:sym typeface="Arial" pitchFamily="34" charset="0"/>
              </a:endParaRPr>
            </a:p>
          </p:txBody>
        </p:sp>
        <p:sp>
          <p:nvSpPr>
            <p:cNvPr id="28" name="Shape 500"/>
            <p:cNvSpPr>
              <a:spLocks noChangeArrowheads="1"/>
            </p:cNvSpPr>
            <p:nvPr/>
          </p:nvSpPr>
          <p:spPr bwMode="auto">
            <a:xfrm rot="5400000">
              <a:off x="1606297" y="1613727"/>
              <a:ext cx="1402634" cy="1402136"/>
            </a:xfrm>
            <a:prstGeom prst="rtTriangle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lIns="91425" tIns="45700" rIns="91425" bIns="45700" anchor="ctr"/>
            <a:lstStyle/>
            <a:p>
              <a:pPr algn="ctr"/>
              <a:endParaRPr lang="zh-TW" altLang="zh-TW">
                <a:solidFill>
                  <a:srgbClr val="FFFFFF"/>
                </a:solidFill>
                <a:sym typeface="Arial" pitchFamily="34" charset="0"/>
              </a:endParaRPr>
            </a:p>
          </p:txBody>
        </p:sp>
      </p:grpSp>
      <p:grpSp>
        <p:nvGrpSpPr>
          <p:cNvPr id="29" name="群組 28"/>
          <p:cNvGrpSpPr/>
          <p:nvPr/>
        </p:nvGrpSpPr>
        <p:grpSpPr>
          <a:xfrm>
            <a:off x="7000892" y="1857370"/>
            <a:ext cx="1143008" cy="1143414"/>
            <a:chOff x="1390650" y="1376363"/>
            <a:chExt cx="4470400" cy="4471987"/>
          </a:xfrm>
        </p:grpSpPr>
        <p:sp>
          <p:nvSpPr>
            <p:cNvPr id="30" name="Shape 499"/>
            <p:cNvSpPr>
              <a:spLocks noChangeArrowheads="1"/>
            </p:cNvSpPr>
            <p:nvPr/>
          </p:nvSpPr>
          <p:spPr bwMode="auto">
            <a:xfrm rot="10800000">
              <a:off x="1390650" y="1376363"/>
              <a:ext cx="4470400" cy="4471987"/>
            </a:xfrm>
            <a:prstGeom prst="rect">
              <a:avLst/>
            </a:prstGeom>
            <a:solidFill>
              <a:schemeClr val="accent4"/>
            </a:solidFill>
            <a:ln w="9525">
              <a:noFill/>
              <a:miter lim="800000"/>
              <a:headEnd/>
              <a:tailEnd/>
            </a:ln>
          </p:spPr>
          <p:txBody>
            <a:bodyPr lIns="91425" tIns="45700" rIns="91425" bIns="45700" anchor="ctr"/>
            <a:lstStyle/>
            <a:p>
              <a:pPr algn="ctr"/>
              <a:endParaRPr lang="zh-TW" altLang="zh-TW">
                <a:solidFill>
                  <a:srgbClr val="FFFFFF"/>
                </a:solidFill>
                <a:sym typeface="Arial" pitchFamily="34" charset="0"/>
              </a:endParaRPr>
            </a:p>
          </p:txBody>
        </p:sp>
        <p:sp>
          <p:nvSpPr>
            <p:cNvPr id="31" name="Shape 500"/>
            <p:cNvSpPr>
              <a:spLocks noChangeArrowheads="1"/>
            </p:cNvSpPr>
            <p:nvPr/>
          </p:nvSpPr>
          <p:spPr bwMode="auto">
            <a:xfrm rot="5400000">
              <a:off x="1606297" y="1613727"/>
              <a:ext cx="1402634" cy="1402136"/>
            </a:xfrm>
            <a:prstGeom prst="rtTriangle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lIns="91425" tIns="45700" rIns="91425" bIns="45700" anchor="ctr"/>
            <a:lstStyle/>
            <a:p>
              <a:pPr algn="ctr"/>
              <a:endParaRPr lang="zh-TW" altLang="zh-TW">
                <a:solidFill>
                  <a:srgbClr val="FFFFFF"/>
                </a:solidFill>
                <a:sym typeface="Arial" pitchFamily="34" charset="0"/>
              </a:endParaRPr>
            </a:p>
          </p:txBody>
        </p:sp>
      </p:grpSp>
      <p:pic>
        <p:nvPicPr>
          <p:cNvPr id="15" name="Shape 212"/>
          <p:cNvPicPr preferRelativeResize="0"/>
          <p:nvPr/>
        </p:nvPicPr>
        <p:blipFill rotWithShape="1">
          <a:blip r:embed="rId3">
            <a:alphaModFix/>
          </a:blip>
          <a:srcRect t="30221" b="32147"/>
          <a:stretch/>
        </p:blipFill>
        <p:spPr>
          <a:xfrm>
            <a:off x="1785918" y="3334398"/>
            <a:ext cx="5564842" cy="1309054"/>
          </a:xfrm>
          <a:prstGeom prst="rect">
            <a:avLst/>
          </a:prstGeom>
          <a:noFill/>
          <a:ln>
            <a:noFill/>
          </a:ln>
        </p:spPr>
      </p:pic>
      <p:sp>
        <p:nvSpPr>
          <p:cNvPr id="273" name="Shape 27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Multi-Giga </a:t>
            </a:r>
            <a:r>
              <a:rPr lang="en-GB" dirty="0" err="1"/>
              <a:t>端口</a:t>
            </a:r>
            <a:r>
              <a:rPr lang="en-GB" dirty="0"/>
              <a:t> </a:t>
            </a:r>
            <a:endParaRPr dirty="0"/>
          </a:p>
        </p:txBody>
      </p:sp>
      <p:sp>
        <p:nvSpPr>
          <p:cNvPr id="275" name="Shape 275"/>
          <p:cNvSpPr txBox="1"/>
          <p:nvPr/>
        </p:nvSpPr>
        <p:spPr>
          <a:xfrm>
            <a:off x="642910" y="1000114"/>
            <a:ext cx="8001056" cy="93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 dirty="0" err="1">
                <a:latin typeface="+mn-lt"/>
                <a:ea typeface="微軟正黑體" pitchFamily="34" charset="-120"/>
              </a:rPr>
              <a:t>智能埠口</a:t>
            </a:r>
            <a:r>
              <a:rPr lang="en-GB" sz="2000" b="1" dirty="0">
                <a:latin typeface="+mn-lt"/>
                <a:ea typeface="微軟正黑體" pitchFamily="34" charset="-120"/>
              </a:rPr>
              <a:t>：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 dirty="0" err="1">
                <a:latin typeface="+mn-lt"/>
                <a:ea typeface="微軟正黑體" pitchFamily="34" charset="-120"/>
              </a:rPr>
              <a:t>根據該</a:t>
            </a:r>
            <a:r>
              <a:rPr lang="en-GB" sz="2000" b="1" dirty="0">
                <a:latin typeface="+mn-lt"/>
                <a:ea typeface="微軟正黑體" pitchFamily="34" charset="-120"/>
              </a:rPr>
              <a:t> Base-T </a:t>
            </a:r>
            <a:r>
              <a:rPr lang="en-GB" sz="2000" b="1" dirty="0" err="1">
                <a:latin typeface="+mn-lt"/>
                <a:ea typeface="微軟正黑體" pitchFamily="34" charset="-120"/>
              </a:rPr>
              <a:t>端口最高速度向下相容</a:t>
            </a:r>
            <a:r>
              <a:rPr lang="en-GB" sz="2000" b="1" dirty="0">
                <a:latin typeface="+mn-lt"/>
                <a:ea typeface="微軟正黑體" pitchFamily="34" charset="-120"/>
              </a:rPr>
              <a:t> 5 </a:t>
            </a:r>
            <a:r>
              <a:rPr lang="en-GB" sz="2000" b="1" dirty="0" err="1">
                <a:latin typeface="+mn-lt"/>
                <a:ea typeface="微軟正黑體" pitchFamily="34" charset="-120"/>
              </a:rPr>
              <a:t>速</a:t>
            </a:r>
            <a:r>
              <a:rPr lang="en-GB" sz="2000" b="1" dirty="0" err="1">
                <a:solidFill>
                  <a:schemeClr val="dk1"/>
                </a:solidFill>
                <a:latin typeface="+mn-lt"/>
                <a:ea typeface="微軟正黑體" pitchFamily="34" charset="-120"/>
              </a:rPr>
              <a:t>端口，提供設備各種網速</a:t>
            </a:r>
            <a:endParaRPr sz="2000" b="1" dirty="0">
              <a:latin typeface="+mn-lt"/>
              <a:ea typeface="微軟正黑體" pitchFamily="34" charset="-120"/>
            </a:endParaRPr>
          </a:p>
        </p:txBody>
      </p:sp>
      <p:sp>
        <p:nvSpPr>
          <p:cNvPr id="16" name="Shape 412"/>
          <p:cNvSpPr/>
          <p:nvPr/>
        </p:nvSpPr>
        <p:spPr>
          <a:xfrm rot="3193098">
            <a:off x="1564455" y="3074012"/>
            <a:ext cx="591000" cy="456600"/>
          </a:xfrm>
          <a:prstGeom prst="rightArrow">
            <a:avLst>
              <a:gd name="adj1" fmla="val 50000"/>
              <a:gd name="adj2" fmla="val 50000"/>
            </a:avLst>
          </a:prstGeom>
          <a:gradFill>
            <a:gsLst>
              <a:gs pos="0">
                <a:srgbClr val="C00000"/>
              </a:gs>
              <a:gs pos="100000">
                <a:srgbClr val="002060">
                  <a:alpha val="0"/>
                </a:srgb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0"/>
          </a:gra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2" name="Shape 412"/>
          <p:cNvSpPr/>
          <p:nvPr/>
        </p:nvSpPr>
        <p:spPr>
          <a:xfrm rot="8100000">
            <a:off x="7004338" y="3074010"/>
            <a:ext cx="591000" cy="456600"/>
          </a:xfrm>
          <a:prstGeom prst="rightArrow">
            <a:avLst>
              <a:gd name="adj1" fmla="val 50000"/>
              <a:gd name="adj2" fmla="val 50000"/>
            </a:avLst>
          </a:prstGeom>
          <a:gradFill>
            <a:gsLst>
              <a:gs pos="0">
                <a:srgbClr val="C00000"/>
              </a:gs>
              <a:gs pos="100000">
                <a:srgbClr val="002060">
                  <a:alpha val="0"/>
                </a:srgb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0"/>
          </a:gra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3" name="Shape 412"/>
          <p:cNvSpPr/>
          <p:nvPr/>
        </p:nvSpPr>
        <p:spPr>
          <a:xfrm rot="5400000">
            <a:off x="5790684" y="2853264"/>
            <a:ext cx="591000" cy="456600"/>
          </a:xfrm>
          <a:prstGeom prst="rightArrow">
            <a:avLst>
              <a:gd name="adj1" fmla="val 50000"/>
              <a:gd name="adj2" fmla="val 50000"/>
            </a:avLst>
          </a:prstGeom>
          <a:gradFill>
            <a:gsLst>
              <a:gs pos="0">
                <a:srgbClr val="C00000"/>
              </a:gs>
              <a:gs pos="100000">
                <a:srgbClr val="002060">
                  <a:alpha val="0"/>
                </a:srgb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0"/>
          </a:gra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4" name="Shape 412"/>
          <p:cNvSpPr/>
          <p:nvPr/>
        </p:nvSpPr>
        <p:spPr>
          <a:xfrm rot="5400000">
            <a:off x="2790288" y="2853264"/>
            <a:ext cx="591000" cy="456600"/>
          </a:xfrm>
          <a:prstGeom prst="rightArrow">
            <a:avLst>
              <a:gd name="adj1" fmla="val 50000"/>
              <a:gd name="adj2" fmla="val 50000"/>
            </a:avLst>
          </a:prstGeom>
          <a:gradFill>
            <a:gsLst>
              <a:gs pos="0">
                <a:srgbClr val="C00000"/>
              </a:gs>
              <a:gs pos="100000">
                <a:srgbClr val="002060">
                  <a:alpha val="0"/>
                </a:srgb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0"/>
          </a:gra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5" name="Shape 412"/>
          <p:cNvSpPr/>
          <p:nvPr/>
        </p:nvSpPr>
        <p:spPr>
          <a:xfrm rot="5400000">
            <a:off x="4290486" y="2853264"/>
            <a:ext cx="591000" cy="456600"/>
          </a:xfrm>
          <a:prstGeom prst="rightArrow">
            <a:avLst>
              <a:gd name="adj1" fmla="val 50000"/>
              <a:gd name="adj2" fmla="val 50000"/>
            </a:avLst>
          </a:prstGeom>
          <a:gradFill>
            <a:gsLst>
              <a:gs pos="0">
                <a:srgbClr val="C00000"/>
              </a:gs>
              <a:gs pos="100000">
                <a:srgbClr val="002060">
                  <a:alpha val="0"/>
                </a:srgb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0"/>
          </a:gra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6" name="文字方塊 35"/>
          <p:cNvSpPr txBox="1"/>
          <p:nvPr/>
        </p:nvSpPr>
        <p:spPr>
          <a:xfrm>
            <a:off x="1000100" y="2143122"/>
            <a:ext cx="11430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altLang="zh-TW" sz="3000" b="1" dirty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10G</a:t>
            </a:r>
            <a:endParaRPr lang="zh-TW" altLang="en-US" sz="3000" b="1" dirty="0">
              <a:solidFill>
                <a:schemeClr val="tx1"/>
              </a:solidFill>
              <a:latin typeface="+mn-lt"/>
              <a:ea typeface="微軟正黑體" pitchFamily="34" charset="-120"/>
            </a:endParaRPr>
          </a:p>
        </p:txBody>
      </p:sp>
      <p:sp>
        <p:nvSpPr>
          <p:cNvPr id="38" name="文字方塊 37"/>
          <p:cNvSpPr txBox="1"/>
          <p:nvPr/>
        </p:nvSpPr>
        <p:spPr>
          <a:xfrm>
            <a:off x="2500298" y="2143122"/>
            <a:ext cx="11430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altLang="zh-TW" sz="3000" b="1" dirty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5G</a:t>
            </a:r>
            <a:endParaRPr lang="zh-TW" altLang="en-US" sz="3000" b="1" dirty="0">
              <a:solidFill>
                <a:schemeClr val="tx1"/>
              </a:solidFill>
              <a:latin typeface="+mn-lt"/>
              <a:ea typeface="微軟正黑體" pitchFamily="34" charset="-120"/>
            </a:endParaRPr>
          </a:p>
        </p:txBody>
      </p:sp>
      <p:sp>
        <p:nvSpPr>
          <p:cNvPr id="39" name="文字方塊 38"/>
          <p:cNvSpPr txBox="1"/>
          <p:nvPr/>
        </p:nvSpPr>
        <p:spPr>
          <a:xfrm>
            <a:off x="4000496" y="2143122"/>
            <a:ext cx="11430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altLang="zh-TW" sz="3000" b="1" dirty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2.5G</a:t>
            </a:r>
            <a:endParaRPr lang="zh-TW" altLang="en-US" sz="3000" b="1" dirty="0">
              <a:solidFill>
                <a:schemeClr val="tx1"/>
              </a:solidFill>
              <a:latin typeface="+mn-lt"/>
              <a:ea typeface="微軟正黑體" pitchFamily="34" charset="-120"/>
            </a:endParaRPr>
          </a:p>
        </p:txBody>
      </p:sp>
      <p:sp>
        <p:nvSpPr>
          <p:cNvPr id="44" name="文字方塊 43"/>
          <p:cNvSpPr txBox="1"/>
          <p:nvPr/>
        </p:nvSpPr>
        <p:spPr>
          <a:xfrm>
            <a:off x="5500694" y="2143122"/>
            <a:ext cx="11430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altLang="zh-TW" sz="3000" b="1" dirty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1G</a:t>
            </a:r>
            <a:endParaRPr lang="zh-TW" altLang="en-US" sz="3000" b="1" dirty="0">
              <a:solidFill>
                <a:schemeClr val="tx1"/>
              </a:solidFill>
              <a:latin typeface="+mn-lt"/>
              <a:ea typeface="微軟正黑體" pitchFamily="34" charset="-120"/>
            </a:endParaRPr>
          </a:p>
        </p:txBody>
      </p:sp>
      <p:sp>
        <p:nvSpPr>
          <p:cNvPr id="45" name="文字方塊 44"/>
          <p:cNvSpPr txBox="1"/>
          <p:nvPr/>
        </p:nvSpPr>
        <p:spPr>
          <a:xfrm>
            <a:off x="7000892" y="2143122"/>
            <a:ext cx="11430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altLang="zh-TW" sz="3000" b="1" dirty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100M</a:t>
            </a:r>
            <a:endParaRPr lang="zh-TW" altLang="en-US" sz="3000" b="1" dirty="0">
              <a:solidFill>
                <a:schemeClr val="tx1"/>
              </a:solidFill>
              <a:latin typeface="+mn-lt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Shape 29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err="1"/>
              <a:t>完美搭配</a:t>
            </a:r>
            <a:r>
              <a:rPr lang="en-GB" dirty="0"/>
              <a:t> QNAP NAS</a:t>
            </a:r>
            <a:endParaRPr dirty="0"/>
          </a:p>
        </p:txBody>
      </p:sp>
      <p:sp>
        <p:nvSpPr>
          <p:cNvPr id="15" name="平行四邊形 14"/>
          <p:cNvSpPr/>
          <p:nvPr/>
        </p:nvSpPr>
        <p:spPr>
          <a:xfrm>
            <a:off x="214282" y="1071552"/>
            <a:ext cx="2286016" cy="428628"/>
          </a:xfrm>
          <a:prstGeom prst="parallelogram">
            <a:avLst>
              <a:gd name="adj" fmla="val 55727"/>
            </a:avLst>
          </a:prstGeom>
          <a:solidFill>
            <a:srgbClr val="0070C0"/>
          </a:solidFill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TW" altLang="en-US" sz="1800" b="1" dirty="0">
                <a:solidFill>
                  <a:srgbClr val="FFFF00"/>
                </a:solidFill>
                <a:ea typeface="微軟正黑體" pitchFamily="34" charset="-120"/>
              </a:rPr>
              <a:t>內建 </a:t>
            </a:r>
            <a:r>
              <a:rPr lang="en-US" altLang="zh-TW" sz="1800" b="1" dirty="0">
                <a:solidFill>
                  <a:srgbClr val="FFFF00"/>
                </a:solidFill>
                <a:ea typeface="微軟正黑體" pitchFamily="34" charset="-120"/>
              </a:rPr>
              <a:t>10</a:t>
            </a:r>
            <a:r>
              <a:rPr lang="en-GB" sz="1800" b="1" dirty="0">
                <a:solidFill>
                  <a:srgbClr val="FFFF00"/>
                </a:solidFill>
                <a:ea typeface="微軟正黑體" pitchFamily="34" charset="-120"/>
              </a:rPr>
              <a:t>G </a:t>
            </a:r>
            <a:r>
              <a:rPr lang="zh-TW" altLang="en-US" sz="1800" b="1" dirty="0">
                <a:solidFill>
                  <a:srgbClr val="FFFF00"/>
                </a:solidFill>
                <a:ea typeface="微軟正黑體" pitchFamily="34" charset="-120"/>
              </a:rPr>
              <a:t>機種</a:t>
            </a:r>
          </a:p>
        </p:txBody>
      </p:sp>
      <p:pic>
        <p:nvPicPr>
          <p:cNvPr id="20" name="圖片 19">
            <a:extLst>
              <a:ext uri="{FF2B5EF4-FFF2-40B4-BE49-F238E27FC236}">
                <a16:creationId xmlns:a16="http://schemas.microsoft.com/office/drawing/2014/main" id="{8C017F11-D698-504B-AF6E-14854EC160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2343" y="3714758"/>
            <a:ext cx="1485211" cy="928422"/>
          </a:xfrm>
          <a:prstGeom prst="rect">
            <a:avLst/>
          </a:prstGeom>
        </p:spPr>
      </p:pic>
      <p:sp>
        <p:nvSpPr>
          <p:cNvPr id="26" name="文字方塊 25"/>
          <p:cNvSpPr txBox="1"/>
          <p:nvPr/>
        </p:nvSpPr>
        <p:spPr>
          <a:xfrm>
            <a:off x="2714612" y="1279230"/>
            <a:ext cx="621507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SzPts val="1100"/>
            </a:pPr>
            <a:r>
              <a:rPr lang="en-GB" sz="1300" b="1" dirty="0">
                <a:latin typeface="+mn-lt"/>
                <a:ea typeface="微軟正黑體" pitchFamily="34" charset="-120"/>
              </a:rPr>
              <a:t>TES-x85U </a:t>
            </a:r>
            <a:r>
              <a:rPr lang="zh-TW" altLang="en-US" sz="1300" b="1" dirty="0">
                <a:latin typeface="+mn-lt"/>
                <a:ea typeface="微軟正黑體" pitchFamily="34" charset="-120"/>
              </a:rPr>
              <a:t>系列，</a:t>
            </a:r>
            <a:r>
              <a:rPr lang="en-GB" sz="1300" b="1" dirty="0">
                <a:latin typeface="+mn-lt"/>
                <a:ea typeface="微軟正黑體" pitchFamily="34" charset="-120"/>
              </a:rPr>
              <a:t>TDS-16489U，TVS-x80U </a:t>
            </a:r>
            <a:r>
              <a:rPr lang="zh-TW" altLang="en-US" sz="1300" b="1" dirty="0">
                <a:latin typeface="+mn-lt"/>
                <a:ea typeface="微軟正黑體" pitchFamily="34" charset="-120"/>
              </a:rPr>
              <a:t>系列，</a:t>
            </a:r>
            <a:r>
              <a:rPr lang="en-GB" sz="1300" b="1" dirty="0">
                <a:latin typeface="+mn-lt"/>
                <a:ea typeface="微軟正黑體" pitchFamily="34" charset="-120"/>
              </a:rPr>
              <a:t>TS-x73U </a:t>
            </a:r>
            <a:r>
              <a:rPr lang="zh-TW" altLang="en-US" sz="1300" b="1" dirty="0">
                <a:latin typeface="+mn-lt"/>
                <a:ea typeface="微軟正黑體" pitchFamily="34" charset="-120"/>
              </a:rPr>
              <a:t>系列，</a:t>
            </a:r>
            <a:r>
              <a:rPr lang="en-GB" sz="1300" b="1" dirty="0">
                <a:latin typeface="+mn-lt"/>
                <a:ea typeface="微軟正黑體" pitchFamily="34" charset="-120"/>
              </a:rPr>
              <a:t>TS-x63U </a:t>
            </a:r>
            <a:r>
              <a:rPr lang="zh-TW" altLang="en-US" sz="1300" b="1" dirty="0">
                <a:latin typeface="+mn-lt"/>
                <a:ea typeface="微軟正黑體" pitchFamily="34" charset="-120"/>
              </a:rPr>
              <a:t>系列，</a:t>
            </a:r>
            <a:r>
              <a:rPr lang="en-GB" sz="1300" b="1" dirty="0">
                <a:latin typeface="+mn-lt"/>
                <a:ea typeface="微軟正黑體" pitchFamily="34" charset="-120"/>
              </a:rPr>
              <a:t>TS-1635，TS-932X，TS-x31X </a:t>
            </a:r>
            <a:r>
              <a:rPr lang="zh-TW" altLang="en-US" sz="1300" b="1" dirty="0">
                <a:solidFill>
                  <a:schemeClr val="dk1"/>
                </a:solidFill>
                <a:latin typeface="+mn-lt"/>
                <a:ea typeface="微軟正黑體" pitchFamily="34" charset="-120"/>
              </a:rPr>
              <a:t>系列</a:t>
            </a:r>
            <a:r>
              <a:rPr lang="zh-TW" altLang="en-US" sz="1300" b="1" dirty="0">
                <a:latin typeface="+mn-lt"/>
                <a:ea typeface="微軟正黑體" pitchFamily="34" charset="-120"/>
              </a:rPr>
              <a:t>，</a:t>
            </a:r>
            <a:r>
              <a:rPr lang="en-GB" sz="1300" b="1" dirty="0">
                <a:latin typeface="+mn-lt"/>
                <a:ea typeface="微軟正黑體" pitchFamily="34" charset="-120"/>
              </a:rPr>
              <a:t>TS-x31XU </a:t>
            </a:r>
            <a:r>
              <a:rPr lang="zh-TW" altLang="en-US" sz="1300" b="1" dirty="0">
                <a:solidFill>
                  <a:schemeClr val="dk1"/>
                </a:solidFill>
                <a:latin typeface="+mn-lt"/>
                <a:ea typeface="微軟正黑體" pitchFamily="34" charset="-120"/>
              </a:rPr>
              <a:t>系列</a:t>
            </a:r>
            <a:endParaRPr lang="zh-TW" altLang="en-US" sz="1300" b="1" dirty="0">
              <a:latin typeface="+mn-lt"/>
              <a:ea typeface="微軟正黑體" pitchFamily="34" charset="-120"/>
            </a:endParaRPr>
          </a:p>
        </p:txBody>
      </p:sp>
      <p:grpSp>
        <p:nvGrpSpPr>
          <p:cNvPr id="30" name="群組 29"/>
          <p:cNvGrpSpPr/>
          <p:nvPr/>
        </p:nvGrpSpPr>
        <p:grpSpPr>
          <a:xfrm>
            <a:off x="2786050" y="922040"/>
            <a:ext cx="714380" cy="357190"/>
            <a:chOff x="3071802" y="2714626"/>
            <a:chExt cx="714380" cy="357190"/>
          </a:xfrm>
        </p:grpSpPr>
        <p:sp>
          <p:nvSpPr>
            <p:cNvPr id="28" name="文字方塊 27"/>
            <p:cNvSpPr txBox="1"/>
            <p:nvPr/>
          </p:nvSpPr>
          <p:spPr>
            <a:xfrm>
              <a:off x="3071802" y="2723944"/>
              <a:ext cx="714380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SzPts val="1100"/>
              </a:pPr>
              <a:r>
                <a:rPr lang="en-GB" sz="1500" b="1" dirty="0">
                  <a:solidFill>
                    <a:srgbClr val="0070C0"/>
                  </a:solidFill>
                  <a:latin typeface="+mn-lt"/>
                  <a:ea typeface="微軟正黑體" pitchFamily="34" charset="-120"/>
                </a:rPr>
                <a:t>SFP+</a:t>
              </a:r>
              <a:endParaRPr lang="zh-TW" altLang="en-US" sz="1500" b="1" dirty="0">
                <a:latin typeface="+mn-lt"/>
                <a:ea typeface="微軟正黑體" pitchFamily="34" charset="-120"/>
              </a:endParaRPr>
            </a:p>
          </p:txBody>
        </p:sp>
        <p:sp>
          <p:nvSpPr>
            <p:cNvPr id="29" name="矩形 28"/>
            <p:cNvSpPr/>
            <p:nvPr/>
          </p:nvSpPr>
          <p:spPr>
            <a:xfrm>
              <a:off x="3107521" y="2714626"/>
              <a:ext cx="607223" cy="357190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31" name="文字方塊 30"/>
          <p:cNvSpPr txBox="1"/>
          <p:nvPr/>
        </p:nvSpPr>
        <p:spPr>
          <a:xfrm>
            <a:off x="2714612" y="2136486"/>
            <a:ext cx="5857916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1300" b="1" dirty="0">
                <a:latin typeface="+mn-lt"/>
                <a:ea typeface="微軟正黑體" pitchFamily="34" charset="-120"/>
              </a:rPr>
              <a:t>TS-1685，TS-1677X，TVS-x82T </a:t>
            </a:r>
            <a:r>
              <a:rPr lang="zh-TW" altLang="en-US" sz="1300" b="1" dirty="0">
                <a:latin typeface="+mn-lt"/>
                <a:ea typeface="微軟正黑體" pitchFamily="34" charset="-120"/>
              </a:rPr>
              <a:t>系列，</a:t>
            </a:r>
            <a:r>
              <a:rPr lang="en-GB" sz="1300" b="1" dirty="0">
                <a:latin typeface="+mn-lt"/>
                <a:ea typeface="微軟正黑體" pitchFamily="34" charset="-120"/>
              </a:rPr>
              <a:t>TVS-x71T </a:t>
            </a:r>
            <a:r>
              <a:rPr lang="zh-TW" altLang="en-US" sz="1300" b="1" dirty="0">
                <a:latin typeface="+mn-lt"/>
                <a:ea typeface="微軟正黑體" pitchFamily="34" charset="-120"/>
              </a:rPr>
              <a:t>系列，</a:t>
            </a:r>
            <a:r>
              <a:rPr lang="en-GB" sz="1300" b="1" dirty="0">
                <a:latin typeface="+mn-lt"/>
                <a:ea typeface="微軟正黑體" pitchFamily="34" charset="-120"/>
              </a:rPr>
              <a:t>TVS-863+</a:t>
            </a:r>
          </a:p>
        </p:txBody>
      </p:sp>
      <p:grpSp>
        <p:nvGrpSpPr>
          <p:cNvPr id="32" name="群組 31"/>
          <p:cNvGrpSpPr/>
          <p:nvPr/>
        </p:nvGrpSpPr>
        <p:grpSpPr>
          <a:xfrm>
            <a:off x="2786050" y="1779296"/>
            <a:ext cx="1571636" cy="357190"/>
            <a:chOff x="3071802" y="2714626"/>
            <a:chExt cx="1571636" cy="357190"/>
          </a:xfrm>
        </p:grpSpPr>
        <p:sp>
          <p:nvSpPr>
            <p:cNvPr id="33" name="文字方塊 32"/>
            <p:cNvSpPr txBox="1"/>
            <p:nvPr/>
          </p:nvSpPr>
          <p:spPr>
            <a:xfrm>
              <a:off x="3071802" y="2723944"/>
              <a:ext cx="1571636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buSzPts val="1100"/>
              </a:pPr>
              <a:r>
                <a:rPr lang="en-GB" sz="1500" b="1" dirty="0">
                  <a:solidFill>
                    <a:srgbClr val="0070C0"/>
                  </a:solidFill>
                  <a:latin typeface="+mn-lt"/>
                  <a:ea typeface="微軟正黑體" pitchFamily="34" charset="-120"/>
                </a:rPr>
                <a:t>RJ45 (BASE-T)</a:t>
              </a:r>
            </a:p>
          </p:txBody>
        </p:sp>
        <p:sp>
          <p:nvSpPr>
            <p:cNvPr id="34" name="矩形 33"/>
            <p:cNvSpPr/>
            <p:nvPr/>
          </p:nvSpPr>
          <p:spPr>
            <a:xfrm>
              <a:off x="3107521" y="2714626"/>
              <a:ext cx="1464479" cy="357190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36" name="平行四邊形 35"/>
          <p:cNvSpPr/>
          <p:nvPr/>
        </p:nvSpPr>
        <p:spPr>
          <a:xfrm>
            <a:off x="142844" y="2500312"/>
            <a:ext cx="2571768" cy="428628"/>
          </a:xfrm>
          <a:prstGeom prst="parallelogram">
            <a:avLst>
              <a:gd name="adj" fmla="val 55727"/>
            </a:avLst>
          </a:prstGeom>
          <a:solidFill>
            <a:srgbClr val="0070C0"/>
          </a:solidFill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altLang="zh-TW" sz="1800" b="1" dirty="0" err="1">
                <a:solidFill>
                  <a:srgbClr val="FFFF00"/>
                </a:solidFill>
                <a:ea typeface="微軟正黑體" pitchFamily="34" charset="-120"/>
              </a:rPr>
              <a:t>可擴充</a:t>
            </a:r>
            <a:r>
              <a:rPr lang="en-GB" altLang="zh-TW" sz="1800" b="1" dirty="0">
                <a:solidFill>
                  <a:srgbClr val="FFFF00"/>
                </a:solidFill>
                <a:ea typeface="微軟正黑體" pitchFamily="34" charset="-120"/>
              </a:rPr>
              <a:t> 10G </a:t>
            </a:r>
            <a:r>
              <a:rPr lang="en-GB" altLang="zh-TW" sz="1800" b="1" dirty="0" err="1">
                <a:solidFill>
                  <a:srgbClr val="FFFF00"/>
                </a:solidFill>
                <a:ea typeface="微軟正黑體" pitchFamily="34" charset="-120"/>
              </a:rPr>
              <a:t>機種</a:t>
            </a:r>
            <a:endParaRPr lang="zh-TW" altLang="en-US" sz="1800" b="1" dirty="0">
              <a:solidFill>
                <a:srgbClr val="FFFF00"/>
              </a:solidFill>
              <a:ea typeface="微軟正黑體" pitchFamily="34" charset="-120"/>
            </a:endParaRPr>
          </a:p>
        </p:txBody>
      </p:sp>
      <p:sp>
        <p:nvSpPr>
          <p:cNvPr id="41" name="文字方塊 40"/>
          <p:cNvSpPr txBox="1"/>
          <p:nvPr/>
        </p:nvSpPr>
        <p:spPr>
          <a:xfrm>
            <a:off x="2714612" y="2857502"/>
            <a:ext cx="6072198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1300" b="1" dirty="0">
                <a:latin typeface="+mn-lt"/>
                <a:ea typeface="微軟正黑體" pitchFamily="34" charset="-120"/>
              </a:rPr>
              <a:t>TVS-x82 </a:t>
            </a:r>
            <a:r>
              <a:rPr lang="zh-TW" altLang="en-US" sz="1300" b="1" dirty="0">
                <a:latin typeface="+mn-lt"/>
                <a:ea typeface="微軟正黑體" pitchFamily="34" charset="-120"/>
              </a:rPr>
              <a:t>系列，</a:t>
            </a:r>
            <a:r>
              <a:rPr lang="en-GB" sz="1300" b="1" dirty="0">
                <a:latin typeface="+mn-lt"/>
                <a:ea typeface="微軟正黑體" pitchFamily="34" charset="-120"/>
              </a:rPr>
              <a:t>TS-x77 </a:t>
            </a:r>
            <a:r>
              <a:rPr lang="zh-TW" altLang="en-US" sz="1300" b="1" dirty="0">
                <a:latin typeface="+mn-lt"/>
                <a:ea typeface="微軟正黑體" pitchFamily="34" charset="-120"/>
              </a:rPr>
              <a:t>系列，</a:t>
            </a:r>
            <a:r>
              <a:rPr lang="en-GB" sz="1300" b="1" dirty="0">
                <a:latin typeface="+mn-lt"/>
                <a:ea typeface="微軟正黑體" pitchFamily="34" charset="-120"/>
              </a:rPr>
              <a:t>TVS-x71U-RP </a:t>
            </a:r>
            <a:r>
              <a:rPr lang="zh-TW" altLang="en-US" sz="1300" b="1" dirty="0">
                <a:latin typeface="+mn-lt"/>
                <a:ea typeface="微軟正黑體" pitchFamily="34" charset="-120"/>
              </a:rPr>
              <a:t>系列，</a:t>
            </a:r>
            <a:r>
              <a:rPr lang="en-GB" sz="1300" b="1" dirty="0">
                <a:latin typeface="+mn-lt"/>
                <a:ea typeface="微軟正黑體" pitchFamily="34" charset="-120"/>
              </a:rPr>
              <a:t>TVS-x71 </a:t>
            </a:r>
            <a:r>
              <a:rPr lang="zh-TW" altLang="en-US" sz="1300" b="1" dirty="0">
                <a:latin typeface="+mn-lt"/>
                <a:ea typeface="微軟正黑體" pitchFamily="34" charset="-120"/>
              </a:rPr>
              <a:t>系列，</a:t>
            </a:r>
            <a:r>
              <a:rPr lang="en-GB" sz="1300" b="1" dirty="0">
                <a:latin typeface="+mn-lt"/>
                <a:ea typeface="微軟正黑體" pitchFamily="34" charset="-120"/>
              </a:rPr>
              <a:t>TVS-x73 </a:t>
            </a:r>
            <a:r>
              <a:rPr lang="zh-TW" altLang="en-US" sz="1300" b="1" dirty="0">
                <a:latin typeface="+mn-lt"/>
                <a:ea typeface="微軟正黑體" pitchFamily="34" charset="-120"/>
              </a:rPr>
              <a:t>系列，</a:t>
            </a:r>
            <a:r>
              <a:rPr lang="en-GB" sz="1300" b="1" dirty="0">
                <a:latin typeface="+mn-lt"/>
                <a:ea typeface="微軟正黑體" pitchFamily="34" charset="-120"/>
              </a:rPr>
              <a:t>TVS-x73e </a:t>
            </a:r>
            <a:r>
              <a:rPr lang="zh-TW" altLang="en-US" sz="1300" b="1" dirty="0">
                <a:latin typeface="+mn-lt"/>
                <a:ea typeface="微軟正黑體" pitchFamily="34" charset="-120"/>
              </a:rPr>
              <a:t>系列，</a:t>
            </a:r>
            <a:r>
              <a:rPr lang="en-GB" sz="1300" b="1" dirty="0">
                <a:latin typeface="+mn-lt"/>
                <a:ea typeface="微軟正黑體" pitchFamily="34" charset="-120"/>
              </a:rPr>
              <a:t>TS-x73 </a:t>
            </a:r>
            <a:r>
              <a:rPr lang="zh-TW" altLang="en-US" sz="1300" b="1" dirty="0">
                <a:latin typeface="+mn-lt"/>
                <a:ea typeface="微軟正黑體" pitchFamily="34" charset="-120"/>
              </a:rPr>
              <a:t>系列，</a:t>
            </a:r>
            <a:r>
              <a:rPr lang="en-GB" sz="1300" b="1" dirty="0">
                <a:latin typeface="+mn-lt"/>
                <a:ea typeface="微軟正黑體" pitchFamily="34" charset="-120"/>
              </a:rPr>
              <a:t>TS-563，TS-x53BU </a:t>
            </a:r>
            <a:r>
              <a:rPr lang="zh-TW" altLang="en-US" sz="1300" b="1" dirty="0">
                <a:latin typeface="+mn-lt"/>
                <a:ea typeface="微軟正黑體" pitchFamily="34" charset="-120"/>
              </a:rPr>
              <a:t>系列，</a:t>
            </a:r>
            <a:r>
              <a:rPr lang="en-GB" sz="1300" b="1" dirty="0">
                <a:latin typeface="+mn-lt"/>
                <a:ea typeface="微軟正黑體" pitchFamily="34" charset="-120"/>
              </a:rPr>
              <a:t>TS-x53B </a:t>
            </a:r>
            <a:r>
              <a:rPr lang="zh-TW" altLang="en-US" sz="1300" b="1" dirty="0">
                <a:latin typeface="+mn-lt"/>
                <a:ea typeface="微軟正黑體" pitchFamily="34" charset="-120"/>
              </a:rPr>
              <a:t>系列，</a:t>
            </a:r>
            <a:r>
              <a:rPr lang="en-GB" sz="1300" b="1" dirty="0">
                <a:latin typeface="+mn-lt"/>
                <a:ea typeface="微軟正黑體" pitchFamily="34" charset="-120"/>
              </a:rPr>
              <a:t>TS-x53Be </a:t>
            </a:r>
            <a:r>
              <a:rPr lang="zh-TW" altLang="en-US" sz="1300" b="1" dirty="0">
                <a:latin typeface="+mn-lt"/>
                <a:ea typeface="微軟正黑體" pitchFamily="34" charset="-120"/>
              </a:rPr>
              <a:t>系列</a:t>
            </a:r>
          </a:p>
        </p:txBody>
      </p:sp>
      <p:grpSp>
        <p:nvGrpSpPr>
          <p:cNvPr id="42" name="群組 41"/>
          <p:cNvGrpSpPr/>
          <p:nvPr/>
        </p:nvGrpSpPr>
        <p:grpSpPr>
          <a:xfrm>
            <a:off x="2786050" y="2500312"/>
            <a:ext cx="2214578" cy="563316"/>
            <a:chOff x="3071802" y="2714626"/>
            <a:chExt cx="2214578" cy="563316"/>
          </a:xfrm>
        </p:grpSpPr>
        <p:sp>
          <p:nvSpPr>
            <p:cNvPr id="43" name="文字方塊 42"/>
            <p:cNvSpPr txBox="1"/>
            <p:nvPr/>
          </p:nvSpPr>
          <p:spPr>
            <a:xfrm>
              <a:off x="3071802" y="2723944"/>
              <a:ext cx="2214578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buSzPts val="1100"/>
              </a:pPr>
              <a:r>
                <a:rPr lang="en-GB" sz="1500" b="1" dirty="0">
                  <a:solidFill>
                    <a:srgbClr val="0070C0"/>
                  </a:solidFill>
                  <a:latin typeface="+mn-lt"/>
                  <a:ea typeface="微軟正黑體" pitchFamily="34" charset="-120"/>
                </a:rPr>
                <a:t>SFP+ / RJ45 (BASE-T)</a:t>
              </a:r>
            </a:p>
            <a:p>
              <a:pPr>
                <a:buSzPts val="1100"/>
              </a:pPr>
              <a:endParaRPr lang="zh-TW" altLang="en-US" sz="1500" b="1" dirty="0">
                <a:latin typeface="+mn-lt"/>
                <a:ea typeface="微軟正黑體" pitchFamily="34" charset="-120"/>
              </a:endParaRPr>
            </a:p>
          </p:txBody>
        </p:sp>
        <p:sp>
          <p:nvSpPr>
            <p:cNvPr id="44" name="矩形 43"/>
            <p:cNvSpPr/>
            <p:nvPr/>
          </p:nvSpPr>
          <p:spPr>
            <a:xfrm>
              <a:off x="3107521" y="2714626"/>
              <a:ext cx="2107421" cy="357190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49" name="圖片 48" descr="TS-932X_Fron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86116" y="3714486"/>
            <a:ext cx="1485646" cy="928694"/>
          </a:xfrm>
          <a:prstGeom prst="rect">
            <a:avLst/>
          </a:prstGeom>
        </p:spPr>
      </p:pic>
      <p:pic>
        <p:nvPicPr>
          <p:cNvPr id="51" name="圖片 50" descr="TS-1677X_font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2844" y="3500444"/>
            <a:ext cx="1828053" cy="1142736"/>
          </a:xfrm>
          <a:prstGeom prst="rect">
            <a:avLst/>
          </a:prstGeom>
        </p:spPr>
      </p:pic>
      <p:pic>
        <p:nvPicPr>
          <p:cNvPr id="53" name="圖片 52" descr="TS-1263XU-Front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86314" y="3643320"/>
            <a:ext cx="2214578" cy="1384358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hape 156" descr="C:\Users\user\Desktop\21_PPT對稿QNAP AQC107 10G網卡\_DSC1587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42360" y="1589114"/>
            <a:ext cx="3058136" cy="1911330"/>
          </a:xfrm>
          <a:prstGeom prst="rect">
            <a:avLst/>
          </a:prstGeom>
          <a:noFill/>
          <a:ln>
            <a:noFill/>
          </a:ln>
        </p:spPr>
      </p:pic>
      <p:sp>
        <p:nvSpPr>
          <p:cNvPr id="296" name="Shape 29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QNAP 10G </a:t>
            </a:r>
            <a:r>
              <a:rPr lang="en-GB" dirty="0" err="1"/>
              <a:t>網路擴充卡</a:t>
            </a:r>
            <a:endParaRPr dirty="0"/>
          </a:p>
        </p:txBody>
      </p:sp>
      <p:sp>
        <p:nvSpPr>
          <p:cNvPr id="297" name="Shape 297"/>
          <p:cNvSpPr txBox="1"/>
          <p:nvPr/>
        </p:nvSpPr>
        <p:spPr>
          <a:xfrm>
            <a:off x="4714876" y="3411348"/>
            <a:ext cx="3526200" cy="66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indent="-317500">
              <a:buSzPts val="1400"/>
              <a:buFont typeface="Arial"/>
              <a:buChar char="-"/>
            </a:pPr>
            <a:r>
              <a:rPr lang="en-GB" b="1" dirty="0">
                <a:latin typeface="+mn-lt"/>
                <a:ea typeface="微軟正黑體" pitchFamily="34" charset="-120"/>
              </a:rPr>
              <a:t>QM2-2S10G1T</a:t>
            </a:r>
          </a:p>
          <a:p>
            <a:pPr marL="457200" indent="-317500">
              <a:buSzPts val="1400"/>
              <a:buFont typeface="Arial"/>
              <a:buChar char="-"/>
            </a:pPr>
            <a:r>
              <a:rPr lang="en-GB" b="1" dirty="0">
                <a:latin typeface="+mn-lt"/>
                <a:ea typeface="微軟正黑體" pitchFamily="34" charset="-120"/>
              </a:rPr>
              <a:t>QM2-2P10G1T</a:t>
            </a:r>
          </a:p>
        </p:txBody>
      </p:sp>
      <p:sp>
        <p:nvSpPr>
          <p:cNvPr id="300" name="Shape 300"/>
          <p:cNvSpPr txBox="1"/>
          <p:nvPr/>
        </p:nvSpPr>
        <p:spPr>
          <a:xfrm>
            <a:off x="285720" y="3429006"/>
            <a:ext cx="4106415" cy="123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-GB" b="1" dirty="0">
                <a:latin typeface="+mn-lt"/>
                <a:ea typeface="微軟正黑體" pitchFamily="34" charset="-120"/>
              </a:rPr>
              <a:t>QXG-10G1T</a:t>
            </a:r>
            <a:endParaRPr b="1" dirty="0">
              <a:latin typeface="+mn-lt"/>
              <a:ea typeface="微軟正黑體" pitchFamily="34" charset="-120"/>
            </a:endParaRPr>
          </a:p>
          <a:p>
            <a: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-GB" b="1" dirty="0">
                <a:latin typeface="+mn-lt"/>
                <a:ea typeface="微軟正黑體" pitchFamily="34" charset="-120"/>
              </a:rPr>
              <a:t>LAN-10G2T-X550</a:t>
            </a:r>
            <a:endParaRPr b="1" dirty="0">
              <a:latin typeface="+mn-lt"/>
              <a:ea typeface="微軟正黑體" pitchFamily="34" charset="-120"/>
            </a:endParaRPr>
          </a:p>
          <a:p>
            <a: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-GB" b="1" dirty="0">
                <a:latin typeface="+mn-lt"/>
                <a:ea typeface="微軟正黑體" pitchFamily="34" charset="-120"/>
              </a:rPr>
              <a:t>LAN-10G1TA</a:t>
            </a:r>
            <a:endParaRPr b="1" dirty="0">
              <a:latin typeface="+mn-lt"/>
              <a:ea typeface="微軟正黑體" pitchFamily="34" charset="-120"/>
            </a:endParaRPr>
          </a:p>
          <a:p>
            <a: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-GB" b="1" dirty="0">
                <a:latin typeface="+mn-lt"/>
                <a:ea typeface="微軟正黑體" pitchFamily="34" charset="-120"/>
              </a:rPr>
              <a:t>LAN-10G1SR</a:t>
            </a:r>
            <a:endParaRPr b="1" dirty="0">
              <a:latin typeface="+mn-lt"/>
              <a:ea typeface="微軟正黑體" pitchFamily="34" charset="-120"/>
            </a:endParaRPr>
          </a:p>
          <a:p>
            <a: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-GB" b="1" dirty="0">
                <a:latin typeface="+mn-lt"/>
                <a:ea typeface="微軟正黑體" pitchFamily="34" charset="-120"/>
              </a:rPr>
              <a:t>LAN-10G2SF-MLX</a:t>
            </a:r>
            <a:endParaRPr b="1" dirty="0">
              <a:latin typeface="+mn-lt"/>
              <a:ea typeface="微軟正黑體" pitchFamily="34" charset="-120"/>
            </a:endParaRPr>
          </a:p>
        </p:txBody>
      </p:sp>
      <p:pic>
        <p:nvPicPr>
          <p:cNvPr id="12" name="圖片 11" descr="QM2-2P10G1T_Front_left-angl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89635" y="1517676"/>
            <a:ext cx="3197141" cy="1998568"/>
          </a:xfrm>
          <a:prstGeom prst="rect">
            <a:avLst/>
          </a:prstGeom>
        </p:spPr>
      </p:pic>
      <p:sp>
        <p:nvSpPr>
          <p:cNvPr id="17" name="Shape 153"/>
          <p:cNvSpPr txBox="1"/>
          <p:nvPr/>
        </p:nvSpPr>
        <p:spPr>
          <a:xfrm>
            <a:off x="396824" y="928676"/>
            <a:ext cx="4032300" cy="5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1143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2000" b="1" i="0" u="none" strike="noStrike" cap="none" dirty="0">
                <a:solidFill>
                  <a:srgbClr val="0070C0"/>
                </a:solidFill>
                <a:latin typeface="+mn-lt"/>
                <a:ea typeface="微軟正黑體" pitchFamily="34" charset="-120"/>
                <a:sym typeface="Arial"/>
              </a:rPr>
              <a:t>10</a:t>
            </a:r>
            <a:r>
              <a:rPr lang="zh-TW" altLang="en-US" sz="2000" b="1" i="0" u="none" strike="noStrike" cap="none" dirty="0">
                <a:solidFill>
                  <a:srgbClr val="0070C0"/>
                </a:solidFill>
                <a:latin typeface="+mn-lt"/>
                <a:ea typeface="微軟正黑體" pitchFamily="34" charset="-120"/>
                <a:sym typeface="Arial"/>
              </a:rPr>
              <a:t> </a:t>
            </a:r>
            <a:r>
              <a:rPr lang="en-US" altLang="zh-TW" sz="2000" b="1" i="0" u="none" strike="noStrike" cap="none" dirty="0" err="1">
                <a:solidFill>
                  <a:srgbClr val="0070C0"/>
                </a:solidFill>
                <a:latin typeface="+mn-lt"/>
                <a:ea typeface="微軟正黑體" pitchFamily="34" charset="-120"/>
                <a:sym typeface="Arial"/>
              </a:rPr>
              <a:t>GbE</a:t>
            </a:r>
            <a:r>
              <a:rPr lang="zh-TW" altLang="en-US" sz="2000" b="1" i="0" u="none" strike="noStrike" cap="none" dirty="0">
                <a:solidFill>
                  <a:srgbClr val="0070C0"/>
                </a:solidFill>
                <a:latin typeface="+mn-lt"/>
                <a:ea typeface="微軟正黑體" pitchFamily="34" charset="-120"/>
                <a:sym typeface="Arial"/>
              </a:rPr>
              <a:t> 網路擴充卡</a:t>
            </a:r>
            <a:endParaRPr sz="2000" b="1" i="0" u="none" strike="noStrike" cap="none" dirty="0">
              <a:solidFill>
                <a:srgbClr val="0070C0"/>
              </a:solidFill>
              <a:latin typeface="+mn-lt"/>
              <a:ea typeface="微軟正黑體" pitchFamily="34" charset="-120"/>
              <a:sym typeface="Arial"/>
            </a:endParaRPr>
          </a:p>
        </p:txBody>
      </p:sp>
      <p:pic>
        <p:nvPicPr>
          <p:cNvPr id="18" name="Shape 15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10800000" flipH="1">
            <a:off x="357159" y="1427915"/>
            <a:ext cx="4104417" cy="45719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Shape 153"/>
          <p:cNvSpPr txBox="1"/>
          <p:nvPr/>
        </p:nvSpPr>
        <p:spPr>
          <a:xfrm>
            <a:off x="4643438" y="928676"/>
            <a:ext cx="4357686" cy="5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GB" altLang="en-US" sz="2000" b="1" dirty="0">
                <a:solidFill>
                  <a:srgbClr val="0070C0"/>
                </a:solidFill>
                <a:latin typeface="+mn-lt"/>
                <a:ea typeface="微軟正黑體" pitchFamily="34" charset="-120"/>
              </a:rPr>
              <a:t>QM2</a:t>
            </a:r>
            <a:r>
              <a:rPr lang="zh-TW" altLang="en-US" sz="2000" b="1" dirty="0">
                <a:solidFill>
                  <a:srgbClr val="0070C0"/>
                </a:solidFill>
                <a:latin typeface="+mn-lt"/>
                <a:ea typeface="微軟正黑體" pitchFamily="34" charset="-120"/>
              </a:rPr>
              <a:t> </a:t>
            </a:r>
            <a:r>
              <a:rPr lang="en-GB" altLang="en-US" sz="2000" b="1" dirty="0">
                <a:solidFill>
                  <a:srgbClr val="0070C0"/>
                </a:solidFill>
                <a:latin typeface="+mn-lt"/>
                <a:ea typeface="微軟正黑體" pitchFamily="34" charset="-120"/>
              </a:rPr>
              <a:t>M.2 SSD/10GbE </a:t>
            </a:r>
            <a:r>
              <a:rPr lang="en-GB" altLang="en-US" sz="2000" b="1" dirty="0" err="1">
                <a:solidFill>
                  <a:srgbClr val="0070C0"/>
                </a:solidFill>
                <a:latin typeface="+mn-lt"/>
                <a:ea typeface="微軟正黑體" pitchFamily="34" charset="-120"/>
              </a:rPr>
              <a:t>PCIe</a:t>
            </a:r>
            <a:r>
              <a:rPr lang="en-GB" altLang="en-US" sz="2000" b="1" dirty="0">
                <a:solidFill>
                  <a:srgbClr val="0070C0"/>
                </a:solidFill>
                <a:latin typeface="+mn-lt"/>
                <a:ea typeface="微軟正黑體" pitchFamily="34" charset="-120"/>
              </a:rPr>
              <a:t> </a:t>
            </a:r>
            <a:r>
              <a:rPr lang="zh-TW" altLang="en-US" sz="2000" b="1" dirty="0">
                <a:solidFill>
                  <a:srgbClr val="0070C0"/>
                </a:solidFill>
                <a:latin typeface="+mn-lt"/>
                <a:ea typeface="微軟正黑體" pitchFamily="34" charset="-120"/>
              </a:rPr>
              <a:t>擴充卡</a:t>
            </a:r>
          </a:p>
        </p:txBody>
      </p:sp>
      <p:pic>
        <p:nvPicPr>
          <p:cNvPr id="20" name="Shape 15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10800000" flipH="1">
            <a:off x="4746649" y="1427915"/>
            <a:ext cx="4104417" cy="457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F748456-B038-9A42-854F-3A1B57AB0E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Hant" altLang="en-US" dirty="0"/>
              <a:t>充足的</a:t>
            </a:r>
            <a:r>
              <a:rPr kumimoji="1" lang="en-US" altLang="zh-TW" dirty="0"/>
              <a:t>SFP+ </a:t>
            </a:r>
            <a:r>
              <a:rPr kumimoji="1" lang="zh-Hant" altLang="en-US" dirty="0"/>
              <a:t>端口搭配相關設備</a:t>
            </a:r>
            <a:endParaRPr kumimoji="1" lang="zh-TW" altLang="en-US" dirty="0"/>
          </a:p>
        </p:txBody>
      </p:sp>
      <p:sp>
        <p:nvSpPr>
          <p:cNvPr id="3" name="Shape 153">
            <a:extLst>
              <a:ext uri="{FF2B5EF4-FFF2-40B4-BE49-F238E27FC236}">
                <a16:creationId xmlns:a16="http://schemas.microsoft.com/office/drawing/2014/main" id="{CF38F816-105D-1A43-828D-951ED1178B78}"/>
              </a:ext>
            </a:extLst>
          </p:cNvPr>
          <p:cNvSpPr txBox="1"/>
          <p:nvPr/>
        </p:nvSpPr>
        <p:spPr>
          <a:xfrm>
            <a:off x="396824" y="928676"/>
            <a:ext cx="4032300" cy="5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1143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2000" b="1" i="0" u="none" strike="noStrike" cap="none" dirty="0">
                <a:solidFill>
                  <a:srgbClr val="0070C0"/>
                </a:solidFill>
                <a:latin typeface="+mn-lt"/>
                <a:ea typeface="微軟正黑體" pitchFamily="34" charset="-120"/>
                <a:sym typeface="Arial"/>
              </a:rPr>
              <a:t>10</a:t>
            </a:r>
            <a:r>
              <a:rPr lang="zh-TW" altLang="en-US" sz="2000" b="1" i="0" u="none" strike="noStrike" cap="none" dirty="0">
                <a:solidFill>
                  <a:srgbClr val="0070C0"/>
                </a:solidFill>
                <a:latin typeface="+mn-lt"/>
                <a:ea typeface="微軟正黑體" pitchFamily="34" charset="-120"/>
                <a:sym typeface="Arial"/>
              </a:rPr>
              <a:t> </a:t>
            </a:r>
            <a:r>
              <a:rPr lang="en-US" altLang="zh-TW" sz="2000" b="1" i="0" u="none" strike="noStrike" cap="none" dirty="0" err="1">
                <a:solidFill>
                  <a:srgbClr val="0070C0"/>
                </a:solidFill>
                <a:latin typeface="+mn-lt"/>
                <a:ea typeface="微軟正黑體" pitchFamily="34" charset="-120"/>
                <a:sym typeface="Arial"/>
              </a:rPr>
              <a:t>GbE</a:t>
            </a:r>
            <a:r>
              <a:rPr lang="zh-TW" altLang="en-US" sz="2000" b="1" i="0" u="none" strike="noStrike" cap="none" dirty="0">
                <a:solidFill>
                  <a:srgbClr val="0070C0"/>
                </a:solidFill>
                <a:latin typeface="+mn-lt"/>
                <a:ea typeface="微軟正黑體" pitchFamily="34" charset="-120"/>
                <a:sym typeface="Arial"/>
              </a:rPr>
              <a:t> </a:t>
            </a:r>
            <a:r>
              <a:rPr lang="en-US" altLang="zh-Hant" sz="2000" b="1" i="0" u="none" strike="noStrike" cap="none" dirty="0">
                <a:solidFill>
                  <a:srgbClr val="0070C0"/>
                </a:solidFill>
                <a:latin typeface="+mn-lt"/>
                <a:ea typeface="微軟正黑體" pitchFamily="34" charset="-120"/>
                <a:sym typeface="Arial"/>
              </a:rPr>
              <a:t>SFP+  NAS </a:t>
            </a:r>
            <a:r>
              <a:rPr lang="zh-Hant" altLang="en-US" sz="2000" b="1" i="0" u="none" strike="noStrike" cap="none" dirty="0">
                <a:solidFill>
                  <a:srgbClr val="0070C0"/>
                </a:solidFill>
                <a:latin typeface="+mn-lt"/>
                <a:ea typeface="微軟正黑體" pitchFamily="34" charset="-120"/>
                <a:sym typeface="Arial"/>
              </a:rPr>
              <a:t>系列</a:t>
            </a:r>
            <a:endParaRPr sz="2000" b="1" i="0" u="none" strike="noStrike" cap="none" dirty="0">
              <a:solidFill>
                <a:srgbClr val="0070C0"/>
              </a:solidFill>
              <a:latin typeface="+mn-lt"/>
              <a:ea typeface="微軟正黑體" pitchFamily="34" charset="-120"/>
              <a:sym typeface="Arial"/>
            </a:endParaRPr>
          </a:p>
        </p:txBody>
      </p:sp>
      <p:pic>
        <p:nvPicPr>
          <p:cNvPr id="4" name="Shape 155">
            <a:extLst>
              <a:ext uri="{FF2B5EF4-FFF2-40B4-BE49-F238E27FC236}">
                <a16:creationId xmlns:a16="http://schemas.microsoft.com/office/drawing/2014/main" id="{4FBF76CB-B011-864C-B614-620E175C40A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10800000" flipH="1">
            <a:off x="357159" y="1427915"/>
            <a:ext cx="4104417" cy="4571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Shape 153">
            <a:extLst>
              <a:ext uri="{FF2B5EF4-FFF2-40B4-BE49-F238E27FC236}">
                <a16:creationId xmlns:a16="http://schemas.microsoft.com/office/drawing/2014/main" id="{B1A9333C-48DA-154F-A5F5-9001F98E6C7E}"/>
              </a:ext>
            </a:extLst>
          </p:cNvPr>
          <p:cNvSpPr txBox="1"/>
          <p:nvPr/>
        </p:nvSpPr>
        <p:spPr>
          <a:xfrm>
            <a:off x="4643438" y="928676"/>
            <a:ext cx="4357686" cy="5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r>
              <a:rPr lang="en-US" altLang="zh-TW" sz="2000" b="1" dirty="0">
                <a:solidFill>
                  <a:srgbClr val="0070C0"/>
                </a:solidFill>
                <a:ea typeface="微軟正黑體" pitchFamily="34" charset="-120"/>
              </a:rPr>
              <a:t>10</a:t>
            </a:r>
            <a:r>
              <a:rPr lang="zh-TW" altLang="en-US" sz="2000" b="1" dirty="0">
                <a:solidFill>
                  <a:srgbClr val="0070C0"/>
                </a:solidFill>
                <a:ea typeface="微軟正黑體" pitchFamily="34" charset="-120"/>
              </a:rPr>
              <a:t> </a:t>
            </a:r>
            <a:r>
              <a:rPr lang="en-US" altLang="zh-TW" sz="2000" b="1" dirty="0" err="1">
                <a:solidFill>
                  <a:srgbClr val="0070C0"/>
                </a:solidFill>
                <a:ea typeface="微軟正黑體" pitchFamily="34" charset="-120"/>
              </a:rPr>
              <a:t>GbE</a:t>
            </a:r>
            <a:r>
              <a:rPr lang="zh-TW" altLang="en-US" sz="2000" b="1" dirty="0">
                <a:solidFill>
                  <a:srgbClr val="0070C0"/>
                </a:solidFill>
                <a:ea typeface="微軟正黑體" pitchFamily="34" charset="-120"/>
              </a:rPr>
              <a:t> </a:t>
            </a:r>
            <a:r>
              <a:rPr lang="en-US" altLang="zh-TW" sz="2000" b="1" dirty="0">
                <a:solidFill>
                  <a:srgbClr val="0070C0"/>
                </a:solidFill>
                <a:ea typeface="微軟正黑體" pitchFamily="34" charset="-120"/>
              </a:rPr>
              <a:t>SFP+ </a:t>
            </a:r>
            <a:r>
              <a:rPr lang="zh-TW" altLang="en-US" sz="2000" b="1" dirty="0">
                <a:solidFill>
                  <a:srgbClr val="0070C0"/>
                </a:solidFill>
                <a:ea typeface="微軟正黑體" pitchFamily="34" charset="-120"/>
              </a:rPr>
              <a:t>網路擴充卡</a:t>
            </a:r>
            <a:endParaRPr lang="zh-TW" altLang="en-US" sz="2000" b="1" dirty="0">
              <a:solidFill>
                <a:srgbClr val="0070C0"/>
              </a:solidFill>
              <a:latin typeface="+mn-lt"/>
              <a:ea typeface="微軟正黑體" pitchFamily="34" charset="-120"/>
            </a:endParaRPr>
          </a:p>
        </p:txBody>
      </p:sp>
      <p:pic>
        <p:nvPicPr>
          <p:cNvPr id="6" name="Shape 155">
            <a:extLst>
              <a:ext uri="{FF2B5EF4-FFF2-40B4-BE49-F238E27FC236}">
                <a16:creationId xmlns:a16="http://schemas.microsoft.com/office/drawing/2014/main" id="{2BD05999-5ECA-154B-8CF6-46978CCEB0F2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10800000" flipH="1">
            <a:off x="4746649" y="1427915"/>
            <a:ext cx="4104417" cy="4571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469D2538-67D3-534D-896B-6AF19D9574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8104" y="1816242"/>
            <a:ext cx="1778000" cy="1104900"/>
          </a:xfrm>
          <a:prstGeom prst="rect">
            <a:avLst/>
          </a:prstGeom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75AEAE36-5A9E-1648-8ADA-CCFA45E8C468}"/>
              </a:ext>
            </a:extLst>
          </p:cNvPr>
          <p:cNvSpPr/>
          <p:nvPr/>
        </p:nvSpPr>
        <p:spPr>
          <a:xfrm>
            <a:off x="5031597" y="3188896"/>
            <a:ext cx="3413897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b="1" dirty="0"/>
              <a:t>LAN-10G2SF-MLX</a:t>
            </a:r>
          </a:p>
          <a:p>
            <a:r>
              <a:rPr kumimoji="1" lang="en-US" altLang="zh-TW" b="1" dirty="0">
                <a:ea typeface="Microsoft JhengHei" panose="020B0604030504040204" pitchFamily="34" charset="-120"/>
              </a:rPr>
              <a:t>10 </a:t>
            </a:r>
            <a:r>
              <a:rPr kumimoji="1" lang="en-US" altLang="zh-TW" b="1" dirty="0" err="1">
                <a:ea typeface="Microsoft JhengHei" panose="020B0604030504040204" pitchFamily="34" charset="-120"/>
              </a:rPr>
              <a:t>GbE</a:t>
            </a:r>
            <a:r>
              <a:rPr kumimoji="1" lang="en-US" altLang="zh-TW" b="1" dirty="0">
                <a:ea typeface="Microsoft JhengHei" panose="020B0604030504040204" pitchFamily="34" charset="-120"/>
              </a:rPr>
              <a:t> </a:t>
            </a:r>
            <a:r>
              <a:rPr kumimoji="1" lang="zh-TW" altLang="en-US" b="1" dirty="0">
                <a:ea typeface="Microsoft JhengHei" panose="020B0604030504040204" pitchFamily="34" charset="-120"/>
              </a:rPr>
              <a:t>雙埠網路擴充卡</a:t>
            </a:r>
            <a:endParaRPr kumimoji="1" lang="en-US" altLang="zh-TW" b="1" dirty="0">
              <a:ea typeface="Microsoft JhengHei" panose="020B0604030504040204" pitchFamily="34" charset="-120"/>
            </a:endParaRPr>
          </a:p>
          <a:p>
            <a:r>
              <a:rPr kumimoji="1" lang="zh-TW" altLang="en-US" sz="12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硬體介面：</a:t>
            </a:r>
            <a:r>
              <a:rPr kumimoji="1" lang="en-US" altLang="zh-TW" sz="1200" b="1" dirty="0" err="1">
                <a:ea typeface="Microsoft JhengHei" panose="020B0604030504040204" pitchFamily="34" charset="-120"/>
              </a:rPr>
              <a:t>Mellanox</a:t>
            </a:r>
            <a:r>
              <a:rPr kumimoji="1" lang="en-US" altLang="zh-TW" sz="1200" b="1" dirty="0">
                <a:ea typeface="Microsoft JhengHei" panose="020B0604030504040204" pitchFamily="34" charset="-120"/>
              </a:rPr>
              <a:t> Connect-3 Pro EN</a:t>
            </a:r>
          </a:p>
          <a:p>
            <a:r>
              <a:rPr kumimoji="1" lang="zh-TW" altLang="en-US" sz="12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連線標準</a:t>
            </a:r>
            <a:r>
              <a:rPr kumimoji="1" lang="zh-TW" altLang="en-US" sz="1200" b="1" dirty="0">
                <a:ea typeface="Microsoft JhengHei" panose="020B0604030504040204" pitchFamily="34" charset="-120"/>
              </a:rPr>
              <a:t>：</a:t>
            </a:r>
            <a:r>
              <a:rPr kumimoji="1" lang="en-US" altLang="zh-TW" sz="1200" b="1" dirty="0">
                <a:ea typeface="Microsoft JhengHei" panose="020B0604030504040204" pitchFamily="34" charset="-120"/>
              </a:rPr>
              <a:t>SFP+</a:t>
            </a:r>
          </a:p>
          <a:p>
            <a:r>
              <a:rPr kumimoji="1" lang="zh-TW" altLang="en-US" sz="12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傳輸介面：</a:t>
            </a:r>
            <a:r>
              <a:rPr kumimoji="1" lang="en-US" altLang="zh-TW" sz="1200" b="1" dirty="0" err="1">
                <a:ea typeface="Microsoft JhengHei" panose="020B0604030504040204" pitchFamily="34" charset="-120"/>
              </a:rPr>
              <a:t>PCIe</a:t>
            </a:r>
            <a:r>
              <a:rPr kumimoji="1" lang="en-US" altLang="zh-TW" sz="1200" b="1" dirty="0">
                <a:ea typeface="Microsoft JhengHei" panose="020B0604030504040204" pitchFamily="34" charset="-120"/>
              </a:rPr>
              <a:t> Gen3 x 8</a:t>
            </a:r>
          </a:p>
          <a:p>
            <a:endParaRPr kumimoji="1" lang="zh-TW" altLang="en-US" dirty="0">
              <a:ea typeface="Microsoft JhengHei" panose="020B0604030504040204" pitchFamily="34" charset="-120"/>
            </a:endParaRPr>
          </a:p>
          <a:p>
            <a:endParaRPr lang="zh-TW" altLang="en-US" dirty="0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6196EFFC-B4CB-3049-8F7D-FD572DFAA856}"/>
              </a:ext>
            </a:extLst>
          </p:cNvPr>
          <p:cNvSpPr/>
          <p:nvPr/>
        </p:nvSpPr>
        <p:spPr>
          <a:xfrm>
            <a:off x="388867" y="3335245"/>
            <a:ext cx="406475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SzPts val="1100"/>
            </a:pPr>
            <a:r>
              <a:rPr lang="en-GB" altLang="zh-TW" b="1" dirty="0">
                <a:ea typeface="微軟正黑體" pitchFamily="34" charset="-120"/>
              </a:rPr>
              <a:t>TES-x85U </a:t>
            </a:r>
            <a:r>
              <a:rPr lang="zh-TW" altLang="en-US" b="1" dirty="0">
                <a:ea typeface="微軟正黑體" pitchFamily="34" charset="-120"/>
              </a:rPr>
              <a:t>系列，</a:t>
            </a:r>
            <a:r>
              <a:rPr lang="en-GB" altLang="zh-TW" b="1" dirty="0">
                <a:ea typeface="微軟正黑體" pitchFamily="34" charset="-120"/>
              </a:rPr>
              <a:t>TDS-16489U，TVS-x80U </a:t>
            </a:r>
            <a:r>
              <a:rPr lang="zh-TW" altLang="en-US" b="1" dirty="0">
                <a:ea typeface="微軟正黑體" pitchFamily="34" charset="-120"/>
              </a:rPr>
              <a:t>系列，</a:t>
            </a:r>
            <a:r>
              <a:rPr lang="en-GB" altLang="zh-TW" b="1" dirty="0">
                <a:ea typeface="微軟正黑體" pitchFamily="34" charset="-120"/>
              </a:rPr>
              <a:t>TS-x73U </a:t>
            </a:r>
            <a:r>
              <a:rPr lang="zh-TW" altLang="en-US" b="1" dirty="0">
                <a:ea typeface="微軟正黑體" pitchFamily="34" charset="-120"/>
              </a:rPr>
              <a:t>系列，</a:t>
            </a:r>
            <a:r>
              <a:rPr lang="en-GB" altLang="zh-TW" b="1" dirty="0">
                <a:ea typeface="微軟正黑體" pitchFamily="34" charset="-120"/>
              </a:rPr>
              <a:t>TS-x63U </a:t>
            </a:r>
            <a:r>
              <a:rPr lang="zh-TW" altLang="en-US" b="1" dirty="0">
                <a:ea typeface="微軟正黑體" pitchFamily="34" charset="-120"/>
              </a:rPr>
              <a:t>系列，</a:t>
            </a:r>
            <a:r>
              <a:rPr lang="en-GB" altLang="zh-TW" b="1" dirty="0">
                <a:ea typeface="微軟正黑體" pitchFamily="34" charset="-120"/>
              </a:rPr>
              <a:t>TS-1635，TS-932X，TS-x31X </a:t>
            </a:r>
            <a:r>
              <a:rPr lang="zh-TW" altLang="en-US" b="1" dirty="0">
                <a:solidFill>
                  <a:schemeClr val="dk1"/>
                </a:solidFill>
                <a:ea typeface="微軟正黑體" pitchFamily="34" charset="-120"/>
              </a:rPr>
              <a:t>系列</a:t>
            </a:r>
            <a:r>
              <a:rPr lang="zh-TW" altLang="en-US" b="1" dirty="0">
                <a:ea typeface="微軟正黑體" pitchFamily="34" charset="-120"/>
              </a:rPr>
              <a:t>，</a:t>
            </a:r>
            <a:r>
              <a:rPr lang="en-GB" altLang="zh-TW" b="1" dirty="0">
                <a:ea typeface="微軟正黑體" pitchFamily="34" charset="-120"/>
              </a:rPr>
              <a:t>TS-x31XU </a:t>
            </a:r>
            <a:r>
              <a:rPr lang="zh-TW" altLang="en-US" b="1" dirty="0">
                <a:solidFill>
                  <a:schemeClr val="dk1"/>
                </a:solidFill>
                <a:ea typeface="微軟正黑體" pitchFamily="34" charset="-120"/>
              </a:rPr>
              <a:t>系列</a:t>
            </a:r>
            <a:endParaRPr lang="zh-TW" altLang="en-US" b="1" dirty="0">
              <a:ea typeface="微軟正黑體" pitchFamily="34" charset="-120"/>
            </a:endParaRP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3632EEAE-007E-354E-8A91-C3A166864F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3519" y="1586074"/>
            <a:ext cx="1306447" cy="816529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7C4871F7-9D41-B84A-8024-376DA5C3923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9817" y="1994338"/>
            <a:ext cx="1393849" cy="871156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0AEBFF1E-9A3F-7249-8BE7-E78D6462AD0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3519" y="2350429"/>
            <a:ext cx="1393849" cy="871156"/>
          </a:xfrm>
          <a:prstGeom prst="rect">
            <a:avLst/>
          </a:prstGeom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56600D61-1D5B-9044-947C-85142E80076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55668" y="1795711"/>
            <a:ext cx="916770" cy="572981"/>
          </a:xfrm>
          <a:prstGeom prst="rect">
            <a:avLst/>
          </a:prstGeom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DE46AAF5-4600-B94C-BC5A-76BBAE36266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84515" y="1801299"/>
            <a:ext cx="916770" cy="572981"/>
          </a:xfrm>
          <a:prstGeom prst="rect">
            <a:avLst/>
          </a:prstGeom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6E130BB9-664C-3F46-9ADF-D0B3684857D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990821" y="2429916"/>
            <a:ext cx="1003176" cy="626985"/>
          </a:xfrm>
          <a:prstGeom prst="rect">
            <a:avLst/>
          </a:prstGeom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277A1A5A-1961-EC48-A997-9B581BA233A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135590" y="2425095"/>
            <a:ext cx="1010890" cy="631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6059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191"/>
          <p:cNvSpPr txBox="1"/>
          <p:nvPr/>
        </p:nvSpPr>
        <p:spPr>
          <a:xfrm>
            <a:off x="0" y="928676"/>
            <a:ext cx="9144000" cy="1500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r>
              <a:rPr lang="zh-TW" altLang="en-US" sz="4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微軟正黑體" pitchFamily="34" charset="-120"/>
              </a:rPr>
              <a:t>透視 </a:t>
            </a:r>
            <a:r>
              <a:rPr lang="en-US" altLang="zh-TW" sz="45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微軟正黑體" pitchFamily="34" charset="-120"/>
              </a:rPr>
              <a:t>QSwitch</a:t>
            </a:r>
            <a:r>
              <a:rPr lang="zh-TW" altLang="en-US" sz="4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微軟正黑體" pitchFamily="34" charset="-120"/>
              </a:rPr>
              <a:t> </a:t>
            </a:r>
            <a:endParaRPr lang="en-US" altLang="zh-TW" sz="45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微軟正黑體" pitchFamily="34" charset="-120"/>
            </a:endParaRPr>
          </a:p>
          <a:p>
            <a:pPr lvl="0" algn="ctr"/>
            <a:r>
              <a:rPr lang="zh-TW" altLang="en-US" sz="4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微軟正黑體" pitchFamily="34" charset="-120"/>
              </a:rPr>
              <a:t>嚴謹研發生產過程</a:t>
            </a:r>
          </a:p>
        </p:txBody>
      </p:sp>
      <p:sp>
        <p:nvSpPr>
          <p:cNvPr id="8" name="Shape 194"/>
          <p:cNvSpPr txBox="1"/>
          <p:nvPr/>
        </p:nvSpPr>
        <p:spPr>
          <a:xfrm>
            <a:off x="1071538" y="2928940"/>
            <a:ext cx="1954713" cy="396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 dirty="0">
                <a:solidFill>
                  <a:schemeClr val="bg1"/>
                </a:solidFill>
              </a:rPr>
              <a:t>QSW-1208-8C </a:t>
            </a:r>
            <a:endParaRPr sz="1050" dirty="0">
              <a:solidFill>
                <a:schemeClr val="bg1"/>
              </a:solidFill>
            </a:endParaRPr>
          </a:p>
        </p:txBody>
      </p:sp>
      <p:sp>
        <p:nvSpPr>
          <p:cNvPr id="9" name="Shape 195"/>
          <p:cNvSpPr txBox="1"/>
          <p:nvPr/>
        </p:nvSpPr>
        <p:spPr>
          <a:xfrm>
            <a:off x="4780875" y="2928940"/>
            <a:ext cx="1791389" cy="4286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GB" sz="2000" b="1" dirty="0">
                <a:solidFill>
                  <a:schemeClr val="bg1"/>
                </a:solidFill>
              </a:rPr>
              <a:t>QSW-804-4C</a:t>
            </a:r>
          </a:p>
        </p:txBody>
      </p:sp>
      <p:pic>
        <p:nvPicPr>
          <p:cNvPr id="11" name="圖片 10" descr="QSW-804-4C_Front_0316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3470" y="3303561"/>
            <a:ext cx="3857620" cy="101476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2" name="圖片 11" descr="QSW-1208-8C_Fron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910" y="2660619"/>
            <a:ext cx="3857652" cy="241146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Shape 31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err="1"/>
              <a:t>研發生產三階段</a:t>
            </a:r>
            <a:endParaRPr dirty="0"/>
          </a:p>
        </p:txBody>
      </p:sp>
      <p:grpSp>
        <p:nvGrpSpPr>
          <p:cNvPr id="6" name="群組 5"/>
          <p:cNvGrpSpPr/>
          <p:nvPr/>
        </p:nvGrpSpPr>
        <p:grpSpPr>
          <a:xfrm>
            <a:off x="0" y="-1643092"/>
            <a:ext cx="3143240" cy="1071570"/>
            <a:chOff x="0" y="1357304"/>
            <a:chExt cx="3214678" cy="500066"/>
          </a:xfrm>
        </p:grpSpPr>
        <p:sp>
          <p:nvSpPr>
            <p:cNvPr id="7" name="五邊形 6"/>
            <p:cNvSpPr/>
            <p:nvPr/>
          </p:nvSpPr>
          <p:spPr>
            <a:xfrm>
              <a:off x="0" y="1357304"/>
              <a:ext cx="2857489" cy="500066"/>
            </a:xfrm>
            <a:prstGeom prst="homePlate">
              <a:avLst>
                <a:gd name="adj" fmla="val 33377"/>
              </a:avLst>
            </a:prstGeom>
            <a:gradFill>
              <a:gsLst>
                <a:gs pos="0">
                  <a:srgbClr val="0070C0"/>
                </a:gs>
                <a:gs pos="100000">
                  <a:srgbClr val="0070C0">
                    <a:alpha val="0"/>
                  </a:srgbClr>
                </a:gs>
                <a:gs pos="90000">
                  <a:srgbClr val="0070C0">
                    <a:alpha val="25000"/>
                  </a:srgb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" name="＞形箭號 7"/>
            <p:cNvSpPr/>
            <p:nvPr/>
          </p:nvSpPr>
          <p:spPr>
            <a:xfrm>
              <a:off x="2428860" y="1357304"/>
              <a:ext cx="428628" cy="500066"/>
            </a:xfrm>
            <a:prstGeom prst="chevron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  <p:sp>
          <p:nvSpPr>
            <p:cNvPr id="10" name="＞形箭號 9"/>
            <p:cNvSpPr/>
            <p:nvPr/>
          </p:nvSpPr>
          <p:spPr>
            <a:xfrm>
              <a:off x="2786050" y="1357304"/>
              <a:ext cx="428628" cy="500066"/>
            </a:xfrm>
            <a:prstGeom prst="chevron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9" name="群組 18"/>
          <p:cNvGrpSpPr/>
          <p:nvPr/>
        </p:nvGrpSpPr>
        <p:grpSpPr>
          <a:xfrm>
            <a:off x="6000760" y="-1643092"/>
            <a:ext cx="3143240" cy="1071570"/>
            <a:chOff x="0" y="1357304"/>
            <a:chExt cx="3214678" cy="500066"/>
          </a:xfrm>
        </p:grpSpPr>
        <p:sp>
          <p:nvSpPr>
            <p:cNvPr id="20" name="五邊形 19"/>
            <p:cNvSpPr/>
            <p:nvPr/>
          </p:nvSpPr>
          <p:spPr>
            <a:xfrm>
              <a:off x="0" y="1357304"/>
              <a:ext cx="2857489" cy="500066"/>
            </a:xfrm>
            <a:prstGeom prst="homePlate">
              <a:avLst>
                <a:gd name="adj" fmla="val 33377"/>
              </a:avLst>
            </a:prstGeom>
            <a:gradFill>
              <a:gsLst>
                <a:gs pos="0">
                  <a:srgbClr val="0070C0"/>
                </a:gs>
                <a:gs pos="100000">
                  <a:srgbClr val="0070C0">
                    <a:alpha val="0"/>
                  </a:srgbClr>
                </a:gs>
                <a:gs pos="90000">
                  <a:srgbClr val="0070C0">
                    <a:alpha val="25000"/>
                  </a:srgb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1" name="＞形箭號 20"/>
            <p:cNvSpPr/>
            <p:nvPr/>
          </p:nvSpPr>
          <p:spPr>
            <a:xfrm>
              <a:off x="2428860" y="1357304"/>
              <a:ext cx="428628" cy="500066"/>
            </a:xfrm>
            <a:prstGeom prst="chevron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  <p:sp>
          <p:nvSpPr>
            <p:cNvPr id="22" name="＞形箭號 21"/>
            <p:cNvSpPr/>
            <p:nvPr/>
          </p:nvSpPr>
          <p:spPr>
            <a:xfrm>
              <a:off x="2786050" y="1357304"/>
              <a:ext cx="428628" cy="500066"/>
            </a:xfrm>
            <a:prstGeom prst="chevron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3" name="群組 22"/>
          <p:cNvGrpSpPr/>
          <p:nvPr/>
        </p:nvGrpSpPr>
        <p:grpSpPr>
          <a:xfrm>
            <a:off x="3000364" y="-1643092"/>
            <a:ext cx="3143240" cy="1071570"/>
            <a:chOff x="0" y="1357304"/>
            <a:chExt cx="3214678" cy="500066"/>
          </a:xfrm>
        </p:grpSpPr>
        <p:sp>
          <p:nvSpPr>
            <p:cNvPr id="24" name="五邊形 23"/>
            <p:cNvSpPr/>
            <p:nvPr/>
          </p:nvSpPr>
          <p:spPr>
            <a:xfrm>
              <a:off x="0" y="1357304"/>
              <a:ext cx="2857489" cy="500066"/>
            </a:xfrm>
            <a:prstGeom prst="homePlate">
              <a:avLst>
                <a:gd name="adj" fmla="val 33377"/>
              </a:avLst>
            </a:prstGeom>
            <a:gradFill>
              <a:gsLst>
                <a:gs pos="0">
                  <a:srgbClr val="0070C0"/>
                </a:gs>
                <a:gs pos="100000">
                  <a:srgbClr val="0070C0">
                    <a:alpha val="0"/>
                  </a:srgbClr>
                </a:gs>
                <a:gs pos="90000">
                  <a:srgbClr val="0070C0">
                    <a:alpha val="25000"/>
                  </a:srgb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5" name="＞形箭號 24"/>
            <p:cNvSpPr/>
            <p:nvPr/>
          </p:nvSpPr>
          <p:spPr>
            <a:xfrm>
              <a:off x="2428860" y="1357304"/>
              <a:ext cx="428628" cy="500066"/>
            </a:xfrm>
            <a:prstGeom prst="chevron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  <p:sp>
          <p:nvSpPr>
            <p:cNvPr id="26" name="＞形箭號 25"/>
            <p:cNvSpPr/>
            <p:nvPr/>
          </p:nvSpPr>
          <p:spPr>
            <a:xfrm>
              <a:off x="2786050" y="1357304"/>
              <a:ext cx="428628" cy="500066"/>
            </a:xfrm>
            <a:prstGeom prst="chevron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53" name="群組 52"/>
          <p:cNvGrpSpPr/>
          <p:nvPr/>
        </p:nvGrpSpPr>
        <p:grpSpPr>
          <a:xfrm>
            <a:off x="857224" y="1357304"/>
            <a:ext cx="7286676" cy="642942"/>
            <a:chOff x="2297292" y="1428736"/>
            <a:chExt cx="7512690" cy="642942"/>
          </a:xfrm>
        </p:grpSpPr>
        <p:grpSp>
          <p:nvGrpSpPr>
            <p:cNvPr id="54" name="Shape 142"/>
            <p:cNvGrpSpPr/>
            <p:nvPr/>
          </p:nvGrpSpPr>
          <p:grpSpPr>
            <a:xfrm>
              <a:off x="3023372" y="1428736"/>
              <a:ext cx="6786610" cy="642942"/>
              <a:chOff x="5014865" y="1008782"/>
              <a:chExt cx="5697536" cy="576262"/>
            </a:xfrm>
          </p:grpSpPr>
          <p:sp>
            <p:nvSpPr>
              <p:cNvPr id="57" name="Shape 143"/>
              <p:cNvSpPr/>
              <p:nvPr/>
            </p:nvSpPr>
            <p:spPr>
              <a:xfrm flipH="1">
                <a:off x="5014865" y="1008782"/>
                <a:ext cx="5697536" cy="576262"/>
              </a:xfrm>
              <a:prstGeom prst="roundRect">
                <a:avLst>
                  <a:gd name="adj" fmla="val 50000"/>
                </a:avLst>
              </a:prstGeom>
              <a:solidFill>
                <a:srgbClr val="477DC7"/>
              </a:solidFill>
              <a:ln w="38100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76200" dist="20319" dir="5400000" rotWithShape="0">
                  <a:srgbClr val="000000">
                    <a:alpha val="37647"/>
                  </a:srgbClr>
                </a:outerShdw>
              </a:effectLst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" name="Shape 144"/>
              <p:cNvSpPr/>
              <p:nvPr/>
            </p:nvSpPr>
            <p:spPr>
              <a:xfrm flipH="1">
                <a:off x="5162502" y="1059582"/>
                <a:ext cx="5397500" cy="474661"/>
              </a:xfrm>
              <a:prstGeom prst="roundRect">
                <a:avLst>
                  <a:gd name="adj" fmla="val 50000"/>
                </a:avLst>
              </a:prstGeom>
              <a:solidFill>
                <a:schemeClr val="lt1"/>
              </a:solidFill>
              <a:ln>
                <a:noFill/>
              </a:ln>
              <a:effectLst>
                <a:outerShdw blurRad="39999" dist="23000" dir="5400000" rotWithShape="0">
                  <a:srgbClr val="000000">
                    <a:alpha val="34901"/>
                  </a:srgbClr>
                </a:outerShdw>
              </a:effectLst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5" name="Shape 146"/>
            <p:cNvSpPr/>
            <p:nvPr/>
          </p:nvSpPr>
          <p:spPr>
            <a:xfrm>
              <a:off x="2297292" y="1466841"/>
              <a:ext cx="601821" cy="604837"/>
            </a:xfrm>
            <a:prstGeom prst="ellipse">
              <a:avLst/>
            </a:prstGeom>
            <a:solidFill>
              <a:srgbClr val="477DC7"/>
            </a:solidFill>
            <a:ln w="381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76200" dist="20000" dir="5400000" rotWithShape="0">
                <a:srgbClr val="000000">
                  <a:alpha val="37647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2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" name="Shape 147"/>
            <p:cNvSpPr txBox="1"/>
            <p:nvPr/>
          </p:nvSpPr>
          <p:spPr>
            <a:xfrm>
              <a:off x="2393899" y="1538427"/>
              <a:ext cx="408604" cy="46166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n" sz="2400" b="1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</a:p>
          </p:txBody>
        </p:sp>
      </p:grpSp>
      <p:sp>
        <p:nvSpPr>
          <p:cNvPr id="59" name="文字方塊 58"/>
          <p:cNvSpPr txBox="1"/>
          <p:nvPr/>
        </p:nvSpPr>
        <p:spPr>
          <a:xfrm>
            <a:off x="1785918" y="1415471"/>
            <a:ext cx="61436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zh-TW" altLang="en-US" sz="32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硬體／軟體開發</a:t>
            </a:r>
          </a:p>
        </p:txBody>
      </p:sp>
      <p:grpSp>
        <p:nvGrpSpPr>
          <p:cNvPr id="60" name="群組 59"/>
          <p:cNvGrpSpPr/>
          <p:nvPr/>
        </p:nvGrpSpPr>
        <p:grpSpPr>
          <a:xfrm>
            <a:off x="857224" y="2299269"/>
            <a:ext cx="7286676" cy="642942"/>
            <a:chOff x="2297292" y="1428736"/>
            <a:chExt cx="7512690" cy="642942"/>
          </a:xfrm>
        </p:grpSpPr>
        <p:grpSp>
          <p:nvGrpSpPr>
            <p:cNvPr id="61" name="Shape 142"/>
            <p:cNvGrpSpPr/>
            <p:nvPr/>
          </p:nvGrpSpPr>
          <p:grpSpPr>
            <a:xfrm>
              <a:off x="3023372" y="1428736"/>
              <a:ext cx="6786610" cy="642942"/>
              <a:chOff x="5014865" y="1008782"/>
              <a:chExt cx="5697536" cy="576262"/>
            </a:xfrm>
          </p:grpSpPr>
          <p:sp>
            <p:nvSpPr>
              <p:cNvPr id="64" name="Shape 143"/>
              <p:cNvSpPr/>
              <p:nvPr/>
            </p:nvSpPr>
            <p:spPr>
              <a:xfrm flipH="1">
                <a:off x="5014865" y="1008782"/>
                <a:ext cx="5697536" cy="576262"/>
              </a:xfrm>
              <a:prstGeom prst="roundRect">
                <a:avLst>
                  <a:gd name="adj" fmla="val 50000"/>
                </a:avLst>
              </a:prstGeom>
              <a:solidFill>
                <a:srgbClr val="477DC7"/>
              </a:solidFill>
              <a:ln w="38100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76200" dist="20319" dir="5400000" rotWithShape="0">
                  <a:srgbClr val="000000">
                    <a:alpha val="37647"/>
                  </a:srgbClr>
                </a:outerShdw>
              </a:effectLst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" name="Shape 144"/>
              <p:cNvSpPr/>
              <p:nvPr/>
            </p:nvSpPr>
            <p:spPr>
              <a:xfrm flipH="1">
                <a:off x="5162502" y="1059582"/>
                <a:ext cx="5397500" cy="474661"/>
              </a:xfrm>
              <a:prstGeom prst="roundRect">
                <a:avLst>
                  <a:gd name="adj" fmla="val 50000"/>
                </a:avLst>
              </a:prstGeom>
              <a:solidFill>
                <a:schemeClr val="lt1"/>
              </a:solidFill>
              <a:ln>
                <a:noFill/>
              </a:ln>
              <a:effectLst>
                <a:outerShdw blurRad="39999" dist="23000" dir="5400000" rotWithShape="0">
                  <a:srgbClr val="000000">
                    <a:alpha val="34901"/>
                  </a:srgbClr>
                </a:outerShdw>
              </a:effectLst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62" name="Shape 146"/>
            <p:cNvSpPr/>
            <p:nvPr/>
          </p:nvSpPr>
          <p:spPr>
            <a:xfrm>
              <a:off x="2297292" y="1466841"/>
              <a:ext cx="601821" cy="604837"/>
            </a:xfrm>
            <a:prstGeom prst="ellipse">
              <a:avLst/>
            </a:prstGeom>
            <a:solidFill>
              <a:srgbClr val="477DC7"/>
            </a:solidFill>
            <a:ln w="381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76200" dist="20000" dir="5400000" rotWithShape="0">
                <a:srgbClr val="000000">
                  <a:alpha val="37647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2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" name="Shape 147"/>
            <p:cNvSpPr txBox="1"/>
            <p:nvPr/>
          </p:nvSpPr>
          <p:spPr>
            <a:xfrm>
              <a:off x="2393899" y="1538427"/>
              <a:ext cx="408604" cy="46166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n-US" altLang="zh-TW" sz="2400" b="1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 lang="en" sz="24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6" name="文字方塊 65"/>
          <p:cNvSpPr txBox="1"/>
          <p:nvPr/>
        </p:nvSpPr>
        <p:spPr>
          <a:xfrm>
            <a:off x="1785918" y="2357436"/>
            <a:ext cx="61436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32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設計驗證</a:t>
            </a:r>
          </a:p>
        </p:txBody>
      </p:sp>
      <p:grpSp>
        <p:nvGrpSpPr>
          <p:cNvPr id="67" name="群組 66"/>
          <p:cNvGrpSpPr/>
          <p:nvPr/>
        </p:nvGrpSpPr>
        <p:grpSpPr>
          <a:xfrm>
            <a:off x="857224" y="3286130"/>
            <a:ext cx="7286676" cy="642942"/>
            <a:chOff x="2297292" y="1428736"/>
            <a:chExt cx="7512690" cy="642942"/>
          </a:xfrm>
        </p:grpSpPr>
        <p:grpSp>
          <p:nvGrpSpPr>
            <p:cNvPr id="68" name="Shape 142"/>
            <p:cNvGrpSpPr/>
            <p:nvPr/>
          </p:nvGrpSpPr>
          <p:grpSpPr>
            <a:xfrm>
              <a:off x="3023372" y="1428736"/>
              <a:ext cx="6786610" cy="642942"/>
              <a:chOff x="5014865" y="1008782"/>
              <a:chExt cx="5697536" cy="576262"/>
            </a:xfrm>
          </p:grpSpPr>
          <p:sp>
            <p:nvSpPr>
              <p:cNvPr id="71" name="Shape 143"/>
              <p:cNvSpPr/>
              <p:nvPr/>
            </p:nvSpPr>
            <p:spPr>
              <a:xfrm flipH="1">
                <a:off x="5014865" y="1008782"/>
                <a:ext cx="5697536" cy="576262"/>
              </a:xfrm>
              <a:prstGeom prst="roundRect">
                <a:avLst>
                  <a:gd name="adj" fmla="val 50000"/>
                </a:avLst>
              </a:prstGeom>
              <a:solidFill>
                <a:srgbClr val="477DC7"/>
              </a:solidFill>
              <a:ln w="38100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76200" dist="20319" dir="5400000" rotWithShape="0">
                  <a:srgbClr val="000000">
                    <a:alpha val="37647"/>
                  </a:srgbClr>
                </a:outerShdw>
              </a:effectLst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" name="Shape 144"/>
              <p:cNvSpPr/>
              <p:nvPr/>
            </p:nvSpPr>
            <p:spPr>
              <a:xfrm flipH="1">
                <a:off x="5162502" y="1059582"/>
                <a:ext cx="5397500" cy="474661"/>
              </a:xfrm>
              <a:prstGeom prst="roundRect">
                <a:avLst>
                  <a:gd name="adj" fmla="val 50000"/>
                </a:avLst>
              </a:prstGeom>
              <a:solidFill>
                <a:schemeClr val="lt1"/>
              </a:solidFill>
              <a:ln>
                <a:noFill/>
              </a:ln>
              <a:effectLst>
                <a:outerShdw blurRad="39999" dist="23000" dir="5400000" rotWithShape="0">
                  <a:srgbClr val="000000">
                    <a:alpha val="34901"/>
                  </a:srgbClr>
                </a:outerShdw>
              </a:effectLst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69" name="Shape 146"/>
            <p:cNvSpPr/>
            <p:nvPr/>
          </p:nvSpPr>
          <p:spPr>
            <a:xfrm>
              <a:off x="2297292" y="1466841"/>
              <a:ext cx="601821" cy="604837"/>
            </a:xfrm>
            <a:prstGeom prst="ellipse">
              <a:avLst/>
            </a:prstGeom>
            <a:solidFill>
              <a:srgbClr val="477DC7"/>
            </a:solidFill>
            <a:ln w="381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76200" dist="20000" dir="5400000" rotWithShape="0">
                <a:srgbClr val="000000">
                  <a:alpha val="37647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2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" name="Shape 147"/>
            <p:cNvSpPr txBox="1"/>
            <p:nvPr/>
          </p:nvSpPr>
          <p:spPr>
            <a:xfrm>
              <a:off x="2393899" y="1538427"/>
              <a:ext cx="408604" cy="46166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n-US" altLang="zh-TW" sz="2400" b="1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 lang="en" sz="24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3" name="文字方塊 72"/>
          <p:cNvSpPr txBox="1"/>
          <p:nvPr/>
        </p:nvSpPr>
        <p:spPr>
          <a:xfrm>
            <a:off x="1785918" y="3344297"/>
            <a:ext cx="61436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zh-TW" altLang="en-US" sz="32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生產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" name="群組 54"/>
          <p:cNvGrpSpPr/>
          <p:nvPr/>
        </p:nvGrpSpPr>
        <p:grpSpPr>
          <a:xfrm>
            <a:off x="1643042" y="3643320"/>
            <a:ext cx="5786478" cy="785818"/>
            <a:chOff x="1643042" y="3643320"/>
            <a:chExt cx="5786478" cy="785818"/>
          </a:xfrm>
        </p:grpSpPr>
        <p:grpSp>
          <p:nvGrpSpPr>
            <p:cNvPr id="37" name="群組 36"/>
            <p:cNvGrpSpPr/>
            <p:nvPr/>
          </p:nvGrpSpPr>
          <p:grpSpPr>
            <a:xfrm>
              <a:off x="1643042" y="3643320"/>
              <a:ext cx="5786478" cy="785818"/>
              <a:chOff x="6156176" y="2787774"/>
              <a:chExt cx="2808312" cy="686841"/>
            </a:xfrm>
          </p:grpSpPr>
          <p:sp>
            <p:nvSpPr>
              <p:cNvPr id="38" name="Shape 281"/>
              <p:cNvSpPr/>
              <p:nvPr/>
            </p:nvSpPr>
            <p:spPr bwMode="auto">
              <a:xfrm>
                <a:off x="6156176" y="2787774"/>
                <a:ext cx="2808312" cy="681311"/>
              </a:xfrm>
              <a:prstGeom prst="rect">
                <a:avLst/>
              </a:prstGeom>
              <a:solidFill>
                <a:srgbClr val="AFEAFF">
                  <a:alpha val="85000"/>
                </a:srgbClr>
              </a:solidFill>
              <a:ln>
                <a:noFill/>
              </a:ln>
            </p:spPr>
            <p:txBody>
              <a:bodyPr lIns="91425" tIns="45700" rIns="91425" bIns="45700" anchor="ctr"/>
              <a:lstStyle/>
              <a:p>
                <a:pPr algn="ctr">
                  <a:defRPr/>
                </a:pPr>
                <a:endParaRPr lang="zh-TW" altLang="zh-TW">
                  <a:solidFill>
                    <a:srgbClr val="FFFFFF"/>
                  </a:solidFill>
                  <a:cs typeface="Arial" pitchFamily="34" charset="0"/>
                  <a:sym typeface="Arial" pitchFamily="34" charset="0"/>
                </a:endParaRPr>
              </a:p>
            </p:txBody>
          </p:sp>
          <p:sp>
            <p:nvSpPr>
              <p:cNvPr id="39" name="Shape 281"/>
              <p:cNvSpPr/>
              <p:nvPr/>
            </p:nvSpPr>
            <p:spPr bwMode="auto">
              <a:xfrm>
                <a:off x="6156176" y="2793304"/>
                <a:ext cx="74557" cy="681311"/>
              </a:xfrm>
              <a:prstGeom prst="rect">
                <a:avLst/>
              </a:prstGeom>
              <a:solidFill>
                <a:srgbClr val="0070C0">
                  <a:alpha val="85000"/>
                </a:srgbClr>
              </a:solidFill>
              <a:ln>
                <a:noFill/>
              </a:ln>
            </p:spPr>
            <p:txBody>
              <a:bodyPr lIns="91425" tIns="45700" rIns="91425" bIns="45700" anchor="ctr"/>
              <a:lstStyle/>
              <a:p>
                <a:pPr algn="ctr">
                  <a:defRPr/>
                </a:pPr>
                <a:endParaRPr lang="zh-TW" altLang="zh-TW">
                  <a:solidFill>
                    <a:srgbClr val="FFFFFF"/>
                  </a:solidFill>
                  <a:cs typeface="Arial" pitchFamily="34" charset="0"/>
                  <a:sym typeface="Arial" pitchFamily="34" charset="0"/>
                </a:endParaRPr>
              </a:p>
            </p:txBody>
          </p:sp>
        </p:grpSp>
        <p:sp>
          <p:nvSpPr>
            <p:cNvPr id="51" name="Shape 281"/>
            <p:cNvSpPr/>
            <p:nvPr/>
          </p:nvSpPr>
          <p:spPr bwMode="auto">
            <a:xfrm flipH="1">
              <a:off x="1714480" y="3643320"/>
              <a:ext cx="80962" cy="779491"/>
            </a:xfrm>
            <a:prstGeom prst="rect">
              <a:avLst/>
            </a:prstGeom>
            <a:gradFill>
              <a:gsLst>
                <a:gs pos="0">
                  <a:srgbClr val="002060"/>
                </a:gs>
                <a:gs pos="100000">
                  <a:srgbClr val="002060">
                    <a:alpha val="0"/>
                  </a:srgb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0" scaled="0"/>
            </a:gradFill>
            <a:ln>
              <a:noFill/>
            </a:ln>
          </p:spPr>
          <p:txBody>
            <a:bodyPr lIns="91425" tIns="45700" rIns="91425" bIns="45700" anchor="ctr"/>
            <a:lstStyle/>
            <a:p>
              <a:pPr algn="ctr">
                <a:defRPr/>
              </a:pPr>
              <a:endParaRPr lang="zh-TW" altLang="zh-TW">
                <a:solidFill>
                  <a:srgbClr val="FFFFFF"/>
                </a:solidFill>
                <a:cs typeface="Arial" pitchFamily="34" charset="0"/>
                <a:sym typeface="Arial" pitchFamily="34" charset="0"/>
              </a:endParaRPr>
            </a:p>
          </p:txBody>
        </p:sp>
      </p:grpSp>
      <p:grpSp>
        <p:nvGrpSpPr>
          <p:cNvPr id="54" name="群組 53"/>
          <p:cNvGrpSpPr/>
          <p:nvPr/>
        </p:nvGrpSpPr>
        <p:grpSpPr>
          <a:xfrm>
            <a:off x="1643042" y="2786064"/>
            <a:ext cx="5786478" cy="785818"/>
            <a:chOff x="1643042" y="2786064"/>
            <a:chExt cx="5786478" cy="785818"/>
          </a:xfrm>
        </p:grpSpPr>
        <p:grpSp>
          <p:nvGrpSpPr>
            <p:cNvPr id="34" name="群組 33"/>
            <p:cNvGrpSpPr/>
            <p:nvPr/>
          </p:nvGrpSpPr>
          <p:grpSpPr>
            <a:xfrm>
              <a:off x="1643042" y="2786064"/>
              <a:ext cx="5786478" cy="785818"/>
              <a:chOff x="6156176" y="2787774"/>
              <a:chExt cx="2808312" cy="686841"/>
            </a:xfrm>
          </p:grpSpPr>
          <p:sp>
            <p:nvSpPr>
              <p:cNvPr id="35" name="Shape 281"/>
              <p:cNvSpPr/>
              <p:nvPr/>
            </p:nvSpPr>
            <p:spPr bwMode="auto">
              <a:xfrm>
                <a:off x="6156176" y="2787774"/>
                <a:ext cx="2808312" cy="681311"/>
              </a:xfrm>
              <a:prstGeom prst="rect">
                <a:avLst/>
              </a:prstGeom>
              <a:solidFill>
                <a:srgbClr val="AFEAFF">
                  <a:alpha val="85000"/>
                </a:srgbClr>
              </a:solidFill>
              <a:ln>
                <a:noFill/>
              </a:ln>
            </p:spPr>
            <p:txBody>
              <a:bodyPr lIns="91425" tIns="45700" rIns="91425" bIns="45700" anchor="ctr"/>
              <a:lstStyle/>
              <a:p>
                <a:pPr algn="ctr">
                  <a:defRPr/>
                </a:pPr>
                <a:endParaRPr lang="zh-TW" altLang="zh-TW">
                  <a:solidFill>
                    <a:srgbClr val="FFFFFF"/>
                  </a:solidFill>
                  <a:cs typeface="Arial" pitchFamily="34" charset="0"/>
                  <a:sym typeface="Arial" pitchFamily="34" charset="0"/>
                </a:endParaRPr>
              </a:p>
            </p:txBody>
          </p:sp>
          <p:sp>
            <p:nvSpPr>
              <p:cNvPr id="36" name="Shape 281"/>
              <p:cNvSpPr/>
              <p:nvPr/>
            </p:nvSpPr>
            <p:spPr bwMode="auto">
              <a:xfrm>
                <a:off x="6156176" y="2793304"/>
                <a:ext cx="74557" cy="681311"/>
              </a:xfrm>
              <a:prstGeom prst="rect">
                <a:avLst/>
              </a:prstGeom>
              <a:solidFill>
                <a:srgbClr val="0070C0">
                  <a:alpha val="85000"/>
                </a:srgbClr>
              </a:solidFill>
              <a:ln>
                <a:noFill/>
              </a:ln>
            </p:spPr>
            <p:txBody>
              <a:bodyPr lIns="91425" tIns="45700" rIns="91425" bIns="45700" anchor="ctr"/>
              <a:lstStyle/>
              <a:p>
                <a:pPr algn="ctr">
                  <a:defRPr/>
                </a:pPr>
                <a:endParaRPr lang="zh-TW" altLang="zh-TW">
                  <a:solidFill>
                    <a:srgbClr val="FFFFFF"/>
                  </a:solidFill>
                  <a:cs typeface="Arial" pitchFamily="34" charset="0"/>
                  <a:sym typeface="Arial" pitchFamily="34" charset="0"/>
                </a:endParaRPr>
              </a:p>
            </p:txBody>
          </p:sp>
        </p:grpSp>
        <p:sp>
          <p:nvSpPr>
            <p:cNvPr id="50" name="Shape 281"/>
            <p:cNvSpPr/>
            <p:nvPr/>
          </p:nvSpPr>
          <p:spPr bwMode="auto">
            <a:xfrm flipH="1">
              <a:off x="1714480" y="2786064"/>
              <a:ext cx="80962" cy="779491"/>
            </a:xfrm>
            <a:prstGeom prst="rect">
              <a:avLst/>
            </a:prstGeom>
            <a:gradFill>
              <a:gsLst>
                <a:gs pos="0">
                  <a:srgbClr val="002060"/>
                </a:gs>
                <a:gs pos="100000">
                  <a:srgbClr val="002060">
                    <a:alpha val="0"/>
                  </a:srgb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0" scaled="0"/>
            </a:gradFill>
            <a:ln>
              <a:noFill/>
            </a:ln>
          </p:spPr>
          <p:txBody>
            <a:bodyPr lIns="91425" tIns="45700" rIns="91425" bIns="45700" anchor="ctr"/>
            <a:lstStyle/>
            <a:p>
              <a:pPr algn="ctr">
                <a:defRPr/>
              </a:pPr>
              <a:endParaRPr lang="zh-TW" altLang="zh-TW">
                <a:solidFill>
                  <a:srgbClr val="FFFFFF"/>
                </a:solidFill>
                <a:cs typeface="Arial" pitchFamily="34" charset="0"/>
                <a:sym typeface="Arial" pitchFamily="34" charset="0"/>
              </a:endParaRPr>
            </a:p>
          </p:txBody>
        </p:sp>
      </p:grpSp>
      <p:grpSp>
        <p:nvGrpSpPr>
          <p:cNvPr id="53" name="群組 52"/>
          <p:cNvGrpSpPr/>
          <p:nvPr/>
        </p:nvGrpSpPr>
        <p:grpSpPr>
          <a:xfrm>
            <a:off x="1643042" y="1928808"/>
            <a:ext cx="5786478" cy="785818"/>
            <a:chOff x="1643042" y="1928808"/>
            <a:chExt cx="5786478" cy="785818"/>
          </a:xfrm>
        </p:grpSpPr>
        <p:grpSp>
          <p:nvGrpSpPr>
            <p:cNvPr id="31" name="群組 30"/>
            <p:cNvGrpSpPr/>
            <p:nvPr/>
          </p:nvGrpSpPr>
          <p:grpSpPr>
            <a:xfrm>
              <a:off x="1643042" y="1928808"/>
              <a:ext cx="5786478" cy="785818"/>
              <a:chOff x="6156176" y="2787774"/>
              <a:chExt cx="2808312" cy="686841"/>
            </a:xfrm>
          </p:grpSpPr>
          <p:sp>
            <p:nvSpPr>
              <p:cNvPr id="32" name="Shape 281"/>
              <p:cNvSpPr/>
              <p:nvPr/>
            </p:nvSpPr>
            <p:spPr bwMode="auto">
              <a:xfrm>
                <a:off x="6156176" y="2787774"/>
                <a:ext cx="2808312" cy="681311"/>
              </a:xfrm>
              <a:prstGeom prst="rect">
                <a:avLst/>
              </a:prstGeom>
              <a:solidFill>
                <a:srgbClr val="AFEAFF">
                  <a:alpha val="85000"/>
                </a:srgbClr>
              </a:solidFill>
              <a:ln>
                <a:noFill/>
              </a:ln>
            </p:spPr>
            <p:txBody>
              <a:bodyPr lIns="91425" tIns="45700" rIns="91425" bIns="45700" anchor="ctr"/>
              <a:lstStyle/>
              <a:p>
                <a:pPr algn="ctr">
                  <a:defRPr/>
                </a:pPr>
                <a:endParaRPr lang="zh-TW" altLang="zh-TW">
                  <a:solidFill>
                    <a:srgbClr val="FFFFFF"/>
                  </a:solidFill>
                  <a:cs typeface="Arial" pitchFamily="34" charset="0"/>
                  <a:sym typeface="Arial" pitchFamily="34" charset="0"/>
                </a:endParaRPr>
              </a:p>
            </p:txBody>
          </p:sp>
          <p:sp>
            <p:nvSpPr>
              <p:cNvPr id="33" name="Shape 281"/>
              <p:cNvSpPr/>
              <p:nvPr/>
            </p:nvSpPr>
            <p:spPr bwMode="auto">
              <a:xfrm>
                <a:off x="6156176" y="2793304"/>
                <a:ext cx="74557" cy="681311"/>
              </a:xfrm>
              <a:prstGeom prst="rect">
                <a:avLst/>
              </a:prstGeom>
              <a:solidFill>
                <a:srgbClr val="0070C0">
                  <a:alpha val="85000"/>
                </a:srgbClr>
              </a:solidFill>
              <a:ln>
                <a:noFill/>
              </a:ln>
            </p:spPr>
            <p:txBody>
              <a:bodyPr lIns="91425" tIns="45700" rIns="91425" bIns="45700" anchor="ctr"/>
              <a:lstStyle/>
              <a:p>
                <a:pPr algn="ctr">
                  <a:defRPr/>
                </a:pPr>
                <a:endParaRPr lang="zh-TW" altLang="zh-TW">
                  <a:solidFill>
                    <a:srgbClr val="FFFFFF"/>
                  </a:solidFill>
                  <a:cs typeface="Arial" pitchFamily="34" charset="0"/>
                  <a:sym typeface="Arial" pitchFamily="34" charset="0"/>
                </a:endParaRPr>
              </a:p>
            </p:txBody>
          </p:sp>
        </p:grpSp>
        <p:sp>
          <p:nvSpPr>
            <p:cNvPr id="49" name="Shape 281"/>
            <p:cNvSpPr/>
            <p:nvPr/>
          </p:nvSpPr>
          <p:spPr bwMode="auto">
            <a:xfrm flipH="1">
              <a:off x="1714480" y="1928808"/>
              <a:ext cx="80962" cy="779491"/>
            </a:xfrm>
            <a:prstGeom prst="rect">
              <a:avLst/>
            </a:prstGeom>
            <a:gradFill>
              <a:gsLst>
                <a:gs pos="0">
                  <a:srgbClr val="002060"/>
                </a:gs>
                <a:gs pos="100000">
                  <a:srgbClr val="002060">
                    <a:alpha val="0"/>
                  </a:srgb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0" scaled="0"/>
            </a:gradFill>
            <a:ln>
              <a:noFill/>
            </a:ln>
          </p:spPr>
          <p:txBody>
            <a:bodyPr lIns="91425" tIns="45700" rIns="91425" bIns="45700" anchor="ctr"/>
            <a:lstStyle/>
            <a:p>
              <a:pPr algn="ctr">
                <a:defRPr/>
              </a:pPr>
              <a:endParaRPr lang="zh-TW" altLang="zh-TW">
                <a:solidFill>
                  <a:srgbClr val="FFFFFF"/>
                </a:solidFill>
                <a:cs typeface="Arial" pitchFamily="34" charset="0"/>
                <a:sym typeface="Arial" pitchFamily="34" charset="0"/>
              </a:endParaRPr>
            </a:p>
          </p:txBody>
        </p:sp>
      </p:grpSp>
      <p:grpSp>
        <p:nvGrpSpPr>
          <p:cNvPr id="52" name="群組 51"/>
          <p:cNvGrpSpPr/>
          <p:nvPr/>
        </p:nvGrpSpPr>
        <p:grpSpPr>
          <a:xfrm>
            <a:off x="1643042" y="1071552"/>
            <a:ext cx="5786478" cy="785818"/>
            <a:chOff x="1643042" y="1071552"/>
            <a:chExt cx="5786478" cy="785818"/>
          </a:xfrm>
        </p:grpSpPr>
        <p:sp>
          <p:nvSpPr>
            <p:cNvPr id="8" name="Shape 281"/>
            <p:cNvSpPr/>
            <p:nvPr/>
          </p:nvSpPr>
          <p:spPr bwMode="auto">
            <a:xfrm>
              <a:off x="1643042" y="1071552"/>
              <a:ext cx="5786478" cy="779491"/>
            </a:xfrm>
            <a:prstGeom prst="rect">
              <a:avLst/>
            </a:prstGeom>
            <a:solidFill>
              <a:srgbClr val="AFEAFF">
                <a:alpha val="85000"/>
              </a:srgbClr>
            </a:solidFill>
            <a:ln>
              <a:noFill/>
            </a:ln>
          </p:spPr>
          <p:txBody>
            <a:bodyPr lIns="91425" tIns="45700" rIns="91425" bIns="45700" anchor="ctr"/>
            <a:lstStyle/>
            <a:p>
              <a:pPr algn="ctr">
                <a:defRPr/>
              </a:pPr>
              <a:endParaRPr lang="zh-TW" altLang="zh-TW">
                <a:solidFill>
                  <a:srgbClr val="FFFFFF"/>
                </a:solidFill>
                <a:cs typeface="Arial" pitchFamily="34" charset="0"/>
                <a:sym typeface="Arial" pitchFamily="34" charset="0"/>
              </a:endParaRPr>
            </a:p>
          </p:txBody>
        </p:sp>
        <p:sp>
          <p:nvSpPr>
            <p:cNvPr id="9" name="Shape 281"/>
            <p:cNvSpPr/>
            <p:nvPr/>
          </p:nvSpPr>
          <p:spPr bwMode="auto">
            <a:xfrm>
              <a:off x="1643042" y="1077879"/>
              <a:ext cx="153623" cy="779491"/>
            </a:xfrm>
            <a:prstGeom prst="rect">
              <a:avLst/>
            </a:prstGeom>
            <a:solidFill>
              <a:srgbClr val="0070C0">
                <a:alpha val="85000"/>
              </a:srgbClr>
            </a:solidFill>
            <a:ln>
              <a:noFill/>
            </a:ln>
          </p:spPr>
          <p:txBody>
            <a:bodyPr lIns="91425" tIns="45700" rIns="91425" bIns="45700" anchor="ctr"/>
            <a:lstStyle/>
            <a:p>
              <a:pPr algn="ctr">
                <a:defRPr/>
              </a:pPr>
              <a:endParaRPr lang="zh-TW" altLang="zh-TW">
                <a:solidFill>
                  <a:srgbClr val="FFFFFF"/>
                </a:solidFill>
                <a:cs typeface="Arial" pitchFamily="34" charset="0"/>
                <a:sym typeface="Arial" pitchFamily="34" charset="0"/>
              </a:endParaRPr>
            </a:p>
          </p:txBody>
        </p:sp>
        <p:sp>
          <p:nvSpPr>
            <p:cNvPr id="48" name="Shape 281"/>
            <p:cNvSpPr/>
            <p:nvPr/>
          </p:nvSpPr>
          <p:spPr bwMode="auto">
            <a:xfrm flipH="1">
              <a:off x="1714480" y="1071552"/>
              <a:ext cx="80962" cy="779491"/>
            </a:xfrm>
            <a:prstGeom prst="rect">
              <a:avLst/>
            </a:prstGeom>
            <a:gradFill>
              <a:gsLst>
                <a:gs pos="0">
                  <a:srgbClr val="002060"/>
                </a:gs>
                <a:gs pos="100000">
                  <a:srgbClr val="002060">
                    <a:alpha val="0"/>
                  </a:srgb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0" scaled="0"/>
            </a:gradFill>
            <a:ln>
              <a:noFill/>
            </a:ln>
          </p:spPr>
          <p:txBody>
            <a:bodyPr lIns="91425" tIns="45700" rIns="91425" bIns="45700" anchor="ctr"/>
            <a:lstStyle/>
            <a:p>
              <a:pPr algn="ctr">
                <a:defRPr/>
              </a:pPr>
              <a:endParaRPr lang="zh-TW" altLang="zh-TW">
                <a:solidFill>
                  <a:srgbClr val="FFFFFF"/>
                </a:solidFill>
                <a:cs typeface="Arial" pitchFamily="34" charset="0"/>
                <a:sym typeface="Arial" pitchFamily="34" charset="0"/>
              </a:endParaRPr>
            </a:p>
          </p:txBody>
        </p:sp>
      </p:grpSp>
      <p:sp>
        <p:nvSpPr>
          <p:cNvPr id="104" name="Shape 10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err="1">
                <a:latin typeface="+mj-lt"/>
              </a:rPr>
              <a:t>QSwitch</a:t>
            </a:r>
            <a:r>
              <a:rPr lang="en-GB" dirty="0">
                <a:latin typeface="+mj-lt"/>
              </a:rPr>
              <a:t> 10G </a:t>
            </a:r>
            <a:r>
              <a:rPr lang="en-GB" dirty="0" err="1"/>
              <a:t>交換器</a:t>
            </a:r>
            <a:endParaRPr dirty="0"/>
          </a:p>
        </p:txBody>
      </p:sp>
      <p:sp>
        <p:nvSpPr>
          <p:cNvPr id="40" name="文字方塊 39"/>
          <p:cNvSpPr txBox="1"/>
          <p:nvPr/>
        </p:nvSpPr>
        <p:spPr>
          <a:xfrm>
            <a:off x="2143108" y="1214428"/>
            <a:ext cx="528641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TW" altLang="en-US" sz="2500" b="1" dirty="0">
                <a:solidFill>
                  <a:schemeClr val="tx1"/>
                </a:solidFill>
                <a:latin typeface="+mj-lt"/>
                <a:ea typeface="微軟正黑體" pitchFamily="34" charset="-120"/>
              </a:rPr>
              <a:t>邁向 </a:t>
            </a:r>
            <a:r>
              <a:rPr lang="en-US" altLang="zh-TW" sz="2500" b="1" dirty="0">
                <a:solidFill>
                  <a:schemeClr val="tx1"/>
                </a:solidFill>
                <a:latin typeface="+mj-lt"/>
                <a:ea typeface="微軟正黑體" pitchFamily="34" charset="-120"/>
              </a:rPr>
              <a:t>10</a:t>
            </a:r>
            <a:r>
              <a:rPr lang="en-GB" sz="2500" b="1" dirty="0">
                <a:solidFill>
                  <a:schemeClr val="tx1"/>
                </a:solidFill>
                <a:latin typeface="+mj-lt"/>
                <a:ea typeface="微軟正黑體" pitchFamily="34" charset="-120"/>
              </a:rPr>
              <a:t>G </a:t>
            </a:r>
            <a:r>
              <a:rPr lang="zh-TW" altLang="en-US" sz="2500" b="1" dirty="0">
                <a:solidFill>
                  <a:schemeClr val="tx1"/>
                </a:solidFill>
                <a:latin typeface="+mj-lt"/>
                <a:ea typeface="微軟正黑體" pitchFamily="34" charset="-120"/>
              </a:rPr>
              <a:t>的年代</a:t>
            </a:r>
          </a:p>
        </p:txBody>
      </p:sp>
      <p:sp>
        <p:nvSpPr>
          <p:cNvPr id="41" name="文字方塊 40"/>
          <p:cNvSpPr txBox="1"/>
          <p:nvPr/>
        </p:nvSpPr>
        <p:spPr>
          <a:xfrm>
            <a:off x="2143108" y="2071684"/>
            <a:ext cx="528641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altLang="en-US" sz="2500" b="1" dirty="0" err="1">
                <a:solidFill>
                  <a:schemeClr val="tx1"/>
                </a:solidFill>
                <a:latin typeface="+mj-lt"/>
                <a:ea typeface="微軟正黑體" pitchFamily="34" charset="-120"/>
              </a:rPr>
              <a:t>QSwitch</a:t>
            </a:r>
            <a:r>
              <a:rPr lang="en-GB" altLang="en-US" sz="2500" b="1" dirty="0">
                <a:solidFill>
                  <a:schemeClr val="tx1"/>
                </a:solidFill>
                <a:latin typeface="+mj-lt"/>
                <a:ea typeface="微軟正黑體" pitchFamily="34" charset="-120"/>
              </a:rPr>
              <a:t> </a:t>
            </a:r>
            <a:r>
              <a:rPr lang="zh-TW" altLang="en-US" sz="2500" b="1" dirty="0">
                <a:solidFill>
                  <a:schemeClr val="tx1"/>
                </a:solidFill>
                <a:latin typeface="+mj-lt"/>
                <a:ea typeface="微軟正黑體" pitchFamily="34" charset="-120"/>
              </a:rPr>
              <a:t>簡介</a:t>
            </a:r>
          </a:p>
        </p:txBody>
      </p:sp>
      <p:sp>
        <p:nvSpPr>
          <p:cNvPr id="42" name="文字方塊 41"/>
          <p:cNvSpPr txBox="1"/>
          <p:nvPr/>
        </p:nvSpPr>
        <p:spPr>
          <a:xfrm>
            <a:off x="2143108" y="2928940"/>
            <a:ext cx="528641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TW" altLang="en-US" sz="2500" b="1" dirty="0">
                <a:solidFill>
                  <a:schemeClr val="tx1"/>
                </a:solidFill>
                <a:latin typeface="+mj-lt"/>
                <a:ea typeface="微軟正黑體" pitchFamily="34" charset="-120"/>
              </a:rPr>
              <a:t>透視 </a:t>
            </a:r>
            <a:r>
              <a:rPr lang="en-US" altLang="zh-TW" sz="2500" b="1" dirty="0" err="1">
                <a:solidFill>
                  <a:schemeClr val="tx1"/>
                </a:solidFill>
                <a:latin typeface="+mj-lt"/>
                <a:ea typeface="微軟正黑體" pitchFamily="34" charset="-120"/>
              </a:rPr>
              <a:t>QSwitch</a:t>
            </a:r>
            <a:r>
              <a:rPr lang="zh-TW" altLang="en-US" sz="2500" b="1" dirty="0">
                <a:solidFill>
                  <a:schemeClr val="tx1"/>
                </a:solidFill>
                <a:latin typeface="+mj-lt"/>
                <a:ea typeface="微軟正黑體" pitchFamily="34" charset="-120"/>
              </a:rPr>
              <a:t> 嚴謹研發生產過程</a:t>
            </a:r>
          </a:p>
        </p:txBody>
      </p:sp>
      <p:sp>
        <p:nvSpPr>
          <p:cNvPr id="43" name="文字方塊 42"/>
          <p:cNvSpPr txBox="1"/>
          <p:nvPr/>
        </p:nvSpPr>
        <p:spPr>
          <a:xfrm>
            <a:off x="2143108" y="3786196"/>
            <a:ext cx="528641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altLang="en-US" sz="2500" b="1" dirty="0" err="1">
                <a:solidFill>
                  <a:schemeClr val="tx1"/>
                </a:solidFill>
                <a:latin typeface="+mj-lt"/>
                <a:ea typeface="微軟正黑體" pitchFamily="34" charset="-120"/>
              </a:rPr>
              <a:t>QSwitch</a:t>
            </a:r>
            <a:r>
              <a:rPr lang="en-GB" altLang="en-US" sz="2500" b="1" dirty="0">
                <a:solidFill>
                  <a:schemeClr val="tx1"/>
                </a:solidFill>
                <a:latin typeface="+mj-lt"/>
                <a:ea typeface="微軟正黑體" pitchFamily="34" charset="-120"/>
              </a:rPr>
              <a:t> </a:t>
            </a:r>
            <a:r>
              <a:rPr lang="zh-TW" altLang="en-US" sz="2500" b="1" dirty="0">
                <a:solidFill>
                  <a:schemeClr val="tx1"/>
                </a:solidFill>
                <a:latin typeface="+mj-lt"/>
                <a:ea typeface="微軟正黑體" pitchFamily="34" charset="-120"/>
              </a:rPr>
              <a:t>運用案例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圓角矩形 12"/>
          <p:cNvSpPr/>
          <p:nvPr/>
        </p:nvSpPr>
        <p:spPr>
          <a:xfrm>
            <a:off x="571472" y="1071552"/>
            <a:ext cx="7929618" cy="2571768"/>
          </a:xfrm>
          <a:prstGeom prst="roundRect">
            <a:avLst>
              <a:gd name="adj" fmla="val 6439"/>
            </a:avLst>
          </a:prstGeom>
          <a:solidFill>
            <a:srgbClr val="99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 b="1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18" name="Shape 31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GB" dirty="0" err="1"/>
              <a:t>硬體／軟體開發階段</a:t>
            </a:r>
            <a:endParaRPr dirty="0"/>
          </a:p>
        </p:txBody>
      </p:sp>
      <p:sp>
        <p:nvSpPr>
          <p:cNvPr id="320" name="Shape 320"/>
          <p:cNvSpPr/>
          <p:nvPr/>
        </p:nvSpPr>
        <p:spPr>
          <a:xfrm>
            <a:off x="1013249" y="1375308"/>
            <a:ext cx="1559400" cy="553500"/>
          </a:xfrm>
          <a:prstGeom prst="rect">
            <a:avLst/>
          </a:prstGeom>
          <a:solidFill>
            <a:srgbClr val="0070C0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GB" sz="1800" b="1" dirty="0" err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機構</a:t>
            </a:r>
            <a:endParaRPr lang="en-GB" sz="18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21" name="Shape 321"/>
          <p:cNvSpPr/>
          <p:nvPr/>
        </p:nvSpPr>
        <p:spPr>
          <a:xfrm>
            <a:off x="1013249" y="2089688"/>
            <a:ext cx="1559400" cy="553500"/>
          </a:xfrm>
          <a:prstGeom prst="rect">
            <a:avLst/>
          </a:prstGeom>
          <a:solidFill>
            <a:srgbClr val="0070C0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>
              <a:buFont typeface="Arial"/>
              <a:buNone/>
            </a:pPr>
            <a:r>
              <a:rPr lang="en-GB" sz="18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主板及晶片組</a:t>
            </a:r>
          </a:p>
        </p:txBody>
      </p:sp>
      <p:sp>
        <p:nvSpPr>
          <p:cNvPr id="322" name="Shape 322"/>
          <p:cNvSpPr/>
          <p:nvPr/>
        </p:nvSpPr>
        <p:spPr>
          <a:xfrm>
            <a:off x="1013249" y="2804068"/>
            <a:ext cx="1559400" cy="553500"/>
          </a:xfrm>
          <a:prstGeom prst="rect">
            <a:avLst/>
          </a:prstGeom>
          <a:solidFill>
            <a:srgbClr val="0070C0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>
              <a:buFont typeface="Arial"/>
              <a:buNone/>
            </a:pPr>
            <a:r>
              <a:rPr lang="en-GB" sz="18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電源控制器</a:t>
            </a:r>
          </a:p>
        </p:txBody>
      </p:sp>
      <p:sp>
        <p:nvSpPr>
          <p:cNvPr id="323" name="Shape 323"/>
          <p:cNvSpPr/>
          <p:nvPr/>
        </p:nvSpPr>
        <p:spPr>
          <a:xfrm>
            <a:off x="2941162" y="1375308"/>
            <a:ext cx="1559400" cy="553500"/>
          </a:xfrm>
          <a:prstGeom prst="rect">
            <a:avLst/>
          </a:prstGeom>
          <a:solidFill>
            <a:srgbClr val="0070C0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GB" sz="18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風扇</a:t>
            </a:r>
            <a:endParaRPr lang="en-GB" sz="18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24" name="Shape 324"/>
          <p:cNvSpPr/>
          <p:nvPr/>
        </p:nvSpPr>
        <p:spPr>
          <a:xfrm>
            <a:off x="2941162" y="2089688"/>
            <a:ext cx="1559400" cy="553500"/>
          </a:xfrm>
          <a:prstGeom prst="rect">
            <a:avLst/>
          </a:prstGeom>
          <a:solidFill>
            <a:srgbClr val="0070C0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>
              <a:buSzPts val="1100"/>
              <a:buFont typeface="Arial"/>
              <a:buNone/>
            </a:pPr>
            <a:r>
              <a:rPr lang="en-GB" sz="18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電子連接器</a:t>
            </a:r>
            <a:endParaRPr lang="en-GB" sz="18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25" name="Shape 325"/>
          <p:cNvSpPr/>
          <p:nvPr/>
        </p:nvSpPr>
        <p:spPr>
          <a:xfrm>
            <a:off x="2941162" y="2804068"/>
            <a:ext cx="1559400" cy="553500"/>
          </a:xfrm>
          <a:prstGeom prst="rect">
            <a:avLst/>
          </a:prstGeom>
          <a:solidFill>
            <a:srgbClr val="0070C0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GB" sz="18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其他零件</a:t>
            </a:r>
            <a:endParaRPr lang="en-GB" sz="18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26" name="Shape 326"/>
          <p:cNvSpPr/>
          <p:nvPr/>
        </p:nvSpPr>
        <p:spPr>
          <a:xfrm>
            <a:off x="4857752" y="2786064"/>
            <a:ext cx="3143272" cy="553500"/>
          </a:xfrm>
          <a:prstGeom prst="rect">
            <a:avLst/>
          </a:prstGeom>
          <a:solidFill>
            <a:srgbClr val="FFC000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>
              <a:buFont typeface="Arial"/>
              <a:buNone/>
            </a:pPr>
            <a:r>
              <a:rPr lang="en-GB" sz="2500" b="1" dirty="0" err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控制系統</a:t>
            </a:r>
            <a:endParaRPr lang="en-GB" sz="2500" b="1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27" name="Shape 327"/>
          <p:cNvSpPr/>
          <p:nvPr/>
        </p:nvSpPr>
        <p:spPr>
          <a:xfrm>
            <a:off x="4857752" y="1357304"/>
            <a:ext cx="3143272" cy="1285884"/>
          </a:xfrm>
          <a:prstGeom prst="rect">
            <a:avLst/>
          </a:prstGeom>
          <a:solidFill>
            <a:srgbClr val="FFC000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GB" sz="2500" b="1" dirty="0" err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主系統</a:t>
            </a:r>
            <a:endParaRPr lang="en-GB" sz="2500" b="1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28" name="Shape 328"/>
          <p:cNvSpPr/>
          <p:nvPr/>
        </p:nvSpPr>
        <p:spPr>
          <a:xfrm>
            <a:off x="3511394" y="4214824"/>
            <a:ext cx="2060738" cy="571504"/>
          </a:xfrm>
          <a:prstGeom prst="roundRect">
            <a:avLst>
              <a:gd name="adj" fmla="val 16667"/>
            </a:avLst>
          </a:prstGeom>
          <a:solidFill>
            <a:schemeClr val="accent1">
              <a:lumMod val="50000"/>
            </a:schemeClr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500" b="1" dirty="0" err="1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設計驗證</a:t>
            </a:r>
            <a:endParaRPr sz="25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4" name="向下箭號 13"/>
          <p:cNvSpPr/>
          <p:nvPr/>
        </p:nvSpPr>
        <p:spPr>
          <a:xfrm>
            <a:off x="4071934" y="3429006"/>
            <a:ext cx="928694" cy="714380"/>
          </a:xfrm>
          <a:prstGeom prst="downArrow">
            <a:avLst/>
          </a:prstGeom>
          <a:solidFill>
            <a:srgbClr val="99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 b="1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Shape 33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err="1"/>
              <a:t>設計驗證</a:t>
            </a:r>
            <a:endParaRPr dirty="0"/>
          </a:p>
        </p:txBody>
      </p:sp>
      <p:grpSp>
        <p:nvGrpSpPr>
          <p:cNvPr id="6" name="群組 5"/>
          <p:cNvGrpSpPr/>
          <p:nvPr/>
        </p:nvGrpSpPr>
        <p:grpSpPr>
          <a:xfrm>
            <a:off x="857224" y="1357304"/>
            <a:ext cx="7286676" cy="642942"/>
            <a:chOff x="2297292" y="1428736"/>
            <a:chExt cx="7512690" cy="642942"/>
          </a:xfrm>
        </p:grpSpPr>
        <p:grpSp>
          <p:nvGrpSpPr>
            <p:cNvPr id="7" name="Shape 142"/>
            <p:cNvGrpSpPr/>
            <p:nvPr/>
          </p:nvGrpSpPr>
          <p:grpSpPr>
            <a:xfrm>
              <a:off x="3023372" y="1428736"/>
              <a:ext cx="6786610" cy="642942"/>
              <a:chOff x="5014865" y="1008782"/>
              <a:chExt cx="5697536" cy="576262"/>
            </a:xfrm>
          </p:grpSpPr>
          <p:sp>
            <p:nvSpPr>
              <p:cNvPr id="10" name="Shape 143"/>
              <p:cNvSpPr/>
              <p:nvPr/>
            </p:nvSpPr>
            <p:spPr>
              <a:xfrm flipH="1">
                <a:off x="5014865" y="1008782"/>
                <a:ext cx="5697536" cy="576262"/>
              </a:xfrm>
              <a:prstGeom prst="roundRect">
                <a:avLst>
                  <a:gd name="adj" fmla="val 50000"/>
                </a:avLst>
              </a:prstGeom>
              <a:solidFill>
                <a:srgbClr val="477DC7"/>
              </a:solidFill>
              <a:ln w="38100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76200" dist="20319" dir="5400000" rotWithShape="0">
                  <a:srgbClr val="000000">
                    <a:alpha val="37647"/>
                  </a:srgbClr>
                </a:outerShdw>
              </a:effectLst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" name="Shape 144"/>
              <p:cNvSpPr/>
              <p:nvPr/>
            </p:nvSpPr>
            <p:spPr>
              <a:xfrm flipH="1">
                <a:off x="5162502" y="1059582"/>
                <a:ext cx="5397500" cy="474661"/>
              </a:xfrm>
              <a:prstGeom prst="roundRect">
                <a:avLst>
                  <a:gd name="adj" fmla="val 50000"/>
                </a:avLst>
              </a:prstGeom>
              <a:solidFill>
                <a:schemeClr val="lt1"/>
              </a:solidFill>
              <a:ln>
                <a:noFill/>
              </a:ln>
              <a:effectLst>
                <a:outerShdw blurRad="39999" dist="23000" dir="5400000" rotWithShape="0">
                  <a:srgbClr val="000000">
                    <a:alpha val="34901"/>
                  </a:srgbClr>
                </a:outerShdw>
              </a:effectLst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8" name="Shape 146"/>
            <p:cNvSpPr/>
            <p:nvPr/>
          </p:nvSpPr>
          <p:spPr>
            <a:xfrm>
              <a:off x="2297292" y="1466841"/>
              <a:ext cx="601821" cy="604837"/>
            </a:xfrm>
            <a:prstGeom prst="ellipse">
              <a:avLst/>
            </a:prstGeom>
            <a:solidFill>
              <a:srgbClr val="477DC7"/>
            </a:solidFill>
            <a:ln w="381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76200" dist="20000" dir="5400000" rotWithShape="0">
                <a:srgbClr val="000000">
                  <a:alpha val="37647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2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" name="Shape 147"/>
            <p:cNvSpPr txBox="1"/>
            <p:nvPr/>
          </p:nvSpPr>
          <p:spPr>
            <a:xfrm>
              <a:off x="2393899" y="1538427"/>
              <a:ext cx="408604" cy="46166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n" sz="2400" b="1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</a:p>
          </p:txBody>
        </p:sp>
      </p:grpSp>
      <p:sp>
        <p:nvSpPr>
          <p:cNvPr id="12" name="文字方塊 11"/>
          <p:cNvSpPr txBox="1"/>
          <p:nvPr/>
        </p:nvSpPr>
        <p:spPr>
          <a:xfrm>
            <a:off x="1785918" y="1415471"/>
            <a:ext cx="61436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zh-TW" altLang="en-US" sz="32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信賴性驗證</a:t>
            </a:r>
          </a:p>
        </p:txBody>
      </p:sp>
      <p:grpSp>
        <p:nvGrpSpPr>
          <p:cNvPr id="13" name="群組 12"/>
          <p:cNvGrpSpPr/>
          <p:nvPr/>
        </p:nvGrpSpPr>
        <p:grpSpPr>
          <a:xfrm>
            <a:off x="857224" y="2299269"/>
            <a:ext cx="7286676" cy="642942"/>
            <a:chOff x="2297292" y="1428736"/>
            <a:chExt cx="7512690" cy="642942"/>
          </a:xfrm>
        </p:grpSpPr>
        <p:grpSp>
          <p:nvGrpSpPr>
            <p:cNvPr id="14" name="Shape 142"/>
            <p:cNvGrpSpPr/>
            <p:nvPr/>
          </p:nvGrpSpPr>
          <p:grpSpPr>
            <a:xfrm>
              <a:off x="3023372" y="1428736"/>
              <a:ext cx="6786610" cy="642942"/>
              <a:chOff x="5014865" y="1008782"/>
              <a:chExt cx="5697536" cy="576262"/>
            </a:xfrm>
          </p:grpSpPr>
          <p:sp>
            <p:nvSpPr>
              <p:cNvPr id="17" name="Shape 143"/>
              <p:cNvSpPr/>
              <p:nvPr/>
            </p:nvSpPr>
            <p:spPr>
              <a:xfrm flipH="1">
                <a:off x="5014865" y="1008782"/>
                <a:ext cx="5697536" cy="576262"/>
              </a:xfrm>
              <a:prstGeom prst="roundRect">
                <a:avLst>
                  <a:gd name="adj" fmla="val 50000"/>
                </a:avLst>
              </a:prstGeom>
              <a:solidFill>
                <a:srgbClr val="477DC7"/>
              </a:solidFill>
              <a:ln w="38100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76200" dist="20319" dir="5400000" rotWithShape="0">
                  <a:srgbClr val="000000">
                    <a:alpha val="37647"/>
                  </a:srgbClr>
                </a:outerShdw>
              </a:effectLst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" name="Shape 144"/>
              <p:cNvSpPr/>
              <p:nvPr/>
            </p:nvSpPr>
            <p:spPr>
              <a:xfrm flipH="1">
                <a:off x="5162502" y="1059582"/>
                <a:ext cx="5397500" cy="474661"/>
              </a:xfrm>
              <a:prstGeom prst="roundRect">
                <a:avLst>
                  <a:gd name="adj" fmla="val 50000"/>
                </a:avLst>
              </a:prstGeom>
              <a:solidFill>
                <a:schemeClr val="lt1"/>
              </a:solidFill>
              <a:ln>
                <a:noFill/>
              </a:ln>
              <a:effectLst>
                <a:outerShdw blurRad="39999" dist="23000" dir="5400000" rotWithShape="0">
                  <a:srgbClr val="000000">
                    <a:alpha val="34901"/>
                  </a:srgbClr>
                </a:outerShdw>
              </a:effectLst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5" name="Shape 146"/>
            <p:cNvSpPr/>
            <p:nvPr/>
          </p:nvSpPr>
          <p:spPr>
            <a:xfrm>
              <a:off x="2297292" y="1466841"/>
              <a:ext cx="601821" cy="604837"/>
            </a:xfrm>
            <a:prstGeom prst="ellipse">
              <a:avLst/>
            </a:prstGeom>
            <a:solidFill>
              <a:srgbClr val="477DC7"/>
            </a:solidFill>
            <a:ln w="381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76200" dist="20000" dir="5400000" rotWithShape="0">
                <a:srgbClr val="000000">
                  <a:alpha val="37647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2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Shape 147"/>
            <p:cNvSpPr txBox="1"/>
            <p:nvPr/>
          </p:nvSpPr>
          <p:spPr>
            <a:xfrm>
              <a:off x="2393899" y="1538427"/>
              <a:ext cx="408604" cy="46166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n-US" altLang="zh-TW" sz="2400" b="1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 lang="en" sz="24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" name="文字方塊 18"/>
          <p:cNvSpPr txBox="1"/>
          <p:nvPr/>
        </p:nvSpPr>
        <p:spPr>
          <a:xfrm>
            <a:off x="1785918" y="2357436"/>
            <a:ext cx="61436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32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功能性</a:t>
            </a:r>
            <a:r>
              <a:rPr lang="en-US" altLang="zh-TW" sz="32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/</a:t>
            </a:r>
            <a:r>
              <a:rPr lang="zh-TW" altLang="en-US" sz="32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效能性驗證</a:t>
            </a:r>
          </a:p>
        </p:txBody>
      </p:sp>
      <p:grpSp>
        <p:nvGrpSpPr>
          <p:cNvPr id="27" name="群組 26"/>
          <p:cNvGrpSpPr/>
          <p:nvPr/>
        </p:nvGrpSpPr>
        <p:grpSpPr>
          <a:xfrm>
            <a:off x="857224" y="3286130"/>
            <a:ext cx="7286676" cy="642942"/>
            <a:chOff x="2297292" y="1428736"/>
            <a:chExt cx="7512690" cy="642942"/>
          </a:xfrm>
        </p:grpSpPr>
        <p:grpSp>
          <p:nvGrpSpPr>
            <p:cNvPr id="28" name="Shape 142"/>
            <p:cNvGrpSpPr/>
            <p:nvPr/>
          </p:nvGrpSpPr>
          <p:grpSpPr>
            <a:xfrm>
              <a:off x="3023372" y="1428736"/>
              <a:ext cx="6786610" cy="642942"/>
              <a:chOff x="5014865" y="1008782"/>
              <a:chExt cx="5697536" cy="576262"/>
            </a:xfrm>
          </p:grpSpPr>
          <p:sp>
            <p:nvSpPr>
              <p:cNvPr id="31" name="Shape 143"/>
              <p:cNvSpPr/>
              <p:nvPr/>
            </p:nvSpPr>
            <p:spPr>
              <a:xfrm flipH="1">
                <a:off x="5014865" y="1008782"/>
                <a:ext cx="5697536" cy="576262"/>
              </a:xfrm>
              <a:prstGeom prst="roundRect">
                <a:avLst>
                  <a:gd name="adj" fmla="val 50000"/>
                </a:avLst>
              </a:prstGeom>
              <a:solidFill>
                <a:srgbClr val="477DC7"/>
              </a:solidFill>
              <a:ln w="38100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76200" dist="20319" dir="5400000" rotWithShape="0">
                  <a:srgbClr val="000000">
                    <a:alpha val="37647"/>
                  </a:srgbClr>
                </a:outerShdw>
              </a:effectLst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" name="Shape 144"/>
              <p:cNvSpPr/>
              <p:nvPr/>
            </p:nvSpPr>
            <p:spPr>
              <a:xfrm flipH="1">
                <a:off x="5162502" y="1059582"/>
                <a:ext cx="5397500" cy="474661"/>
              </a:xfrm>
              <a:prstGeom prst="roundRect">
                <a:avLst>
                  <a:gd name="adj" fmla="val 50000"/>
                </a:avLst>
              </a:prstGeom>
              <a:solidFill>
                <a:schemeClr val="lt1"/>
              </a:solidFill>
              <a:ln>
                <a:noFill/>
              </a:ln>
              <a:effectLst>
                <a:outerShdw blurRad="39999" dist="23000" dir="5400000" rotWithShape="0">
                  <a:srgbClr val="000000">
                    <a:alpha val="34901"/>
                  </a:srgbClr>
                </a:outerShdw>
              </a:effectLst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9" name="Shape 146"/>
            <p:cNvSpPr/>
            <p:nvPr/>
          </p:nvSpPr>
          <p:spPr>
            <a:xfrm>
              <a:off x="2297292" y="1466841"/>
              <a:ext cx="601821" cy="604837"/>
            </a:xfrm>
            <a:prstGeom prst="ellipse">
              <a:avLst/>
            </a:prstGeom>
            <a:solidFill>
              <a:srgbClr val="477DC7"/>
            </a:solidFill>
            <a:ln w="381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76200" dist="20000" dir="5400000" rotWithShape="0">
                <a:srgbClr val="000000">
                  <a:alpha val="37647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2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" name="Shape 147"/>
            <p:cNvSpPr txBox="1"/>
            <p:nvPr/>
          </p:nvSpPr>
          <p:spPr>
            <a:xfrm>
              <a:off x="2393899" y="1538427"/>
              <a:ext cx="408604" cy="46166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n-US" altLang="zh-TW" sz="2400" b="1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 lang="en" sz="24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3" name="文字方塊 32"/>
          <p:cNvSpPr txBox="1"/>
          <p:nvPr/>
        </p:nvSpPr>
        <p:spPr>
          <a:xfrm>
            <a:off x="1785918" y="3344297"/>
            <a:ext cx="61436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zh-TW" altLang="en-US" sz="32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互通性驗證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Shape 34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信賴性驗證</a:t>
            </a:r>
            <a:endParaRPr/>
          </a:p>
        </p:txBody>
      </p:sp>
      <p:sp>
        <p:nvSpPr>
          <p:cNvPr id="11" name="圓角矩形 10"/>
          <p:cNvSpPr/>
          <p:nvPr/>
        </p:nvSpPr>
        <p:spPr>
          <a:xfrm>
            <a:off x="780656" y="1142990"/>
            <a:ext cx="3429024" cy="928694"/>
          </a:xfrm>
          <a:prstGeom prst="roundRect">
            <a:avLst>
              <a:gd name="adj" fmla="val 0"/>
            </a:avLst>
          </a:prstGeom>
          <a:solidFill>
            <a:srgbClr val="06C0D4">
              <a:alpha val="28000"/>
            </a:srgbClr>
          </a:solidFill>
          <a:ln>
            <a:noFill/>
          </a:ln>
          <a:effectLst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714348" y="1080672"/>
            <a:ext cx="256338" cy="256338"/>
          </a:xfrm>
          <a:prstGeom prst="rect">
            <a:avLst/>
          </a:prstGeom>
          <a:solidFill>
            <a:srgbClr val="00B0F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矩形 12"/>
          <p:cNvSpPr/>
          <p:nvPr/>
        </p:nvSpPr>
        <p:spPr>
          <a:xfrm>
            <a:off x="923532" y="1285866"/>
            <a:ext cx="32861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FFFFFF"/>
              </a:buClr>
              <a:buSzPts val="1800"/>
            </a:pPr>
            <a:r>
              <a:rPr lang="zh-TW" altLang="en-US" sz="2000" b="1" dirty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燒機驗證：同時 </a:t>
            </a:r>
            <a:r>
              <a:rPr lang="en-US" altLang="zh-TW" sz="2000" b="1" dirty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20 </a:t>
            </a:r>
            <a:r>
              <a:rPr lang="zh-TW" altLang="en-US" sz="2000" b="1" dirty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台設備進行高達一個月燒機驗證</a:t>
            </a:r>
          </a:p>
        </p:txBody>
      </p:sp>
      <p:sp>
        <p:nvSpPr>
          <p:cNvPr id="14" name="圓角矩形 13"/>
          <p:cNvSpPr/>
          <p:nvPr/>
        </p:nvSpPr>
        <p:spPr>
          <a:xfrm>
            <a:off x="4852622" y="1142990"/>
            <a:ext cx="3429024" cy="928694"/>
          </a:xfrm>
          <a:prstGeom prst="roundRect">
            <a:avLst>
              <a:gd name="adj" fmla="val 0"/>
            </a:avLst>
          </a:prstGeom>
          <a:solidFill>
            <a:srgbClr val="06C0D4">
              <a:alpha val="28000"/>
            </a:srgbClr>
          </a:solidFill>
          <a:ln>
            <a:noFill/>
          </a:ln>
          <a:effectLst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4786314" y="1080672"/>
            <a:ext cx="256338" cy="256338"/>
          </a:xfrm>
          <a:prstGeom prst="rect">
            <a:avLst/>
          </a:prstGeom>
          <a:solidFill>
            <a:srgbClr val="00B0F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矩形 15"/>
          <p:cNvSpPr/>
          <p:nvPr/>
        </p:nvSpPr>
        <p:spPr>
          <a:xfrm>
            <a:off x="4995498" y="1428742"/>
            <a:ext cx="32861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FFFFFF"/>
              </a:buClr>
              <a:buSzPts val="1800"/>
            </a:pPr>
            <a:r>
              <a:rPr lang="zh-TW" altLang="en-US" sz="2000" b="1" dirty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開關機驗證：高達 </a:t>
            </a:r>
            <a:r>
              <a:rPr lang="en-US" altLang="zh-TW" sz="2000" b="1" dirty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1000 </a:t>
            </a:r>
            <a:r>
              <a:rPr lang="zh-TW" altLang="en-US" sz="2000" b="1" dirty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次</a:t>
            </a:r>
          </a:p>
        </p:txBody>
      </p:sp>
      <p:sp>
        <p:nvSpPr>
          <p:cNvPr id="17" name="圓角矩形 16"/>
          <p:cNvSpPr/>
          <p:nvPr/>
        </p:nvSpPr>
        <p:spPr>
          <a:xfrm>
            <a:off x="785786" y="3429006"/>
            <a:ext cx="4929222" cy="1071570"/>
          </a:xfrm>
          <a:prstGeom prst="roundRect">
            <a:avLst>
              <a:gd name="adj" fmla="val 0"/>
            </a:avLst>
          </a:prstGeom>
          <a:solidFill>
            <a:srgbClr val="06C0D4">
              <a:alpha val="28000"/>
            </a:srgbClr>
          </a:solidFill>
          <a:ln>
            <a:noFill/>
          </a:ln>
          <a:effectLst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719478" y="3366688"/>
            <a:ext cx="256338" cy="256338"/>
          </a:xfrm>
          <a:prstGeom prst="rect">
            <a:avLst/>
          </a:prstGeom>
          <a:solidFill>
            <a:srgbClr val="00B0F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矩形 18"/>
          <p:cNvSpPr/>
          <p:nvPr/>
        </p:nvSpPr>
        <p:spPr>
          <a:xfrm>
            <a:off x="928662" y="3643320"/>
            <a:ext cx="478634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FFFFFF"/>
              </a:buClr>
              <a:buSzPts val="1800"/>
            </a:pPr>
            <a:r>
              <a:rPr lang="zh-TW" altLang="en-US" sz="2000" b="1" dirty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溫度驗證：環境溫度 </a:t>
            </a:r>
            <a:r>
              <a:rPr lang="en-US" altLang="zh-TW" sz="2000" b="1" dirty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0</a:t>
            </a:r>
            <a:r>
              <a:rPr lang="en-GB" sz="2000" b="1" dirty="0">
                <a:solidFill>
                  <a:schemeClr val="tx1"/>
                </a:solidFill>
              </a:rPr>
              <a:t>°C</a:t>
            </a:r>
            <a:r>
              <a:rPr lang="zh-TW" altLang="en-US" sz="2000" b="1" dirty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、</a:t>
            </a:r>
            <a:r>
              <a:rPr lang="en-US" altLang="zh-TW" sz="2000" b="1" dirty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25</a:t>
            </a:r>
            <a:r>
              <a:rPr lang="en-GB" sz="2000" b="1" dirty="0">
                <a:solidFill>
                  <a:schemeClr val="tx1"/>
                </a:solidFill>
              </a:rPr>
              <a:t>°C</a:t>
            </a:r>
            <a:r>
              <a:rPr lang="zh-TW" altLang="en-US" sz="2000" b="1" dirty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、</a:t>
            </a:r>
            <a:r>
              <a:rPr lang="en-US" altLang="zh-TW" sz="2000" b="1" dirty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35</a:t>
            </a:r>
            <a:r>
              <a:rPr lang="en-GB" sz="2000" b="1" dirty="0">
                <a:solidFill>
                  <a:schemeClr val="tx1"/>
                </a:solidFill>
              </a:rPr>
              <a:t>°C</a:t>
            </a:r>
            <a:r>
              <a:rPr lang="zh-TW" altLang="en-US" sz="2000" b="1" dirty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、</a:t>
            </a:r>
            <a:r>
              <a:rPr lang="en-US" altLang="zh-TW" sz="2000" b="1" dirty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45</a:t>
            </a:r>
            <a:r>
              <a:rPr lang="en-GB" sz="2000" b="1" dirty="0">
                <a:solidFill>
                  <a:schemeClr val="tx1"/>
                </a:solidFill>
              </a:rPr>
              <a:t>°C</a:t>
            </a:r>
            <a:r>
              <a:rPr lang="en-US" altLang="zh-TW" sz="2000" b="1" dirty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 </a:t>
            </a:r>
            <a:r>
              <a:rPr lang="zh-TW" altLang="en-US" sz="2000" b="1" dirty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及 </a:t>
            </a:r>
            <a:r>
              <a:rPr lang="en-GB" sz="2000" b="1" dirty="0">
                <a:solidFill>
                  <a:schemeClr val="tx1"/>
                </a:solidFill>
              </a:rPr>
              <a:t>55°C</a:t>
            </a:r>
            <a:r>
              <a:rPr lang="en-US" altLang="zh-TW" sz="2000" b="1" dirty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 </a:t>
            </a:r>
            <a:r>
              <a:rPr lang="zh-TW" altLang="en-US" sz="2000" b="1" dirty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高強度封包測試驗證</a:t>
            </a:r>
          </a:p>
        </p:txBody>
      </p:sp>
      <p:sp>
        <p:nvSpPr>
          <p:cNvPr id="20" name="圓角矩形 19"/>
          <p:cNvSpPr/>
          <p:nvPr/>
        </p:nvSpPr>
        <p:spPr>
          <a:xfrm>
            <a:off x="4852622" y="2285998"/>
            <a:ext cx="3429024" cy="928694"/>
          </a:xfrm>
          <a:prstGeom prst="roundRect">
            <a:avLst>
              <a:gd name="adj" fmla="val 0"/>
            </a:avLst>
          </a:prstGeom>
          <a:solidFill>
            <a:srgbClr val="06C0D4">
              <a:alpha val="28000"/>
            </a:srgbClr>
          </a:solidFill>
          <a:ln>
            <a:noFill/>
          </a:ln>
          <a:effectLst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4786314" y="2223680"/>
            <a:ext cx="256338" cy="256338"/>
          </a:xfrm>
          <a:prstGeom prst="rect">
            <a:avLst/>
          </a:prstGeom>
          <a:solidFill>
            <a:srgbClr val="00B0F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" name="矩形 21"/>
          <p:cNvSpPr/>
          <p:nvPr/>
        </p:nvSpPr>
        <p:spPr>
          <a:xfrm>
            <a:off x="4995498" y="2428874"/>
            <a:ext cx="32861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FFFFFF"/>
              </a:buClr>
              <a:buSzPts val="1800"/>
            </a:pPr>
            <a:r>
              <a:rPr lang="zh-TW" altLang="en-US" sz="2000" b="1" dirty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噪音測試：不同風扇轉速的噪音測試</a:t>
            </a:r>
          </a:p>
        </p:txBody>
      </p:sp>
      <p:sp>
        <p:nvSpPr>
          <p:cNvPr id="23" name="圓角矩形 22"/>
          <p:cNvSpPr/>
          <p:nvPr/>
        </p:nvSpPr>
        <p:spPr>
          <a:xfrm>
            <a:off x="780656" y="2285998"/>
            <a:ext cx="3429024" cy="928694"/>
          </a:xfrm>
          <a:prstGeom prst="roundRect">
            <a:avLst>
              <a:gd name="adj" fmla="val 0"/>
            </a:avLst>
          </a:prstGeom>
          <a:solidFill>
            <a:srgbClr val="06C0D4">
              <a:alpha val="28000"/>
            </a:srgbClr>
          </a:solidFill>
          <a:ln>
            <a:noFill/>
          </a:ln>
          <a:effectLst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714348" y="2223680"/>
            <a:ext cx="256338" cy="256338"/>
          </a:xfrm>
          <a:prstGeom prst="rect">
            <a:avLst/>
          </a:prstGeom>
          <a:solidFill>
            <a:srgbClr val="00B0F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5" name="矩形 24"/>
          <p:cNvSpPr/>
          <p:nvPr/>
        </p:nvSpPr>
        <p:spPr>
          <a:xfrm>
            <a:off x="923532" y="2428874"/>
            <a:ext cx="32861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FFFFFF"/>
              </a:buClr>
              <a:buSzPts val="1800"/>
            </a:pPr>
            <a:r>
              <a:rPr lang="zh-TW" altLang="en-US" sz="2000" b="1" dirty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硬體機構驗證：震動測試，機械衝擊測試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Shape 35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err="1"/>
              <a:t>溫度驗證</a:t>
            </a:r>
            <a:endParaRPr dirty="0"/>
          </a:p>
        </p:txBody>
      </p:sp>
      <p:pic>
        <p:nvPicPr>
          <p:cNvPr id="352" name="Shape 3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79283" y="2285998"/>
            <a:ext cx="3117219" cy="1759400"/>
          </a:xfrm>
          <a:prstGeom prst="roundRect">
            <a:avLst>
              <a:gd name="adj" fmla="val 10014"/>
            </a:avLst>
          </a:prstGeom>
          <a:noFill/>
          <a:ln>
            <a:noFill/>
          </a:ln>
        </p:spPr>
      </p:pic>
      <p:pic>
        <p:nvPicPr>
          <p:cNvPr id="353" name="Shape 35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35401" y="2285998"/>
            <a:ext cx="3227776" cy="1759400"/>
          </a:xfrm>
          <a:prstGeom prst="roundRect">
            <a:avLst>
              <a:gd name="adj" fmla="val 10014"/>
            </a:avLst>
          </a:prstGeom>
          <a:noFill/>
          <a:ln>
            <a:noFill/>
          </a:ln>
        </p:spPr>
      </p:pic>
      <p:sp>
        <p:nvSpPr>
          <p:cNvPr id="355" name="Shape 355"/>
          <p:cNvSpPr/>
          <p:nvPr/>
        </p:nvSpPr>
        <p:spPr>
          <a:xfrm>
            <a:off x="4929190" y="1428742"/>
            <a:ext cx="785818" cy="503100"/>
          </a:xfrm>
          <a:prstGeom prst="wedgeRectCallout">
            <a:avLst>
              <a:gd name="adj1" fmla="val -2727"/>
              <a:gd name="adj2" fmla="val 92909"/>
            </a:avLst>
          </a:prstGeom>
          <a:solidFill>
            <a:schemeClr val="bg1"/>
          </a:solidFill>
          <a:ln w="38100" cap="flat" cmpd="sng">
            <a:solidFill>
              <a:schemeClr val="accent4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 dirty="0">
                <a:solidFill>
                  <a:schemeClr val="tx1"/>
                </a:solidFill>
              </a:rPr>
              <a:t>25°C</a:t>
            </a:r>
            <a:endParaRPr sz="2000" b="1" dirty="0">
              <a:solidFill>
                <a:schemeClr val="tx1"/>
              </a:solidFill>
            </a:endParaRPr>
          </a:p>
        </p:txBody>
      </p:sp>
      <p:sp>
        <p:nvSpPr>
          <p:cNvPr id="359" name="Shape 359"/>
          <p:cNvSpPr txBox="1"/>
          <p:nvPr/>
        </p:nvSpPr>
        <p:spPr>
          <a:xfrm>
            <a:off x="785786" y="4072151"/>
            <a:ext cx="3143272" cy="31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n-GB" sz="1500" b="1" dirty="0" err="1">
                <a:latin typeface="+mn-lt"/>
                <a:ea typeface="微軟正黑體" pitchFamily="34" charset="-120"/>
              </a:rPr>
              <a:t>封包</a:t>
            </a:r>
            <a:r>
              <a:rPr lang="zh-TW" altLang="en-US" sz="1500" b="1" dirty="0">
                <a:latin typeface="+mn-lt"/>
                <a:ea typeface="微軟正黑體" pitchFamily="34" charset="-120"/>
              </a:rPr>
              <a:t>網路測試設備</a:t>
            </a:r>
            <a:endParaRPr lang="en-GB" sz="1500" b="1" dirty="0">
              <a:latin typeface="+mn-lt"/>
              <a:ea typeface="微軟正黑體" pitchFamily="34" charset="-120"/>
            </a:endParaRPr>
          </a:p>
        </p:txBody>
      </p:sp>
      <p:sp>
        <p:nvSpPr>
          <p:cNvPr id="360" name="Shape 360"/>
          <p:cNvSpPr txBox="1"/>
          <p:nvPr/>
        </p:nvSpPr>
        <p:spPr>
          <a:xfrm>
            <a:off x="5143504" y="4072151"/>
            <a:ext cx="3143272" cy="31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 b="1" dirty="0" err="1">
                <a:latin typeface="+mn-lt"/>
                <a:ea typeface="微軟正黑體" pitchFamily="34" charset="-120"/>
              </a:rPr>
              <a:t>環溫機</a:t>
            </a:r>
            <a:endParaRPr sz="1500" b="1" dirty="0">
              <a:latin typeface="+mn-lt"/>
              <a:ea typeface="微軟正黑體" pitchFamily="34" charset="-120"/>
            </a:endParaRPr>
          </a:p>
        </p:txBody>
      </p:sp>
      <p:pic>
        <p:nvPicPr>
          <p:cNvPr id="13" name="圖片 12" descr="溫度計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41094" y="2226761"/>
            <a:ext cx="774310" cy="773617"/>
          </a:xfrm>
          <a:prstGeom prst="rect">
            <a:avLst/>
          </a:prstGeom>
          <a:ln>
            <a:noFill/>
          </a:ln>
        </p:spPr>
      </p:pic>
      <p:sp>
        <p:nvSpPr>
          <p:cNvPr id="16" name="Shape 355"/>
          <p:cNvSpPr/>
          <p:nvPr/>
        </p:nvSpPr>
        <p:spPr>
          <a:xfrm>
            <a:off x="5857884" y="1428742"/>
            <a:ext cx="785818" cy="503100"/>
          </a:xfrm>
          <a:prstGeom prst="wedgeRectCallout">
            <a:avLst>
              <a:gd name="adj1" fmla="val 25986"/>
              <a:gd name="adj2" fmla="val 90549"/>
            </a:avLst>
          </a:prstGeom>
          <a:solidFill>
            <a:schemeClr val="bg1"/>
          </a:solidFill>
          <a:ln w="38100" cap="flat" cmpd="sng">
            <a:solidFill>
              <a:schemeClr val="accent4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 dirty="0">
                <a:solidFill>
                  <a:schemeClr val="tx1"/>
                </a:solidFill>
              </a:rPr>
              <a:t>35°C</a:t>
            </a:r>
            <a:endParaRPr sz="2000" b="1" dirty="0">
              <a:solidFill>
                <a:schemeClr val="tx1"/>
              </a:solidFill>
            </a:endParaRPr>
          </a:p>
        </p:txBody>
      </p:sp>
      <p:sp>
        <p:nvSpPr>
          <p:cNvPr id="17" name="Shape 355"/>
          <p:cNvSpPr/>
          <p:nvPr/>
        </p:nvSpPr>
        <p:spPr>
          <a:xfrm>
            <a:off x="6786578" y="1428742"/>
            <a:ext cx="785818" cy="503100"/>
          </a:xfrm>
          <a:prstGeom prst="wedgeRectCallout">
            <a:avLst>
              <a:gd name="adj1" fmla="val -29929"/>
              <a:gd name="adj2" fmla="val 90549"/>
            </a:avLst>
          </a:prstGeom>
          <a:solidFill>
            <a:schemeClr val="bg1"/>
          </a:solidFill>
          <a:ln w="38100" cap="flat" cmpd="sng">
            <a:solidFill>
              <a:schemeClr val="accent4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 dirty="0">
                <a:solidFill>
                  <a:schemeClr val="tx1"/>
                </a:solidFill>
              </a:rPr>
              <a:t>45°C</a:t>
            </a:r>
            <a:endParaRPr sz="2000" b="1" dirty="0">
              <a:solidFill>
                <a:schemeClr val="tx1"/>
              </a:solidFill>
            </a:endParaRPr>
          </a:p>
        </p:txBody>
      </p:sp>
      <p:sp>
        <p:nvSpPr>
          <p:cNvPr id="18" name="Shape 355"/>
          <p:cNvSpPr/>
          <p:nvPr/>
        </p:nvSpPr>
        <p:spPr>
          <a:xfrm>
            <a:off x="7715272" y="1428742"/>
            <a:ext cx="785818" cy="503100"/>
          </a:xfrm>
          <a:prstGeom prst="wedgeRectCallout">
            <a:avLst>
              <a:gd name="adj1" fmla="val 6340"/>
              <a:gd name="adj2" fmla="val 85828"/>
            </a:avLst>
          </a:prstGeom>
          <a:solidFill>
            <a:schemeClr val="bg1"/>
          </a:solidFill>
          <a:ln w="38100" cap="flat" cmpd="sng">
            <a:solidFill>
              <a:schemeClr val="accent4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 dirty="0">
                <a:solidFill>
                  <a:schemeClr val="tx1"/>
                </a:solidFill>
              </a:rPr>
              <a:t>55°C</a:t>
            </a:r>
            <a:endParaRPr sz="2000" b="1" dirty="0">
              <a:solidFill>
                <a:schemeClr val="tx1"/>
              </a:solidFill>
            </a:endParaRPr>
          </a:p>
        </p:txBody>
      </p:sp>
      <p:sp>
        <p:nvSpPr>
          <p:cNvPr id="19" name="Shape 499"/>
          <p:cNvSpPr/>
          <p:nvPr/>
        </p:nvSpPr>
        <p:spPr>
          <a:xfrm>
            <a:off x="4071934" y="2890553"/>
            <a:ext cx="994672" cy="616153"/>
          </a:xfrm>
          <a:prstGeom prst="rightArrow">
            <a:avLst>
              <a:gd name="adj1" fmla="val 46366"/>
              <a:gd name="adj2" fmla="val 44550"/>
            </a:avLst>
          </a:prstGeom>
          <a:gradFill>
            <a:gsLst>
              <a:gs pos="0">
                <a:srgbClr val="C00000"/>
              </a:gs>
              <a:gs pos="50000">
                <a:srgbClr val="C00000"/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  <a:effectLst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zh-TW" sz="1800" b="1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   </a:t>
            </a:r>
            <a:r>
              <a:rPr lang="en-US" altLang="zh-TW" sz="1800" b="1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</a:t>
            </a:r>
            <a:endParaRPr lang="zh-TW" sz="1800" b="1" dirty="0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0" name="Shape 275"/>
          <p:cNvSpPr txBox="1"/>
          <p:nvPr/>
        </p:nvSpPr>
        <p:spPr>
          <a:xfrm>
            <a:off x="285720" y="1071552"/>
            <a:ext cx="4643470" cy="16430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zh-TW" altLang="en-US" sz="2000" b="1" dirty="0">
                <a:latin typeface="+mn-lt"/>
                <a:ea typeface="微軟正黑體" pitchFamily="34" charset="-120"/>
              </a:rPr>
              <a:t>利用網路測試設備，針對不同溫度進行高強度的封包測試。</a:t>
            </a:r>
          </a:p>
          <a:p>
            <a:r>
              <a:rPr lang="zh-TW" altLang="en-US" sz="2000" b="1" dirty="0">
                <a:latin typeface="+mn-lt"/>
                <a:ea typeface="微軟正黑體" pitchFamily="34" charset="-120"/>
              </a:rPr>
              <a:t>通過條件：不能掉任何一個封包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Shape 36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硬體機構驗證</a:t>
            </a:r>
            <a:endParaRPr/>
          </a:p>
        </p:txBody>
      </p:sp>
      <p:pic>
        <p:nvPicPr>
          <p:cNvPr id="367" name="Shape 36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77814" y="2285998"/>
            <a:ext cx="2817528" cy="2071702"/>
          </a:xfrm>
          <a:prstGeom prst="roundRect">
            <a:avLst>
              <a:gd name="adj" fmla="val 10014"/>
            </a:avLst>
          </a:prstGeom>
          <a:noFill/>
          <a:ln>
            <a:noFill/>
          </a:ln>
        </p:spPr>
      </p:pic>
      <p:pic>
        <p:nvPicPr>
          <p:cNvPr id="370" name="Shape 37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0034" y="2285998"/>
            <a:ext cx="4093607" cy="2055665"/>
          </a:xfrm>
          <a:prstGeom prst="roundRect">
            <a:avLst>
              <a:gd name="adj" fmla="val 10014"/>
            </a:avLst>
          </a:prstGeom>
          <a:noFill/>
          <a:ln>
            <a:noFill/>
          </a:ln>
        </p:spPr>
      </p:pic>
      <p:sp>
        <p:nvSpPr>
          <p:cNvPr id="7" name="Shape 275"/>
          <p:cNvSpPr txBox="1"/>
          <p:nvPr/>
        </p:nvSpPr>
        <p:spPr>
          <a:xfrm>
            <a:off x="357158" y="1071552"/>
            <a:ext cx="4357718" cy="10715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zh-TW" altLang="en-US" sz="2000" b="1" dirty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震動測試：</a:t>
            </a:r>
            <a:endParaRPr lang="en-US" altLang="zh-TW" sz="2000" b="1" dirty="0">
              <a:solidFill>
                <a:schemeClr val="tx1"/>
              </a:solidFill>
              <a:latin typeface="+mn-lt"/>
              <a:ea typeface="微軟正黑體" pitchFamily="34" charset="-120"/>
            </a:endParaRPr>
          </a:p>
          <a:p>
            <a:pPr lvl="0"/>
            <a:r>
              <a:rPr lang="zh-TW" altLang="en-US" sz="2000" b="1" dirty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隨機模式進行 </a:t>
            </a:r>
            <a:r>
              <a:rPr lang="en-US" altLang="zh-TW" sz="2000" b="1" dirty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X, Y, Z  </a:t>
            </a:r>
            <a:r>
              <a:rPr lang="zh-TW" altLang="en-US" sz="2000" b="1" dirty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三面震盪測試</a:t>
            </a:r>
          </a:p>
        </p:txBody>
      </p:sp>
      <p:sp>
        <p:nvSpPr>
          <p:cNvPr id="8" name="Shape 275"/>
          <p:cNvSpPr txBox="1"/>
          <p:nvPr/>
        </p:nvSpPr>
        <p:spPr>
          <a:xfrm>
            <a:off x="4500530" y="1071552"/>
            <a:ext cx="4643470" cy="7858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zh-TW" altLang="en-US" sz="2000" dirty="0">
                <a:solidFill>
                  <a:srgbClr val="FFFFFF"/>
                </a:solidFill>
              </a:rPr>
              <a:t>機械衝擊測試：驗證產品耐衝擊能力，在加速度 </a:t>
            </a:r>
            <a:r>
              <a:rPr lang="en-US" altLang="zh-TW" sz="2000" dirty="0">
                <a:solidFill>
                  <a:srgbClr val="FFFFFF"/>
                </a:solidFill>
              </a:rPr>
              <a:t>(</a:t>
            </a:r>
            <a:r>
              <a:rPr lang="zh-TW" altLang="en-US" sz="2000" dirty="0">
                <a:solidFill>
                  <a:srgbClr val="FFFFFF"/>
                </a:solidFill>
              </a:rPr>
              <a:t>高 </a:t>
            </a:r>
            <a:r>
              <a:rPr lang="en-US" altLang="zh-TW" sz="2000" dirty="0">
                <a:solidFill>
                  <a:srgbClr val="FFFFFF"/>
                </a:solidFill>
              </a:rPr>
              <a:t>G </a:t>
            </a:r>
            <a:r>
              <a:rPr lang="zh-TW" altLang="en-US" sz="2000" dirty="0">
                <a:solidFill>
                  <a:srgbClr val="FFFFFF"/>
                </a:solidFill>
              </a:rPr>
              <a:t>值</a:t>
            </a:r>
            <a:r>
              <a:rPr lang="en-US" altLang="zh-TW" sz="2000" dirty="0">
                <a:solidFill>
                  <a:srgbClr val="FFFFFF"/>
                </a:solidFill>
              </a:rPr>
              <a:t>) </a:t>
            </a:r>
            <a:r>
              <a:rPr lang="zh-TW" altLang="en-US" sz="2000" dirty="0">
                <a:solidFill>
                  <a:srgbClr val="FFFFFF"/>
                </a:solidFill>
              </a:rPr>
              <a:t>衝擊瞬間確認是否能抵抗外在應力。</a:t>
            </a:r>
          </a:p>
        </p:txBody>
      </p:sp>
      <p:sp>
        <p:nvSpPr>
          <p:cNvPr id="9" name="Shape 275"/>
          <p:cNvSpPr txBox="1"/>
          <p:nvPr/>
        </p:nvSpPr>
        <p:spPr>
          <a:xfrm>
            <a:off x="4786314" y="1071552"/>
            <a:ext cx="4000528" cy="12144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zh-TW" altLang="en-US" sz="2000" b="1" dirty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機械衝擊測試：驗證產品耐衝擊能力，在加速度 </a:t>
            </a:r>
            <a:r>
              <a:rPr lang="en-US" altLang="zh-TW" sz="2000" b="1" dirty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(</a:t>
            </a:r>
            <a:r>
              <a:rPr lang="zh-TW" altLang="en-US" sz="2000" b="1" dirty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高 </a:t>
            </a:r>
            <a:r>
              <a:rPr lang="en-US" altLang="zh-TW" sz="2000" b="1" dirty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G </a:t>
            </a:r>
            <a:r>
              <a:rPr lang="zh-TW" altLang="en-US" sz="2000" b="1" dirty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值</a:t>
            </a:r>
            <a:r>
              <a:rPr lang="en-US" altLang="zh-TW" sz="2000" b="1" dirty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) </a:t>
            </a:r>
            <a:r>
              <a:rPr lang="zh-TW" altLang="en-US" sz="2000" b="1" dirty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衝擊瞬間確認是否能抵抗外在應力。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Shape 37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其他硬體機構驗證</a:t>
            </a:r>
            <a:endParaRPr/>
          </a:p>
        </p:txBody>
      </p:sp>
      <p:sp>
        <p:nvSpPr>
          <p:cNvPr id="4" name="矩形 3"/>
          <p:cNvSpPr/>
          <p:nvPr/>
        </p:nvSpPr>
        <p:spPr>
          <a:xfrm>
            <a:off x="923532" y="1285866"/>
            <a:ext cx="793474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342900">
              <a:lnSpc>
                <a:spcPct val="150000"/>
              </a:lnSpc>
              <a:buClrTx/>
              <a:buSzPts val="1800"/>
              <a:buFont typeface="Arial" pitchFamily="34" charset="0"/>
              <a:buChar char="•"/>
            </a:pPr>
            <a:r>
              <a:rPr lang="zh-TW" altLang="en-US" sz="2000" b="1" dirty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電性測試（</a:t>
            </a:r>
            <a:r>
              <a:rPr lang="en-GB" sz="2000" b="1" dirty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Power Test ／Signal Integrity Test）</a:t>
            </a:r>
          </a:p>
          <a:p>
            <a:pPr marL="457200" lvl="0" indent="-342900">
              <a:lnSpc>
                <a:spcPct val="150000"/>
              </a:lnSpc>
              <a:buClrTx/>
              <a:buSzPts val="1800"/>
              <a:buFont typeface="Arial" pitchFamily="34" charset="0"/>
              <a:buChar char="•"/>
            </a:pPr>
            <a:r>
              <a:rPr lang="zh-TW" altLang="en-US" sz="2000" b="1" dirty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濕度驗證</a:t>
            </a:r>
          </a:p>
          <a:p>
            <a:pPr marL="457200" lvl="0" indent="-342900">
              <a:lnSpc>
                <a:spcPct val="150000"/>
              </a:lnSpc>
              <a:buClrTx/>
              <a:buSzPts val="1800"/>
              <a:buFont typeface="Arial" pitchFamily="34" charset="0"/>
              <a:buChar char="•"/>
            </a:pPr>
            <a:r>
              <a:rPr lang="zh-TW" altLang="en-US" sz="2000" b="1" dirty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落摔驗證</a:t>
            </a:r>
          </a:p>
          <a:p>
            <a:pPr marL="457200" lvl="0" indent="-342900">
              <a:lnSpc>
                <a:spcPct val="150000"/>
              </a:lnSpc>
              <a:buClrTx/>
              <a:buSzPts val="1800"/>
              <a:buFont typeface="Arial" pitchFamily="34" charset="0"/>
              <a:buChar char="•"/>
            </a:pPr>
            <a:r>
              <a:rPr lang="en-US" altLang="zh-TW" sz="2000" b="1" dirty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4 </a:t>
            </a:r>
            <a:r>
              <a:rPr lang="zh-TW" altLang="en-US" sz="2000" b="1" dirty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角測試</a:t>
            </a:r>
            <a:r>
              <a:rPr lang="zh-TW" altLang="en-US" sz="2000" b="1" dirty="0">
                <a:solidFill>
                  <a:schemeClr val="tx1"/>
                </a:solidFill>
                <a:ea typeface="微軟正黑體" pitchFamily="34" charset="-120"/>
              </a:rPr>
              <a:t>（</a:t>
            </a:r>
            <a:r>
              <a:rPr lang="en-GB" sz="2000" b="1" dirty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AC Four Corner Test ／DC Four Corner Test</a:t>
            </a:r>
            <a:r>
              <a:rPr lang="en-GB" sz="2000" b="1" dirty="0">
                <a:solidFill>
                  <a:schemeClr val="tx1"/>
                </a:solidFill>
                <a:ea typeface="微軟正黑體" pitchFamily="34" charset="-120"/>
              </a:rPr>
              <a:t>）</a:t>
            </a:r>
            <a:endParaRPr lang="en-GB" sz="2000" b="1" dirty="0">
              <a:solidFill>
                <a:schemeClr val="tx1"/>
              </a:solidFill>
              <a:latin typeface="+mn-lt"/>
              <a:ea typeface="微軟正黑體" pitchFamily="34" charset="-120"/>
            </a:endParaRPr>
          </a:p>
          <a:p>
            <a:pPr marL="457200" lvl="0" indent="-342900">
              <a:lnSpc>
                <a:spcPct val="150000"/>
              </a:lnSpc>
              <a:buClrTx/>
              <a:buSzPts val="1800"/>
              <a:buFont typeface="Arial" pitchFamily="34" charset="0"/>
              <a:buChar char="•"/>
            </a:pPr>
            <a:r>
              <a:rPr lang="zh-TW" altLang="en-US" sz="2000" b="1" dirty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運輸模擬 （</a:t>
            </a:r>
            <a:r>
              <a:rPr lang="en-GB" sz="2000" b="1" dirty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Transportation Test）</a:t>
            </a:r>
          </a:p>
          <a:p>
            <a:pPr marL="457200" lvl="0" indent="-342900">
              <a:lnSpc>
                <a:spcPct val="150000"/>
              </a:lnSpc>
              <a:buClrTx/>
              <a:buSzPts val="1800"/>
              <a:buFont typeface="Arial" pitchFamily="34" charset="0"/>
              <a:buChar char="•"/>
            </a:pPr>
            <a:r>
              <a:rPr lang="zh-TW" altLang="en-US" sz="2000" b="1" dirty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更多硬體相關驗證作業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Shape 38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err="1"/>
              <a:t>功能性／效能性檢驗</a:t>
            </a:r>
            <a:endParaRPr dirty="0"/>
          </a:p>
        </p:txBody>
      </p:sp>
      <p:grpSp>
        <p:nvGrpSpPr>
          <p:cNvPr id="6" name="群組 5"/>
          <p:cNvGrpSpPr/>
          <p:nvPr/>
        </p:nvGrpSpPr>
        <p:grpSpPr>
          <a:xfrm>
            <a:off x="857224" y="1357304"/>
            <a:ext cx="7286676" cy="642942"/>
            <a:chOff x="2297292" y="1428736"/>
            <a:chExt cx="7512690" cy="642942"/>
          </a:xfrm>
        </p:grpSpPr>
        <p:grpSp>
          <p:nvGrpSpPr>
            <p:cNvPr id="7" name="Shape 142"/>
            <p:cNvGrpSpPr/>
            <p:nvPr/>
          </p:nvGrpSpPr>
          <p:grpSpPr>
            <a:xfrm>
              <a:off x="3023372" y="1428736"/>
              <a:ext cx="6786610" cy="642942"/>
              <a:chOff x="5014865" y="1008782"/>
              <a:chExt cx="5697536" cy="576262"/>
            </a:xfrm>
          </p:grpSpPr>
          <p:sp>
            <p:nvSpPr>
              <p:cNvPr id="10" name="Shape 143"/>
              <p:cNvSpPr/>
              <p:nvPr/>
            </p:nvSpPr>
            <p:spPr>
              <a:xfrm flipH="1">
                <a:off x="5014865" y="1008782"/>
                <a:ext cx="5697536" cy="576262"/>
              </a:xfrm>
              <a:prstGeom prst="roundRect">
                <a:avLst>
                  <a:gd name="adj" fmla="val 50000"/>
                </a:avLst>
              </a:prstGeom>
              <a:solidFill>
                <a:srgbClr val="477DC7"/>
              </a:solidFill>
              <a:ln w="38100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76200" dist="20319" dir="5400000" rotWithShape="0">
                  <a:srgbClr val="000000">
                    <a:alpha val="37647"/>
                  </a:srgbClr>
                </a:outerShdw>
              </a:effectLst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" name="Shape 144"/>
              <p:cNvSpPr/>
              <p:nvPr/>
            </p:nvSpPr>
            <p:spPr>
              <a:xfrm flipH="1">
                <a:off x="5162502" y="1059582"/>
                <a:ext cx="5397500" cy="474661"/>
              </a:xfrm>
              <a:prstGeom prst="roundRect">
                <a:avLst>
                  <a:gd name="adj" fmla="val 50000"/>
                </a:avLst>
              </a:prstGeom>
              <a:solidFill>
                <a:schemeClr val="lt1"/>
              </a:solidFill>
              <a:ln>
                <a:noFill/>
              </a:ln>
              <a:effectLst>
                <a:outerShdw blurRad="39999" dist="23000" dir="5400000" rotWithShape="0">
                  <a:srgbClr val="000000">
                    <a:alpha val="34901"/>
                  </a:srgbClr>
                </a:outerShdw>
              </a:effectLst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8" name="Shape 146"/>
            <p:cNvSpPr/>
            <p:nvPr/>
          </p:nvSpPr>
          <p:spPr>
            <a:xfrm>
              <a:off x="2297292" y="1466841"/>
              <a:ext cx="601821" cy="604837"/>
            </a:xfrm>
            <a:prstGeom prst="ellipse">
              <a:avLst/>
            </a:prstGeom>
            <a:solidFill>
              <a:srgbClr val="477DC7"/>
            </a:solidFill>
            <a:ln w="381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76200" dist="20000" dir="5400000" rotWithShape="0">
                <a:srgbClr val="000000">
                  <a:alpha val="37647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2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" name="Shape 147"/>
            <p:cNvSpPr txBox="1"/>
            <p:nvPr/>
          </p:nvSpPr>
          <p:spPr>
            <a:xfrm>
              <a:off x="2393899" y="1538427"/>
              <a:ext cx="408604" cy="46166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n" sz="2400" b="1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</a:p>
          </p:txBody>
        </p:sp>
      </p:grpSp>
      <p:sp>
        <p:nvSpPr>
          <p:cNvPr id="12" name="文字方塊 11"/>
          <p:cNvSpPr txBox="1"/>
          <p:nvPr/>
        </p:nvSpPr>
        <p:spPr>
          <a:xfrm>
            <a:off x="1785918" y="1415471"/>
            <a:ext cx="61436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342900" algn="ctr">
              <a:buClr>
                <a:srgbClr val="FFFFFF"/>
              </a:buClr>
              <a:buSzPts val="1800"/>
            </a:pPr>
            <a:r>
              <a:rPr lang="zh-TW" altLang="en-US" sz="32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網路測試檢驗</a:t>
            </a:r>
          </a:p>
        </p:txBody>
      </p:sp>
      <p:grpSp>
        <p:nvGrpSpPr>
          <p:cNvPr id="13" name="群組 12"/>
          <p:cNvGrpSpPr/>
          <p:nvPr/>
        </p:nvGrpSpPr>
        <p:grpSpPr>
          <a:xfrm>
            <a:off x="857224" y="2299269"/>
            <a:ext cx="7286676" cy="642942"/>
            <a:chOff x="2297292" y="1428736"/>
            <a:chExt cx="7512690" cy="642942"/>
          </a:xfrm>
        </p:grpSpPr>
        <p:grpSp>
          <p:nvGrpSpPr>
            <p:cNvPr id="14" name="Shape 142"/>
            <p:cNvGrpSpPr/>
            <p:nvPr/>
          </p:nvGrpSpPr>
          <p:grpSpPr>
            <a:xfrm>
              <a:off x="3023372" y="1428736"/>
              <a:ext cx="6786610" cy="642942"/>
              <a:chOff x="5014865" y="1008782"/>
              <a:chExt cx="5697536" cy="576262"/>
            </a:xfrm>
          </p:grpSpPr>
          <p:sp>
            <p:nvSpPr>
              <p:cNvPr id="17" name="Shape 143"/>
              <p:cNvSpPr/>
              <p:nvPr/>
            </p:nvSpPr>
            <p:spPr>
              <a:xfrm flipH="1">
                <a:off x="5014865" y="1008782"/>
                <a:ext cx="5697536" cy="576262"/>
              </a:xfrm>
              <a:prstGeom prst="roundRect">
                <a:avLst>
                  <a:gd name="adj" fmla="val 50000"/>
                </a:avLst>
              </a:prstGeom>
              <a:solidFill>
                <a:srgbClr val="477DC7"/>
              </a:solidFill>
              <a:ln w="38100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76200" dist="20319" dir="5400000" rotWithShape="0">
                  <a:srgbClr val="000000">
                    <a:alpha val="37647"/>
                  </a:srgbClr>
                </a:outerShdw>
              </a:effectLst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" name="Shape 144"/>
              <p:cNvSpPr/>
              <p:nvPr/>
            </p:nvSpPr>
            <p:spPr>
              <a:xfrm flipH="1">
                <a:off x="5162502" y="1059582"/>
                <a:ext cx="5397500" cy="474661"/>
              </a:xfrm>
              <a:prstGeom prst="roundRect">
                <a:avLst>
                  <a:gd name="adj" fmla="val 50000"/>
                </a:avLst>
              </a:prstGeom>
              <a:solidFill>
                <a:schemeClr val="lt1"/>
              </a:solidFill>
              <a:ln>
                <a:noFill/>
              </a:ln>
              <a:effectLst>
                <a:outerShdw blurRad="39999" dist="23000" dir="5400000" rotWithShape="0">
                  <a:srgbClr val="000000">
                    <a:alpha val="34901"/>
                  </a:srgbClr>
                </a:outerShdw>
              </a:effectLst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5" name="Shape 146"/>
            <p:cNvSpPr/>
            <p:nvPr/>
          </p:nvSpPr>
          <p:spPr>
            <a:xfrm>
              <a:off x="2297292" y="1466841"/>
              <a:ext cx="601821" cy="604837"/>
            </a:xfrm>
            <a:prstGeom prst="ellipse">
              <a:avLst/>
            </a:prstGeom>
            <a:solidFill>
              <a:srgbClr val="477DC7"/>
            </a:solidFill>
            <a:ln w="381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76200" dist="20000" dir="5400000" rotWithShape="0">
                <a:srgbClr val="000000">
                  <a:alpha val="37647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2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Shape 147"/>
            <p:cNvSpPr txBox="1"/>
            <p:nvPr/>
          </p:nvSpPr>
          <p:spPr>
            <a:xfrm>
              <a:off x="2393899" y="1538427"/>
              <a:ext cx="408604" cy="46166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n-US" altLang="zh-TW" sz="2400" b="1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 lang="en" sz="24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" name="文字方塊 18"/>
          <p:cNvSpPr txBox="1"/>
          <p:nvPr/>
        </p:nvSpPr>
        <p:spPr>
          <a:xfrm>
            <a:off x="1785918" y="2357436"/>
            <a:ext cx="61436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342900" algn="ctr">
              <a:buClr>
                <a:srgbClr val="FFFFFF"/>
              </a:buClr>
              <a:buSzPts val="1800"/>
              <a:buFont typeface="Arial"/>
              <a:buChar char="●"/>
            </a:pPr>
            <a:r>
              <a:rPr lang="zh-TW" altLang="en-US" sz="32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實際環境架設檢驗</a:t>
            </a:r>
          </a:p>
        </p:txBody>
      </p:sp>
      <p:grpSp>
        <p:nvGrpSpPr>
          <p:cNvPr id="20" name="群組 19"/>
          <p:cNvGrpSpPr/>
          <p:nvPr/>
        </p:nvGrpSpPr>
        <p:grpSpPr>
          <a:xfrm>
            <a:off x="857224" y="3286130"/>
            <a:ext cx="7286676" cy="642942"/>
            <a:chOff x="2297292" y="1428736"/>
            <a:chExt cx="7512690" cy="642942"/>
          </a:xfrm>
        </p:grpSpPr>
        <p:grpSp>
          <p:nvGrpSpPr>
            <p:cNvPr id="21" name="Shape 142"/>
            <p:cNvGrpSpPr/>
            <p:nvPr/>
          </p:nvGrpSpPr>
          <p:grpSpPr>
            <a:xfrm>
              <a:off x="3023372" y="1428736"/>
              <a:ext cx="6786610" cy="642942"/>
              <a:chOff x="5014865" y="1008782"/>
              <a:chExt cx="5697536" cy="576262"/>
            </a:xfrm>
          </p:grpSpPr>
          <p:sp>
            <p:nvSpPr>
              <p:cNvPr id="24" name="Shape 143"/>
              <p:cNvSpPr/>
              <p:nvPr/>
            </p:nvSpPr>
            <p:spPr>
              <a:xfrm flipH="1">
                <a:off x="5014865" y="1008782"/>
                <a:ext cx="5697536" cy="576262"/>
              </a:xfrm>
              <a:prstGeom prst="roundRect">
                <a:avLst>
                  <a:gd name="adj" fmla="val 50000"/>
                </a:avLst>
              </a:prstGeom>
              <a:solidFill>
                <a:srgbClr val="477DC7"/>
              </a:solidFill>
              <a:ln w="38100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76200" dist="20319" dir="5400000" rotWithShape="0">
                  <a:srgbClr val="000000">
                    <a:alpha val="37647"/>
                  </a:srgbClr>
                </a:outerShdw>
              </a:effectLst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" name="Shape 144"/>
              <p:cNvSpPr/>
              <p:nvPr/>
            </p:nvSpPr>
            <p:spPr>
              <a:xfrm flipH="1">
                <a:off x="5162502" y="1059582"/>
                <a:ext cx="5397500" cy="474661"/>
              </a:xfrm>
              <a:prstGeom prst="roundRect">
                <a:avLst>
                  <a:gd name="adj" fmla="val 50000"/>
                </a:avLst>
              </a:prstGeom>
              <a:solidFill>
                <a:schemeClr val="lt1"/>
              </a:solidFill>
              <a:ln>
                <a:noFill/>
              </a:ln>
              <a:effectLst>
                <a:outerShdw blurRad="39999" dist="23000" dir="5400000" rotWithShape="0">
                  <a:srgbClr val="000000">
                    <a:alpha val="34901"/>
                  </a:srgbClr>
                </a:outerShdw>
              </a:effectLst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2" name="Shape 146"/>
            <p:cNvSpPr/>
            <p:nvPr/>
          </p:nvSpPr>
          <p:spPr>
            <a:xfrm>
              <a:off x="2297292" y="1466841"/>
              <a:ext cx="601821" cy="604837"/>
            </a:xfrm>
            <a:prstGeom prst="ellipse">
              <a:avLst/>
            </a:prstGeom>
            <a:solidFill>
              <a:srgbClr val="477DC7"/>
            </a:solidFill>
            <a:ln w="381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76200" dist="20000" dir="5400000" rotWithShape="0">
                <a:srgbClr val="000000">
                  <a:alpha val="37647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2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" name="Shape 147"/>
            <p:cNvSpPr txBox="1"/>
            <p:nvPr/>
          </p:nvSpPr>
          <p:spPr>
            <a:xfrm>
              <a:off x="2393899" y="1538427"/>
              <a:ext cx="408604" cy="46166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n-US" altLang="zh-TW" sz="2400" b="1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 lang="en" sz="24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" name="文字方塊 25"/>
          <p:cNvSpPr txBox="1"/>
          <p:nvPr/>
        </p:nvSpPr>
        <p:spPr>
          <a:xfrm>
            <a:off x="1785918" y="3344297"/>
            <a:ext cx="61436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342900" algn="ctr">
              <a:buClr>
                <a:srgbClr val="FFFFFF"/>
              </a:buClr>
              <a:buSzPts val="1800"/>
            </a:pPr>
            <a:r>
              <a:rPr lang="zh-TW" altLang="en-US" sz="32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模擬運用測試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2" name="Shape 39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85852" y="2029621"/>
            <a:ext cx="2806475" cy="130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圖片 10" descr="网络测试仪（NuStreams-2000i）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29190" y="1714494"/>
            <a:ext cx="3155917" cy="18573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89" name="Shape 38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網路測試設備</a:t>
            </a:r>
            <a:endParaRPr/>
          </a:p>
        </p:txBody>
      </p:sp>
      <p:sp>
        <p:nvSpPr>
          <p:cNvPr id="391" name="Shape 391"/>
          <p:cNvSpPr txBox="1"/>
          <p:nvPr/>
        </p:nvSpPr>
        <p:spPr>
          <a:xfrm>
            <a:off x="5072462" y="3432686"/>
            <a:ext cx="3000000" cy="71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 dirty="0"/>
              <a:t>Nustreams-2000i</a:t>
            </a:r>
            <a:endParaRPr sz="1800" dirty="0"/>
          </a:p>
        </p:txBody>
      </p:sp>
      <p:sp>
        <p:nvSpPr>
          <p:cNvPr id="393" name="Shape 393"/>
          <p:cNvSpPr txBox="1"/>
          <p:nvPr/>
        </p:nvSpPr>
        <p:spPr>
          <a:xfrm>
            <a:off x="1142976" y="3432686"/>
            <a:ext cx="3000000" cy="71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 dirty="0"/>
              <a:t>XENA</a:t>
            </a:r>
            <a:endParaRPr sz="1800" dirty="0"/>
          </a:p>
        </p:txBody>
      </p:sp>
      <p:pic>
        <p:nvPicPr>
          <p:cNvPr id="9" name="圖片 8" descr="highlight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85984" y="1000114"/>
            <a:ext cx="5000660" cy="714380"/>
          </a:xfrm>
          <a:prstGeom prst="rect">
            <a:avLst/>
          </a:prstGeom>
        </p:spPr>
      </p:pic>
      <p:sp>
        <p:nvSpPr>
          <p:cNvPr id="10" name="文字方塊 9"/>
          <p:cNvSpPr txBox="1"/>
          <p:nvPr/>
        </p:nvSpPr>
        <p:spPr>
          <a:xfrm>
            <a:off x="2928926" y="1214428"/>
            <a:ext cx="335758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zh-TW" sz="2500" b="1" dirty="0">
                <a:solidFill>
                  <a:srgbClr val="FFFFFF"/>
                </a:solidFill>
                <a:latin typeface="+mn-lt"/>
                <a:ea typeface="微軟正黑體" pitchFamily="34" charset="-120"/>
              </a:rPr>
              <a:t>2 </a:t>
            </a:r>
            <a:r>
              <a:rPr lang="zh-TW" altLang="en-US" sz="2500" b="1" dirty="0">
                <a:solidFill>
                  <a:srgbClr val="FFFFFF"/>
                </a:solidFill>
                <a:latin typeface="+mn-lt"/>
                <a:ea typeface="微軟正黑體" pitchFamily="34" charset="-120"/>
              </a:rPr>
              <a:t>套知名品牌測試設備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Shape 39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網路測試檢驗標準</a:t>
            </a:r>
            <a:endParaRPr/>
          </a:p>
        </p:txBody>
      </p:sp>
      <p:pic>
        <p:nvPicPr>
          <p:cNvPr id="401" name="Shape 40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79823" y="1264931"/>
            <a:ext cx="3564177" cy="26641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Shape 275"/>
          <p:cNvSpPr txBox="1"/>
          <p:nvPr/>
        </p:nvSpPr>
        <p:spPr>
          <a:xfrm>
            <a:off x="285720" y="1000114"/>
            <a:ext cx="5286412" cy="27146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zh-TW" altLang="en-US" sz="2000" b="1" dirty="0">
                <a:solidFill>
                  <a:srgbClr val="0070C0"/>
                </a:solidFill>
                <a:latin typeface="+mn-lt"/>
                <a:ea typeface="微軟正黑體" pitchFamily="34" charset="-120"/>
              </a:rPr>
              <a:t>網路測試驗證方式：</a:t>
            </a:r>
            <a:endParaRPr lang="en-US" altLang="zh-TW" sz="2000" b="1" dirty="0">
              <a:solidFill>
                <a:srgbClr val="0070C0"/>
              </a:solidFill>
              <a:latin typeface="+mn-lt"/>
              <a:ea typeface="微軟正黑體" pitchFamily="34" charset="-120"/>
            </a:endParaRPr>
          </a:p>
          <a:p>
            <a:pPr lvl="0"/>
            <a:endParaRPr lang="zh-TW" altLang="en-US" sz="1800" b="1" dirty="0">
              <a:solidFill>
                <a:srgbClr val="0070C0"/>
              </a:solidFill>
              <a:latin typeface="+mn-lt"/>
              <a:ea typeface="微軟正黑體" pitchFamily="34" charset="-120"/>
            </a:endParaRPr>
          </a:p>
          <a:p>
            <a:pPr lvl="0">
              <a:buClr>
                <a:srgbClr val="FFFFFF"/>
              </a:buClr>
              <a:buSzPts val="1400"/>
            </a:pPr>
            <a:r>
              <a:rPr lang="en-US" altLang="zh-TW" sz="1600" b="1" dirty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RFC 2544 </a:t>
            </a:r>
            <a:r>
              <a:rPr lang="zh-TW" altLang="en-US" sz="1600" b="1" dirty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網路互連設備測試標準：吞吐量 </a:t>
            </a:r>
            <a:r>
              <a:rPr lang="en-US" altLang="zh-TW" sz="1600" b="1" dirty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(Throughput)</a:t>
            </a:r>
            <a:r>
              <a:rPr lang="zh-TW" altLang="en-US" sz="1600" b="1" dirty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，訊框遺失 </a:t>
            </a:r>
            <a:r>
              <a:rPr lang="en-US" altLang="zh-TW" sz="1600" b="1" dirty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(Frame loss)</a:t>
            </a:r>
            <a:r>
              <a:rPr lang="zh-TW" altLang="en-US" sz="1600" b="1" dirty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，延遲 </a:t>
            </a:r>
            <a:r>
              <a:rPr lang="en-US" altLang="zh-TW" sz="1600" b="1" dirty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(Latency) </a:t>
            </a:r>
            <a:r>
              <a:rPr lang="zh-TW" altLang="en-US" sz="1600" b="1" dirty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及突發 </a:t>
            </a:r>
            <a:r>
              <a:rPr lang="en-US" altLang="zh-TW" sz="1600" b="1" dirty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(Back-to-back or burst) </a:t>
            </a:r>
            <a:r>
              <a:rPr lang="zh-TW" altLang="en-US" sz="1600" b="1" dirty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等相關標準測試項目。</a:t>
            </a:r>
          </a:p>
          <a:p>
            <a:pPr lvl="0">
              <a:buClr>
                <a:srgbClr val="FFFFFF"/>
              </a:buClr>
              <a:buSzPts val="1400"/>
            </a:pPr>
            <a:r>
              <a:rPr lang="en-US" altLang="zh-TW" sz="1600" b="1" dirty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RFC 2889 </a:t>
            </a:r>
            <a:r>
              <a:rPr lang="zh-TW" altLang="en-US" sz="1600" b="1" dirty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區域網路交換設備測試標準：交換機的轉發性能、擁塞控制、時延、地址處理和封包過濾提供了一個測試基準方法。</a:t>
            </a:r>
          </a:p>
          <a:p>
            <a:pPr lvl="0">
              <a:buClr>
                <a:srgbClr val="FFFFFF"/>
              </a:buClr>
              <a:buSzPts val="1400"/>
            </a:pPr>
            <a:r>
              <a:rPr lang="zh-TW" altLang="en-US" sz="1600" b="1" dirty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長時間封包壓力測試：在嚴苛的 </a:t>
            </a:r>
            <a:r>
              <a:rPr lang="en-US" altLang="zh-TW" sz="1600" b="1" dirty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0°- 45°C </a:t>
            </a:r>
            <a:r>
              <a:rPr lang="zh-TW" altLang="en-US" sz="1600" b="1" dirty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溫度及 </a:t>
            </a:r>
            <a:r>
              <a:rPr lang="en-US" altLang="zh-TW" sz="1600" b="1" dirty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80</a:t>
            </a:r>
            <a:r>
              <a:rPr lang="en-US" altLang="zh-TW" sz="1600" b="1" dirty="0">
                <a:solidFill>
                  <a:schemeClr val="tx1"/>
                </a:solidFill>
                <a:ea typeface="微軟正黑體" pitchFamily="34" charset="-120"/>
              </a:rPr>
              <a:t>°C</a:t>
            </a:r>
            <a:r>
              <a:rPr lang="en-US" altLang="zh-TW" sz="1600" b="1" dirty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濕度環境下，進行連續一個月的滿載封包驗證。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Shape 40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實際環境架設檢驗</a:t>
            </a:r>
            <a:endParaRPr/>
          </a:p>
        </p:txBody>
      </p:sp>
      <p:pic>
        <p:nvPicPr>
          <p:cNvPr id="407" name="Shape 40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95351" y="1643056"/>
            <a:ext cx="3905277" cy="2928958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pic>
        <p:nvPicPr>
          <p:cNvPr id="411" name="Shape 411"/>
          <p:cNvPicPr preferRelativeResize="0"/>
          <p:nvPr/>
        </p:nvPicPr>
        <p:blipFill>
          <a:blip r:embed="rId4">
            <a:alphaModFix/>
            <a:lum bright="20000" contrast="40000"/>
          </a:blip>
          <a:srcRect b="57563"/>
          <a:stretch>
            <a:fillRect/>
          </a:stretch>
        </p:blipFill>
        <p:spPr>
          <a:xfrm>
            <a:off x="4929190" y="1785932"/>
            <a:ext cx="3714776" cy="2601150"/>
          </a:xfrm>
          <a:prstGeom prst="roundRect">
            <a:avLst/>
          </a:prstGeom>
          <a:noFill/>
          <a:ln>
            <a:noFill/>
          </a:ln>
        </p:spPr>
      </p:pic>
      <p:sp>
        <p:nvSpPr>
          <p:cNvPr id="8" name="平行四邊形 7"/>
          <p:cNvSpPr/>
          <p:nvPr/>
        </p:nvSpPr>
        <p:spPr>
          <a:xfrm>
            <a:off x="428596" y="1071552"/>
            <a:ext cx="2428892" cy="428628"/>
          </a:xfrm>
          <a:prstGeom prst="parallelogram">
            <a:avLst>
              <a:gd name="adj" fmla="val 55727"/>
            </a:avLst>
          </a:prstGeom>
          <a:solidFill>
            <a:srgbClr val="0070C0"/>
          </a:solidFill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sz="2000" b="1" dirty="0">
                <a:solidFill>
                  <a:srgbClr val="FFFFFF"/>
                </a:solidFill>
                <a:ea typeface="微軟正黑體" pitchFamily="34" charset="-120"/>
              </a:rPr>
              <a:t>QNAP IT </a:t>
            </a:r>
            <a:r>
              <a:rPr lang="zh-TW" altLang="en-US" sz="2000" b="1" dirty="0">
                <a:solidFill>
                  <a:srgbClr val="FFFFFF"/>
                </a:solidFill>
                <a:ea typeface="微軟正黑體" pitchFamily="34" charset="-120"/>
              </a:rPr>
              <a:t>機房</a:t>
            </a:r>
            <a:endParaRPr lang="zh-TW" altLang="en-US" sz="2000" b="1" dirty="0">
              <a:solidFill>
                <a:srgbClr val="FFFF00"/>
              </a:solidFill>
              <a:ea typeface="微軟正黑體" pitchFamily="34" charset="-120"/>
            </a:endParaRPr>
          </a:p>
        </p:txBody>
      </p:sp>
      <p:sp>
        <p:nvSpPr>
          <p:cNvPr id="9" name="平行四邊形 8"/>
          <p:cNvSpPr/>
          <p:nvPr/>
        </p:nvSpPr>
        <p:spPr>
          <a:xfrm>
            <a:off x="4929190" y="1071552"/>
            <a:ext cx="3643338" cy="428628"/>
          </a:xfrm>
          <a:prstGeom prst="parallelogram">
            <a:avLst>
              <a:gd name="adj" fmla="val 55727"/>
            </a:avLst>
          </a:prstGeom>
          <a:solidFill>
            <a:srgbClr val="0070C0"/>
          </a:solidFill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b="1" dirty="0">
                <a:solidFill>
                  <a:srgbClr val="FFFFFF"/>
                </a:solidFill>
                <a:ea typeface="微軟正黑體" pitchFamily="34" charset="-120"/>
              </a:rPr>
              <a:t>QNAP </a:t>
            </a:r>
            <a:r>
              <a:rPr lang="zh-TW" altLang="en-US" sz="2000" b="1" dirty="0">
                <a:solidFill>
                  <a:srgbClr val="FFFFFF"/>
                </a:solidFill>
                <a:ea typeface="微軟正黑體" pitchFamily="34" charset="-120"/>
              </a:rPr>
              <a:t>新竹雲基地機房</a:t>
            </a:r>
          </a:p>
        </p:txBody>
      </p:sp>
      <p:pic>
        <p:nvPicPr>
          <p:cNvPr id="10" name="圖片 9" descr="圖片2.jpg"/>
          <p:cNvPicPr>
            <a:picLocks noChangeAspect="1"/>
          </p:cNvPicPr>
          <p:nvPr/>
        </p:nvPicPr>
        <p:blipFill>
          <a:blip r:embed="rId5"/>
          <a:srcRect l="4613" r="7737" b="65067"/>
          <a:stretch>
            <a:fillRect/>
          </a:stretch>
        </p:blipFill>
        <p:spPr>
          <a:xfrm>
            <a:off x="428595" y="1785932"/>
            <a:ext cx="3296353" cy="1214446"/>
          </a:xfrm>
          <a:prstGeom prst="roundRect">
            <a:avLst/>
          </a:prstGeom>
          <a:ln w="38100">
            <a:solidFill>
              <a:srgbClr val="00B0F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矩形 10"/>
          <p:cNvSpPr/>
          <p:nvPr/>
        </p:nvSpPr>
        <p:spPr>
          <a:xfrm>
            <a:off x="5286380" y="1928808"/>
            <a:ext cx="2428892" cy="500066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err="1"/>
              <a:t>邁向高速</a:t>
            </a:r>
            <a:r>
              <a:rPr lang="en-GB" dirty="0"/>
              <a:t> 10G </a:t>
            </a:r>
            <a:r>
              <a:rPr lang="en-GB" dirty="0" err="1"/>
              <a:t>的年代</a:t>
            </a:r>
            <a:endParaRPr dirty="0"/>
          </a:p>
        </p:txBody>
      </p:sp>
      <p:sp>
        <p:nvSpPr>
          <p:cNvPr id="116" name="Shape 116"/>
          <p:cNvSpPr/>
          <p:nvPr/>
        </p:nvSpPr>
        <p:spPr>
          <a:xfrm>
            <a:off x="357158" y="1714494"/>
            <a:ext cx="3357586" cy="928694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tx1">
              <a:lumMod val="65000"/>
              <a:lumOff val="35000"/>
            </a:schemeClr>
          </a:solidFill>
          <a:ln w="9525" cap="flat" cmpd="sng">
            <a:solidFill>
              <a:srgbClr val="C9DAF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Shape 117"/>
          <p:cNvSpPr/>
          <p:nvPr/>
        </p:nvSpPr>
        <p:spPr>
          <a:xfrm>
            <a:off x="357158" y="903970"/>
            <a:ext cx="7553100" cy="95340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rgbClr val="C00000"/>
          </a:solidFill>
          <a:ln w="9525" cap="flat" cmpd="sng">
            <a:solidFill>
              <a:srgbClr val="C9DAF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Shape 120"/>
          <p:cNvSpPr txBox="1"/>
          <p:nvPr/>
        </p:nvSpPr>
        <p:spPr>
          <a:xfrm>
            <a:off x="714744" y="2000246"/>
            <a:ext cx="3000000" cy="39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GB" sz="1800" b="1" dirty="0">
                <a:solidFill>
                  <a:schemeClr val="bg1"/>
                </a:solidFill>
                <a:latin typeface="+mn-lt"/>
                <a:ea typeface="微軟正黑體" pitchFamily="34" charset="-120"/>
              </a:rPr>
              <a:t>1Gbps </a:t>
            </a:r>
            <a:r>
              <a:rPr lang="en-GB" sz="1800" b="1" dirty="0" err="1">
                <a:solidFill>
                  <a:schemeClr val="bg1"/>
                </a:solidFill>
                <a:latin typeface="+mn-lt"/>
                <a:ea typeface="微軟正黑體" pitchFamily="34" charset="-120"/>
              </a:rPr>
              <a:t>乙太網路</a:t>
            </a:r>
            <a:endParaRPr lang="en-GB" sz="1800" b="1" dirty="0">
              <a:solidFill>
                <a:schemeClr val="bg1"/>
              </a:solidFill>
              <a:latin typeface="+mn-lt"/>
              <a:ea typeface="微軟正黑體" pitchFamily="34" charset="-120"/>
            </a:endParaRPr>
          </a:p>
        </p:txBody>
      </p:sp>
      <p:sp>
        <p:nvSpPr>
          <p:cNvPr id="121" name="Shape 121"/>
          <p:cNvSpPr txBox="1"/>
          <p:nvPr/>
        </p:nvSpPr>
        <p:spPr>
          <a:xfrm>
            <a:off x="714744" y="1184333"/>
            <a:ext cx="4146961" cy="39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 dirty="0">
                <a:solidFill>
                  <a:schemeClr val="bg1"/>
                </a:solidFill>
                <a:latin typeface="+mn-lt"/>
                <a:ea typeface="微軟正黑體" pitchFamily="34" charset="-120"/>
              </a:rPr>
              <a:t>10Gbps </a:t>
            </a:r>
            <a:r>
              <a:rPr lang="en-GB" sz="2000" b="1" dirty="0" err="1">
                <a:solidFill>
                  <a:schemeClr val="bg1"/>
                </a:solidFill>
                <a:latin typeface="+mn-lt"/>
                <a:ea typeface="微軟正黑體" pitchFamily="34" charset="-120"/>
              </a:rPr>
              <a:t>乙太網路</a:t>
            </a:r>
            <a:endParaRPr sz="2000" dirty="0">
              <a:solidFill>
                <a:schemeClr val="bg1"/>
              </a:solidFill>
              <a:latin typeface="+mn-lt"/>
              <a:ea typeface="微軟正黑體" pitchFamily="34" charset="-120"/>
            </a:endParaRPr>
          </a:p>
        </p:txBody>
      </p:sp>
      <p:sp>
        <p:nvSpPr>
          <p:cNvPr id="122" name="Shape 122"/>
          <p:cNvSpPr txBox="1"/>
          <p:nvPr/>
        </p:nvSpPr>
        <p:spPr>
          <a:xfrm>
            <a:off x="101340" y="4286262"/>
            <a:ext cx="6613800" cy="371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2921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</a:pPr>
            <a:r>
              <a:rPr lang="en-GB" sz="1200" b="1" dirty="0">
                <a:solidFill>
                  <a:schemeClr val="dk1"/>
                </a:solidFill>
                <a:latin typeface="+mn-lt"/>
                <a:ea typeface="微軟正黑體" pitchFamily="34" charset="-120"/>
              </a:rPr>
              <a:t>10G 乙太網路（英語：10 Gigabit </a:t>
            </a:r>
            <a:r>
              <a:rPr lang="en-GB" sz="1200" b="1" dirty="0" err="1">
                <a:solidFill>
                  <a:schemeClr val="dk1"/>
                </a:solidFill>
                <a:latin typeface="+mn-lt"/>
                <a:ea typeface="微軟正黑體" pitchFamily="34" charset="-120"/>
              </a:rPr>
              <a:t>Ethernet，縮寫為</a:t>
            </a:r>
            <a:r>
              <a:rPr lang="en-GB" sz="1200" b="1" dirty="0">
                <a:solidFill>
                  <a:schemeClr val="dk1"/>
                </a:solidFill>
                <a:latin typeface="+mn-lt"/>
                <a:ea typeface="微軟正黑體" pitchFamily="34" charset="-120"/>
              </a:rPr>
              <a:t> 10GE、10GbE、10 </a:t>
            </a:r>
            <a:r>
              <a:rPr lang="en-GB" sz="1200" b="1" dirty="0" err="1">
                <a:solidFill>
                  <a:schemeClr val="dk1"/>
                </a:solidFill>
                <a:latin typeface="+mn-lt"/>
                <a:ea typeface="微軟正黑體" pitchFamily="34" charset="-120"/>
              </a:rPr>
              <a:t>GigE</a:t>
            </a:r>
            <a:r>
              <a:rPr lang="en-GB" sz="1200" b="1" dirty="0">
                <a:solidFill>
                  <a:schemeClr val="dk1"/>
                </a:solidFill>
                <a:latin typeface="+mn-lt"/>
                <a:ea typeface="微軟正黑體" pitchFamily="34" charset="-120"/>
              </a:rPr>
              <a:t> 或 10GE）</a:t>
            </a:r>
            <a:endParaRPr sz="1200" b="1" dirty="0">
              <a:latin typeface="+mn-lt"/>
              <a:ea typeface="微軟正黑體" pitchFamily="34" charset="-120"/>
            </a:endParaRPr>
          </a:p>
        </p:txBody>
      </p:sp>
      <p:grpSp>
        <p:nvGrpSpPr>
          <p:cNvPr id="123" name="Shape 123"/>
          <p:cNvGrpSpPr/>
          <p:nvPr/>
        </p:nvGrpSpPr>
        <p:grpSpPr>
          <a:xfrm>
            <a:off x="3857620" y="1928808"/>
            <a:ext cx="4857784" cy="2286016"/>
            <a:chOff x="4463875" y="1579577"/>
            <a:chExt cx="4857784" cy="2286016"/>
          </a:xfrm>
        </p:grpSpPr>
        <p:sp>
          <p:nvSpPr>
            <p:cNvPr id="124" name="Shape 124"/>
            <p:cNvSpPr/>
            <p:nvPr/>
          </p:nvSpPr>
          <p:spPr>
            <a:xfrm>
              <a:off x="4463875" y="1865329"/>
              <a:ext cx="4857784" cy="2000264"/>
            </a:xfrm>
            <a:prstGeom prst="rect">
              <a:avLst/>
            </a:prstGeom>
            <a:solidFill>
              <a:srgbClr val="001027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" name="Shape 125"/>
            <p:cNvSpPr/>
            <p:nvPr/>
          </p:nvSpPr>
          <p:spPr>
            <a:xfrm>
              <a:off x="5035379" y="2763575"/>
              <a:ext cx="1793100" cy="197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200" b="1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10</a:t>
              </a:r>
              <a:r>
                <a:rPr lang="en-US" altLang="zh-TW" sz="1200" b="1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0</a:t>
              </a:r>
              <a:r>
                <a:rPr lang="en-GB" sz="1200" b="1" dirty="0">
                  <a:solidFill>
                    <a:srgbClr val="FFFFFF"/>
                  </a:solidFill>
                </a:rPr>
                <a:t> </a:t>
              </a:r>
              <a:r>
                <a:rPr lang="en-GB" sz="1200" b="1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MB/s</a:t>
              </a:r>
              <a:endParaRPr sz="1200" b="1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" name="Shape 127"/>
            <p:cNvSpPr/>
            <p:nvPr/>
          </p:nvSpPr>
          <p:spPr>
            <a:xfrm>
              <a:off x="7979459" y="2418700"/>
              <a:ext cx="1342200" cy="254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600" b="1" dirty="0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8</a:t>
              </a:r>
              <a:r>
                <a:rPr lang="en-GB" sz="1600" b="1" dirty="0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</a:rPr>
                <a:t> </a:t>
              </a:r>
              <a:r>
                <a:rPr lang="en-GB" sz="1600" b="1" dirty="0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分</a:t>
              </a:r>
              <a:r>
                <a:rPr lang="en-GB" sz="1600" b="1" dirty="0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</a:rPr>
                <a:t> </a:t>
              </a:r>
              <a:r>
                <a:rPr lang="en-GB" sz="1600" b="1" dirty="0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20</a:t>
              </a:r>
              <a:r>
                <a:rPr lang="en-GB" sz="1600" b="1" dirty="0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</a:rPr>
                <a:t> </a:t>
              </a:r>
              <a:r>
                <a:rPr lang="en-GB" sz="1600" b="1" dirty="0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秒</a:t>
              </a:r>
              <a:endParaRPr sz="1600" b="1" dirty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Arial"/>
              </a:endParaRPr>
            </a:p>
          </p:txBody>
        </p:sp>
        <p:sp>
          <p:nvSpPr>
            <p:cNvPr id="128" name="Shape 128"/>
            <p:cNvSpPr/>
            <p:nvPr/>
          </p:nvSpPr>
          <p:spPr>
            <a:xfrm>
              <a:off x="6543488" y="3193025"/>
              <a:ext cx="998100" cy="254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600" b="1" dirty="0">
                  <a:solidFill>
                    <a:srgbClr val="FFFF00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50</a:t>
              </a:r>
              <a:r>
                <a:rPr lang="en-GB" sz="1600" b="1" dirty="0">
                  <a:solidFill>
                    <a:srgbClr val="FFFF00"/>
                  </a:solidFill>
                  <a:latin typeface="微軟正黑體" pitchFamily="34" charset="-120"/>
                  <a:ea typeface="微軟正黑體" pitchFamily="34" charset="-120"/>
                </a:rPr>
                <a:t> </a:t>
              </a:r>
              <a:r>
                <a:rPr lang="en-GB" sz="1600" b="1" dirty="0">
                  <a:solidFill>
                    <a:srgbClr val="FFFF00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秒</a:t>
              </a:r>
              <a:endParaRPr sz="1600" b="1" dirty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  <a:sym typeface="Arial"/>
              </a:endParaRPr>
            </a:p>
          </p:txBody>
        </p:sp>
        <p:cxnSp>
          <p:nvCxnSpPr>
            <p:cNvPr id="129" name="Shape 129"/>
            <p:cNvCxnSpPr/>
            <p:nvPr/>
          </p:nvCxnSpPr>
          <p:spPr>
            <a:xfrm>
              <a:off x="5129252" y="3331441"/>
              <a:ext cx="1342200" cy="0"/>
            </a:xfrm>
            <a:prstGeom prst="straightConnector1">
              <a:avLst/>
            </a:prstGeom>
            <a:noFill/>
            <a:ln w="127000" cap="flat" cmpd="sng">
              <a:solidFill>
                <a:srgbClr val="FFFF0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30" name="Shape 130"/>
            <p:cNvCxnSpPr/>
            <p:nvPr/>
          </p:nvCxnSpPr>
          <p:spPr>
            <a:xfrm>
              <a:off x="5129252" y="2555995"/>
              <a:ext cx="2854500" cy="0"/>
            </a:xfrm>
            <a:prstGeom prst="straightConnector1">
              <a:avLst/>
            </a:prstGeom>
            <a:noFill/>
            <a:ln w="127000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131" name="Shape 131"/>
            <p:cNvSpPr/>
            <p:nvPr/>
          </p:nvSpPr>
          <p:spPr>
            <a:xfrm>
              <a:off x="4757159" y="1579577"/>
              <a:ext cx="4278748" cy="500066"/>
            </a:xfrm>
            <a:prstGeom prst="parallelogram">
              <a:avLst>
                <a:gd name="adj" fmla="val 58949"/>
              </a:avLst>
            </a:prstGeom>
            <a:solidFill>
              <a:srgbClr val="00B0F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" name="Shape 132"/>
            <p:cNvSpPr/>
            <p:nvPr/>
          </p:nvSpPr>
          <p:spPr>
            <a:xfrm>
              <a:off x="5050593" y="1651015"/>
              <a:ext cx="3691880" cy="3461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800" b="1" dirty="0" err="1">
                  <a:solidFill>
                    <a:srgbClr val="FFFFFF"/>
                  </a:solidFill>
                  <a:latin typeface="+mn-lt"/>
                  <a:ea typeface="微軟正黑體" pitchFamily="34" charset="-120"/>
                  <a:sym typeface="Arial"/>
                </a:rPr>
                <a:t>傳輸</a:t>
              </a:r>
              <a:r>
                <a:rPr lang="en-GB" sz="1800" b="1" dirty="0">
                  <a:solidFill>
                    <a:srgbClr val="FFFFFF"/>
                  </a:solidFill>
                  <a:latin typeface="+mn-lt"/>
                  <a:ea typeface="微軟正黑體" pitchFamily="34" charset="-120"/>
                  <a:sym typeface="Arial"/>
                </a:rPr>
                <a:t> </a:t>
              </a:r>
              <a:r>
                <a:rPr lang="en-GB" sz="1800" b="1" dirty="0">
                  <a:solidFill>
                    <a:srgbClr val="FFFF00"/>
                  </a:solidFill>
                  <a:latin typeface="+mn-lt"/>
                  <a:ea typeface="微軟正黑體" pitchFamily="34" charset="-120"/>
                  <a:sym typeface="Arial"/>
                </a:rPr>
                <a:t>50GB</a:t>
              </a:r>
              <a:r>
                <a:rPr lang="en-GB" sz="1800" b="1" dirty="0">
                  <a:solidFill>
                    <a:srgbClr val="FFFFFF"/>
                  </a:solidFill>
                  <a:latin typeface="+mn-lt"/>
                  <a:ea typeface="微軟正黑體" pitchFamily="34" charset="-120"/>
                  <a:sym typeface="Arial"/>
                </a:rPr>
                <a:t> </a:t>
              </a:r>
              <a:r>
                <a:rPr lang="en-GB" sz="1800" b="1" dirty="0" err="1">
                  <a:solidFill>
                    <a:srgbClr val="FFFFFF"/>
                  </a:solidFill>
                  <a:latin typeface="+mn-lt"/>
                  <a:ea typeface="微軟正黑體" pitchFamily="34" charset="-120"/>
                  <a:sym typeface="Arial"/>
                </a:rPr>
                <a:t>藍光影片資料所需時間</a:t>
              </a:r>
              <a:endParaRPr sz="1800" b="1" dirty="0">
                <a:solidFill>
                  <a:srgbClr val="FFFFFF"/>
                </a:solidFill>
                <a:latin typeface="+mn-lt"/>
                <a:ea typeface="微軟正黑體" pitchFamily="34" charset="-120"/>
                <a:sym typeface="Arial"/>
              </a:endParaRPr>
            </a:p>
          </p:txBody>
        </p:sp>
        <p:sp>
          <p:nvSpPr>
            <p:cNvPr id="133" name="Shape 133"/>
            <p:cNvSpPr/>
            <p:nvPr/>
          </p:nvSpPr>
          <p:spPr>
            <a:xfrm>
              <a:off x="4851808" y="2384701"/>
              <a:ext cx="1134000" cy="322800"/>
            </a:xfrm>
            <a:prstGeom prst="parallelogram">
              <a:avLst>
                <a:gd name="adj" fmla="val 55727"/>
              </a:avLst>
            </a:prstGeom>
            <a:solidFill>
              <a:srgbClr val="005A9E"/>
            </a:solidFill>
            <a:ln>
              <a:noFill/>
            </a:ln>
            <a:effectLst>
              <a:outerShdw blurRad="40000" dist="20000" dir="5400000" rotWithShape="0">
                <a:srgbClr val="000000">
                  <a:alpha val="3725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6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1GbE</a:t>
              </a:r>
              <a:endParaRPr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" name="Shape 134"/>
            <p:cNvSpPr/>
            <p:nvPr/>
          </p:nvSpPr>
          <p:spPr>
            <a:xfrm>
              <a:off x="4851808" y="3151213"/>
              <a:ext cx="1224900" cy="322800"/>
            </a:xfrm>
            <a:prstGeom prst="parallelogram">
              <a:avLst>
                <a:gd name="adj" fmla="val 55727"/>
              </a:avLst>
            </a:prstGeom>
            <a:solidFill>
              <a:srgbClr val="005A9E"/>
            </a:solidFill>
            <a:ln>
              <a:noFill/>
            </a:ln>
            <a:effectLst>
              <a:outerShdw blurRad="40000" dist="20000" dir="5400000" rotWithShape="0">
                <a:srgbClr val="000000">
                  <a:alpha val="3725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6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10GbE</a:t>
              </a:r>
              <a:endParaRPr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" name="Shape 125"/>
            <p:cNvSpPr/>
            <p:nvPr/>
          </p:nvSpPr>
          <p:spPr>
            <a:xfrm>
              <a:off x="5035379" y="3489492"/>
              <a:ext cx="1793100" cy="197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200" b="1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100</a:t>
              </a:r>
              <a:r>
                <a:rPr lang="en-US" altLang="zh-TW" sz="1200" b="1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0</a:t>
              </a:r>
              <a:r>
                <a:rPr lang="en-GB" sz="1200" b="1" dirty="0">
                  <a:solidFill>
                    <a:srgbClr val="FFFFFF"/>
                  </a:solidFill>
                </a:rPr>
                <a:t> </a:t>
              </a:r>
              <a:r>
                <a:rPr lang="en-GB" sz="1200" b="1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MB/s</a:t>
              </a:r>
              <a:endParaRPr sz="1200" b="1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4" name="Shape 116"/>
          <p:cNvSpPr/>
          <p:nvPr/>
        </p:nvSpPr>
        <p:spPr>
          <a:xfrm>
            <a:off x="357158" y="2500312"/>
            <a:ext cx="2786082" cy="928694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tx1">
              <a:lumMod val="50000"/>
              <a:lumOff val="50000"/>
            </a:schemeClr>
          </a:solidFill>
          <a:ln w="9525" cap="flat" cmpd="sng">
            <a:solidFill>
              <a:srgbClr val="C9DAF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Shape 120"/>
          <p:cNvSpPr txBox="1"/>
          <p:nvPr/>
        </p:nvSpPr>
        <p:spPr>
          <a:xfrm>
            <a:off x="714744" y="2786064"/>
            <a:ext cx="3000000" cy="39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GB" sz="1600" b="1" dirty="0">
                <a:solidFill>
                  <a:schemeClr val="bg1"/>
                </a:solidFill>
                <a:latin typeface="+mn-lt"/>
                <a:ea typeface="微軟正黑體" pitchFamily="34" charset="-120"/>
              </a:rPr>
              <a:t>100Mbps </a:t>
            </a:r>
            <a:r>
              <a:rPr lang="en-GB" sz="1600" b="1" dirty="0" err="1">
                <a:solidFill>
                  <a:schemeClr val="bg1"/>
                </a:solidFill>
                <a:latin typeface="+mn-lt"/>
                <a:ea typeface="微軟正黑體" pitchFamily="34" charset="-120"/>
              </a:rPr>
              <a:t>乙太網路</a:t>
            </a:r>
            <a:endParaRPr lang="en-GB" sz="1600" b="1" dirty="0">
              <a:solidFill>
                <a:schemeClr val="bg1"/>
              </a:solidFill>
              <a:latin typeface="+mn-lt"/>
              <a:ea typeface="微軟正黑體" pitchFamily="34" charset="-120"/>
            </a:endParaRPr>
          </a:p>
        </p:txBody>
      </p:sp>
      <p:sp>
        <p:nvSpPr>
          <p:cNvPr id="28" name="Shape 116"/>
          <p:cNvSpPr/>
          <p:nvPr/>
        </p:nvSpPr>
        <p:spPr>
          <a:xfrm>
            <a:off x="357158" y="3286130"/>
            <a:ext cx="2357454" cy="928694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bg1">
              <a:lumMod val="65000"/>
            </a:schemeClr>
          </a:solidFill>
          <a:ln w="9525" cap="flat" cmpd="sng">
            <a:solidFill>
              <a:srgbClr val="C9DAF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Shape 120"/>
          <p:cNvSpPr txBox="1"/>
          <p:nvPr/>
        </p:nvSpPr>
        <p:spPr>
          <a:xfrm>
            <a:off x="714744" y="3571882"/>
            <a:ext cx="3000000" cy="39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US" altLang="zh-TW" sz="1600" b="1" dirty="0">
                <a:solidFill>
                  <a:schemeClr val="bg1"/>
                </a:solidFill>
                <a:latin typeface="+mn-lt"/>
                <a:ea typeface="微軟正黑體" pitchFamily="34" charset="-120"/>
              </a:rPr>
              <a:t>10</a:t>
            </a:r>
            <a:r>
              <a:rPr lang="en-GB" sz="1600" b="1" dirty="0">
                <a:solidFill>
                  <a:schemeClr val="bg1"/>
                </a:solidFill>
                <a:latin typeface="+mn-lt"/>
                <a:ea typeface="微軟正黑體" pitchFamily="34" charset="-120"/>
              </a:rPr>
              <a:t>Mbps </a:t>
            </a:r>
            <a:r>
              <a:rPr lang="en-GB" sz="1600" b="1" dirty="0" err="1">
                <a:solidFill>
                  <a:schemeClr val="bg1"/>
                </a:solidFill>
                <a:latin typeface="+mn-lt"/>
                <a:ea typeface="微軟正黑體" pitchFamily="34" charset="-120"/>
              </a:rPr>
              <a:t>乙太網路</a:t>
            </a:r>
            <a:endParaRPr lang="en-GB" sz="1600" b="1" dirty="0">
              <a:solidFill>
                <a:schemeClr val="bg1"/>
              </a:solidFill>
              <a:latin typeface="+mn-lt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Shape 41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err="1"/>
              <a:t>模擬運用測試</a:t>
            </a:r>
            <a:endParaRPr dirty="0"/>
          </a:p>
        </p:txBody>
      </p:sp>
      <p:pic>
        <p:nvPicPr>
          <p:cNvPr id="418" name="Shape 4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24477" y="1142990"/>
            <a:ext cx="3619524" cy="27146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Shape 275"/>
          <p:cNvSpPr txBox="1"/>
          <p:nvPr/>
        </p:nvSpPr>
        <p:spPr>
          <a:xfrm>
            <a:off x="142844" y="1000114"/>
            <a:ext cx="6000792" cy="37147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altLang="zh-TW" sz="2000" b="1" dirty="0">
                <a:solidFill>
                  <a:srgbClr val="0070C0"/>
                </a:solidFill>
                <a:latin typeface="+mn-lt"/>
                <a:ea typeface="微軟正黑體" pitchFamily="34" charset="-120"/>
              </a:rPr>
              <a:t>Video Lab </a:t>
            </a:r>
            <a:r>
              <a:rPr lang="zh-TW" altLang="en-US" sz="2000" b="1" dirty="0">
                <a:solidFill>
                  <a:srgbClr val="0070C0"/>
                </a:solidFill>
                <a:latin typeface="+mn-lt"/>
                <a:ea typeface="微軟正黑體" pitchFamily="34" charset="-120"/>
              </a:rPr>
              <a:t>模擬影音編輯測試及備份作業設備：</a:t>
            </a:r>
            <a:endParaRPr lang="en-US" altLang="zh-TW" sz="2000" b="1" dirty="0">
              <a:solidFill>
                <a:srgbClr val="0070C0"/>
              </a:solidFill>
              <a:latin typeface="+mn-lt"/>
              <a:ea typeface="微軟正黑體" pitchFamily="34" charset="-120"/>
            </a:endParaRPr>
          </a:p>
          <a:p>
            <a:pPr lvl="0"/>
            <a:endParaRPr lang="zh-TW" altLang="en-US" sz="1800" b="1" dirty="0">
              <a:solidFill>
                <a:srgbClr val="0070C0"/>
              </a:solidFill>
              <a:latin typeface="+mn-lt"/>
              <a:ea typeface="微軟正黑體" pitchFamily="34" charset="-120"/>
            </a:endParaRPr>
          </a:p>
          <a:p>
            <a:pPr marL="457200" lvl="0" indent="-317500">
              <a:lnSpc>
                <a:spcPct val="150000"/>
              </a:lnSpc>
              <a:buClrTx/>
              <a:buSzPts val="1400"/>
              <a:buChar char="●"/>
            </a:pPr>
            <a:r>
              <a:rPr lang="en-GB" sz="1600" b="1" dirty="0">
                <a:solidFill>
                  <a:schemeClr val="tx1"/>
                </a:solidFill>
                <a:latin typeface="+mn-lt"/>
              </a:rPr>
              <a:t>TS-831X (SFP+ x 2)</a:t>
            </a:r>
          </a:p>
          <a:p>
            <a:pPr marL="457200" lvl="0" indent="-317500">
              <a:lnSpc>
                <a:spcPct val="150000"/>
              </a:lnSpc>
              <a:buClrTx/>
              <a:buSzPts val="1400"/>
              <a:buChar char="●"/>
            </a:pPr>
            <a:r>
              <a:rPr lang="en-GB" sz="1600" b="1" dirty="0">
                <a:solidFill>
                  <a:schemeClr val="tx1"/>
                </a:solidFill>
                <a:latin typeface="+mn-lt"/>
              </a:rPr>
              <a:t>TVS-1282 + LAN-10G2T-X550 (10G RJ45 x 2)</a:t>
            </a:r>
          </a:p>
          <a:p>
            <a:pPr marL="457200" lvl="0" indent="-317500">
              <a:lnSpc>
                <a:spcPct val="150000"/>
              </a:lnSpc>
              <a:buClrTx/>
              <a:buSzPts val="1400"/>
              <a:buChar char="●"/>
            </a:pPr>
            <a:r>
              <a:rPr lang="en-GB" sz="1600" b="1" dirty="0">
                <a:solidFill>
                  <a:schemeClr val="tx1"/>
                </a:solidFill>
                <a:latin typeface="+mn-lt"/>
              </a:rPr>
              <a:t>TES-3085U (SFP+ x 2)</a:t>
            </a:r>
          </a:p>
          <a:p>
            <a:pPr marL="457200" lvl="0" indent="-317500">
              <a:lnSpc>
                <a:spcPct val="150000"/>
              </a:lnSpc>
              <a:buClrTx/>
              <a:buSzPts val="1400"/>
              <a:buChar char="●"/>
            </a:pPr>
            <a:r>
              <a:rPr lang="en-GB" sz="1600" b="1" dirty="0">
                <a:solidFill>
                  <a:schemeClr val="tx1"/>
                </a:solidFill>
                <a:latin typeface="+mn-lt"/>
              </a:rPr>
              <a:t>HP Z640 workstation</a:t>
            </a:r>
            <a:r>
              <a:rPr lang="en-GB" sz="1600" b="1" dirty="0">
                <a:solidFill>
                  <a:schemeClr val="tx1"/>
                </a:solidFill>
              </a:rPr>
              <a:t> (</a:t>
            </a:r>
            <a:r>
              <a:rPr lang="en-GB" sz="1600" b="1" dirty="0">
                <a:solidFill>
                  <a:schemeClr val="tx1"/>
                </a:solidFill>
                <a:latin typeface="+mn-lt"/>
              </a:rPr>
              <a:t>10G RJ45 x 2</a:t>
            </a:r>
            <a:r>
              <a:rPr lang="en-GB" sz="1600" b="1" dirty="0">
                <a:solidFill>
                  <a:schemeClr val="tx1"/>
                </a:solidFill>
              </a:rPr>
              <a:t> )</a:t>
            </a:r>
            <a:endParaRPr lang="en-GB" sz="1600" b="1" dirty="0">
              <a:solidFill>
                <a:schemeClr val="tx1"/>
              </a:solidFill>
              <a:latin typeface="+mn-lt"/>
            </a:endParaRPr>
          </a:p>
          <a:p>
            <a:pPr marL="457200" lvl="0" indent="-317500">
              <a:lnSpc>
                <a:spcPct val="150000"/>
              </a:lnSpc>
              <a:buClrTx/>
              <a:buSzPts val="1400"/>
              <a:buChar char="●"/>
            </a:pPr>
            <a:r>
              <a:rPr lang="en-GB" sz="1600" b="1" dirty="0">
                <a:solidFill>
                  <a:schemeClr val="tx1"/>
                </a:solidFill>
                <a:latin typeface="+mn-lt"/>
              </a:rPr>
              <a:t>MAC Pro</a:t>
            </a:r>
            <a:r>
              <a:rPr lang="en-GB" sz="1600" b="1" dirty="0">
                <a:solidFill>
                  <a:schemeClr val="tx1"/>
                </a:solidFill>
              </a:rPr>
              <a:t> (</a:t>
            </a:r>
            <a:r>
              <a:rPr lang="en-GB" sz="1600" b="1" dirty="0">
                <a:solidFill>
                  <a:schemeClr val="tx1"/>
                </a:solidFill>
                <a:latin typeface="+mn-lt"/>
              </a:rPr>
              <a:t>10G RJ45 x 2</a:t>
            </a:r>
            <a:r>
              <a:rPr lang="en-GB" sz="1600" b="1" dirty="0">
                <a:solidFill>
                  <a:schemeClr val="tx1"/>
                </a:solidFill>
              </a:rPr>
              <a:t> )</a:t>
            </a:r>
            <a:endParaRPr lang="en-GB" sz="1600" b="1" dirty="0">
              <a:solidFill>
                <a:schemeClr val="tx1"/>
              </a:solidFill>
              <a:latin typeface="+mn-lt"/>
            </a:endParaRPr>
          </a:p>
          <a:p>
            <a:pPr marL="457200" lvl="0" indent="-317500">
              <a:lnSpc>
                <a:spcPct val="150000"/>
              </a:lnSpc>
              <a:buClrTx/>
              <a:buSzPts val="1400"/>
              <a:buChar char="●"/>
            </a:pPr>
            <a:r>
              <a:rPr lang="en-GB" sz="1600" b="1" dirty="0">
                <a:solidFill>
                  <a:schemeClr val="tx1"/>
                </a:solidFill>
                <a:latin typeface="+mn-lt"/>
              </a:rPr>
              <a:t>Final Cut Pro</a:t>
            </a:r>
          </a:p>
          <a:p>
            <a:pPr marL="457200" lvl="0" indent="-317500">
              <a:lnSpc>
                <a:spcPct val="150000"/>
              </a:lnSpc>
              <a:buClrTx/>
              <a:buSzPts val="1400"/>
              <a:buChar char="●"/>
            </a:pPr>
            <a:r>
              <a:rPr lang="en-GB" sz="1600" b="1" dirty="0">
                <a:solidFill>
                  <a:schemeClr val="tx1"/>
                </a:solidFill>
                <a:latin typeface="+mn-lt"/>
              </a:rPr>
              <a:t>Adobe </a:t>
            </a:r>
            <a:r>
              <a:rPr lang="en-GB" sz="1600" b="1" dirty="0" err="1">
                <a:solidFill>
                  <a:schemeClr val="tx1"/>
                </a:solidFill>
                <a:latin typeface="+mn-lt"/>
              </a:rPr>
              <a:t>Premi</a:t>
            </a:r>
            <a:r>
              <a:rPr lang="en-US" altLang="zh-Hant" sz="1600" b="1">
                <a:solidFill>
                  <a:schemeClr val="tx1"/>
                </a:solidFill>
                <a:latin typeface="+mn-lt"/>
              </a:rPr>
              <a:t>ere</a:t>
            </a:r>
            <a:endParaRPr lang="en-GB" sz="1600" b="1" dirty="0">
              <a:solidFill>
                <a:schemeClr val="tx1"/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Shape 42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互通性驗證</a:t>
            </a:r>
            <a:endParaRPr/>
          </a:p>
        </p:txBody>
      </p:sp>
      <p:sp>
        <p:nvSpPr>
          <p:cNvPr id="5" name="圓角矩形 4"/>
          <p:cNvSpPr/>
          <p:nvPr/>
        </p:nvSpPr>
        <p:spPr>
          <a:xfrm>
            <a:off x="780656" y="1643056"/>
            <a:ext cx="5863046" cy="928694"/>
          </a:xfrm>
          <a:prstGeom prst="roundRect">
            <a:avLst>
              <a:gd name="adj" fmla="val 0"/>
            </a:avLst>
          </a:prstGeom>
          <a:solidFill>
            <a:srgbClr val="06C0D4">
              <a:alpha val="28000"/>
            </a:srgbClr>
          </a:solidFill>
          <a:ln>
            <a:noFill/>
          </a:ln>
          <a:effectLst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714348" y="1580738"/>
            <a:ext cx="256338" cy="256338"/>
          </a:xfrm>
          <a:prstGeom prst="rect">
            <a:avLst/>
          </a:prstGeom>
          <a:solidFill>
            <a:srgbClr val="00B0F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923532" y="1928808"/>
            <a:ext cx="579160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FFFFFF"/>
              </a:buClr>
              <a:buSzPts val="1800"/>
            </a:pPr>
            <a:r>
              <a:rPr lang="zh-TW" altLang="en-US" sz="2000" b="1" dirty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各國安規驗證：</a:t>
            </a:r>
            <a:r>
              <a:rPr lang="en-US" altLang="zh-TW" sz="2000" b="1" dirty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FCC</a:t>
            </a:r>
            <a:r>
              <a:rPr lang="zh-TW" altLang="en-US" sz="2000" b="1" dirty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、</a:t>
            </a:r>
            <a:r>
              <a:rPr lang="en-US" altLang="zh-TW" sz="2000" b="1" dirty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CE</a:t>
            </a:r>
            <a:r>
              <a:rPr lang="zh-TW" altLang="en-US" sz="2000" b="1" dirty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、</a:t>
            </a:r>
            <a:r>
              <a:rPr lang="en-US" altLang="zh-TW" sz="2000" b="1" dirty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BSMI</a:t>
            </a:r>
            <a:r>
              <a:rPr lang="zh-TW" altLang="en-US" sz="2000" b="1" dirty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、</a:t>
            </a:r>
            <a:r>
              <a:rPr lang="en-US" altLang="zh-TW" sz="2000" b="1" dirty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CCC</a:t>
            </a:r>
            <a:r>
              <a:rPr lang="zh-TW" altLang="en-US" sz="2000" b="1" dirty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 等檢驗</a:t>
            </a:r>
          </a:p>
        </p:txBody>
      </p:sp>
      <p:sp>
        <p:nvSpPr>
          <p:cNvPr id="8" name="圓角矩形 7"/>
          <p:cNvSpPr/>
          <p:nvPr/>
        </p:nvSpPr>
        <p:spPr>
          <a:xfrm>
            <a:off x="785786" y="2928940"/>
            <a:ext cx="5857916" cy="928694"/>
          </a:xfrm>
          <a:prstGeom prst="roundRect">
            <a:avLst>
              <a:gd name="adj" fmla="val 0"/>
            </a:avLst>
          </a:prstGeom>
          <a:solidFill>
            <a:srgbClr val="06C0D4">
              <a:alpha val="28000"/>
            </a:srgbClr>
          </a:solidFill>
          <a:ln>
            <a:noFill/>
          </a:ln>
          <a:effectLst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719478" y="2866622"/>
            <a:ext cx="256338" cy="256338"/>
          </a:xfrm>
          <a:prstGeom prst="rect">
            <a:avLst/>
          </a:prstGeom>
          <a:solidFill>
            <a:srgbClr val="00B0F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矩形 9"/>
          <p:cNvSpPr/>
          <p:nvPr/>
        </p:nvSpPr>
        <p:spPr>
          <a:xfrm>
            <a:off x="923532" y="3071816"/>
            <a:ext cx="543441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FFFFFF"/>
              </a:buClr>
              <a:buSzPts val="1800"/>
            </a:pPr>
            <a:r>
              <a:rPr lang="zh-TW" altLang="en-US" sz="2000" b="1" dirty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相容性測試：針對各 </a:t>
            </a:r>
            <a:r>
              <a:rPr lang="en-US" altLang="zh-TW" sz="2000" b="1" dirty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QNAP NAS </a:t>
            </a:r>
            <a:r>
              <a:rPr lang="zh-TW" altLang="en-US" sz="2000" b="1" dirty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機種及 </a:t>
            </a:r>
            <a:r>
              <a:rPr lang="en-US" altLang="zh-TW" sz="2000" b="1" dirty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10G </a:t>
            </a:r>
            <a:r>
              <a:rPr lang="zh-TW" altLang="en-US" sz="2000" b="1" dirty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網卡配件進行網路傳輸驗證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群組 62"/>
          <p:cNvGrpSpPr/>
          <p:nvPr/>
        </p:nvGrpSpPr>
        <p:grpSpPr>
          <a:xfrm>
            <a:off x="6138981" y="2774824"/>
            <a:ext cx="2609798" cy="1440000"/>
            <a:chOff x="6138981" y="2774824"/>
            <a:chExt cx="2609798" cy="1440000"/>
          </a:xfrm>
        </p:grpSpPr>
        <p:grpSp>
          <p:nvGrpSpPr>
            <p:cNvPr id="59" name="群組 58"/>
            <p:cNvGrpSpPr/>
            <p:nvPr/>
          </p:nvGrpSpPr>
          <p:grpSpPr>
            <a:xfrm>
              <a:off x="6138981" y="2774824"/>
              <a:ext cx="2609798" cy="1440000"/>
              <a:chOff x="423941" y="1131750"/>
              <a:chExt cx="2609798" cy="1440000"/>
            </a:xfrm>
          </p:grpSpPr>
          <p:sp>
            <p:nvSpPr>
              <p:cNvPr id="60" name="Shape 500"/>
              <p:cNvSpPr/>
              <p:nvPr/>
            </p:nvSpPr>
            <p:spPr>
              <a:xfrm>
                <a:off x="423941" y="1131750"/>
                <a:ext cx="2609798" cy="1440000"/>
              </a:xfrm>
              <a:prstGeom prst="rightArrow">
                <a:avLst>
                  <a:gd name="adj1" fmla="val 48667"/>
                  <a:gd name="adj2" fmla="val 50000"/>
                </a:avLst>
              </a:prstGeom>
              <a:solidFill>
                <a:srgbClr val="0070C0"/>
              </a:solidFill>
              <a:ln w="38100" cmpd="sng">
                <a:solidFill>
                  <a:schemeClr val="bg1"/>
                </a:solidFill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wrap="square" lIns="91425" tIns="91425" rIns="91425" bIns="91425" anchor="ctr" anchorCtr="0">
                <a:noAutofit/>
              </a:bodyPr>
              <a:lstStyle/>
              <a:p>
                <a:endParaRPr lang="zh-TW" sz="1800" b="1" dirty="0">
                  <a:solidFill>
                    <a:srgbClr val="FFFFFF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endParaRPr>
              </a:p>
            </p:txBody>
          </p:sp>
          <p:sp>
            <p:nvSpPr>
              <p:cNvPr id="61" name="矩形 60"/>
              <p:cNvSpPr/>
              <p:nvPr/>
            </p:nvSpPr>
            <p:spPr>
              <a:xfrm>
                <a:off x="428596" y="1214428"/>
                <a:ext cx="1928826" cy="1285884"/>
              </a:xfrm>
              <a:prstGeom prst="rect">
                <a:avLst/>
              </a:prstGeom>
              <a:solidFill>
                <a:srgbClr val="0070C0"/>
              </a:solidFill>
              <a:ln w="38100" cmpd="sng">
                <a:noFill/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wrap="square" lIns="91425" tIns="91425" rIns="91425" bIns="91425" anchor="ctr" anchorCtr="0">
                <a:noAutofit/>
              </a:bodyPr>
              <a:lstStyle/>
              <a:p>
                <a:endParaRPr lang="zh-TW" altLang="en-US" sz="1800" b="1" dirty="0">
                  <a:solidFill>
                    <a:srgbClr val="FFFFFF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endParaRPr>
              </a:p>
            </p:txBody>
          </p:sp>
        </p:grpSp>
        <p:sp>
          <p:nvSpPr>
            <p:cNvPr id="62" name="矩形 61"/>
            <p:cNvSpPr/>
            <p:nvPr/>
          </p:nvSpPr>
          <p:spPr>
            <a:xfrm>
              <a:off x="6143636" y="2857502"/>
              <a:ext cx="1928826" cy="1285884"/>
            </a:xfrm>
            <a:prstGeom prst="rect">
              <a:avLst/>
            </a:prstGeom>
            <a:gradFill>
              <a:gsLst>
                <a:gs pos="0">
                  <a:srgbClr val="00B0F0"/>
                </a:gs>
                <a:gs pos="100000">
                  <a:srgbClr val="0070C0">
                    <a:alpha val="0"/>
                  </a:srgbClr>
                </a:gs>
                <a:gs pos="90000">
                  <a:srgbClr val="0070C0">
                    <a:alpha val="25000"/>
                  </a:srgbClr>
                </a:gs>
              </a:gsLst>
              <a:lin ang="0" scaled="0"/>
            </a:gradFill>
            <a:ln w="38100" cmpd="sng"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 lIns="91425" tIns="91425" rIns="91425" bIns="91425" anchor="ctr" anchorCtr="0">
              <a:noAutofit/>
            </a:bodyPr>
            <a:lstStyle/>
            <a:p>
              <a:endParaRPr lang="zh-TW" altLang="en-US" sz="1800" b="1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</p:grpSp>
      <p:grpSp>
        <p:nvGrpSpPr>
          <p:cNvPr id="37" name="群組 36"/>
          <p:cNvGrpSpPr/>
          <p:nvPr/>
        </p:nvGrpSpPr>
        <p:grpSpPr>
          <a:xfrm>
            <a:off x="6177044" y="1131750"/>
            <a:ext cx="2609798" cy="1440000"/>
            <a:chOff x="247657" y="1071552"/>
            <a:chExt cx="2609798" cy="1440000"/>
          </a:xfrm>
        </p:grpSpPr>
        <p:sp>
          <p:nvSpPr>
            <p:cNvPr id="38" name="Shape 500"/>
            <p:cNvSpPr/>
            <p:nvPr/>
          </p:nvSpPr>
          <p:spPr>
            <a:xfrm>
              <a:off x="247657" y="1071552"/>
              <a:ext cx="2609798" cy="1440000"/>
            </a:xfrm>
            <a:prstGeom prst="rightArrow">
              <a:avLst>
                <a:gd name="adj1" fmla="val 48667"/>
                <a:gd name="adj2" fmla="val 50000"/>
              </a:avLst>
            </a:prstGeom>
            <a:solidFill>
              <a:srgbClr val="0070C0"/>
            </a:solidFill>
            <a:ln w="38100" cmpd="sng">
              <a:solidFill>
                <a:schemeClr val="bg1"/>
              </a:solidFill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lang="zh-TW" sz="1800" b="1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39" name="Shape 500"/>
            <p:cNvSpPr/>
            <p:nvPr/>
          </p:nvSpPr>
          <p:spPr>
            <a:xfrm>
              <a:off x="247657" y="1071552"/>
              <a:ext cx="2609798" cy="1440000"/>
            </a:xfrm>
            <a:prstGeom prst="rightArrow">
              <a:avLst>
                <a:gd name="adj1" fmla="val 48667"/>
                <a:gd name="adj2" fmla="val 50000"/>
              </a:avLst>
            </a:prstGeom>
            <a:gradFill>
              <a:gsLst>
                <a:gs pos="0">
                  <a:srgbClr val="00B0F0"/>
                </a:gs>
                <a:gs pos="100000">
                  <a:srgbClr val="0070C0">
                    <a:alpha val="0"/>
                  </a:srgbClr>
                </a:gs>
                <a:gs pos="90000">
                  <a:srgbClr val="0070C0">
                    <a:alpha val="25000"/>
                  </a:srgbClr>
                </a:gs>
              </a:gsLst>
              <a:lin ang="0" scaled="0"/>
            </a:gradFill>
            <a:ln w="38100" cmpd="sng"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lang="zh-TW" sz="1800" b="1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</p:grpSp>
      <p:grpSp>
        <p:nvGrpSpPr>
          <p:cNvPr id="34" name="群組 33"/>
          <p:cNvGrpSpPr/>
          <p:nvPr/>
        </p:nvGrpSpPr>
        <p:grpSpPr>
          <a:xfrm>
            <a:off x="4248218" y="1131750"/>
            <a:ext cx="2609798" cy="1440000"/>
            <a:chOff x="247657" y="1071552"/>
            <a:chExt cx="2609798" cy="1440000"/>
          </a:xfrm>
        </p:grpSpPr>
        <p:sp>
          <p:nvSpPr>
            <p:cNvPr id="35" name="Shape 500"/>
            <p:cNvSpPr/>
            <p:nvPr/>
          </p:nvSpPr>
          <p:spPr>
            <a:xfrm>
              <a:off x="247657" y="1071552"/>
              <a:ext cx="2609798" cy="1440000"/>
            </a:xfrm>
            <a:prstGeom prst="rightArrow">
              <a:avLst>
                <a:gd name="adj1" fmla="val 48667"/>
                <a:gd name="adj2" fmla="val 50000"/>
              </a:avLst>
            </a:prstGeom>
            <a:solidFill>
              <a:srgbClr val="044981"/>
            </a:solidFill>
            <a:ln w="38100" cmpd="sng">
              <a:solidFill>
                <a:schemeClr val="bg1"/>
              </a:solidFill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lang="zh-TW" sz="1800" b="1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36" name="Shape 500"/>
            <p:cNvSpPr/>
            <p:nvPr/>
          </p:nvSpPr>
          <p:spPr>
            <a:xfrm>
              <a:off x="247657" y="1071552"/>
              <a:ext cx="2609798" cy="1440000"/>
            </a:xfrm>
            <a:prstGeom prst="rightArrow">
              <a:avLst>
                <a:gd name="adj1" fmla="val 48667"/>
                <a:gd name="adj2" fmla="val 50000"/>
              </a:avLst>
            </a:prstGeom>
            <a:gradFill>
              <a:gsLst>
                <a:gs pos="0">
                  <a:srgbClr val="002060"/>
                </a:gs>
                <a:gs pos="100000">
                  <a:srgbClr val="0070C0">
                    <a:alpha val="0"/>
                  </a:srgbClr>
                </a:gs>
                <a:gs pos="90000">
                  <a:srgbClr val="0070C0">
                    <a:alpha val="25000"/>
                  </a:srgbClr>
                </a:gs>
              </a:gsLst>
              <a:lin ang="0" scaled="0"/>
            </a:gradFill>
            <a:ln w="38100" cmpd="sng"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lang="zh-TW" sz="1800" b="1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</p:grpSp>
      <p:grpSp>
        <p:nvGrpSpPr>
          <p:cNvPr id="31" name="群組 30"/>
          <p:cNvGrpSpPr/>
          <p:nvPr/>
        </p:nvGrpSpPr>
        <p:grpSpPr>
          <a:xfrm>
            <a:off x="2319392" y="1131750"/>
            <a:ext cx="2609798" cy="1440000"/>
            <a:chOff x="247657" y="1071552"/>
            <a:chExt cx="2609798" cy="1440000"/>
          </a:xfrm>
        </p:grpSpPr>
        <p:sp>
          <p:nvSpPr>
            <p:cNvPr id="32" name="Shape 500"/>
            <p:cNvSpPr/>
            <p:nvPr/>
          </p:nvSpPr>
          <p:spPr>
            <a:xfrm>
              <a:off x="247657" y="1071552"/>
              <a:ext cx="2609798" cy="1440000"/>
            </a:xfrm>
            <a:prstGeom prst="rightArrow">
              <a:avLst>
                <a:gd name="adj1" fmla="val 48667"/>
                <a:gd name="adj2" fmla="val 50000"/>
              </a:avLst>
            </a:prstGeom>
            <a:solidFill>
              <a:srgbClr val="0070C0"/>
            </a:solidFill>
            <a:ln w="38100" cmpd="sng">
              <a:solidFill>
                <a:schemeClr val="bg1"/>
              </a:solidFill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lang="zh-TW" sz="1800" b="1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33" name="Shape 500"/>
            <p:cNvSpPr/>
            <p:nvPr/>
          </p:nvSpPr>
          <p:spPr>
            <a:xfrm>
              <a:off x="247657" y="1071552"/>
              <a:ext cx="2609798" cy="1440000"/>
            </a:xfrm>
            <a:prstGeom prst="rightArrow">
              <a:avLst>
                <a:gd name="adj1" fmla="val 48667"/>
                <a:gd name="adj2" fmla="val 50000"/>
              </a:avLst>
            </a:prstGeom>
            <a:gradFill>
              <a:gsLst>
                <a:gs pos="0">
                  <a:srgbClr val="00B0F0"/>
                </a:gs>
                <a:gs pos="100000">
                  <a:srgbClr val="0070C0">
                    <a:alpha val="0"/>
                  </a:srgbClr>
                </a:gs>
                <a:gs pos="90000">
                  <a:srgbClr val="0070C0">
                    <a:alpha val="25000"/>
                  </a:srgbClr>
                </a:gs>
              </a:gsLst>
              <a:lin ang="0" scaled="0"/>
            </a:gradFill>
            <a:ln w="38100" cmpd="sng"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lang="zh-TW" sz="1800" b="1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</p:grpSp>
      <p:grpSp>
        <p:nvGrpSpPr>
          <p:cNvPr id="64" name="群組 63"/>
          <p:cNvGrpSpPr/>
          <p:nvPr/>
        </p:nvGrpSpPr>
        <p:grpSpPr>
          <a:xfrm>
            <a:off x="423941" y="1131750"/>
            <a:ext cx="2609798" cy="1440000"/>
            <a:chOff x="423941" y="1131750"/>
            <a:chExt cx="2609798" cy="1440000"/>
          </a:xfrm>
        </p:grpSpPr>
        <p:grpSp>
          <p:nvGrpSpPr>
            <p:cNvPr id="58" name="群組 57"/>
            <p:cNvGrpSpPr/>
            <p:nvPr/>
          </p:nvGrpSpPr>
          <p:grpSpPr>
            <a:xfrm>
              <a:off x="423941" y="1131750"/>
              <a:ext cx="2609798" cy="1440000"/>
              <a:chOff x="423941" y="1131750"/>
              <a:chExt cx="2609798" cy="1440000"/>
            </a:xfrm>
          </p:grpSpPr>
          <p:sp>
            <p:nvSpPr>
              <p:cNvPr id="13" name="Shape 500"/>
              <p:cNvSpPr/>
              <p:nvPr/>
            </p:nvSpPr>
            <p:spPr>
              <a:xfrm>
                <a:off x="423941" y="1131750"/>
                <a:ext cx="2609798" cy="1440000"/>
              </a:xfrm>
              <a:prstGeom prst="rightArrow">
                <a:avLst>
                  <a:gd name="adj1" fmla="val 48667"/>
                  <a:gd name="adj2" fmla="val 50000"/>
                </a:avLst>
              </a:prstGeom>
              <a:solidFill>
                <a:srgbClr val="044981"/>
              </a:solidFill>
              <a:ln w="38100" cmpd="sng">
                <a:solidFill>
                  <a:schemeClr val="bg1"/>
                </a:solidFill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wrap="square"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 lang="zh-TW" sz="1800" b="1" dirty="0">
                  <a:solidFill>
                    <a:srgbClr val="FFFFFF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endParaRPr>
              </a:p>
            </p:txBody>
          </p:sp>
          <p:sp>
            <p:nvSpPr>
              <p:cNvPr id="56" name="矩形 55"/>
              <p:cNvSpPr/>
              <p:nvPr/>
            </p:nvSpPr>
            <p:spPr>
              <a:xfrm>
                <a:off x="428596" y="1214428"/>
                <a:ext cx="1928826" cy="1285884"/>
              </a:xfrm>
              <a:prstGeom prst="rect">
                <a:avLst/>
              </a:prstGeom>
              <a:solidFill>
                <a:srgbClr val="044981"/>
              </a:solidFill>
              <a:ln w="38100" cmpd="sng">
                <a:noFill/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wrap="square" lIns="91425" tIns="91425" rIns="91425" bIns="91425" anchor="ctr" anchorCtr="0">
                <a:noAutofit/>
              </a:bodyPr>
              <a:lstStyle/>
              <a:p>
                <a:endParaRPr lang="zh-TW" altLang="en-US" sz="1800" b="1" dirty="0">
                  <a:solidFill>
                    <a:srgbClr val="FFFFFF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endParaRPr>
              </a:p>
            </p:txBody>
          </p:sp>
        </p:grpSp>
        <p:sp>
          <p:nvSpPr>
            <p:cNvPr id="57" name="矩形 56"/>
            <p:cNvSpPr/>
            <p:nvPr/>
          </p:nvSpPr>
          <p:spPr>
            <a:xfrm>
              <a:off x="428596" y="1214428"/>
              <a:ext cx="1928826" cy="1285884"/>
            </a:xfrm>
            <a:prstGeom prst="rect">
              <a:avLst/>
            </a:prstGeom>
            <a:gradFill>
              <a:gsLst>
                <a:gs pos="0">
                  <a:srgbClr val="002060"/>
                </a:gs>
                <a:gs pos="100000">
                  <a:srgbClr val="0070C0">
                    <a:alpha val="0"/>
                  </a:srgbClr>
                </a:gs>
                <a:gs pos="90000">
                  <a:srgbClr val="0070C0">
                    <a:alpha val="25000"/>
                  </a:srgbClr>
                </a:gs>
              </a:gsLst>
              <a:lin ang="0" scaled="0"/>
            </a:gradFill>
            <a:ln w="38100" cmpd="sng"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 lIns="91425" tIns="91425" rIns="91425" bIns="91425" anchor="ctr" anchorCtr="0">
              <a:noAutofit/>
            </a:bodyPr>
            <a:lstStyle/>
            <a:p>
              <a:endParaRPr lang="zh-TW" altLang="en-US" sz="1800" b="1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</p:grpSp>
      <p:sp>
        <p:nvSpPr>
          <p:cNvPr id="430" name="Shape 43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嚴謹生產作業流程</a:t>
            </a:r>
            <a:endParaRPr/>
          </a:p>
        </p:txBody>
      </p:sp>
      <p:sp>
        <p:nvSpPr>
          <p:cNvPr id="24" name="矩形 23"/>
          <p:cNvSpPr/>
          <p:nvPr/>
        </p:nvSpPr>
        <p:spPr>
          <a:xfrm>
            <a:off x="533442" y="1660334"/>
            <a:ext cx="20768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TW" altLang="en-US" sz="2000" b="1" dirty="0">
                <a:solidFill>
                  <a:srgbClr val="FFFFFF"/>
                </a:solidFill>
                <a:latin typeface="+mn-lt"/>
                <a:ea typeface="微軟正黑體" pitchFamily="34" charset="-120"/>
              </a:rPr>
              <a:t>主板打件及電測</a:t>
            </a:r>
          </a:p>
        </p:txBody>
      </p:sp>
      <p:sp>
        <p:nvSpPr>
          <p:cNvPr id="25" name="矩形 24"/>
          <p:cNvSpPr/>
          <p:nvPr/>
        </p:nvSpPr>
        <p:spPr>
          <a:xfrm>
            <a:off x="3105210" y="1660334"/>
            <a:ext cx="121444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TW" altLang="en-US" sz="2000" b="1" dirty="0">
                <a:solidFill>
                  <a:srgbClr val="FFFFFF"/>
                </a:solidFill>
                <a:latin typeface="+mn-lt"/>
                <a:ea typeface="微軟正黑體" pitchFamily="34" charset="-120"/>
              </a:rPr>
              <a:t>機構組裝</a:t>
            </a:r>
          </a:p>
        </p:txBody>
      </p:sp>
      <p:sp>
        <p:nvSpPr>
          <p:cNvPr id="26" name="矩形 25"/>
          <p:cNvSpPr/>
          <p:nvPr/>
        </p:nvSpPr>
        <p:spPr>
          <a:xfrm>
            <a:off x="4962598" y="1660334"/>
            <a:ext cx="171451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TW" altLang="en-US" sz="2000" b="1" dirty="0">
                <a:solidFill>
                  <a:srgbClr val="FFFFFF"/>
                </a:solidFill>
                <a:latin typeface="+mn-lt"/>
                <a:ea typeface="微軟正黑體" pitchFamily="34" charset="-120"/>
              </a:rPr>
              <a:t>網路封包驗證</a:t>
            </a:r>
          </a:p>
        </p:txBody>
      </p:sp>
      <p:sp>
        <p:nvSpPr>
          <p:cNvPr id="27" name="矩形 26"/>
          <p:cNvSpPr/>
          <p:nvPr/>
        </p:nvSpPr>
        <p:spPr>
          <a:xfrm>
            <a:off x="7105738" y="1660334"/>
            <a:ext cx="10001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TW" altLang="en-US" sz="2000" b="1" dirty="0">
                <a:solidFill>
                  <a:srgbClr val="FFFFFF"/>
                </a:solidFill>
                <a:latin typeface="+mn-lt"/>
                <a:ea typeface="微軟正黑體" pitchFamily="34" charset="-120"/>
              </a:rPr>
              <a:t>燒機</a:t>
            </a:r>
          </a:p>
        </p:txBody>
      </p:sp>
      <p:grpSp>
        <p:nvGrpSpPr>
          <p:cNvPr id="43" name="群組 42"/>
          <p:cNvGrpSpPr/>
          <p:nvPr/>
        </p:nvGrpSpPr>
        <p:grpSpPr>
          <a:xfrm>
            <a:off x="4248218" y="2774824"/>
            <a:ext cx="2609798" cy="1440000"/>
            <a:chOff x="247657" y="1071552"/>
            <a:chExt cx="2609798" cy="1440000"/>
          </a:xfrm>
        </p:grpSpPr>
        <p:sp>
          <p:nvSpPr>
            <p:cNvPr id="44" name="Shape 500"/>
            <p:cNvSpPr/>
            <p:nvPr/>
          </p:nvSpPr>
          <p:spPr>
            <a:xfrm>
              <a:off x="247657" y="1071552"/>
              <a:ext cx="2609798" cy="1440000"/>
            </a:xfrm>
            <a:prstGeom prst="rightArrow">
              <a:avLst>
                <a:gd name="adj1" fmla="val 48667"/>
                <a:gd name="adj2" fmla="val 50000"/>
              </a:avLst>
            </a:prstGeom>
            <a:solidFill>
              <a:srgbClr val="044981"/>
            </a:solidFill>
            <a:ln w="38100" cmpd="sng">
              <a:solidFill>
                <a:schemeClr val="bg1"/>
              </a:solidFill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lang="zh-TW" sz="1800" b="1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45" name="Shape 500"/>
            <p:cNvSpPr/>
            <p:nvPr/>
          </p:nvSpPr>
          <p:spPr>
            <a:xfrm>
              <a:off x="247657" y="1071552"/>
              <a:ext cx="2609798" cy="1440000"/>
            </a:xfrm>
            <a:prstGeom prst="rightArrow">
              <a:avLst>
                <a:gd name="adj1" fmla="val 48667"/>
                <a:gd name="adj2" fmla="val 50000"/>
              </a:avLst>
            </a:prstGeom>
            <a:gradFill>
              <a:gsLst>
                <a:gs pos="0">
                  <a:srgbClr val="002060"/>
                </a:gs>
                <a:gs pos="100000">
                  <a:srgbClr val="0070C0">
                    <a:alpha val="0"/>
                  </a:srgbClr>
                </a:gs>
                <a:gs pos="90000">
                  <a:srgbClr val="0070C0">
                    <a:alpha val="25000"/>
                  </a:srgbClr>
                </a:gs>
              </a:gsLst>
              <a:lin ang="0" scaled="0"/>
            </a:gradFill>
            <a:ln w="38100" cmpd="sng"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lang="zh-TW" sz="1800" b="1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</p:grpSp>
      <p:grpSp>
        <p:nvGrpSpPr>
          <p:cNvPr id="46" name="群組 45"/>
          <p:cNvGrpSpPr/>
          <p:nvPr/>
        </p:nvGrpSpPr>
        <p:grpSpPr>
          <a:xfrm>
            <a:off x="2319392" y="2774824"/>
            <a:ext cx="2609798" cy="1440000"/>
            <a:chOff x="247657" y="1071552"/>
            <a:chExt cx="2609798" cy="1440000"/>
          </a:xfrm>
        </p:grpSpPr>
        <p:sp>
          <p:nvSpPr>
            <p:cNvPr id="47" name="Shape 500"/>
            <p:cNvSpPr/>
            <p:nvPr/>
          </p:nvSpPr>
          <p:spPr>
            <a:xfrm>
              <a:off x="247657" y="1071552"/>
              <a:ext cx="2609798" cy="1440000"/>
            </a:xfrm>
            <a:prstGeom prst="rightArrow">
              <a:avLst>
                <a:gd name="adj1" fmla="val 48667"/>
                <a:gd name="adj2" fmla="val 50000"/>
              </a:avLst>
            </a:prstGeom>
            <a:solidFill>
              <a:srgbClr val="0070C0"/>
            </a:solidFill>
            <a:ln w="38100" cmpd="sng">
              <a:solidFill>
                <a:schemeClr val="bg1"/>
              </a:solidFill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lang="zh-TW" sz="1800" b="1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48" name="Shape 500"/>
            <p:cNvSpPr/>
            <p:nvPr/>
          </p:nvSpPr>
          <p:spPr>
            <a:xfrm>
              <a:off x="247657" y="1071552"/>
              <a:ext cx="2609798" cy="1440000"/>
            </a:xfrm>
            <a:prstGeom prst="rightArrow">
              <a:avLst>
                <a:gd name="adj1" fmla="val 48667"/>
                <a:gd name="adj2" fmla="val 50000"/>
              </a:avLst>
            </a:prstGeom>
            <a:gradFill>
              <a:gsLst>
                <a:gs pos="0">
                  <a:srgbClr val="00B0F0"/>
                </a:gs>
                <a:gs pos="100000">
                  <a:srgbClr val="0070C0">
                    <a:alpha val="0"/>
                  </a:srgbClr>
                </a:gs>
                <a:gs pos="90000">
                  <a:srgbClr val="0070C0">
                    <a:alpha val="25000"/>
                  </a:srgbClr>
                </a:gs>
              </a:gsLst>
              <a:lin ang="0" scaled="0"/>
            </a:gradFill>
            <a:ln w="38100" cmpd="sng"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lang="zh-TW" sz="1800" b="1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</p:grpSp>
      <p:grpSp>
        <p:nvGrpSpPr>
          <p:cNvPr id="49" name="群組 48"/>
          <p:cNvGrpSpPr/>
          <p:nvPr/>
        </p:nvGrpSpPr>
        <p:grpSpPr>
          <a:xfrm>
            <a:off x="423941" y="2774824"/>
            <a:ext cx="2609798" cy="1440000"/>
            <a:chOff x="247657" y="1071552"/>
            <a:chExt cx="2609798" cy="1440000"/>
          </a:xfrm>
        </p:grpSpPr>
        <p:sp>
          <p:nvSpPr>
            <p:cNvPr id="50" name="Shape 500"/>
            <p:cNvSpPr/>
            <p:nvPr/>
          </p:nvSpPr>
          <p:spPr>
            <a:xfrm>
              <a:off x="247657" y="1071552"/>
              <a:ext cx="2609798" cy="1440000"/>
            </a:xfrm>
            <a:prstGeom prst="rightArrow">
              <a:avLst>
                <a:gd name="adj1" fmla="val 48667"/>
                <a:gd name="adj2" fmla="val 50000"/>
              </a:avLst>
            </a:prstGeom>
            <a:solidFill>
              <a:srgbClr val="044981"/>
            </a:solidFill>
            <a:ln w="38100" cmpd="sng">
              <a:solidFill>
                <a:schemeClr val="bg1"/>
              </a:solidFill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lang="zh-TW" sz="1800" b="1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51" name="Shape 500"/>
            <p:cNvSpPr/>
            <p:nvPr/>
          </p:nvSpPr>
          <p:spPr>
            <a:xfrm>
              <a:off x="247657" y="1071552"/>
              <a:ext cx="2609798" cy="1440000"/>
            </a:xfrm>
            <a:prstGeom prst="rightArrow">
              <a:avLst>
                <a:gd name="adj1" fmla="val 48667"/>
                <a:gd name="adj2" fmla="val 50000"/>
              </a:avLst>
            </a:prstGeom>
            <a:gradFill>
              <a:gsLst>
                <a:gs pos="0">
                  <a:srgbClr val="002060"/>
                </a:gs>
                <a:gs pos="100000">
                  <a:srgbClr val="0070C0">
                    <a:alpha val="0"/>
                  </a:srgbClr>
                </a:gs>
                <a:gs pos="90000">
                  <a:srgbClr val="0070C0">
                    <a:alpha val="25000"/>
                  </a:srgbClr>
                </a:gs>
              </a:gsLst>
              <a:lin ang="0" scaled="0"/>
            </a:gradFill>
            <a:ln w="38100" cmpd="sng"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lang="zh-TW" sz="1800" b="1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</p:grpSp>
      <p:sp>
        <p:nvSpPr>
          <p:cNvPr id="52" name="矩形 51"/>
          <p:cNvSpPr/>
          <p:nvPr/>
        </p:nvSpPr>
        <p:spPr>
          <a:xfrm>
            <a:off x="599750" y="3303408"/>
            <a:ext cx="20768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TW" altLang="en-US" sz="2000" b="1" dirty="0">
                <a:solidFill>
                  <a:srgbClr val="FFFFFF"/>
                </a:solidFill>
                <a:latin typeface="+mn-lt"/>
                <a:ea typeface="微軟正黑體" pitchFamily="34" charset="-120"/>
              </a:rPr>
              <a:t>網路封包驗證</a:t>
            </a:r>
          </a:p>
        </p:txBody>
      </p:sp>
      <p:sp>
        <p:nvSpPr>
          <p:cNvPr id="53" name="矩形 52"/>
          <p:cNvSpPr/>
          <p:nvPr/>
        </p:nvSpPr>
        <p:spPr>
          <a:xfrm>
            <a:off x="3248086" y="3303408"/>
            <a:ext cx="121444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TW" altLang="en-US" sz="2000" b="1" dirty="0">
                <a:solidFill>
                  <a:srgbClr val="FFFFFF"/>
                </a:solidFill>
                <a:latin typeface="+mn-lt"/>
                <a:ea typeface="微軟正黑體" pitchFamily="34" charset="-120"/>
              </a:rPr>
              <a:t>包裝</a:t>
            </a:r>
          </a:p>
        </p:txBody>
      </p:sp>
      <p:sp>
        <p:nvSpPr>
          <p:cNvPr id="54" name="矩形 53"/>
          <p:cNvSpPr/>
          <p:nvPr/>
        </p:nvSpPr>
        <p:spPr>
          <a:xfrm>
            <a:off x="5034036" y="3303408"/>
            <a:ext cx="171451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TW" altLang="en-US" sz="2000" b="1" dirty="0">
                <a:solidFill>
                  <a:srgbClr val="FFFFFF"/>
                </a:solidFill>
                <a:latin typeface="+mn-lt"/>
                <a:ea typeface="微軟正黑體" pitchFamily="34" charset="-120"/>
              </a:rPr>
              <a:t>品質檢驗</a:t>
            </a:r>
          </a:p>
        </p:txBody>
      </p:sp>
      <p:sp>
        <p:nvSpPr>
          <p:cNvPr id="55" name="矩形 54"/>
          <p:cNvSpPr/>
          <p:nvPr/>
        </p:nvSpPr>
        <p:spPr>
          <a:xfrm>
            <a:off x="7105738" y="3303408"/>
            <a:ext cx="10001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TW" altLang="en-US" sz="2000" b="1" dirty="0">
                <a:solidFill>
                  <a:srgbClr val="FFFFFF"/>
                </a:solidFill>
                <a:latin typeface="+mn-lt"/>
                <a:ea typeface="微軟正黑體" pitchFamily="34" charset="-120"/>
              </a:rPr>
              <a:t>出貨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Shape 44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網路封包驗證</a:t>
            </a:r>
            <a:endParaRPr/>
          </a:p>
        </p:txBody>
      </p:sp>
      <p:sp>
        <p:nvSpPr>
          <p:cNvPr id="5" name="Shape 275"/>
          <p:cNvSpPr txBox="1"/>
          <p:nvPr/>
        </p:nvSpPr>
        <p:spPr>
          <a:xfrm>
            <a:off x="1071538" y="928676"/>
            <a:ext cx="7143800" cy="714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zh-TW" altLang="en-US" sz="2000" b="1" dirty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組裝完成後，透過網路測試設備進行每一個 </a:t>
            </a:r>
            <a:r>
              <a:rPr lang="en-US" altLang="zh-TW" sz="2000" b="1" dirty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Port </a:t>
            </a:r>
            <a:r>
              <a:rPr lang="zh-TW" altLang="en-US" sz="2000" b="1" dirty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的流量測試。</a:t>
            </a:r>
          </a:p>
          <a:p>
            <a:pPr lvl="0"/>
            <a:r>
              <a:rPr lang="zh-TW" altLang="en-US" sz="2000" b="1" dirty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通過條件：</a:t>
            </a:r>
            <a:r>
              <a:rPr lang="zh-TW" altLang="en-US" sz="2000" b="1" dirty="0">
                <a:solidFill>
                  <a:srgbClr val="C00000"/>
                </a:solidFill>
                <a:latin typeface="+mn-lt"/>
                <a:ea typeface="微軟正黑體" pitchFamily="34" charset="-120"/>
              </a:rPr>
              <a:t>零封包遺失</a:t>
            </a:r>
          </a:p>
        </p:txBody>
      </p:sp>
      <p:pic>
        <p:nvPicPr>
          <p:cNvPr id="6" name="Shape 4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71736" y="1714494"/>
            <a:ext cx="4143404" cy="3107553"/>
          </a:xfrm>
          <a:prstGeom prst="roundRect">
            <a:avLst>
              <a:gd name="adj" fmla="val 10014"/>
            </a:avLst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Shape 45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燒機測試</a:t>
            </a:r>
            <a:endParaRPr/>
          </a:p>
        </p:txBody>
      </p:sp>
      <p:pic>
        <p:nvPicPr>
          <p:cNvPr id="451" name="Shape 4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72066" y="1714494"/>
            <a:ext cx="1532524" cy="2391274"/>
          </a:xfrm>
          <a:prstGeom prst="roundRect">
            <a:avLst>
              <a:gd name="adj" fmla="val 10014"/>
            </a:avLst>
          </a:prstGeom>
          <a:noFill/>
          <a:ln>
            <a:noFill/>
          </a:ln>
        </p:spPr>
      </p:pic>
      <p:pic>
        <p:nvPicPr>
          <p:cNvPr id="452" name="Shape 45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42910" y="1714494"/>
            <a:ext cx="3949377" cy="2413775"/>
          </a:xfrm>
          <a:prstGeom prst="roundRect">
            <a:avLst>
              <a:gd name="adj" fmla="val 10014"/>
            </a:avLst>
          </a:prstGeom>
          <a:noFill/>
          <a:ln>
            <a:noFill/>
          </a:ln>
        </p:spPr>
      </p:pic>
      <p:sp>
        <p:nvSpPr>
          <p:cNvPr id="8" name="Shape 986"/>
          <p:cNvSpPr/>
          <p:nvPr/>
        </p:nvSpPr>
        <p:spPr>
          <a:xfrm rot="2160000">
            <a:off x="1345440" y="892284"/>
            <a:ext cx="591232" cy="63793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41469" y="38348"/>
                </a:moveTo>
                <a:cubicBezTo>
                  <a:pt x="22140" y="51363"/>
                  <a:pt x="17855" y="76437"/>
                  <a:pt x="31898" y="94351"/>
                </a:cubicBezTo>
                <a:cubicBezTo>
                  <a:pt x="45942" y="112265"/>
                  <a:pt x="72996" y="116236"/>
                  <a:pt x="92325" y="103221"/>
                </a:cubicBezTo>
                <a:cubicBezTo>
                  <a:pt x="111654" y="90205"/>
                  <a:pt x="115939" y="65132"/>
                  <a:pt x="101896" y="47218"/>
                </a:cubicBezTo>
                <a:cubicBezTo>
                  <a:pt x="87912" y="29379"/>
                  <a:pt x="61028" y="25366"/>
                  <a:pt x="41724" y="38194"/>
                </a:cubicBezTo>
                <a:lnTo>
                  <a:pt x="68340" y="65798"/>
                </a:lnTo>
                <a:cubicBezTo>
                  <a:pt x="70054" y="65924"/>
                  <a:pt x="71681" y="66739"/>
                  <a:pt x="72771" y="68130"/>
                </a:cubicBezTo>
                <a:cubicBezTo>
                  <a:pt x="74822" y="70746"/>
                  <a:pt x="74196" y="74408"/>
                  <a:pt x="71373" y="76309"/>
                </a:cubicBezTo>
                <a:cubicBezTo>
                  <a:pt x="68550" y="78210"/>
                  <a:pt x="64598" y="77630"/>
                  <a:pt x="62547" y="75014"/>
                </a:cubicBezTo>
                <a:cubicBezTo>
                  <a:pt x="61366" y="73507"/>
                  <a:pt x="61073" y="71654"/>
                  <a:pt x="61671" y="70014"/>
                </a:cubicBezTo>
                <a:lnTo>
                  <a:pt x="41688" y="38215"/>
                </a:lnTo>
                <a:cubicBezTo>
                  <a:pt x="41610" y="38253"/>
                  <a:pt x="41540" y="38300"/>
                  <a:pt x="41469" y="38348"/>
                </a:cubicBezTo>
                <a:close/>
                <a:moveTo>
                  <a:pt x="17110" y="7275"/>
                </a:moveTo>
                <a:cubicBezTo>
                  <a:pt x="9801" y="12196"/>
                  <a:pt x="8181" y="21677"/>
                  <a:pt x="13491" y="28450"/>
                </a:cubicBezTo>
                <a:cubicBezTo>
                  <a:pt x="17233" y="33224"/>
                  <a:pt x="23418" y="35379"/>
                  <a:pt x="29291" y="34448"/>
                </a:cubicBezTo>
                <a:lnTo>
                  <a:pt x="24412" y="28224"/>
                </a:lnTo>
                <a:lnTo>
                  <a:pt x="23186" y="29050"/>
                </a:lnTo>
                <a:cubicBezTo>
                  <a:pt x="21884" y="29926"/>
                  <a:pt x="20063" y="29659"/>
                  <a:pt x="19117" y="28452"/>
                </a:cubicBezTo>
                <a:lnTo>
                  <a:pt x="14994" y="23193"/>
                </a:lnTo>
                <a:cubicBezTo>
                  <a:pt x="14048" y="21987"/>
                  <a:pt x="14337" y="20298"/>
                  <a:pt x="15638" y="19422"/>
                </a:cubicBezTo>
                <a:lnTo>
                  <a:pt x="30030" y="9731"/>
                </a:lnTo>
                <a:cubicBezTo>
                  <a:pt x="31332" y="8855"/>
                  <a:pt x="33153" y="9122"/>
                  <a:pt x="34099" y="10328"/>
                </a:cubicBezTo>
                <a:lnTo>
                  <a:pt x="38222" y="15588"/>
                </a:lnTo>
                <a:cubicBezTo>
                  <a:pt x="39167" y="16794"/>
                  <a:pt x="38879" y="18483"/>
                  <a:pt x="37578" y="19359"/>
                </a:cubicBezTo>
                <a:lnTo>
                  <a:pt x="36351" y="20185"/>
                </a:lnTo>
                <a:lnTo>
                  <a:pt x="41231" y="26409"/>
                </a:lnTo>
                <a:cubicBezTo>
                  <a:pt x="44001" y="21520"/>
                  <a:pt x="43700" y="15402"/>
                  <a:pt x="39958" y="10629"/>
                </a:cubicBezTo>
                <a:cubicBezTo>
                  <a:pt x="34648" y="3855"/>
                  <a:pt x="24419" y="2353"/>
                  <a:pt x="17110" y="7275"/>
                </a:cubicBezTo>
                <a:close/>
                <a:moveTo>
                  <a:pt x="14333" y="3732"/>
                </a:moveTo>
                <a:cubicBezTo>
                  <a:pt x="23753" y="-2609"/>
                  <a:pt x="36937" y="-674"/>
                  <a:pt x="43780" y="8055"/>
                </a:cubicBezTo>
                <a:cubicBezTo>
                  <a:pt x="47834" y="13226"/>
                  <a:pt x="48754" y="19621"/>
                  <a:pt x="46826" y="25273"/>
                </a:cubicBezTo>
                <a:cubicBezTo>
                  <a:pt x="49359" y="24249"/>
                  <a:pt x="51970" y="23475"/>
                  <a:pt x="54615" y="22905"/>
                </a:cubicBezTo>
                <a:lnTo>
                  <a:pt x="54615" y="17313"/>
                </a:lnTo>
                <a:lnTo>
                  <a:pt x="54330" y="17313"/>
                </a:lnTo>
                <a:cubicBezTo>
                  <a:pt x="52790" y="17313"/>
                  <a:pt x="51542" y="16156"/>
                  <a:pt x="51542" y="14729"/>
                </a:cubicBezTo>
                <a:lnTo>
                  <a:pt x="51542" y="8507"/>
                </a:lnTo>
                <a:cubicBezTo>
                  <a:pt x="51542" y="7793"/>
                  <a:pt x="51854" y="7147"/>
                  <a:pt x="52359" y="6680"/>
                </a:cubicBezTo>
                <a:cubicBezTo>
                  <a:pt x="52863" y="6212"/>
                  <a:pt x="53560" y="5923"/>
                  <a:pt x="54330" y="5923"/>
                </a:cubicBezTo>
                <a:lnTo>
                  <a:pt x="65141" y="5923"/>
                </a:lnTo>
                <a:cubicBezTo>
                  <a:pt x="66680" y="5923"/>
                  <a:pt x="67929" y="7080"/>
                  <a:pt x="67929" y="8507"/>
                </a:cubicBezTo>
                <a:lnTo>
                  <a:pt x="67929" y="14729"/>
                </a:lnTo>
                <a:cubicBezTo>
                  <a:pt x="67929" y="16156"/>
                  <a:pt x="66680" y="17313"/>
                  <a:pt x="65141" y="17313"/>
                </a:cubicBezTo>
                <a:lnTo>
                  <a:pt x="64855" y="17313"/>
                </a:lnTo>
                <a:lnTo>
                  <a:pt x="64855" y="21611"/>
                </a:lnTo>
                <a:cubicBezTo>
                  <a:pt x="81951" y="21009"/>
                  <a:pt x="99044" y="28067"/>
                  <a:pt x="109855" y="41858"/>
                </a:cubicBezTo>
                <a:cubicBezTo>
                  <a:pt x="127092" y="63846"/>
                  <a:pt x="121833" y="94622"/>
                  <a:pt x="98108" y="110597"/>
                </a:cubicBezTo>
                <a:cubicBezTo>
                  <a:pt x="74383" y="126573"/>
                  <a:pt x="41176" y="121698"/>
                  <a:pt x="23939" y="99710"/>
                </a:cubicBezTo>
                <a:cubicBezTo>
                  <a:pt x="13286" y="86121"/>
                  <a:pt x="11226" y="69174"/>
                  <a:pt x="16830" y="54448"/>
                </a:cubicBezTo>
                <a:lnTo>
                  <a:pt x="11904" y="52938"/>
                </a:lnTo>
                <a:lnTo>
                  <a:pt x="11810" y="53201"/>
                </a:lnTo>
                <a:cubicBezTo>
                  <a:pt x="11327" y="54556"/>
                  <a:pt x="9750" y="55291"/>
                  <a:pt x="8288" y="54844"/>
                </a:cubicBezTo>
                <a:lnTo>
                  <a:pt x="1913" y="52891"/>
                </a:lnTo>
                <a:cubicBezTo>
                  <a:pt x="451" y="52443"/>
                  <a:pt x="-341" y="50981"/>
                  <a:pt x="141" y="49626"/>
                </a:cubicBezTo>
                <a:lnTo>
                  <a:pt x="3534" y="40114"/>
                </a:lnTo>
                <a:cubicBezTo>
                  <a:pt x="3776" y="39436"/>
                  <a:pt x="4291" y="38914"/>
                  <a:pt x="4928" y="38616"/>
                </a:cubicBezTo>
                <a:cubicBezTo>
                  <a:pt x="5565" y="38319"/>
                  <a:pt x="6325" y="38247"/>
                  <a:pt x="7056" y="38471"/>
                </a:cubicBezTo>
                <a:lnTo>
                  <a:pt x="13431" y="40424"/>
                </a:lnTo>
                <a:cubicBezTo>
                  <a:pt x="14893" y="40872"/>
                  <a:pt x="15686" y="42334"/>
                  <a:pt x="15203" y="43688"/>
                </a:cubicBezTo>
                <a:lnTo>
                  <a:pt x="15118" y="43927"/>
                </a:lnTo>
                <a:lnTo>
                  <a:pt x="21172" y="45782"/>
                </a:lnTo>
                <a:cubicBezTo>
                  <a:pt x="22660" y="43400"/>
                  <a:pt x="24394" y="41131"/>
                  <a:pt x="26396" y="39030"/>
                </a:cubicBezTo>
                <a:cubicBezTo>
                  <a:pt x="20001" y="38982"/>
                  <a:pt x="13723" y="36195"/>
                  <a:pt x="9669" y="31024"/>
                </a:cubicBezTo>
                <a:cubicBezTo>
                  <a:pt x="2825" y="22294"/>
                  <a:pt x="4914" y="10075"/>
                  <a:pt x="14333" y="373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1857357" y="993756"/>
            <a:ext cx="607223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zh-TW" altLang="en-US" sz="3000" b="1" dirty="0">
                <a:solidFill>
                  <a:srgbClr val="C00000"/>
                </a:solidFill>
                <a:latin typeface="+mn-lt"/>
                <a:ea typeface="微軟正黑體" pitchFamily="34" charset="-120"/>
              </a:rPr>
              <a:t>高達 </a:t>
            </a:r>
            <a:r>
              <a:rPr lang="en-US" altLang="zh-TW" sz="3000" b="1" dirty="0">
                <a:solidFill>
                  <a:srgbClr val="C00000"/>
                </a:solidFill>
                <a:latin typeface="+mn-lt"/>
                <a:ea typeface="微軟正黑體" pitchFamily="34" charset="-120"/>
              </a:rPr>
              <a:t>72 </a:t>
            </a:r>
            <a:r>
              <a:rPr lang="zh-TW" altLang="en-US" sz="3000" b="1" dirty="0">
                <a:solidFill>
                  <a:srgbClr val="C00000"/>
                </a:solidFill>
                <a:latin typeface="+mn-lt"/>
                <a:ea typeface="微軟正黑體" pitchFamily="34" charset="-120"/>
              </a:rPr>
              <a:t>小時連續性網路封包測試</a:t>
            </a:r>
          </a:p>
        </p:txBody>
      </p:sp>
      <p:sp>
        <p:nvSpPr>
          <p:cNvPr id="14" name="Shape 359"/>
          <p:cNvSpPr txBox="1"/>
          <p:nvPr/>
        </p:nvSpPr>
        <p:spPr>
          <a:xfrm>
            <a:off x="714348" y="4181976"/>
            <a:ext cx="3857652" cy="31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n-US" altLang="zh-TW" sz="1500" b="1" dirty="0">
                <a:latin typeface="+mn-lt"/>
                <a:ea typeface="微軟正黑體" pitchFamily="34" charset="-120"/>
              </a:rPr>
              <a:t>RJ45 </a:t>
            </a:r>
            <a:r>
              <a:rPr lang="zh-TW" altLang="en-US" sz="1500" b="1" dirty="0">
                <a:latin typeface="+mn-lt"/>
                <a:ea typeface="微軟正黑體" pitchFamily="34" charset="-120"/>
              </a:rPr>
              <a:t>網路端口燒機測試</a:t>
            </a:r>
          </a:p>
        </p:txBody>
      </p:sp>
      <p:sp>
        <p:nvSpPr>
          <p:cNvPr id="15" name="Shape 359"/>
          <p:cNvSpPr txBox="1"/>
          <p:nvPr/>
        </p:nvSpPr>
        <p:spPr>
          <a:xfrm>
            <a:off x="4643438" y="4181976"/>
            <a:ext cx="2428892" cy="31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altLang="zh-TW" sz="1500" b="1" dirty="0">
                <a:latin typeface="+mn-lt"/>
                <a:ea typeface="微軟正黑體" pitchFamily="34" charset="-120"/>
              </a:rPr>
              <a:t>SFP+ </a:t>
            </a:r>
            <a:r>
              <a:rPr lang="zh-TW" altLang="en-US" sz="1500" b="1" dirty="0">
                <a:latin typeface="+mn-lt"/>
                <a:ea typeface="微軟正黑體" pitchFamily="34" charset="-120"/>
              </a:rPr>
              <a:t>網路端口燒機測試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Shape 46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包裝及品質檢驗</a:t>
            </a:r>
            <a:endParaRPr/>
          </a:p>
        </p:txBody>
      </p:sp>
      <p:sp>
        <p:nvSpPr>
          <p:cNvPr id="5" name="Shape 275"/>
          <p:cNvSpPr txBox="1"/>
          <p:nvPr/>
        </p:nvSpPr>
        <p:spPr>
          <a:xfrm>
            <a:off x="1071538" y="928676"/>
            <a:ext cx="7143800" cy="4286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zh-TW" altLang="en-US" sz="2000" b="1" dirty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細緻的包裝程序及嚴謹的品質檢驗</a:t>
            </a:r>
          </a:p>
        </p:txBody>
      </p:sp>
      <p:pic>
        <p:nvPicPr>
          <p:cNvPr id="6" name="Shape 46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28662" y="1500180"/>
            <a:ext cx="4076124" cy="2928958"/>
          </a:xfrm>
          <a:prstGeom prst="roundRect">
            <a:avLst>
              <a:gd name="adj" fmla="val 10014"/>
            </a:avLst>
          </a:prstGeom>
          <a:noFill/>
          <a:ln>
            <a:noFill/>
          </a:ln>
        </p:spPr>
      </p:pic>
      <p:pic>
        <p:nvPicPr>
          <p:cNvPr id="7" name="Shape 46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86380" y="1500180"/>
            <a:ext cx="2714644" cy="2948683"/>
          </a:xfrm>
          <a:prstGeom prst="roundRect">
            <a:avLst>
              <a:gd name="adj" fmla="val 10014"/>
            </a:avLst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QSW-804-4C_Front_0316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3470" y="3303561"/>
            <a:ext cx="3857620" cy="101476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6" name="圖片 5" descr="QSW-1208-8C_Fron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910" y="2660619"/>
            <a:ext cx="3857652" cy="241146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Shape 191"/>
          <p:cNvSpPr txBox="1"/>
          <p:nvPr/>
        </p:nvSpPr>
        <p:spPr>
          <a:xfrm>
            <a:off x="0" y="1145660"/>
            <a:ext cx="9144000" cy="106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r>
              <a:rPr lang="en-GB" sz="6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微軟正黑體" pitchFamily="34" charset="-120"/>
              </a:rPr>
              <a:t>QSwitch</a:t>
            </a:r>
            <a:r>
              <a:rPr lang="en-GB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微軟正黑體" pitchFamily="34" charset="-120"/>
              </a:rPr>
              <a:t> </a:t>
            </a:r>
            <a:r>
              <a:rPr lang="zh-TW" altLang="en-US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微軟正黑體" pitchFamily="34" charset="-120"/>
              </a:rPr>
              <a:t>運用案例</a:t>
            </a:r>
          </a:p>
        </p:txBody>
      </p:sp>
      <p:sp>
        <p:nvSpPr>
          <p:cNvPr id="8" name="Shape 194"/>
          <p:cNvSpPr txBox="1"/>
          <p:nvPr/>
        </p:nvSpPr>
        <p:spPr>
          <a:xfrm>
            <a:off x="1071538" y="2928940"/>
            <a:ext cx="1954713" cy="396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 dirty="0">
                <a:solidFill>
                  <a:schemeClr val="bg1"/>
                </a:solidFill>
              </a:rPr>
              <a:t>QSW-1208-8C </a:t>
            </a:r>
            <a:endParaRPr sz="1050" dirty="0">
              <a:solidFill>
                <a:schemeClr val="bg1"/>
              </a:solidFill>
            </a:endParaRPr>
          </a:p>
        </p:txBody>
      </p:sp>
      <p:sp>
        <p:nvSpPr>
          <p:cNvPr id="9" name="Shape 195"/>
          <p:cNvSpPr txBox="1"/>
          <p:nvPr/>
        </p:nvSpPr>
        <p:spPr>
          <a:xfrm>
            <a:off x="4780875" y="2928940"/>
            <a:ext cx="1791389" cy="4286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GB" sz="2000" b="1" dirty="0">
                <a:solidFill>
                  <a:schemeClr val="bg1"/>
                </a:solidFill>
              </a:rPr>
              <a:t>QSW-804-4C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Shape 47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10G 居家網路配置</a:t>
            </a:r>
            <a:endParaRPr/>
          </a:p>
        </p:txBody>
      </p:sp>
      <p:cxnSp>
        <p:nvCxnSpPr>
          <p:cNvPr id="34" name="肘形接點 59"/>
          <p:cNvCxnSpPr/>
          <p:nvPr/>
        </p:nvCxnSpPr>
        <p:spPr>
          <a:xfrm rot="5400000">
            <a:off x="4715670" y="3213898"/>
            <a:ext cx="285752" cy="1588"/>
          </a:xfrm>
          <a:prstGeom prst="straightConnector1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Shape 475"/>
          <p:cNvSpPr txBox="1"/>
          <p:nvPr/>
        </p:nvSpPr>
        <p:spPr>
          <a:xfrm>
            <a:off x="3714744" y="785800"/>
            <a:ext cx="15108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1" dirty="0">
                <a:latin typeface="+mn-lt"/>
                <a:ea typeface="微軟正黑體" pitchFamily="34" charset="-120"/>
              </a:rPr>
              <a:t>10G </a:t>
            </a:r>
            <a:r>
              <a:rPr lang="en-GB" sz="1200" b="1" dirty="0" err="1">
                <a:latin typeface="+mn-lt"/>
                <a:ea typeface="微軟正黑體" pitchFamily="34" charset="-120"/>
              </a:rPr>
              <a:t>無線路由器</a:t>
            </a:r>
            <a:endParaRPr sz="1200" b="1" dirty="0">
              <a:latin typeface="+mn-lt"/>
              <a:ea typeface="微軟正黑體" pitchFamily="34" charset="-120"/>
            </a:endParaRPr>
          </a:p>
        </p:txBody>
      </p:sp>
      <p:cxnSp>
        <p:nvCxnSpPr>
          <p:cNvPr id="37" name="Shape 477"/>
          <p:cNvCxnSpPr/>
          <p:nvPr/>
        </p:nvCxnSpPr>
        <p:spPr>
          <a:xfrm rot="10800000" flipV="1">
            <a:off x="1706851" y="3071816"/>
            <a:ext cx="2704815" cy="285752"/>
          </a:xfrm>
          <a:prstGeom prst="bentConnector2">
            <a:avLst/>
          </a:prstGeom>
          <a:noFill/>
          <a:ln w="19050" cap="flat" cmpd="sng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8" name="Shape 479"/>
          <p:cNvSpPr txBox="1"/>
          <p:nvPr/>
        </p:nvSpPr>
        <p:spPr>
          <a:xfrm>
            <a:off x="928662" y="2214560"/>
            <a:ext cx="1571636" cy="3320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1" dirty="0">
                <a:solidFill>
                  <a:schemeClr val="dk1"/>
                </a:solidFill>
              </a:rPr>
              <a:t>10Gbps RJ45</a:t>
            </a:r>
            <a:endParaRPr sz="1200" dirty="0"/>
          </a:p>
        </p:txBody>
      </p:sp>
      <p:pic>
        <p:nvPicPr>
          <p:cNvPr id="39" name="Shape 480" descr="「cloud icon」的圖片搜尋結果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00892" y="1072995"/>
            <a:ext cx="784375" cy="7843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0" name="Shape 481"/>
          <p:cNvCxnSpPr/>
          <p:nvPr/>
        </p:nvCxnSpPr>
        <p:spPr>
          <a:xfrm>
            <a:off x="4786314" y="1500180"/>
            <a:ext cx="2143140" cy="1588"/>
          </a:xfrm>
          <a:prstGeom prst="straightConnector1">
            <a:avLst/>
          </a:prstGeom>
          <a:noFill/>
          <a:ln w="19050" cap="flat" cmpd="sng">
            <a:solidFill>
              <a:srgbClr val="6D9EEB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41" name="Shape 483" descr="「wireless icon png」的圖片搜尋結果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5400009">
            <a:off x="2498372" y="1279470"/>
            <a:ext cx="686282" cy="46951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2" name="Shape 484"/>
          <p:cNvCxnSpPr/>
          <p:nvPr/>
        </p:nvCxnSpPr>
        <p:spPr>
          <a:xfrm>
            <a:off x="3214678" y="1528276"/>
            <a:ext cx="642942" cy="1588"/>
          </a:xfrm>
          <a:prstGeom prst="straightConnector1">
            <a:avLst/>
          </a:prstGeom>
          <a:noFill/>
          <a:ln w="12700" cap="flat" cmpd="sng">
            <a:solidFill>
              <a:srgbClr val="6FA8DC"/>
            </a:solidFill>
            <a:prstDash val="dash"/>
            <a:round/>
            <a:headEnd type="none" w="med" len="med"/>
            <a:tailEnd type="none" w="med" len="med"/>
          </a:ln>
        </p:spPr>
      </p:cxnSp>
      <p:pic>
        <p:nvPicPr>
          <p:cNvPr id="43" name="Shape 486" descr="「notebook icon png」的圖片搜尋結果"/>
          <p:cNvPicPr preferRelativeResize="0"/>
          <p:nvPr/>
        </p:nvPicPr>
        <p:blipFill>
          <a:blip r:embed="rId5"/>
          <a:stretch>
            <a:fillRect/>
          </a:stretch>
        </p:blipFill>
        <p:spPr>
          <a:xfrm>
            <a:off x="785786" y="1000114"/>
            <a:ext cx="1769092" cy="125137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4" name="Shape 489"/>
          <p:cNvCxnSpPr/>
          <p:nvPr/>
        </p:nvCxnSpPr>
        <p:spPr>
          <a:xfrm rot="16200000" flipH="1">
            <a:off x="5881095" y="1237981"/>
            <a:ext cx="730156" cy="3683448"/>
          </a:xfrm>
          <a:prstGeom prst="bentConnector3">
            <a:avLst>
              <a:gd name="adj1" fmla="val 48810"/>
            </a:avLst>
          </a:prstGeom>
          <a:noFill/>
          <a:ln w="19050" cap="flat" cmpd="sng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45" name="Shape 500"/>
          <p:cNvPicPr preferRelativeResize="0"/>
          <p:nvPr/>
        </p:nvPicPr>
        <p:blipFill>
          <a:blip r:embed="rId6">
            <a:alphaModFix/>
          </a:blip>
          <a:srcRect l="17590" t="12991" r="22622" b="8825"/>
          <a:stretch>
            <a:fillRect/>
          </a:stretch>
        </p:blipFill>
        <p:spPr>
          <a:xfrm>
            <a:off x="5922360" y="3679495"/>
            <a:ext cx="435590" cy="569618"/>
          </a:xfrm>
          <a:prstGeom prst="roundRect">
            <a:avLst/>
          </a:prstGeom>
          <a:noFill/>
          <a:ln>
            <a:noFill/>
          </a:ln>
        </p:spPr>
      </p:pic>
      <p:sp>
        <p:nvSpPr>
          <p:cNvPr id="46" name="Shape 501"/>
          <p:cNvSpPr txBox="1"/>
          <p:nvPr/>
        </p:nvSpPr>
        <p:spPr>
          <a:xfrm>
            <a:off x="71406" y="4351028"/>
            <a:ext cx="2786082" cy="363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-GB" sz="1200" b="1" dirty="0">
                <a:solidFill>
                  <a:schemeClr val="dk1"/>
                </a:solidFill>
              </a:rPr>
              <a:t>PC + QXG-10G1T 10GbE LAN Card </a:t>
            </a:r>
          </a:p>
        </p:txBody>
      </p:sp>
      <p:sp>
        <p:nvSpPr>
          <p:cNvPr id="47" name="Shape 502"/>
          <p:cNvSpPr txBox="1"/>
          <p:nvPr/>
        </p:nvSpPr>
        <p:spPr>
          <a:xfrm>
            <a:off x="2786050" y="4316739"/>
            <a:ext cx="1203650" cy="4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>
              <a:buFont typeface="Arial"/>
              <a:buNone/>
            </a:pPr>
            <a:r>
              <a:rPr lang="en-GB" sz="1200" b="1" dirty="0">
                <a:solidFill>
                  <a:schemeClr val="dk1"/>
                </a:solidFill>
              </a:rPr>
              <a:t>10G Notebook</a:t>
            </a:r>
          </a:p>
        </p:txBody>
      </p:sp>
      <p:sp>
        <p:nvSpPr>
          <p:cNvPr id="48" name="Shape 503"/>
          <p:cNvSpPr txBox="1"/>
          <p:nvPr/>
        </p:nvSpPr>
        <p:spPr>
          <a:xfrm>
            <a:off x="4286248" y="4351028"/>
            <a:ext cx="1121848" cy="4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-GB" sz="1200" b="1" dirty="0">
                <a:solidFill>
                  <a:schemeClr val="dk1"/>
                </a:solidFill>
              </a:rPr>
              <a:t>Smart TV</a:t>
            </a:r>
          </a:p>
        </p:txBody>
      </p:sp>
      <p:pic>
        <p:nvPicPr>
          <p:cNvPr id="49" name="Shape 529"/>
          <p:cNvPicPr preferRelativeResize="0"/>
          <p:nvPr/>
        </p:nvPicPr>
        <p:blipFill>
          <a:blip r:embed="rId7"/>
          <a:stretch>
            <a:fillRect/>
          </a:stretch>
        </p:blipFill>
        <p:spPr>
          <a:xfrm>
            <a:off x="1000100" y="3488778"/>
            <a:ext cx="1517564" cy="93686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0" name="肘形接點 59"/>
          <p:cNvCxnSpPr/>
          <p:nvPr/>
        </p:nvCxnSpPr>
        <p:spPr>
          <a:xfrm rot="10800000" flipV="1">
            <a:off x="3357554" y="3071816"/>
            <a:ext cx="1502220" cy="357190"/>
          </a:xfrm>
          <a:prstGeom prst="bentConnector2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" name="Shape 478" descr="C:\Users\user\Desktop\21_PPT對稿QNAP AQC107 10G網卡\_DSC1587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071670" y="3929072"/>
            <a:ext cx="745250" cy="46577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2" name="肘形接點 59"/>
          <p:cNvCxnSpPr>
            <a:endCxn id="64" idx="0"/>
          </p:cNvCxnSpPr>
          <p:nvPr/>
        </p:nvCxnSpPr>
        <p:spPr>
          <a:xfrm rot="5400000">
            <a:off x="6323025" y="3178179"/>
            <a:ext cx="214314" cy="1588"/>
          </a:xfrm>
          <a:prstGeom prst="straightConnector1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肘形接點 59"/>
          <p:cNvCxnSpPr/>
          <p:nvPr/>
        </p:nvCxnSpPr>
        <p:spPr>
          <a:xfrm rot="5400000">
            <a:off x="4178019" y="1976024"/>
            <a:ext cx="428628" cy="1588"/>
          </a:xfrm>
          <a:prstGeom prst="straightConnector1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Shape 494"/>
          <p:cNvSpPr txBox="1"/>
          <p:nvPr/>
        </p:nvSpPr>
        <p:spPr>
          <a:xfrm>
            <a:off x="5786446" y="2357436"/>
            <a:ext cx="2643206" cy="3849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1" dirty="0">
                <a:solidFill>
                  <a:schemeClr val="bg1"/>
                </a:solidFill>
                <a:latin typeface="+mn-lt"/>
                <a:ea typeface="微軟正黑體" pitchFamily="34" charset="-120"/>
              </a:rPr>
              <a:t>       </a:t>
            </a:r>
            <a:r>
              <a:rPr lang="en-GB" sz="1600" b="1" dirty="0" err="1">
                <a:solidFill>
                  <a:schemeClr val="bg1"/>
                </a:solidFill>
                <a:latin typeface="+mn-lt"/>
                <a:ea typeface="微軟正黑體" pitchFamily="34" charset="-120"/>
              </a:rPr>
              <a:t>QSwitch</a:t>
            </a:r>
            <a:r>
              <a:rPr lang="en-GB" sz="1600" b="1" dirty="0">
                <a:solidFill>
                  <a:schemeClr val="bg1"/>
                </a:solidFill>
                <a:latin typeface="+mn-lt"/>
                <a:ea typeface="微軟正黑體" pitchFamily="34" charset="-120"/>
              </a:rPr>
              <a:t> 10G </a:t>
            </a:r>
            <a:r>
              <a:rPr lang="en-GB" sz="1600" b="1" dirty="0" err="1">
                <a:solidFill>
                  <a:schemeClr val="bg1"/>
                </a:solidFill>
                <a:latin typeface="+mn-lt"/>
                <a:ea typeface="微軟正黑體" pitchFamily="34" charset="-120"/>
              </a:rPr>
              <a:t>交換器</a:t>
            </a:r>
            <a:endParaRPr sz="1600" b="1" dirty="0">
              <a:solidFill>
                <a:schemeClr val="bg1"/>
              </a:solidFill>
              <a:latin typeface="+mn-lt"/>
              <a:ea typeface="微軟正黑體" pitchFamily="34" charset="-120"/>
            </a:endParaRPr>
          </a:p>
        </p:txBody>
      </p:sp>
      <p:pic>
        <p:nvPicPr>
          <p:cNvPr id="55" name="Shape 473"/>
          <p:cNvPicPr preferRelativeResize="0"/>
          <p:nvPr/>
        </p:nvPicPr>
        <p:blipFill rotWithShape="1">
          <a:blip r:embed="rId9">
            <a:alphaModFix/>
          </a:blip>
          <a:srcRect t="30221" b="32147"/>
          <a:stretch/>
        </p:blipFill>
        <p:spPr>
          <a:xfrm>
            <a:off x="2649405" y="2016008"/>
            <a:ext cx="3510088" cy="825718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Shape 474" descr="「router icon」的圖片搜尋結果"/>
          <p:cNvPicPr preferRelativeResize="0"/>
          <p:nvPr/>
        </p:nvPicPr>
        <p:blipFill>
          <a:blip r:embed="rId10"/>
          <a:stretch>
            <a:fillRect/>
          </a:stretch>
        </p:blipFill>
        <p:spPr>
          <a:xfrm>
            <a:off x="4000496" y="1126857"/>
            <a:ext cx="784375" cy="659075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Shape 495"/>
          <p:cNvSpPr txBox="1"/>
          <p:nvPr/>
        </p:nvSpPr>
        <p:spPr>
          <a:xfrm>
            <a:off x="2926904" y="3286130"/>
            <a:ext cx="861300" cy="214314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b="1" dirty="0">
                <a:solidFill>
                  <a:schemeClr val="bg1"/>
                </a:solidFill>
              </a:rPr>
              <a:t>10 </a:t>
            </a:r>
            <a:r>
              <a:rPr lang="en-GB" sz="1100" b="1" dirty="0" err="1">
                <a:solidFill>
                  <a:schemeClr val="bg1"/>
                </a:solidFill>
              </a:rPr>
              <a:t>Gbps</a:t>
            </a:r>
            <a:endParaRPr sz="1100" b="1" dirty="0">
              <a:solidFill>
                <a:schemeClr val="bg1"/>
              </a:solidFill>
            </a:endParaRPr>
          </a:p>
        </p:txBody>
      </p:sp>
      <p:sp>
        <p:nvSpPr>
          <p:cNvPr id="58" name="Shape 497"/>
          <p:cNvSpPr txBox="1"/>
          <p:nvPr/>
        </p:nvSpPr>
        <p:spPr>
          <a:xfrm>
            <a:off x="4502584" y="3286130"/>
            <a:ext cx="642942" cy="214314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b="1" dirty="0">
                <a:solidFill>
                  <a:schemeClr val="bg1"/>
                </a:solidFill>
              </a:rPr>
              <a:t>1Gbps</a:t>
            </a:r>
            <a:endParaRPr sz="1100" b="1" dirty="0">
              <a:solidFill>
                <a:schemeClr val="bg1"/>
              </a:solidFill>
            </a:endParaRPr>
          </a:p>
        </p:txBody>
      </p:sp>
      <p:grpSp>
        <p:nvGrpSpPr>
          <p:cNvPr id="59" name="群組 58"/>
          <p:cNvGrpSpPr/>
          <p:nvPr/>
        </p:nvGrpSpPr>
        <p:grpSpPr>
          <a:xfrm>
            <a:off x="2790280" y="3561049"/>
            <a:ext cx="1140800" cy="819620"/>
            <a:chOff x="1806741" y="3812512"/>
            <a:chExt cx="1140800" cy="819620"/>
          </a:xfrm>
        </p:grpSpPr>
        <p:pic>
          <p:nvPicPr>
            <p:cNvPr id="60" name="Picture 26" descr="macbook-screen.jpg"/>
            <p:cNvPicPr>
              <a:picLocks noChangeAspect="1"/>
            </p:cNvPicPr>
            <p:nvPr/>
          </p:nvPicPr>
          <p:blipFill>
            <a:blip r:embed="rId11"/>
            <a:srcRect l="9754" t="3927" r="9754" b="2945"/>
            <a:stretch>
              <a:fillRect/>
            </a:stretch>
          </p:blipFill>
          <p:spPr>
            <a:xfrm>
              <a:off x="1806741" y="3812512"/>
              <a:ext cx="1140800" cy="819620"/>
            </a:xfrm>
            <a:prstGeom prst="rect">
              <a:avLst/>
            </a:prstGeom>
          </p:spPr>
        </p:pic>
        <p:pic>
          <p:nvPicPr>
            <p:cNvPr id="61" name="Picture 29" descr="ss.jpg"/>
            <p:cNvPicPr preferRelativeResize="0">
              <a:picLocks/>
            </p:cNvPicPr>
            <p:nvPr/>
          </p:nvPicPr>
          <p:blipFill>
            <a:blip r:embed="rId12"/>
            <a:srcRect/>
            <a:stretch>
              <a:fillRect/>
            </a:stretch>
          </p:blipFill>
          <p:spPr>
            <a:xfrm>
              <a:off x="1962000" y="3857634"/>
              <a:ext cx="828000" cy="509717"/>
            </a:xfrm>
            <a:prstGeom prst="rect">
              <a:avLst/>
            </a:prstGeom>
          </p:spPr>
        </p:pic>
      </p:grpSp>
      <p:pic>
        <p:nvPicPr>
          <p:cNvPr id="62" name="Shape 492" descr="「smart tv」的圖片搜尋結果"/>
          <p:cNvPicPr preferRelativeResize="0"/>
          <p:nvPr/>
        </p:nvPicPr>
        <p:blipFill>
          <a:blip r:embed="rId13"/>
          <a:stretch>
            <a:fillRect/>
          </a:stretch>
        </p:blipFill>
        <p:spPr>
          <a:xfrm>
            <a:off x="4145394" y="3515415"/>
            <a:ext cx="1410582" cy="876574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Shape 490" descr="「TS-431X」的圖片搜尋結果"/>
          <p:cNvPicPr preferRelativeResize="0"/>
          <p:nvPr/>
        </p:nvPicPr>
        <p:blipFill rotWithShape="1">
          <a:blip r:embed="rId14">
            <a:alphaModFix/>
          </a:blip>
          <a:srcRect l="21638" r="19672"/>
          <a:stretch/>
        </p:blipFill>
        <p:spPr>
          <a:xfrm>
            <a:off x="7643834" y="3534733"/>
            <a:ext cx="745250" cy="793675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Shape 498"/>
          <p:cNvSpPr txBox="1"/>
          <p:nvPr/>
        </p:nvSpPr>
        <p:spPr>
          <a:xfrm>
            <a:off x="5929322" y="3286130"/>
            <a:ext cx="1000132" cy="214314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36000" tIns="36000" rIns="36000" bIns="360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50" b="1" dirty="0">
                <a:solidFill>
                  <a:schemeClr val="bg1"/>
                </a:solidFill>
              </a:rPr>
              <a:t>10Gbps RJ 45</a:t>
            </a:r>
            <a:endParaRPr sz="1050" b="1" dirty="0">
              <a:solidFill>
                <a:schemeClr val="bg1"/>
              </a:solidFill>
            </a:endParaRPr>
          </a:p>
        </p:txBody>
      </p:sp>
      <p:pic>
        <p:nvPicPr>
          <p:cNvPr id="65" name="Shape 488" descr="「TS-253B」的圖片搜尋結果"/>
          <p:cNvPicPr preferRelativeResize="0"/>
          <p:nvPr/>
        </p:nvPicPr>
        <p:blipFill rotWithShape="1">
          <a:blip r:embed="rId15">
            <a:alphaModFix/>
          </a:blip>
          <a:srcRect l="28956" r="27797"/>
          <a:stretch/>
        </p:blipFill>
        <p:spPr>
          <a:xfrm>
            <a:off x="6376248" y="3606171"/>
            <a:ext cx="553206" cy="719698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Shape 498"/>
          <p:cNvSpPr txBox="1"/>
          <p:nvPr/>
        </p:nvSpPr>
        <p:spPr>
          <a:xfrm>
            <a:off x="7500958" y="3286130"/>
            <a:ext cx="1000132" cy="214314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36000" tIns="36000" rIns="36000" bIns="360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50" b="1" dirty="0">
                <a:solidFill>
                  <a:schemeClr val="bg1"/>
                </a:solidFill>
              </a:rPr>
              <a:t>10Gbps SFP+</a:t>
            </a:r>
            <a:endParaRPr sz="105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Shape 508"/>
          <p:cNvSpPr txBox="1">
            <a:spLocks noGrp="1"/>
          </p:cNvSpPr>
          <p:nvPr>
            <p:ph type="title"/>
          </p:nvPr>
        </p:nvSpPr>
        <p:spPr>
          <a:xfrm>
            <a:off x="0" y="0"/>
            <a:ext cx="8358214" cy="71436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err="1"/>
              <a:t>既有網路配線直接升級</a:t>
            </a:r>
            <a:r>
              <a:rPr lang="en-GB" dirty="0"/>
              <a:t> 5G </a:t>
            </a:r>
            <a:r>
              <a:rPr lang="en-GB" dirty="0" err="1"/>
              <a:t>以上網路</a:t>
            </a:r>
            <a:endParaRPr dirty="0"/>
          </a:p>
        </p:txBody>
      </p:sp>
      <p:sp>
        <p:nvSpPr>
          <p:cNvPr id="509" name="Shape 509"/>
          <p:cNvSpPr txBox="1"/>
          <p:nvPr/>
        </p:nvSpPr>
        <p:spPr>
          <a:xfrm>
            <a:off x="-71470" y="1000114"/>
            <a:ext cx="8116800" cy="8572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34290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500" b="1" dirty="0" err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原有網路線環境升級</a:t>
            </a:r>
            <a:r>
              <a:rPr lang="en-GB" sz="25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！</a:t>
            </a:r>
            <a:endParaRPr sz="2500" b="1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34290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500" b="1" dirty="0" err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支援</a:t>
            </a:r>
            <a:r>
              <a:rPr lang="en-GB" sz="25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GB" sz="2500" b="1" dirty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Multi-Gigabit </a:t>
            </a:r>
            <a:r>
              <a:rPr lang="en-GB" sz="2500" b="1" dirty="0">
                <a:solidFill>
                  <a:srgbClr val="C00000"/>
                </a:solidFill>
                <a:latin typeface="+mn-lt"/>
                <a:ea typeface="微軟正黑體" pitchFamily="34" charset="-120"/>
              </a:rPr>
              <a:t>NBASE-T </a:t>
            </a:r>
            <a:r>
              <a:rPr lang="en-GB" sz="2500" b="1" dirty="0" err="1">
                <a:solidFill>
                  <a:srgbClr val="C00000"/>
                </a:solidFill>
                <a:latin typeface="+mn-lt"/>
                <a:ea typeface="微軟正黑體" pitchFamily="34" charset="-120"/>
              </a:rPr>
              <a:t>業界標準</a:t>
            </a:r>
            <a:endParaRPr sz="2500" b="1" dirty="0">
              <a:solidFill>
                <a:srgbClr val="C00000"/>
              </a:solidFill>
              <a:latin typeface="+mn-lt"/>
              <a:ea typeface="微軟正黑體" pitchFamily="34" charset="-120"/>
            </a:endParaRPr>
          </a:p>
        </p:txBody>
      </p:sp>
      <p:sp>
        <p:nvSpPr>
          <p:cNvPr id="510" name="Shape 510"/>
          <p:cNvSpPr txBox="1"/>
          <p:nvPr/>
        </p:nvSpPr>
        <p:spPr>
          <a:xfrm>
            <a:off x="279930" y="1841922"/>
            <a:ext cx="7792500" cy="30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 dirty="0" err="1">
                <a:solidFill>
                  <a:schemeClr val="tx1"/>
                </a:solidFill>
                <a:highlight>
                  <a:srgbClr val="FFFFFF"/>
                </a:highlight>
                <a:latin typeface="+mn-lt"/>
                <a:ea typeface="微軟正黑體" pitchFamily="34" charset="-120"/>
                <a:cs typeface="Calibri"/>
                <a:sym typeface="Calibri"/>
              </a:rPr>
              <a:t>無需重新部署網路環境，原有網路線直接升級為高於</a:t>
            </a:r>
            <a:r>
              <a:rPr lang="en-GB" sz="1800" b="1" dirty="0">
                <a:solidFill>
                  <a:schemeClr val="tx1"/>
                </a:solidFill>
                <a:highlight>
                  <a:srgbClr val="FFFFFF"/>
                </a:highlight>
                <a:latin typeface="+mn-lt"/>
                <a:ea typeface="微軟正黑體" pitchFamily="34" charset="-120"/>
                <a:cs typeface="Calibri"/>
                <a:sym typeface="Calibri"/>
              </a:rPr>
              <a:t> 1Gbps </a:t>
            </a:r>
            <a:r>
              <a:rPr lang="en-GB" sz="1800" b="1" dirty="0" err="1">
                <a:solidFill>
                  <a:schemeClr val="tx1"/>
                </a:solidFill>
                <a:highlight>
                  <a:srgbClr val="FFFFFF"/>
                </a:highlight>
                <a:latin typeface="+mn-lt"/>
                <a:ea typeface="微軟正黑體" pitchFamily="34" charset="-120"/>
                <a:cs typeface="Calibri"/>
                <a:sym typeface="Calibri"/>
              </a:rPr>
              <a:t>傳輸速率</a:t>
            </a:r>
            <a:endParaRPr sz="1800" dirty="0">
              <a:solidFill>
                <a:schemeClr val="tx1"/>
              </a:solidFill>
              <a:latin typeface="+mn-lt"/>
              <a:ea typeface="微軟正黑體" pitchFamily="34" charset="-120"/>
            </a:endParaRPr>
          </a:p>
        </p:txBody>
      </p:sp>
      <p:pic>
        <p:nvPicPr>
          <p:cNvPr id="511" name="Shape 5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7158" y="2357436"/>
            <a:ext cx="4168426" cy="2145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圖片 7" descr="圖片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00562" y="2331108"/>
            <a:ext cx="3283433" cy="2812392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Shape 518"/>
          <p:cNvSpPr/>
          <p:nvPr/>
        </p:nvSpPr>
        <p:spPr>
          <a:xfrm>
            <a:off x="304414" y="2870878"/>
            <a:ext cx="8589300" cy="16743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+mn-lt"/>
              <a:ea typeface="Calibri"/>
              <a:cs typeface="Calibri"/>
              <a:sym typeface="Calibri"/>
            </a:endParaRPr>
          </a:p>
        </p:txBody>
      </p:sp>
      <p:sp>
        <p:nvSpPr>
          <p:cNvPr id="51" name="橢圓 50"/>
          <p:cNvSpPr/>
          <p:nvPr/>
        </p:nvSpPr>
        <p:spPr>
          <a:xfrm>
            <a:off x="3428992" y="3286130"/>
            <a:ext cx="1785950" cy="850666"/>
          </a:xfrm>
          <a:prstGeom prst="ellipse">
            <a:avLst/>
          </a:prstGeom>
          <a:gradFill flip="none" rotWithShape="1">
            <a:gsLst>
              <a:gs pos="0">
                <a:srgbClr val="99CCFF"/>
              </a:gs>
              <a:gs pos="100000">
                <a:srgbClr val="0070C0">
                  <a:alpha val="0"/>
                </a:srgbClr>
              </a:gs>
              <a:gs pos="90000">
                <a:srgbClr val="0070C0">
                  <a:alpha val="10000"/>
                </a:srgbClr>
              </a:gs>
            </a:gsLst>
            <a:lin ang="16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19" name="Shape 519"/>
          <p:cNvSpPr/>
          <p:nvPr/>
        </p:nvSpPr>
        <p:spPr>
          <a:xfrm>
            <a:off x="304414" y="987617"/>
            <a:ext cx="8589300" cy="1674300"/>
          </a:xfrm>
          <a:prstGeom prst="rect">
            <a:avLst/>
          </a:prstGeom>
          <a:solidFill>
            <a:srgbClr val="DAE5F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+mn-lt"/>
              <a:ea typeface="Calibri"/>
              <a:cs typeface="Calibri"/>
              <a:sym typeface="Calibri"/>
            </a:endParaRPr>
          </a:p>
        </p:txBody>
      </p:sp>
      <p:cxnSp>
        <p:nvCxnSpPr>
          <p:cNvPr id="520" name="Shape 520"/>
          <p:cNvCxnSpPr/>
          <p:nvPr/>
        </p:nvCxnSpPr>
        <p:spPr>
          <a:xfrm>
            <a:off x="2143108" y="3786196"/>
            <a:ext cx="1710900" cy="0"/>
          </a:xfrm>
          <a:prstGeom prst="straightConnector1">
            <a:avLst/>
          </a:prstGeom>
          <a:noFill/>
          <a:ln w="76200" cap="flat" cmpd="sng">
            <a:solidFill>
              <a:srgbClr val="005A9E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521" name="Shape 521"/>
          <p:cNvCxnSpPr/>
          <p:nvPr/>
        </p:nvCxnSpPr>
        <p:spPr>
          <a:xfrm flipV="1">
            <a:off x="5143504" y="3404688"/>
            <a:ext cx="1535168" cy="310070"/>
          </a:xfrm>
          <a:prstGeom prst="bentConnector3">
            <a:avLst>
              <a:gd name="adj1" fmla="val 33426"/>
            </a:avLst>
          </a:prstGeom>
          <a:noFill/>
          <a:ln w="76200" cap="flat" cmpd="sng">
            <a:solidFill>
              <a:srgbClr val="005A9E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522" name="Shape 522"/>
          <p:cNvCxnSpPr/>
          <p:nvPr/>
        </p:nvCxnSpPr>
        <p:spPr>
          <a:xfrm>
            <a:off x="2000232" y="1918781"/>
            <a:ext cx="1710900" cy="0"/>
          </a:xfrm>
          <a:prstGeom prst="straightConnector1">
            <a:avLst/>
          </a:prstGeom>
          <a:noFill/>
          <a:ln w="76200" cap="flat" cmpd="sng">
            <a:solidFill>
              <a:srgbClr val="005A9E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523" name="Shape 523"/>
          <p:cNvCxnSpPr/>
          <p:nvPr/>
        </p:nvCxnSpPr>
        <p:spPr>
          <a:xfrm flipV="1">
            <a:off x="5000628" y="1486768"/>
            <a:ext cx="1678044" cy="299164"/>
          </a:xfrm>
          <a:prstGeom prst="bentConnector3">
            <a:avLst>
              <a:gd name="adj1" fmla="val 50000"/>
            </a:avLst>
          </a:prstGeom>
          <a:noFill/>
          <a:ln w="76200" cap="flat" cmpd="sng">
            <a:solidFill>
              <a:srgbClr val="005A9E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524" name="Shape 524"/>
          <p:cNvCxnSpPr>
            <a:stCxn id="525" idx="3"/>
          </p:cNvCxnSpPr>
          <p:nvPr/>
        </p:nvCxnSpPr>
        <p:spPr>
          <a:xfrm>
            <a:off x="5072066" y="1951610"/>
            <a:ext cx="1617098" cy="343973"/>
          </a:xfrm>
          <a:prstGeom prst="bentConnector3">
            <a:avLst>
              <a:gd name="adj1" fmla="val 47541"/>
            </a:avLst>
          </a:prstGeom>
          <a:noFill/>
          <a:ln w="76200" cap="flat" cmpd="sng">
            <a:solidFill>
              <a:srgbClr val="005A9E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525" name="Shape 525" descr="C:\Users\user\Desktop\21_PPT對稿QNAP AQC107 10G網卡\2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59897" y="1720759"/>
            <a:ext cx="1512169" cy="461702"/>
          </a:xfrm>
          <a:prstGeom prst="rect">
            <a:avLst/>
          </a:prstGeom>
          <a:noFill/>
          <a:ln>
            <a:noFill/>
          </a:ln>
        </p:spPr>
      </p:pic>
      <p:pic>
        <p:nvPicPr>
          <p:cNvPr id="526" name="Shape 526" descr="C:\Users\user\Desktop\21_PPT對稿QNAP AQC107 10G網卡\7-01.png"/>
          <p:cNvPicPr preferRelativeResize="0"/>
          <p:nvPr/>
        </p:nvPicPr>
        <p:blipFill rotWithShape="1">
          <a:blip r:embed="rId4">
            <a:alphaModFix/>
          </a:blip>
          <a:srcRect l="56489" t="64512"/>
          <a:stretch/>
        </p:blipFill>
        <p:spPr>
          <a:xfrm flipH="1">
            <a:off x="4857752" y="4195583"/>
            <a:ext cx="1702074" cy="519307"/>
          </a:xfrm>
          <a:prstGeom prst="rect">
            <a:avLst/>
          </a:prstGeom>
          <a:noFill/>
          <a:ln>
            <a:noFill/>
          </a:ln>
        </p:spPr>
      </p:pic>
      <p:pic>
        <p:nvPicPr>
          <p:cNvPr id="527" name="Shape 527" descr="C:\Users\user\Desktop\21_PPT對稿QNAP AQC107 10G網卡\7-01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flipH="1">
            <a:off x="6000760" y="3251499"/>
            <a:ext cx="3079144" cy="1463391"/>
          </a:xfrm>
          <a:prstGeom prst="rect">
            <a:avLst/>
          </a:prstGeom>
          <a:noFill/>
          <a:ln>
            <a:noFill/>
          </a:ln>
        </p:spPr>
      </p:pic>
      <p:pic>
        <p:nvPicPr>
          <p:cNvPr id="528" name="Shape 528" descr="C:\Users\user\Desktop\21_PPT對稿QNAP AQC107 10G網卡\7-01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42355" y="3251499"/>
            <a:ext cx="3079144" cy="1463391"/>
          </a:xfrm>
          <a:prstGeom prst="rect">
            <a:avLst/>
          </a:prstGeom>
          <a:noFill/>
          <a:ln>
            <a:noFill/>
          </a:ln>
        </p:spPr>
      </p:pic>
      <p:pic>
        <p:nvPicPr>
          <p:cNvPr id="529" name="Shape 52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678783" y="1054685"/>
            <a:ext cx="984871" cy="702078"/>
          </a:xfrm>
          <a:prstGeom prst="rect">
            <a:avLst/>
          </a:prstGeom>
          <a:noFill/>
          <a:ln>
            <a:noFill/>
          </a:ln>
        </p:spPr>
      </p:pic>
      <p:pic>
        <p:nvPicPr>
          <p:cNvPr id="530" name="Shape 53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678783" y="1864775"/>
            <a:ext cx="984871" cy="702078"/>
          </a:xfrm>
          <a:prstGeom prst="rect">
            <a:avLst/>
          </a:prstGeom>
          <a:noFill/>
          <a:ln>
            <a:noFill/>
          </a:ln>
        </p:spPr>
      </p:pic>
      <p:sp>
        <p:nvSpPr>
          <p:cNvPr id="531" name="Shape 53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en-GB" sz="3600" b="1" i="0" u="none" strike="noStrike" cap="none" dirty="0" err="1">
                <a:solidFill>
                  <a:schemeClr val="lt1"/>
                </a:solidFill>
                <a:latin typeface="微軟正黑體" pitchFamily="34" charset="-120"/>
                <a:sym typeface="Arial"/>
              </a:rPr>
              <a:t>用最少花費</a:t>
            </a:r>
            <a:r>
              <a:rPr lang="en-GB" sz="3600" dirty="0" err="1">
                <a:latin typeface="微軟正黑體" pitchFamily="34" charset="-120"/>
              </a:rPr>
              <a:t>由</a:t>
            </a:r>
            <a:r>
              <a:rPr lang="en-GB" sz="3600" b="1" i="0" u="none" strike="noStrike" cap="none" dirty="0">
                <a:solidFill>
                  <a:schemeClr val="lt1"/>
                </a:solidFill>
                <a:latin typeface="微軟正黑體" pitchFamily="34" charset="-120"/>
                <a:sym typeface="Arial"/>
              </a:rPr>
              <a:t> </a:t>
            </a:r>
            <a:r>
              <a:rPr lang="en-GB" sz="3600" b="1" i="0" u="none" strike="noStrike" cap="none" dirty="0">
                <a:solidFill>
                  <a:schemeClr val="lt1"/>
                </a:solidFill>
                <a:sym typeface="Arial"/>
              </a:rPr>
              <a:t>1G</a:t>
            </a:r>
            <a:r>
              <a:rPr lang="en-GB" sz="3600" dirty="0">
                <a:latin typeface="微軟正黑體" pitchFamily="34" charset="-120"/>
              </a:rPr>
              <a:t> </a:t>
            </a:r>
            <a:r>
              <a:rPr lang="en-GB" sz="3600" dirty="0" err="1">
                <a:latin typeface="微軟正黑體" pitchFamily="34" charset="-120"/>
              </a:rPr>
              <a:t>網速提升至</a:t>
            </a:r>
            <a:r>
              <a:rPr lang="en-GB" sz="3600" b="1" i="0" u="none" strike="noStrike" cap="none" dirty="0">
                <a:solidFill>
                  <a:schemeClr val="lt1"/>
                </a:solidFill>
                <a:latin typeface="微軟正黑體" pitchFamily="34" charset="-120"/>
                <a:sym typeface="Arial"/>
              </a:rPr>
              <a:t> </a:t>
            </a:r>
            <a:r>
              <a:rPr lang="en-GB" sz="3600" b="1" i="0" u="none" strike="noStrike" cap="none" dirty="0">
                <a:solidFill>
                  <a:schemeClr val="lt1"/>
                </a:solidFill>
                <a:sym typeface="Arial"/>
              </a:rPr>
              <a:t>5G</a:t>
            </a:r>
            <a:endParaRPr sz="3600" b="1" i="0" u="none" strike="noStrike" cap="none" dirty="0">
              <a:solidFill>
                <a:schemeClr val="lt1"/>
              </a:solidFill>
              <a:sym typeface="Arial"/>
            </a:endParaRPr>
          </a:p>
        </p:txBody>
      </p:sp>
      <p:sp>
        <p:nvSpPr>
          <p:cNvPr id="532" name="Shape 532"/>
          <p:cNvSpPr txBox="1"/>
          <p:nvPr/>
        </p:nvSpPr>
        <p:spPr>
          <a:xfrm>
            <a:off x="642910" y="1071552"/>
            <a:ext cx="1692900" cy="2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50" b="1" dirty="0">
                <a:solidFill>
                  <a:srgbClr val="262626"/>
                </a:solidFill>
                <a:latin typeface="+mn-lt"/>
                <a:ea typeface="Arial"/>
                <a:cs typeface="Arial"/>
                <a:sym typeface="Arial"/>
              </a:rPr>
              <a:t>TS-</a:t>
            </a:r>
            <a:r>
              <a:rPr lang="en-GB" sz="1050" b="1" dirty="0">
                <a:solidFill>
                  <a:srgbClr val="262626"/>
                </a:solidFill>
                <a:latin typeface="+mn-lt"/>
              </a:rPr>
              <a:t>1685</a:t>
            </a:r>
            <a:endParaRPr sz="1050" b="1" dirty="0">
              <a:solidFill>
                <a:srgbClr val="262626"/>
              </a:solidFill>
              <a:latin typeface="+mn-lt"/>
              <a:ea typeface="Arial"/>
              <a:cs typeface="Arial"/>
              <a:sym typeface="Arial"/>
            </a:endParaRPr>
          </a:p>
        </p:txBody>
      </p:sp>
      <p:sp>
        <p:nvSpPr>
          <p:cNvPr id="533" name="Shape 533"/>
          <p:cNvSpPr txBox="1"/>
          <p:nvPr/>
        </p:nvSpPr>
        <p:spPr>
          <a:xfrm>
            <a:off x="3786182" y="1425198"/>
            <a:ext cx="1357322" cy="2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1" dirty="0">
                <a:solidFill>
                  <a:srgbClr val="262626"/>
                </a:solidFill>
                <a:latin typeface="+mn-lt"/>
                <a:ea typeface="微軟正黑體" pitchFamily="34" charset="-120"/>
                <a:sym typeface="Arial"/>
              </a:rPr>
              <a:t>1G/100M交換器</a:t>
            </a:r>
            <a:endParaRPr sz="1200" b="1" dirty="0">
              <a:solidFill>
                <a:srgbClr val="262626"/>
              </a:solidFill>
              <a:latin typeface="+mn-lt"/>
              <a:ea typeface="微軟正黑體" pitchFamily="34" charset="-120"/>
              <a:sym typeface="Arial"/>
            </a:endParaRPr>
          </a:p>
        </p:txBody>
      </p:sp>
      <p:sp>
        <p:nvSpPr>
          <p:cNvPr id="534" name="Shape 534"/>
          <p:cNvSpPr txBox="1"/>
          <p:nvPr/>
        </p:nvSpPr>
        <p:spPr>
          <a:xfrm>
            <a:off x="2529816" y="1972787"/>
            <a:ext cx="756300" cy="2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1" dirty="0">
                <a:solidFill>
                  <a:srgbClr val="005A9E"/>
                </a:solidFill>
                <a:latin typeface="+mn-lt"/>
                <a:ea typeface="Calibri"/>
                <a:cs typeface="Calibri"/>
                <a:sym typeface="Calibri"/>
              </a:rPr>
              <a:t>Cat 5e</a:t>
            </a:r>
            <a:endParaRPr sz="1200" b="1" dirty="0">
              <a:solidFill>
                <a:srgbClr val="005A9E"/>
              </a:solidFill>
              <a:latin typeface="+mn-lt"/>
              <a:ea typeface="Arial"/>
              <a:cs typeface="Arial"/>
              <a:sym typeface="Arial"/>
            </a:endParaRPr>
          </a:p>
        </p:txBody>
      </p:sp>
      <p:sp>
        <p:nvSpPr>
          <p:cNvPr id="535" name="Shape 535"/>
          <p:cNvSpPr txBox="1"/>
          <p:nvPr/>
        </p:nvSpPr>
        <p:spPr>
          <a:xfrm>
            <a:off x="2571736" y="1540739"/>
            <a:ext cx="565500" cy="2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1" dirty="0">
                <a:solidFill>
                  <a:srgbClr val="262626"/>
                </a:solidFill>
                <a:latin typeface="+mn-lt"/>
                <a:ea typeface="Calibri"/>
                <a:cs typeface="Calibri"/>
                <a:sym typeface="Calibri"/>
              </a:rPr>
              <a:t>1GbE</a:t>
            </a:r>
            <a:endParaRPr sz="1200" b="1" dirty="0">
              <a:solidFill>
                <a:srgbClr val="262626"/>
              </a:solidFill>
              <a:latin typeface="+mn-lt"/>
              <a:ea typeface="Arial"/>
              <a:cs typeface="Arial"/>
              <a:sym typeface="Arial"/>
            </a:endParaRPr>
          </a:p>
        </p:txBody>
      </p:sp>
      <p:sp>
        <p:nvSpPr>
          <p:cNvPr id="536" name="Shape 536"/>
          <p:cNvSpPr txBox="1"/>
          <p:nvPr/>
        </p:nvSpPr>
        <p:spPr>
          <a:xfrm>
            <a:off x="6084561" y="1192433"/>
            <a:ext cx="756300" cy="2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1">
                <a:solidFill>
                  <a:srgbClr val="005A9E"/>
                </a:solidFill>
                <a:latin typeface="+mn-lt"/>
                <a:ea typeface="Calibri"/>
                <a:cs typeface="Calibri"/>
                <a:sym typeface="Calibri"/>
              </a:rPr>
              <a:t>Cat 5e</a:t>
            </a:r>
            <a:endParaRPr sz="1200" b="1">
              <a:solidFill>
                <a:srgbClr val="005A9E"/>
              </a:solidFill>
              <a:latin typeface="+mn-lt"/>
              <a:ea typeface="Arial"/>
              <a:cs typeface="Arial"/>
              <a:sym typeface="Arial"/>
            </a:endParaRPr>
          </a:p>
        </p:txBody>
      </p:sp>
      <p:sp>
        <p:nvSpPr>
          <p:cNvPr id="537" name="Shape 537"/>
          <p:cNvSpPr txBox="1"/>
          <p:nvPr/>
        </p:nvSpPr>
        <p:spPr>
          <a:xfrm>
            <a:off x="5652401" y="1192433"/>
            <a:ext cx="565500" cy="2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1">
                <a:solidFill>
                  <a:srgbClr val="262626"/>
                </a:solidFill>
                <a:latin typeface="+mn-lt"/>
                <a:ea typeface="Calibri"/>
                <a:cs typeface="Calibri"/>
                <a:sym typeface="Calibri"/>
              </a:rPr>
              <a:t>1GbE</a:t>
            </a:r>
            <a:endParaRPr sz="1200" b="1">
              <a:solidFill>
                <a:srgbClr val="262626"/>
              </a:solidFill>
              <a:latin typeface="+mn-lt"/>
              <a:ea typeface="Arial"/>
              <a:cs typeface="Arial"/>
              <a:sym typeface="Arial"/>
            </a:endParaRPr>
          </a:p>
        </p:txBody>
      </p:sp>
      <p:sp>
        <p:nvSpPr>
          <p:cNvPr id="538" name="Shape 538"/>
          <p:cNvSpPr txBox="1"/>
          <p:nvPr/>
        </p:nvSpPr>
        <p:spPr>
          <a:xfrm>
            <a:off x="6084561" y="2296823"/>
            <a:ext cx="756300" cy="2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1">
                <a:solidFill>
                  <a:srgbClr val="005A9E"/>
                </a:solidFill>
                <a:latin typeface="+mn-lt"/>
                <a:ea typeface="Calibri"/>
                <a:cs typeface="Calibri"/>
                <a:sym typeface="Calibri"/>
              </a:rPr>
              <a:t>Cat 5e</a:t>
            </a:r>
            <a:endParaRPr sz="1200" b="1">
              <a:solidFill>
                <a:srgbClr val="005A9E"/>
              </a:solidFill>
              <a:latin typeface="+mn-lt"/>
              <a:ea typeface="Arial"/>
              <a:cs typeface="Arial"/>
              <a:sym typeface="Arial"/>
            </a:endParaRPr>
          </a:p>
        </p:txBody>
      </p:sp>
      <p:sp>
        <p:nvSpPr>
          <p:cNvPr id="539" name="Shape 539"/>
          <p:cNvSpPr txBox="1"/>
          <p:nvPr/>
        </p:nvSpPr>
        <p:spPr>
          <a:xfrm>
            <a:off x="5652401" y="2296823"/>
            <a:ext cx="565500" cy="2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1">
                <a:solidFill>
                  <a:srgbClr val="262626"/>
                </a:solidFill>
                <a:latin typeface="+mn-lt"/>
                <a:ea typeface="Calibri"/>
                <a:cs typeface="Calibri"/>
                <a:sym typeface="Calibri"/>
              </a:rPr>
              <a:t>1GbE</a:t>
            </a:r>
            <a:endParaRPr sz="1200" b="1">
              <a:solidFill>
                <a:srgbClr val="262626"/>
              </a:solidFill>
              <a:latin typeface="+mn-lt"/>
              <a:ea typeface="Arial"/>
              <a:cs typeface="Arial"/>
              <a:sym typeface="Arial"/>
            </a:endParaRPr>
          </a:p>
        </p:txBody>
      </p:sp>
      <p:pic>
        <p:nvPicPr>
          <p:cNvPr id="540" name="Shape 54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678783" y="2967288"/>
            <a:ext cx="984871" cy="702078"/>
          </a:xfrm>
          <a:prstGeom prst="rect">
            <a:avLst/>
          </a:prstGeom>
          <a:noFill/>
          <a:ln>
            <a:noFill/>
          </a:ln>
        </p:spPr>
      </p:pic>
      <p:sp>
        <p:nvSpPr>
          <p:cNvPr id="541" name="Shape 541"/>
          <p:cNvSpPr txBox="1"/>
          <p:nvPr/>
        </p:nvSpPr>
        <p:spPr>
          <a:xfrm>
            <a:off x="718330" y="2920392"/>
            <a:ext cx="1476900" cy="2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50" b="1" dirty="0">
                <a:solidFill>
                  <a:srgbClr val="262626"/>
                </a:solidFill>
                <a:latin typeface="+mn-lt"/>
              </a:rPr>
              <a:t>TS-1685</a:t>
            </a:r>
            <a:endParaRPr sz="1050" b="1" dirty="0">
              <a:solidFill>
                <a:srgbClr val="262626"/>
              </a:solidFill>
              <a:latin typeface="+mn-lt"/>
              <a:ea typeface="Arial"/>
              <a:cs typeface="Arial"/>
              <a:sym typeface="Arial"/>
            </a:endParaRPr>
          </a:p>
        </p:txBody>
      </p:sp>
      <p:sp>
        <p:nvSpPr>
          <p:cNvPr id="542" name="Shape 542"/>
          <p:cNvSpPr txBox="1"/>
          <p:nvPr/>
        </p:nvSpPr>
        <p:spPr>
          <a:xfrm>
            <a:off x="2571736" y="3849086"/>
            <a:ext cx="756300" cy="2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1">
                <a:solidFill>
                  <a:srgbClr val="005A9E"/>
                </a:solidFill>
                <a:latin typeface="+mn-lt"/>
                <a:ea typeface="Calibri"/>
                <a:cs typeface="Calibri"/>
                <a:sym typeface="Calibri"/>
              </a:rPr>
              <a:t>Cat 5e</a:t>
            </a:r>
            <a:endParaRPr sz="1200" b="1">
              <a:solidFill>
                <a:srgbClr val="005A9E"/>
              </a:solidFill>
              <a:latin typeface="+mn-lt"/>
              <a:ea typeface="Arial"/>
              <a:cs typeface="Arial"/>
              <a:sym typeface="Arial"/>
            </a:endParaRPr>
          </a:p>
        </p:txBody>
      </p:sp>
      <p:sp>
        <p:nvSpPr>
          <p:cNvPr id="543" name="Shape 543"/>
          <p:cNvSpPr txBox="1"/>
          <p:nvPr/>
        </p:nvSpPr>
        <p:spPr>
          <a:xfrm>
            <a:off x="2571736" y="3417038"/>
            <a:ext cx="565500" cy="2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1" dirty="0">
                <a:solidFill>
                  <a:srgbClr val="C00000"/>
                </a:solidFill>
                <a:latin typeface="+mn-lt"/>
                <a:ea typeface="Calibri"/>
                <a:cs typeface="Calibri"/>
                <a:sym typeface="Calibri"/>
              </a:rPr>
              <a:t>5GbE</a:t>
            </a:r>
            <a:endParaRPr sz="1200" b="1" dirty="0">
              <a:solidFill>
                <a:srgbClr val="C00000"/>
              </a:solidFill>
              <a:latin typeface="+mn-lt"/>
              <a:ea typeface="Arial"/>
              <a:cs typeface="Arial"/>
              <a:sym typeface="Arial"/>
            </a:endParaRPr>
          </a:p>
        </p:txBody>
      </p:sp>
      <p:sp>
        <p:nvSpPr>
          <p:cNvPr id="544" name="Shape 544"/>
          <p:cNvSpPr txBox="1"/>
          <p:nvPr/>
        </p:nvSpPr>
        <p:spPr>
          <a:xfrm>
            <a:off x="6124316" y="3105036"/>
            <a:ext cx="756300" cy="2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1" dirty="0">
                <a:solidFill>
                  <a:srgbClr val="005A9E"/>
                </a:solidFill>
                <a:latin typeface="+mn-lt"/>
                <a:ea typeface="Calibri"/>
                <a:cs typeface="Calibri"/>
                <a:sym typeface="Calibri"/>
              </a:rPr>
              <a:t>Cat 5e</a:t>
            </a:r>
            <a:endParaRPr sz="1200" b="1" dirty="0">
              <a:solidFill>
                <a:srgbClr val="005A9E"/>
              </a:solidFill>
              <a:latin typeface="+mn-lt"/>
              <a:ea typeface="Arial"/>
              <a:cs typeface="Arial"/>
              <a:sym typeface="Arial"/>
            </a:endParaRPr>
          </a:p>
        </p:txBody>
      </p:sp>
      <p:sp>
        <p:nvSpPr>
          <p:cNvPr id="545" name="Shape 545"/>
          <p:cNvSpPr txBox="1"/>
          <p:nvPr/>
        </p:nvSpPr>
        <p:spPr>
          <a:xfrm>
            <a:off x="5692156" y="3105036"/>
            <a:ext cx="565500" cy="2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1">
                <a:solidFill>
                  <a:srgbClr val="C00000"/>
                </a:solidFill>
                <a:latin typeface="+mn-lt"/>
                <a:ea typeface="Calibri"/>
                <a:cs typeface="Calibri"/>
                <a:sym typeface="Calibri"/>
              </a:rPr>
              <a:t>5GbE</a:t>
            </a:r>
            <a:endParaRPr sz="1200" b="1">
              <a:solidFill>
                <a:srgbClr val="C00000"/>
              </a:solidFill>
              <a:latin typeface="+mn-lt"/>
              <a:ea typeface="Arial"/>
              <a:cs typeface="Arial"/>
              <a:sym typeface="Arial"/>
            </a:endParaRPr>
          </a:p>
        </p:txBody>
      </p:sp>
      <p:sp>
        <p:nvSpPr>
          <p:cNvPr id="546" name="Shape 546"/>
          <p:cNvSpPr txBox="1"/>
          <p:nvPr/>
        </p:nvSpPr>
        <p:spPr>
          <a:xfrm>
            <a:off x="6124316" y="3777648"/>
            <a:ext cx="756300" cy="2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1" dirty="0">
                <a:solidFill>
                  <a:srgbClr val="005A9E"/>
                </a:solidFill>
                <a:latin typeface="+mn-lt"/>
                <a:ea typeface="Calibri"/>
                <a:cs typeface="Calibri"/>
                <a:sym typeface="Calibri"/>
              </a:rPr>
              <a:t>Cat 5e</a:t>
            </a:r>
            <a:endParaRPr sz="1200" b="1" dirty="0">
              <a:solidFill>
                <a:srgbClr val="005A9E"/>
              </a:solidFill>
              <a:latin typeface="+mn-lt"/>
              <a:ea typeface="Arial"/>
              <a:cs typeface="Arial"/>
              <a:sym typeface="Arial"/>
            </a:endParaRPr>
          </a:p>
        </p:txBody>
      </p:sp>
      <p:sp>
        <p:nvSpPr>
          <p:cNvPr id="547" name="Shape 547"/>
          <p:cNvSpPr txBox="1"/>
          <p:nvPr/>
        </p:nvSpPr>
        <p:spPr>
          <a:xfrm>
            <a:off x="5692156" y="3777648"/>
            <a:ext cx="565500" cy="2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1">
                <a:solidFill>
                  <a:srgbClr val="C00000"/>
                </a:solidFill>
                <a:latin typeface="+mn-lt"/>
                <a:ea typeface="Calibri"/>
                <a:cs typeface="Calibri"/>
                <a:sym typeface="Calibri"/>
              </a:rPr>
              <a:t>5GbE</a:t>
            </a:r>
            <a:endParaRPr sz="1200" b="1">
              <a:solidFill>
                <a:srgbClr val="C00000"/>
              </a:solidFill>
              <a:latin typeface="+mn-lt"/>
              <a:ea typeface="Arial"/>
              <a:cs typeface="Arial"/>
              <a:sym typeface="Arial"/>
            </a:endParaRPr>
          </a:p>
        </p:txBody>
      </p:sp>
      <p:sp>
        <p:nvSpPr>
          <p:cNvPr id="548" name="Shape 548"/>
          <p:cNvSpPr/>
          <p:nvPr/>
        </p:nvSpPr>
        <p:spPr>
          <a:xfrm>
            <a:off x="1305778" y="4295114"/>
            <a:ext cx="19089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1" dirty="0" err="1">
                <a:solidFill>
                  <a:srgbClr val="FFFFFF"/>
                </a:solidFill>
                <a:latin typeface="+mn-lt"/>
                <a:ea typeface="微軟正黑體" pitchFamily="34" charset="-120"/>
                <a:sym typeface="Arial"/>
              </a:rPr>
              <a:t>原有配線直接升速</a:t>
            </a:r>
            <a:endParaRPr sz="1600" b="1" dirty="0">
              <a:solidFill>
                <a:srgbClr val="FFFFFF"/>
              </a:solidFill>
              <a:latin typeface="+mn-lt"/>
              <a:ea typeface="微軟正黑體" pitchFamily="34" charset="-120"/>
              <a:sym typeface="Arial"/>
            </a:endParaRPr>
          </a:p>
        </p:txBody>
      </p:sp>
      <p:pic>
        <p:nvPicPr>
          <p:cNvPr id="549" name="Shape 549" descr="C:\Users\user\Desktop\21_PPT對稿QNAP AQC107 10G網卡\8-01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857488" y="2026794"/>
            <a:ext cx="2907845" cy="1259336"/>
          </a:xfrm>
          <a:prstGeom prst="rect">
            <a:avLst/>
          </a:prstGeom>
          <a:noFill/>
          <a:ln>
            <a:noFill/>
          </a:ln>
        </p:spPr>
      </p:pic>
      <p:sp>
        <p:nvSpPr>
          <p:cNvPr id="550" name="Shape 550"/>
          <p:cNvSpPr txBox="1"/>
          <p:nvPr/>
        </p:nvSpPr>
        <p:spPr>
          <a:xfrm>
            <a:off x="3283805" y="2394416"/>
            <a:ext cx="2052900" cy="67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/>
          <a:p>
            <a:pPr marL="0" marR="0" lvl="0" indent="0" algn="ctr" rtl="0">
              <a:lnSpc>
                <a:spcPct val="11029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 b="1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微軟正黑體" pitchFamily="34" charset="-120"/>
              </a:rPr>
              <a:t>換</a:t>
            </a:r>
            <a:endParaRPr sz="3000" b="1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微軟正黑體" pitchFamily="34" charset="-120"/>
              <a:sym typeface="Arial"/>
            </a:endParaRPr>
          </a:p>
        </p:txBody>
      </p:sp>
      <p:sp>
        <p:nvSpPr>
          <p:cNvPr id="551" name="Shape 551"/>
          <p:cNvSpPr txBox="1"/>
          <p:nvPr/>
        </p:nvSpPr>
        <p:spPr>
          <a:xfrm>
            <a:off x="214282" y="3563334"/>
            <a:ext cx="642942" cy="2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1" dirty="0">
                <a:solidFill>
                  <a:schemeClr val="lt1"/>
                </a:solidFill>
                <a:latin typeface="+mn-lt"/>
                <a:ea typeface="Calibri"/>
                <a:cs typeface="Calibri"/>
                <a:sym typeface="Calibri"/>
              </a:rPr>
              <a:t>5Gb</a:t>
            </a:r>
            <a:endParaRPr sz="1200" b="1" dirty="0">
              <a:solidFill>
                <a:schemeClr val="lt1"/>
              </a:solidFill>
              <a:latin typeface="+mn-lt"/>
              <a:ea typeface="Arial"/>
              <a:cs typeface="Arial"/>
              <a:sym typeface="Arial"/>
            </a:endParaRPr>
          </a:p>
        </p:txBody>
      </p:sp>
      <p:pic>
        <p:nvPicPr>
          <p:cNvPr id="552" name="Shape 552" descr="C:\Users\user\Desktop\21_PPT對稿QNAP AQC107 10G網卡\16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334102" y="2786064"/>
            <a:ext cx="550266" cy="59315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54" name="Shape 554"/>
          <p:cNvCxnSpPr>
            <a:endCxn id="555" idx="1"/>
          </p:cNvCxnSpPr>
          <p:nvPr/>
        </p:nvCxnSpPr>
        <p:spPr>
          <a:xfrm>
            <a:off x="5148064" y="3854704"/>
            <a:ext cx="1530719" cy="273713"/>
          </a:xfrm>
          <a:prstGeom prst="bentConnector3">
            <a:avLst>
              <a:gd name="adj1" fmla="val 33897"/>
            </a:avLst>
          </a:prstGeom>
          <a:noFill/>
          <a:ln w="76200" cap="flat" cmpd="sng">
            <a:solidFill>
              <a:srgbClr val="005A9E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555" name="Shape 55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678783" y="3777378"/>
            <a:ext cx="984871" cy="702078"/>
          </a:xfrm>
          <a:prstGeom prst="rect">
            <a:avLst/>
          </a:prstGeom>
          <a:noFill/>
          <a:ln>
            <a:noFill/>
          </a:ln>
        </p:spPr>
      </p:pic>
      <p:pic>
        <p:nvPicPr>
          <p:cNvPr id="556" name="Shape 556" descr="C:\Users\user\Desktop\21_PPT對稿QNAP AQC107 10G網卡\16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334102" y="3602784"/>
            <a:ext cx="550266" cy="593157"/>
          </a:xfrm>
          <a:prstGeom prst="rect">
            <a:avLst/>
          </a:prstGeom>
          <a:noFill/>
          <a:ln>
            <a:noFill/>
          </a:ln>
        </p:spPr>
      </p:pic>
      <p:pic>
        <p:nvPicPr>
          <p:cNvPr id="557" name="Shape 557"/>
          <p:cNvPicPr preferRelativeResize="0"/>
          <p:nvPr/>
        </p:nvPicPr>
        <p:blipFill rotWithShape="1">
          <a:blip r:embed="rId8">
            <a:alphaModFix/>
          </a:blip>
          <a:srcRect t="30221" b="32147"/>
          <a:stretch/>
        </p:blipFill>
        <p:spPr>
          <a:xfrm>
            <a:off x="3357554" y="3545995"/>
            <a:ext cx="1962821" cy="461726"/>
          </a:xfrm>
          <a:prstGeom prst="rect">
            <a:avLst/>
          </a:prstGeom>
          <a:noFill/>
          <a:ln>
            <a:noFill/>
          </a:ln>
        </p:spPr>
      </p:pic>
      <p:sp>
        <p:nvSpPr>
          <p:cNvPr id="558" name="Shape 558"/>
          <p:cNvSpPr txBox="1"/>
          <p:nvPr/>
        </p:nvSpPr>
        <p:spPr>
          <a:xfrm>
            <a:off x="3357554" y="4141776"/>
            <a:ext cx="1928826" cy="35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algn="ctr"/>
            <a:r>
              <a:rPr lang="en-GB" sz="1200" b="1" dirty="0">
                <a:solidFill>
                  <a:srgbClr val="262626"/>
                </a:solidFill>
                <a:latin typeface="+mn-lt"/>
                <a:ea typeface="微軟正黑體" pitchFamily="34" charset="-120"/>
              </a:rPr>
              <a:t>QSW-1208-8C</a:t>
            </a:r>
          </a:p>
          <a:p>
            <a:pPr algn="ctr"/>
            <a:r>
              <a:rPr lang="en-GB" sz="1200" b="1" dirty="0">
                <a:solidFill>
                  <a:srgbClr val="262626"/>
                </a:solidFill>
                <a:latin typeface="+mn-lt"/>
                <a:ea typeface="微軟正黑體" pitchFamily="34" charset="-120"/>
              </a:rPr>
              <a:t>QSW-804-4C</a:t>
            </a:r>
          </a:p>
        </p:txBody>
      </p:sp>
      <p:pic>
        <p:nvPicPr>
          <p:cNvPr id="559" name="Shape 559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00034" y="1285866"/>
            <a:ext cx="1805826" cy="1128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0" name="Shape 560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626725" y="3046615"/>
            <a:ext cx="1805826" cy="1128650"/>
          </a:xfrm>
          <a:prstGeom prst="rect">
            <a:avLst/>
          </a:prstGeom>
          <a:noFill/>
          <a:ln>
            <a:noFill/>
          </a:ln>
        </p:spPr>
      </p:pic>
      <p:sp>
        <p:nvSpPr>
          <p:cNvPr id="561" name="Shape 561"/>
          <p:cNvSpPr txBox="1"/>
          <p:nvPr/>
        </p:nvSpPr>
        <p:spPr>
          <a:xfrm>
            <a:off x="7836675" y="2899906"/>
            <a:ext cx="1191000" cy="30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GB" sz="1050" b="1" dirty="0">
                <a:solidFill>
                  <a:srgbClr val="262626"/>
                </a:solidFill>
                <a:latin typeface="+mn-lt"/>
              </a:rPr>
              <a:t>QXG-10G1T </a:t>
            </a:r>
          </a:p>
        </p:txBody>
      </p:sp>
      <p:sp>
        <p:nvSpPr>
          <p:cNvPr id="562" name="Shape 562"/>
          <p:cNvSpPr txBox="1"/>
          <p:nvPr/>
        </p:nvSpPr>
        <p:spPr>
          <a:xfrm>
            <a:off x="7667280" y="3408758"/>
            <a:ext cx="1191000" cy="30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buFont typeface="Arial"/>
              <a:buNone/>
            </a:pPr>
            <a:r>
              <a:rPr lang="en-GB" sz="1050" b="1" dirty="0">
                <a:solidFill>
                  <a:srgbClr val="262626"/>
                </a:solidFill>
                <a:latin typeface="+mn-lt"/>
              </a:rPr>
              <a:t>QXG-10G1T </a:t>
            </a:r>
          </a:p>
        </p:txBody>
      </p:sp>
      <p:sp>
        <p:nvSpPr>
          <p:cNvPr id="54" name="Shape 548"/>
          <p:cNvSpPr/>
          <p:nvPr/>
        </p:nvSpPr>
        <p:spPr>
          <a:xfrm>
            <a:off x="4949116" y="4295114"/>
            <a:ext cx="19089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1" dirty="0" err="1">
                <a:solidFill>
                  <a:srgbClr val="FFFFFF"/>
                </a:solidFill>
                <a:latin typeface="+mn-lt"/>
                <a:ea typeface="微軟正黑體" pitchFamily="34" charset="-120"/>
                <a:sym typeface="Arial"/>
              </a:rPr>
              <a:t>原有配線直接升速</a:t>
            </a:r>
            <a:endParaRPr sz="1600" b="1" dirty="0">
              <a:solidFill>
                <a:srgbClr val="FFFFFF"/>
              </a:solidFill>
              <a:latin typeface="+mn-lt"/>
              <a:ea typeface="微軟正黑體" pitchFamily="34" charset="-120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err="1"/>
              <a:t>商用／家用產品傳輸頻寬提升</a:t>
            </a:r>
            <a:endParaRPr dirty="0"/>
          </a:p>
        </p:txBody>
      </p:sp>
      <p:sp>
        <p:nvSpPr>
          <p:cNvPr id="140" name="Shape 140"/>
          <p:cNvSpPr txBox="1"/>
          <p:nvPr/>
        </p:nvSpPr>
        <p:spPr>
          <a:xfrm>
            <a:off x="4643437" y="1122818"/>
            <a:ext cx="4143405" cy="5202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500" b="1" dirty="0">
                <a:solidFill>
                  <a:srgbClr val="0070C0"/>
                </a:solidFill>
                <a:latin typeface="+mn-lt"/>
                <a:ea typeface="微軟正黑體" pitchFamily="34" charset="-120"/>
              </a:rPr>
              <a:t>  </a:t>
            </a:r>
            <a:r>
              <a:rPr lang="en-GB" sz="2500" b="1" dirty="0" err="1">
                <a:solidFill>
                  <a:srgbClr val="0070C0"/>
                </a:solidFill>
                <a:latin typeface="+mn-lt"/>
                <a:ea typeface="微軟正黑體" pitchFamily="34" charset="-120"/>
              </a:rPr>
              <a:t>支援</a:t>
            </a:r>
            <a:r>
              <a:rPr lang="en-GB" sz="2500" b="1" dirty="0">
                <a:solidFill>
                  <a:srgbClr val="0070C0"/>
                </a:solidFill>
                <a:latin typeface="+mn-lt"/>
                <a:ea typeface="微軟正黑體" pitchFamily="34" charset="-120"/>
              </a:rPr>
              <a:t> 10G </a:t>
            </a:r>
            <a:r>
              <a:rPr lang="en-GB" sz="2500" b="1" dirty="0" err="1">
                <a:solidFill>
                  <a:srgbClr val="0070C0"/>
                </a:solidFill>
                <a:latin typeface="+mn-lt"/>
                <a:ea typeface="微軟正黑體" pitchFamily="34" charset="-120"/>
              </a:rPr>
              <a:t>單埠網路擴充卡</a:t>
            </a:r>
            <a:endParaRPr sz="2500" b="1" i="0" u="none" strike="noStrike" cap="none" dirty="0">
              <a:solidFill>
                <a:srgbClr val="0070C0"/>
              </a:solidFill>
              <a:latin typeface="+mn-lt"/>
              <a:ea typeface="微軟正黑體" pitchFamily="34" charset="-120"/>
              <a:sym typeface="Arial"/>
            </a:endParaRPr>
          </a:p>
        </p:txBody>
      </p:sp>
      <p:sp>
        <p:nvSpPr>
          <p:cNvPr id="141" name="Shape 141"/>
          <p:cNvSpPr/>
          <p:nvPr/>
        </p:nvSpPr>
        <p:spPr>
          <a:xfrm>
            <a:off x="1571604" y="4643452"/>
            <a:ext cx="4272900" cy="2857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indent="-292100">
              <a:buClr>
                <a:schemeClr val="dk1"/>
              </a:buClr>
              <a:buSzPts val="1000"/>
              <a:buFont typeface="Arial"/>
              <a:buNone/>
            </a:pPr>
            <a:r>
              <a:rPr lang="en-GB" sz="1200" b="1" dirty="0" err="1">
                <a:solidFill>
                  <a:schemeClr val="dk1"/>
                </a:solidFill>
                <a:latin typeface="+mn-lt"/>
                <a:ea typeface="微軟正黑體" pitchFamily="34" charset="-120"/>
              </a:rPr>
              <a:t>資料來源：Netgear.com</a:t>
            </a:r>
            <a:endParaRPr lang="en-GB" sz="1200" b="1" dirty="0">
              <a:solidFill>
                <a:schemeClr val="dk1"/>
              </a:solidFill>
              <a:latin typeface="+mn-lt"/>
              <a:ea typeface="微軟正黑體" pitchFamily="34" charset="-120"/>
            </a:endParaRPr>
          </a:p>
        </p:txBody>
      </p:sp>
      <p:pic>
        <p:nvPicPr>
          <p:cNvPr id="142" name="Shape 142" descr="D:\Users\Joan Hsieh\Desktop\Product_Photo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44722" y="2634614"/>
            <a:ext cx="3095581" cy="154779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3" name="Shape 143"/>
          <p:cNvGrpSpPr/>
          <p:nvPr/>
        </p:nvGrpSpPr>
        <p:grpSpPr>
          <a:xfrm>
            <a:off x="428596" y="2428874"/>
            <a:ext cx="2143140" cy="1643176"/>
            <a:chOff x="700166" y="3428436"/>
            <a:chExt cx="1956792" cy="1500300"/>
          </a:xfrm>
        </p:grpSpPr>
        <p:sp>
          <p:nvSpPr>
            <p:cNvPr id="144" name="Shape 144"/>
            <p:cNvSpPr/>
            <p:nvPr/>
          </p:nvSpPr>
          <p:spPr>
            <a:xfrm>
              <a:off x="736741" y="3428436"/>
              <a:ext cx="1920216" cy="15003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Shape 145"/>
            <p:cNvSpPr txBox="1"/>
            <p:nvPr/>
          </p:nvSpPr>
          <p:spPr>
            <a:xfrm>
              <a:off x="700166" y="3465012"/>
              <a:ext cx="1956792" cy="64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500" b="1" i="0" u="none" strike="noStrike" cap="none" dirty="0" err="1">
                  <a:solidFill>
                    <a:srgbClr val="FFFFFF"/>
                  </a:solidFill>
                  <a:latin typeface="+mn-lt"/>
                  <a:ea typeface="微軟正黑體" pitchFamily="34" charset="-120"/>
                  <a:sym typeface="Arial"/>
                </a:rPr>
                <a:t>搭配轉接</a:t>
              </a:r>
              <a:r>
                <a:rPr lang="en-GB" sz="1500" b="1" i="0" u="none" strike="noStrike" cap="none" dirty="0">
                  <a:solidFill>
                    <a:srgbClr val="FFFFFF"/>
                  </a:solidFill>
                  <a:latin typeface="+mn-lt"/>
                  <a:ea typeface="微軟正黑體" pitchFamily="34" charset="-120"/>
                  <a:sym typeface="Arial"/>
                </a:rPr>
                <a:t> 10GBASE-T 的 SFP+ </a:t>
              </a:r>
              <a:r>
                <a:rPr lang="en-GB" sz="1500" b="1" i="0" u="none" strike="noStrike" cap="none" dirty="0" err="1">
                  <a:solidFill>
                    <a:srgbClr val="FFFFFF"/>
                  </a:solidFill>
                  <a:latin typeface="+mn-lt"/>
                  <a:ea typeface="微軟正黑體" pitchFamily="34" charset="-120"/>
                  <a:sym typeface="Arial"/>
                </a:rPr>
                <a:t>模組</a:t>
              </a:r>
              <a:endParaRPr sz="1500" b="1" i="0" u="none" strike="noStrike" cap="none" dirty="0">
                <a:solidFill>
                  <a:srgbClr val="FFFFFF"/>
                </a:solidFill>
                <a:latin typeface="+mn-lt"/>
                <a:ea typeface="微軟正黑體" pitchFamily="34" charset="-120"/>
                <a:sym typeface="Arial"/>
              </a:endParaRPr>
            </a:p>
          </p:txBody>
        </p:sp>
        <p:pic>
          <p:nvPicPr>
            <p:cNvPr id="146" name="Shape 146" descr="D:\Users\Joan Hsieh\Desktop\Aquantia_AQSFP.jpg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1221977" y="3963938"/>
              <a:ext cx="914400" cy="911225"/>
            </a:xfrm>
            <a:prstGeom prst="round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147" name="Shape 147"/>
          <p:cNvGrpSpPr/>
          <p:nvPr/>
        </p:nvGrpSpPr>
        <p:grpSpPr>
          <a:xfrm>
            <a:off x="714348" y="3930806"/>
            <a:ext cx="3022586" cy="448760"/>
            <a:chOff x="6496266" y="2439182"/>
            <a:chExt cx="3022586" cy="448760"/>
          </a:xfrm>
        </p:grpSpPr>
        <p:sp>
          <p:nvSpPr>
            <p:cNvPr id="148" name="Shape 148"/>
            <p:cNvSpPr txBox="1"/>
            <p:nvPr/>
          </p:nvSpPr>
          <p:spPr>
            <a:xfrm>
              <a:off x="6496266" y="2511142"/>
              <a:ext cx="1177800" cy="376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1F497D"/>
                </a:buClr>
                <a:buSzPts val="1400"/>
                <a:buFont typeface="Arial"/>
                <a:buNone/>
              </a:pPr>
              <a:r>
                <a:rPr lang="en-GB" sz="1500" b="1" i="0" u="none" strike="noStrike" cap="none" dirty="0">
                  <a:solidFill>
                    <a:srgbClr val="1F497D"/>
                  </a:solidFill>
                  <a:latin typeface="Arial"/>
                  <a:ea typeface="Arial"/>
                  <a:cs typeface="Arial"/>
                  <a:sym typeface="Arial"/>
                </a:rPr>
                <a:t>10G SFP+</a:t>
              </a:r>
              <a:endParaRPr sz="1500" b="1" i="0" u="none" strike="noStrike" cap="none" dirty="0">
                <a:solidFill>
                  <a:srgbClr val="1F497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49" name="Shape 149"/>
            <p:cNvCxnSpPr/>
            <p:nvPr/>
          </p:nvCxnSpPr>
          <p:spPr>
            <a:xfrm>
              <a:off x="6710580" y="2871182"/>
              <a:ext cx="2448300" cy="0"/>
            </a:xfrm>
            <a:prstGeom prst="straightConnector1">
              <a:avLst/>
            </a:prstGeom>
            <a:noFill/>
            <a:ln w="19050" cap="flat" cmpd="sng">
              <a:solidFill>
                <a:srgbClr val="538CD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50" name="Shape 150"/>
            <p:cNvCxnSpPr/>
            <p:nvPr/>
          </p:nvCxnSpPr>
          <p:spPr>
            <a:xfrm rot="10800000" flipH="1">
              <a:off x="9158852" y="2439182"/>
              <a:ext cx="360000" cy="432000"/>
            </a:xfrm>
            <a:prstGeom prst="straightConnector1">
              <a:avLst/>
            </a:prstGeom>
            <a:noFill/>
            <a:ln w="19050" cap="flat" cmpd="sng">
              <a:solidFill>
                <a:srgbClr val="4A7DBA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151" name="Shape 151"/>
          <p:cNvSpPr txBox="1"/>
          <p:nvPr/>
        </p:nvSpPr>
        <p:spPr>
          <a:xfrm>
            <a:off x="4677069" y="1802633"/>
            <a:ext cx="4071966" cy="3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 b="1" dirty="0">
                <a:latin typeface="+mn-lt"/>
                <a:ea typeface="微軟正黑體" pitchFamily="34" charset="-120"/>
              </a:rPr>
              <a:t>QNAP QXG-10G1T </a:t>
            </a:r>
            <a:r>
              <a:rPr lang="en-GB" sz="1500" b="1" dirty="0" err="1">
                <a:latin typeface="+mn-lt"/>
                <a:ea typeface="微軟正黑體" pitchFamily="34" charset="-120"/>
              </a:rPr>
              <a:t>單埠網路擴充卡</a:t>
            </a:r>
            <a:endParaRPr sz="1500" b="1" i="0" u="none" strike="noStrike" cap="none" dirty="0">
              <a:solidFill>
                <a:srgbClr val="000000"/>
              </a:solidFill>
              <a:latin typeface="+mn-lt"/>
              <a:ea typeface="微軟正黑體" pitchFamily="34" charset="-120"/>
              <a:sym typeface="Arial"/>
            </a:endParaRPr>
          </a:p>
        </p:txBody>
      </p:sp>
      <p:pic>
        <p:nvPicPr>
          <p:cNvPr id="152" name="Shape 15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10800000" flipH="1">
            <a:off x="4677678" y="1684200"/>
            <a:ext cx="4104417" cy="45719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Shape 153"/>
          <p:cNvSpPr txBox="1"/>
          <p:nvPr/>
        </p:nvSpPr>
        <p:spPr>
          <a:xfrm>
            <a:off x="396824" y="1128256"/>
            <a:ext cx="4032300" cy="5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1143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500" b="1" i="0" u="none" strike="noStrike" cap="none" dirty="0" err="1">
                <a:solidFill>
                  <a:srgbClr val="0070C0"/>
                </a:solidFill>
                <a:latin typeface="+mn-lt"/>
                <a:ea typeface="微軟正黑體" pitchFamily="34" charset="-120"/>
                <a:sym typeface="Arial"/>
              </a:rPr>
              <a:t>支援</a:t>
            </a:r>
            <a:r>
              <a:rPr lang="en-GB" sz="2500" b="1" i="0" u="none" strike="noStrike" cap="none" dirty="0">
                <a:solidFill>
                  <a:srgbClr val="0070C0"/>
                </a:solidFill>
                <a:latin typeface="+mn-lt"/>
                <a:ea typeface="微軟正黑體" pitchFamily="34" charset="-120"/>
                <a:sym typeface="Arial"/>
              </a:rPr>
              <a:t> 10G </a:t>
            </a:r>
            <a:r>
              <a:rPr lang="en-GB" sz="2500" b="1" i="0" u="none" strike="noStrike" cap="none" dirty="0" err="1">
                <a:solidFill>
                  <a:srgbClr val="0070C0"/>
                </a:solidFill>
                <a:latin typeface="+mn-lt"/>
                <a:ea typeface="微軟正黑體" pitchFamily="34" charset="-120"/>
                <a:sym typeface="Arial"/>
              </a:rPr>
              <a:t>無線分享器</a:t>
            </a:r>
            <a:endParaRPr sz="2500" b="1" i="0" u="none" strike="noStrike" cap="none" dirty="0">
              <a:solidFill>
                <a:srgbClr val="0070C0"/>
              </a:solidFill>
              <a:latin typeface="+mn-lt"/>
              <a:ea typeface="微軟正黑體" pitchFamily="34" charset="-120"/>
              <a:sym typeface="Arial"/>
            </a:endParaRPr>
          </a:p>
        </p:txBody>
      </p:sp>
      <p:sp>
        <p:nvSpPr>
          <p:cNvPr id="154" name="Shape 154"/>
          <p:cNvSpPr txBox="1"/>
          <p:nvPr/>
        </p:nvSpPr>
        <p:spPr>
          <a:xfrm>
            <a:off x="390788" y="1802632"/>
            <a:ext cx="4109773" cy="4833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 b="1" i="0" u="none" strike="noStrike" cap="none" dirty="0" err="1">
                <a:solidFill>
                  <a:srgbClr val="000000"/>
                </a:solidFill>
                <a:latin typeface="+mn-lt"/>
                <a:ea typeface="微軟正黑體" pitchFamily="34" charset="-120"/>
                <a:sym typeface="Arial"/>
              </a:rPr>
              <a:t>Netgear</a:t>
            </a:r>
            <a:r>
              <a:rPr lang="en-GB" sz="1500" b="1" i="0" u="none" strike="noStrike" cap="none" dirty="0">
                <a:solidFill>
                  <a:srgbClr val="000000"/>
                </a:solidFill>
                <a:latin typeface="+mn-lt"/>
                <a:ea typeface="微軟正黑體" pitchFamily="34" charset="-120"/>
                <a:sym typeface="Arial"/>
              </a:rPr>
              <a:t> NIGHTHAWK® X10 </a:t>
            </a:r>
            <a:endParaRPr sz="1500" dirty="0">
              <a:latin typeface="+mn-lt"/>
              <a:ea typeface="微軟正黑體" pitchFamily="34" charset="-120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 b="1" dirty="0">
                <a:solidFill>
                  <a:srgbClr val="000000"/>
                </a:solidFill>
                <a:latin typeface="+mn-lt"/>
                <a:ea typeface="微軟正黑體" pitchFamily="34" charset="-120"/>
                <a:sym typeface="Arial"/>
              </a:rPr>
              <a:t>802.11ac </a:t>
            </a:r>
            <a:r>
              <a:rPr lang="en-GB" sz="1500" b="1" dirty="0" err="1">
                <a:solidFill>
                  <a:srgbClr val="000000"/>
                </a:solidFill>
                <a:latin typeface="+mn-lt"/>
                <a:ea typeface="微軟正黑體" pitchFamily="34" charset="-120"/>
                <a:sym typeface="Arial"/>
              </a:rPr>
              <a:t>路由器</a:t>
            </a:r>
            <a:r>
              <a:rPr lang="en-GB" sz="1500" b="1" dirty="0">
                <a:solidFill>
                  <a:srgbClr val="000000"/>
                </a:solidFill>
                <a:latin typeface="+mn-lt"/>
                <a:ea typeface="微軟正黑體" pitchFamily="34" charset="-120"/>
                <a:sym typeface="Arial"/>
              </a:rPr>
              <a:t> R9000</a:t>
            </a:r>
            <a:endParaRPr sz="1500" b="1" i="0" u="none" strike="noStrike" cap="none" dirty="0">
              <a:solidFill>
                <a:srgbClr val="000000"/>
              </a:solidFill>
              <a:latin typeface="+mn-lt"/>
              <a:ea typeface="微軟正黑體" pitchFamily="34" charset="-120"/>
              <a:sym typeface="Arial"/>
            </a:endParaRPr>
          </a:p>
        </p:txBody>
      </p:sp>
      <p:pic>
        <p:nvPicPr>
          <p:cNvPr id="155" name="Shape 15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10800000" flipH="1">
            <a:off x="357159" y="1684199"/>
            <a:ext cx="4104417" cy="457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Shape 156" descr="C:\Users\user\Desktop\21_PPT對稿QNAP AQC107 10G網卡\_DSC1587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929181" y="2285998"/>
            <a:ext cx="3429033" cy="21431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Shape 567"/>
          <p:cNvSpPr txBox="1">
            <a:spLocks noGrp="1"/>
          </p:cNvSpPr>
          <p:nvPr>
            <p:ph type="title"/>
          </p:nvPr>
        </p:nvSpPr>
        <p:spPr>
          <a:xfrm>
            <a:off x="0" y="0"/>
            <a:ext cx="8286776" cy="71436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200" dirty="0" err="1"/>
              <a:t>企業或工作室用</a:t>
            </a:r>
            <a:r>
              <a:rPr lang="en-GB" sz="3200" dirty="0"/>
              <a:t> 10G </a:t>
            </a:r>
            <a:r>
              <a:rPr lang="en-GB" sz="3200" dirty="0" err="1"/>
              <a:t>交換器，迅速升級網速</a:t>
            </a:r>
            <a:endParaRPr sz="3200" dirty="0"/>
          </a:p>
        </p:txBody>
      </p:sp>
      <p:pic>
        <p:nvPicPr>
          <p:cNvPr id="569" name="Shape 569" descr="C:\Users\user\Desktop\21_PPT對稿QNAP AQC107 10G網卡\6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57224" y="1494795"/>
            <a:ext cx="3361604" cy="3288254"/>
          </a:xfrm>
          <a:prstGeom prst="rect">
            <a:avLst/>
          </a:prstGeom>
          <a:noFill/>
          <a:ln>
            <a:noFill/>
          </a:ln>
        </p:spPr>
      </p:pic>
      <p:pic>
        <p:nvPicPr>
          <p:cNvPr id="570" name="Shape 570" descr="D:\工作進行中\20170911直播母版16比9\各場PPT元素\20171206\人-04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43527" y="1714494"/>
            <a:ext cx="878282" cy="982843"/>
          </a:xfrm>
          <a:prstGeom prst="rect">
            <a:avLst/>
          </a:prstGeom>
          <a:noFill/>
          <a:ln>
            <a:noFill/>
          </a:ln>
        </p:spPr>
      </p:pic>
      <p:pic>
        <p:nvPicPr>
          <p:cNvPr id="571" name="Shape 571" descr="「monitor camera png」的圖片搜尋結果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57571" y="3541200"/>
            <a:ext cx="858668" cy="828633"/>
          </a:xfrm>
          <a:prstGeom prst="rect">
            <a:avLst/>
          </a:prstGeom>
          <a:noFill/>
          <a:ln>
            <a:noFill/>
          </a:ln>
        </p:spPr>
      </p:pic>
      <p:pic>
        <p:nvPicPr>
          <p:cNvPr id="572" name="Shape 57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636057" y="3857634"/>
            <a:ext cx="909655" cy="5487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73" name="Shape 573"/>
          <p:cNvGrpSpPr/>
          <p:nvPr/>
        </p:nvGrpSpPr>
        <p:grpSpPr>
          <a:xfrm>
            <a:off x="7572396" y="2000246"/>
            <a:ext cx="610484" cy="1317026"/>
            <a:chOff x="8902724" y="4953695"/>
            <a:chExt cx="864096" cy="1931689"/>
          </a:xfrm>
        </p:grpSpPr>
        <p:pic>
          <p:nvPicPr>
            <p:cNvPr id="574" name="Shape 574" descr="C:\Users\user\Desktop\0110\11.png"/>
            <p:cNvPicPr preferRelativeResize="0"/>
            <p:nvPr/>
          </p:nvPicPr>
          <p:blipFill rotWithShape="1">
            <a:blip r:embed="rId7">
              <a:alphaModFix/>
            </a:blip>
            <a:srcRect l="71436"/>
            <a:stretch/>
          </p:blipFill>
          <p:spPr>
            <a:xfrm>
              <a:off x="9328686" y="4953695"/>
              <a:ext cx="438134" cy="193168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75" name="Shape 575" descr="C:\Users\user\Desktop\0110\11.png"/>
            <p:cNvPicPr preferRelativeResize="0"/>
            <p:nvPr/>
          </p:nvPicPr>
          <p:blipFill rotWithShape="1">
            <a:blip r:embed="rId7">
              <a:alphaModFix/>
            </a:blip>
            <a:srcRect l="71436"/>
            <a:stretch/>
          </p:blipFill>
          <p:spPr>
            <a:xfrm flipH="1">
              <a:off x="8902724" y="4953695"/>
              <a:ext cx="438134" cy="193168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76" name="Shape 576"/>
          <p:cNvGrpSpPr/>
          <p:nvPr/>
        </p:nvGrpSpPr>
        <p:grpSpPr>
          <a:xfrm>
            <a:off x="6860181" y="2000246"/>
            <a:ext cx="610484" cy="1317026"/>
            <a:chOff x="8902724" y="4953695"/>
            <a:chExt cx="864096" cy="1931689"/>
          </a:xfrm>
        </p:grpSpPr>
        <p:pic>
          <p:nvPicPr>
            <p:cNvPr id="577" name="Shape 577" descr="C:\Users\user\Desktop\0110\11.png"/>
            <p:cNvPicPr preferRelativeResize="0"/>
            <p:nvPr/>
          </p:nvPicPr>
          <p:blipFill rotWithShape="1">
            <a:blip r:embed="rId7">
              <a:alphaModFix/>
            </a:blip>
            <a:srcRect l="71436"/>
            <a:stretch/>
          </p:blipFill>
          <p:spPr>
            <a:xfrm>
              <a:off x="9328686" y="4953695"/>
              <a:ext cx="438134" cy="193168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78" name="Shape 578" descr="C:\Users\user\Desktop\0110\11.png"/>
            <p:cNvPicPr preferRelativeResize="0"/>
            <p:nvPr/>
          </p:nvPicPr>
          <p:blipFill rotWithShape="1">
            <a:blip r:embed="rId7">
              <a:alphaModFix/>
            </a:blip>
            <a:srcRect l="71436"/>
            <a:stretch/>
          </p:blipFill>
          <p:spPr>
            <a:xfrm flipH="1">
              <a:off x="8902724" y="4953695"/>
              <a:ext cx="438134" cy="193168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79" name="Shape 579"/>
          <p:cNvSpPr txBox="1"/>
          <p:nvPr/>
        </p:nvSpPr>
        <p:spPr>
          <a:xfrm>
            <a:off x="6858016" y="3571882"/>
            <a:ext cx="1571636" cy="2857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 b="1" dirty="0" err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機房</a:t>
            </a:r>
            <a:endParaRPr sz="1500" b="1" dirty="0">
              <a:solidFill>
                <a:srgbClr val="0F243E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pic>
        <p:nvPicPr>
          <p:cNvPr id="580" name="Shape 580" descr="C:\Users\user\Desktop\21_PPT對稿QNAP AQC107 10G網卡\10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778933" y="3276380"/>
            <a:ext cx="610475" cy="867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581" name="Shape 581" descr="C:\Users\user\Desktop\21_PPT對稿QNAP AQC107 10G網卡\12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2278999" y="1231710"/>
            <a:ext cx="686937" cy="982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82" name="Shape 582"/>
          <p:cNvPicPr preferRelativeResize="0"/>
          <p:nvPr/>
        </p:nvPicPr>
        <p:blipFill rotWithShape="1">
          <a:blip r:embed="rId10">
            <a:alphaModFix/>
          </a:blip>
          <a:srcRect t="28687" b="27090"/>
          <a:stretch/>
        </p:blipFill>
        <p:spPr>
          <a:xfrm>
            <a:off x="4335774" y="3043275"/>
            <a:ext cx="1684249" cy="465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83" name="Shape 583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129283" y="2501150"/>
            <a:ext cx="1201061" cy="750797"/>
          </a:xfrm>
          <a:prstGeom prst="rect">
            <a:avLst/>
          </a:prstGeom>
          <a:noFill/>
          <a:ln>
            <a:noFill/>
          </a:ln>
        </p:spPr>
      </p:pic>
      <p:pic>
        <p:nvPicPr>
          <p:cNvPr id="584" name="Shape 584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2851758" y="1743200"/>
            <a:ext cx="1201061" cy="750797"/>
          </a:xfrm>
          <a:prstGeom prst="rect">
            <a:avLst/>
          </a:prstGeom>
          <a:noFill/>
          <a:ln>
            <a:noFill/>
          </a:ln>
        </p:spPr>
      </p:pic>
      <p:pic>
        <p:nvPicPr>
          <p:cNvPr id="585" name="Shape 585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2812108" y="3726513"/>
            <a:ext cx="1201061" cy="75079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86" name="Shape 586"/>
          <p:cNvCxnSpPr>
            <a:stCxn id="584" idx="3"/>
            <a:endCxn id="582" idx="0"/>
          </p:cNvCxnSpPr>
          <p:nvPr/>
        </p:nvCxnSpPr>
        <p:spPr>
          <a:xfrm>
            <a:off x="4052819" y="2118599"/>
            <a:ext cx="1125000" cy="924600"/>
          </a:xfrm>
          <a:prstGeom prst="bentConnector2">
            <a:avLst/>
          </a:prstGeom>
          <a:noFill/>
          <a:ln w="38100" cap="flat" cmpd="sng">
            <a:solidFill>
              <a:srgbClr val="0B5394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87" name="Shape 587"/>
          <p:cNvCxnSpPr>
            <a:stCxn id="583" idx="3"/>
            <a:endCxn id="582" idx="1"/>
          </p:cNvCxnSpPr>
          <p:nvPr/>
        </p:nvCxnSpPr>
        <p:spPr>
          <a:xfrm>
            <a:off x="2330344" y="2876549"/>
            <a:ext cx="2005500" cy="399600"/>
          </a:xfrm>
          <a:prstGeom prst="bentConnector3">
            <a:avLst>
              <a:gd name="adj1" fmla="val 41276"/>
            </a:avLst>
          </a:prstGeom>
          <a:noFill/>
          <a:ln w="38100" cap="flat" cmpd="sng">
            <a:solidFill>
              <a:srgbClr val="0B5394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88" name="Shape 588"/>
          <p:cNvCxnSpPr>
            <a:stCxn id="585" idx="3"/>
            <a:endCxn id="582" idx="2"/>
          </p:cNvCxnSpPr>
          <p:nvPr/>
        </p:nvCxnSpPr>
        <p:spPr>
          <a:xfrm rot="10800000" flipH="1">
            <a:off x="4013169" y="3508811"/>
            <a:ext cx="1164600" cy="593100"/>
          </a:xfrm>
          <a:prstGeom prst="bentConnector2">
            <a:avLst/>
          </a:prstGeom>
          <a:noFill/>
          <a:ln w="38100" cap="flat" cmpd="sng">
            <a:solidFill>
              <a:srgbClr val="0B5394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589" name="Shape 589" descr="「TS-431X」的圖片搜尋結果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1778933" y="2071684"/>
            <a:ext cx="878276" cy="548729"/>
          </a:xfrm>
          <a:prstGeom prst="rect">
            <a:avLst/>
          </a:prstGeom>
          <a:noFill/>
          <a:ln>
            <a:noFill/>
          </a:ln>
        </p:spPr>
      </p:pic>
      <p:pic>
        <p:nvPicPr>
          <p:cNvPr id="590" name="Shape 590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6715140" y="2928940"/>
            <a:ext cx="1912856" cy="750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91" name="Shape 591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 rot="9">
            <a:off x="2993380" y="1500181"/>
            <a:ext cx="744932" cy="4655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3" name="直線接點 32"/>
          <p:cNvCxnSpPr/>
          <p:nvPr/>
        </p:nvCxnSpPr>
        <p:spPr>
          <a:xfrm>
            <a:off x="6000760" y="3286130"/>
            <a:ext cx="785818" cy="1588"/>
          </a:xfrm>
          <a:prstGeom prst="line">
            <a:avLst/>
          </a:prstGeom>
          <a:noFill/>
          <a:ln w="38100" cap="flat" cmpd="sng">
            <a:solidFill>
              <a:srgbClr val="0B5394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7" name="Shape 509"/>
          <p:cNvSpPr txBox="1"/>
          <p:nvPr/>
        </p:nvSpPr>
        <p:spPr>
          <a:xfrm>
            <a:off x="3857620" y="928676"/>
            <a:ext cx="5000660" cy="8572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zh-TW" altLang="en-US" sz="2000" b="1" dirty="0">
                <a:solidFill>
                  <a:srgbClr val="0070C0"/>
                </a:solidFill>
                <a:latin typeface="+mn-lt"/>
                <a:ea typeface="微軟正黑體" pitchFamily="34" charset="-120"/>
              </a:rPr>
              <a:t>將 </a:t>
            </a:r>
            <a:r>
              <a:rPr lang="en-US" altLang="zh-TW" sz="2000" b="1" dirty="0">
                <a:solidFill>
                  <a:srgbClr val="0070C0"/>
                </a:solidFill>
                <a:latin typeface="+mn-lt"/>
                <a:ea typeface="微軟正黑體" pitchFamily="34" charset="-120"/>
              </a:rPr>
              <a:t>IT </a:t>
            </a:r>
            <a:r>
              <a:rPr lang="zh-TW" altLang="en-US" sz="2000" b="1" dirty="0">
                <a:solidFill>
                  <a:srgbClr val="0070C0"/>
                </a:solidFill>
                <a:latin typeface="+mn-lt"/>
                <a:ea typeface="微軟正黑體" pitchFamily="34" charset="-120"/>
              </a:rPr>
              <a:t>基礎建設升級為 </a:t>
            </a:r>
            <a:r>
              <a:rPr lang="en-US" altLang="zh-TW" sz="2000" b="1" dirty="0">
                <a:solidFill>
                  <a:srgbClr val="0070C0"/>
                </a:solidFill>
                <a:latin typeface="+mn-lt"/>
                <a:ea typeface="微軟正黑體" pitchFamily="34" charset="-120"/>
              </a:rPr>
              <a:t>10G </a:t>
            </a:r>
            <a:r>
              <a:rPr lang="zh-TW" altLang="en-US" sz="2000" b="1" dirty="0">
                <a:solidFill>
                  <a:srgbClr val="0070C0"/>
                </a:solidFill>
                <a:latin typeface="+mn-lt"/>
                <a:ea typeface="微軟正黑體" pitchFamily="34" charset="-120"/>
              </a:rPr>
              <a:t>高速網路環境，立即提升工作及設備運作效率。</a:t>
            </a:r>
            <a:endParaRPr lang="zh-TW" altLang="en-US" sz="2000" b="1" dirty="0">
              <a:solidFill>
                <a:srgbClr val="0070C0"/>
              </a:solidFill>
              <a:highlight>
                <a:srgbClr val="FFFFFF"/>
              </a:highlight>
              <a:latin typeface="+mn-lt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94"/>
          <p:cNvSpPr txBox="1"/>
          <p:nvPr/>
        </p:nvSpPr>
        <p:spPr>
          <a:xfrm>
            <a:off x="1071538" y="2928940"/>
            <a:ext cx="1954713" cy="396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 dirty="0">
                <a:solidFill>
                  <a:schemeClr val="bg1"/>
                </a:solidFill>
              </a:rPr>
              <a:t>QSW-1208-8C </a:t>
            </a:r>
            <a:endParaRPr sz="1050" dirty="0">
              <a:solidFill>
                <a:schemeClr val="bg1"/>
              </a:solidFill>
            </a:endParaRPr>
          </a:p>
        </p:txBody>
      </p:sp>
      <p:sp>
        <p:nvSpPr>
          <p:cNvPr id="7" name="Shape 195"/>
          <p:cNvSpPr txBox="1"/>
          <p:nvPr/>
        </p:nvSpPr>
        <p:spPr>
          <a:xfrm>
            <a:off x="4780875" y="2928940"/>
            <a:ext cx="1791389" cy="4286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GB" sz="2000" b="1" dirty="0">
                <a:solidFill>
                  <a:schemeClr val="bg1"/>
                </a:solidFill>
              </a:rPr>
              <a:t>QSW-804-4C</a:t>
            </a:r>
          </a:p>
        </p:txBody>
      </p:sp>
      <p:sp>
        <p:nvSpPr>
          <p:cNvPr id="10" name="Shape 191"/>
          <p:cNvSpPr txBox="1"/>
          <p:nvPr/>
        </p:nvSpPr>
        <p:spPr>
          <a:xfrm>
            <a:off x="0" y="928676"/>
            <a:ext cx="9144000" cy="1500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n-GB" altLang="zh-TW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微軟正黑體" pitchFamily="34" charset="-120"/>
              </a:rPr>
              <a:t>QSW-1208-8C / QSW-804-4C</a:t>
            </a:r>
            <a:endParaRPr lang="en-US" altLang="zh-TW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微軟正黑體" pitchFamily="34" charset="-120"/>
            </a:endParaRPr>
          </a:p>
          <a:p>
            <a:pPr lvl="0" algn="ctr"/>
            <a:r>
              <a:rPr lang="en-GB" altLang="en-US" sz="45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微軟正黑體" pitchFamily="34" charset="-120"/>
              </a:rPr>
              <a:t>是您最好的選擇</a:t>
            </a:r>
            <a:endParaRPr lang="zh-TW" altLang="en-US" sz="45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微軟正黑體" pitchFamily="34" charset="-120"/>
            </a:endParaRPr>
          </a:p>
        </p:txBody>
      </p:sp>
      <p:pic>
        <p:nvPicPr>
          <p:cNvPr id="13" name="圖片 12" descr="QSW-804-4C_Front_0316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3470" y="3303561"/>
            <a:ext cx="3857620" cy="101476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4" name="圖片 13" descr="QSW-1208-8C_Fron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910" y="2660619"/>
            <a:ext cx="3857652" cy="241146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err="1"/>
              <a:t>速度障礙</a:t>
            </a:r>
            <a:endParaRPr dirty="0"/>
          </a:p>
        </p:txBody>
      </p:sp>
      <p:sp>
        <p:nvSpPr>
          <p:cNvPr id="27" name="Shape 164"/>
          <p:cNvSpPr txBox="1"/>
          <p:nvPr/>
        </p:nvSpPr>
        <p:spPr>
          <a:xfrm>
            <a:off x="2071670" y="3214692"/>
            <a:ext cx="1428760" cy="64294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微軟正黑體" pitchFamily="34" charset="-120"/>
              </a:rPr>
              <a:t>    10G </a:t>
            </a:r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微軟正黑體" pitchFamily="34" charset="-120"/>
              </a:rPr>
              <a:t>    </a:t>
            </a:r>
            <a:r>
              <a:rPr lang="en-GB" sz="15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微軟正黑體" pitchFamily="34" charset="-120"/>
              </a:rPr>
              <a:t>網路介面PC</a:t>
            </a:r>
            <a:endParaRPr sz="15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微軟正黑體" pitchFamily="34" charset="-120"/>
            </a:endParaRPr>
          </a:p>
        </p:txBody>
      </p:sp>
      <p:sp>
        <p:nvSpPr>
          <p:cNvPr id="29" name="Shape 165"/>
          <p:cNvSpPr txBox="1"/>
          <p:nvPr/>
        </p:nvSpPr>
        <p:spPr>
          <a:xfrm>
            <a:off x="749570" y="2274205"/>
            <a:ext cx="1322100" cy="33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 dirty="0">
                <a:latin typeface="+mn-lt"/>
                <a:ea typeface="微軟正黑體" pitchFamily="34" charset="-120"/>
              </a:rPr>
              <a:t>TS-431X</a:t>
            </a:r>
            <a:endParaRPr b="1" dirty="0">
              <a:latin typeface="+mn-lt"/>
              <a:ea typeface="微軟正黑體" pitchFamily="34" charset="-120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latin typeface="+mn-lt"/>
              <a:ea typeface="微軟正黑體" pitchFamily="34" charset="-120"/>
            </a:endParaRPr>
          </a:p>
        </p:txBody>
      </p:sp>
      <p:sp>
        <p:nvSpPr>
          <p:cNvPr id="31" name="Shape 169"/>
          <p:cNvSpPr txBox="1"/>
          <p:nvPr/>
        </p:nvSpPr>
        <p:spPr>
          <a:xfrm>
            <a:off x="7393304" y="4091338"/>
            <a:ext cx="1322100" cy="33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 dirty="0">
                <a:latin typeface="+mn-lt"/>
                <a:ea typeface="微軟正黑體" pitchFamily="34" charset="-120"/>
              </a:rPr>
              <a:t>TS-1677X</a:t>
            </a:r>
            <a:endParaRPr b="1" dirty="0">
              <a:latin typeface="+mn-lt"/>
              <a:ea typeface="微軟正黑體" pitchFamily="34" charset="-120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latin typeface="+mn-lt"/>
              <a:ea typeface="微軟正黑體" pitchFamily="34" charset="-120"/>
            </a:endParaRPr>
          </a:p>
        </p:txBody>
      </p:sp>
      <p:cxnSp>
        <p:nvCxnSpPr>
          <p:cNvPr id="32" name="Shape 171"/>
          <p:cNvCxnSpPr/>
          <p:nvPr/>
        </p:nvCxnSpPr>
        <p:spPr>
          <a:xfrm>
            <a:off x="3143240" y="1643056"/>
            <a:ext cx="1412185" cy="569100"/>
          </a:xfrm>
          <a:prstGeom prst="bentConnector3">
            <a:avLst>
              <a:gd name="adj1" fmla="val 100247"/>
            </a:avLst>
          </a:prstGeom>
          <a:noFill/>
          <a:ln w="28575" cap="flat" cmpd="sng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3" name="Shape 172"/>
          <p:cNvCxnSpPr/>
          <p:nvPr/>
        </p:nvCxnSpPr>
        <p:spPr>
          <a:xfrm flipV="1">
            <a:off x="4555498" y="1643056"/>
            <a:ext cx="1016634" cy="569100"/>
          </a:xfrm>
          <a:prstGeom prst="bentConnector3">
            <a:avLst>
              <a:gd name="adj1" fmla="val 31"/>
            </a:avLst>
          </a:prstGeom>
          <a:noFill/>
          <a:ln w="28575" cap="flat" cmpd="sng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4" name="Shape 173"/>
          <p:cNvCxnSpPr/>
          <p:nvPr/>
        </p:nvCxnSpPr>
        <p:spPr>
          <a:xfrm rot="-5400000" flipH="1">
            <a:off x="4816048" y="2800325"/>
            <a:ext cx="574500" cy="1095600"/>
          </a:xfrm>
          <a:prstGeom prst="bentConnector2">
            <a:avLst/>
          </a:prstGeom>
          <a:noFill/>
          <a:ln w="28575" cap="flat" cmpd="sng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5" name="Shape 174"/>
          <p:cNvCxnSpPr/>
          <p:nvPr/>
        </p:nvCxnSpPr>
        <p:spPr>
          <a:xfrm rot="5400000">
            <a:off x="3720448" y="2800325"/>
            <a:ext cx="574500" cy="1095600"/>
          </a:xfrm>
          <a:prstGeom prst="bentConnector2">
            <a:avLst/>
          </a:prstGeom>
          <a:noFill/>
          <a:ln w="28575" cap="flat" cmpd="sng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6" name="Shape 176"/>
          <p:cNvSpPr txBox="1"/>
          <p:nvPr/>
        </p:nvSpPr>
        <p:spPr>
          <a:xfrm>
            <a:off x="3929058" y="2714626"/>
            <a:ext cx="1288800" cy="3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r>
              <a:rPr lang="en-GB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1G </a:t>
            </a:r>
            <a:r>
              <a:rPr lang="zh-TW" altLang="en-US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交換器</a:t>
            </a:r>
          </a:p>
        </p:txBody>
      </p:sp>
      <p:sp>
        <p:nvSpPr>
          <p:cNvPr id="37" name="Shape 177"/>
          <p:cNvSpPr txBox="1"/>
          <p:nvPr/>
        </p:nvSpPr>
        <p:spPr>
          <a:xfrm>
            <a:off x="1714480" y="1428742"/>
            <a:ext cx="1639434" cy="61770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buClr>
                <a:schemeClr val="dk1"/>
              </a:buClr>
              <a:buSzPts val="1100"/>
            </a:pPr>
            <a:r>
              <a:rPr lang="en-GB" sz="1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itchFamily="34" charset="-120"/>
              </a:rPr>
              <a:t> </a:t>
            </a:r>
            <a:r>
              <a:rPr lang="en-GB" sz="1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微軟正黑體" pitchFamily="34" charset="-120"/>
              </a:rPr>
              <a:t>10G SFP+ </a:t>
            </a:r>
          </a:p>
          <a:p>
            <a:pPr lvl="0">
              <a:buClr>
                <a:schemeClr val="dk1"/>
              </a:buClr>
              <a:buSzPts val="1100"/>
            </a:pPr>
            <a:r>
              <a:rPr lang="en-GB" sz="1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itchFamily="34" charset="-120"/>
              </a:rPr>
              <a:t> </a:t>
            </a:r>
            <a:r>
              <a:rPr lang="en-GB" sz="15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微軟正黑體" pitchFamily="34" charset="-120"/>
              </a:rPr>
              <a:t>網路介面的NAS</a:t>
            </a:r>
            <a:endParaRPr sz="15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微軟正黑體" pitchFamily="34" charset="-120"/>
            </a:endParaRPr>
          </a:p>
        </p:txBody>
      </p:sp>
      <p:sp>
        <p:nvSpPr>
          <p:cNvPr id="38" name="Shape 178"/>
          <p:cNvSpPr txBox="1"/>
          <p:nvPr/>
        </p:nvSpPr>
        <p:spPr>
          <a:xfrm>
            <a:off x="5500694" y="3214692"/>
            <a:ext cx="1857388" cy="64294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微軟正黑體" pitchFamily="34" charset="-120"/>
              </a:rPr>
              <a:t>10G BASE-T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微軟正黑體" pitchFamily="34" charset="-120"/>
              </a:rPr>
              <a:t>網路介面的NAS</a:t>
            </a:r>
            <a:endParaRPr sz="15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微軟正黑體" pitchFamily="34" charset="-120"/>
            </a:endParaRPr>
          </a:p>
        </p:txBody>
      </p:sp>
      <p:sp>
        <p:nvSpPr>
          <p:cNvPr id="40" name="Shape 180"/>
          <p:cNvSpPr txBox="1"/>
          <p:nvPr/>
        </p:nvSpPr>
        <p:spPr>
          <a:xfrm>
            <a:off x="7143768" y="2129474"/>
            <a:ext cx="1322100" cy="29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 dirty="0">
                <a:solidFill>
                  <a:schemeClr val="dk1"/>
                </a:solidFill>
                <a:latin typeface="+mn-lt"/>
                <a:ea typeface="微軟正黑體" pitchFamily="34" charset="-120"/>
                <a:cs typeface="Calibri"/>
                <a:sym typeface="Calibri"/>
              </a:rPr>
              <a:t>MSI GT75VR</a:t>
            </a:r>
            <a:endParaRPr b="1" dirty="0">
              <a:latin typeface="+mn-lt"/>
              <a:ea typeface="微軟正黑體" pitchFamily="34" charset="-120"/>
            </a:endParaRPr>
          </a:p>
        </p:txBody>
      </p:sp>
      <p:sp>
        <p:nvSpPr>
          <p:cNvPr id="45" name="Shape 181"/>
          <p:cNvSpPr txBox="1"/>
          <p:nvPr/>
        </p:nvSpPr>
        <p:spPr>
          <a:xfrm>
            <a:off x="642910" y="4143386"/>
            <a:ext cx="178595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 dirty="0">
                <a:solidFill>
                  <a:srgbClr val="000000"/>
                </a:solidFill>
                <a:latin typeface="+mn-lt"/>
                <a:ea typeface="微軟正黑體" pitchFamily="34" charset="-120"/>
                <a:cs typeface="Calibri"/>
                <a:sym typeface="Calibri"/>
              </a:rPr>
              <a:t>Apple iMac Pro</a:t>
            </a:r>
            <a:endParaRPr b="1" dirty="0">
              <a:solidFill>
                <a:srgbClr val="000000"/>
              </a:solidFill>
              <a:latin typeface="+mn-lt"/>
              <a:ea typeface="微軟正黑體" pitchFamily="34" charset="-120"/>
              <a:cs typeface="Calibri"/>
              <a:sym typeface="Calibri"/>
            </a:endParaRPr>
          </a:p>
        </p:txBody>
      </p:sp>
      <p:pic>
        <p:nvPicPr>
          <p:cNvPr id="46" name="Shape 185" descr="「TS-431X」的圖片搜尋結果"/>
          <p:cNvPicPr preferRelativeResize="0"/>
          <p:nvPr/>
        </p:nvPicPr>
        <p:blipFill rotWithShape="1">
          <a:blip r:embed="rId3">
            <a:alphaModFix/>
          </a:blip>
          <a:srcRect l="21638" r="19672"/>
          <a:stretch/>
        </p:blipFill>
        <p:spPr>
          <a:xfrm>
            <a:off x="656146" y="1150834"/>
            <a:ext cx="1129772" cy="1203184"/>
          </a:xfrm>
          <a:prstGeom prst="rect">
            <a:avLst/>
          </a:prstGeom>
          <a:noFill/>
          <a:ln>
            <a:noFill/>
          </a:ln>
        </p:spPr>
      </p:pic>
      <p:pic>
        <p:nvPicPr>
          <p:cNvPr id="47" name="Shape 186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7072330" y="2786064"/>
            <a:ext cx="1594976" cy="1417934"/>
          </a:xfrm>
          <a:prstGeom prst="rect">
            <a:avLst/>
          </a:prstGeom>
          <a:noFill/>
          <a:ln>
            <a:noFill/>
          </a:ln>
        </p:spPr>
      </p:pic>
      <p:pic>
        <p:nvPicPr>
          <p:cNvPr id="48" name="Shape 57" descr="D:\Fullppt\005-PNG이미지\모니터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42910" y="2928940"/>
            <a:ext cx="1457966" cy="1226656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橢圓 56"/>
          <p:cNvSpPr/>
          <p:nvPr/>
        </p:nvSpPr>
        <p:spPr>
          <a:xfrm>
            <a:off x="1624790" y="3356013"/>
            <a:ext cx="608008" cy="61623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59" name="Shape 183" descr="C:\Users\user\Desktop\21_PPT對稿QNAP AQC107 10G網卡\3-01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571604" y="3286130"/>
            <a:ext cx="714380" cy="756000"/>
          </a:xfrm>
          <a:prstGeom prst="ellipse">
            <a:avLst/>
          </a:prstGeom>
          <a:noFill/>
          <a:ln>
            <a:noFill/>
          </a:ln>
          <a:effectLst/>
        </p:spPr>
      </p:pic>
      <p:sp>
        <p:nvSpPr>
          <p:cNvPr id="30" name="Shape 168"/>
          <p:cNvSpPr txBox="1"/>
          <p:nvPr/>
        </p:nvSpPr>
        <p:spPr>
          <a:xfrm>
            <a:off x="5429256" y="1428742"/>
            <a:ext cx="1643074" cy="42862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微軟正黑體" pitchFamily="34" charset="-120"/>
              </a:rPr>
              <a:t>10G </a:t>
            </a:r>
            <a:r>
              <a:rPr lang="en-GB" sz="15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微軟正黑體" pitchFamily="34" charset="-120"/>
              </a:rPr>
              <a:t>網路筆電</a:t>
            </a:r>
            <a:endParaRPr sz="15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微軟正黑體" pitchFamily="34" charset="-120"/>
            </a:endParaRPr>
          </a:p>
        </p:txBody>
      </p:sp>
      <p:pic>
        <p:nvPicPr>
          <p:cNvPr id="39" name="Shape 179" descr="D:\Users\Joan Hsieh\Desktop\MSI_GT75VR.png"/>
          <p:cNvPicPr preferRelativeResize="0"/>
          <p:nvPr/>
        </p:nvPicPr>
        <p:blipFill>
          <a:blip r:embed="rId7"/>
          <a:stretch>
            <a:fillRect/>
          </a:stretch>
        </p:blipFill>
        <p:spPr>
          <a:xfrm>
            <a:off x="6786578" y="928676"/>
            <a:ext cx="1863836" cy="1247846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圖片 23" descr="交換器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00496" y="2214560"/>
            <a:ext cx="1143008" cy="51607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hape 191"/>
          <p:cNvSpPr txBox="1"/>
          <p:nvPr/>
        </p:nvSpPr>
        <p:spPr>
          <a:xfrm>
            <a:off x="0" y="1145660"/>
            <a:ext cx="9144000" cy="106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-GB" sz="6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微軟正黑體" pitchFamily="34" charset="-120"/>
              </a:rPr>
              <a:t>QSwitch</a:t>
            </a:r>
            <a:r>
              <a:rPr lang="en-GB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GB" sz="6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隆重登場</a:t>
            </a:r>
            <a:endParaRPr lang="en-GB" sz="6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94" name="Shape 194"/>
          <p:cNvSpPr txBox="1"/>
          <p:nvPr/>
        </p:nvSpPr>
        <p:spPr>
          <a:xfrm>
            <a:off x="1071538" y="2928940"/>
            <a:ext cx="1954713" cy="396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 dirty="0">
                <a:solidFill>
                  <a:schemeClr val="bg1"/>
                </a:solidFill>
              </a:rPr>
              <a:t>QSW-1208-8C </a:t>
            </a:r>
            <a:endParaRPr sz="1050" dirty="0">
              <a:solidFill>
                <a:schemeClr val="bg1"/>
              </a:solidFill>
            </a:endParaRPr>
          </a:p>
        </p:txBody>
      </p:sp>
      <p:sp>
        <p:nvSpPr>
          <p:cNvPr id="195" name="Shape 195"/>
          <p:cNvSpPr txBox="1"/>
          <p:nvPr/>
        </p:nvSpPr>
        <p:spPr>
          <a:xfrm>
            <a:off x="4780875" y="2928940"/>
            <a:ext cx="1791389" cy="4286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GB" sz="2000" b="1" dirty="0">
                <a:solidFill>
                  <a:schemeClr val="bg1"/>
                </a:solidFill>
              </a:rPr>
              <a:t>QSW-804-4C</a:t>
            </a:r>
          </a:p>
        </p:txBody>
      </p:sp>
      <p:pic>
        <p:nvPicPr>
          <p:cNvPr id="11" name="圖片 10" descr="QSW-804-4C_Front_0316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3470" y="3303561"/>
            <a:ext cx="3857620" cy="101476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2" name="圖片 11" descr="QSW-1208-8C_Fron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910" y="2660619"/>
            <a:ext cx="3857652" cy="241146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Shape 200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71436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/>
              <a:t>QSW-1208-8C／QSW-804-4C </a:t>
            </a:r>
            <a:endParaRPr dirty="0"/>
          </a:p>
        </p:txBody>
      </p:sp>
      <p:pic>
        <p:nvPicPr>
          <p:cNvPr id="10" name="Shape 212"/>
          <p:cNvPicPr preferRelativeResize="0"/>
          <p:nvPr/>
        </p:nvPicPr>
        <p:blipFill rotWithShape="1">
          <a:blip r:embed="rId3">
            <a:alphaModFix/>
          </a:blip>
          <a:srcRect t="30221" b="32147"/>
          <a:stretch/>
        </p:blipFill>
        <p:spPr>
          <a:xfrm>
            <a:off x="142844" y="3282200"/>
            <a:ext cx="4429156" cy="1041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Shape 2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29124" y="3154433"/>
            <a:ext cx="4571999" cy="120326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7" name="群組 16"/>
          <p:cNvGrpSpPr/>
          <p:nvPr/>
        </p:nvGrpSpPr>
        <p:grpSpPr>
          <a:xfrm>
            <a:off x="323380" y="1868549"/>
            <a:ext cx="4186706" cy="1424387"/>
            <a:chOff x="323380" y="714362"/>
            <a:chExt cx="4186706" cy="1424387"/>
          </a:xfrm>
        </p:grpSpPr>
        <p:sp>
          <p:nvSpPr>
            <p:cNvPr id="13" name="Shape 108"/>
            <p:cNvSpPr/>
            <p:nvPr/>
          </p:nvSpPr>
          <p:spPr>
            <a:xfrm>
              <a:off x="323380" y="714362"/>
              <a:ext cx="4177181" cy="1285884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Shape 281"/>
            <p:cNvSpPr/>
            <p:nvPr/>
          </p:nvSpPr>
          <p:spPr bwMode="auto">
            <a:xfrm flipH="1">
              <a:off x="571472" y="714362"/>
              <a:ext cx="3938614" cy="1285884"/>
            </a:xfrm>
            <a:prstGeom prst="rect">
              <a:avLst/>
            </a:prstGeom>
            <a:gradFill>
              <a:gsLst>
                <a:gs pos="0">
                  <a:srgbClr val="002060"/>
                </a:gs>
                <a:gs pos="100000">
                  <a:srgbClr val="002060">
                    <a:alpha val="0"/>
                  </a:srgb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0" scaled="0"/>
            </a:gradFill>
            <a:ln>
              <a:noFill/>
            </a:ln>
          </p:spPr>
          <p:txBody>
            <a:bodyPr lIns="91425" tIns="45700" rIns="91425" bIns="45700" anchor="ctr"/>
            <a:lstStyle/>
            <a:p>
              <a:pPr algn="ctr">
                <a:defRPr/>
              </a:pPr>
              <a:endParaRPr lang="zh-TW" altLang="zh-TW">
                <a:solidFill>
                  <a:srgbClr val="FFFFFF"/>
                </a:solidFill>
                <a:cs typeface="Arial" pitchFamily="34" charset="0"/>
                <a:sym typeface="Arial" pitchFamily="34" charset="0"/>
              </a:endParaRPr>
            </a:p>
          </p:txBody>
        </p:sp>
        <p:sp>
          <p:nvSpPr>
            <p:cNvPr id="14" name="等腰三角形 13"/>
            <p:cNvSpPr/>
            <p:nvPr/>
          </p:nvSpPr>
          <p:spPr>
            <a:xfrm>
              <a:off x="2143108" y="1785932"/>
              <a:ext cx="468000" cy="352817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5" name="Shape 108"/>
            <p:cNvSpPr/>
            <p:nvPr/>
          </p:nvSpPr>
          <p:spPr>
            <a:xfrm>
              <a:off x="571472" y="1071552"/>
              <a:ext cx="3786214" cy="60409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" name="文字方塊 17"/>
          <p:cNvSpPr txBox="1"/>
          <p:nvPr/>
        </p:nvSpPr>
        <p:spPr>
          <a:xfrm>
            <a:off x="571472" y="2368615"/>
            <a:ext cx="37862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zh-TW" altLang="en-US" sz="2000" b="1" dirty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同時高達 </a:t>
            </a:r>
            <a:r>
              <a:rPr lang="en-US" altLang="zh-TW" sz="2000" b="1" dirty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12 </a:t>
            </a:r>
            <a:r>
              <a:rPr lang="zh-TW" altLang="en-US" sz="2000" b="1" dirty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埠 </a:t>
            </a:r>
            <a:r>
              <a:rPr lang="en-US" altLang="zh-TW" sz="2000" b="1" dirty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10Gbps </a:t>
            </a:r>
            <a:r>
              <a:rPr lang="zh-TW" altLang="en-US" sz="2000" b="1" dirty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傳輸 </a:t>
            </a:r>
          </a:p>
        </p:txBody>
      </p:sp>
      <p:grpSp>
        <p:nvGrpSpPr>
          <p:cNvPr id="31" name="群組 30"/>
          <p:cNvGrpSpPr/>
          <p:nvPr/>
        </p:nvGrpSpPr>
        <p:grpSpPr>
          <a:xfrm rot="2040993">
            <a:off x="1360546" y="830517"/>
            <a:ext cx="958527" cy="941091"/>
            <a:chOff x="3329755" y="3214692"/>
            <a:chExt cx="1527997" cy="1500198"/>
          </a:xfrm>
        </p:grpSpPr>
        <p:sp>
          <p:nvSpPr>
            <p:cNvPr id="32" name="橢圓 31"/>
            <p:cNvSpPr/>
            <p:nvPr/>
          </p:nvSpPr>
          <p:spPr>
            <a:xfrm>
              <a:off x="3571868" y="3429006"/>
              <a:ext cx="1285884" cy="128588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3" name="圓角矩形 32"/>
            <p:cNvSpPr/>
            <p:nvPr/>
          </p:nvSpPr>
          <p:spPr>
            <a:xfrm rot="508191">
              <a:off x="4143372" y="3228528"/>
              <a:ext cx="214314" cy="35719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34" name="圖片 10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3329755" y="3214692"/>
              <a:ext cx="1442166" cy="1329496"/>
            </a:xfrm>
            <a:prstGeom prst="rect">
              <a:avLst/>
            </a:prstGeom>
          </p:spPr>
        </p:pic>
      </p:grpSp>
      <p:sp>
        <p:nvSpPr>
          <p:cNvPr id="35" name="文字方塊 34"/>
          <p:cNvSpPr txBox="1"/>
          <p:nvPr/>
        </p:nvSpPr>
        <p:spPr>
          <a:xfrm>
            <a:off x="2428860" y="874744"/>
            <a:ext cx="514353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000" b="1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即插即用、迅速升級網路環境 </a:t>
            </a:r>
          </a:p>
        </p:txBody>
      </p:sp>
      <p:sp>
        <p:nvSpPr>
          <p:cNvPr id="36" name="Shape 229"/>
          <p:cNvSpPr/>
          <p:nvPr/>
        </p:nvSpPr>
        <p:spPr>
          <a:xfrm>
            <a:off x="1643042" y="3654499"/>
            <a:ext cx="2786082" cy="571504"/>
          </a:xfrm>
          <a:prstGeom prst="rect">
            <a:avLst/>
          </a:prstGeom>
          <a:noFill/>
          <a:ln w="38100" cap="flat" cmpd="sng">
            <a:solidFill>
              <a:srgbClr val="00B0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sp>
        <p:nvSpPr>
          <p:cNvPr id="37" name="Shape 229"/>
          <p:cNvSpPr/>
          <p:nvPr/>
        </p:nvSpPr>
        <p:spPr>
          <a:xfrm>
            <a:off x="5929322" y="3654499"/>
            <a:ext cx="1714512" cy="571504"/>
          </a:xfrm>
          <a:prstGeom prst="rect">
            <a:avLst/>
          </a:prstGeom>
          <a:noFill/>
          <a:ln w="38100" cap="flat" cmpd="sng">
            <a:solidFill>
              <a:srgbClr val="00B0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sp>
        <p:nvSpPr>
          <p:cNvPr id="38" name="橢圓 37"/>
          <p:cNvSpPr/>
          <p:nvPr/>
        </p:nvSpPr>
        <p:spPr>
          <a:xfrm>
            <a:off x="214282" y="1439921"/>
            <a:ext cx="1000132" cy="1000132"/>
          </a:xfrm>
          <a:prstGeom prst="ellipse">
            <a:avLst/>
          </a:prstGeom>
          <a:solidFill>
            <a:srgbClr val="0070C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文字方塊 18"/>
          <p:cNvSpPr txBox="1"/>
          <p:nvPr/>
        </p:nvSpPr>
        <p:spPr>
          <a:xfrm>
            <a:off x="285720" y="1439921"/>
            <a:ext cx="857256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altLang="zh-TW" sz="3500" b="1" dirty="0">
                <a:solidFill>
                  <a:srgbClr val="FFFF00"/>
                </a:solidFill>
                <a:latin typeface="+mj-lt"/>
                <a:ea typeface="微軟正黑體" pitchFamily="34" charset="-120"/>
              </a:rPr>
              <a:t>12</a:t>
            </a:r>
          </a:p>
          <a:p>
            <a:pPr lvl="0" algn="ctr"/>
            <a:r>
              <a:rPr lang="en-US" altLang="zh-TW" sz="1600" b="1" dirty="0">
                <a:solidFill>
                  <a:srgbClr val="FFFF00"/>
                </a:solidFill>
                <a:latin typeface="+mj-lt"/>
                <a:ea typeface="微軟正黑體" pitchFamily="34" charset="-120"/>
              </a:rPr>
              <a:t>Ports</a:t>
            </a:r>
            <a:endParaRPr lang="zh-TW" altLang="en-US" sz="1600" b="1" dirty="0">
              <a:solidFill>
                <a:srgbClr val="FFFF00"/>
              </a:solidFill>
              <a:latin typeface="+mj-lt"/>
              <a:ea typeface="微軟正黑體" pitchFamily="34" charset="-120"/>
            </a:endParaRPr>
          </a:p>
        </p:txBody>
      </p:sp>
      <p:grpSp>
        <p:nvGrpSpPr>
          <p:cNvPr id="53" name="群組 52"/>
          <p:cNvGrpSpPr/>
          <p:nvPr/>
        </p:nvGrpSpPr>
        <p:grpSpPr>
          <a:xfrm>
            <a:off x="4714876" y="1868549"/>
            <a:ext cx="4186706" cy="1424387"/>
            <a:chOff x="323380" y="714362"/>
            <a:chExt cx="4186706" cy="1424387"/>
          </a:xfrm>
        </p:grpSpPr>
        <p:sp>
          <p:nvSpPr>
            <p:cNvPr id="54" name="Shape 108"/>
            <p:cNvSpPr/>
            <p:nvPr/>
          </p:nvSpPr>
          <p:spPr>
            <a:xfrm>
              <a:off x="323380" y="714362"/>
              <a:ext cx="4177181" cy="1285884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" name="Shape 281"/>
            <p:cNvSpPr/>
            <p:nvPr/>
          </p:nvSpPr>
          <p:spPr bwMode="auto">
            <a:xfrm flipH="1">
              <a:off x="571472" y="714362"/>
              <a:ext cx="3938614" cy="1285884"/>
            </a:xfrm>
            <a:prstGeom prst="rect">
              <a:avLst/>
            </a:prstGeom>
            <a:gradFill>
              <a:gsLst>
                <a:gs pos="0">
                  <a:srgbClr val="002060"/>
                </a:gs>
                <a:gs pos="100000">
                  <a:srgbClr val="002060">
                    <a:alpha val="0"/>
                  </a:srgb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0" scaled="0"/>
            </a:gradFill>
            <a:ln>
              <a:noFill/>
            </a:ln>
          </p:spPr>
          <p:txBody>
            <a:bodyPr lIns="91425" tIns="45700" rIns="91425" bIns="45700" anchor="ctr"/>
            <a:lstStyle/>
            <a:p>
              <a:pPr algn="ctr">
                <a:defRPr/>
              </a:pPr>
              <a:endParaRPr lang="zh-TW" altLang="zh-TW">
                <a:solidFill>
                  <a:srgbClr val="FFFFFF"/>
                </a:solidFill>
                <a:cs typeface="Arial" pitchFamily="34" charset="0"/>
                <a:sym typeface="Arial" pitchFamily="34" charset="0"/>
              </a:endParaRPr>
            </a:p>
          </p:txBody>
        </p:sp>
        <p:sp>
          <p:nvSpPr>
            <p:cNvPr id="56" name="等腰三角形 55"/>
            <p:cNvSpPr/>
            <p:nvPr/>
          </p:nvSpPr>
          <p:spPr>
            <a:xfrm>
              <a:off x="2143108" y="1785932"/>
              <a:ext cx="468000" cy="352817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7" name="Shape 108"/>
            <p:cNvSpPr/>
            <p:nvPr/>
          </p:nvSpPr>
          <p:spPr>
            <a:xfrm>
              <a:off x="571472" y="1071552"/>
              <a:ext cx="3786214" cy="60409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8" name="文字方塊 57"/>
          <p:cNvSpPr txBox="1"/>
          <p:nvPr/>
        </p:nvSpPr>
        <p:spPr>
          <a:xfrm>
            <a:off x="4962968" y="2368615"/>
            <a:ext cx="37862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zh-TW" altLang="en-US" sz="2000" b="1" dirty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同時高達 </a:t>
            </a:r>
            <a:r>
              <a:rPr lang="en-US" altLang="zh-TW" sz="2000" b="1" dirty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8</a:t>
            </a:r>
            <a:r>
              <a:rPr lang="zh-TW" altLang="en-US" sz="2000" b="1" dirty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 埠 </a:t>
            </a:r>
            <a:r>
              <a:rPr lang="en-US" altLang="zh-TW" sz="2000" b="1" dirty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10Gbps </a:t>
            </a:r>
            <a:r>
              <a:rPr lang="zh-TW" altLang="en-US" sz="2000" b="1" dirty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傳輸 </a:t>
            </a:r>
          </a:p>
        </p:txBody>
      </p:sp>
      <p:sp>
        <p:nvSpPr>
          <p:cNvPr id="59" name="橢圓 58"/>
          <p:cNvSpPr/>
          <p:nvPr/>
        </p:nvSpPr>
        <p:spPr>
          <a:xfrm>
            <a:off x="4605778" y="1439921"/>
            <a:ext cx="1000132" cy="1000132"/>
          </a:xfrm>
          <a:prstGeom prst="ellipse">
            <a:avLst/>
          </a:prstGeom>
          <a:solidFill>
            <a:srgbClr val="0070C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0" name="文字方塊 59"/>
          <p:cNvSpPr txBox="1"/>
          <p:nvPr/>
        </p:nvSpPr>
        <p:spPr>
          <a:xfrm>
            <a:off x="4677216" y="1439921"/>
            <a:ext cx="894916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altLang="zh-TW" sz="3500" b="1" dirty="0">
                <a:solidFill>
                  <a:srgbClr val="FFFF00"/>
                </a:solidFill>
                <a:latin typeface="+mj-lt"/>
                <a:ea typeface="微軟正黑體" pitchFamily="34" charset="-120"/>
              </a:rPr>
              <a:t>8</a:t>
            </a:r>
          </a:p>
          <a:p>
            <a:pPr lvl="0" algn="ctr"/>
            <a:r>
              <a:rPr lang="en-US" altLang="zh-TW" sz="1600" b="1" dirty="0">
                <a:solidFill>
                  <a:srgbClr val="FFFF00"/>
                </a:solidFill>
                <a:latin typeface="+mj-lt"/>
                <a:ea typeface="微軟正黑體" pitchFamily="34" charset="-120"/>
              </a:rPr>
              <a:t>Ports</a:t>
            </a:r>
            <a:endParaRPr lang="zh-TW" altLang="en-US" sz="1600" b="1" dirty="0">
              <a:solidFill>
                <a:srgbClr val="FFFF00"/>
              </a:solidFill>
              <a:latin typeface="+mj-lt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Shape 212"/>
          <p:cNvPicPr preferRelativeResize="0"/>
          <p:nvPr/>
        </p:nvPicPr>
        <p:blipFill rotWithShape="1">
          <a:blip r:embed="rId3">
            <a:alphaModFix/>
          </a:blip>
          <a:srcRect t="30221" b="32147"/>
          <a:stretch/>
        </p:blipFill>
        <p:spPr>
          <a:xfrm>
            <a:off x="1785918" y="2928940"/>
            <a:ext cx="5564842" cy="1309054"/>
          </a:xfrm>
          <a:prstGeom prst="rect">
            <a:avLst/>
          </a:prstGeom>
          <a:noFill/>
          <a:ln>
            <a:noFill/>
          </a:ln>
        </p:spPr>
      </p:pic>
      <p:sp>
        <p:nvSpPr>
          <p:cNvPr id="214" name="Shape 214"/>
          <p:cNvSpPr/>
          <p:nvPr/>
        </p:nvSpPr>
        <p:spPr>
          <a:xfrm>
            <a:off x="4357686" y="3429006"/>
            <a:ext cx="2703066" cy="714380"/>
          </a:xfrm>
          <a:prstGeom prst="rect">
            <a:avLst/>
          </a:prstGeom>
          <a:noFill/>
          <a:ln w="38100" cap="flat" cmpd="sng">
            <a:solidFill>
              <a:srgbClr val="00B0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sp>
        <p:nvSpPr>
          <p:cNvPr id="215" name="Shape 215"/>
          <p:cNvSpPr/>
          <p:nvPr/>
        </p:nvSpPr>
        <p:spPr>
          <a:xfrm>
            <a:off x="3714744" y="3429006"/>
            <a:ext cx="571504" cy="714380"/>
          </a:xfrm>
          <a:prstGeom prst="rect">
            <a:avLst/>
          </a:prstGeom>
          <a:noFill/>
          <a:ln w="38100" cap="flat" cmpd="sng">
            <a:solidFill>
              <a:srgbClr val="00B0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cxnSp>
        <p:nvCxnSpPr>
          <p:cNvPr id="216" name="Shape 216"/>
          <p:cNvCxnSpPr>
            <a:stCxn id="215" idx="0"/>
            <a:endCxn id="217" idx="2"/>
          </p:cNvCxnSpPr>
          <p:nvPr/>
        </p:nvCxnSpPr>
        <p:spPr>
          <a:xfrm rot="16200000" flipV="1">
            <a:off x="2536017" y="1964527"/>
            <a:ext cx="1357322" cy="1571636"/>
          </a:xfrm>
          <a:prstGeom prst="bentConnector3">
            <a:avLst>
              <a:gd name="adj1" fmla="val 61440"/>
            </a:avLst>
          </a:prstGeom>
          <a:noFill/>
          <a:ln w="38100" cap="flat" cmpd="sng">
            <a:solidFill>
              <a:srgbClr val="00B0F0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217" name="Shape 217"/>
          <p:cNvSpPr txBox="1"/>
          <p:nvPr/>
        </p:nvSpPr>
        <p:spPr>
          <a:xfrm>
            <a:off x="1142976" y="1579358"/>
            <a:ext cx="2571768" cy="492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GB" sz="2000" b="1" dirty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4 組 SFP+ </a:t>
            </a:r>
            <a:r>
              <a:rPr lang="en-GB" sz="2000" b="1" dirty="0" err="1">
                <a:solidFill>
                  <a:schemeClr val="tx1"/>
                </a:solidFill>
                <a:latin typeface="+mn-lt"/>
                <a:ea typeface="微軟正黑體" pitchFamily="34" charset="-120"/>
              </a:rPr>
              <a:t>網路端口</a:t>
            </a:r>
            <a:endParaRPr lang="en-GB" sz="2000" b="1" dirty="0">
              <a:solidFill>
                <a:schemeClr val="tx1"/>
              </a:solidFill>
              <a:latin typeface="+mn-lt"/>
              <a:ea typeface="微軟正黑體" pitchFamily="34" charset="-120"/>
            </a:endParaRPr>
          </a:p>
        </p:txBody>
      </p:sp>
      <p:cxnSp>
        <p:nvCxnSpPr>
          <p:cNvPr id="218" name="Shape 218"/>
          <p:cNvCxnSpPr>
            <a:stCxn id="214" idx="0"/>
            <a:endCxn id="219" idx="2"/>
          </p:cNvCxnSpPr>
          <p:nvPr/>
        </p:nvCxnSpPr>
        <p:spPr>
          <a:xfrm rot="5400000" flipH="1" flipV="1">
            <a:off x="5278549" y="2502354"/>
            <a:ext cx="1357322" cy="495982"/>
          </a:xfrm>
          <a:prstGeom prst="bentConnector3">
            <a:avLst>
              <a:gd name="adj1" fmla="val 50000"/>
            </a:avLst>
          </a:prstGeom>
          <a:noFill/>
          <a:ln w="38100" cap="flat" cmpd="sng">
            <a:solidFill>
              <a:srgbClr val="00B0F0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219" name="Shape 219"/>
          <p:cNvSpPr txBox="1"/>
          <p:nvPr/>
        </p:nvSpPr>
        <p:spPr>
          <a:xfrm>
            <a:off x="3980750" y="1582633"/>
            <a:ext cx="4448902" cy="4890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 dirty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8 組 SFP+ 及 RJ45 Combo </a:t>
            </a:r>
            <a:r>
              <a:rPr lang="en-GB" sz="2000" b="1" dirty="0" err="1">
                <a:solidFill>
                  <a:schemeClr val="tx1"/>
                </a:solidFill>
                <a:latin typeface="+mn-lt"/>
                <a:ea typeface="微軟正黑體" pitchFamily="34" charset="-120"/>
              </a:rPr>
              <a:t>網路端口</a:t>
            </a:r>
            <a:endParaRPr sz="2000" b="1" dirty="0">
              <a:solidFill>
                <a:schemeClr val="tx1"/>
              </a:solidFill>
              <a:latin typeface="+mn-lt"/>
              <a:ea typeface="微軟正黑體" pitchFamily="34" charset="-120"/>
            </a:endParaRPr>
          </a:p>
        </p:txBody>
      </p:sp>
      <p:sp>
        <p:nvSpPr>
          <p:cNvPr id="10" name="標題 9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14362"/>
          </a:xfrm>
        </p:spPr>
        <p:txBody>
          <a:bodyPr/>
          <a:lstStyle/>
          <a:p>
            <a:pPr lvl="0"/>
            <a:r>
              <a:rPr lang="en-US" altLang="zh-TW" dirty="0"/>
              <a:t>QSW-1208-8C </a:t>
            </a:r>
            <a:r>
              <a:rPr lang="zh-TW" altLang="en-US" dirty="0"/>
              <a:t>非網管型交換器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Shape 225"/>
          <p:cNvSpPr txBox="1"/>
          <p:nvPr/>
        </p:nvSpPr>
        <p:spPr>
          <a:xfrm>
            <a:off x="1071538" y="1646645"/>
            <a:ext cx="2500330" cy="5795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 dirty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4 組 SFP+ </a:t>
            </a:r>
            <a:r>
              <a:rPr lang="en-GB" sz="2000" b="1" dirty="0" err="1">
                <a:solidFill>
                  <a:schemeClr val="tx1"/>
                </a:solidFill>
                <a:latin typeface="+mn-lt"/>
                <a:ea typeface="微軟正黑體" pitchFamily="34" charset="-120"/>
              </a:rPr>
              <a:t>網路端口</a:t>
            </a:r>
            <a:endParaRPr sz="2000" b="1" dirty="0">
              <a:solidFill>
                <a:schemeClr val="tx1"/>
              </a:solidFill>
              <a:latin typeface="+mn-lt"/>
              <a:ea typeface="微軟正黑體" pitchFamily="34" charset="-120"/>
            </a:endParaRPr>
          </a:p>
        </p:txBody>
      </p:sp>
      <p:pic>
        <p:nvPicPr>
          <p:cNvPr id="226" name="Shape 2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85917" y="2748332"/>
            <a:ext cx="5572165" cy="1466492"/>
          </a:xfrm>
          <a:prstGeom prst="rect">
            <a:avLst/>
          </a:prstGeom>
          <a:noFill/>
          <a:ln>
            <a:noFill/>
          </a:ln>
        </p:spPr>
      </p:pic>
      <p:sp>
        <p:nvSpPr>
          <p:cNvPr id="227" name="Shape 227"/>
          <p:cNvSpPr txBox="1"/>
          <p:nvPr/>
        </p:nvSpPr>
        <p:spPr>
          <a:xfrm>
            <a:off x="3957200" y="1666671"/>
            <a:ext cx="4401014" cy="5595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GB" sz="2000" b="1" dirty="0">
                <a:solidFill>
                  <a:schemeClr val="tx1"/>
                </a:solidFill>
                <a:latin typeface="+mn-lt"/>
                <a:ea typeface="微軟正黑體" pitchFamily="34" charset="-120"/>
              </a:rPr>
              <a:t>4 組 SFP+ 及 RJ45 Combo </a:t>
            </a:r>
            <a:r>
              <a:rPr lang="en-GB" sz="2000" b="1" dirty="0" err="1">
                <a:solidFill>
                  <a:schemeClr val="tx1"/>
                </a:solidFill>
                <a:latin typeface="+mn-lt"/>
                <a:ea typeface="微軟正黑體" pitchFamily="34" charset="-120"/>
              </a:rPr>
              <a:t>網路端口</a:t>
            </a:r>
            <a:endParaRPr lang="en-GB" sz="2000" b="1" dirty="0">
              <a:solidFill>
                <a:schemeClr val="tx1"/>
              </a:solidFill>
              <a:latin typeface="+mn-lt"/>
              <a:ea typeface="微軟正黑體" pitchFamily="34" charset="-120"/>
            </a:endParaRPr>
          </a:p>
        </p:txBody>
      </p:sp>
      <p:cxnSp>
        <p:nvCxnSpPr>
          <p:cNvPr id="228" name="Shape 228"/>
          <p:cNvCxnSpPr>
            <a:stCxn id="229" idx="0"/>
            <a:endCxn id="227" idx="2"/>
          </p:cNvCxnSpPr>
          <p:nvPr/>
        </p:nvCxnSpPr>
        <p:spPr>
          <a:xfrm rot="5400000" flipH="1" flipV="1">
            <a:off x="5031353" y="2231214"/>
            <a:ext cx="1131349" cy="1121360"/>
          </a:xfrm>
          <a:prstGeom prst="bentConnector3">
            <a:avLst>
              <a:gd name="adj1" fmla="val 62962"/>
            </a:avLst>
          </a:prstGeom>
          <a:noFill/>
          <a:ln w="38100" cap="flat" cmpd="sng">
            <a:solidFill>
              <a:srgbClr val="00B0F0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230" name="Shape 230"/>
          <p:cNvSpPr/>
          <p:nvPr/>
        </p:nvSpPr>
        <p:spPr>
          <a:xfrm>
            <a:off x="3714744" y="3357568"/>
            <a:ext cx="571504" cy="714380"/>
          </a:xfrm>
          <a:prstGeom prst="rect">
            <a:avLst/>
          </a:prstGeom>
          <a:noFill/>
          <a:ln w="38100" cap="flat" cmpd="sng">
            <a:solidFill>
              <a:srgbClr val="00B0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cxnSp>
        <p:nvCxnSpPr>
          <p:cNvPr id="231" name="Shape 231"/>
          <p:cNvCxnSpPr>
            <a:stCxn id="230" idx="0"/>
            <a:endCxn id="225" idx="2"/>
          </p:cNvCxnSpPr>
          <p:nvPr/>
        </p:nvCxnSpPr>
        <p:spPr>
          <a:xfrm rot="16200000" flipV="1">
            <a:off x="2595425" y="1952496"/>
            <a:ext cx="1131350" cy="1678793"/>
          </a:xfrm>
          <a:prstGeom prst="bentConnector3">
            <a:avLst>
              <a:gd name="adj1" fmla="val 62199"/>
            </a:avLst>
          </a:prstGeom>
          <a:noFill/>
          <a:ln w="38100" cap="flat" cmpd="sng">
            <a:solidFill>
              <a:srgbClr val="00B0F0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229" name="Shape 229"/>
          <p:cNvSpPr/>
          <p:nvPr/>
        </p:nvSpPr>
        <p:spPr>
          <a:xfrm>
            <a:off x="4357686" y="3357568"/>
            <a:ext cx="1357322" cy="714380"/>
          </a:xfrm>
          <a:prstGeom prst="rect">
            <a:avLst/>
          </a:prstGeom>
          <a:noFill/>
          <a:ln w="38100" cap="flat" cmpd="sng">
            <a:solidFill>
              <a:srgbClr val="00B0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sp>
        <p:nvSpPr>
          <p:cNvPr id="10" name="標題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altLang="zh-TW" dirty="0"/>
              <a:t>QSW-804-4C </a:t>
            </a:r>
            <a:r>
              <a:rPr lang="zh-TW" altLang="en-US" dirty="0"/>
              <a:t>非網管型交換器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0105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618</TotalTime>
  <Words>1183</Words>
  <Application>Microsoft Macintosh PowerPoint</Application>
  <PresentationFormat>如螢幕大小 (16:9)</PresentationFormat>
  <Paragraphs>285</Paragraphs>
  <Slides>41</Slides>
  <Notes>40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41</vt:i4>
      </vt:variant>
    </vt:vector>
  </HeadingPairs>
  <TitlesOfParts>
    <vt:vector size="48" baseType="lpstr">
      <vt:lpstr>微軟正黑體</vt:lpstr>
      <vt:lpstr>Verdana</vt:lpstr>
      <vt:lpstr>新細明體</vt:lpstr>
      <vt:lpstr>微軟正黑體</vt:lpstr>
      <vt:lpstr>Calibri</vt:lpstr>
      <vt:lpstr>Arial</vt:lpstr>
      <vt:lpstr>0105</vt:lpstr>
      <vt:lpstr>QSwitch 10G QSW-1208-8C &amp; QSW-804-4C 無網管型交換器 </vt:lpstr>
      <vt:lpstr>QSwitch 10G 交換器</vt:lpstr>
      <vt:lpstr>邁向高速 10G 的年代</vt:lpstr>
      <vt:lpstr>商用／家用產品傳輸頻寬提升</vt:lpstr>
      <vt:lpstr>速度障礙</vt:lpstr>
      <vt:lpstr>PowerPoint 簡報</vt:lpstr>
      <vt:lpstr>QSW-1208-8C／QSW-804-4C </vt:lpstr>
      <vt:lpstr>QSW-1208-8C 非網管型交換器</vt:lpstr>
      <vt:lpstr>QSW-804-4C 非網管型交換器</vt:lpstr>
      <vt:lpstr>直覺辨識的 LED 狀態指示燈</vt:lpstr>
      <vt:lpstr>雙風扇設計</vt:lpstr>
      <vt:lpstr>機櫃專用掛耳</vt:lpstr>
      <vt:lpstr>QSW-1208-8C vs. QSW-804-4C</vt:lpstr>
      <vt:lpstr>Multi-Giga 端口 </vt:lpstr>
      <vt:lpstr>完美搭配 QNAP NAS</vt:lpstr>
      <vt:lpstr>QNAP 10G 網路擴充卡</vt:lpstr>
      <vt:lpstr>充足的SFP+ 端口搭配相關設備</vt:lpstr>
      <vt:lpstr>PowerPoint 簡報</vt:lpstr>
      <vt:lpstr>研發生產三階段</vt:lpstr>
      <vt:lpstr>硬體／軟體開發階段</vt:lpstr>
      <vt:lpstr>設計驗證</vt:lpstr>
      <vt:lpstr>信賴性驗證</vt:lpstr>
      <vt:lpstr>溫度驗證</vt:lpstr>
      <vt:lpstr>硬體機構驗證</vt:lpstr>
      <vt:lpstr>其他硬體機構驗證</vt:lpstr>
      <vt:lpstr>功能性／效能性檢驗</vt:lpstr>
      <vt:lpstr>網路測試設備</vt:lpstr>
      <vt:lpstr>網路測試檢驗標準</vt:lpstr>
      <vt:lpstr>實際環境架設檢驗</vt:lpstr>
      <vt:lpstr>模擬運用測試</vt:lpstr>
      <vt:lpstr>互通性驗證</vt:lpstr>
      <vt:lpstr>嚴謹生產作業流程</vt:lpstr>
      <vt:lpstr>網路封包驗證</vt:lpstr>
      <vt:lpstr>燒機測試</vt:lpstr>
      <vt:lpstr>包裝及品質檢驗</vt:lpstr>
      <vt:lpstr>PowerPoint 簡報</vt:lpstr>
      <vt:lpstr>10G 居家網路配置</vt:lpstr>
      <vt:lpstr>既有網路配線直接升級 5G 以上網路</vt:lpstr>
      <vt:lpstr>用最少花費由 1G 網速提升至 5G</vt:lpstr>
      <vt:lpstr>企業或工作室用 10G 交換器，迅速升級網速</vt:lpstr>
      <vt:lpstr>PowerPoint 簡報</vt:lpstr>
    </vt:vector>
  </TitlesOfParts>
  <LinksUpToDate>false</LinksUpToDate>
  <SharedDoc>false</SharedDoc>
  <HyperlinksChanged>false</HyperlinksChanged>
  <AppVersion>16.0011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QSwitch 10G QSW-1208-8C &amp; QSW-804-4C 無網管型交換器 </dc:title>
  <dc:creator>FannieChen</dc:creator>
  <cp:lastModifiedBy>QNAP_Ken Cheah</cp:lastModifiedBy>
  <cp:revision>70</cp:revision>
  <cp:lastPrinted>2018-03-29T07:46:15Z</cp:lastPrinted>
  <dcterms:modified xsi:type="dcterms:W3CDTF">2018-03-30T08:31:14Z</dcterms:modified>
</cp:coreProperties>
</file>