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3" r:id="rId1"/>
  </p:sldMasterIdLst>
  <p:notesMasterIdLst>
    <p:notesMasterId r:id="rId28"/>
  </p:notesMasterIdLst>
  <p:handoutMasterIdLst>
    <p:handoutMasterId r:id="rId29"/>
  </p:handoutMasterIdLst>
  <p:sldIdLst>
    <p:sldId id="256" r:id="rId2"/>
    <p:sldId id="282" r:id="rId3"/>
    <p:sldId id="283" r:id="rId4"/>
    <p:sldId id="285" r:id="rId5"/>
    <p:sldId id="286" r:id="rId6"/>
    <p:sldId id="284" r:id="rId7"/>
    <p:sldId id="264" r:id="rId8"/>
    <p:sldId id="266" r:id="rId9"/>
    <p:sldId id="268" r:id="rId10"/>
    <p:sldId id="267" r:id="rId11"/>
    <p:sldId id="289" r:id="rId12"/>
    <p:sldId id="269" r:id="rId13"/>
    <p:sldId id="270" r:id="rId14"/>
    <p:sldId id="271" r:id="rId15"/>
    <p:sldId id="272" r:id="rId16"/>
    <p:sldId id="291" r:id="rId17"/>
    <p:sldId id="273" r:id="rId18"/>
    <p:sldId id="290" r:id="rId19"/>
    <p:sldId id="274" r:id="rId20"/>
    <p:sldId id="275" r:id="rId21"/>
    <p:sldId id="287" r:id="rId22"/>
    <p:sldId id="277" r:id="rId23"/>
    <p:sldId id="288" r:id="rId24"/>
    <p:sldId id="278" r:id="rId25"/>
    <p:sldId id="280" r:id="rId26"/>
    <p:sldId id="281" r:id="rId27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0000FF"/>
    <a:srgbClr val="008EC0"/>
    <a:srgbClr val="F56413"/>
    <a:srgbClr val="D01F1E"/>
    <a:srgbClr val="AE1717"/>
    <a:srgbClr val="3C3C3C"/>
    <a:srgbClr val="FFF3F3"/>
    <a:srgbClr val="FFE2E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77" autoAdjust="0"/>
    <p:restoredTop sz="95116" autoAdjust="0"/>
  </p:normalViewPr>
  <p:slideViewPr>
    <p:cSldViewPr snapToGrid="0">
      <p:cViewPr>
        <p:scale>
          <a:sx n="70" d="100"/>
          <a:sy n="70" d="100"/>
        </p:scale>
        <p:origin x="-1378" y="-28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-4075" y="-8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A1BD5E2-2E3A-4952-A154-9D46C574EAF6}" type="datetimeFigureOut">
              <a:rPr lang="zh-TW" altLang="en-US"/>
              <a:pPr>
                <a:defRPr/>
              </a:pPr>
              <a:t>2018/3/29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pitchFamily="34" charset="0"/>
              </a:defRPr>
            </a:lvl1pPr>
          </a:lstStyle>
          <a:p>
            <a:pPr>
              <a:defRPr/>
            </a:pPr>
            <a:fld id="{17E11D99-29D9-4386-B059-D9E19260AAC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040037B-1FE2-404D-8C9D-39B1220DE6FE}" type="datetimeFigureOut">
              <a:rPr lang="zh-TW" altLang="en-US"/>
              <a:pPr>
                <a:defRPr/>
              </a:pPr>
              <a:t>2018/3/29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/>
              <a:t>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pitchFamily="34" charset="0"/>
              </a:defRPr>
            </a:lvl1pPr>
          </a:lstStyle>
          <a:p>
            <a:pPr>
              <a:defRPr/>
            </a:pPr>
            <a:fld id="{6CED6FB6-CF43-4F79-BB58-B33823D64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ED6FB6-CF43-4F79-BB58-B33823D64E13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ED6FB6-CF43-4F79-BB58-B33823D64E13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ING\QmailAgent &amp; QmailClient_直播PPT\1122_Back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446"/>
            <a:ext cx="12190413" cy="6857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1486" y="0"/>
            <a:ext cx="10469382" cy="936171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8EF2D-7643-4397-B3BB-D86D23E961E0}" type="datetimeFigureOut">
              <a:rPr lang="zh-TW" altLang="en-US"/>
              <a:pPr>
                <a:defRPr/>
              </a:pPr>
              <a:t>2018/3/29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B7FEF-ACE8-4033-BA0D-955026866B6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9630" y="206058"/>
            <a:ext cx="10572750" cy="1143000"/>
          </a:xfrm>
        </p:spPr>
        <p:txBody>
          <a:bodyPr/>
          <a:lstStyle>
            <a:lvl1pPr>
              <a:defRPr sz="40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55980" y="1508760"/>
            <a:ext cx="10604500" cy="4525963"/>
          </a:xfrm>
        </p:spPr>
        <p:txBody>
          <a:bodyPr/>
          <a:lstStyle>
            <a:lvl1pPr>
              <a:defRPr sz="24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1pPr>
            <a:lvl2pPr>
              <a:defRPr sz="1800" b="1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2pPr>
            <a:lvl3pPr>
              <a:defRPr sz="1600" b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3pPr>
            <a:lvl4pPr>
              <a:defRPr sz="16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4pPr>
            <a:lvl5pPr>
              <a:defRPr sz="14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DA111-1826-48FE-B964-9F51C36B5650}" type="datetimeFigureOut">
              <a:rPr lang="zh-TW" altLang="en-US"/>
              <a:pPr>
                <a:defRPr/>
              </a:pPr>
              <a:t>2018/3/29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C50F1-FB57-4AC6-AE80-80AA08CAAB3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7E0F3-CAFD-4D8D-A7E7-2EABC8FEB563}" type="datetimeFigureOut">
              <a:rPr lang="zh-TW" altLang="en-US"/>
              <a:pPr>
                <a:defRPr/>
              </a:pPr>
              <a:t>2018/3/29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D616B-D598-40B7-8934-AAF6F6DA274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 txBox="1">
            <a:spLocks/>
          </p:cNvSpPr>
          <p:nvPr userDrawn="1"/>
        </p:nvSpPr>
        <p:spPr bwMode="auto">
          <a:xfrm>
            <a:off x="863600" y="455613"/>
            <a:ext cx="10863263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4000" b="1">
                <a:solidFill>
                  <a:srgbClr val="006699"/>
                </a:solidFill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kumimoji="0" lang="zh-TW" altLang="en-US" dirty="0" smtClean="0">
                <a:latin typeface="+mn-lt"/>
                <a:ea typeface="微軟正黑體" panose="020B0604030504040204" pitchFamily="34" charset="-120"/>
                <a:cs typeface="+mj-cs"/>
              </a:rPr>
              <a:t>按一下以編輯母片標題樣式</a:t>
            </a:r>
            <a:endParaRPr kumimoji="0" lang="zh-TW" altLang="en-US" dirty="0">
              <a:latin typeface="+mn-lt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3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5627D-DA73-4500-8B46-69B773DD16A7}" type="datetimeFigureOut">
              <a:rPr lang="zh-TW" altLang="en-US"/>
              <a:pPr>
                <a:defRPr/>
              </a:pPr>
              <a:t>2018/3/29</a:t>
            </a:fld>
            <a:endParaRPr lang="zh-TW" altLang="en-US"/>
          </a:p>
        </p:txBody>
      </p:sp>
      <p:sp>
        <p:nvSpPr>
          <p:cNvPr id="4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2489A-E779-4A71-928C-22CEA2607D0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D:\工作進行中\20170911直播母版16比9\各場PPT元素\20171124直播ppt元素\Back-02.pn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1009650" y="0"/>
            <a:ext cx="105727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977900" y="1600200"/>
            <a:ext cx="106045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000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739A48A-E3B0-4176-B908-8E2BB6B780D1}" type="datetimeFigureOut">
              <a:rPr lang="zh-TW" altLang="en-US"/>
              <a:pPr>
                <a:defRPr/>
              </a:pPr>
              <a:t>2018/3/29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000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000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0BEBF992-1082-4117-AB8A-F20409CE487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24" r:id="rId4"/>
    <p:sldLayoutId id="2147484225" r:id="rId5"/>
    <p:sldLayoutId id="2147484226" r:id="rId6"/>
    <p:sldLayoutId id="2147484230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微軟正黑體" pitchFamily="34" charset="-120"/>
          <a:ea typeface="微軟正黑體" pitchFamily="34" charset="-12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微軟正黑體" pitchFamily="34" charset="-12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微軟正黑體" pitchFamily="34" charset="-12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微軟正黑體" pitchFamily="34" charset="-12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微軟正黑體" pitchFamily="34" charset="-12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006699"/>
          </a:solidFill>
          <a:latin typeface="微軟正黑體" pitchFamily="34" charset="-12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006699"/>
          </a:solidFill>
          <a:latin typeface="微軟正黑體" pitchFamily="34" charset="-12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006699"/>
          </a:solidFill>
          <a:latin typeface="微軟正黑體" pitchFamily="34" charset="-12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006699"/>
          </a:solidFill>
          <a:latin typeface="微軟正黑體" pitchFamily="34" charset="-120"/>
          <a:ea typeface="微軟正黑體" pitchFamily="34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545013" y="3968750"/>
            <a:ext cx="43910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將 </a:t>
            </a: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變成 </a:t>
            </a:r>
            <a:endParaRPr lang="zh-TW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en-US" altLang="zh-TW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Ubuntu</a:t>
            </a:r>
            <a:r>
              <a:rPr lang="en-US" altLang="zh-TW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個人電腦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217702" y="2177143"/>
            <a:ext cx="4822380" cy="2449287"/>
            <a:chOff x="2621720" y="162850"/>
            <a:chExt cx="2705646" cy="1125370"/>
          </a:xfrm>
        </p:grpSpPr>
        <p:sp>
          <p:nvSpPr>
            <p:cNvPr id="6" name="圓角矩形 5"/>
            <p:cNvSpPr/>
            <p:nvPr/>
          </p:nvSpPr>
          <p:spPr>
            <a:xfrm>
              <a:off x="2621720" y="399455"/>
              <a:ext cx="2705646" cy="888765"/>
            </a:xfrm>
            <a:prstGeom prst="roundRect">
              <a:avLst>
                <a:gd name="adj" fmla="val 6120"/>
              </a:avLst>
            </a:prstGeom>
            <a:noFill/>
            <a:ln w="1905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Shape 111"/>
            <p:cNvSpPr/>
            <p:nvPr/>
          </p:nvSpPr>
          <p:spPr>
            <a:xfrm>
              <a:off x="2725554" y="162850"/>
              <a:ext cx="2497985" cy="550180"/>
            </a:xfrm>
            <a:prstGeom prst="round2DiagRect">
              <a:avLst>
                <a:gd name="adj1" fmla="val 3909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en-US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620484" y="2342312"/>
            <a:ext cx="42454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en-US" altLang="zh-TW" sz="2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QTS App Center </a:t>
            </a:r>
            <a:r>
              <a:rPr lang="zh-TW" altLang="en-US" sz="2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搭配</a:t>
            </a:r>
            <a:r>
              <a:rPr lang="en-US" altLang="zh-TW" sz="2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6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Ubuntu</a:t>
            </a:r>
            <a:r>
              <a:rPr lang="en-US" altLang="zh-TW" sz="26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Software Center 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511619" y="3576158"/>
            <a:ext cx="4180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 玲瑯滿目的應用程式雙享受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 讓您創意開發和應用無極限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Linux Station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 帶給您的好處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22" name="Picture 2" descr="C:\Users\Judy Chen\Desktop\Image 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7165" y="1589315"/>
            <a:ext cx="6784468" cy="3777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870858" y="1632858"/>
            <a:ext cx="4452256" cy="3701142"/>
            <a:chOff x="2731662" y="97828"/>
            <a:chExt cx="2497984" cy="1700558"/>
          </a:xfrm>
        </p:grpSpPr>
        <p:sp>
          <p:nvSpPr>
            <p:cNvPr id="7" name="圓角矩形 6"/>
            <p:cNvSpPr/>
            <p:nvPr/>
          </p:nvSpPr>
          <p:spPr>
            <a:xfrm>
              <a:off x="2731662" y="399454"/>
              <a:ext cx="2497984" cy="1398932"/>
            </a:xfrm>
            <a:prstGeom prst="roundRect">
              <a:avLst>
                <a:gd name="adj" fmla="val 6120"/>
              </a:avLst>
            </a:prstGeom>
            <a:noFill/>
            <a:ln w="1905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Shape 111"/>
            <p:cNvSpPr/>
            <p:nvPr/>
          </p:nvSpPr>
          <p:spPr>
            <a:xfrm>
              <a:off x="2896565" y="97828"/>
              <a:ext cx="2143747" cy="650213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en-US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1458677" y="1874226"/>
            <a:ext cx="3537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透過 </a:t>
            </a:r>
            <a:r>
              <a:rPr lang="en-US" altLang="zh-TW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Linux Station </a:t>
            </a:r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設定 </a:t>
            </a:r>
            <a:r>
              <a:rPr lang="en-US" altLang="zh-TW" sz="2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Ubunbtu</a:t>
            </a:r>
            <a:endParaRPr lang="en-US" altLang="zh-TW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251849" y="3173385"/>
            <a:ext cx="41801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開關機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marL="0" lvl="1"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如同使用電腦般調整螢幕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1"/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輸出解析度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1"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自行切換網路預設閘道</a:t>
            </a:r>
            <a:endParaRPr lang="en-US" altLang="zh-TW" sz="2400" dirty="0" smtClean="0"/>
          </a:p>
          <a:p>
            <a:pPr>
              <a:buFont typeface="Arial" pitchFamily="34" charset="0"/>
              <a:buChar char="•"/>
            </a:pP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Linux Station</a:t>
            </a:r>
            <a:r>
              <a:rPr lang="zh-TW" altLang="en-US" dirty="0" smtClean="0"/>
              <a:t> 帶給您的好處</a:t>
            </a:r>
            <a:endParaRPr lang="zh-TW" altLang="en-US" dirty="0"/>
          </a:p>
        </p:txBody>
      </p:sp>
      <p:pic>
        <p:nvPicPr>
          <p:cNvPr id="5" name="Picture 4" descr="C:\Users\Judy Chen\Desktop\Image 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0171" y="1200876"/>
            <a:ext cx="3015343" cy="2280259"/>
          </a:xfrm>
          <a:prstGeom prst="rect">
            <a:avLst/>
          </a:prstGeom>
          <a:noFill/>
        </p:spPr>
      </p:pic>
      <p:pic>
        <p:nvPicPr>
          <p:cNvPr id="27650" name="Picture 2" descr="C:\Users\Judy Chen\Desktop\Image 2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6976" y="3552145"/>
            <a:ext cx="4427882" cy="2546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/>
          <p:cNvGrpSpPr/>
          <p:nvPr/>
        </p:nvGrpSpPr>
        <p:grpSpPr>
          <a:xfrm>
            <a:off x="424536" y="1124962"/>
            <a:ext cx="10907486" cy="2423781"/>
            <a:chOff x="2460050" y="66601"/>
            <a:chExt cx="3207539" cy="1659689"/>
          </a:xfrm>
        </p:grpSpPr>
        <p:sp>
          <p:nvSpPr>
            <p:cNvPr id="15" name="圓角矩形 14"/>
            <p:cNvSpPr/>
            <p:nvPr/>
          </p:nvSpPr>
          <p:spPr>
            <a:xfrm>
              <a:off x="2460050" y="404750"/>
              <a:ext cx="3207539" cy="1321540"/>
            </a:xfrm>
            <a:prstGeom prst="roundRect">
              <a:avLst>
                <a:gd name="adj" fmla="val 6120"/>
              </a:avLst>
            </a:prstGeom>
            <a:noFill/>
            <a:ln w="1905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Shape 111"/>
            <p:cNvSpPr/>
            <p:nvPr/>
          </p:nvSpPr>
          <p:spPr>
            <a:xfrm>
              <a:off x="2536878" y="66601"/>
              <a:ext cx="1885469" cy="62309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en-US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6564086" y="3320143"/>
            <a:ext cx="1676400" cy="478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751108" y="1262742"/>
            <a:ext cx="6411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可透過 </a:t>
            </a:r>
            <a:r>
              <a:rPr lang="en-US" altLang="zh-TW" sz="32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Ubuntu</a:t>
            </a:r>
            <a:r>
              <a:rPr lang="en-US" altLang="zh-TW" sz="3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遠端桌面作業</a:t>
            </a:r>
            <a:endParaRPr lang="en-US" altLang="zh-TW" sz="32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/>
            <a:endParaRPr lang="en-US" altLang="zh-TW" sz="32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64024" y="2253344"/>
            <a:ext cx="5562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在世界各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地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皆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可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享有雙系統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資源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如同攜帶 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Linux Laptop</a:t>
            </a:r>
          </a:p>
        </p:txBody>
      </p:sp>
      <p:pic>
        <p:nvPicPr>
          <p:cNvPr id="26626" name="Picture 2" descr="C:\Users\Judy Chen\Desktop\Image 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570" y="4032249"/>
            <a:ext cx="5632137" cy="2139949"/>
          </a:xfrm>
          <a:prstGeom prst="rect">
            <a:avLst/>
          </a:prstGeom>
          <a:noFill/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Linux Station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 帶給您的好處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 descr="C:\Users\Judy Chen\Desktop\thumb-map-red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44745" y="2355379"/>
            <a:ext cx="7641168" cy="4752994"/>
          </a:xfrm>
          <a:prstGeom prst="rect">
            <a:avLst/>
          </a:prstGeom>
          <a:noFill/>
        </p:spPr>
      </p:pic>
      <p:pic>
        <p:nvPicPr>
          <p:cNvPr id="13" name="Picture 4" descr="C:\Users\Judy Chen\Desktop\ubuntu_logo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962523" y="2893845"/>
            <a:ext cx="706962" cy="706962"/>
          </a:xfrm>
          <a:prstGeom prst="rect">
            <a:avLst/>
          </a:prstGeom>
          <a:noFill/>
        </p:spPr>
      </p:pic>
      <p:pic>
        <p:nvPicPr>
          <p:cNvPr id="14" name="圖片 13" descr="myQNAPclou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76323" y="3280727"/>
            <a:ext cx="2027399" cy="485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圓角矩形 20"/>
          <p:cNvSpPr/>
          <p:nvPr/>
        </p:nvSpPr>
        <p:spPr>
          <a:xfrm>
            <a:off x="489858" y="2006309"/>
            <a:ext cx="4343400" cy="1760145"/>
          </a:xfrm>
          <a:prstGeom prst="roundRect">
            <a:avLst>
              <a:gd name="adj" fmla="val 6120"/>
            </a:avLst>
          </a:prstGeom>
          <a:noFill/>
          <a:ln w="190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Picture 2" descr="C:\Users\Judy Chen\Desktop\thumb-map-red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929487" y="903515"/>
            <a:ext cx="9572751" cy="5954484"/>
          </a:xfrm>
          <a:prstGeom prst="rect">
            <a:avLst/>
          </a:prstGeom>
          <a:noFill/>
        </p:spPr>
      </p:pic>
      <p:sp>
        <p:nvSpPr>
          <p:cNvPr id="17" name="Shape 111"/>
          <p:cNvSpPr/>
          <p:nvPr/>
        </p:nvSpPr>
        <p:spPr>
          <a:xfrm>
            <a:off x="707572" y="1676413"/>
            <a:ext cx="4180114" cy="83820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US" sz="20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892621" y="1841581"/>
            <a:ext cx="3810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遠端桌面聲音串流模式</a:t>
            </a:r>
            <a:endParaRPr lang="en-US" altLang="zh-TW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805535" y="2781515"/>
            <a:ext cx="4180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遠端桌面聲音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輸出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Linux Station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 帶給您的好處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Picture 2" descr="C:\Users\Judy Chen\Desktop\thumb-map-red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929487" y="903515"/>
            <a:ext cx="9572751" cy="5954484"/>
          </a:xfrm>
          <a:prstGeom prst="rect">
            <a:avLst/>
          </a:prstGeom>
        </p:spPr>
      </p:pic>
      <p:pic>
        <p:nvPicPr>
          <p:cNvPr id="13" name="Picture 4" descr="C:\Users\Judy Chen\Desktop\ubuntu_logo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9753511" y="1831974"/>
            <a:ext cx="794746" cy="794746"/>
          </a:xfrm>
          <a:prstGeom prst="rect">
            <a:avLst/>
          </a:prstGeom>
          <a:noFill/>
        </p:spPr>
      </p:pic>
      <p:pic>
        <p:nvPicPr>
          <p:cNvPr id="14" name="圖片 13" descr="myQNAPclou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44469" y="3031036"/>
            <a:ext cx="2143075" cy="513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1164771" y="1331394"/>
            <a:ext cx="8817429" cy="1760145"/>
          </a:xfrm>
          <a:prstGeom prst="roundRect">
            <a:avLst>
              <a:gd name="adj" fmla="val 6120"/>
            </a:avLst>
          </a:prstGeom>
          <a:noFill/>
          <a:ln w="190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170" name="Picture 2" descr="C:\Users\Judy Chen\Desktop\Image 16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15886" y="2490474"/>
            <a:ext cx="7776457" cy="4073615"/>
          </a:xfrm>
          <a:prstGeom prst="rect">
            <a:avLst/>
          </a:prstGeom>
          <a:noFill/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Linux Station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 帶給您的好處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Shape 111"/>
          <p:cNvSpPr/>
          <p:nvPr/>
        </p:nvSpPr>
        <p:spPr>
          <a:xfrm>
            <a:off x="1382485" y="1001498"/>
            <a:ext cx="8403771" cy="83820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US" sz="20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567535" y="1166667"/>
            <a:ext cx="82404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將 </a:t>
            </a:r>
            <a:r>
              <a:rPr lang="en-US" altLang="zh-TW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中的多媒體檔案透過家中 </a:t>
            </a:r>
            <a:r>
              <a:rPr lang="en-US" altLang="zh-TW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DLNA</a:t>
            </a:r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裝置播出</a:t>
            </a:r>
            <a:endParaRPr lang="en-US" altLang="zh-TW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480449" y="1921542"/>
            <a:ext cx="7075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僅需在 </a:t>
            </a:r>
            <a:r>
              <a:rPr lang="en-US" altLang="zh-TW" sz="24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Ubuntu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安裝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Twonky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伺服器就可達成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7913913" y="1603537"/>
            <a:ext cx="4060371" cy="2990234"/>
          </a:xfrm>
          <a:prstGeom prst="roundRect">
            <a:avLst>
              <a:gd name="adj" fmla="val 6120"/>
            </a:avLst>
          </a:prstGeom>
          <a:noFill/>
          <a:ln w="190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Shape 111"/>
          <p:cNvSpPr/>
          <p:nvPr/>
        </p:nvSpPr>
        <p:spPr>
          <a:xfrm>
            <a:off x="8011883" y="1295413"/>
            <a:ext cx="3842658" cy="120830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US" sz="20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203719" y="1460583"/>
            <a:ext cx="3737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使用 </a:t>
            </a:r>
            <a:r>
              <a:rPr lang="en-US" altLang="zh-TW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KODI</a:t>
            </a:r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直接播放 </a:t>
            </a:r>
            <a:r>
              <a:rPr lang="en-US" altLang="zh-TW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中的多媒體檔案</a:t>
            </a:r>
            <a:endParaRPr lang="en-US" altLang="zh-TW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499852" y="2727086"/>
            <a:ext cx="3420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安裝完成就可立即使用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可使用遙控器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RM-IR002,</a:t>
            </a:r>
          </a:p>
          <a:p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RM-IR004 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操作 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KODI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Linux Station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 帶給您的好處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2" name="Picture 2" descr="C:\Users\Judy Chen\Desktop\Image 8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5812" y="1328479"/>
            <a:ext cx="7563672" cy="4245010"/>
          </a:xfrm>
          <a:prstGeom prst="rect">
            <a:avLst/>
          </a:prstGeom>
          <a:noFill/>
        </p:spPr>
      </p:pic>
      <p:pic>
        <p:nvPicPr>
          <p:cNvPr id="5123" name="Picture 3" descr="C:\Users\Judy Chen\Desktop\despite-the-massive-crackdown-by-authorities-these-are-the-working-kodi-add-ons-available-on-the-web-youtube.png"/>
          <p:cNvPicPr>
            <a:picLocks noChangeAspect="1" noChangeArrowheads="1"/>
          </p:cNvPicPr>
          <p:nvPr/>
        </p:nvPicPr>
        <p:blipFill>
          <a:blip r:embed="rId3" cstate="print"/>
          <a:srcRect b="6017"/>
          <a:stretch>
            <a:fillRect/>
          </a:stretch>
        </p:blipFill>
        <p:spPr bwMode="auto">
          <a:xfrm>
            <a:off x="1578428" y="2762891"/>
            <a:ext cx="6728007" cy="3572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/>
          <p:cNvGrpSpPr/>
          <p:nvPr/>
        </p:nvGrpSpPr>
        <p:grpSpPr>
          <a:xfrm>
            <a:off x="6193972" y="1469571"/>
            <a:ext cx="5758542" cy="3820884"/>
            <a:chOff x="2460050" y="68703"/>
            <a:chExt cx="3207539" cy="1858845"/>
          </a:xfrm>
        </p:grpSpPr>
        <p:sp>
          <p:nvSpPr>
            <p:cNvPr id="13" name="圓角矩形 12"/>
            <p:cNvSpPr/>
            <p:nvPr/>
          </p:nvSpPr>
          <p:spPr>
            <a:xfrm>
              <a:off x="2460050" y="404750"/>
              <a:ext cx="3207539" cy="1522798"/>
            </a:xfrm>
            <a:prstGeom prst="roundRect">
              <a:avLst>
                <a:gd name="adj" fmla="val 6120"/>
              </a:avLst>
            </a:prstGeom>
            <a:noFill/>
            <a:ln w="1905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Shape 111"/>
            <p:cNvSpPr/>
            <p:nvPr/>
          </p:nvSpPr>
          <p:spPr>
            <a:xfrm>
              <a:off x="2658490" y="68703"/>
              <a:ext cx="2760500" cy="56136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en-US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Linux Station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 帶給您的好處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081254" y="2837316"/>
            <a:ext cx="5838601" cy="2246312"/>
          </a:xfrm>
        </p:spPr>
        <p:txBody>
          <a:bodyPr/>
          <a:lstStyle/>
          <a:p>
            <a:pPr marL="174625" indent="271463"/>
            <a:r>
              <a:rPr lang="zh-TW" altLang="en-US" sz="2400" dirty="0" smtClean="0">
                <a:solidFill>
                  <a:srgbClr val="002060"/>
                </a:solidFill>
              </a:rPr>
              <a:t>在 </a:t>
            </a:r>
            <a:r>
              <a:rPr lang="en-US" altLang="zh-TW" sz="2400" dirty="0" err="1" smtClean="0">
                <a:solidFill>
                  <a:srgbClr val="002060"/>
                </a:solidFill>
              </a:rPr>
              <a:t>Ubuntu</a:t>
            </a:r>
            <a:r>
              <a:rPr lang="zh-TW" altLang="en-US" sz="2400" dirty="0" smtClean="0">
                <a:solidFill>
                  <a:srgbClr val="002060"/>
                </a:solidFill>
              </a:rPr>
              <a:t> 中的 </a:t>
            </a:r>
            <a:r>
              <a:rPr lang="en-US" altLang="zh-TW" sz="2400" dirty="0" smtClean="0">
                <a:solidFill>
                  <a:srgbClr val="002060"/>
                </a:solidFill>
              </a:rPr>
              <a:t>KODI</a:t>
            </a:r>
            <a:r>
              <a:rPr lang="zh-TW" altLang="en-US" sz="2400" dirty="0" smtClean="0">
                <a:solidFill>
                  <a:srgbClr val="002060"/>
                </a:solidFill>
              </a:rPr>
              <a:t> 安裝</a:t>
            </a:r>
            <a:r>
              <a:rPr lang="en-US" altLang="zh-TW" sz="2400" dirty="0" smtClean="0">
                <a:solidFill>
                  <a:srgbClr val="002060"/>
                </a:solidFill>
              </a:rPr>
              <a:t> </a:t>
            </a:r>
            <a:r>
              <a:rPr lang="en-US" altLang="zh-TW" sz="2400" dirty="0" smtClean="0">
                <a:solidFill>
                  <a:srgbClr val="002060"/>
                </a:solidFill>
              </a:rPr>
              <a:t>Video</a:t>
            </a:r>
            <a:r>
              <a:rPr lang="zh-TW" altLang="en-US" sz="2400" dirty="0" smtClean="0">
                <a:solidFill>
                  <a:srgbClr val="002060"/>
                </a:solidFill>
              </a:rPr>
              <a:t> </a:t>
            </a:r>
            <a:r>
              <a:rPr lang="en-US" altLang="zh-TW" sz="2400" dirty="0" smtClean="0">
                <a:solidFill>
                  <a:srgbClr val="002060"/>
                </a:solidFill>
              </a:rPr>
              <a:t>HD</a:t>
            </a:r>
            <a:r>
              <a:rPr lang="zh-TW" altLang="en-US" sz="2400" dirty="0" smtClean="0">
                <a:solidFill>
                  <a:srgbClr val="002060"/>
                </a:solidFill>
              </a:rPr>
              <a:t> </a:t>
            </a:r>
            <a:endParaRPr lang="en-US" altLang="zh-TW" sz="2400" dirty="0" smtClean="0">
              <a:solidFill>
                <a:srgbClr val="002060"/>
              </a:solidFill>
            </a:endParaRPr>
          </a:p>
          <a:p>
            <a:pPr marL="174625" indent="271463"/>
            <a:r>
              <a:rPr lang="zh-TW" altLang="en-US" sz="2400" dirty="0" smtClean="0">
                <a:solidFill>
                  <a:srgbClr val="002060"/>
                </a:solidFill>
              </a:rPr>
              <a:t>享有</a:t>
            </a:r>
            <a:r>
              <a:rPr lang="zh-TW" altLang="en-US" sz="2400" dirty="0" smtClean="0">
                <a:solidFill>
                  <a:srgbClr val="002060"/>
                </a:solidFill>
              </a:rPr>
              <a:t>完整支援 </a:t>
            </a:r>
            <a:r>
              <a:rPr lang="en-CA" altLang="zh-TW" sz="2400" dirty="0" smtClean="0">
                <a:solidFill>
                  <a:srgbClr val="002060"/>
                </a:solidFill>
              </a:rPr>
              <a:t>Video Station</a:t>
            </a:r>
            <a:r>
              <a:rPr lang="zh-TW" altLang="en-US" sz="2400" dirty="0" smtClean="0">
                <a:solidFill>
                  <a:srgbClr val="002060"/>
                </a:solidFill>
              </a:rPr>
              <a:t> </a:t>
            </a:r>
            <a:r>
              <a:rPr lang="zh-TW" altLang="en-US" sz="2400" dirty="0" smtClean="0">
                <a:solidFill>
                  <a:srgbClr val="002060"/>
                </a:solidFill>
              </a:rPr>
              <a:t>功能</a:t>
            </a:r>
            <a:endParaRPr lang="en-US" altLang="zh-TW" sz="2400" dirty="0" smtClean="0">
              <a:solidFill>
                <a:srgbClr val="002060"/>
              </a:solidFill>
            </a:endParaRPr>
          </a:p>
          <a:p>
            <a:pPr marL="174625" indent="271463">
              <a:buNone/>
            </a:pPr>
            <a:r>
              <a:rPr lang="zh-TW" altLang="en-US" sz="2000" dirty="0" smtClean="0">
                <a:solidFill>
                  <a:schemeClr val="accent6">
                    <a:lumMod val="75000"/>
                  </a:schemeClr>
                </a:solidFill>
              </a:rPr>
              <a:t>      播放</a:t>
            </a:r>
            <a:r>
              <a:rPr lang="zh-TW" altLang="en-US" sz="2000" dirty="0" smtClean="0">
                <a:solidFill>
                  <a:schemeClr val="accent6">
                    <a:lumMod val="75000"/>
                  </a:schemeClr>
                </a:solidFill>
              </a:rPr>
              <a:t>進度、影片分類、線上</a:t>
            </a:r>
            <a:r>
              <a:rPr lang="zh-TW" altLang="en-US" sz="2000" dirty="0" smtClean="0">
                <a:solidFill>
                  <a:schemeClr val="accent6">
                    <a:lumMod val="75000"/>
                  </a:schemeClr>
                </a:solidFill>
              </a:rPr>
              <a:t>字幕</a:t>
            </a:r>
            <a:r>
              <a:rPr lang="zh-TW" altLang="en-US" sz="2000" dirty="0" smtClean="0">
                <a:solidFill>
                  <a:schemeClr val="accent6">
                    <a:lumMod val="75000"/>
                  </a:schemeClr>
                </a:solidFill>
              </a:rPr>
              <a:t>等</a:t>
            </a:r>
            <a:endParaRPr lang="en-US" altLang="zh-TW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174625" indent="271463"/>
            <a:r>
              <a:rPr lang="zh-TW" altLang="en-US" sz="2400" dirty="0" smtClean="0">
                <a:solidFill>
                  <a:srgbClr val="002060"/>
                </a:solidFill>
              </a:rPr>
              <a:t>提供</a:t>
            </a:r>
            <a:r>
              <a:rPr lang="zh-TW" altLang="en-US" sz="2400" dirty="0" smtClean="0">
                <a:solidFill>
                  <a:srgbClr val="002060"/>
                </a:solidFill>
              </a:rPr>
              <a:t>使用者最佳的影片觀看</a:t>
            </a:r>
            <a:r>
              <a:rPr lang="zh-TW" altLang="en-US" sz="2400" dirty="0" smtClean="0">
                <a:solidFill>
                  <a:srgbClr val="002060"/>
                </a:solidFill>
              </a:rPr>
              <a:t>體驗</a:t>
            </a:r>
            <a:endParaRPr lang="zh-TW" altLang="en-US" sz="2400" dirty="0">
              <a:solidFill>
                <a:srgbClr val="002060"/>
              </a:solidFill>
            </a:endParaRPr>
          </a:p>
        </p:txBody>
      </p:sp>
      <p:pic>
        <p:nvPicPr>
          <p:cNvPr id="3075" name="Picture 3" descr="D:\ING\20180329_Linux Station\images\Video HD U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788" y="1393376"/>
            <a:ext cx="5324475" cy="4572000"/>
          </a:xfrm>
          <a:prstGeom prst="rect">
            <a:avLst/>
          </a:prstGeom>
          <a:noFill/>
        </p:spPr>
      </p:pic>
      <p:grpSp>
        <p:nvGrpSpPr>
          <p:cNvPr id="11" name="群組 10"/>
          <p:cNvGrpSpPr/>
          <p:nvPr/>
        </p:nvGrpSpPr>
        <p:grpSpPr>
          <a:xfrm>
            <a:off x="6380164" y="5018986"/>
            <a:ext cx="3547609" cy="913728"/>
            <a:chOff x="6445477" y="1517423"/>
            <a:chExt cx="4363810" cy="1123950"/>
          </a:xfrm>
        </p:grpSpPr>
        <p:pic>
          <p:nvPicPr>
            <p:cNvPr id="3076" name="Picture 4" descr="D:\ING\20180329_Linux Station\images\ico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809162" y="1517423"/>
              <a:ext cx="1000125" cy="1123950"/>
            </a:xfrm>
            <a:prstGeom prst="rect">
              <a:avLst/>
            </a:prstGeom>
            <a:noFill/>
          </p:spPr>
        </p:pic>
        <p:pic>
          <p:nvPicPr>
            <p:cNvPr id="3077" name="Picture 5" descr="D:\ING\20180329_Linux Station\images\icon-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87933" y="1517423"/>
              <a:ext cx="1000125" cy="1123950"/>
            </a:xfrm>
            <a:prstGeom prst="rect">
              <a:avLst/>
            </a:prstGeom>
            <a:noFill/>
          </p:spPr>
        </p:pic>
        <p:pic>
          <p:nvPicPr>
            <p:cNvPr id="3078" name="Picture 6" descr="D:\ING\20180329_Linux Station\images\icon-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66705" y="1517423"/>
              <a:ext cx="1000125" cy="1123950"/>
            </a:xfrm>
            <a:prstGeom prst="rect">
              <a:avLst/>
            </a:prstGeom>
            <a:noFill/>
          </p:spPr>
        </p:pic>
        <p:pic>
          <p:nvPicPr>
            <p:cNvPr id="3079" name="Picture 7" descr="D:\ING\20180329_Linux Station\images\icon-3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45477" y="1517423"/>
              <a:ext cx="1000125" cy="1123950"/>
            </a:xfrm>
            <a:prstGeom prst="rect">
              <a:avLst/>
            </a:prstGeom>
            <a:noFill/>
          </p:spPr>
        </p:pic>
      </p:grpSp>
      <p:pic>
        <p:nvPicPr>
          <p:cNvPr id="3074" name="Picture 2" descr="D:\ING\20180329_Linux Station\images\kodi-logo_thumb80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83822" y="1796076"/>
            <a:ext cx="1817916" cy="579949"/>
          </a:xfrm>
          <a:prstGeom prst="rect">
            <a:avLst/>
          </a:prstGeom>
          <a:noFill/>
        </p:spPr>
      </p:pic>
      <p:pic>
        <p:nvPicPr>
          <p:cNvPr id="15" name="Picture 2" descr="\\MARKETING\Marketing\MarketingMaterials\素材\_icons\00_4.2iconPNG\Vide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30342" y="1788896"/>
            <a:ext cx="627731" cy="6277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矩形 15"/>
          <p:cNvSpPr/>
          <p:nvPr/>
        </p:nvSpPr>
        <p:spPr>
          <a:xfrm>
            <a:off x="9398216" y="1785648"/>
            <a:ext cx="19998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altLang="zh-TW" sz="3200" b="1" dirty="0" smtClean="0"/>
              <a:t>Video HD</a:t>
            </a:r>
            <a:endParaRPr lang="en-CA" altLang="zh-TW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1034139" y="1374938"/>
            <a:ext cx="10025743" cy="1760145"/>
          </a:xfrm>
          <a:prstGeom prst="roundRect">
            <a:avLst>
              <a:gd name="adj" fmla="val 6120"/>
            </a:avLst>
          </a:prstGeom>
          <a:noFill/>
          <a:ln w="190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Shape 111"/>
          <p:cNvSpPr/>
          <p:nvPr/>
        </p:nvSpPr>
        <p:spPr>
          <a:xfrm>
            <a:off x="1251853" y="1045042"/>
            <a:ext cx="9296401" cy="83820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US" sz="20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436902" y="1210211"/>
            <a:ext cx="9035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透過 </a:t>
            </a:r>
            <a:r>
              <a:rPr lang="en-US" altLang="zh-TW" sz="2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Ubuntu</a:t>
            </a:r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播放光碟機資料或將 </a:t>
            </a:r>
            <a:r>
              <a:rPr lang="en-US" altLang="zh-TW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資料燒錄至光碟</a:t>
            </a:r>
            <a:endParaRPr lang="en-US" altLang="zh-TW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349817" y="1965086"/>
            <a:ext cx="9753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多媒體播放軟體 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例如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: VLC)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和燒錄軟體 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例如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CA" altLang="zh-TW" sz="24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Brasero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, k3b)</a:t>
            </a:r>
          </a:p>
          <a:p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  都可快速於 </a:t>
            </a:r>
            <a:r>
              <a:rPr lang="en-US" altLang="zh-TW" sz="24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Ubuntu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Software 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Center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取得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Linux Station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 帶給您的好處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2771" name="Picture 3" descr="C:\Users\Judy Chen\Desktop\Image 16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21902" y="2815277"/>
            <a:ext cx="4567296" cy="382500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770" name="Picture 2" descr="C:\Users\Judy Chen\Desktop\273_1494482180_TVS-882BR_E58FB3E4B88AE8A7922BE58589E7A29FE6A99FE587BAE58589E7A29F28E784A1E58589E7A29FE8B2BC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1568" y="3573447"/>
            <a:ext cx="4517571" cy="2925325"/>
          </a:xfrm>
          <a:prstGeom prst="rect">
            <a:avLst/>
          </a:prstGeom>
          <a:noFill/>
        </p:spPr>
      </p:pic>
      <p:pic>
        <p:nvPicPr>
          <p:cNvPr id="11" name="圖片 10" descr="箭頭-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V="1">
            <a:off x="5414982" y="3026227"/>
            <a:ext cx="1890423" cy="9067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矩形 8"/>
          <p:cNvSpPr/>
          <p:nvPr/>
        </p:nvSpPr>
        <p:spPr>
          <a:xfrm>
            <a:off x="1034140" y="1135453"/>
            <a:ext cx="9688290" cy="1716604"/>
          </a:xfrm>
          <a:prstGeom prst="roundRect">
            <a:avLst>
              <a:gd name="adj" fmla="val 6120"/>
            </a:avLst>
          </a:prstGeom>
          <a:noFill/>
          <a:ln w="190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698" name="Picture 2" descr="C:\Users\Judy Chen\Desktop\Image 2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060" y="2329307"/>
            <a:ext cx="8859950" cy="4060616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489870" y="6041969"/>
            <a:ext cx="342914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* 無顯示卡時僅能使用遠端桌面</a:t>
            </a:r>
            <a:endParaRPr lang="zh-TW" altLang="en-US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Linux Station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 帶給您的好處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9699" name="Picture 3" descr="C:\Users\Judy Chen\Desktop\Ubuntu_SW_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3547" y="3378660"/>
            <a:ext cx="5740470" cy="291328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700" name="Picture 4" descr="C:\Users\Judy Chen\Desktop\ts-677_AMD-NVIDI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4013" y="3657608"/>
            <a:ext cx="6116319" cy="2808514"/>
          </a:xfrm>
          <a:prstGeom prst="rect">
            <a:avLst/>
          </a:prstGeom>
          <a:noFill/>
        </p:spPr>
      </p:pic>
      <p:sp>
        <p:nvSpPr>
          <p:cNvPr id="12" name="文字方塊 11"/>
          <p:cNvSpPr txBox="1"/>
          <p:nvPr/>
        </p:nvSpPr>
        <p:spPr>
          <a:xfrm>
            <a:off x="1197423" y="1328057"/>
            <a:ext cx="9557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可在 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TS-X77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和 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TS-1685 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機種安裝外接顯卡使用 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Linux Station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Linux 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Station 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可利用外接顯示卡輸出影像與進行圖形運算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AG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7685" y="1079441"/>
            <a:ext cx="8204480" cy="126098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如何使用 </a:t>
            </a:r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Linux Station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46" name="Picture 2" descr="C:\Users\Judy Chen\Desktop\Image 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0016" y="2430961"/>
            <a:ext cx="8046640" cy="3960440"/>
          </a:xfrm>
          <a:prstGeom prst="rect">
            <a:avLst/>
          </a:prstGeom>
          <a:noFill/>
          <a:ln w="28575"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</p:pic>
      <p:sp>
        <p:nvSpPr>
          <p:cNvPr id="7" name="文字方塊 6"/>
          <p:cNvSpPr txBox="1"/>
          <p:nvPr/>
        </p:nvSpPr>
        <p:spPr>
          <a:xfrm>
            <a:off x="2634342" y="1175654"/>
            <a:ext cx="6814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在 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App Center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中安裝 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Container Station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和 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Linux Station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/>
          <p:cNvGrpSpPr/>
          <p:nvPr/>
        </p:nvGrpSpPr>
        <p:grpSpPr>
          <a:xfrm>
            <a:off x="0" y="3722913"/>
            <a:ext cx="3341913" cy="968830"/>
            <a:chOff x="0" y="2111828"/>
            <a:chExt cx="3341913" cy="968830"/>
          </a:xfrm>
        </p:grpSpPr>
        <p:sp>
          <p:nvSpPr>
            <p:cNvPr id="15" name="圓角矩形 14"/>
            <p:cNvSpPr/>
            <p:nvPr/>
          </p:nvSpPr>
          <p:spPr>
            <a:xfrm>
              <a:off x="0" y="2111828"/>
              <a:ext cx="3341913" cy="96883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6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97969" y="2198914"/>
              <a:ext cx="3024000" cy="78377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283028" y="3951515"/>
            <a:ext cx="2754081" cy="522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在 </a:t>
            </a:r>
            <a:r>
              <a:rPr lang="en-US" altLang="zh-TW" sz="2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2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上使用 </a:t>
            </a:r>
            <a:endParaRPr lang="en-US" altLang="zh-TW" sz="24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err="1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Ubuntu</a:t>
            </a:r>
            <a:r>
              <a:rPr lang="zh-TW" altLang="en-US" sz="24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作業系統</a:t>
            </a:r>
            <a:endParaRPr lang="zh-TW" altLang="en-US" sz="24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向右箭號 17"/>
          <p:cNvSpPr/>
          <p:nvPr/>
        </p:nvSpPr>
        <p:spPr>
          <a:xfrm>
            <a:off x="2993577" y="4082143"/>
            <a:ext cx="326572" cy="239485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0" y="2427522"/>
            <a:ext cx="3341913" cy="968830"/>
            <a:chOff x="0" y="2111828"/>
            <a:chExt cx="3341913" cy="968830"/>
          </a:xfrm>
        </p:grpSpPr>
        <p:sp>
          <p:nvSpPr>
            <p:cNvPr id="11" name="圓角矩形 10"/>
            <p:cNvSpPr/>
            <p:nvPr/>
          </p:nvSpPr>
          <p:spPr>
            <a:xfrm>
              <a:off x="0" y="2111828"/>
              <a:ext cx="3341913" cy="96883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6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97969" y="2198914"/>
              <a:ext cx="3024000" cy="78377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1485" y="0"/>
            <a:ext cx="11375571" cy="936171"/>
          </a:xfrm>
        </p:spPr>
        <p:txBody>
          <a:bodyPr/>
          <a:lstStyle/>
          <a:p>
            <a:r>
              <a:rPr lang="en-US" altLang="zh-TW" dirty="0" smtClean="0"/>
              <a:t>NAS</a:t>
            </a:r>
            <a:r>
              <a:rPr lang="zh-TW" altLang="en-US" dirty="0" smtClean="0"/>
              <a:t> 變身成為 </a:t>
            </a:r>
            <a:r>
              <a:rPr lang="en-US" altLang="zh-TW" dirty="0" err="1" smtClean="0"/>
              <a:t>Ubuntu</a:t>
            </a:r>
            <a:r>
              <a:rPr lang="zh-TW" altLang="en-US" dirty="0" smtClean="0"/>
              <a:t> 個人電腦是什麼意思呢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457205" y="2656124"/>
            <a:ext cx="2035624" cy="522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把 </a:t>
            </a:r>
            <a:r>
              <a:rPr lang="en-US" altLang="zh-TW" sz="2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24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24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當做個人主機</a:t>
            </a:r>
            <a:endParaRPr lang="zh-TW" altLang="en-US" sz="24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向右箭號 12"/>
          <p:cNvSpPr/>
          <p:nvPr/>
        </p:nvSpPr>
        <p:spPr>
          <a:xfrm>
            <a:off x="2993577" y="2786752"/>
            <a:ext cx="326572" cy="239485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410" name="Picture 2" descr="C:\Users\Judy Chen\Desktop\Image 6.png"/>
          <p:cNvPicPr>
            <a:picLocks noChangeAspect="1" noChangeArrowheads="1"/>
          </p:cNvPicPr>
          <p:nvPr/>
        </p:nvPicPr>
        <p:blipFill>
          <a:blip r:embed="rId2" cstate="print"/>
          <a:srcRect t="11793"/>
          <a:stretch>
            <a:fillRect/>
          </a:stretch>
        </p:blipFill>
        <p:spPr bwMode="auto">
          <a:xfrm>
            <a:off x="3341915" y="1001486"/>
            <a:ext cx="8850085" cy="62518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如何使用 </a:t>
            </a:r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Linux Station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1746" name="Picture 2" descr="C:\Users\Judy Chen\Desktop\Image 12.png"/>
          <p:cNvPicPr>
            <a:picLocks noChangeAspect="1" noChangeArrowheads="1"/>
          </p:cNvPicPr>
          <p:nvPr/>
        </p:nvPicPr>
        <p:blipFill>
          <a:blip r:embed="rId2" cstate="print"/>
          <a:srcRect b="28933"/>
          <a:stretch>
            <a:fillRect/>
          </a:stretch>
        </p:blipFill>
        <p:spPr bwMode="auto">
          <a:xfrm>
            <a:off x="1142863" y="2675585"/>
            <a:ext cx="10102080" cy="3235357"/>
          </a:xfrm>
          <a:prstGeom prst="rect">
            <a:avLst/>
          </a:prstGeom>
          <a:noFill/>
          <a:effectLst>
            <a:outerShdw blurRad="101600" dist="12700" dir="2400000" sx="101000" sy="101000" algn="ctr" rotWithShape="0">
              <a:prstClr val="black">
                <a:alpha val="17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149289" y="6028794"/>
            <a:ext cx="37196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*</a:t>
            </a:r>
            <a:r>
              <a:rPr lang="en-US" altLang="zh-TW" sz="1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HD Station</a:t>
            </a:r>
            <a:r>
              <a:rPr lang="zh-TW" altLang="en-US" sz="1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和 </a:t>
            </a:r>
            <a:r>
              <a:rPr lang="en-US" altLang="zh-TW" sz="1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Linux Station</a:t>
            </a:r>
            <a:r>
              <a:rPr lang="zh-TW" altLang="en-US" sz="1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不可同時啟用</a:t>
            </a:r>
            <a:endParaRPr lang="zh-TW" altLang="en-US" sz="1400" b="1" dirty="0">
              <a:solidFill>
                <a:srgbClr val="002060"/>
              </a:solidFill>
            </a:endParaRPr>
          </a:p>
        </p:txBody>
      </p:sp>
      <p:pic>
        <p:nvPicPr>
          <p:cNvPr id="7" name="圖片 6" descr="TAG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5407" y="1079441"/>
            <a:ext cx="6372444" cy="141207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939142" y="1142997"/>
            <a:ext cx="4855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None/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開啟 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Linux Station </a:t>
            </a:r>
          </a:p>
          <a:p>
            <a:pPr marL="457200" indent="-457200">
              <a:buNone/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選擇需安裝的 </a:t>
            </a:r>
            <a:r>
              <a:rPr lang="en-US" altLang="zh-TW" sz="24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Ubuntu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版本 </a:t>
            </a:r>
            <a:endParaRPr lang="en-US" altLang="zh-TW" sz="2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indent="-457200">
              <a:buNone/>
            </a:pPr>
            <a:r>
              <a: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(14.04, 16.04 or 16.04 </a:t>
            </a:r>
            <a:r>
              <a:rPr lang="en-US" altLang="zh-TW" sz="24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Kylin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TAG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33886" y="2407525"/>
            <a:ext cx="5150457" cy="141207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如何使用 </a:t>
            </a:r>
            <a:r>
              <a:rPr lang="en-US" altLang="zh-TW" dirty="0" smtClean="0"/>
              <a:t>Linux Station</a:t>
            </a:r>
            <a:endParaRPr lang="zh-TW" altLang="en-US" dirty="0"/>
          </a:p>
        </p:txBody>
      </p:sp>
      <p:pic>
        <p:nvPicPr>
          <p:cNvPr id="4" name="Picture 4" descr="C:\Users\Judy Chen\Desktop\Image 14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486" y="1312863"/>
            <a:ext cx="4325938" cy="4892675"/>
          </a:xfrm>
          <a:prstGeom prst="rect">
            <a:avLst/>
          </a:prstGeo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</p:pic>
      <p:sp>
        <p:nvSpPr>
          <p:cNvPr id="7" name="文字方塊 6"/>
          <p:cNvSpPr txBox="1"/>
          <p:nvPr/>
        </p:nvSpPr>
        <p:spPr>
          <a:xfrm>
            <a:off x="6923313" y="2536392"/>
            <a:ext cx="3124201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ct val="20000"/>
              </a:spcBef>
              <a:defRPr/>
            </a:pPr>
            <a:r>
              <a:rPr kumimoji="0"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版本安裝中</a:t>
            </a:r>
            <a:endParaRPr kumimoji="0" lang="en-US" altLang="zh-TW" sz="2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-457200">
              <a:spcBef>
                <a:spcPct val="20000"/>
              </a:spcBef>
              <a:defRPr/>
            </a:pPr>
            <a:r>
              <a:rPr kumimoji="0"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顯示安裝百分比</a:t>
            </a:r>
            <a:endParaRPr kumimoji="0" lang="zh-TW" altLang="en-US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TAG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9007" y="4911964"/>
            <a:ext cx="4753764" cy="964802"/>
          </a:xfrm>
          <a:prstGeom prst="rect">
            <a:avLst/>
          </a:prstGeom>
        </p:spPr>
      </p:pic>
      <p:pic>
        <p:nvPicPr>
          <p:cNvPr id="13" name="圖片 12" descr="TAG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2818" y="1469571"/>
            <a:ext cx="4178786" cy="642257"/>
          </a:xfrm>
          <a:prstGeom prst="rect">
            <a:avLst/>
          </a:prstGeom>
        </p:spPr>
      </p:pic>
      <p:pic>
        <p:nvPicPr>
          <p:cNvPr id="5" name="Picture 4" descr="C:\Users\Judy Chen\Desktop\Image 2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31634" y="320227"/>
            <a:ext cx="8988566" cy="6200307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>
                <a:latin typeface="微軟正黑體" pitchFamily="34" charset="-120"/>
                <a:ea typeface="微軟正黑體" pitchFamily="34" charset="-120"/>
              </a:rPr>
              <a:t>如何使用 </a:t>
            </a:r>
            <a:r>
              <a:rPr lang="en-US" altLang="zh-TW" sz="4000" dirty="0" smtClean="0">
                <a:latin typeface="微軟正黑體" pitchFamily="34" charset="-120"/>
                <a:ea typeface="微軟正黑體" pitchFamily="34" charset="-120"/>
              </a:rPr>
              <a:t>Linux Station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387627" y="1581272"/>
            <a:ext cx="3586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透過 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HDMI 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連接 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與螢幕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8001000" y="5007420"/>
            <a:ext cx="3766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buNone/>
            </a:pP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再將滑鼠和鍵盤接到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即成為 </a:t>
            </a:r>
            <a:r>
              <a:rPr lang="en-US" altLang="zh-TW" sz="20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Ubuntu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個人電腦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</a:p>
        </p:txBody>
      </p:sp>
      <p:pic>
        <p:nvPicPr>
          <p:cNvPr id="15" name="圖片 14" descr="P22-step1.2-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6684" y="5080796"/>
            <a:ext cx="637033" cy="637033"/>
          </a:xfrm>
          <a:prstGeom prst="rect">
            <a:avLst/>
          </a:prstGeom>
        </p:spPr>
      </p:pic>
      <p:pic>
        <p:nvPicPr>
          <p:cNvPr id="16" name="圖片 15" descr="P22-step1.2-0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24131" y="1442569"/>
            <a:ext cx="640081" cy="637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TAG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7685" y="1079441"/>
            <a:ext cx="8204480" cy="1260984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590798" y="1197426"/>
            <a:ext cx="66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安裝完成</a:t>
            </a:r>
            <a:endParaRPr lang="en-US" altLang="zh-TW" sz="2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可自行設定螢幕輸出解析度和網路介面卡</a:t>
            </a:r>
            <a:endParaRPr lang="en-US" altLang="zh-TW" sz="28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如何使用 </a:t>
            </a:r>
            <a:r>
              <a:rPr lang="en-US" altLang="zh-TW" dirty="0" smtClean="0"/>
              <a:t>Linux Station</a:t>
            </a:r>
            <a:endParaRPr lang="zh-TW" altLang="en-US" dirty="0"/>
          </a:p>
        </p:txBody>
      </p:sp>
      <p:pic>
        <p:nvPicPr>
          <p:cNvPr id="28674" name="Picture 2" descr="C:\Users\Judy Chen\Desktop\Image 2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7685" y="2417753"/>
            <a:ext cx="8226424" cy="3794826"/>
          </a:xfrm>
          <a:prstGeom prst="rect">
            <a:avLst/>
          </a:prstGeom>
          <a:noFill/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1077685" y="6063734"/>
            <a:ext cx="41472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*</a:t>
            </a:r>
            <a:r>
              <a:rPr lang="zh-TW" altLang="en-US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一次僅可開啟其中一個版本的 </a:t>
            </a:r>
            <a:r>
              <a:rPr lang="en-US" altLang="zh-TW" dirty="0" err="1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endParaRPr lang="en-US" altLang="zh-TW" dirty="0" smtClean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altLang="zh-TW" sz="4000" b="1" dirty="0" smtClean="0">
                <a:latin typeface="微軟正黑體" pitchFamily="34" charset="-120"/>
                <a:ea typeface="微軟正黑體" pitchFamily="34" charset="-120"/>
              </a:rPr>
              <a:t>Linux Station 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的支援機種和需求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09597" y="1092879"/>
            <a:ext cx="10972800" cy="4641850"/>
          </a:xfrm>
        </p:spPr>
        <p:txBody>
          <a:bodyPr>
            <a:normAutofit/>
          </a:bodyPr>
          <a:lstStyle/>
          <a:p>
            <a:r>
              <a:rPr lang="en-US" altLang="zh-TW" sz="2400" dirty="0" smtClean="0">
                <a:solidFill>
                  <a:srgbClr val="002060"/>
                </a:solidFill>
              </a:rPr>
              <a:t>TS-x51, TS-x51A, TS-x53, TS-x53A, TS-X53B, TS-x53S, TS-x63, </a:t>
            </a:r>
          </a:p>
          <a:p>
            <a:pPr>
              <a:buNone/>
            </a:pPr>
            <a:r>
              <a:rPr lang="en-US" altLang="zh-TW" sz="2400" dirty="0" smtClean="0">
                <a:solidFill>
                  <a:srgbClr val="002060"/>
                </a:solidFill>
              </a:rPr>
              <a:t>     TS-x70, TS-x79, TVS-x71, TS-x73, TVS-x73, TS-x80, TVS-x82, </a:t>
            </a:r>
          </a:p>
          <a:p>
            <a:pPr>
              <a:buNone/>
            </a:pPr>
            <a:r>
              <a:rPr lang="en-US" altLang="zh-TW" sz="2400" dirty="0" smtClean="0">
                <a:solidFill>
                  <a:srgbClr val="002060"/>
                </a:solidFill>
              </a:rPr>
              <a:t>     TVS-x82ST, TS-X77, TS-X85</a:t>
            </a:r>
          </a:p>
          <a:p>
            <a:r>
              <a:rPr lang="en-US" altLang="zh-TW" sz="2400" dirty="0" smtClean="0">
                <a:solidFill>
                  <a:srgbClr val="002060"/>
                </a:solidFill>
              </a:rPr>
              <a:t>RAM </a:t>
            </a:r>
            <a:r>
              <a:rPr lang="zh-TW" altLang="en-US" sz="2400" dirty="0" smtClean="0">
                <a:solidFill>
                  <a:srgbClr val="002060"/>
                </a:solidFill>
              </a:rPr>
              <a:t>最低需求</a:t>
            </a:r>
            <a:r>
              <a:rPr lang="zh-TW" altLang="en-US" sz="2400" dirty="0" smtClean="0">
                <a:solidFill>
                  <a:srgbClr val="002060"/>
                </a:solidFill>
              </a:rPr>
              <a:t>為 </a:t>
            </a:r>
            <a:r>
              <a:rPr lang="en-US" altLang="zh-TW" sz="2400" dirty="0" smtClean="0">
                <a:solidFill>
                  <a:srgbClr val="002060"/>
                </a:solidFill>
              </a:rPr>
              <a:t>4GB</a:t>
            </a:r>
          </a:p>
          <a:p>
            <a:r>
              <a:rPr lang="en-US" altLang="zh-TW" sz="2400" dirty="0" smtClean="0">
                <a:solidFill>
                  <a:srgbClr val="002060"/>
                </a:solidFill>
              </a:rPr>
              <a:t>Linux Station 1.5 </a:t>
            </a:r>
            <a:r>
              <a:rPr lang="zh-TW" altLang="en-US" sz="2400" dirty="0" smtClean="0">
                <a:solidFill>
                  <a:srgbClr val="002060"/>
                </a:solidFill>
              </a:rPr>
              <a:t>或以前版本可在 </a:t>
            </a:r>
            <a:r>
              <a:rPr lang="en-US" altLang="zh-TW" sz="2400" dirty="0" smtClean="0">
                <a:solidFill>
                  <a:srgbClr val="002060"/>
                </a:solidFill>
              </a:rPr>
              <a:t>QTS </a:t>
            </a:r>
            <a:r>
              <a:rPr lang="zh-TW" altLang="en-US" sz="2400" dirty="0" smtClean="0">
                <a:solidFill>
                  <a:srgbClr val="002060"/>
                </a:solidFill>
              </a:rPr>
              <a:t>韌體 </a:t>
            </a:r>
            <a:r>
              <a:rPr lang="en-US" altLang="zh-TW" sz="2400" dirty="0" smtClean="0">
                <a:solidFill>
                  <a:srgbClr val="002060"/>
                </a:solidFill>
              </a:rPr>
              <a:t>4.2.1 – 4.3.4</a:t>
            </a:r>
            <a:r>
              <a:rPr lang="zh-TW" altLang="en-US" sz="2400" dirty="0" smtClean="0">
                <a:solidFill>
                  <a:srgbClr val="002060"/>
                </a:solidFill>
              </a:rPr>
              <a:t> 中支援 </a:t>
            </a:r>
            <a:endParaRPr lang="en-US" altLang="zh-TW" sz="24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en-US" altLang="zh-TW" sz="2400" dirty="0" smtClean="0">
                <a:solidFill>
                  <a:srgbClr val="002060"/>
                </a:solidFill>
              </a:rPr>
              <a:t>    (</a:t>
            </a:r>
            <a:r>
              <a:rPr lang="zh-TW" altLang="en-US" sz="2400" dirty="0" smtClean="0">
                <a:solidFill>
                  <a:srgbClr val="002060"/>
                </a:solidFill>
              </a:rPr>
              <a:t>需事先安裝 </a:t>
            </a:r>
            <a:r>
              <a:rPr lang="en-US" altLang="zh-TW" sz="2400" dirty="0" smtClean="0">
                <a:solidFill>
                  <a:srgbClr val="002060"/>
                </a:solidFill>
              </a:rPr>
              <a:t>Container Station 1.5 – 1.8</a:t>
            </a:r>
            <a:r>
              <a:rPr lang="zh-TW" altLang="en-US" sz="2400" dirty="0" smtClean="0">
                <a:solidFill>
                  <a:srgbClr val="002060"/>
                </a:solidFill>
              </a:rPr>
              <a:t> 的版本</a:t>
            </a:r>
            <a:r>
              <a:rPr lang="en-US" altLang="zh-TW" sz="2400" dirty="0" smtClean="0">
                <a:solidFill>
                  <a:srgbClr val="002060"/>
                </a:solidFill>
              </a:rPr>
              <a:t>)</a:t>
            </a:r>
          </a:p>
          <a:p>
            <a:r>
              <a:rPr lang="en-US" altLang="zh-TW" sz="2400" dirty="0" smtClean="0">
                <a:solidFill>
                  <a:srgbClr val="002060"/>
                </a:solidFill>
              </a:rPr>
              <a:t>Linux Station 1.6</a:t>
            </a:r>
            <a:r>
              <a:rPr lang="zh-TW" altLang="en-US" sz="2400" dirty="0" smtClean="0">
                <a:solidFill>
                  <a:srgbClr val="002060"/>
                </a:solidFill>
              </a:rPr>
              <a:t> 或以後版本可在 </a:t>
            </a:r>
            <a:r>
              <a:rPr lang="en-US" altLang="zh-TW" sz="2400" dirty="0" smtClean="0">
                <a:solidFill>
                  <a:srgbClr val="002060"/>
                </a:solidFill>
              </a:rPr>
              <a:t>QTS </a:t>
            </a:r>
            <a:r>
              <a:rPr lang="zh-TW" altLang="en-US" sz="2400" dirty="0" smtClean="0">
                <a:solidFill>
                  <a:srgbClr val="002060"/>
                </a:solidFill>
              </a:rPr>
              <a:t>韌體 </a:t>
            </a:r>
            <a:r>
              <a:rPr lang="en-US" altLang="zh-TW" sz="2400" dirty="0" smtClean="0">
                <a:solidFill>
                  <a:srgbClr val="002060"/>
                </a:solidFill>
              </a:rPr>
              <a:t>4.3.5 </a:t>
            </a:r>
            <a:r>
              <a:rPr lang="zh-TW" altLang="en-US" sz="2400" dirty="0" smtClean="0">
                <a:solidFill>
                  <a:srgbClr val="002060"/>
                </a:solidFill>
              </a:rPr>
              <a:t>或以後版本支援 </a:t>
            </a:r>
            <a:endParaRPr lang="en-US" altLang="zh-TW" sz="24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en-US" altLang="zh-TW" sz="2400" dirty="0" smtClean="0">
                <a:solidFill>
                  <a:srgbClr val="002060"/>
                </a:solidFill>
              </a:rPr>
              <a:t>    (</a:t>
            </a:r>
            <a:r>
              <a:rPr lang="zh-TW" altLang="en-US" sz="2400" dirty="0" smtClean="0">
                <a:solidFill>
                  <a:srgbClr val="002060"/>
                </a:solidFill>
              </a:rPr>
              <a:t>需事先安裝 </a:t>
            </a:r>
            <a:r>
              <a:rPr lang="en-US" altLang="zh-TW" sz="2400" dirty="0" smtClean="0">
                <a:solidFill>
                  <a:srgbClr val="002060"/>
                </a:solidFill>
              </a:rPr>
              <a:t>Container Station 1.9 </a:t>
            </a:r>
            <a:r>
              <a:rPr lang="zh-TW" altLang="en-US" sz="2400" dirty="0" smtClean="0">
                <a:solidFill>
                  <a:srgbClr val="002060"/>
                </a:solidFill>
              </a:rPr>
              <a:t>或以後版本</a:t>
            </a:r>
            <a:r>
              <a:rPr lang="en-US" altLang="zh-TW" sz="2400" dirty="0" smtClean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24579" name="Picture 3" descr="C:\Users\Judy Chen\Desktop\273_1493256151_TVS-882BR_Front2BControl.png"/>
          <p:cNvPicPr>
            <a:picLocks noChangeAspect="1" noChangeArrowheads="1"/>
          </p:cNvPicPr>
          <p:nvPr/>
        </p:nvPicPr>
        <p:blipFill>
          <a:blip r:embed="rId2" cstate="print"/>
          <a:srcRect r="14089"/>
          <a:stretch>
            <a:fillRect/>
          </a:stretch>
        </p:blipFill>
        <p:spPr bwMode="auto">
          <a:xfrm>
            <a:off x="3747286" y="4554992"/>
            <a:ext cx="3135728" cy="2281239"/>
          </a:xfrm>
          <a:prstGeom prst="rect">
            <a:avLst/>
          </a:prstGeom>
          <a:noFill/>
        </p:spPr>
      </p:pic>
      <p:pic>
        <p:nvPicPr>
          <p:cNvPr id="24578" name="Picture 2" descr="C:\Users\Judy Chen\Desktop\Image 1.png"/>
          <p:cNvPicPr>
            <a:picLocks noChangeAspect="1" noChangeArrowheads="1"/>
          </p:cNvPicPr>
          <p:nvPr/>
        </p:nvPicPr>
        <p:blipFill>
          <a:blip r:embed="rId3" cstate="print"/>
          <a:srcRect r="17999"/>
          <a:stretch>
            <a:fillRect/>
          </a:stretch>
        </p:blipFill>
        <p:spPr bwMode="auto">
          <a:xfrm>
            <a:off x="731613" y="4614919"/>
            <a:ext cx="2835262" cy="2161384"/>
          </a:xfrm>
          <a:prstGeom prst="rect">
            <a:avLst/>
          </a:prstGeom>
          <a:noFill/>
        </p:spPr>
      </p:pic>
      <p:pic>
        <p:nvPicPr>
          <p:cNvPr id="24580" name="Picture 4" descr="C:\Users\Judy Chen\Desktop\159_1418895421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4663" y="4615825"/>
            <a:ext cx="3455317" cy="2159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P25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660" y="859967"/>
            <a:ext cx="12197660" cy="21357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QNAP</a:t>
            </a:r>
            <a:r>
              <a:rPr lang="zh-TW" altLang="en-US" sz="4400" b="1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4400" b="1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and </a:t>
            </a:r>
            <a:r>
              <a:rPr lang="en-US" altLang="zh-TW" sz="4400" b="1" dirty="0" err="1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Ubuntu</a:t>
            </a:r>
            <a:endParaRPr lang="zh-TW" altLang="en-US" sz="4400" b="1" dirty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1981062" y="2715542"/>
            <a:ext cx="8020062" cy="3902972"/>
            <a:chOff x="1491205" y="2955028"/>
            <a:chExt cx="8020062" cy="3902972"/>
          </a:xfrm>
        </p:grpSpPr>
        <p:pic>
          <p:nvPicPr>
            <p:cNvPr id="9220" name="Picture 4" descr="C:\Users\Judy Chen\Desktop\下載 (1).jpg"/>
            <p:cNvPicPr>
              <a:picLocks noChangeAspect="1" noChangeArrowheads="1"/>
            </p:cNvPicPr>
            <p:nvPr/>
          </p:nvPicPr>
          <p:blipFill>
            <a:blip r:embed="rId4" cstate="print"/>
            <a:srcRect t="38375" b="9421"/>
            <a:stretch>
              <a:fillRect/>
            </a:stretch>
          </p:blipFill>
          <p:spPr bwMode="auto">
            <a:xfrm>
              <a:off x="2152927" y="3178629"/>
              <a:ext cx="6708044" cy="3679371"/>
            </a:xfrm>
            <a:prstGeom prst="rect">
              <a:avLst/>
            </a:prstGeom>
            <a:noFill/>
          </p:spPr>
        </p:pic>
        <p:pic>
          <p:nvPicPr>
            <p:cNvPr id="7" name="Picture 3" descr="C:\Users\Judy Chen\Desktop\ubuntu_logo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1491205" y="2955028"/>
              <a:ext cx="2268000" cy="2268000"/>
            </a:xfrm>
            <a:prstGeom prst="rect">
              <a:avLst/>
            </a:prstGeom>
            <a:noFill/>
          </p:spPr>
        </p:pic>
        <p:pic>
          <p:nvPicPr>
            <p:cNvPr id="15" name="Picture 3" descr="C:\Users\Judy Chen\Desktop\ubuntu_logo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7282407" y="2973028"/>
              <a:ext cx="2228860" cy="2232000"/>
            </a:xfrm>
            <a:prstGeom prst="rect">
              <a:avLst/>
            </a:prstGeom>
            <a:noFill/>
          </p:spPr>
        </p:pic>
      </p:grpSp>
      <p:sp>
        <p:nvSpPr>
          <p:cNvPr id="9" name="文字方塊 8"/>
          <p:cNvSpPr txBox="1"/>
          <p:nvPr/>
        </p:nvSpPr>
        <p:spPr>
          <a:xfrm>
            <a:off x="1360713" y="1328055"/>
            <a:ext cx="4495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業界唯一獨家 </a:t>
            </a:r>
            <a:r>
              <a:rPr lang="en-US" altLang="zh-TW" sz="20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Ubuntu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整合 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6041569" y="1262740"/>
            <a:ext cx="6574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快速並持續更新 </a:t>
            </a:r>
            <a:r>
              <a:rPr lang="en-US" altLang="zh-TW" sz="20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Ubuntu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Long Term Support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版本</a:t>
            </a:r>
            <a:endParaRPr lang="en-US" altLang="zh-TW" sz="2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-239485" y="2046512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NAS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是 </a:t>
            </a:r>
            <a:r>
              <a:rPr lang="en-US" altLang="zh-TW" sz="20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Ubuntu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使用者的最佳使用平台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6106885" y="1600195"/>
            <a:ext cx="5693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-Linux Station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將在 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Q2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整合並推出即將發行的</a:t>
            </a:r>
          </a:p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最新 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LTS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版本 </a:t>
            </a:r>
            <a:r>
              <a:rPr lang="en-US" altLang="zh-TW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Ubuntu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18.04</a:t>
            </a:r>
            <a:endPara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1228268" y="3968298"/>
            <a:ext cx="10604500" cy="723447"/>
          </a:xfrm>
        </p:spPr>
        <p:txBody>
          <a:bodyPr/>
          <a:lstStyle/>
          <a:p>
            <a:pPr algn="ctr">
              <a:buNone/>
            </a:pPr>
            <a:r>
              <a:rPr lang="zh-TW" alt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是您的最佳選擇</a:t>
            </a:r>
            <a:endParaRPr lang="zh-TW" alt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對話框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31372" y="1121229"/>
            <a:ext cx="4212771" cy="2792362"/>
          </a:xfrm>
          <a:prstGeom prst="rect">
            <a:avLst/>
          </a:prstGeom>
        </p:spPr>
      </p:pic>
      <p:pic>
        <p:nvPicPr>
          <p:cNvPr id="18434" name="Picture 2" descr="C:\Users\Judy Chen\Desktop\images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94631" y="1323066"/>
            <a:ext cx="1388828" cy="5272995"/>
          </a:xfrm>
          <a:prstGeom prst="rect">
            <a:avLst/>
          </a:prstGeom>
          <a:noFill/>
        </p:spPr>
      </p:pic>
      <p:pic>
        <p:nvPicPr>
          <p:cNvPr id="18436" name="Picture 4" descr="C:\Users\Judy Chen\Desktop\Image 9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57047" y="3074989"/>
            <a:ext cx="4292318" cy="3433855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您是否認為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pic>
        <p:nvPicPr>
          <p:cNvPr id="1026" name="Picture 2" descr="C:\Users\Yvonne Tsai\Desktop\HD Station_6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53600" y="3077481"/>
            <a:ext cx="837747" cy="837747"/>
          </a:xfrm>
          <a:prstGeom prst="rect">
            <a:avLst/>
          </a:prstGeom>
          <a:noFill/>
        </p:spPr>
      </p:pic>
      <p:pic>
        <p:nvPicPr>
          <p:cNvPr id="16" name="圖片 15" descr="對話框-0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829153" y="805541"/>
            <a:ext cx="4274275" cy="2452335"/>
          </a:xfrm>
          <a:prstGeom prst="rect">
            <a:avLst/>
          </a:prstGeom>
        </p:spPr>
      </p:pic>
      <p:pic>
        <p:nvPicPr>
          <p:cNvPr id="18" name="圖片 17" descr="對話框-0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72914" y="4273076"/>
            <a:ext cx="2859030" cy="1795276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1981201" y="4637317"/>
            <a:ext cx="2427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它們有什麼差別呢</a:t>
            </a:r>
            <a:r>
              <a:rPr lang="en-US" altLang="zh-TW" sz="3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  <a:endParaRPr lang="zh-TW" altLang="en-US" sz="32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979710" y="1698172"/>
            <a:ext cx="38100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HD Station</a:t>
            </a:r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也可以透過 </a:t>
            </a:r>
            <a:r>
              <a:rPr lang="en-US" altLang="zh-TW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HDMI</a:t>
            </a:r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輸出將 </a:t>
            </a:r>
            <a:r>
              <a:rPr lang="en-US" altLang="zh-TW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當個人電腦使用 </a:t>
            </a:r>
            <a:r>
              <a:rPr lang="en-US" altLang="zh-TW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  <a:endParaRPr lang="zh-TW" altLang="en-US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162800" y="1469572"/>
            <a:ext cx="3777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那該用 </a:t>
            </a:r>
            <a:r>
              <a:rPr lang="en-US" altLang="zh-TW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HD Station</a:t>
            </a:r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還是 </a:t>
            </a:r>
            <a:r>
              <a:rPr lang="en-US" altLang="zh-TW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Linux Station</a:t>
            </a:r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呢</a:t>
            </a:r>
            <a:r>
              <a:rPr lang="en-US" altLang="zh-TW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  <a:endParaRPr lang="zh-TW" altLang="en-US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7" name="Picture 3" descr="D:\ING\20180329_Linux Station\images\TS-473_Fron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98658" y="4332513"/>
            <a:ext cx="2393342" cy="149610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 descr="TAG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02281" y="1415143"/>
            <a:ext cx="6267050" cy="963212"/>
          </a:xfrm>
          <a:prstGeom prst="rect">
            <a:avLst/>
          </a:prstGeom>
        </p:spPr>
      </p:pic>
      <p:pic>
        <p:nvPicPr>
          <p:cNvPr id="12" name="圖片 11" descr="TAG01-03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8732" y="2577088"/>
            <a:ext cx="5560382" cy="96803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HD Station </a:t>
            </a:r>
            <a:r>
              <a:rPr lang="zh-TW" altLang="en-US" dirty="0" smtClean="0"/>
              <a:t>的特色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pic>
        <p:nvPicPr>
          <p:cNvPr id="22530" name="Picture 2" descr="C:\Users\Judy Chen\Desktop\f3_HD_Station01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6780" y="1404152"/>
            <a:ext cx="5180862" cy="4528562"/>
          </a:xfrm>
          <a:prstGeom prst="rect">
            <a:avLst/>
          </a:prstGeom>
          <a:noFill/>
        </p:spPr>
      </p:pic>
      <p:sp>
        <p:nvSpPr>
          <p:cNvPr id="16" name="文字方塊 15"/>
          <p:cNvSpPr txBox="1"/>
          <p:nvPr/>
        </p:nvSpPr>
        <p:spPr>
          <a:xfrm>
            <a:off x="7141028" y="3113315"/>
            <a:ext cx="448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File Station HD, Photo Station HD, etc</a:t>
            </a:r>
          </a:p>
          <a:p>
            <a:endParaRPr lang="zh-TW" altLang="en-US" b="1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7141024" y="2645228"/>
            <a:ext cx="2797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可管理 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QTS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6365328" y="1619705"/>
            <a:ext cx="51517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提供豐富且多元化應用程式</a:t>
            </a:r>
            <a:endParaRPr lang="en-US" altLang="zh-TW" sz="3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" name="圖片 20" descr="TAG01-03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8732" y="3741860"/>
            <a:ext cx="5560382" cy="968030"/>
          </a:xfrm>
          <a:prstGeom prst="rect">
            <a:avLst/>
          </a:prstGeom>
        </p:spPr>
      </p:pic>
      <p:pic>
        <p:nvPicPr>
          <p:cNvPr id="23" name="圖片 22" descr="TAG01-03-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58732" y="4939289"/>
            <a:ext cx="5560382" cy="968030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7141028" y="4256315"/>
            <a:ext cx="4484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Chrome, Skype, </a:t>
            </a:r>
            <a:r>
              <a:rPr lang="en-US" altLang="zh-TW" b="1" dirty="0" err="1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LibreOffice</a:t>
            </a:r>
            <a:endParaRPr lang="en-US" altLang="zh-TW" b="1" dirty="0" smtClean="0">
              <a:solidFill>
                <a:schemeClr val="accent6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7075707" y="3788228"/>
            <a:ext cx="48223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使用瀏覽器、通訊套件、文件工具</a:t>
            </a:r>
            <a:endParaRPr lang="en-US" altLang="zh-TW" sz="22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7141028" y="5410200"/>
            <a:ext cx="4484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HD Player, Ocean KTV, </a:t>
            </a:r>
            <a:r>
              <a:rPr lang="en-US" altLang="zh-TW" b="1" dirty="0" err="1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Spotify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, etc</a:t>
            </a:r>
          </a:p>
          <a:p>
            <a:endParaRPr lang="zh-TW" altLang="en-US" b="1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7141024" y="4942113"/>
            <a:ext cx="2797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多媒體應用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TAG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98966" y="1426032"/>
            <a:ext cx="5983722" cy="919666"/>
          </a:xfrm>
          <a:prstGeom prst="rect">
            <a:avLst/>
          </a:prstGeom>
        </p:spPr>
      </p:pic>
      <p:pic>
        <p:nvPicPr>
          <p:cNvPr id="7" name="圖片 6" descr="TAG01-03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4276" y="2579917"/>
            <a:ext cx="5294032" cy="921661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7783278" y="3116114"/>
            <a:ext cx="455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altLang="zh-TW" b="1" dirty="0" err="1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Ubuntu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Software Center, apt-get, etc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7848594" y="2650339"/>
            <a:ext cx="4245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提供豐富且多元的應用程式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159981" y="1580116"/>
            <a:ext cx="4608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完整 </a:t>
            </a:r>
            <a:r>
              <a:rPr lang="en-US" altLang="zh-TW" sz="32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Ubuntu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作業系統</a:t>
            </a:r>
            <a:endParaRPr lang="en-US" altLang="zh-TW" sz="3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" name="圖片 16" descr="TAG01-03-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4276" y="3630390"/>
            <a:ext cx="5294032" cy="921660"/>
          </a:xfrm>
          <a:prstGeom prst="rect">
            <a:avLst/>
          </a:prstGeom>
        </p:spPr>
      </p:pic>
      <p:pic>
        <p:nvPicPr>
          <p:cNvPr id="18" name="圖片 17" descr="TAG01-03-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4276" y="4680862"/>
            <a:ext cx="5294032" cy="921660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7848594" y="4142837"/>
            <a:ext cx="4012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內建 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Python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7848594" y="3703010"/>
            <a:ext cx="4314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迅速部屬多元開發環境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848594" y="5195287"/>
            <a:ext cx="4012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QTS </a:t>
            </a: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和 </a:t>
            </a:r>
            <a:r>
              <a:rPr lang="en-US" altLang="zh-TW" b="1" dirty="0" err="1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Ubuntu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雙系統整合應用</a:t>
            </a:r>
            <a:endParaRPr lang="en-US" altLang="zh-TW" b="1" dirty="0" smtClean="0">
              <a:solidFill>
                <a:schemeClr val="accent6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7848594" y="4707740"/>
            <a:ext cx="2502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管理 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QTS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Linux Station</a:t>
            </a:r>
            <a:r>
              <a:rPr lang="zh-TW" altLang="en-US" dirty="0" smtClean="0"/>
              <a:t> 的特色</a:t>
            </a:r>
            <a:endParaRPr lang="zh-TW" altLang="en-US" dirty="0"/>
          </a:p>
        </p:txBody>
      </p:sp>
      <p:pic>
        <p:nvPicPr>
          <p:cNvPr id="5" name="Picture 2" descr="C:\Users\Judy Chen\Desktop\Ubuntu_SW_0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942" y="1057574"/>
            <a:ext cx="5777293" cy="3046341"/>
          </a:xfrm>
          <a:prstGeom prst="rect">
            <a:avLst/>
          </a:prstGeom>
          <a:noFill/>
        </p:spPr>
      </p:pic>
      <p:pic>
        <p:nvPicPr>
          <p:cNvPr id="23554" name="Picture 2" descr="C:\Users\Judy Chen\Desktop\Image 1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4946" y="1893660"/>
            <a:ext cx="5741262" cy="3222625"/>
          </a:xfrm>
          <a:prstGeom prst="rect">
            <a:avLst/>
          </a:prstGeom>
          <a:noFill/>
        </p:spPr>
      </p:pic>
      <p:pic>
        <p:nvPicPr>
          <p:cNvPr id="4" name="Picture 3" descr="C:\Users\Judy Chen\Desktop\Image 1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6482" y="3224867"/>
            <a:ext cx="5712860" cy="320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HD Station</a:t>
            </a:r>
            <a:r>
              <a:rPr lang="zh-TW" altLang="en-US" dirty="0" smtClean="0"/>
              <a:t> 和 </a:t>
            </a:r>
            <a:r>
              <a:rPr lang="en-US" altLang="zh-TW" dirty="0" smtClean="0"/>
              <a:t>Linux Station</a:t>
            </a:r>
            <a:r>
              <a:rPr lang="zh-TW" altLang="en-US" dirty="0" smtClean="0"/>
              <a:t> 的比較</a:t>
            </a:r>
            <a:endParaRPr lang="zh-TW" altLang="en-US" dirty="0"/>
          </a:p>
        </p:txBody>
      </p:sp>
      <p:grpSp>
        <p:nvGrpSpPr>
          <p:cNvPr id="27" name="群組 26"/>
          <p:cNvGrpSpPr/>
          <p:nvPr/>
        </p:nvGrpSpPr>
        <p:grpSpPr>
          <a:xfrm>
            <a:off x="2373085" y="3102425"/>
            <a:ext cx="7913915" cy="3189515"/>
            <a:chOff x="322002" y="2690790"/>
            <a:chExt cx="6341673" cy="2555860"/>
          </a:xfrm>
        </p:grpSpPr>
        <p:sp>
          <p:nvSpPr>
            <p:cNvPr id="26" name="圓角矩形 25"/>
            <p:cNvSpPr/>
            <p:nvPr/>
          </p:nvSpPr>
          <p:spPr>
            <a:xfrm>
              <a:off x="322002" y="2786744"/>
              <a:ext cx="6341673" cy="2459906"/>
            </a:xfrm>
            <a:prstGeom prst="roundRect">
              <a:avLst>
                <a:gd name="adj" fmla="val 4272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" name="Picture 3" descr="C:\Users\Han Tsai\Desktop\HD_直播\arrpw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1538" y="3310128"/>
              <a:ext cx="5393432" cy="1761952"/>
            </a:xfrm>
            <a:prstGeom prst="rect">
              <a:avLst/>
            </a:prstGeom>
            <a:noFill/>
          </p:spPr>
        </p:pic>
        <p:cxnSp>
          <p:nvCxnSpPr>
            <p:cNvPr id="6" name="Shape 332"/>
            <p:cNvCxnSpPr/>
            <p:nvPr/>
          </p:nvCxnSpPr>
          <p:spPr>
            <a:xfrm flipV="1">
              <a:off x="1214414" y="3885851"/>
              <a:ext cx="4206720" cy="1043354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7" name="Shape 333"/>
            <p:cNvSpPr txBox="1"/>
            <p:nvPr/>
          </p:nvSpPr>
          <p:spPr>
            <a:xfrm>
              <a:off x="4936828" y="4559581"/>
              <a:ext cx="1221600" cy="257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US" b="1" dirty="0" err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彈性化</a:t>
              </a:r>
              <a:endPara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" name="Shape 334"/>
            <p:cNvSpPr txBox="1"/>
            <p:nvPr/>
          </p:nvSpPr>
          <p:spPr>
            <a:xfrm>
              <a:off x="412180" y="2909384"/>
              <a:ext cx="844200" cy="565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b="1" dirty="0" err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具備技術知識</a:t>
              </a:r>
              <a:endPara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9" name="Shape 335"/>
            <p:cNvCxnSpPr/>
            <p:nvPr/>
          </p:nvCxnSpPr>
          <p:spPr>
            <a:xfrm>
              <a:off x="1987339" y="2690790"/>
              <a:ext cx="0" cy="1936521"/>
            </a:xfrm>
            <a:prstGeom prst="straightConnector1">
              <a:avLst/>
            </a:prstGeom>
            <a:noFill/>
            <a:ln w="9525" cap="flat" cmpd="sng">
              <a:solidFill>
                <a:srgbClr val="006699"/>
              </a:solidFill>
              <a:prstDash val="dash"/>
              <a:round/>
              <a:headEnd type="none" w="lg" len="lg"/>
              <a:tailEnd type="triangle" w="lg" len="lg"/>
            </a:ln>
          </p:spPr>
        </p:cxnSp>
        <p:cxnSp>
          <p:nvCxnSpPr>
            <p:cNvPr id="57" name="Shape 335"/>
            <p:cNvCxnSpPr/>
            <p:nvPr/>
          </p:nvCxnSpPr>
          <p:spPr>
            <a:xfrm>
              <a:off x="4682765" y="2690790"/>
              <a:ext cx="0" cy="1238676"/>
            </a:xfrm>
            <a:prstGeom prst="straightConnector1">
              <a:avLst/>
            </a:prstGeom>
            <a:noFill/>
            <a:ln w="9525" cap="flat" cmpd="sng">
              <a:solidFill>
                <a:srgbClr val="006699"/>
              </a:solidFill>
              <a:prstDash val="dash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28" name="群組 27"/>
          <p:cNvGrpSpPr/>
          <p:nvPr/>
        </p:nvGrpSpPr>
        <p:grpSpPr>
          <a:xfrm>
            <a:off x="3178629" y="1295388"/>
            <a:ext cx="2895600" cy="1763487"/>
            <a:chOff x="2871277" y="212865"/>
            <a:chExt cx="2180529" cy="1087531"/>
          </a:xfrm>
        </p:grpSpPr>
        <p:sp>
          <p:nvSpPr>
            <p:cNvPr id="29" name="圓角矩形 28"/>
            <p:cNvSpPr/>
            <p:nvPr/>
          </p:nvSpPr>
          <p:spPr>
            <a:xfrm>
              <a:off x="2871277" y="399454"/>
              <a:ext cx="2180529" cy="900942"/>
            </a:xfrm>
            <a:prstGeom prst="roundRect">
              <a:avLst>
                <a:gd name="adj" fmla="val 6120"/>
              </a:avLst>
            </a:prstGeom>
            <a:noFill/>
            <a:ln w="1905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Shape 111"/>
            <p:cNvSpPr/>
            <p:nvPr/>
          </p:nvSpPr>
          <p:spPr>
            <a:xfrm>
              <a:off x="3166386" y="212865"/>
              <a:ext cx="1619477" cy="37453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en-US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2" name="文字方塊 31"/>
          <p:cNvSpPr txBox="1"/>
          <p:nvPr/>
        </p:nvSpPr>
        <p:spPr>
          <a:xfrm>
            <a:off x="3635830" y="1351704"/>
            <a:ext cx="2035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ct val="45833"/>
            </a:pPr>
            <a:r>
              <a:rPr lang="en-US" altLang="zh-TW" sz="2800" b="1" dirty="0" smtClean="0">
                <a:solidFill>
                  <a:srgbClr val="002060"/>
                </a:solidFill>
              </a:rPr>
              <a:t>HD Station</a:t>
            </a:r>
            <a:endParaRPr lang="en-US" altLang="zh-TW" sz="2800" b="1" dirty="0">
              <a:solidFill>
                <a:srgbClr val="002060"/>
              </a:solidFill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3478616" y="1910631"/>
            <a:ext cx="2732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 </a:t>
            </a:r>
            <a:r>
              <a:rPr lang="en-US" altLang="zh-TW" sz="20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簡易桌面操作</a:t>
            </a:r>
            <a:endParaRPr lang="en-US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lvl="0"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 </a:t>
            </a:r>
            <a:r>
              <a:rPr lang="en-US" altLang="zh-TW" sz="20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提供多套不同應用的</a:t>
            </a:r>
            <a:endParaRPr lang="en-US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lvl="0"/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  </a:t>
            </a:r>
            <a:r>
              <a:rPr lang="en-US" altLang="zh-TW" sz="20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套件滿足一般需求</a:t>
            </a:r>
            <a:endParaRPr lang="en-US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grpSp>
        <p:nvGrpSpPr>
          <p:cNvPr id="52" name="群組 51"/>
          <p:cNvGrpSpPr/>
          <p:nvPr/>
        </p:nvGrpSpPr>
        <p:grpSpPr>
          <a:xfrm>
            <a:off x="6221811" y="1295388"/>
            <a:ext cx="3145972" cy="1763487"/>
            <a:chOff x="2769282" y="212865"/>
            <a:chExt cx="2369071" cy="1087531"/>
          </a:xfrm>
        </p:grpSpPr>
        <p:sp>
          <p:nvSpPr>
            <p:cNvPr id="53" name="圓角矩形 52"/>
            <p:cNvSpPr/>
            <p:nvPr/>
          </p:nvSpPr>
          <p:spPr>
            <a:xfrm>
              <a:off x="2769282" y="399454"/>
              <a:ext cx="2369071" cy="900942"/>
            </a:xfrm>
            <a:prstGeom prst="roundRect">
              <a:avLst>
                <a:gd name="adj" fmla="val 6120"/>
              </a:avLst>
            </a:prstGeom>
            <a:noFill/>
            <a:ln w="1905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Shape 111"/>
            <p:cNvSpPr/>
            <p:nvPr/>
          </p:nvSpPr>
          <p:spPr>
            <a:xfrm>
              <a:off x="2896566" y="212865"/>
              <a:ext cx="2118826" cy="37453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en-US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56" name="文字方塊 55"/>
          <p:cNvSpPr txBox="1"/>
          <p:nvPr/>
        </p:nvSpPr>
        <p:spPr>
          <a:xfrm>
            <a:off x="6493951" y="1910631"/>
            <a:ext cx="2797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 標準 </a:t>
            </a:r>
            <a:r>
              <a:rPr lang="en-US" altLang="zh-TW" sz="20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Ubuntu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 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架構</a:t>
            </a:r>
            <a:endParaRPr lang="en-US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lvl="0"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 可安裝眾多 </a:t>
            </a:r>
            <a:r>
              <a:rPr lang="en-US" altLang="zh-TW" sz="20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U</a:t>
            </a:r>
            <a:r>
              <a:rPr lang="en-US" altLang="zh-TW" sz="20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buntu</a:t>
            </a:r>
            <a:endParaRPr lang="en-US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pPr lvl="0"/>
            <a:r>
              <a:rPr lang="zh-TW" altLang="en-US" sz="20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  相關套件</a:t>
            </a:r>
            <a:endParaRPr lang="en-US" altLang="zh-TW" sz="20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6515727" y="1340819"/>
            <a:ext cx="2645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ct val="45833"/>
            </a:pPr>
            <a:r>
              <a:rPr lang="en-US" altLang="zh-TW" sz="2800" b="1" dirty="0" smtClean="0">
                <a:solidFill>
                  <a:srgbClr val="002060"/>
                </a:solidFill>
              </a:rPr>
              <a:t>Linux Station</a:t>
            </a:r>
            <a:endParaRPr lang="en-US" altLang="zh-TW" sz="2800" b="1" dirty="0">
              <a:solidFill>
                <a:srgbClr val="002060"/>
              </a:solidFill>
            </a:endParaRPr>
          </a:p>
        </p:txBody>
      </p:sp>
      <p:pic>
        <p:nvPicPr>
          <p:cNvPr id="61" name="圖片 60" descr="TAG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639" y="2013857"/>
            <a:ext cx="2993704" cy="820769"/>
          </a:xfrm>
          <a:prstGeom prst="rect">
            <a:avLst/>
          </a:prstGeom>
        </p:spPr>
      </p:pic>
      <p:sp>
        <p:nvSpPr>
          <p:cNvPr id="62" name="文字方塊 61"/>
          <p:cNvSpPr txBox="1"/>
          <p:nvPr/>
        </p:nvSpPr>
        <p:spPr>
          <a:xfrm>
            <a:off x="9884228" y="2176923"/>
            <a:ext cx="2481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適合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進階使用者</a:t>
            </a:r>
            <a:endParaRPr lang="en-US" altLang="zh-TW" sz="2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3" name="圖片 62" descr="TAG-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41513" y="1907776"/>
            <a:ext cx="3346737" cy="1008313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0" y="2024522"/>
            <a:ext cx="2492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簡單上手</a:t>
            </a:r>
            <a:endParaRPr lang="en-US" altLang="zh-TW" sz="20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/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輕鬆應用</a:t>
            </a:r>
            <a:endParaRPr lang="en" altLang="zh-TW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TAG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5194" y="1068541"/>
            <a:ext cx="9196171" cy="1413402"/>
          </a:xfrm>
          <a:prstGeom prst="rect">
            <a:avLst/>
          </a:prstGeom>
        </p:spPr>
      </p:pic>
      <p:pic>
        <p:nvPicPr>
          <p:cNvPr id="21509" name="Picture 5" descr="C:\Users\Judy Chen\Desktop\Image 15.png"/>
          <p:cNvPicPr>
            <a:picLocks noChangeAspect="1" noChangeArrowheads="1"/>
          </p:cNvPicPr>
          <p:nvPr/>
        </p:nvPicPr>
        <p:blipFill>
          <a:blip r:embed="rId3" cstate="print"/>
          <a:srcRect b="11629"/>
          <a:stretch>
            <a:fillRect/>
          </a:stretch>
        </p:blipFill>
        <p:spPr bwMode="auto">
          <a:xfrm>
            <a:off x="1327150" y="2499860"/>
            <a:ext cx="9628676" cy="3639683"/>
          </a:xfrm>
          <a:prstGeom prst="rect">
            <a:avLst/>
          </a:prstGeom>
          <a:noFill/>
        </p:spPr>
      </p:pic>
      <p:pic>
        <p:nvPicPr>
          <p:cNvPr id="21507" name="Picture 3" descr="C:\Users\Judy Chen\Desktop\Image 1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94510" y="3627638"/>
            <a:ext cx="4860051" cy="2729617"/>
          </a:xfrm>
          <a:prstGeom prst="rect">
            <a:avLst/>
          </a:prstGeom>
          <a:noFill/>
        </p:spPr>
      </p:pic>
      <p:pic>
        <p:nvPicPr>
          <p:cNvPr id="21506" name="Picture 2" descr="C:\Users\Judy Chen\Desktop\Ubuntu_SW_0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561288"/>
            <a:ext cx="5302468" cy="2795968"/>
          </a:xfrm>
          <a:prstGeom prst="rect">
            <a:avLst/>
          </a:prstGeom>
          <a:noFill/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為業界唯一獨家整合 </a:t>
            </a:r>
            <a:r>
              <a:rPr lang="en-US" altLang="zh-TW" dirty="0" smtClean="0"/>
              <a:t>NAS</a:t>
            </a:r>
            <a:r>
              <a:rPr lang="zh-TW" altLang="en-US" dirty="0" smtClean="0"/>
              <a:t> 和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4000" b="1" dirty="0" err="1" smtClean="0">
                <a:latin typeface="微軟正黑體" pitchFamily="34" charset="-120"/>
                <a:ea typeface="微軟正黑體" pitchFamily="34" charset="-120"/>
              </a:rPr>
              <a:t>Ubuntu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84714" y="1124637"/>
            <a:ext cx="75655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因此 </a:t>
            </a:r>
            <a:r>
              <a:rPr lang="en-CA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特別和 </a:t>
            </a:r>
            <a:r>
              <a:rPr lang="en-CA" altLang="zh-TW" sz="24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Ubuntu</a:t>
            </a:r>
            <a:r>
              <a:rPr lang="en-CA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合作</a:t>
            </a:r>
            <a:endParaRPr lang="en-US" altLang="zh-TW" sz="2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在 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上整合出可以一鍵安裝 </a:t>
            </a:r>
            <a:r>
              <a:rPr lang="en-CA" altLang="zh-TW" sz="24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Ubuntu</a:t>
            </a:r>
            <a:r>
              <a:rPr lang="en-CA" altLang="zh-TW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 </a:t>
            </a:r>
            <a:endParaRPr lang="en-US" altLang="zh-TW" sz="2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CA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Linux Station 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讓您自由使用、盡情發揮</a:t>
            </a:r>
            <a:r>
              <a:rPr lang="en-US" altLang="zh-TW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endParaRPr lang="en-US" altLang="zh-TW" sz="24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 descr="\\MARKETING\Marketing\MarketingMaterials\Product_photo\NAS\TS-x53B\TS-653B\TS-653B_front+Control.png"/>
          <p:cNvPicPr>
            <a:picLocks noChangeAspect="1" noChangeArrowheads="1"/>
          </p:cNvPicPr>
          <p:nvPr/>
        </p:nvPicPr>
        <p:blipFill>
          <a:blip r:embed="rId6" cstate="print"/>
          <a:srcRect r="19369"/>
          <a:stretch>
            <a:fillRect/>
          </a:stretch>
        </p:blipFill>
        <p:spPr bwMode="auto">
          <a:xfrm>
            <a:off x="4762955" y="4268106"/>
            <a:ext cx="2891312" cy="2241551"/>
          </a:xfrm>
          <a:prstGeom prst="snip1Rect">
            <a:avLst/>
          </a:prstGeom>
          <a:noFill/>
          <a:effectLst>
            <a:outerShdw blurRad="127000" sx="104000" sy="104000" algn="ctr" rotWithShape="0">
              <a:schemeClr val="bg1">
                <a:alpha val="41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/>
          <p:cNvGrpSpPr/>
          <p:nvPr/>
        </p:nvGrpSpPr>
        <p:grpSpPr>
          <a:xfrm>
            <a:off x="685800" y="1048762"/>
            <a:ext cx="10907486" cy="2804781"/>
            <a:chOff x="2460050" y="6969"/>
            <a:chExt cx="3207539" cy="1920579"/>
          </a:xfrm>
        </p:grpSpPr>
        <p:sp>
          <p:nvSpPr>
            <p:cNvPr id="17" name="圓角矩形 16"/>
            <p:cNvSpPr/>
            <p:nvPr/>
          </p:nvSpPr>
          <p:spPr>
            <a:xfrm>
              <a:off x="2460050" y="404750"/>
              <a:ext cx="3207539" cy="1522798"/>
            </a:xfrm>
            <a:prstGeom prst="roundRect">
              <a:avLst>
                <a:gd name="adj" fmla="val 6120"/>
              </a:avLst>
            </a:prstGeom>
            <a:noFill/>
            <a:ln w="1905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Shape 111"/>
            <p:cNvSpPr/>
            <p:nvPr/>
          </p:nvSpPr>
          <p:spPr>
            <a:xfrm>
              <a:off x="2924215" y="6969"/>
              <a:ext cx="2266405" cy="62309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en-US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Linux Station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 帶給您的好處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7" name="Picture 3" descr="C:\Users\Judy Chen\Desktop\Image 2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68830" y="3186160"/>
            <a:ext cx="7903026" cy="4194353"/>
          </a:xfrm>
          <a:prstGeom prst="rect">
            <a:avLst/>
          </a:prstGeom>
          <a:noFill/>
        </p:spPr>
      </p:pic>
      <p:pic>
        <p:nvPicPr>
          <p:cNvPr id="4098" name="Picture 2" descr="D:\ING\20180329_Linux Station\images\P8-1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9481" y="3756931"/>
            <a:ext cx="761546" cy="761546"/>
          </a:xfrm>
          <a:prstGeom prst="rect">
            <a:avLst/>
          </a:prstGeom>
          <a:noFill/>
        </p:spPr>
      </p:pic>
      <p:pic>
        <p:nvPicPr>
          <p:cNvPr id="4099" name="Picture 3" descr="D:\ING\20180329_Linux Station\images\P8-1-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1137" y="3756931"/>
            <a:ext cx="761546" cy="761546"/>
          </a:xfrm>
          <a:prstGeom prst="rect">
            <a:avLst/>
          </a:prstGeom>
          <a:noFill/>
        </p:spPr>
      </p:pic>
      <p:pic>
        <p:nvPicPr>
          <p:cNvPr id="4100" name="Picture 4" descr="D:\ING\20180329_Linux Station\images\P8-1-0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75723" y="3756931"/>
            <a:ext cx="761546" cy="761546"/>
          </a:xfrm>
          <a:prstGeom prst="rect">
            <a:avLst/>
          </a:prstGeom>
          <a:noFill/>
        </p:spPr>
      </p:pic>
      <p:pic>
        <p:nvPicPr>
          <p:cNvPr id="4101" name="Picture 5" descr="D:\ING\20180329_Linux Station\images\P8-1-0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10309" y="3756931"/>
            <a:ext cx="761546" cy="761546"/>
          </a:xfrm>
          <a:prstGeom prst="rect">
            <a:avLst/>
          </a:prstGeom>
          <a:noFill/>
        </p:spPr>
      </p:pic>
      <p:pic>
        <p:nvPicPr>
          <p:cNvPr id="4102" name="Picture 6" descr="D:\ING\20180329_Linux Station\images\P8-1-0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44895" y="3756931"/>
            <a:ext cx="761546" cy="761546"/>
          </a:xfrm>
          <a:prstGeom prst="rect">
            <a:avLst/>
          </a:prstGeom>
          <a:noFill/>
        </p:spPr>
      </p:pic>
      <p:sp>
        <p:nvSpPr>
          <p:cNvPr id="19" name="文字方塊 18"/>
          <p:cNvSpPr txBox="1"/>
          <p:nvPr/>
        </p:nvSpPr>
        <p:spPr>
          <a:xfrm>
            <a:off x="2264229" y="1262743"/>
            <a:ext cx="7685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3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QTS &amp; </a:t>
            </a:r>
            <a:r>
              <a:rPr lang="en-US" altLang="zh-TW" sz="32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Ubuntu</a:t>
            </a:r>
            <a:r>
              <a:rPr lang="en-US" altLang="zh-TW" sz="3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系統應用資源雙享受</a:t>
            </a:r>
            <a:endParaRPr lang="en-US" altLang="zh-TW" sz="32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925288" y="2209803"/>
            <a:ext cx="5562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利用 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Linux 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做程式編寫資料放在 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</a:p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資料內部傳輸不透過連線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取用和存取速度快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988629" y="2209803"/>
            <a:ext cx="4125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傳輸的資料大小不是問題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儲存和開發的最加環境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資料安全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261247" y="1861456"/>
            <a:ext cx="5148953" cy="3374578"/>
            <a:chOff x="2621720" y="212865"/>
            <a:chExt cx="2888873" cy="1550512"/>
          </a:xfrm>
        </p:grpSpPr>
        <p:sp>
          <p:nvSpPr>
            <p:cNvPr id="9" name="圓角矩形 8"/>
            <p:cNvSpPr/>
            <p:nvPr/>
          </p:nvSpPr>
          <p:spPr>
            <a:xfrm>
              <a:off x="2621720" y="399454"/>
              <a:ext cx="2888873" cy="1363923"/>
            </a:xfrm>
            <a:prstGeom prst="roundRect">
              <a:avLst>
                <a:gd name="adj" fmla="val 6120"/>
              </a:avLst>
            </a:prstGeom>
            <a:noFill/>
            <a:ln w="1905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Shape 111"/>
            <p:cNvSpPr/>
            <p:nvPr/>
          </p:nvSpPr>
          <p:spPr>
            <a:xfrm>
              <a:off x="2896565" y="212865"/>
              <a:ext cx="2296436" cy="37453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lang="en-US" sz="2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Linux Station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 帶給您的好處</a:t>
            </a:r>
            <a:endParaRPr lang="zh-TW" altLang="en-US" sz="40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 descr="C:\Users\Judy Chen\Desktop\Image 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9098" y="1665514"/>
            <a:ext cx="6542270" cy="3722915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729333" y="4528897"/>
            <a:ext cx="46169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*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 一次僅可開啟其中一個版本的 </a:t>
            </a:r>
            <a:r>
              <a:rPr lang="en-US" altLang="zh-TW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Ubuntu</a:t>
            </a:r>
            <a:endParaRPr lang="en-US" altLang="zh-TW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81733" y="2026625"/>
            <a:ext cx="3918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提供多版本 </a:t>
            </a:r>
            <a:r>
              <a:rPr lang="en-US" altLang="zh-TW" sz="28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Ubuntu</a:t>
            </a:r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96678" y="2857699"/>
            <a:ext cx="39880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 </a:t>
            </a:r>
            <a:r>
              <a:rPr lang="en-US" altLang="zh-TW" sz="24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Ubuntu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 14.04</a:t>
            </a:r>
          </a:p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 </a:t>
            </a:r>
            <a:r>
              <a:rPr lang="en-US" altLang="zh-TW" sz="24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Ubuntu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 16.04</a:t>
            </a:r>
          </a:p>
          <a:p>
            <a:pPr>
              <a:buFont typeface="Arial" pitchFamily="34" charset="0"/>
              <a:buChar char="•"/>
            </a:pP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 特別支援中文版 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  <a:p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   </a:t>
            </a:r>
            <a:r>
              <a:rPr lang="en-US" altLang="zh-TW" sz="24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Ubuntu</a:t>
            </a:r>
            <a:r>
              <a:rPr lang="en-US" altLang="zh-TW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 </a:t>
            </a:r>
            <a:r>
              <a:rPr lang="en-US" altLang="zh-TW" sz="2400" b="1" dirty="0" err="1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Kylin</a:t>
            </a:r>
            <a:r>
              <a:rPr lang="zh-TW" altLang="en-US" sz="24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 優麒麟</a:t>
            </a:r>
            <a:endPara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21735</TotalTime>
  <Words>872</Words>
  <Application>Microsoft Office PowerPoint</Application>
  <PresentationFormat>自訂</PresentationFormat>
  <Paragraphs>135</Paragraphs>
  <Slides>26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27" baseType="lpstr">
      <vt:lpstr>自訂設計</vt:lpstr>
      <vt:lpstr>投影片 1</vt:lpstr>
      <vt:lpstr>NAS 變身成為 Ubuntu 個人電腦是什麼意思呢?</vt:lpstr>
      <vt:lpstr>您是否認為…</vt:lpstr>
      <vt:lpstr>HD Station 的特色 </vt:lpstr>
      <vt:lpstr>Linux Station 的特色</vt:lpstr>
      <vt:lpstr>HD Station 和 Linux Station 的比較</vt:lpstr>
      <vt:lpstr>QNAP 為業界唯一獨家整合 NAS 和 Ubuntu </vt:lpstr>
      <vt:lpstr>Linux Station 帶給您的好處</vt:lpstr>
      <vt:lpstr>Linux Station 帶給您的好處</vt:lpstr>
      <vt:lpstr>Linux Station 帶給您的好處</vt:lpstr>
      <vt:lpstr>Linux Station 帶給您的好處</vt:lpstr>
      <vt:lpstr>Linux Station 帶給您的好處</vt:lpstr>
      <vt:lpstr>Linux Station 帶給您的好處</vt:lpstr>
      <vt:lpstr>Linux Station 帶給您的好處</vt:lpstr>
      <vt:lpstr>Linux Station 帶給您的好處</vt:lpstr>
      <vt:lpstr>Linux Station 帶給您的好處</vt:lpstr>
      <vt:lpstr>Linux Station 帶給您的好處</vt:lpstr>
      <vt:lpstr>Linux Station 帶給您的好處</vt:lpstr>
      <vt:lpstr>如何使用 Linux Station</vt:lpstr>
      <vt:lpstr>如何使用 Linux Station</vt:lpstr>
      <vt:lpstr>如何使用 Linux Station</vt:lpstr>
      <vt:lpstr>如何使用 Linux Station</vt:lpstr>
      <vt:lpstr>如何使用 Linux Station</vt:lpstr>
      <vt:lpstr>Linux Station 的支援機種和需求</vt:lpstr>
      <vt:lpstr>QNAP and Ubuntu</vt:lpstr>
      <vt:lpstr>投影片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Candice Tsai</dc:creator>
  <cp:lastModifiedBy>Judy Chen</cp:lastModifiedBy>
  <cp:revision>512</cp:revision>
  <dcterms:created xsi:type="dcterms:W3CDTF">2017-10-23T06:46:14Z</dcterms:created>
  <dcterms:modified xsi:type="dcterms:W3CDTF">2018-03-29T06:09:55Z</dcterms:modified>
</cp:coreProperties>
</file>