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3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2" r:id="rId3"/>
    <p:sldId id="283" r:id="rId4"/>
    <p:sldId id="285" r:id="rId5"/>
    <p:sldId id="286" r:id="rId6"/>
    <p:sldId id="284" r:id="rId7"/>
    <p:sldId id="264" r:id="rId8"/>
    <p:sldId id="266" r:id="rId9"/>
    <p:sldId id="268" r:id="rId10"/>
    <p:sldId id="267" r:id="rId11"/>
    <p:sldId id="289" r:id="rId12"/>
    <p:sldId id="269" r:id="rId13"/>
    <p:sldId id="270" r:id="rId14"/>
    <p:sldId id="271" r:id="rId15"/>
    <p:sldId id="272" r:id="rId16"/>
    <p:sldId id="291" r:id="rId17"/>
    <p:sldId id="273" r:id="rId18"/>
    <p:sldId id="290" r:id="rId19"/>
    <p:sldId id="274" r:id="rId20"/>
    <p:sldId id="275" r:id="rId21"/>
    <p:sldId id="287" r:id="rId22"/>
    <p:sldId id="277" r:id="rId23"/>
    <p:sldId id="288" r:id="rId24"/>
    <p:sldId id="278" r:id="rId25"/>
    <p:sldId id="280" r:id="rId26"/>
    <p:sldId id="281" r:id="rId27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施邑靜" initials="施邑靜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00FF"/>
    <a:srgbClr val="008EC0"/>
    <a:srgbClr val="F56413"/>
    <a:srgbClr val="D01F1E"/>
    <a:srgbClr val="AE1717"/>
    <a:srgbClr val="3C3C3C"/>
    <a:srgbClr val="FFF3F3"/>
    <a:srgbClr val="FFE2E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7" autoAdjust="0"/>
    <p:restoredTop sz="95116" autoAdjust="0"/>
  </p:normalViewPr>
  <p:slideViewPr>
    <p:cSldViewPr snapToGrid="0">
      <p:cViewPr>
        <p:scale>
          <a:sx n="70" d="100"/>
          <a:sy n="70" d="100"/>
        </p:scale>
        <p:origin x="-1378" y="-28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-4075" y="-8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3-29T10:29:46.848" idx="4">
    <p:pos x="4163" y="2031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A1BD5E2-2E3A-4952-A154-9D46C574EAF6}" type="datetimeFigureOut">
              <a:rPr lang="zh-TW" altLang="en-US"/>
              <a:pPr>
                <a:defRPr/>
              </a:pPr>
              <a:t>2018/3/29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itchFamily="34" charset="0"/>
              </a:defRPr>
            </a:lvl1pPr>
          </a:lstStyle>
          <a:p>
            <a:pPr>
              <a:defRPr/>
            </a:pPr>
            <a:fld id="{17E11D99-29D9-4386-B059-D9E19260AA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040037B-1FE2-404D-8C9D-39B1220DE6FE}" type="datetimeFigureOut">
              <a:rPr lang="zh-TW" altLang="en-US"/>
              <a:pPr>
                <a:defRPr/>
              </a:pPr>
              <a:t>2018/3/29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itchFamily="34" charset="0"/>
              </a:defRPr>
            </a:lvl1pPr>
          </a:lstStyle>
          <a:p>
            <a:pPr>
              <a:defRPr/>
            </a:pPr>
            <a:fld id="{6CED6FB6-CF43-4F79-BB58-B33823D64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ED6FB6-CF43-4F79-BB58-B33823D64E13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ED6FB6-CF43-4F79-BB58-B33823D64E13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NG\QmailAgent &amp; QmailClient_直播PPT\1122_Back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446"/>
            <a:ext cx="12190413" cy="685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6" y="0"/>
            <a:ext cx="10469382" cy="936171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D:\工作進行中\20170911直播母版16比9\各場PPT元素\20171124直播ppt元素\Back-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1009650" y="0"/>
            <a:ext cx="10572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977900" y="1600200"/>
            <a:ext cx="106045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00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739A48A-E3B0-4176-B908-8E2BB6B780D1}" type="datetimeFigureOut">
              <a:rPr lang="zh-TW" altLang="en-US"/>
              <a:pPr>
                <a:defRPr/>
              </a:pPr>
              <a:t>2018/3/29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000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00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BEBF992-1082-4117-AB8A-F20409CE487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微軟正黑體" pitchFamily="34" charset="-12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微軟正黑體" pitchFamily="34" charset="-12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微軟正黑體" pitchFamily="34" charset="-12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微軟正黑體" pitchFamily="34" charset="-12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490584" y="3936092"/>
            <a:ext cx="44248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altLang="zh-TW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Transform NAS into your personal </a:t>
            </a:r>
            <a:r>
              <a:rPr lang="en-CA" altLang="zh-TW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CA" altLang="zh-TW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computer</a:t>
            </a:r>
            <a:endParaRPr lang="zh-TW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370112" y="2002971"/>
            <a:ext cx="4550227" cy="2917371"/>
            <a:chOff x="2756093" y="82823"/>
            <a:chExt cx="2552952" cy="1340440"/>
          </a:xfrm>
        </p:grpSpPr>
        <p:sp>
          <p:nvSpPr>
            <p:cNvPr id="6" name="圓角矩形 5"/>
            <p:cNvSpPr/>
            <p:nvPr/>
          </p:nvSpPr>
          <p:spPr>
            <a:xfrm>
              <a:off x="2756093" y="399454"/>
              <a:ext cx="2552952" cy="1023809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Shape 111"/>
            <p:cNvSpPr/>
            <p:nvPr/>
          </p:nvSpPr>
          <p:spPr>
            <a:xfrm>
              <a:off x="2896565" y="82823"/>
              <a:ext cx="2296436" cy="66521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903501" y="2113711"/>
            <a:ext cx="3820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QTS App Center and  </a:t>
            </a:r>
            <a:r>
              <a:rPr lang="en-US" altLang="zh-TW" sz="28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Software Center 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859967" y="3565269"/>
            <a:ext cx="3483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Abundant applications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Miscellaneous ways of  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applying them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Advantages of Linux Station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22" name="Picture 2" descr="C:\Users\Judy Chen\Desktop\Image 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4507" y="1589315"/>
            <a:ext cx="6784468" cy="3777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947060" y="1600197"/>
            <a:ext cx="4648199" cy="4343401"/>
            <a:chOff x="2695016" y="84056"/>
            <a:chExt cx="2607920" cy="1714330"/>
          </a:xfrm>
        </p:grpSpPr>
        <p:sp>
          <p:nvSpPr>
            <p:cNvPr id="7" name="圓角矩形 6"/>
            <p:cNvSpPr/>
            <p:nvPr/>
          </p:nvSpPr>
          <p:spPr>
            <a:xfrm>
              <a:off x="2695016" y="612534"/>
              <a:ext cx="2607920" cy="1185852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Shape 111"/>
            <p:cNvSpPr/>
            <p:nvPr/>
          </p:nvSpPr>
          <p:spPr>
            <a:xfrm>
              <a:off x="3006501" y="84056"/>
              <a:ext cx="1893336" cy="644485"/>
            </a:xfrm>
            <a:prstGeom prst="round2DiagRect">
              <a:avLst>
                <a:gd name="adj1" fmla="val 33333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1817914" y="1776251"/>
            <a:ext cx="35378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Manage </a:t>
            </a:r>
            <a:r>
              <a:rPr lang="en-US" altLang="zh-TW" sz="28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settings through Linux Station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045031" y="3434637"/>
            <a:ext cx="44413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Enable and disable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endParaRPr lang="en-US" altLang="zh-TW" sz="24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marL="0" lvl="1"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Set display resolution</a:t>
            </a:r>
          </a:p>
          <a:p>
            <a:pPr marL="0" lvl="1"/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-</a:t>
            </a: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Just like managing your PC.</a:t>
            </a:r>
          </a:p>
          <a:p>
            <a:pPr marL="0" lvl="1"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Network settings</a:t>
            </a:r>
            <a:b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-Adjust default gateway</a:t>
            </a:r>
          </a:p>
          <a:p>
            <a:pPr marL="0" lvl="1">
              <a:buFont typeface="Arial" pitchFamily="34" charset="0"/>
              <a:buChar char="•"/>
            </a:pPr>
            <a:endParaRPr lang="en-US" altLang="zh-TW" sz="2400" dirty="0" smtClean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buFont typeface="Arial" pitchFamily="34" charset="0"/>
              <a:buChar char="•"/>
            </a:pPr>
            <a:endParaRPr lang="en-US" altLang="zh-TW" sz="24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Advantages of Linux Station</a:t>
            </a:r>
            <a:endParaRPr lang="zh-TW" altLang="en-US" dirty="0"/>
          </a:p>
        </p:txBody>
      </p:sp>
      <p:pic>
        <p:nvPicPr>
          <p:cNvPr id="5" name="Picture 4" descr="C:\Users\Judy Chen\Desktop\Image 1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70512" y="1137754"/>
            <a:ext cx="3117029" cy="2352615"/>
          </a:xfrm>
          <a:prstGeom prst="rect">
            <a:avLst/>
          </a:prstGeom>
          <a:noFill/>
        </p:spPr>
      </p:pic>
      <p:pic>
        <p:nvPicPr>
          <p:cNvPr id="27650" name="Picture 2" descr="C:\Users\Judy Chen\Desktop\Image 22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867395" y="3573916"/>
            <a:ext cx="3555120" cy="2631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424536" y="1124962"/>
            <a:ext cx="10907486" cy="2423781"/>
            <a:chOff x="2460050" y="66601"/>
            <a:chExt cx="3207539" cy="1659689"/>
          </a:xfrm>
        </p:grpSpPr>
        <p:sp>
          <p:nvSpPr>
            <p:cNvPr id="15" name="圓角矩形 14"/>
            <p:cNvSpPr/>
            <p:nvPr/>
          </p:nvSpPr>
          <p:spPr>
            <a:xfrm>
              <a:off x="2460050" y="404750"/>
              <a:ext cx="3207539" cy="1321540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Shape 111"/>
            <p:cNvSpPr/>
            <p:nvPr/>
          </p:nvSpPr>
          <p:spPr>
            <a:xfrm>
              <a:off x="2536878" y="66601"/>
              <a:ext cx="1959097" cy="62309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6564086" y="3320143"/>
            <a:ext cx="1676400" cy="478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609600" y="1273629"/>
            <a:ext cx="6749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32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remote desktop function</a:t>
            </a:r>
          </a:p>
          <a:p>
            <a:pPr lvl="0" algn="ctr"/>
            <a:endParaRPr lang="en-US" altLang="zh-TW" sz="32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98711" y="2166264"/>
            <a:ext cx="11168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Access to QTS &amp;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dual system anywhere in the world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Operate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through browser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Just like using Linux Laptop</a:t>
            </a:r>
          </a:p>
        </p:txBody>
      </p:sp>
      <p:pic>
        <p:nvPicPr>
          <p:cNvPr id="26626" name="Picture 2" descr="C:\Users\Judy Chen\Desktop\Image 2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1570" y="4076719"/>
            <a:ext cx="5632137" cy="2051009"/>
          </a:xfrm>
          <a:prstGeom prst="rect">
            <a:avLst/>
          </a:prstGeom>
          <a:noFill/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Advantages of Linux Station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 descr="C:\Users\Judy Chen\Desktop\thumb-map-red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44745" y="2355379"/>
            <a:ext cx="7641168" cy="4752994"/>
          </a:xfrm>
          <a:prstGeom prst="rect">
            <a:avLst/>
          </a:prstGeom>
          <a:noFill/>
        </p:spPr>
      </p:pic>
      <p:pic>
        <p:nvPicPr>
          <p:cNvPr id="13" name="Picture 4" descr="C:\Users\Judy Chen\Desktop\ubuntu_logo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962523" y="2893845"/>
            <a:ext cx="706962" cy="706962"/>
          </a:xfrm>
          <a:prstGeom prst="rect">
            <a:avLst/>
          </a:prstGeom>
          <a:noFill/>
        </p:spPr>
      </p:pic>
      <p:pic>
        <p:nvPicPr>
          <p:cNvPr id="14" name="圖片 13" descr="myQNAPclou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76323" y="3280727"/>
            <a:ext cx="2027399" cy="485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矩形 20"/>
          <p:cNvSpPr/>
          <p:nvPr/>
        </p:nvSpPr>
        <p:spPr>
          <a:xfrm>
            <a:off x="489858" y="1810361"/>
            <a:ext cx="4343400" cy="2707205"/>
          </a:xfrm>
          <a:prstGeom prst="roundRect">
            <a:avLst>
              <a:gd name="adj" fmla="val 6120"/>
            </a:avLst>
          </a:prstGeom>
          <a:noFill/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2" descr="C:\Users\Judy Chen\Desktop\thumb-map-red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29487" y="903515"/>
            <a:ext cx="9572751" cy="5954484"/>
          </a:xfrm>
          <a:prstGeom prst="rect">
            <a:avLst/>
          </a:prstGeom>
          <a:noFill/>
        </p:spPr>
      </p:pic>
      <p:sp>
        <p:nvSpPr>
          <p:cNvPr id="17" name="Shape 111"/>
          <p:cNvSpPr/>
          <p:nvPr/>
        </p:nvSpPr>
        <p:spPr>
          <a:xfrm>
            <a:off x="696686" y="1393377"/>
            <a:ext cx="4855028" cy="838201"/>
          </a:xfrm>
          <a:prstGeom prst="round2DiagRect">
            <a:avLst>
              <a:gd name="adj1" fmla="val 40909"/>
              <a:gd name="adj2" fmla="val 0"/>
            </a:avLst>
          </a:prstGeom>
          <a:solidFill>
            <a:schemeClr val="bg1">
              <a:lumMod val="8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59963" y="1558545"/>
            <a:ext cx="522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Remote desktop streaming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707564" y="2367856"/>
            <a:ext cx="3254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Audio output</a:t>
            </a:r>
          </a:p>
          <a:p>
            <a:pPr marL="0" lvl="1"/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through remote </a:t>
            </a:r>
          </a:p>
          <a:p>
            <a:pPr marL="0" lvl="1"/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computer desktop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Easy to manage </a:t>
            </a:r>
          </a:p>
          <a:p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media file</a:t>
            </a:r>
          </a:p>
          <a:p>
            <a:pPr>
              <a:buFont typeface="Arial" pitchFamily="34" charset="0"/>
              <a:buChar char="•"/>
            </a:pPr>
            <a:endParaRPr lang="en-US" altLang="zh-TW" sz="24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Advantages of Linux Station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Picture 2" descr="C:\Users\Judy Chen\Desktop\thumb-map-re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45160" y="1110344"/>
            <a:ext cx="9572751" cy="5954484"/>
          </a:xfrm>
          <a:prstGeom prst="rect">
            <a:avLst/>
          </a:prstGeom>
        </p:spPr>
      </p:pic>
      <p:pic>
        <p:nvPicPr>
          <p:cNvPr id="13" name="Picture 4" descr="C:\Users\Judy Chen\Desktop\ubuntu_logo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862367" y="1962602"/>
            <a:ext cx="794746" cy="794746"/>
          </a:xfrm>
          <a:prstGeom prst="rect">
            <a:avLst/>
          </a:prstGeom>
          <a:noFill/>
        </p:spPr>
      </p:pic>
      <p:pic>
        <p:nvPicPr>
          <p:cNvPr id="14" name="圖片 13" descr="myQNAPclou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1926" y="3303179"/>
            <a:ext cx="2143075" cy="513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881735" y="1469571"/>
            <a:ext cx="10178143" cy="1621968"/>
          </a:xfrm>
          <a:prstGeom prst="roundRect">
            <a:avLst>
              <a:gd name="adj" fmla="val 6120"/>
            </a:avLst>
          </a:prstGeom>
          <a:noFill/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0" name="Picture 2" descr="C:\Users\Judy Chen\Desktop\Image 16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73087" y="2414269"/>
            <a:ext cx="7591400" cy="3976675"/>
          </a:xfrm>
          <a:prstGeom prst="rect">
            <a:avLst/>
          </a:prstGeom>
          <a:noFill/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Advantages of Linux Station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Shape 111"/>
          <p:cNvSpPr/>
          <p:nvPr/>
        </p:nvSpPr>
        <p:spPr>
          <a:xfrm>
            <a:off x="1099450" y="1034156"/>
            <a:ext cx="9764486" cy="83820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219183" y="1199325"/>
            <a:ext cx="1041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Play the media files on NAS through DLNA enabled device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188013" y="1877999"/>
            <a:ext cx="7075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By installing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Twonky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Server in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endParaRPr lang="en-US" altLang="zh-TW" sz="24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buFont typeface="Arial" pitchFamily="34" charset="0"/>
              <a:buChar char="•"/>
            </a:pPr>
            <a:endParaRPr lang="en-US" altLang="zh-TW" sz="24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7913913" y="1850571"/>
            <a:ext cx="4060371" cy="3135086"/>
          </a:xfrm>
          <a:prstGeom prst="roundRect">
            <a:avLst>
              <a:gd name="adj" fmla="val 6120"/>
            </a:avLst>
          </a:prstGeom>
          <a:noFill/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Shape 111"/>
          <p:cNvSpPr/>
          <p:nvPr/>
        </p:nvSpPr>
        <p:spPr>
          <a:xfrm>
            <a:off x="8011883" y="1295413"/>
            <a:ext cx="3842658" cy="120830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203719" y="1460583"/>
            <a:ext cx="3737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Use KODI to play the media files on NAS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8260360" y="2716200"/>
            <a:ext cx="38880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KODI is ready after 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installation.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Use QNAP remote to 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control KODI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(RM-IR002, RM-IR004)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Advantages of Linux Station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2" name="Picture 2" descr="C:\Users\Judy Chen\Desktop\Image 8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5812" y="1328479"/>
            <a:ext cx="7563672" cy="4245010"/>
          </a:xfrm>
          <a:prstGeom prst="rect">
            <a:avLst/>
          </a:prstGeom>
          <a:noFill/>
        </p:spPr>
      </p:pic>
      <p:pic>
        <p:nvPicPr>
          <p:cNvPr id="5123" name="Picture 3" descr="C:\Users\Judy Chen\Desktop\despite-the-massive-crackdown-by-authorities-these-are-the-working-kodi-add-ons-available-on-the-web-youtube.png"/>
          <p:cNvPicPr>
            <a:picLocks noChangeAspect="1" noChangeArrowheads="1"/>
          </p:cNvPicPr>
          <p:nvPr/>
        </p:nvPicPr>
        <p:blipFill>
          <a:blip r:embed="rId3" cstate="print"/>
          <a:srcRect b="6017"/>
          <a:stretch>
            <a:fillRect/>
          </a:stretch>
        </p:blipFill>
        <p:spPr bwMode="auto">
          <a:xfrm>
            <a:off x="1447796" y="2762891"/>
            <a:ext cx="6728007" cy="3572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6193972" y="1157614"/>
            <a:ext cx="5399316" cy="4394095"/>
            <a:chOff x="2460050" y="-8919"/>
            <a:chExt cx="3207539" cy="2137710"/>
          </a:xfrm>
        </p:grpSpPr>
        <p:sp>
          <p:nvSpPr>
            <p:cNvPr id="13" name="圓角矩形 12"/>
            <p:cNvSpPr/>
            <p:nvPr/>
          </p:nvSpPr>
          <p:spPr>
            <a:xfrm>
              <a:off x="2460050" y="492374"/>
              <a:ext cx="3207539" cy="1636417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Shape 111"/>
            <p:cNvSpPr/>
            <p:nvPr/>
          </p:nvSpPr>
          <p:spPr>
            <a:xfrm>
              <a:off x="2848059" y="-8919"/>
              <a:ext cx="2463855" cy="62309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Advantages of Linux Station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429149" y="2488062"/>
            <a:ext cx="5240337" cy="2247900"/>
          </a:xfrm>
        </p:spPr>
        <p:txBody>
          <a:bodyPr/>
          <a:lstStyle/>
          <a:p>
            <a:pPr marL="0">
              <a:buNone/>
            </a:pPr>
            <a:r>
              <a:rPr lang="en-US" altLang="zh-TW" sz="2000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Video HD is a free KODI add-on. With KODI's streaming and video decoding capabilities, you can directly access and stream NAS files to computers or set-top boxes. Video HD also fully supports Video Station's features, including current play time, video type, online subtitle lookup and more, allowing you to enjoy high-quality multimedia entertainment.</a:t>
            </a:r>
            <a:endParaRPr lang="zh-TW" altLang="en-US" sz="2000" dirty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3075" name="Picture 3" descr="D:\ING\20180329_Linux Station\images\Video HD U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788" y="1393376"/>
            <a:ext cx="5324475" cy="4572000"/>
          </a:xfrm>
          <a:prstGeom prst="rect">
            <a:avLst/>
          </a:prstGeom>
          <a:noFill/>
        </p:spPr>
      </p:pic>
      <p:grpSp>
        <p:nvGrpSpPr>
          <p:cNvPr id="11" name="群組 10"/>
          <p:cNvGrpSpPr/>
          <p:nvPr/>
        </p:nvGrpSpPr>
        <p:grpSpPr>
          <a:xfrm>
            <a:off x="6532568" y="5280239"/>
            <a:ext cx="3547609" cy="913728"/>
            <a:chOff x="6445477" y="1517423"/>
            <a:chExt cx="4363810" cy="1123950"/>
          </a:xfrm>
        </p:grpSpPr>
        <p:pic>
          <p:nvPicPr>
            <p:cNvPr id="3076" name="Picture 4" descr="D:\ING\20180329_Linux Station\images\ico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09162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3077" name="Picture 5" descr="D:\ING\20180329_Linux Station\images\icon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87933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3078" name="Picture 6" descr="D:\ING\20180329_Linux Station\images\icon-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66705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3079" name="Picture 7" descr="D:\ING\20180329_Linux Station\images\icon-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45477" y="1517423"/>
              <a:ext cx="1000125" cy="1123950"/>
            </a:xfrm>
            <a:prstGeom prst="rect">
              <a:avLst/>
            </a:prstGeom>
            <a:noFill/>
          </p:spPr>
        </p:pic>
      </p:grpSp>
      <p:pic>
        <p:nvPicPr>
          <p:cNvPr id="3074" name="Picture 2" descr="D:\ING\20180329_Linux Station\images\kodi-logo_thumb80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7310" y="1338941"/>
            <a:ext cx="2952334" cy="941849"/>
          </a:xfrm>
          <a:prstGeom prst="rect">
            <a:avLst/>
          </a:prstGeom>
          <a:noFill/>
        </p:spPr>
      </p:pic>
      <p:pic>
        <p:nvPicPr>
          <p:cNvPr id="1026" name="Picture 2" descr="\\MARKETING\Marketing\MarketingMaterials\素材\_icons\00_4.2iconPNG\Vide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51601" y="1139144"/>
            <a:ext cx="852940" cy="8529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870857" y="1545771"/>
            <a:ext cx="10755086" cy="1589312"/>
          </a:xfrm>
          <a:prstGeom prst="roundRect">
            <a:avLst>
              <a:gd name="adj" fmla="val 6120"/>
            </a:avLst>
          </a:prstGeom>
          <a:noFill/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Shape 111"/>
          <p:cNvSpPr/>
          <p:nvPr/>
        </p:nvSpPr>
        <p:spPr>
          <a:xfrm>
            <a:off x="1284511" y="1099457"/>
            <a:ext cx="9840690" cy="78378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447791" y="1210211"/>
            <a:ext cx="1087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Read data from and write data to </a:t>
            </a:r>
            <a:r>
              <a:rPr lang="en-US" altLang="zh-TW" sz="28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blu</a:t>
            </a:r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-ray device via </a:t>
            </a:r>
            <a:r>
              <a:rPr lang="en-US" altLang="zh-TW" sz="28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endParaRPr lang="en-US" altLang="zh-TW" sz="28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23258" y="1997741"/>
            <a:ext cx="10526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2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2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Multimedia applications (ex: VLC)</a:t>
            </a:r>
            <a:r>
              <a:rPr lang="zh-TW" altLang="en-US" sz="22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2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and data writing applications</a:t>
            </a:r>
            <a:r>
              <a:rPr lang="zh-TW" altLang="en-US" sz="22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2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(ex:</a:t>
            </a:r>
            <a:r>
              <a:rPr lang="zh-TW" altLang="en-US" sz="22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CA" altLang="zh-TW" sz="22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Brasero</a:t>
            </a:r>
            <a:r>
              <a:rPr lang="en-US" altLang="zh-TW" sz="22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, k3b)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2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Applications can be found easily in </a:t>
            </a:r>
            <a:r>
              <a:rPr lang="en-US" altLang="zh-TW" sz="22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2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software center.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Advantages of Linux Station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2771" name="Picture 3" descr="C:\Users\Judy Chen\Desktop\Image 16.png"/>
          <p:cNvPicPr>
            <a:picLocks noChangeAspect="1" noChangeArrowheads="1"/>
          </p:cNvPicPr>
          <p:nvPr/>
        </p:nvPicPr>
        <p:blipFill>
          <a:blip r:embed="rId2" cstate="print"/>
          <a:srcRect b="10530"/>
          <a:stretch>
            <a:fillRect/>
          </a:stretch>
        </p:blipFill>
        <p:spPr bwMode="auto">
          <a:xfrm>
            <a:off x="1378359" y="2902363"/>
            <a:ext cx="4567296" cy="34222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770" name="Picture 2" descr="C:\Users\Judy Chen\Desktop\273_1494482180_TVS-882BR_E58FB3E4B88AE8A7922BE58589E7A29FE6A99FE587BAE58589E7A29F28E784A1E58589E7A29FE8B2BC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1568" y="3573447"/>
            <a:ext cx="4517571" cy="2925325"/>
          </a:xfrm>
          <a:prstGeom prst="rect">
            <a:avLst/>
          </a:prstGeom>
          <a:noFill/>
        </p:spPr>
      </p:pic>
      <p:pic>
        <p:nvPicPr>
          <p:cNvPr id="11" name="圖片 10" descr="箭頭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34271" flipV="1">
            <a:off x="5418807" y="3075456"/>
            <a:ext cx="1859078" cy="891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838200" y="1135453"/>
            <a:ext cx="10352314" cy="1553318"/>
          </a:xfrm>
          <a:prstGeom prst="roundRect">
            <a:avLst>
              <a:gd name="adj" fmla="val 6120"/>
            </a:avLst>
          </a:prstGeom>
          <a:noFill/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698" name="Picture 2" descr="C:\Users\Judy Chen\Desktop\Image 25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9862" y="2068288"/>
            <a:ext cx="10288430" cy="3603370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653166" y="6107278"/>
            <a:ext cx="74174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* </a:t>
            </a:r>
            <a:r>
              <a:rPr lang="en-US" altLang="zh-TW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Without graphics card, only the remote desktop function can be used.</a:t>
            </a:r>
            <a:endParaRPr lang="zh-TW" altLang="en-US" b="1" dirty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Advantages of Linux Station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699" name="Picture 3" descr="C:\Users\Judy Chen\Desktop\Ubuntu_SW_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0635" y="3204484"/>
            <a:ext cx="5740470" cy="291328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700" name="Picture 4" descr="C:\Users\Judy Chen\Desktop\ts-677_AMD-NVID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1101" y="3483432"/>
            <a:ext cx="6116319" cy="2808514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1001466" y="1240973"/>
            <a:ext cx="106571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3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3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Install graphics card on TS-x77 and TS-1685 for using Linux Station.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23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3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3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Linux Station can use graphics card for large media file processing.</a:t>
            </a:r>
            <a:endParaRPr lang="zh-TW" altLang="en-US" sz="23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8571" y="1079441"/>
            <a:ext cx="8204480" cy="12609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/>
              <a:t>How to use Linux Station</a:t>
            </a:r>
            <a:endParaRPr lang="zh-TW" altLang="en-US" b="1" dirty="0"/>
          </a:p>
        </p:txBody>
      </p:sp>
      <p:pic>
        <p:nvPicPr>
          <p:cNvPr id="6146" name="Picture 2" descr="C:\Users\Judy Chen\Desktop\Image 1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06217" y="2493834"/>
            <a:ext cx="8046640" cy="3725843"/>
          </a:xfrm>
          <a:prstGeom prst="rect">
            <a:avLst/>
          </a:prstGeom>
          <a:noFill/>
          <a:ln w="28575">
            <a:noFill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2645229" y="1175654"/>
            <a:ext cx="6520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Install Container Station</a:t>
            </a: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and</a:t>
            </a: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Linux Station from the App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0" y="3722913"/>
            <a:ext cx="3341913" cy="968830"/>
            <a:chOff x="0" y="2111828"/>
            <a:chExt cx="3341913" cy="968830"/>
          </a:xfrm>
        </p:grpSpPr>
        <p:sp>
          <p:nvSpPr>
            <p:cNvPr id="15" name="圓角矩形 14"/>
            <p:cNvSpPr/>
            <p:nvPr/>
          </p:nvSpPr>
          <p:spPr>
            <a:xfrm>
              <a:off x="0" y="2111828"/>
              <a:ext cx="3341913" cy="96883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6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97969" y="2198914"/>
              <a:ext cx="3024000" cy="78377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283028" y="3951515"/>
            <a:ext cx="2754081" cy="522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b="1" dirty="0" smtClean="0">
                <a:solidFill>
                  <a:schemeClr val="tx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Use </a:t>
            </a:r>
            <a:r>
              <a:rPr lang="en-US" altLang="zh-TW" sz="2400" b="1" dirty="0" err="1" smtClean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zh-TW" altLang="en-US" sz="2400" b="1" dirty="0" smtClean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OS </a:t>
            </a:r>
            <a:r>
              <a:rPr lang="en-US" altLang="zh-TW" sz="2400" b="1" dirty="0" smtClean="0">
                <a:solidFill>
                  <a:schemeClr val="tx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on NAS</a:t>
            </a:r>
            <a:endParaRPr lang="zh-TW" altLang="en-US" sz="2400" b="1" dirty="0">
              <a:solidFill>
                <a:schemeClr val="tx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2993577" y="4082143"/>
            <a:ext cx="326572" cy="23948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0" y="2427522"/>
            <a:ext cx="3341913" cy="968830"/>
            <a:chOff x="0" y="2111828"/>
            <a:chExt cx="3341913" cy="968830"/>
          </a:xfrm>
        </p:grpSpPr>
        <p:sp>
          <p:nvSpPr>
            <p:cNvPr id="11" name="圓角矩形 10"/>
            <p:cNvSpPr/>
            <p:nvPr/>
          </p:nvSpPr>
          <p:spPr>
            <a:xfrm>
              <a:off x="0" y="2111828"/>
              <a:ext cx="3341913" cy="96883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6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97969" y="2198914"/>
              <a:ext cx="3024000" cy="78377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TW" sz="3600" dirty="0" smtClean="0"/>
              <a:t>Transform NAS into a personal </a:t>
            </a:r>
            <a:r>
              <a:rPr lang="en-CA" altLang="zh-TW" sz="3600" dirty="0" err="1" smtClean="0"/>
              <a:t>Ubuntu</a:t>
            </a:r>
            <a:r>
              <a:rPr lang="en-CA" altLang="zh-TW" sz="3600" dirty="0" smtClean="0"/>
              <a:t> computer?</a:t>
            </a:r>
            <a:endParaRPr lang="zh-TW" altLang="en-US" sz="3600" dirty="0"/>
          </a:p>
        </p:txBody>
      </p:sp>
      <p:sp>
        <p:nvSpPr>
          <p:cNvPr id="7" name="矩形 6"/>
          <p:cNvSpPr/>
          <p:nvPr/>
        </p:nvSpPr>
        <p:spPr>
          <a:xfrm>
            <a:off x="457205" y="2656124"/>
            <a:ext cx="2460166" cy="522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altLang="zh-TW" sz="2400" b="1" dirty="0" smtClean="0">
                <a:solidFill>
                  <a:schemeClr val="tx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NAS becomes</a:t>
            </a:r>
            <a:r>
              <a:rPr lang="zh-TW" altLang="en-US" sz="2400" b="1" dirty="0" smtClean="0">
                <a:solidFill>
                  <a:schemeClr val="tx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</a:t>
            </a:r>
            <a:r>
              <a:rPr lang="zh-TW" altLang="en-US" sz="2400" b="1" dirty="0" smtClean="0">
                <a:solidFill>
                  <a:schemeClr val="tx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endParaRPr lang="en-US" altLang="zh-TW" sz="2400" b="1" dirty="0" smtClean="0">
              <a:solidFill>
                <a:schemeClr val="tx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r>
              <a:rPr lang="en-CA" altLang="zh-TW" sz="2400" b="1" dirty="0" smtClean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host computer</a:t>
            </a:r>
            <a:endParaRPr lang="zh-TW" altLang="en-US" sz="2400" b="1" dirty="0">
              <a:solidFill>
                <a:srgbClr val="0000FF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2993577" y="2786752"/>
            <a:ext cx="326572" cy="23948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410" name="Picture 2" descr="C:\Users\Judy Chen\Desktop\Image 6.png"/>
          <p:cNvPicPr>
            <a:picLocks noChangeAspect="1" noChangeArrowheads="1"/>
          </p:cNvPicPr>
          <p:nvPr/>
        </p:nvPicPr>
        <p:blipFill>
          <a:blip r:embed="rId2" cstate="print"/>
          <a:srcRect t="11793"/>
          <a:stretch>
            <a:fillRect/>
          </a:stretch>
        </p:blipFill>
        <p:spPr bwMode="auto">
          <a:xfrm>
            <a:off x="3341915" y="1001486"/>
            <a:ext cx="8850085" cy="6251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0451" y="1090322"/>
            <a:ext cx="9296401" cy="1428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How to use Linux Station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1746" name="Picture 2" descr="C:\Users\Judy Chen\Desktop\Image 12.png"/>
          <p:cNvPicPr>
            <a:picLocks noChangeAspect="1" noChangeArrowheads="1"/>
          </p:cNvPicPr>
          <p:nvPr/>
        </p:nvPicPr>
        <p:blipFill>
          <a:blip r:embed="rId3" cstate="print"/>
          <a:srcRect b="17318"/>
          <a:stretch>
            <a:fillRect/>
          </a:stretch>
        </p:blipFill>
        <p:spPr bwMode="auto">
          <a:xfrm>
            <a:off x="1836594" y="2566724"/>
            <a:ext cx="8744320" cy="3344215"/>
          </a:xfrm>
          <a:prstGeom prst="rect">
            <a:avLst/>
          </a:prstGeom>
          <a:noFill/>
          <a:effectLst>
            <a:outerShdw blurRad="101600" dist="12700" dir="2400000" sx="101000" sy="101000" algn="ctr" rotWithShape="0">
              <a:prstClr val="black">
                <a:alpha val="17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824204" y="5952594"/>
            <a:ext cx="5548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*</a:t>
            </a:r>
            <a:r>
              <a:rPr lang="en-US" altLang="zh-TW" sz="1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HD Station</a:t>
            </a:r>
            <a:r>
              <a:rPr lang="zh-TW" altLang="en-US" sz="1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and </a:t>
            </a:r>
            <a:r>
              <a:rPr lang="zh-TW" altLang="en-US" sz="1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Linux Station cannot be enabled at the same time.</a:t>
            </a:r>
          </a:p>
          <a:p>
            <a:r>
              <a:rPr lang="en-US" altLang="zh-TW" sz="1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* Only one </a:t>
            </a:r>
            <a:r>
              <a:rPr lang="en-US" altLang="zh-TW" sz="14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1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version can be enabled at a time.</a:t>
            </a:r>
            <a:endParaRPr lang="zh-TW" altLang="en-US" sz="1400" b="1" dirty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15338" y="1338942"/>
            <a:ext cx="8088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buNone/>
            </a:pPr>
            <a:r>
              <a:rPr lang="en-US" altLang="zh-TW" sz="27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Enable</a:t>
            </a:r>
            <a:r>
              <a:rPr lang="zh-TW" altLang="en-US" sz="27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7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Linux Station and install the required </a:t>
            </a:r>
            <a:r>
              <a:rPr lang="en-US" altLang="zh-TW" sz="27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7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version (</a:t>
            </a:r>
            <a:r>
              <a:rPr lang="en-US" altLang="zh-TW" sz="27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7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14.04, 16.04, 16.04 </a:t>
            </a:r>
            <a:r>
              <a:rPr lang="en-US" altLang="zh-TW" sz="27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Kylin</a:t>
            </a:r>
            <a:r>
              <a:rPr lang="en-US" altLang="zh-TW" sz="27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)</a:t>
            </a:r>
          </a:p>
        </p:txBody>
      </p:sp>
      <p:sp>
        <p:nvSpPr>
          <p:cNvPr id="10" name="矩形 9"/>
          <p:cNvSpPr/>
          <p:nvPr/>
        </p:nvSpPr>
        <p:spPr>
          <a:xfrm>
            <a:off x="4789714" y="4702629"/>
            <a:ext cx="2841172" cy="5878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55657" y="2407524"/>
            <a:ext cx="6330801" cy="188144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How to use Linux Station</a:t>
            </a:r>
            <a:endParaRPr lang="zh-TW" altLang="en-US" dirty="0"/>
          </a:p>
        </p:txBody>
      </p:sp>
      <p:pic>
        <p:nvPicPr>
          <p:cNvPr id="4" name="Picture 4" descr="C:\Users\Judy Chen\Desktop\Image 14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30860" r="29564"/>
          <a:stretch>
            <a:fillRect/>
          </a:stretch>
        </p:blipFill>
        <p:spPr bwMode="auto">
          <a:xfrm>
            <a:off x="729342" y="1050363"/>
            <a:ext cx="4913093" cy="5361324"/>
          </a:xfrm>
          <a:prstGeom prst="rect">
            <a:avLst/>
          </a:prstGeom>
          <a:noFill/>
          <a:ln w="38100">
            <a:noFill/>
          </a:ln>
          <a:effectLst>
            <a:outerShdw blurRad="152400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7456713" y="2471078"/>
            <a:ext cx="3984173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457200">
              <a:spcBef>
                <a:spcPct val="20000"/>
              </a:spcBef>
              <a:defRPr/>
            </a:pPr>
            <a:r>
              <a:rPr kumimoji="0" lang="en-US" altLang="zh-TW" sz="24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Installing the </a:t>
            </a:r>
            <a:r>
              <a:rPr kumimoji="0" lang="en-US" altLang="zh-TW" sz="24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kumimoji="0" lang="en-US" altLang="zh-TW" sz="24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</a:p>
          <a:p>
            <a:pPr lvl="0" indent="-457200">
              <a:spcBef>
                <a:spcPct val="20000"/>
              </a:spcBef>
              <a:defRPr/>
            </a:pPr>
            <a:r>
              <a:rPr kumimoji="0" lang="en-US" altLang="zh-TW" sz="24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(version displayed). </a:t>
            </a:r>
          </a:p>
          <a:p>
            <a:pPr lvl="0" indent="-457200">
              <a:spcBef>
                <a:spcPct val="20000"/>
              </a:spcBef>
              <a:defRPr/>
            </a:pPr>
            <a:r>
              <a:rPr kumimoji="0" lang="en-US" altLang="zh-TW" sz="24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Showing the progress of installation.</a:t>
            </a:r>
            <a:endParaRPr kumimoji="0" lang="zh-TW" altLang="en-US" sz="24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9007" y="4911964"/>
            <a:ext cx="4492507" cy="1140494"/>
          </a:xfrm>
          <a:prstGeom prst="rect">
            <a:avLst/>
          </a:prstGeom>
        </p:spPr>
      </p:pic>
      <p:pic>
        <p:nvPicPr>
          <p:cNvPr id="13" name="圖片 12" descr="TAG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9274" y="1469571"/>
            <a:ext cx="4262356" cy="718458"/>
          </a:xfrm>
          <a:prstGeom prst="rect">
            <a:avLst/>
          </a:prstGeom>
        </p:spPr>
      </p:pic>
      <p:pic>
        <p:nvPicPr>
          <p:cNvPr id="5" name="Picture 4" descr="C:\Users\Judy Chen\Desktop\Image 2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31634" y="320227"/>
            <a:ext cx="8988566" cy="6200307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How to use Linux Station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431170" y="1450643"/>
            <a:ext cx="3586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Connect NAS and monitor through HDMI output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8131630" y="4963876"/>
            <a:ext cx="3320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buNone/>
            </a:pPr>
            <a:r>
              <a:rPr lang="en-US" altLang="zh-TW" sz="20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Connect mouse and keyboard to NAS and start using </a:t>
            </a:r>
            <a:r>
              <a:rPr lang="en-US" altLang="zh-TW" sz="20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0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like your PC.</a:t>
            </a:r>
          </a:p>
        </p:txBody>
      </p:sp>
      <p:pic>
        <p:nvPicPr>
          <p:cNvPr id="15" name="圖片 14" descr="P22-step1.2-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64026" y="5124340"/>
            <a:ext cx="637033" cy="637033"/>
          </a:xfrm>
          <a:prstGeom prst="rect">
            <a:avLst/>
          </a:prstGeom>
        </p:spPr>
      </p:pic>
      <p:pic>
        <p:nvPicPr>
          <p:cNvPr id="16" name="圖片 15" descr="P22-step1.2-0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37043" y="1496999"/>
            <a:ext cx="640081" cy="637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8822" y="1014122"/>
            <a:ext cx="9296401" cy="142880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950027" y="1012369"/>
            <a:ext cx="7053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sz="28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8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installation completed.</a:t>
            </a:r>
          </a:p>
          <a:p>
            <a:pPr>
              <a:buNone/>
            </a:pPr>
            <a:r>
              <a:rPr lang="en-US" altLang="zh-TW" sz="28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Adjust display resolution and network setting if needed.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How to use Linux Station</a:t>
            </a:r>
            <a:endParaRPr lang="zh-TW" altLang="en-US" dirty="0"/>
          </a:p>
        </p:txBody>
      </p:sp>
      <p:pic>
        <p:nvPicPr>
          <p:cNvPr id="28674" name="Picture 2" descr="C:\Users\Judy Chen\Desktop\Image 2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09386" y="2492973"/>
            <a:ext cx="8429271" cy="3895179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513125" y="6096392"/>
            <a:ext cx="413446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*</a:t>
            </a:r>
            <a:r>
              <a:rPr lang="zh-TW" altLang="en-US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Enable one </a:t>
            </a:r>
            <a:r>
              <a:rPr lang="en-US" altLang="zh-TW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version at a time.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5538" y="0"/>
            <a:ext cx="11963400" cy="936171"/>
          </a:xfrm>
        </p:spPr>
        <p:txBody>
          <a:bodyPr>
            <a:normAutofit fontScale="90000"/>
          </a:bodyPr>
          <a:lstStyle/>
          <a:p>
            <a:r>
              <a:rPr lang="en-CA" altLang="zh-TW" sz="4000" b="1" dirty="0" smtClean="0"/>
              <a:t>Linux Station requirements and supported NAS models </a:t>
            </a:r>
            <a:endParaRPr lang="zh-TW" altLang="en-US" sz="4000" b="1" dirty="0"/>
          </a:p>
        </p:txBody>
      </p:sp>
      <p:pic>
        <p:nvPicPr>
          <p:cNvPr id="24579" name="Picture 3" descr="C:\Users\Judy Chen\Desktop\273_1493256151_TVS-882BR_Front2BControl.png"/>
          <p:cNvPicPr>
            <a:picLocks noChangeAspect="1" noChangeArrowheads="1"/>
          </p:cNvPicPr>
          <p:nvPr/>
        </p:nvPicPr>
        <p:blipFill>
          <a:blip r:embed="rId2" cstate="print"/>
          <a:srcRect r="14089"/>
          <a:stretch>
            <a:fillRect/>
          </a:stretch>
        </p:blipFill>
        <p:spPr bwMode="auto">
          <a:xfrm>
            <a:off x="3975882" y="4071257"/>
            <a:ext cx="3711345" cy="2700000"/>
          </a:xfrm>
          <a:prstGeom prst="rect">
            <a:avLst/>
          </a:prstGeom>
          <a:noFill/>
        </p:spPr>
      </p:pic>
      <p:pic>
        <p:nvPicPr>
          <p:cNvPr id="24578" name="Picture 2" descr="C:\Users\Judy Chen\Desktop\Image 1.png"/>
          <p:cNvPicPr>
            <a:picLocks noChangeAspect="1" noChangeArrowheads="1"/>
          </p:cNvPicPr>
          <p:nvPr/>
        </p:nvPicPr>
        <p:blipFill>
          <a:blip r:embed="rId3" cstate="print"/>
          <a:srcRect r="17999"/>
          <a:stretch>
            <a:fillRect/>
          </a:stretch>
        </p:blipFill>
        <p:spPr bwMode="auto">
          <a:xfrm>
            <a:off x="622754" y="4120414"/>
            <a:ext cx="3355723" cy="2558143"/>
          </a:xfrm>
          <a:prstGeom prst="rect">
            <a:avLst/>
          </a:prstGeom>
          <a:noFill/>
        </p:spPr>
      </p:pic>
      <p:pic>
        <p:nvPicPr>
          <p:cNvPr id="24580" name="Picture 4" descr="C:\Users\Judy Chen\Desktop\159_1418895421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3375" y="4121485"/>
            <a:ext cx="4089600" cy="2556000"/>
          </a:xfrm>
          <a:prstGeom prst="rect">
            <a:avLst/>
          </a:prstGeom>
          <a:noFill/>
        </p:spPr>
      </p:pic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700433" y="2180581"/>
            <a:ext cx="10609824" cy="119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Minimum RAM requirement is 4GB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Linux Station version 1.5 (or older)  is supported on QTS 4.2.1-4.3.4. 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(Container Station 1.5-1.8 needs to be installed first)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Linux Station version 1.6 (or later) will be supported on QTS 4.3.5 or later. 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(Container Station 1.9 or later version needs to be installed first)</a:t>
            </a: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 bwMode="auto">
          <a:xfrm>
            <a:off x="700433" y="1059352"/>
            <a:ext cx="9412396" cy="119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TS-x51, TS-x51A, TS-x53, TS-x53A, TS-x53B, IS-x53S, TS-x63, 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TS-x70, TS-x79, TVS-x71, TS-x73, TVS-x73, TS-x80, TVS-x82, 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TVS-x82ST, TS-x77, TS-x85</a:t>
            </a:r>
          </a:p>
          <a:p>
            <a:endParaRPr lang="en-US" altLang="zh-TW" sz="24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P25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660" y="859967"/>
            <a:ext cx="12197660" cy="21357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QNAP</a:t>
            </a:r>
            <a:r>
              <a:rPr lang="zh-TW" altLang="en-US" b="1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b="1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and </a:t>
            </a:r>
            <a:r>
              <a:rPr lang="en-US" altLang="zh-TW" b="1" dirty="0" err="1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endParaRPr lang="zh-TW" altLang="en-US" b="1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1981063" y="2715542"/>
            <a:ext cx="8020061" cy="3902972"/>
            <a:chOff x="1491206" y="2955028"/>
            <a:chExt cx="8020061" cy="3902972"/>
          </a:xfrm>
        </p:grpSpPr>
        <p:pic>
          <p:nvPicPr>
            <p:cNvPr id="9220" name="Picture 4" descr="C:\Users\Judy Chen\Desktop\下載 (1).jpg"/>
            <p:cNvPicPr>
              <a:picLocks noChangeAspect="1" noChangeArrowheads="1"/>
            </p:cNvPicPr>
            <p:nvPr/>
          </p:nvPicPr>
          <p:blipFill>
            <a:blip r:embed="rId4" cstate="print"/>
            <a:srcRect t="38375" b="9421"/>
            <a:stretch>
              <a:fillRect/>
            </a:stretch>
          </p:blipFill>
          <p:spPr bwMode="auto">
            <a:xfrm>
              <a:off x="2152927" y="3178629"/>
              <a:ext cx="6708044" cy="3679371"/>
            </a:xfrm>
            <a:prstGeom prst="rect">
              <a:avLst/>
            </a:prstGeom>
            <a:noFill/>
          </p:spPr>
        </p:pic>
        <p:pic>
          <p:nvPicPr>
            <p:cNvPr id="7" name="Picture 3" descr="C:\Users\Judy Chen\Desktop\ubuntu_logo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1491206" y="2955028"/>
              <a:ext cx="2268000" cy="2268000"/>
            </a:xfrm>
            <a:prstGeom prst="rect">
              <a:avLst/>
            </a:prstGeom>
            <a:noFill/>
          </p:spPr>
        </p:pic>
        <p:pic>
          <p:nvPicPr>
            <p:cNvPr id="15" name="Picture 3" descr="C:\Users\Judy Chen\Desktop\ubuntu_logo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7282407" y="2973028"/>
              <a:ext cx="2228860" cy="2232000"/>
            </a:xfrm>
            <a:prstGeom prst="rect">
              <a:avLst/>
            </a:prstGeom>
            <a:noFill/>
          </p:spPr>
        </p:pic>
      </p:grpSp>
      <p:sp>
        <p:nvSpPr>
          <p:cNvPr id="9" name="文字方塊 8"/>
          <p:cNvSpPr txBox="1"/>
          <p:nvPr/>
        </p:nvSpPr>
        <p:spPr>
          <a:xfrm>
            <a:off x="1219196" y="1197427"/>
            <a:ext cx="449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0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The only NAS providers to</a:t>
            </a:r>
          </a:p>
          <a:p>
            <a:pPr algn="r"/>
            <a:r>
              <a:rPr lang="en-US" altLang="zh-TW" sz="20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integrate </a:t>
            </a:r>
            <a:r>
              <a:rPr lang="en-US" altLang="zh-TW" sz="20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0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OS on NAS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226629" y="1197429"/>
            <a:ext cx="657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Continuous upgrade of </a:t>
            </a:r>
            <a:r>
              <a:rPr lang="en-US" altLang="zh-TW" sz="24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4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version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-239492" y="2068284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0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QNAP NAS is the best platform for </a:t>
            </a:r>
            <a:r>
              <a:rPr lang="en-US" altLang="zh-TW" sz="20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0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user.</a:t>
            </a:r>
            <a:endParaRPr lang="zh-TW" altLang="en-US" sz="2000" b="1" dirty="0" smtClean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302833" y="1567538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-Linux Station will integrate and release the coming</a:t>
            </a:r>
            <a:r>
              <a:rPr lang="zh-TW" altLang="en-US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</a:t>
            </a:r>
            <a:endParaRPr lang="en-US" altLang="zh-TW" b="1" dirty="0" smtClean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r>
              <a:rPr lang="zh-TW" altLang="en-US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</a:t>
            </a:r>
            <a:r>
              <a:rPr lang="en-US" altLang="zh-TW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LTS </a:t>
            </a:r>
            <a:r>
              <a:rPr lang="en-US" altLang="zh-TW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version 18.04 in Q2 ,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2634336" y="3979184"/>
            <a:ext cx="8414657" cy="723447"/>
          </a:xfrm>
        </p:spPr>
        <p:txBody>
          <a:bodyPr/>
          <a:lstStyle/>
          <a:p>
            <a:pPr algn="ctr">
              <a:buNone/>
            </a:pPr>
            <a:r>
              <a:rPr lang="en-US" altLang="zh-TW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is your best choice</a:t>
            </a:r>
            <a:endParaRPr lang="zh-TW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對話框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50371" y="1045029"/>
            <a:ext cx="4943329" cy="3276600"/>
          </a:xfrm>
          <a:prstGeom prst="rect">
            <a:avLst/>
          </a:prstGeom>
        </p:spPr>
      </p:pic>
      <p:pic>
        <p:nvPicPr>
          <p:cNvPr id="18434" name="Picture 2" descr="C:\Users\Judy Chen\Desktop\imag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94631" y="1323066"/>
            <a:ext cx="1388828" cy="5272995"/>
          </a:xfrm>
          <a:prstGeom prst="rect">
            <a:avLst/>
          </a:prstGeom>
          <a:noFill/>
        </p:spPr>
      </p:pic>
      <p:pic>
        <p:nvPicPr>
          <p:cNvPr id="18436" name="Picture 4" descr="C:\Users\Judy Chen\Desktop\Image 9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65371" y="2841649"/>
            <a:ext cx="4583994" cy="366719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You may be thinking…</a:t>
            </a:r>
            <a:endParaRPr lang="zh-TW" altLang="en-US" dirty="0"/>
          </a:p>
        </p:txBody>
      </p:sp>
      <p:pic>
        <p:nvPicPr>
          <p:cNvPr id="1026" name="Picture 2" descr="C:\Users\Yvonne Tsai\Desktop\HD Station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51572" y="2968624"/>
            <a:ext cx="837747" cy="83774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 descr="對話框-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992437" y="903513"/>
            <a:ext cx="3708219" cy="2127564"/>
          </a:xfrm>
          <a:prstGeom prst="rect">
            <a:avLst/>
          </a:prstGeom>
        </p:spPr>
      </p:pic>
      <p:pic>
        <p:nvPicPr>
          <p:cNvPr id="18" name="圖片 17" descr="對話框-0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0600" y="4273075"/>
            <a:ext cx="3541344" cy="2223723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1360714" y="4822373"/>
            <a:ext cx="3015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What’s the difference between Linux Station  and HD Station?</a:t>
            </a:r>
            <a:endParaRPr lang="zh-TW" altLang="en-US" sz="20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914393" y="1578431"/>
            <a:ext cx="38100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HD Station can also transform NAS into a personal computer via HDMI output ?</a:t>
            </a:r>
            <a:endParaRPr lang="zh-TW" altLang="en-US" sz="28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761512" y="1273629"/>
            <a:ext cx="2862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Which one should I use ?</a:t>
            </a:r>
            <a:endParaRPr lang="zh-TW" altLang="en-US" sz="28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027" name="Picture 3" descr="D:\ING\20180329_Linux Station\images\TS-473_Fro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98658" y="4332513"/>
            <a:ext cx="2393342" cy="149610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2281" y="1415143"/>
            <a:ext cx="6267050" cy="963212"/>
          </a:xfrm>
          <a:prstGeom prst="rect">
            <a:avLst/>
          </a:prstGeom>
        </p:spPr>
      </p:pic>
      <p:pic>
        <p:nvPicPr>
          <p:cNvPr id="12" name="圖片 11" descr="TAG01-03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8732" y="2577088"/>
            <a:ext cx="5560382" cy="9680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Features of HD Station </a:t>
            </a:r>
            <a:endParaRPr lang="zh-TW" altLang="en-US" dirty="0"/>
          </a:p>
        </p:txBody>
      </p:sp>
      <p:pic>
        <p:nvPicPr>
          <p:cNvPr id="22530" name="Picture 2" descr="C:\Users\Judy Chen\Desktop\f3_HD_Station0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6780" y="1404152"/>
            <a:ext cx="5180862" cy="4528562"/>
          </a:xfrm>
          <a:prstGeom prst="rect">
            <a:avLst/>
          </a:prstGeom>
          <a:noFill/>
        </p:spPr>
      </p:pic>
      <p:sp>
        <p:nvSpPr>
          <p:cNvPr id="16" name="文字方塊 15"/>
          <p:cNvSpPr txBox="1"/>
          <p:nvPr/>
        </p:nvSpPr>
        <p:spPr>
          <a:xfrm>
            <a:off x="7195458" y="3113315"/>
            <a:ext cx="448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File Station HD, Photo Station HD, etc</a:t>
            </a:r>
          </a:p>
          <a:p>
            <a:endParaRPr lang="zh-TW" altLang="en-US" b="1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195454" y="2645228"/>
            <a:ext cx="279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Manage</a:t>
            </a: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QTS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6441528" y="1401990"/>
            <a:ext cx="5151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Provide abundant and diverse applications</a:t>
            </a:r>
          </a:p>
        </p:txBody>
      </p:sp>
      <p:pic>
        <p:nvPicPr>
          <p:cNvPr id="21" name="圖片 20" descr="TAG01-03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8732" y="3741860"/>
            <a:ext cx="5560382" cy="968030"/>
          </a:xfrm>
          <a:prstGeom prst="rect">
            <a:avLst/>
          </a:prstGeom>
        </p:spPr>
      </p:pic>
      <p:pic>
        <p:nvPicPr>
          <p:cNvPr id="23" name="圖片 22" descr="TAG01-03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8732" y="4939289"/>
            <a:ext cx="5560382" cy="968030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7195458" y="4343403"/>
            <a:ext cx="448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Chrome, Skype, </a:t>
            </a:r>
            <a:r>
              <a:rPr lang="en-US" altLang="zh-TW" b="1" dirty="0" err="1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LibreOffice</a:t>
            </a:r>
            <a:endParaRPr lang="en-US" altLang="zh-TW" b="1" dirty="0" smtClean="0">
              <a:solidFill>
                <a:schemeClr val="accent6">
                  <a:lumMod val="50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7162796" y="3701144"/>
            <a:ext cx="4288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Access </a:t>
            </a:r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to browser, communication add-ons and productivity tools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7195458" y="5431972"/>
            <a:ext cx="448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HD Player, Ocean KTV, </a:t>
            </a:r>
            <a:r>
              <a:rPr lang="en-US" altLang="zh-TW" b="1" dirty="0" err="1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Spotify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, etc</a:t>
            </a:r>
          </a:p>
          <a:p>
            <a:endParaRPr lang="zh-TW" altLang="en-US" b="1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195454" y="4963885"/>
            <a:ext cx="3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Multimedia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8966" y="1426032"/>
            <a:ext cx="5983722" cy="919666"/>
          </a:xfrm>
          <a:prstGeom prst="rect">
            <a:avLst/>
          </a:prstGeom>
        </p:spPr>
      </p:pic>
      <p:pic>
        <p:nvPicPr>
          <p:cNvPr id="7" name="圖片 6" descr="TAG01-03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4276" y="2579917"/>
            <a:ext cx="5294032" cy="921661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7892138" y="3137886"/>
            <a:ext cx="455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zh-TW" b="1" dirty="0" err="1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Software Center, apt-get, etc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892138" y="2541482"/>
            <a:ext cx="4245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Provide abundant and diverse applications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007581" y="1569230"/>
            <a:ext cx="5032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8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Operating System</a:t>
            </a:r>
          </a:p>
        </p:txBody>
      </p:sp>
      <p:pic>
        <p:nvPicPr>
          <p:cNvPr id="17" name="圖片 16" descr="TAG01-03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4276" y="3630390"/>
            <a:ext cx="5294032" cy="921660"/>
          </a:xfrm>
          <a:prstGeom prst="rect">
            <a:avLst/>
          </a:prstGeom>
        </p:spPr>
      </p:pic>
      <p:pic>
        <p:nvPicPr>
          <p:cNvPr id="18" name="圖片 17" descr="TAG01-03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4276" y="4680862"/>
            <a:ext cx="5294032" cy="921660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7892138" y="4186381"/>
            <a:ext cx="401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Python built in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7892138" y="3637697"/>
            <a:ext cx="431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Quick deployment of developing environment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7761506" y="5217059"/>
            <a:ext cx="434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Duel system service of QTS and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b="1" dirty="0" err="1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endParaRPr lang="en-US" altLang="zh-TW" b="1" dirty="0" smtClean="0">
              <a:solidFill>
                <a:schemeClr val="accent6">
                  <a:lumMod val="50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892138" y="4729512"/>
            <a:ext cx="250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Manage</a:t>
            </a: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QTS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Features of Linux Station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5" name="Picture 2" descr="C:\Users\Judy Chen\Desktop\Ubuntu_SW_0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942" y="1057574"/>
            <a:ext cx="5777293" cy="3046341"/>
          </a:xfrm>
          <a:prstGeom prst="rect">
            <a:avLst/>
          </a:prstGeom>
          <a:noFill/>
        </p:spPr>
      </p:pic>
      <p:pic>
        <p:nvPicPr>
          <p:cNvPr id="23554" name="Picture 2" descr="C:\Users\Judy Chen\Desktop\Image 1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946" y="1893660"/>
            <a:ext cx="5741262" cy="3222625"/>
          </a:xfrm>
          <a:prstGeom prst="rect">
            <a:avLst/>
          </a:prstGeom>
          <a:noFill/>
        </p:spPr>
      </p:pic>
      <p:pic>
        <p:nvPicPr>
          <p:cNvPr id="4" name="Picture 3" descr="C:\Users\Judy Chen\Desktop\Image 1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6482" y="3224867"/>
            <a:ext cx="5712860" cy="320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smtClean="0"/>
              <a:t>Differences between Linux Station and HD Station</a:t>
            </a:r>
            <a:endParaRPr lang="zh-TW" altLang="en-US" sz="3600" dirty="0"/>
          </a:p>
        </p:txBody>
      </p:sp>
      <p:grpSp>
        <p:nvGrpSpPr>
          <p:cNvPr id="27" name="群組 26"/>
          <p:cNvGrpSpPr/>
          <p:nvPr/>
        </p:nvGrpSpPr>
        <p:grpSpPr>
          <a:xfrm>
            <a:off x="2373085" y="3102425"/>
            <a:ext cx="7913915" cy="3189515"/>
            <a:chOff x="322002" y="2690790"/>
            <a:chExt cx="6341673" cy="2555860"/>
          </a:xfrm>
        </p:grpSpPr>
        <p:sp>
          <p:nvSpPr>
            <p:cNvPr id="26" name="圓角矩形 25"/>
            <p:cNvSpPr/>
            <p:nvPr/>
          </p:nvSpPr>
          <p:spPr>
            <a:xfrm>
              <a:off x="322002" y="2786744"/>
              <a:ext cx="6341673" cy="2459906"/>
            </a:xfrm>
            <a:prstGeom prst="roundRect">
              <a:avLst>
                <a:gd name="adj" fmla="val 4272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Picture 3" descr="C:\Users\Han Tsai\Desktop\HD_直播\arrpw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1538" y="3388638"/>
              <a:ext cx="5393432" cy="1761952"/>
            </a:xfrm>
            <a:prstGeom prst="rect">
              <a:avLst/>
            </a:prstGeom>
            <a:noFill/>
          </p:spPr>
        </p:pic>
        <p:cxnSp>
          <p:nvCxnSpPr>
            <p:cNvPr id="6" name="Shape 332"/>
            <p:cNvCxnSpPr/>
            <p:nvPr/>
          </p:nvCxnSpPr>
          <p:spPr>
            <a:xfrm flipV="1">
              <a:off x="1214414" y="3946914"/>
              <a:ext cx="4206720" cy="1043354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7" name="Shape 333"/>
            <p:cNvSpPr txBox="1"/>
            <p:nvPr/>
          </p:nvSpPr>
          <p:spPr>
            <a:xfrm>
              <a:off x="5137461" y="4611921"/>
              <a:ext cx="1221600" cy="257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b="1" dirty="0" smtClean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Flexibility </a:t>
              </a:r>
              <a:endParaRPr lang="en-US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8" name="Shape 334"/>
            <p:cNvSpPr txBox="1"/>
            <p:nvPr/>
          </p:nvSpPr>
          <p:spPr>
            <a:xfrm>
              <a:off x="420903" y="2865769"/>
              <a:ext cx="1200837" cy="565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b="1" dirty="0" smtClean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Technical knowledge</a:t>
              </a:r>
              <a:endParaRPr lang="en-US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cxnSp>
          <p:nvCxnSpPr>
            <p:cNvPr id="9" name="Shape 335"/>
            <p:cNvCxnSpPr/>
            <p:nvPr/>
          </p:nvCxnSpPr>
          <p:spPr>
            <a:xfrm>
              <a:off x="1987339" y="2690790"/>
              <a:ext cx="0" cy="1936521"/>
            </a:xfrm>
            <a:prstGeom prst="straightConnector1">
              <a:avLst/>
            </a:prstGeom>
            <a:noFill/>
            <a:ln w="9525" cap="flat" cmpd="sng">
              <a:solidFill>
                <a:srgbClr val="006699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57" name="Shape 335"/>
            <p:cNvCxnSpPr/>
            <p:nvPr/>
          </p:nvCxnSpPr>
          <p:spPr>
            <a:xfrm>
              <a:off x="4682765" y="2690790"/>
              <a:ext cx="0" cy="1238676"/>
            </a:xfrm>
            <a:prstGeom prst="straightConnector1">
              <a:avLst/>
            </a:prstGeom>
            <a:noFill/>
            <a:ln w="9525" cap="flat" cmpd="sng">
              <a:solidFill>
                <a:srgbClr val="006699"/>
              </a:solidFill>
              <a:prstDash val="dash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8" name="群組 27"/>
          <p:cNvGrpSpPr/>
          <p:nvPr/>
        </p:nvGrpSpPr>
        <p:grpSpPr>
          <a:xfrm>
            <a:off x="2775857" y="1034132"/>
            <a:ext cx="3287485" cy="2024743"/>
            <a:chOff x="2576168" y="51750"/>
            <a:chExt cx="2475638" cy="1248646"/>
          </a:xfrm>
        </p:grpSpPr>
        <p:sp>
          <p:nvSpPr>
            <p:cNvPr id="29" name="圓角矩形 28"/>
            <p:cNvSpPr/>
            <p:nvPr/>
          </p:nvSpPr>
          <p:spPr>
            <a:xfrm>
              <a:off x="2576168" y="259864"/>
              <a:ext cx="2475638" cy="1040532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Shape 111"/>
            <p:cNvSpPr/>
            <p:nvPr/>
          </p:nvSpPr>
          <p:spPr>
            <a:xfrm>
              <a:off x="2986037" y="51750"/>
              <a:ext cx="1619477" cy="37453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2" name="文字方塊 31"/>
          <p:cNvSpPr txBox="1"/>
          <p:nvPr/>
        </p:nvSpPr>
        <p:spPr>
          <a:xfrm>
            <a:off x="3418110" y="1090440"/>
            <a:ext cx="2035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HD Station</a:t>
            </a:r>
            <a:endParaRPr lang="en-US" altLang="zh-TW" sz="2800" b="1" dirty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2890783" y="1660258"/>
            <a:ext cx="3107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Easy GUI</a:t>
            </a:r>
          </a:p>
          <a:p>
            <a:pPr lvl="0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Provide miscellaneous   </a:t>
            </a:r>
          </a:p>
          <a:p>
            <a:pPr lvl="0"/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 applications to fulfill   </a:t>
            </a:r>
          </a:p>
          <a:p>
            <a:pPr lvl="0"/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 basic needs</a:t>
            </a:r>
          </a:p>
        </p:txBody>
      </p:sp>
      <p:grpSp>
        <p:nvGrpSpPr>
          <p:cNvPr id="52" name="群組 51"/>
          <p:cNvGrpSpPr/>
          <p:nvPr/>
        </p:nvGrpSpPr>
        <p:grpSpPr>
          <a:xfrm>
            <a:off x="6221811" y="1023245"/>
            <a:ext cx="3145972" cy="2035630"/>
            <a:chOff x="2769282" y="45036"/>
            <a:chExt cx="2369071" cy="1255360"/>
          </a:xfrm>
        </p:grpSpPr>
        <p:sp>
          <p:nvSpPr>
            <p:cNvPr id="53" name="圓角矩形 52"/>
            <p:cNvSpPr/>
            <p:nvPr/>
          </p:nvSpPr>
          <p:spPr>
            <a:xfrm>
              <a:off x="2769282" y="253151"/>
              <a:ext cx="2369071" cy="1047245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Shape 111"/>
            <p:cNvSpPr/>
            <p:nvPr/>
          </p:nvSpPr>
          <p:spPr>
            <a:xfrm>
              <a:off x="2896566" y="45036"/>
              <a:ext cx="2118826" cy="37453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6" name="文字方塊 55"/>
          <p:cNvSpPr txBox="1"/>
          <p:nvPr/>
        </p:nvSpPr>
        <p:spPr>
          <a:xfrm>
            <a:off x="6276233" y="1660258"/>
            <a:ext cx="3161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Standard 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zh-TW" altLang="en-US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OS</a:t>
            </a:r>
          </a:p>
          <a:p>
            <a:pPr lvl="0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Abundent</a:t>
            </a:r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applications  </a:t>
            </a:r>
          </a:p>
          <a:p>
            <a:pPr lvl="0"/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in 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Software </a:t>
            </a:r>
          </a:p>
          <a:p>
            <a:pPr lvl="0"/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Center</a:t>
            </a:r>
          </a:p>
        </p:txBody>
      </p:sp>
      <p:sp>
        <p:nvSpPr>
          <p:cNvPr id="42" name="文字方塊 41"/>
          <p:cNvSpPr txBox="1"/>
          <p:nvPr/>
        </p:nvSpPr>
        <p:spPr>
          <a:xfrm>
            <a:off x="6515727" y="1079555"/>
            <a:ext cx="264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Linux Station</a:t>
            </a:r>
            <a:endParaRPr lang="en-US" altLang="zh-TW" sz="2800" b="1" dirty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25" name="圖片 24" descr="TAG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31083" y="1839814"/>
            <a:ext cx="2721429" cy="819918"/>
          </a:xfrm>
          <a:prstGeom prst="rect">
            <a:avLst/>
          </a:prstGeom>
        </p:spPr>
      </p:pic>
      <p:sp>
        <p:nvSpPr>
          <p:cNvPr id="62" name="文字方塊 61"/>
          <p:cNvSpPr txBox="1"/>
          <p:nvPr/>
        </p:nvSpPr>
        <p:spPr>
          <a:xfrm>
            <a:off x="9742710" y="2029130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Advanced User</a:t>
            </a:r>
          </a:p>
        </p:txBody>
      </p:sp>
      <p:pic>
        <p:nvPicPr>
          <p:cNvPr id="63" name="圖片 62" descr="TAG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78970" y="1907638"/>
            <a:ext cx="2351316" cy="708410"/>
          </a:xfrm>
          <a:prstGeom prst="rect">
            <a:avLst/>
          </a:prstGeom>
        </p:spPr>
      </p:pic>
      <p:sp>
        <p:nvSpPr>
          <p:cNvPr id="64" name="文字方塊 63"/>
          <p:cNvSpPr txBox="1"/>
          <p:nvPr/>
        </p:nvSpPr>
        <p:spPr>
          <a:xfrm>
            <a:off x="98502" y="2029130"/>
            <a:ext cx="2492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" altLang="zh-TW" sz="20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Beginner</a:t>
            </a:r>
            <a:endParaRPr lang="en" altLang="zh-TW" sz="20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5194" y="1068541"/>
            <a:ext cx="9196171" cy="1413402"/>
          </a:xfrm>
          <a:prstGeom prst="rect">
            <a:avLst/>
          </a:prstGeom>
        </p:spPr>
      </p:pic>
      <p:pic>
        <p:nvPicPr>
          <p:cNvPr id="21509" name="Picture 5" descr="C:\Users\Judy Chen\Desktop\Image 15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07085" y="2499860"/>
            <a:ext cx="7868805" cy="3639683"/>
          </a:xfrm>
          <a:prstGeom prst="rect">
            <a:avLst/>
          </a:prstGeom>
          <a:noFill/>
        </p:spPr>
      </p:pic>
      <p:pic>
        <p:nvPicPr>
          <p:cNvPr id="21507" name="Picture 3" descr="C:\Users\Judy Chen\Desktop\Image 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4510" y="3548744"/>
            <a:ext cx="5000523" cy="2808512"/>
          </a:xfrm>
          <a:prstGeom prst="rect">
            <a:avLst/>
          </a:prstGeom>
          <a:noFill/>
        </p:spPr>
      </p:pic>
      <p:pic>
        <p:nvPicPr>
          <p:cNvPr id="21506" name="Picture 2" descr="C:\Users\Judy Chen\Desktop\Ubuntu_SW_0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61288"/>
            <a:ext cx="5302468" cy="2795968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3189522" y="1124638"/>
            <a:ext cx="7565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zh-TW" sz="24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QNAP cooperates with </a:t>
            </a:r>
            <a:r>
              <a:rPr lang="en-CA" altLang="zh-TW" sz="24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CA" altLang="zh-TW" sz="24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to provide Linux Station that allows for installing the </a:t>
            </a:r>
            <a:r>
              <a:rPr lang="en-CA" altLang="zh-TW" sz="24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CA" altLang="zh-TW" sz="24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OS on NAS in just one click.  </a:t>
            </a:r>
            <a:endParaRPr lang="en-US" altLang="zh-TW" sz="2400" b="1" dirty="0" smtClean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2050" name="Picture 2" descr="\\MARKETING\Marketing\MarketingMaterials\Product_photo\NAS\TS-x53B\TS-653B\TS-653B_front+Control.png"/>
          <p:cNvPicPr>
            <a:picLocks noChangeAspect="1" noChangeArrowheads="1"/>
          </p:cNvPicPr>
          <p:nvPr/>
        </p:nvPicPr>
        <p:blipFill>
          <a:blip r:embed="rId6" cstate="print"/>
          <a:srcRect r="19369"/>
          <a:stretch>
            <a:fillRect/>
          </a:stretch>
        </p:blipFill>
        <p:spPr bwMode="auto">
          <a:xfrm>
            <a:off x="4762955" y="4268106"/>
            <a:ext cx="2891312" cy="2241551"/>
          </a:xfrm>
          <a:prstGeom prst="snip1Rect">
            <a:avLst/>
          </a:prstGeom>
          <a:noFill/>
          <a:effectLst>
            <a:outerShdw blurRad="127000" sx="104000" sy="104000" algn="ctr" rotWithShape="0">
              <a:schemeClr val="bg1">
                <a:alpha val="41000"/>
              </a:schemeClr>
            </a:outerShdw>
          </a:effectLst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718449" y="0"/>
            <a:ext cx="11473551" cy="936171"/>
          </a:xfrm>
        </p:spPr>
        <p:txBody>
          <a:bodyPr/>
          <a:lstStyle/>
          <a:p>
            <a:r>
              <a:rPr lang="en-US" altLang="zh-TW" sz="3000" dirty="0" smtClean="0">
                <a:latin typeface="微軟正黑體" pitchFamily="34" charset="-120"/>
                <a:ea typeface="微軟正黑體" pitchFamily="34" charset="-120"/>
              </a:rPr>
              <a:t>QNAP is the only  NAS provider to integrate </a:t>
            </a:r>
            <a:r>
              <a:rPr lang="en-US" altLang="zh-TW" sz="3000" dirty="0" err="1" smtClean="0"/>
              <a:t>Ubuntu</a:t>
            </a:r>
            <a:r>
              <a:rPr lang="en-US" altLang="zh-TW" sz="3000" dirty="0" smtClean="0"/>
              <a:t> </a:t>
            </a:r>
            <a:endParaRPr lang="zh-TW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685800" y="1048762"/>
            <a:ext cx="10711541" cy="2804781"/>
            <a:chOff x="2460050" y="6969"/>
            <a:chExt cx="3149918" cy="1920579"/>
          </a:xfrm>
        </p:grpSpPr>
        <p:sp>
          <p:nvSpPr>
            <p:cNvPr id="17" name="圓角矩形 16"/>
            <p:cNvSpPr/>
            <p:nvPr/>
          </p:nvSpPr>
          <p:spPr>
            <a:xfrm>
              <a:off x="2460050" y="404750"/>
              <a:ext cx="3149918" cy="1522798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Shape 111"/>
            <p:cNvSpPr/>
            <p:nvPr/>
          </p:nvSpPr>
          <p:spPr>
            <a:xfrm>
              <a:off x="2924215" y="6969"/>
              <a:ext cx="2266405" cy="62309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Advantages of Linux Station</a:t>
            </a:r>
            <a:endParaRPr lang="zh-TW" altLang="en-US" sz="4000" b="1" dirty="0"/>
          </a:p>
        </p:txBody>
      </p:sp>
      <p:pic>
        <p:nvPicPr>
          <p:cNvPr id="1027" name="Picture 3" descr="C:\Users\Judy Chen\Desktop\Image 2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69586" y="3197046"/>
            <a:ext cx="7903026" cy="4194353"/>
          </a:xfrm>
          <a:prstGeom prst="rect">
            <a:avLst/>
          </a:prstGeom>
          <a:noFill/>
        </p:spPr>
      </p:pic>
      <p:pic>
        <p:nvPicPr>
          <p:cNvPr id="4098" name="Picture 2" descr="D:\ING\20180329_Linux Station\images\P8-1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481" y="3756931"/>
            <a:ext cx="761546" cy="761546"/>
          </a:xfrm>
          <a:prstGeom prst="rect">
            <a:avLst/>
          </a:prstGeom>
          <a:noFill/>
        </p:spPr>
      </p:pic>
      <p:pic>
        <p:nvPicPr>
          <p:cNvPr id="4099" name="Picture 3" descr="D:\ING\20180329_Linux Station\images\P8-1-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1137" y="3756931"/>
            <a:ext cx="761546" cy="761546"/>
          </a:xfrm>
          <a:prstGeom prst="rect">
            <a:avLst/>
          </a:prstGeom>
          <a:noFill/>
        </p:spPr>
      </p:pic>
      <p:pic>
        <p:nvPicPr>
          <p:cNvPr id="4100" name="Picture 4" descr="D:\ING\20180329_Linux Station\images\P8-1-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5723" y="3756931"/>
            <a:ext cx="761546" cy="761546"/>
          </a:xfrm>
          <a:prstGeom prst="rect">
            <a:avLst/>
          </a:prstGeom>
          <a:noFill/>
        </p:spPr>
      </p:pic>
      <p:pic>
        <p:nvPicPr>
          <p:cNvPr id="4101" name="Picture 5" descr="D:\ING\20180329_Linux Station\images\P8-1-0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0309" y="3756931"/>
            <a:ext cx="761546" cy="761546"/>
          </a:xfrm>
          <a:prstGeom prst="rect">
            <a:avLst/>
          </a:prstGeom>
          <a:noFill/>
        </p:spPr>
      </p:pic>
      <p:pic>
        <p:nvPicPr>
          <p:cNvPr id="4102" name="Picture 6" descr="D:\ING\20180329_Linux Station\images\P8-1-0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44895" y="3756931"/>
            <a:ext cx="761546" cy="761546"/>
          </a:xfrm>
          <a:prstGeom prst="rect">
            <a:avLst/>
          </a:prstGeom>
          <a:noFill/>
        </p:spPr>
      </p:pic>
      <p:sp>
        <p:nvSpPr>
          <p:cNvPr id="19" name="文字方塊 18"/>
          <p:cNvSpPr txBox="1"/>
          <p:nvPr/>
        </p:nvSpPr>
        <p:spPr>
          <a:xfrm>
            <a:off x="2242458" y="1230086"/>
            <a:ext cx="768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2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QTS &amp; </a:t>
            </a:r>
            <a:r>
              <a:rPr lang="en-US" altLang="zh-TW" sz="32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32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dual system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957947" y="2046523"/>
            <a:ext cx="4963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CA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Use Linux system for programming and </a:t>
            </a:r>
          </a:p>
          <a:p>
            <a:r>
              <a:rPr lang="en-CA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store your codes on NAS.</a:t>
            </a:r>
            <a:endParaRPr lang="en-US" altLang="zh-TW" sz="20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Data is transferred through internal </a:t>
            </a:r>
          </a:p>
          <a:p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network.</a:t>
            </a:r>
          </a:p>
          <a:p>
            <a:pPr>
              <a:buFont typeface="Arial" pitchFamily="34" charset="0"/>
              <a:buChar char="•"/>
            </a:pPr>
            <a:r>
              <a:rPr lang="en-CA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Quick data access and storing.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6760030" y="2046523"/>
            <a:ext cx="45812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No data size limitation when transferring data. 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Best environment for development </a:t>
            </a:r>
          </a:p>
          <a:p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and data storage.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Data security.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304792" y="1698172"/>
            <a:ext cx="4963896" cy="3439886"/>
            <a:chOff x="2621721" y="137841"/>
            <a:chExt cx="2785045" cy="1580519"/>
          </a:xfrm>
        </p:grpSpPr>
        <p:sp>
          <p:nvSpPr>
            <p:cNvPr id="9" name="圓角矩形 8"/>
            <p:cNvSpPr/>
            <p:nvPr/>
          </p:nvSpPr>
          <p:spPr>
            <a:xfrm>
              <a:off x="2621721" y="452944"/>
              <a:ext cx="2785045" cy="1265416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Shape 111"/>
            <p:cNvSpPr/>
            <p:nvPr/>
          </p:nvSpPr>
          <p:spPr>
            <a:xfrm>
              <a:off x="3006500" y="137841"/>
              <a:ext cx="1997166" cy="44956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Advantages of Linux Station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C:\Users\Judy Chen\Desktop\Image 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38" y="1665514"/>
            <a:ext cx="6542270" cy="3722915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33389" y="4409150"/>
            <a:ext cx="461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*</a:t>
            </a:r>
            <a:r>
              <a:rPr lang="zh-TW" altLang="en-US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Only one version of </a:t>
            </a:r>
            <a:r>
              <a:rPr lang="en-US" altLang="zh-TW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can be    </a:t>
            </a:r>
          </a:p>
          <a:p>
            <a:r>
              <a:rPr lang="en-US" altLang="zh-TW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 enabled at a time.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132099" y="1754484"/>
            <a:ext cx="3320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Multiple </a:t>
            </a:r>
            <a:r>
              <a:rPr lang="en-US" altLang="zh-TW" sz="28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versions</a:t>
            </a:r>
            <a:r>
              <a:rPr lang="zh-TW" altLang="en-US" sz="28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endParaRPr lang="en-US" altLang="zh-TW" sz="2800" b="1" dirty="0" smtClean="0">
              <a:solidFill>
                <a:srgbClr val="00206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89850" y="2770613"/>
            <a:ext cx="4963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14.04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16.04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Specially support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Kylin</a:t>
            </a:r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(Chinese version)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22014</TotalTime>
  <Words>924</Words>
  <Application>Microsoft Office PowerPoint</Application>
  <PresentationFormat>自訂</PresentationFormat>
  <Paragraphs>140</Paragraphs>
  <Slides>26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自訂設計</vt:lpstr>
      <vt:lpstr>投影片 1</vt:lpstr>
      <vt:lpstr>Transform NAS into a personal Ubuntu computer?</vt:lpstr>
      <vt:lpstr>You may be thinking…</vt:lpstr>
      <vt:lpstr>Features of HD Station </vt:lpstr>
      <vt:lpstr>Features of Linux Station </vt:lpstr>
      <vt:lpstr>Differences between Linux Station and HD Station</vt:lpstr>
      <vt:lpstr>QNAP is the only  NAS provider to integrate Ubuntu </vt:lpstr>
      <vt:lpstr>Advantages of Linux Station</vt:lpstr>
      <vt:lpstr>Advantages of Linux Station</vt:lpstr>
      <vt:lpstr>Advantages of Linux Station</vt:lpstr>
      <vt:lpstr>Advantages of Linux Station</vt:lpstr>
      <vt:lpstr>Advantages of Linux Station</vt:lpstr>
      <vt:lpstr>Advantages of Linux Station</vt:lpstr>
      <vt:lpstr>Advantages of Linux Station</vt:lpstr>
      <vt:lpstr>Advantages of Linux Station</vt:lpstr>
      <vt:lpstr>Advantages of Linux Station</vt:lpstr>
      <vt:lpstr>Advantages of Linux Station</vt:lpstr>
      <vt:lpstr>Advantages of Linux Station</vt:lpstr>
      <vt:lpstr>How to use Linux Station</vt:lpstr>
      <vt:lpstr>How to use Linux Station</vt:lpstr>
      <vt:lpstr>How to use Linux Station</vt:lpstr>
      <vt:lpstr>How to use Linux Station</vt:lpstr>
      <vt:lpstr>How to use Linux Station</vt:lpstr>
      <vt:lpstr>Linux Station requirements and supported NAS models </vt:lpstr>
      <vt:lpstr>QNAP and Ubuntu</vt:lpstr>
      <vt:lpstr>投影片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Candice Tsai</dc:creator>
  <cp:lastModifiedBy>Judy Chen</cp:lastModifiedBy>
  <cp:revision>582</cp:revision>
  <dcterms:created xsi:type="dcterms:W3CDTF">2017-10-23T06:46:14Z</dcterms:created>
  <dcterms:modified xsi:type="dcterms:W3CDTF">2018-03-29T06:10:56Z</dcterms:modified>
</cp:coreProperties>
</file>