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34"/>
  </p:notesMasterIdLst>
  <p:handoutMasterIdLst>
    <p:handoutMasterId r:id="rId35"/>
  </p:handoutMasterIdLst>
  <p:sldIdLst>
    <p:sldId id="307" r:id="rId2"/>
    <p:sldId id="388" r:id="rId3"/>
    <p:sldId id="326" r:id="rId4"/>
    <p:sldId id="358" r:id="rId5"/>
    <p:sldId id="359" r:id="rId6"/>
    <p:sldId id="373" r:id="rId7"/>
    <p:sldId id="414" r:id="rId8"/>
    <p:sldId id="353" r:id="rId9"/>
    <p:sldId id="280" r:id="rId10"/>
    <p:sldId id="308" r:id="rId11"/>
    <p:sldId id="390" r:id="rId12"/>
    <p:sldId id="396" r:id="rId13"/>
    <p:sldId id="391" r:id="rId14"/>
    <p:sldId id="395" r:id="rId15"/>
    <p:sldId id="392" r:id="rId16"/>
    <p:sldId id="393" r:id="rId17"/>
    <p:sldId id="404" r:id="rId18"/>
    <p:sldId id="398" r:id="rId19"/>
    <p:sldId id="399" r:id="rId20"/>
    <p:sldId id="400" r:id="rId21"/>
    <p:sldId id="338" r:id="rId22"/>
    <p:sldId id="415" r:id="rId23"/>
    <p:sldId id="397" r:id="rId24"/>
    <p:sldId id="401" r:id="rId25"/>
    <p:sldId id="402" r:id="rId26"/>
    <p:sldId id="403" r:id="rId27"/>
    <p:sldId id="386" r:id="rId28"/>
    <p:sldId id="410" r:id="rId29"/>
    <p:sldId id="412" r:id="rId30"/>
    <p:sldId id="411" r:id="rId31"/>
    <p:sldId id="409" r:id="rId32"/>
    <p:sldId id="413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F2987"/>
    <a:srgbClr val="303F97"/>
    <a:srgbClr val="C41204"/>
    <a:srgbClr val="3366FF"/>
    <a:srgbClr val="3C3C3C"/>
    <a:srgbClr val="707ED2"/>
    <a:srgbClr val="3333FF"/>
    <a:srgbClr val="0000FF"/>
    <a:srgbClr val="DEFEFD"/>
    <a:srgbClr val="427E7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89" autoAdjust="0"/>
    <p:restoredTop sz="87637" autoAdjust="0"/>
  </p:normalViewPr>
  <p:slideViewPr>
    <p:cSldViewPr>
      <p:cViewPr>
        <p:scale>
          <a:sx n="130" d="100"/>
          <a:sy n="130" d="100"/>
        </p:scale>
        <p:origin x="-1158" y="-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813" y="-51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60D81-2731-C044-B39B-F1EAABBC599F}" type="doc">
      <dgm:prSet loTypeId="urn:microsoft.com/office/officeart/2005/8/layout/process2" loCatId="" qsTypeId="urn:microsoft.com/office/officeart/2005/8/quickstyle/simple4" qsCatId="simple" csTypeId="urn:microsoft.com/office/officeart/2005/8/colors/accent6_2" csCatId="accent6" phldr="1"/>
      <dgm:spPr/>
    </dgm:pt>
    <dgm:pt modelId="{A008CE3B-FB4D-6746-B37E-0E1AA151F789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经济价格</a:t>
          </a:r>
          <a:endParaRPr lang="zh-TW" altLang="en-US" sz="1800" b="1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gm:t>
    </dgm:pt>
    <dgm:pt modelId="{0E834007-0B18-3C40-8D51-C2FF21DC84BE}" type="parTrans" cxnId="{2F9AE555-4351-1541-B83B-B8EBE39B5E2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B0C713B-91C5-C64F-9424-46878C82E6EF}" type="sibTrans" cxnId="{2F9AE555-4351-1541-B83B-B8EBE39B5E24}">
      <dgm:prSet custT="1"/>
      <dgm:spPr>
        <a:solidFill>
          <a:schemeClr val="accent4"/>
        </a:solidFill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CE9DA09-7ACB-FE45-9D4F-48A4AD2C7D1A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资源有限 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(1GB</a:t>
          </a: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 内存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)</a:t>
          </a:r>
          <a:endParaRPr lang="zh-TW" altLang="en-US" sz="1800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gm:t>
    </dgm:pt>
    <dgm:pt modelId="{8D7BC111-915D-FF48-8365-DBEBEB060394}" type="parTrans" cxnId="{CD1CD603-C892-734E-A0FE-A26EB10D1BBC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93F5BEF0-59F0-6B4E-8A8E-D879D17D06BE}" type="sibTrans" cxnId="{CD1CD603-C892-734E-A0FE-A26EB10D1BB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254FB6C-26C5-DD4F-828A-B0DD9D6F09EB}">
      <dgm:prSet phldrT="[文字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Heiti TC Light" charset="-120"/>
            </a:rPr>
            <a:t>快照保护数据</a:t>
          </a:r>
          <a:endParaRPr lang="zh-TW" altLang="en-US" sz="18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  <a:cs typeface="Heiti TC Light" charset="-120"/>
          </a:endParaRPr>
        </a:p>
      </dgm:t>
    </dgm:pt>
    <dgm:pt modelId="{616DE353-1606-BE4D-9029-B1DBCF613630}" type="par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FB1AE68-2893-3745-8008-2DC1E111AEDF}" type="sib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6EF86E0A-A913-F24B-B903-C2EA79841508}" type="pres">
      <dgm:prSet presAssocID="{AE660D81-2731-C044-B39B-F1EAABBC599F}" presName="linearFlow" presStyleCnt="0">
        <dgm:presLayoutVars>
          <dgm:resizeHandles val="exact"/>
        </dgm:presLayoutVars>
      </dgm:prSet>
      <dgm:spPr/>
    </dgm:pt>
    <dgm:pt modelId="{9533898C-E4F8-4241-9276-4F844C1F8CEE}" type="pres">
      <dgm:prSet presAssocID="{A008CE3B-FB4D-6746-B37E-0E1AA151F7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17B346-16B6-1C46-9B56-A56C224A4A95}" type="pres">
      <dgm:prSet presAssocID="{BB0C713B-91C5-C64F-9424-46878C82E6EF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4F61ECA3-BDBF-ED4D-AE2F-AA106525B5DA}" type="pres">
      <dgm:prSet presAssocID="{BB0C713B-91C5-C64F-9424-46878C82E6EF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ED50F9BA-EB44-404E-A5CE-731E8271EC0D}" type="pres">
      <dgm:prSet presAssocID="{CCE9DA09-7ACB-FE45-9D4F-48A4AD2C7D1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F186F7-1FB4-D440-ADB8-FF83D813A5A8}" type="pres">
      <dgm:prSet presAssocID="{93F5BEF0-59F0-6B4E-8A8E-D879D17D06B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DCE2F85F-E6D7-2A41-A24A-D609CC872CCC}" type="pres">
      <dgm:prSet presAssocID="{93F5BEF0-59F0-6B4E-8A8E-D879D17D06BE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32EB105C-84AE-134E-A262-2CAF6C9EB6F1}" type="pres">
      <dgm:prSet presAssocID="{B254FB6C-26C5-DD4F-828A-B0DD9D6F09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D75EC17-82FD-44E3-B905-5BCA4359D232}" type="presOf" srcId="{CCE9DA09-7ACB-FE45-9D4F-48A4AD2C7D1A}" destId="{ED50F9BA-EB44-404E-A5CE-731E8271EC0D}" srcOrd="0" destOrd="0" presId="urn:microsoft.com/office/officeart/2005/8/layout/process2"/>
    <dgm:cxn modelId="{94E4E504-A8EC-43C2-B850-7BD31BC4855D}" type="presOf" srcId="{93F5BEF0-59F0-6B4E-8A8E-D879D17D06BE}" destId="{DCE2F85F-E6D7-2A41-A24A-D609CC872CCC}" srcOrd="1" destOrd="0" presId="urn:microsoft.com/office/officeart/2005/8/layout/process2"/>
    <dgm:cxn modelId="{2F9AE555-4351-1541-B83B-B8EBE39B5E24}" srcId="{AE660D81-2731-C044-B39B-F1EAABBC599F}" destId="{A008CE3B-FB4D-6746-B37E-0E1AA151F789}" srcOrd="0" destOrd="0" parTransId="{0E834007-0B18-3C40-8D51-C2FF21DC84BE}" sibTransId="{BB0C713B-91C5-C64F-9424-46878C82E6EF}"/>
    <dgm:cxn modelId="{1A3E6D2E-9ED2-4ABF-ACC3-939F213D5447}" type="presOf" srcId="{BB0C713B-91C5-C64F-9424-46878C82E6EF}" destId="{9517B346-16B6-1C46-9B56-A56C224A4A95}" srcOrd="0" destOrd="0" presId="urn:microsoft.com/office/officeart/2005/8/layout/process2"/>
    <dgm:cxn modelId="{5DDDB6B0-11D1-4F14-B065-C71597DBE280}" type="presOf" srcId="{AE660D81-2731-C044-B39B-F1EAABBC599F}" destId="{6EF86E0A-A913-F24B-B903-C2EA79841508}" srcOrd="0" destOrd="0" presId="urn:microsoft.com/office/officeart/2005/8/layout/process2"/>
    <dgm:cxn modelId="{71B2BD62-7C34-480F-A18E-0CE55E56251E}" type="presOf" srcId="{B254FB6C-26C5-DD4F-828A-B0DD9D6F09EB}" destId="{32EB105C-84AE-134E-A262-2CAF6C9EB6F1}" srcOrd="0" destOrd="0" presId="urn:microsoft.com/office/officeart/2005/8/layout/process2"/>
    <dgm:cxn modelId="{46D6C4A0-8A13-42EA-BE05-DF8E8585F1F8}" type="presOf" srcId="{BB0C713B-91C5-C64F-9424-46878C82E6EF}" destId="{4F61ECA3-BDBF-ED4D-AE2F-AA106525B5DA}" srcOrd="1" destOrd="0" presId="urn:microsoft.com/office/officeart/2005/8/layout/process2"/>
    <dgm:cxn modelId="{5F8B1B18-F4C0-8F46-95F7-0BDE5DCFBC54}" srcId="{AE660D81-2731-C044-B39B-F1EAABBC599F}" destId="{B254FB6C-26C5-DD4F-828A-B0DD9D6F09EB}" srcOrd="2" destOrd="0" parTransId="{616DE353-1606-BE4D-9029-B1DBCF613630}" sibTransId="{CFB1AE68-2893-3745-8008-2DC1E111AEDF}"/>
    <dgm:cxn modelId="{D1157C87-0A38-4796-BA3F-97E551C05D45}" type="presOf" srcId="{A008CE3B-FB4D-6746-B37E-0E1AA151F789}" destId="{9533898C-E4F8-4241-9276-4F844C1F8CEE}" srcOrd="0" destOrd="0" presId="urn:microsoft.com/office/officeart/2005/8/layout/process2"/>
    <dgm:cxn modelId="{CD1CD603-C892-734E-A0FE-A26EB10D1BBC}" srcId="{AE660D81-2731-C044-B39B-F1EAABBC599F}" destId="{CCE9DA09-7ACB-FE45-9D4F-48A4AD2C7D1A}" srcOrd="1" destOrd="0" parTransId="{8D7BC111-915D-FF48-8365-DBEBEB060394}" sibTransId="{93F5BEF0-59F0-6B4E-8A8E-D879D17D06BE}"/>
    <dgm:cxn modelId="{74365119-B052-4962-9AAD-FCCC3B1265B6}" type="presOf" srcId="{93F5BEF0-59F0-6B4E-8A8E-D879D17D06BE}" destId="{D1F186F7-1FB4-D440-ADB8-FF83D813A5A8}" srcOrd="0" destOrd="0" presId="urn:microsoft.com/office/officeart/2005/8/layout/process2"/>
    <dgm:cxn modelId="{18794422-89C7-4960-BCF3-28EBA940AE02}" type="presParOf" srcId="{6EF86E0A-A913-F24B-B903-C2EA79841508}" destId="{9533898C-E4F8-4241-9276-4F844C1F8CEE}" srcOrd="0" destOrd="0" presId="urn:microsoft.com/office/officeart/2005/8/layout/process2"/>
    <dgm:cxn modelId="{CDF0FEED-E7BC-41DA-A707-5914F40D3FBA}" type="presParOf" srcId="{6EF86E0A-A913-F24B-B903-C2EA79841508}" destId="{9517B346-16B6-1C46-9B56-A56C224A4A95}" srcOrd="1" destOrd="0" presId="urn:microsoft.com/office/officeart/2005/8/layout/process2"/>
    <dgm:cxn modelId="{B138FC13-2A88-4AB9-AD46-B5B629A6560F}" type="presParOf" srcId="{9517B346-16B6-1C46-9B56-A56C224A4A95}" destId="{4F61ECA3-BDBF-ED4D-AE2F-AA106525B5DA}" srcOrd="0" destOrd="0" presId="urn:microsoft.com/office/officeart/2005/8/layout/process2"/>
    <dgm:cxn modelId="{C3FDE1EF-2796-4894-97F3-1159912CD380}" type="presParOf" srcId="{6EF86E0A-A913-F24B-B903-C2EA79841508}" destId="{ED50F9BA-EB44-404E-A5CE-731E8271EC0D}" srcOrd="2" destOrd="0" presId="urn:microsoft.com/office/officeart/2005/8/layout/process2"/>
    <dgm:cxn modelId="{92131287-BBFE-45DA-9D5B-989C88D36B3C}" type="presParOf" srcId="{6EF86E0A-A913-F24B-B903-C2EA79841508}" destId="{D1F186F7-1FB4-D440-ADB8-FF83D813A5A8}" srcOrd="3" destOrd="0" presId="urn:microsoft.com/office/officeart/2005/8/layout/process2"/>
    <dgm:cxn modelId="{FB5700CF-2A04-46ED-88C8-8A9F9A709A64}" type="presParOf" srcId="{D1F186F7-1FB4-D440-ADB8-FF83D813A5A8}" destId="{DCE2F85F-E6D7-2A41-A24A-D609CC872CCC}" srcOrd="0" destOrd="0" presId="urn:microsoft.com/office/officeart/2005/8/layout/process2"/>
    <dgm:cxn modelId="{BDF78141-A05E-4F53-B1A9-157FE5C0CE84}" type="presParOf" srcId="{6EF86E0A-A913-F24B-B903-C2EA79841508}" destId="{32EB105C-84AE-134E-A262-2CAF6C9EB6F1}" srcOrd="4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3898C-E4F8-4241-9276-4F844C1F8CEE}">
      <dsp:nvSpPr>
        <dsp:cNvPr id="0" name=""/>
        <dsp:cNvSpPr/>
      </dsp:nvSpPr>
      <dsp:spPr>
        <a:xfrm>
          <a:off x="520744" y="0"/>
          <a:ext cx="2240885" cy="64953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经济价格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sp:txBody>
      <dsp:txXfrm>
        <a:off x="539768" y="19024"/>
        <a:ext cx="2202837" cy="611484"/>
      </dsp:txXfrm>
    </dsp:sp>
    <dsp:sp modelId="{9517B346-16B6-1C46-9B56-A56C224A4A95}">
      <dsp:nvSpPr>
        <dsp:cNvPr id="0" name=""/>
        <dsp:cNvSpPr/>
      </dsp:nvSpPr>
      <dsp:spPr>
        <a:xfrm rot="5400000">
          <a:off x="1519400" y="665770"/>
          <a:ext cx="243574" cy="292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-5400000">
        <a:off x="1553501" y="690127"/>
        <a:ext cx="175373" cy="170502"/>
      </dsp:txXfrm>
    </dsp:sp>
    <dsp:sp modelId="{ED50F9BA-EB44-404E-A5CE-731E8271EC0D}">
      <dsp:nvSpPr>
        <dsp:cNvPr id="0" name=""/>
        <dsp:cNvSpPr/>
      </dsp:nvSpPr>
      <dsp:spPr>
        <a:xfrm>
          <a:off x="520744" y="974298"/>
          <a:ext cx="2240885" cy="64953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资源有限 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(1GB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 内存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  <a:cs typeface="Heiti TC Light" charset="-120"/>
            </a:rPr>
            <a:t>)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  <a:cs typeface="Heiti TC Light" charset="-120"/>
          </a:endParaRPr>
        </a:p>
      </dsp:txBody>
      <dsp:txXfrm>
        <a:off x="539768" y="993322"/>
        <a:ext cx="2202837" cy="611484"/>
      </dsp:txXfrm>
    </dsp:sp>
    <dsp:sp modelId="{D1F186F7-1FB4-D440-ADB8-FF83D813A5A8}">
      <dsp:nvSpPr>
        <dsp:cNvPr id="0" name=""/>
        <dsp:cNvSpPr/>
      </dsp:nvSpPr>
      <dsp:spPr>
        <a:xfrm rot="5400000">
          <a:off x="1519400" y="1640068"/>
          <a:ext cx="243574" cy="292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-5400000">
        <a:off x="1553501" y="1664425"/>
        <a:ext cx="175373" cy="170502"/>
      </dsp:txXfrm>
    </dsp:sp>
    <dsp:sp modelId="{32EB105C-84AE-134E-A262-2CAF6C9EB6F1}">
      <dsp:nvSpPr>
        <dsp:cNvPr id="0" name=""/>
        <dsp:cNvSpPr/>
      </dsp:nvSpPr>
      <dsp:spPr>
        <a:xfrm>
          <a:off x="520744" y="1948596"/>
          <a:ext cx="2240885" cy="649532"/>
        </a:xfrm>
        <a:prstGeom prst="roundRect">
          <a:avLst>
            <a:gd name="adj" fmla="val 10000"/>
          </a:avLst>
        </a:prstGeom>
        <a:solidFill>
          <a:schemeClr val="accent2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Heiti TC Light" charset="-120"/>
            </a:rPr>
            <a:t>快照保护数据</a:t>
          </a:r>
          <a:endParaRPr lang="zh-TW" altLang="en-US" sz="18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  <a:cs typeface="Heiti TC Light" charset="-120"/>
          </a:endParaRPr>
        </a:p>
      </dsp:txBody>
      <dsp:txXfrm>
        <a:off x="539768" y="1967620"/>
        <a:ext cx="2202837" cy="611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8F443-FAAC-461A-A33F-A5B9CBA2D806}" type="datetimeFigureOut">
              <a:rPr lang="zh-TW" altLang="en-US" smtClean="0"/>
              <a:pPr/>
              <a:t>2018/3/27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7BB0C-1ABA-470A-A0A4-211D872E5C3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3492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altLang="zh-TW" sz="11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支援豐富線上資料庫</a:t>
            </a:r>
            <a:endParaRPr lang="en-GB" altLang="zh-TW" sz="11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en-GB" altLang="zh-TW" sz="11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開眼電影網、TMDb、TVDB</a:t>
            </a:r>
            <a:endParaRPr lang="en-GB" altLang="zh-TW" sz="11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705140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二维码请更换为官方微信二维码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53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 smtClean="0"/>
              <a:t>COCO:</a:t>
            </a:r>
            <a:r>
              <a:rPr lang="zh-TW" altLang="en-US" dirty="0" smtClean="0"/>
              <a:t> 要合圖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/>
              <a:t>COCO&gt;&gt;</a:t>
            </a:r>
            <a:r>
              <a:rPr lang="zh-TW" altLang="en-US" dirty="0" smtClean="0"/>
              <a:t>去</a:t>
            </a:r>
            <a:r>
              <a:rPr lang="en-US" altLang="zh-TW" dirty="0" smtClean="0"/>
              <a:t>(</a:t>
            </a:r>
            <a:r>
              <a:rPr lang="zh-TW" altLang="en-US" dirty="0" smtClean="0"/>
              <a:t>灰</a:t>
            </a:r>
            <a:r>
              <a:rPr lang="en-US" altLang="zh-TW" dirty="0" smtClean="0"/>
              <a:t>/</a:t>
            </a:r>
            <a:r>
              <a:rPr lang="zh-TW" altLang="en-US" dirty="0" smtClean="0"/>
              <a:t>綠</a:t>
            </a:r>
            <a:r>
              <a:rPr lang="en-US" altLang="zh-TW" dirty="0" smtClean="0"/>
              <a:t>)</a:t>
            </a:r>
            <a:r>
              <a:rPr lang="zh-TW" altLang="en-US" dirty="0" smtClean="0"/>
              <a:t>底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换</a:t>
            </a:r>
            <a:r>
              <a:rPr lang="en-US" altLang="zh-TW" dirty="0" smtClean="0"/>
              <a:t>file station</a:t>
            </a:r>
            <a:r>
              <a:rPr lang="zh-TW" altLang="en-US" dirty="0" smtClean="0"/>
              <a:t>图 </a:t>
            </a:r>
            <a:r>
              <a:rPr lang="en-US" altLang="zh-TW" dirty="0" smtClean="0"/>
              <a:t>(</a:t>
            </a:r>
            <a:r>
              <a:rPr lang="zh-TW" altLang="en-US" dirty="0" smtClean="0"/>
              <a:t>左上角产品名称要改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4779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https://previews.123rf.com/images/</a:t>
            </a:r>
            <a:r>
              <a:rPr kumimoji="1" lang="en-US" altLang="zh-TW" dirty="0" err="1" smtClean="0"/>
              <a:t>loganban</a:t>
            </a:r>
            <a:r>
              <a:rPr kumimoji="1" lang="en-US" altLang="zh-TW" dirty="0" smtClean="0"/>
              <a:t>/loganban1512/loganban151200104/50437100-A-young-woman-is-sitting-at-home-and-is-planning-a-budget-on--Stock-</a:t>
            </a:r>
            <a:r>
              <a:rPr kumimoji="1" lang="en-US" altLang="zh-TW" dirty="0" err="1" smtClean="0"/>
              <a:t>Photo.jpg</a:t>
            </a: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8206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TS-x28A_PPT\底板整理6-01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577"/>
            <a:ext cx="9144000" cy="5143500"/>
          </a:xfrm>
          <a:prstGeom prst="rect">
            <a:avLst/>
          </a:prstGeom>
          <a:noFill/>
        </p:spPr>
      </p:pic>
      <p:pic>
        <p:nvPicPr>
          <p:cNvPr id="9" name="圖片 8" descr="TS-212P3母片_title1.png"/>
          <p:cNvPicPr>
            <a:picLocks noChangeAspect="1"/>
          </p:cNvPicPr>
          <p:nvPr userDrawn="1"/>
        </p:nvPicPr>
        <p:blipFill>
          <a:blip r:embed="rId3"/>
          <a:srcRect r="17709" b="40741"/>
          <a:stretch>
            <a:fillRect/>
          </a:stretch>
        </p:blipFill>
        <p:spPr>
          <a:xfrm>
            <a:off x="0" y="1571618"/>
            <a:ext cx="6786578" cy="1990732"/>
          </a:xfrm>
          <a:prstGeom prst="rect">
            <a:avLst/>
          </a:prstGeom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" name="Picture 2" descr="https://www.qnap.com/i/_attach_file/product/photo/800_500/314_1520404233_TS-212P3_E58FB3E4BBB0E8A792.png?v=1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5" r="20447" b="5601"/>
          <a:stretch/>
        </p:blipFill>
        <p:spPr bwMode="auto">
          <a:xfrm>
            <a:off x="5429256" y="857238"/>
            <a:ext cx="3559127" cy="350046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405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285719" y="285734"/>
            <a:ext cx="8501123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7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4" descr="NEW_16比9_back_主題_1028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dirty="0" smtClean="0"/>
              <a:t>单击图标以新增图片</a:t>
            </a:r>
            <a:endParaRPr dirty="0"/>
          </a:p>
        </p:txBody>
      </p:sp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Shape 114" descr="NEW_16比9_back_主題_1028.png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9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user\Desktop\TS-x28A_PPT\底板整理8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158"/>
            <a:ext cx="9143999" cy="5144658"/>
          </a:xfrm>
          <a:prstGeom prst="rect">
            <a:avLst/>
          </a:prstGeom>
          <a:noFill/>
        </p:spPr>
      </p:pic>
      <p:pic>
        <p:nvPicPr>
          <p:cNvPr id="6" name="Picture 2" descr="https://www.qnap.com/i/_attach_file/product/photo/800_500/314_1520404233_TS-212P3_E58FB3E4BBB0E8A792.png?v=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5" r="20447"/>
          <a:stretch/>
        </p:blipFill>
        <p:spPr bwMode="auto">
          <a:xfrm>
            <a:off x="7524328" y="2859782"/>
            <a:ext cx="1935196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28A_PPT\底板整理2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https://www.qnap.com/i/_attach_file/product/photo/800_500/314_1520404233_TS-212P3_E5B7A6E4B88AE8A792.png?v=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10" r="19855"/>
          <a:stretch/>
        </p:blipFill>
        <p:spPr bwMode="auto">
          <a:xfrm>
            <a:off x="7812360" y="1779662"/>
            <a:ext cx="1228956" cy="1232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TS-x28A_PPT\底板整理7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0289"/>
            <a:ext cx="9252520" cy="5205713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" name="Picture 2" descr="https://www.qnap.com/i/_attach_file/product/photo/800_500/314_1520404233_TS-212P3_E5B7A6E4B88AE8A792.png?v=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10" r="19855"/>
          <a:stretch/>
        </p:blipFill>
        <p:spPr bwMode="auto">
          <a:xfrm>
            <a:off x="5435335" y="3075807"/>
            <a:ext cx="2010889" cy="2016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TS-x28A_PPT\底板整理4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465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TS-x28A_PPT\底板整理3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60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4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400" b="1" i="0" u="none" strike="noStrike" cap="none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TS-212P3母片3.png"/>
          <p:cNvPicPr>
            <a:picLocks noChangeAspect="1"/>
          </p:cNvPicPr>
          <p:nvPr userDrawn="1"/>
        </p:nvPicPr>
        <p:blipFill>
          <a:blip r:embed="rId19"/>
          <a:srcRect t="84722"/>
          <a:stretch>
            <a:fillRect/>
          </a:stretch>
        </p:blipFill>
        <p:spPr>
          <a:xfrm flipV="1">
            <a:off x="0" y="0"/>
            <a:ext cx="9144000" cy="785800"/>
          </a:xfrm>
          <a:prstGeom prst="rect">
            <a:avLst/>
          </a:prstGeom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圖片 8" descr="TS-212P3母片3.png"/>
          <p:cNvPicPr>
            <a:picLocks noChangeAspect="1"/>
          </p:cNvPicPr>
          <p:nvPr userDrawn="1"/>
        </p:nvPicPr>
        <p:blipFill>
          <a:blip r:embed="rId20"/>
          <a:srcRect t="646" b="92409"/>
          <a:stretch>
            <a:fillRect/>
          </a:stretch>
        </p:blipFill>
        <p:spPr>
          <a:xfrm flipH="1">
            <a:off x="0" y="4786310"/>
            <a:ext cx="9144000" cy="357190"/>
          </a:xfrm>
          <a:prstGeom prst="rect">
            <a:avLst/>
          </a:prstGeom>
        </p:spPr>
      </p:pic>
      <p:pic>
        <p:nvPicPr>
          <p:cNvPr id="10" name="圖片 9" descr="logo-02.png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001024" y="4871973"/>
            <a:ext cx="1000132" cy="18586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69" r:id="rId2"/>
    <p:sldLayoutId id="2147483665" r:id="rId3"/>
    <p:sldLayoutId id="2147483668" r:id="rId4"/>
    <p:sldLayoutId id="2147483666" r:id="rId5"/>
    <p:sldLayoutId id="2147483667" r:id="rId6"/>
    <p:sldLayoutId id="2147483649" r:id="rId7"/>
    <p:sldLayoutId id="2147483663" r:id="rId8"/>
    <p:sldLayoutId id="2147483650" r:id="rId9"/>
    <p:sldLayoutId id="2147483651" r:id="rId10"/>
    <p:sldLayoutId id="2147483652" r:id="rId11"/>
    <p:sldLayoutId id="2147483653" r:id="rId12"/>
    <p:sldLayoutId id="2147483656" r:id="rId13"/>
    <p:sldLayoutId id="2147483658" r:id="rId14"/>
    <p:sldLayoutId id="2147483659" r:id="rId15"/>
    <p:sldLayoutId id="2147483660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tx1">
              <a:lumMod val="75000"/>
              <a:lumOff val="25000"/>
            </a:schemeClr>
          </a:solidFill>
          <a:latin typeface="微軟正黑體" pitchFamily="34" charset="-120"/>
          <a:ea typeface="微軟正黑體" pitchFamily="34" charset="-120"/>
          <a:cs typeface="Andalus" pitchFamily="18" charset="-78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351226" y="1643056"/>
            <a:ext cx="8292740" cy="945504"/>
          </a:xfrm>
        </p:spPr>
        <p:txBody>
          <a:bodyPr/>
          <a:lstStyle/>
          <a:p>
            <a:r>
              <a:rPr lang="en-US" sz="4800" dirty="0" smtClean="0"/>
              <a:t>TS-212P3</a:t>
            </a:r>
            <a:endParaRPr lang="zh-TW" altLang="en-US" sz="4800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51520" y="2564968"/>
            <a:ext cx="5034859" cy="792600"/>
          </a:xfrm>
        </p:spPr>
        <p:txBody>
          <a:bodyPr/>
          <a:lstStyle/>
          <a:p>
            <a:r>
              <a:rPr lang="zh-TW" altLang="en-US" b="1" dirty="0"/>
              <a:t>新手入门的第一</a:t>
            </a:r>
            <a:r>
              <a:rPr lang="zh-TW" altLang="en-US" b="1" dirty="0" smtClean="0"/>
              <a:t>台多功能</a:t>
            </a:r>
            <a:r>
              <a:rPr lang="en-US" altLang="zh-TW" b="1" dirty="0" smtClean="0"/>
              <a:t>NAS</a:t>
            </a:r>
            <a:endParaRPr lang="en-US" altLang="zh-TW" b="1" dirty="0"/>
          </a:p>
          <a:p>
            <a:r>
              <a:rPr lang="zh-TW" altLang="en-US" b="1" dirty="0" smtClean="0"/>
              <a:t>防加密勒索的最低成本方案</a:t>
            </a:r>
            <a:endParaRPr lang="zh-TW" altLang="en-US" b="1" dirty="0"/>
          </a:p>
        </p:txBody>
      </p:sp>
      <p:sp>
        <p:nvSpPr>
          <p:cNvPr id="5" name="副標題 3"/>
          <p:cNvSpPr txBox="1">
            <a:spLocks/>
          </p:cNvSpPr>
          <p:nvPr/>
        </p:nvSpPr>
        <p:spPr>
          <a:xfrm>
            <a:off x="214282" y="3786196"/>
            <a:ext cx="4538783" cy="935476"/>
          </a:xfrm>
          <a:prstGeom prst="rect">
            <a:avLst/>
          </a:prstGeom>
          <a:noFill/>
          <a:ln>
            <a:noFill/>
          </a:ln>
          <a:effectLst>
            <a:outerShdw blurRad="139700" algn="ctr" rotWithShape="0">
              <a:schemeClr val="bg1"/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800" b="1" dirty="0">
                <a:solidFill>
                  <a:srgbClr val="303F97"/>
                </a:solidFill>
              </a:rPr>
              <a:t>双</a:t>
            </a:r>
            <a:r>
              <a:rPr lang="zh-TW" altLang="en-US" sz="1800" b="1" dirty="0" smtClean="0">
                <a:solidFill>
                  <a:srgbClr val="303F97"/>
                </a:solidFill>
              </a:rPr>
              <a:t>盘位</a:t>
            </a:r>
            <a:r>
              <a:rPr lang="en-US" altLang="zh-TW" sz="1800" b="1" dirty="0" smtClean="0">
                <a:solidFill>
                  <a:srgbClr val="303F97"/>
                </a:solidFill>
              </a:rPr>
              <a:t> 64</a:t>
            </a:r>
            <a:r>
              <a:rPr lang="zh-TW" altLang="en-US" sz="1800" b="1" dirty="0" smtClean="0">
                <a:solidFill>
                  <a:srgbClr val="303F97"/>
                </a:solidFill>
              </a:rPr>
              <a:t>位 四核</a:t>
            </a:r>
            <a:r>
              <a:rPr lang="en-US" altLang="zh-TW" sz="1800" b="1" dirty="0" smtClean="0">
                <a:solidFill>
                  <a:srgbClr val="303F97"/>
                </a:solidFill>
              </a:rPr>
              <a:t> </a:t>
            </a:r>
            <a:r>
              <a:rPr lang="en-US" altLang="zh-TW" sz="1800" b="1" dirty="0">
                <a:solidFill>
                  <a:srgbClr val="303F97"/>
                </a:solidFill>
              </a:rPr>
              <a:t>Cortex A53 ARM </a:t>
            </a:r>
            <a:r>
              <a:rPr lang="en-US" altLang="zh-TW" sz="1800" b="1" dirty="0" smtClean="0">
                <a:solidFill>
                  <a:srgbClr val="303F97"/>
                </a:solidFill>
              </a:rPr>
              <a:t>NAS</a:t>
            </a:r>
          </a:p>
        </p:txBody>
      </p:sp>
      <p:pic>
        <p:nvPicPr>
          <p:cNvPr id="6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 r="5519" b="-10026"/>
          <a:stretch>
            <a:fillRect/>
          </a:stretch>
        </p:blipFill>
        <p:spPr bwMode="auto">
          <a:xfrm>
            <a:off x="357158" y="285734"/>
            <a:ext cx="1143008" cy="2857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/>
          <p:cNvGrpSpPr/>
          <p:nvPr/>
        </p:nvGrpSpPr>
        <p:grpSpPr>
          <a:xfrm>
            <a:off x="7643834" y="714362"/>
            <a:ext cx="1080000" cy="1080000"/>
            <a:chOff x="7643834" y="714362"/>
            <a:chExt cx="1080000" cy="1080000"/>
          </a:xfrm>
        </p:grpSpPr>
        <p:sp>
          <p:nvSpPr>
            <p:cNvPr id="7" name="橢圓 6"/>
            <p:cNvSpPr/>
            <p:nvPr/>
          </p:nvSpPr>
          <p:spPr>
            <a:xfrm>
              <a:off x="7643834" y="714362"/>
              <a:ext cx="1080000" cy="10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643834" y="905522"/>
              <a:ext cx="10715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专为大陆</a:t>
              </a:r>
              <a:endPara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市场研发</a:t>
              </a:r>
              <a:endPara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7755206" y="1428742"/>
              <a:ext cx="857256" cy="158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7715272" y="1443001"/>
              <a:ext cx="928694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7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限定大陆地区专卖</a:t>
              </a:r>
              <a:endParaRPr lang="zh-TW" altLang="en-US" sz="7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https://www.qnap.com/i/_attach_file/product/photo/800_500/314_1520404233_TS-212P3_E6ADA3E99DA2.png?v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17" t="10937" r="31678"/>
          <a:stretch/>
        </p:blipFill>
        <p:spPr bwMode="auto">
          <a:xfrm>
            <a:off x="2254396" y="1104635"/>
            <a:ext cx="2159402" cy="3699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qnap.com/i/_attach_file/product/photo/800_500/314_1520404233_TS-212P3_E8838CE99DA2.png?v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01" r="32133"/>
          <a:stretch/>
        </p:blipFill>
        <p:spPr bwMode="auto">
          <a:xfrm>
            <a:off x="4572000" y="950814"/>
            <a:ext cx="2213500" cy="3846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TS-212P3</a:t>
            </a:r>
            <a:r>
              <a:rPr lang="zh-TW" altLang="en-US" dirty="0" smtClean="0"/>
              <a:t>硬件规格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配置</a:t>
            </a:r>
            <a:endParaRPr lang="zh-TW" altLang="en-US" dirty="0"/>
          </a:p>
        </p:txBody>
      </p:sp>
      <p:grpSp>
        <p:nvGrpSpPr>
          <p:cNvPr id="53" name="群組 52"/>
          <p:cNvGrpSpPr/>
          <p:nvPr/>
        </p:nvGrpSpPr>
        <p:grpSpPr>
          <a:xfrm>
            <a:off x="65640" y="2294082"/>
            <a:ext cx="2701107" cy="493692"/>
            <a:chOff x="102481" y="1690511"/>
            <a:chExt cx="1936348" cy="504056"/>
          </a:xfrm>
        </p:grpSpPr>
        <p:cxnSp>
          <p:nvCxnSpPr>
            <p:cNvPr id="8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Shape 180"/>
            <p:cNvSpPr txBox="1"/>
            <p:nvPr/>
          </p:nvSpPr>
          <p:spPr>
            <a:xfrm>
              <a:off x="102481" y="1690511"/>
              <a:ext cx="1380244" cy="5040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595959"/>
                </a:buClr>
                <a:buSzPct val="25000"/>
              </a:pPr>
              <a:r>
                <a:rPr lang="zh-TW" b="1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LED 灯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号状态、</a:t>
              </a: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USB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、硬盘 </a:t>
              </a: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1-2</a:t>
              </a:r>
              <a:r>
                <a:rPr lang="zh-TW" altLang="en-US" b="1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、网络</a:t>
              </a:r>
            </a:p>
          </p:txBody>
        </p:sp>
      </p:grpSp>
      <p:sp>
        <p:nvSpPr>
          <p:cNvPr id="44" name="圓角矩形 43"/>
          <p:cNvSpPr/>
          <p:nvPr/>
        </p:nvSpPr>
        <p:spPr>
          <a:xfrm>
            <a:off x="2776206" y="1263871"/>
            <a:ext cx="419816" cy="659807"/>
          </a:xfrm>
          <a:prstGeom prst="roundRect">
            <a:avLst>
              <a:gd name="adj" fmla="val 472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grpSp>
        <p:nvGrpSpPr>
          <p:cNvPr id="30" name="群組 29"/>
          <p:cNvGrpSpPr/>
          <p:nvPr/>
        </p:nvGrpSpPr>
        <p:grpSpPr>
          <a:xfrm>
            <a:off x="1041193" y="3939902"/>
            <a:ext cx="1733700" cy="282110"/>
            <a:chOff x="795990" y="1786278"/>
            <a:chExt cx="1242839" cy="288032"/>
          </a:xfrm>
        </p:grpSpPr>
        <p:cxnSp>
          <p:nvCxnSpPr>
            <p:cNvPr id="31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Shape 180"/>
            <p:cNvSpPr txBox="1"/>
            <p:nvPr/>
          </p:nvSpPr>
          <p:spPr>
            <a:xfrm>
              <a:off x="795990" y="1786278"/>
              <a:ext cx="672797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r">
                <a:buClr>
                  <a:srgbClr val="595959"/>
                </a:buClr>
                <a:buSzPct val="25000"/>
              </a:pPr>
              <a:r>
                <a:rPr lang="zh-TW" altLang="en-US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电源键</a:t>
              </a:r>
              <a:endParaRPr lang="zh-TW" altLang="en-US" sz="1600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159416" y="1626532"/>
            <a:ext cx="2608813" cy="297146"/>
            <a:chOff x="168647" y="1786277"/>
            <a:chExt cx="1870182" cy="303384"/>
          </a:xfrm>
        </p:grpSpPr>
        <p:cxnSp>
          <p:nvCxnSpPr>
            <p:cNvPr id="37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9" name="Shape 180"/>
            <p:cNvSpPr txBox="1"/>
            <p:nvPr/>
          </p:nvSpPr>
          <p:spPr>
            <a:xfrm>
              <a:off x="168647" y="1786277"/>
              <a:ext cx="1342131" cy="3033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zh-TW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USB 3.0</a:t>
              </a:r>
              <a:r>
                <a:rPr lang="zh-TW" altLang="en-US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&amp; </a:t>
              </a:r>
              <a:r>
                <a:rPr lang="zh-TW" altLang="en-US" sz="1600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备份键</a:t>
              </a:r>
            </a:p>
          </p:txBody>
        </p:sp>
      </p:grpSp>
      <p:sp>
        <p:nvSpPr>
          <p:cNvPr id="54" name="Shape 180"/>
          <p:cNvSpPr txBox="1"/>
          <p:nvPr/>
        </p:nvSpPr>
        <p:spPr>
          <a:xfrm>
            <a:off x="7203666" y="3977640"/>
            <a:ext cx="1940334" cy="282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 smtClean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rPr>
              <a:t>DC 12V </a:t>
            </a:r>
            <a:r>
              <a:rPr lang="zh-TW" altLang="en-US" b="1" dirty="0" smtClean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rPr>
              <a:t>电源输入</a:t>
            </a:r>
            <a:endParaRPr lang="zh-TW" altLang="zh-TW" b="1" dirty="0">
              <a:solidFill>
                <a:srgbClr val="0D0D0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7" name="群組 56"/>
          <p:cNvGrpSpPr/>
          <p:nvPr/>
        </p:nvGrpSpPr>
        <p:grpSpPr>
          <a:xfrm rot="10800000">
            <a:off x="6336780" y="3332622"/>
            <a:ext cx="2915740" cy="801539"/>
            <a:chOff x="-51380" y="1255944"/>
            <a:chExt cx="2090209" cy="818366"/>
          </a:xfrm>
        </p:grpSpPr>
        <p:cxnSp>
          <p:nvCxnSpPr>
            <p:cNvPr id="58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59" name="Shape 180"/>
            <p:cNvSpPr txBox="1"/>
            <p:nvPr/>
          </p:nvSpPr>
          <p:spPr>
            <a:xfrm rot="10800000">
              <a:off x="-51380" y="1786278"/>
              <a:ext cx="1463863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1 x </a:t>
              </a:r>
              <a:r>
                <a:rPr lang="en-US" altLang="zh-TW" b="1" dirty="0" err="1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GbE</a:t>
              </a: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RJ-45 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传输埠</a:t>
              </a:r>
              <a:endParaRPr lang="zh-TW" altLang="en-US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2" name="Shape 181"/>
            <p:cNvCxnSpPr/>
            <p:nvPr/>
          </p:nvCxnSpPr>
          <p:spPr>
            <a:xfrm>
              <a:off x="1469458" y="1255944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0" name="群組 59"/>
          <p:cNvGrpSpPr/>
          <p:nvPr/>
        </p:nvGrpSpPr>
        <p:grpSpPr>
          <a:xfrm rot="10800000">
            <a:off x="6215074" y="2787774"/>
            <a:ext cx="2533390" cy="282110"/>
            <a:chOff x="420938" y="1786278"/>
            <a:chExt cx="1617891" cy="288032"/>
          </a:xfrm>
        </p:grpSpPr>
        <p:cxnSp>
          <p:nvCxnSpPr>
            <p:cNvPr id="61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2" name="Shape 180"/>
            <p:cNvSpPr txBox="1"/>
            <p:nvPr/>
          </p:nvSpPr>
          <p:spPr>
            <a:xfrm rot="10800000">
              <a:off x="420938" y="1786278"/>
              <a:ext cx="997960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2 x USB 2.0</a:t>
              </a:r>
              <a:r>
                <a:rPr lang="zh-CN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接口</a:t>
              </a:r>
              <a:endParaRPr lang="zh-TW" altLang="zh-TW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-180528" y="1067000"/>
            <a:ext cx="2376264" cy="375981"/>
            <a:chOff x="-180528" y="1067000"/>
            <a:chExt cx="2376264" cy="375981"/>
          </a:xfrm>
        </p:grpSpPr>
        <p:sp>
          <p:nvSpPr>
            <p:cNvPr id="35" name="平行四边形 1"/>
            <p:cNvSpPr/>
            <p:nvPr/>
          </p:nvSpPr>
          <p:spPr>
            <a:xfrm>
              <a:off x="-180528" y="1067000"/>
              <a:ext cx="2376264" cy="375981"/>
            </a:xfrm>
            <a:prstGeom prst="parallelogram">
              <a:avLst/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03F97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79109" y="1085713"/>
              <a:ext cx="1963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TS-212P3 I/O 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详解</a:t>
              </a:r>
              <a:endParaRPr lang="zh-TW" altLang="en-US" sz="1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0" name="群組 59"/>
          <p:cNvGrpSpPr/>
          <p:nvPr/>
        </p:nvGrpSpPr>
        <p:grpSpPr>
          <a:xfrm rot="10800000">
            <a:off x="6332424" y="3722226"/>
            <a:ext cx="2256880" cy="282110"/>
            <a:chOff x="420938" y="1786278"/>
            <a:chExt cx="1617891" cy="288032"/>
          </a:xfrm>
        </p:grpSpPr>
        <p:cxnSp>
          <p:nvCxnSpPr>
            <p:cNvPr id="41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6" name="Shape 180"/>
            <p:cNvSpPr txBox="1"/>
            <p:nvPr/>
          </p:nvSpPr>
          <p:spPr>
            <a:xfrm rot="10800000">
              <a:off x="420938" y="1786278"/>
              <a:ext cx="997960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系统复位</a:t>
              </a:r>
              <a:endParaRPr lang="zh-TW" altLang="zh-TW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0" name="群組 56"/>
          <p:cNvGrpSpPr/>
          <p:nvPr/>
        </p:nvGrpSpPr>
        <p:grpSpPr>
          <a:xfrm rot="10800000">
            <a:off x="6336780" y="1994231"/>
            <a:ext cx="2849006" cy="282110"/>
            <a:chOff x="-3540" y="1786278"/>
            <a:chExt cx="2042369" cy="288032"/>
          </a:xfrm>
        </p:grpSpPr>
        <p:cxnSp>
          <p:nvCxnSpPr>
            <p:cNvPr id="51" name="Shape 181"/>
            <p:cNvCxnSpPr/>
            <p:nvPr/>
          </p:nvCxnSpPr>
          <p:spPr>
            <a:xfrm>
              <a:off x="1469458" y="1928808"/>
              <a:ext cx="569371" cy="3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 w="med" len="med"/>
              <a:tailEnd type="oval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52" name="Shape 180"/>
            <p:cNvSpPr txBox="1"/>
            <p:nvPr/>
          </p:nvSpPr>
          <p:spPr>
            <a:xfrm rot="10800000">
              <a:off x="-3540" y="1786278"/>
              <a:ext cx="1463863" cy="2880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1 x 6 cm </a:t>
              </a:r>
              <a:r>
                <a:rPr lang="zh-TW" altLang="en-US" b="1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静音风扇</a:t>
              </a:r>
              <a:endParaRPr lang="zh-TW" altLang="en-US" b="1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3" name="圓角矩形 42"/>
          <p:cNvSpPr/>
          <p:nvPr/>
        </p:nvSpPr>
        <p:spPr>
          <a:xfrm>
            <a:off x="5786446" y="2786064"/>
            <a:ext cx="428628" cy="445493"/>
          </a:xfrm>
          <a:prstGeom prst="roundRect">
            <a:avLst>
              <a:gd name="adj" fmla="val 4726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352928" cy="660552"/>
          </a:xfrm>
        </p:spPr>
        <p:txBody>
          <a:bodyPr/>
          <a:lstStyle/>
          <a:p>
            <a:pPr lvl="0"/>
            <a:r>
              <a:rPr lang="en-US" alt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TS-212P3 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您第一台轻松上手的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lang="zh-TW" altLang="en-US" dirty="0"/>
          </a:p>
        </p:txBody>
      </p:sp>
      <p:sp>
        <p:nvSpPr>
          <p:cNvPr id="4" name="Shape 211"/>
          <p:cNvSpPr txBox="1"/>
          <p:nvPr/>
        </p:nvSpPr>
        <p:spPr>
          <a:xfrm>
            <a:off x="642910" y="1059582"/>
            <a:ext cx="7858180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九</a:t>
            </a:r>
            <a:r>
              <a:rPr lang="zh-TW" sz="24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大特色功能，保障您的重要数据，乐享您的影音多媒体</a:t>
            </a:r>
            <a:endParaRPr sz="24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4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TS-212P3</a:t>
            </a:r>
            <a:r>
              <a:rPr 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为一功能强大且操作简单的网络存储设备，帮助您完成数据备份、文件同步、远程访问等任务，并享受精彩的多媒体影音娱乐。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212"/>
          <p:cNvSpPr txBox="1"/>
          <p:nvPr/>
        </p:nvSpPr>
        <p:spPr>
          <a:xfrm>
            <a:off x="3102722" y="3584044"/>
            <a:ext cx="2826600" cy="1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专</a:t>
            </a: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属影音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库</a:t>
            </a:r>
            <a:endParaRPr lang="en-US" altLang="zh-TW" sz="1800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影音播放小助手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下</a:t>
            </a: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载中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心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213"/>
          <p:cNvSpPr txBox="1"/>
          <p:nvPr/>
        </p:nvSpPr>
        <p:spPr>
          <a:xfrm>
            <a:off x="571472" y="3550898"/>
            <a:ext cx="2826600" cy="12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集中</a:t>
            </a: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存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储</a:t>
            </a: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與分享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多方位备份</a:t>
            </a:r>
            <a:endParaRPr lang="en-US" altLang="zh-TW" sz="1800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多装置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同步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214"/>
          <p:cNvSpPr txBox="1"/>
          <p:nvPr/>
        </p:nvSpPr>
        <p:spPr>
          <a:xfrm>
            <a:off x="5786446" y="3584048"/>
            <a:ext cx="3000000" cy="1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自</a:t>
            </a: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动备份手机照片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随</a:t>
            </a: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时随地存取文件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通</a:t>
            </a: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过手机管理NAS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217"/>
          <p:cNvSpPr txBox="1"/>
          <p:nvPr/>
        </p:nvSpPr>
        <p:spPr>
          <a:xfrm>
            <a:off x="1285852" y="3286272"/>
            <a:ext cx="14769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文件存储</a:t>
            </a:r>
            <a:endParaRPr sz="24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219"/>
          <p:cNvSpPr txBox="1"/>
          <p:nvPr/>
        </p:nvSpPr>
        <p:spPr>
          <a:xfrm>
            <a:off x="3847558" y="3286272"/>
            <a:ext cx="19146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多媒体应用</a:t>
            </a:r>
            <a:endParaRPr sz="24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221"/>
          <p:cNvSpPr txBox="1"/>
          <p:nvPr/>
        </p:nvSpPr>
        <p:spPr>
          <a:xfrm>
            <a:off x="6429388" y="3286272"/>
            <a:ext cx="21612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移动装置应用</a:t>
            </a:r>
            <a:endParaRPr sz="24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59" y="2383648"/>
            <a:ext cx="813593" cy="84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06348"/>
            <a:ext cx="880320" cy="71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24" y="2571750"/>
            <a:ext cx="864096" cy="71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67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00"/>
          </a:xfrm>
        </p:spPr>
        <p:txBody>
          <a:bodyPr/>
          <a:lstStyle/>
          <a:p>
            <a:r>
              <a:rPr lang="zh-TW" altLang="en-US" dirty="0" smtClean="0"/>
              <a:t>存储基本功：</a:t>
            </a:r>
            <a:r>
              <a:rPr lang="zh-CN" altLang="en-US" dirty="0" smtClean="0"/>
              <a:t>数</a:t>
            </a:r>
            <a:r>
              <a:rPr lang="zh-CN" altLang="en-US" dirty="0"/>
              <a:t>据安全保</a:t>
            </a:r>
            <a:r>
              <a:rPr lang="zh-CN" altLang="en-US" dirty="0" smtClean="0"/>
              <a:t>护，</a:t>
            </a:r>
            <a:r>
              <a:rPr lang="zh-TW" altLang="en-US" dirty="0" smtClean="0"/>
              <a:t>为您</a:t>
            </a:r>
            <a:r>
              <a:rPr lang="zh-CN" altLang="en-US" dirty="0" smtClean="0"/>
              <a:t>层层把关</a:t>
            </a:r>
            <a:endParaRPr lang="zh-TW" altLang="en-US" dirty="0"/>
          </a:p>
        </p:txBody>
      </p:sp>
      <p:sp>
        <p:nvSpPr>
          <p:cNvPr id="10" name="Shape 253"/>
          <p:cNvSpPr txBox="1"/>
          <p:nvPr/>
        </p:nvSpPr>
        <p:spPr>
          <a:xfrm>
            <a:off x="642910" y="785800"/>
            <a:ext cx="8143932" cy="15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1600" b="1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QNAP从硬盘、文件、及网络传输都提供多种数据安全保护机制，无论是硬盘损坏、文件中毒、人为误删或是通过公用网络传输，QNAP都能保障数据的安全。</a:t>
            </a:r>
            <a:endParaRPr sz="1600" b="1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255"/>
          <p:cNvSpPr txBox="1"/>
          <p:nvPr/>
        </p:nvSpPr>
        <p:spPr>
          <a:xfrm>
            <a:off x="428596" y="2874284"/>
            <a:ext cx="30000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硬盘安全</a:t>
            </a:r>
            <a:endParaRPr sz="24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 smtClean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RAID1</a:t>
            </a:r>
            <a:r>
              <a:rPr lang="zh-CN" altLang="en-US" sz="1800" dirty="0" smtClean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磁盘</a:t>
            </a:r>
            <a:r>
              <a:rPr lang="zh-TW" altLang="en-US" sz="1800" dirty="0" smtClean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保护</a:t>
            </a:r>
            <a:endParaRPr sz="1800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硬盘自动检测</a:t>
            </a:r>
            <a:endParaRPr sz="1800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专利数据恢复技术</a:t>
            </a:r>
            <a:endParaRPr sz="1800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256"/>
          <p:cNvSpPr txBox="1"/>
          <p:nvPr/>
        </p:nvSpPr>
        <p:spPr>
          <a:xfrm>
            <a:off x="3286116" y="2857502"/>
            <a:ext cx="30000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文件安全</a:t>
            </a:r>
            <a:endParaRPr sz="24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回收站可防止误删</a:t>
            </a:r>
            <a:endParaRPr sz="1800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内建防毒软件</a:t>
            </a:r>
            <a:endParaRPr sz="1800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3C3C3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硬盘及文件夹加密</a:t>
            </a:r>
            <a:endParaRPr sz="1800" dirty="0">
              <a:solidFill>
                <a:srgbClr val="3C3C3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Shape 2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2299" y="2071684"/>
            <a:ext cx="1265425" cy="97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257"/>
          <p:cNvSpPr txBox="1"/>
          <p:nvPr/>
        </p:nvSpPr>
        <p:spPr>
          <a:xfrm>
            <a:off x="6093600" y="2874284"/>
            <a:ext cx="30000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网络传输安全</a:t>
            </a:r>
            <a:endParaRPr sz="24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对外传输都可加密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两步骤验证登入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IP自动封锁防护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Shape 2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728" y="2143122"/>
            <a:ext cx="1019398" cy="96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26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44497" y="1834858"/>
            <a:ext cx="1790932" cy="1337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4818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TS-212P3母片P13.png"/>
          <p:cNvPicPr>
            <a:picLocks noChangeAspect="1"/>
          </p:cNvPicPr>
          <p:nvPr/>
        </p:nvPicPr>
        <p:blipFill>
          <a:blip r:embed="rId3"/>
          <a:srcRect l="17969" t="31944" r="16406"/>
          <a:stretch>
            <a:fillRect/>
          </a:stretch>
        </p:blipFill>
        <p:spPr>
          <a:xfrm>
            <a:off x="1380661" y="1490002"/>
            <a:ext cx="6525554" cy="38065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文件集中存储，统一管</a:t>
            </a:r>
            <a:r>
              <a:rPr lang="zh-CN" altLang="en-US" dirty="0" smtClean="0"/>
              <a:t>理</a:t>
            </a:r>
            <a:r>
              <a:rPr lang="zh-TW" altLang="en-US" dirty="0" smtClean="0"/>
              <a:t>與分享</a:t>
            </a:r>
            <a:endParaRPr lang="zh-TW" altLang="en-US" dirty="0"/>
          </a:p>
        </p:txBody>
      </p:sp>
      <p:sp>
        <p:nvSpPr>
          <p:cNvPr id="4" name="Shape 226"/>
          <p:cNvSpPr txBox="1"/>
          <p:nvPr/>
        </p:nvSpPr>
        <p:spPr>
          <a:xfrm>
            <a:off x="0" y="857238"/>
            <a:ext cx="9144000" cy="78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91425" rIns="720000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Q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NAP支持Windows、Mac及Linux电脑同时存取NAS上的文件，支持各式各样的网络传输协议及USB存储设备，可集中管理所有存储文件，大幅提升存储效率 </a:t>
            </a: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236"/>
          <p:cNvSpPr txBox="1"/>
          <p:nvPr/>
        </p:nvSpPr>
        <p:spPr>
          <a:xfrm>
            <a:off x="3468900" y="4114292"/>
            <a:ext cx="22062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支持SMB/CIFS、AFP、NFS、FTP、WebDAV协议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2606774" y="2712292"/>
            <a:ext cx="3977095" cy="1343666"/>
            <a:chOff x="2441121" y="2712292"/>
            <a:chExt cx="3977095" cy="1343666"/>
          </a:xfrm>
        </p:grpSpPr>
        <p:grpSp>
          <p:nvGrpSpPr>
            <p:cNvPr id="33" name="群組 32"/>
            <p:cNvGrpSpPr/>
            <p:nvPr/>
          </p:nvGrpSpPr>
          <p:grpSpPr>
            <a:xfrm>
              <a:off x="2441121" y="2712292"/>
              <a:ext cx="1048138" cy="1343665"/>
              <a:chOff x="2619035" y="2712292"/>
              <a:chExt cx="1048138" cy="1343665"/>
            </a:xfrm>
          </p:grpSpPr>
          <p:sp>
            <p:nvSpPr>
              <p:cNvPr id="10" name="Shape 233"/>
              <p:cNvSpPr/>
              <p:nvPr/>
            </p:nvSpPr>
            <p:spPr>
              <a:xfrm rot="18535410">
                <a:off x="3015852" y="2315475"/>
                <a:ext cx="254503" cy="1048138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Shape 235"/>
              <p:cNvSpPr/>
              <p:nvPr/>
            </p:nvSpPr>
            <p:spPr>
              <a:xfrm rot="16200000">
                <a:off x="3014085" y="2913762"/>
                <a:ext cx="254700" cy="972000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Shape 233"/>
              <p:cNvSpPr/>
              <p:nvPr/>
            </p:nvSpPr>
            <p:spPr>
              <a:xfrm rot="3064590" flipV="1">
                <a:off x="3015852" y="3404637"/>
                <a:ext cx="254503" cy="1048138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群組 33"/>
            <p:cNvGrpSpPr/>
            <p:nvPr/>
          </p:nvGrpSpPr>
          <p:grpSpPr>
            <a:xfrm flipH="1">
              <a:off x="5370078" y="2712293"/>
              <a:ext cx="1048138" cy="1343665"/>
              <a:chOff x="2572393" y="2712293"/>
              <a:chExt cx="1048138" cy="1343665"/>
            </a:xfrm>
          </p:grpSpPr>
          <p:sp>
            <p:nvSpPr>
              <p:cNvPr id="35" name="Shape 233"/>
              <p:cNvSpPr/>
              <p:nvPr/>
            </p:nvSpPr>
            <p:spPr>
              <a:xfrm rot="18535410">
                <a:off x="2969210" y="2315476"/>
                <a:ext cx="254503" cy="1048138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Shape 235"/>
              <p:cNvSpPr/>
              <p:nvPr/>
            </p:nvSpPr>
            <p:spPr>
              <a:xfrm rot="16200000">
                <a:off x="2967443" y="2913763"/>
                <a:ext cx="254700" cy="972000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Shape 233"/>
              <p:cNvSpPr/>
              <p:nvPr/>
            </p:nvSpPr>
            <p:spPr>
              <a:xfrm rot="3064590" flipV="1">
                <a:off x="2969210" y="3404638"/>
                <a:ext cx="254503" cy="1048138"/>
              </a:xfrm>
              <a:prstGeom prst="upDown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9" name="Shape 26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44497" y="1630017"/>
            <a:ext cx="1790932" cy="133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www.qnap.com/i/_attach_file/product/photo/800_500/262_1477554387_TS-453Bmini-Front2BRemote-Control.png"/>
          <p:cNvPicPr>
            <a:picLocks noChangeAspect="1" noChangeArrowheads="1"/>
          </p:cNvPicPr>
          <p:nvPr/>
        </p:nvPicPr>
        <p:blipFill>
          <a:blip r:embed="rId5"/>
          <a:srcRect l="21482" r="36557"/>
          <a:stretch>
            <a:fillRect/>
          </a:stretch>
        </p:blipFill>
        <p:spPr bwMode="auto">
          <a:xfrm>
            <a:off x="4071934" y="2643188"/>
            <a:ext cx="1005820" cy="1498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944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多方位备份，有备无患 </a:t>
            </a:r>
          </a:p>
        </p:txBody>
      </p:sp>
      <p:sp>
        <p:nvSpPr>
          <p:cNvPr id="5" name="矩形 4"/>
          <p:cNvSpPr/>
          <p:nvPr/>
        </p:nvSpPr>
        <p:spPr>
          <a:xfrm>
            <a:off x="357158" y="857238"/>
            <a:ext cx="8501122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b="1" dirty="0"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强大的备份机制</a:t>
            </a:r>
            <a:r>
              <a:rPr lang="en-US" altLang="zh-CN" sz="1500" b="1" dirty="0"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从</a:t>
            </a:r>
            <a:r>
              <a:rPr lang="en-US" altLang="zh-CN" sz="1500" b="1" dirty="0"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端备份工具</a:t>
            </a:r>
            <a:r>
              <a:rPr lang="en-US" altLang="zh-CN" sz="1500" b="1" dirty="0" err="1">
                <a:latin typeface="微軟正黑體" pitchFamily="34" charset="-120"/>
                <a:ea typeface="微軟正黑體" pitchFamily="34" charset="-120"/>
              </a:rPr>
              <a:t>Netbak</a:t>
            </a:r>
            <a:r>
              <a:rPr lang="en-US" altLang="zh-CN" sz="1500" b="1" dirty="0">
                <a:latin typeface="微軟正黑體" pitchFamily="34" charset="-120"/>
                <a:ea typeface="微軟正黑體" pitchFamily="34" charset="-120"/>
              </a:rPr>
              <a:t> Replicator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、支持</a:t>
            </a:r>
            <a:r>
              <a:rPr lang="en-US" altLang="zh-CN" sz="1500" b="1" dirty="0">
                <a:latin typeface="微軟正黑體" pitchFamily="34" charset="-120"/>
                <a:ea typeface="微軟正黑體" pitchFamily="34" charset="-120"/>
              </a:rPr>
              <a:t>Mac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时光机器备份</a:t>
            </a:r>
            <a:r>
              <a:rPr lang="zh-CN" altLang="en-US" sz="1500" b="1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CN" sz="1500" b="1" dirty="0" smtClean="0"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端的混合型备份同步中心，能在单一</a:t>
            </a:r>
            <a:r>
              <a:rPr lang="zh-CN" altLang="en-US" sz="1500" b="1" dirty="0" smtClean="0">
                <a:latin typeface="微軟正黑體" pitchFamily="34" charset="-120"/>
                <a:ea typeface="微軟正黑體" pitchFamily="34" charset="-120"/>
              </a:rPr>
              <a:t>界</a:t>
            </a: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面完成</a:t>
            </a:r>
            <a:r>
              <a:rPr lang="en-US" altLang="zh-CN" sz="1500" b="1" dirty="0" smtClean="0"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端异地备份，</a:t>
            </a:r>
            <a:r>
              <a:rPr lang="en-US" altLang="zh-CN" sz="1500" b="1" dirty="0"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一键备份、云端备份、第三方备份软件</a:t>
            </a:r>
            <a:r>
              <a:rPr lang="en-US" altLang="zh-CN" sz="1500" b="1" dirty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CN" altLang="en-US" sz="1500" b="1" dirty="0">
                <a:latin typeface="微軟正黑體" pitchFamily="34" charset="-120"/>
                <a:ea typeface="微軟正黑體" pitchFamily="34" charset="-120"/>
              </a:rPr>
              <a:t>等等，完整的数据备份与灾难复原方案守护您的数据，避免数据丧失的风险。</a:t>
            </a:r>
            <a:endParaRPr lang="zh-CN" altLang="en-US" sz="15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CN" altLang="en-US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CN" altLang="en-US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40" y="2177847"/>
            <a:ext cx="3190240" cy="15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s://lh3.googleusercontent.com/B0-vTEBQD6cUZc8pd_EWxkMk0t8bn09_X3KH_DxNXw5kgY_Tqt1qaLB9679Yl8sZAkmRt9_AbNUeU0u0aeqTGsmEfn2IOF-f5FhvUGJAcUX6f3xTWN4MNNJCzVmtivEk0RON6u0Gvg"/>
          <p:cNvPicPr>
            <a:picLocks noChangeAspect="1" noChangeArrowheads="1"/>
          </p:cNvPicPr>
          <p:nvPr/>
        </p:nvPicPr>
        <p:blipFill rotWithShape="1">
          <a:blip r:embed="rId3"/>
          <a:srcRect l="13565" t="19807" b="9899"/>
          <a:stretch/>
        </p:blipFill>
        <p:spPr bwMode="auto">
          <a:xfrm>
            <a:off x="190280" y="1465096"/>
            <a:ext cx="8040965" cy="3678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373065" y="4143386"/>
            <a:ext cx="8643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手</a:t>
            </a: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机</a:t>
            </a:r>
            <a:r>
              <a:rPr lang="en-US" altLang="zh-TW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平板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58883" y="4572014"/>
            <a:ext cx="785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光</a:t>
            </a: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盘</a:t>
            </a:r>
            <a:r>
              <a:rPr lang="zh-CN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机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659345" y="4071948"/>
            <a:ext cx="1705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服务器</a:t>
            </a:r>
            <a:endParaRPr lang="en-US" altLang="zh-TW" sz="12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200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Rsync</a:t>
            </a:r>
            <a:r>
              <a:rPr lang="en-US" altLang="zh-TW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/FTP/Samba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87577" y="4795081"/>
            <a:ext cx="10967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外接硬</a:t>
            </a:r>
            <a:r>
              <a:rPr lang="zh-TW" altLang="en-US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盘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30717" y="2428874"/>
            <a:ext cx="1172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公有云服务</a:t>
            </a:r>
            <a:endParaRPr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4" name="直線單箭頭接點 33"/>
          <p:cNvCxnSpPr/>
          <p:nvPr/>
        </p:nvCxnSpPr>
        <p:spPr>
          <a:xfrm flipV="1">
            <a:off x="3306513" y="2000246"/>
            <a:ext cx="857256" cy="428628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>
            <a:off x="3302023" y="3429006"/>
            <a:ext cx="861746" cy="642942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rot="16200000" flipH="1">
            <a:off x="2158619" y="4000905"/>
            <a:ext cx="858048" cy="1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>
            <a:off x="1306249" y="2996760"/>
            <a:ext cx="785818" cy="3618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 flipV="1">
            <a:off x="1306249" y="3429006"/>
            <a:ext cx="857256" cy="275394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/>
          <p:nvPr/>
        </p:nvCxnSpPr>
        <p:spPr>
          <a:xfrm flipV="1">
            <a:off x="1306249" y="3643320"/>
            <a:ext cx="928694" cy="785818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>
            <a:off x="1377687" y="2285998"/>
            <a:ext cx="775308" cy="357190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群組 64"/>
          <p:cNvGrpSpPr/>
          <p:nvPr/>
        </p:nvGrpSpPr>
        <p:grpSpPr>
          <a:xfrm>
            <a:off x="4092331" y="2643188"/>
            <a:ext cx="1143008" cy="1176045"/>
            <a:chOff x="4286248" y="2643188"/>
            <a:chExt cx="1143008" cy="117604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4744" b="-18182"/>
            <a:stretch>
              <a:fillRect/>
            </a:stretch>
          </p:blipFill>
          <p:spPr bwMode="auto">
            <a:xfrm>
              <a:off x="4286248" y="2643188"/>
              <a:ext cx="1143008" cy="928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4429124" y="3357568"/>
              <a:ext cx="9909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QNAP NAS</a:t>
              </a:r>
              <a:endParaRPr lang="zh-TW" alt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052" name="Picture 4" descr="https://www.qnap.com/i/_attach_file/product/photo/800_500/294_1508401293_TS-877_front.png?v=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870" r="12502"/>
            <a:stretch/>
          </p:blipFill>
          <p:spPr bwMode="auto">
            <a:xfrm>
              <a:off x="4500562" y="2714626"/>
              <a:ext cx="792088" cy="6545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7" name="直線單箭頭接點 36"/>
          <p:cNvCxnSpPr/>
          <p:nvPr/>
        </p:nvCxnSpPr>
        <p:spPr>
          <a:xfrm flipV="1">
            <a:off x="3306513" y="3071816"/>
            <a:ext cx="928856" cy="22332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群組 62"/>
          <p:cNvGrpSpPr/>
          <p:nvPr/>
        </p:nvGrpSpPr>
        <p:grpSpPr>
          <a:xfrm>
            <a:off x="2163505" y="2143122"/>
            <a:ext cx="1099782" cy="1451184"/>
            <a:chOff x="2357422" y="2326259"/>
            <a:chExt cx="1099782" cy="1451184"/>
          </a:xfrm>
        </p:grpSpPr>
        <p:grpSp>
          <p:nvGrpSpPr>
            <p:cNvPr id="31" name="群組 30"/>
            <p:cNvGrpSpPr/>
            <p:nvPr/>
          </p:nvGrpSpPr>
          <p:grpSpPr>
            <a:xfrm>
              <a:off x="2357422" y="2326259"/>
              <a:ext cx="1099782" cy="1251893"/>
              <a:chOff x="2357422" y="2326259"/>
              <a:chExt cx="1099782" cy="1251893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2366139" y="2326259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b="1" dirty="0">
                    <a:latin typeface="微軟正黑體" pitchFamily="34" charset="-120"/>
                    <a:ea typeface="微軟正黑體" pitchFamily="34" charset="-120"/>
                  </a:rPr>
                  <a:t>混合型备</a:t>
                </a:r>
                <a:r>
                  <a:rPr lang="zh-TW" altLang="en-US" b="1" dirty="0" smtClean="0">
                    <a:latin typeface="微軟正黑體" pitchFamily="34" charset="-120"/>
                    <a:ea typeface="微軟正黑體" pitchFamily="34" charset="-120"/>
                  </a:rPr>
                  <a:t>份</a:t>
                </a:r>
              </a:p>
              <a:p>
                <a:pPr algn="ctr"/>
                <a:r>
                  <a:rPr lang="zh-TW" altLang="en-US" b="1" dirty="0" smtClean="0">
                    <a:latin typeface="微軟正黑體" pitchFamily="34" charset="-120"/>
                    <a:ea typeface="微軟正黑體" pitchFamily="34" charset="-120"/>
                  </a:rPr>
                  <a:t>同步中心</a:t>
                </a:r>
                <a:endParaRPr lang="zh-TW" altLang="en-US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pic>
            <p:nvPicPr>
              <p:cNvPr id="2050" name="Picture 2" descr="https://www.qnap.com/i/_attach_file/product/photo/800_500/236_1518598794_TVS-1282_Front2BRemote-Control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13222"/>
              <a:stretch/>
            </p:blipFill>
            <p:spPr bwMode="auto">
              <a:xfrm>
                <a:off x="2357422" y="2786064"/>
                <a:ext cx="1099782" cy="792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矩形 61"/>
            <p:cNvSpPr/>
            <p:nvPr/>
          </p:nvSpPr>
          <p:spPr>
            <a:xfrm>
              <a:off x="2428860" y="3500444"/>
              <a:ext cx="10001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QNAP NAS</a:t>
              </a:r>
              <a:endParaRPr lang="zh-TW" altLang="en-US" sz="1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515941" y="3286130"/>
            <a:ext cx="502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Mac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373065" y="2428874"/>
            <a:ext cx="877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Windows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4178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</p:spPr>
        <p:txBody>
          <a:bodyPr/>
          <a:lstStyle/>
          <a:p>
            <a:pPr lvl="0"/>
            <a:r>
              <a:rPr lang="zh-CN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多设备同步</a:t>
            </a:r>
            <a:r>
              <a:rPr lang="zh-CN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，提升协同效</a:t>
            </a:r>
            <a:r>
              <a:rPr lang="zh-CN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率</a:t>
            </a:r>
            <a:endParaRPr lang="zh-TW" altLang="en-US" dirty="0"/>
          </a:p>
        </p:txBody>
      </p:sp>
      <p:sp>
        <p:nvSpPr>
          <p:cNvPr id="4" name="Shape 258"/>
          <p:cNvSpPr txBox="1"/>
          <p:nvPr/>
        </p:nvSpPr>
        <p:spPr>
          <a:xfrm>
            <a:off x="357158" y="882142"/>
            <a:ext cx="8429684" cy="104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通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过 Qsync，可以轻松同步不同设备上的文件，并与不同群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组或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社群分享数据，大大省去在不同设备之间不断复制文件的不便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让家</a:t>
            </a:r>
            <a:r>
              <a:rPr lang="zh-TW" sz="16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中电脑与公司或工作室的电脑随时有一样的文件。</a:t>
            </a:r>
            <a:endParaRPr sz="16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Shape 26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390802" y="2208860"/>
            <a:ext cx="1361391" cy="101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67"/>
          <p:cNvPicPr preferRelativeResize="0"/>
          <p:nvPr/>
        </p:nvPicPr>
        <p:blipFill>
          <a:blip r:embed="rId3"/>
          <a:srcRect l="8064" r="27040"/>
          <a:stretch>
            <a:fillRect/>
          </a:stretch>
        </p:blipFill>
        <p:spPr>
          <a:xfrm>
            <a:off x="3360743" y="2994678"/>
            <a:ext cx="1254136" cy="12078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68"/>
          <p:cNvSpPr/>
          <p:nvPr/>
        </p:nvSpPr>
        <p:spPr>
          <a:xfrm rot="-3064590">
            <a:off x="2582144" y="2265057"/>
            <a:ext cx="254503" cy="1048138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269"/>
          <p:cNvSpPr/>
          <p:nvPr/>
        </p:nvSpPr>
        <p:spPr>
          <a:xfrm rot="-7073626">
            <a:off x="2583659" y="3293670"/>
            <a:ext cx="254578" cy="896317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270"/>
          <p:cNvSpPr/>
          <p:nvPr/>
        </p:nvSpPr>
        <p:spPr>
          <a:xfrm rot="-5400000">
            <a:off x="2381249" y="2808504"/>
            <a:ext cx="254700" cy="972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261"/>
          <p:cNvSpPr txBox="1"/>
          <p:nvPr/>
        </p:nvSpPr>
        <p:spPr>
          <a:xfrm>
            <a:off x="6535000" y="2928940"/>
            <a:ext cx="30000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</a:t>
            </a:r>
            <a:endParaRPr sz="18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可</a:t>
            </a:r>
            <a:r>
              <a:rPr 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恢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复64个过去版本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远程销毁 Qsync 文件夹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所有传输都可加密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4857752" y="2214560"/>
            <a:ext cx="2143140" cy="2445528"/>
            <a:chOff x="4879054" y="2242897"/>
            <a:chExt cx="2143140" cy="2445528"/>
          </a:xfrm>
        </p:grpSpPr>
        <p:sp>
          <p:nvSpPr>
            <p:cNvPr id="26" name="Shape 260"/>
            <p:cNvSpPr txBox="1"/>
            <p:nvPr/>
          </p:nvSpPr>
          <p:spPr>
            <a:xfrm>
              <a:off x="4879054" y="2973025"/>
              <a:ext cx="2143140" cy="17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dirty="0">
                  <a:solidFill>
                    <a:srgbClr val="303F97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效率</a:t>
              </a:r>
              <a:endParaRPr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一次同步到所有设备</a:t>
              </a:r>
              <a:endParaRPr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利用团体文件夹共享文件</a:t>
              </a:r>
              <a:endParaRPr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以下载链接快速分享文件</a:t>
              </a:r>
              <a:endParaRPr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7" name="Shape 26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5369289" y="2242897"/>
              <a:ext cx="1019398" cy="10390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Shape 2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9863" y="2923240"/>
            <a:ext cx="790939" cy="790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Shape 274"/>
          <p:cNvSpPr txBox="1"/>
          <p:nvPr/>
        </p:nvSpPr>
        <p:spPr>
          <a:xfrm>
            <a:off x="440300" y="4137686"/>
            <a:ext cx="5598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手机</a:t>
            </a:r>
            <a:endParaRPr sz="11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平板</a:t>
            </a:r>
            <a:endParaRPr sz="1100" b="1" dirty="0"/>
          </a:p>
        </p:txBody>
      </p:sp>
      <p:pic>
        <p:nvPicPr>
          <p:cNvPr id="31" name="Shape 2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1910" y="3802375"/>
            <a:ext cx="1320975" cy="76393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278"/>
          <p:cNvSpPr txBox="1"/>
          <p:nvPr/>
        </p:nvSpPr>
        <p:spPr>
          <a:xfrm>
            <a:off x="2462108" y="3762424"/>
            <a:ext cx="9114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Qsync</a:t>
            </a:r>
            <a:endParaRPr sz="1200" b="1" dirty="0"/>
          </a:p>
        </p:txBody>
      </p:sp>
      <p:grpSp>
        <p:nvGrpSpPr>
          <p:cNvPr id="34" name="群組 28"/>
          <p:cNvGrpSpPr/>
          <p:nvPr/>
        </p:nvGrpSpPr>
        <p:grpSpPr>
          <a:xfrm>
            <a:off x="655374" y="2901648"/>
            <a:ext cx="1378106" cy="807410"/>
            <a:chOff x="-2286048" y="3571882"/>
            <a:chExt cx="1822391" cy="1067709"/>
          </a:xfrm>
        </p:grpSpPr>
        <p:pic>
          <p:nvPicPr>
            <p:cNvPr id="36" name="Picture 26" descr="macbook-screen.jpg"/>
            <p:cNvPicPr>
              <a:picLocks noChangeAspect="1"/>
            </p:cNvPicPr>
            <p:nvPr/>
          </p:nvPicPr>
          <p:blipFill>
            <a:blip r:embed="rId7"/>
            <a:srcRect l="8562"/>
            <a:stretch>
              <a:fillRect/>
            </a:stretch>
          </p:blipFill>
          <p:spPr>
            <a:xfrm>
              <a:off x="-2286048" y="3571882"/>
              <a:ext cx="1822391" cy="1067709"/>
            </a:xfrm>
            <a:prstGeom prst="rect">
              <a:avLst/>
            </a:prstGeom>
          </p:spPr>
        </p:pic>
        <p:pic>
          <p:nvPicPr>
            <p:cNvPr id="37" name="Shape 27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2060827" y="3643320"/>
              <a:ext cx="1189289" cy="6855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圖片 34" descr="apple 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7023" y="3007404"/>
            <a:ext cx="432710" cy="500065"/>
          </a:xfrm>
          <a:prstGeom prst="rect">
            <a:avLst/>
          </a:prstGeom>
        </p:spPr>
      </p:pic>
      <p:sp>
        <p:nvSpPr>
          <p:cNvPr id="38" name="Shape 272"/>
          <p:cNvSpPr txBox="1"/>
          <p:nvPr/>
        </p:nvSpPr>
        <p:spPr>
          <a:xfrm>
            <a:off x="-195886" y="2994678"/>
            <a:ext cx="1249537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家中</a:t>
            </a:r>
            <a:endParaRPr sz="11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Mac电脑</a:t>
            </a:r>
            <a:endParaRPr sz="1100" b="1" dirty="0"/>
          </a:p>
        </p:txBody>
      </p:sp>
      <p:grpSp>
        <p:nvGrpSpPr>
          <p:cNvPr id="39" name="群組 38"/>
          <p:cNvGrpSpPr/>
          <p:nvPr/>
        </p:nvGrpSpPr>
        <p:grpSpPr>
          <a:xfrm>
            <a:off x="747596" y="1851670"/>
            <a:ext cx="1328018" cy="933190"/>
            <a:chOff x="-2643238" y="3857634"/>
            <a:chExt cx="1328018" cy="933190"/>
          </a:xfrm>
        </p:grpSpPr>
        <p:pic>
          <p:nvPicPr>
            <p:cNvPr id="40" name="Shape 26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-2643238" y="3857634"/>
              <a:ext cx="1285884" cy="89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27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2451256" y="3929072"/>
              <a:ext cx="879588" cy="500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圖片 41" descr="win10 logo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857420" y="4214824"/>
              <a:ext cx="542200" cy="576000"/>
            </a:xfrm>
            <a:prstGeom prst="rect">
              <a:avLst/>
            </a:prstGeom>
          </p:spPr>
        </p:pic>
      </p:grpSp>
      <p:sp>
        <p:nvSpPr>
          <p:cNvPr id="28" name="Shape 271"/>
          <p:cNvSpPr txBox="1"/>
          <p:nvPr/>
        </p:nvSpPr>
        <p:spPr>
          <a:xfrm>
            <a:off x="-195886" y="2076079"/>
            <a:ext cx="14103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公司</a:t>
            </a:r>
            <a:endParaRPr sz="11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Windows </a:t>
            </a:r>
            <a:endParaRPr sz="11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电脑</a:t>
            </a:r>
            <a:endParaRPr sz="1100" b="1" dirty="0"/>
          </a:p>
        </p:txBody>
      </p:sp>
      <p:pic>
        <p:nvPicPr>
          <p:cNvPr id="33" name="Shape 26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113559" y="1995777"/>
            <a:ext cx="1564686" cy="1168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8882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</p:spPr>
        <p:txBody>
          <a:bodyPr/>
          <a:lstStyle/>
          <a:p>
            <a:pPr lvl="0"/>
            <a:r>
              <a:rPr lang="zh-TW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专属影音</a:t>
            </a:r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库</a:t>
            </a:r>
            <a:endParaRPr lang="zh-TW" altLang="en-US" dirty="0"/>
          </a:p>
        </p:txBody>
      </p:sp>
      <p:sp>
        <p:nvSpPr>
          <p:cNvPr id="4" name="Shape 317"/>
          <p:cNvSpPr txBox="1"/>
          <p:nvPr/>
        </p:nvSpPr>
        <p:spPr>
          <a:xfrm>
            <a:off x="332324" y="995250"/>
            <a:ext cx="8479353" cy="15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Q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NAP丰富的多媒体应用，无论您正在家中或是出门在外，皆可通过不同的数字设备或移动设备轻松存取家中的档案。利用 DLNA 影音设备来浏览照片、播放音乐和影片、在移动设备上观看影片，并轻轻松松和亲朋好友们分享。</a:t>
            </a: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319"/>
          <p:cNvSpPr txBox="1"/>
          <p:nvPr/>
        </p:nvSpPr>
        <p:spPr>
          <a:xfrm>
            <a:off x="6170388" y="2023864"/>
            <a:ext cx="2162359" cy="97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电脑端应用</a:t>
            </a:r>
            <a:endParaRPr sz="18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Photo Station电子相册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Music Station 数字音乐库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Video Station影音剧院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142844" y="2000246"/>
            <a:ext cx="2928926" cy="2740768"/>
            <a:chOff x="214314" y="2259874"/>
            <a:chExt cx="2928926" cy="2740768"/>
          </a:xfrm>
        </p:grpSpPr>
        <p:pic>
          <p:nvPicPr>
            <p:cNvPr id="40" name="圖片 39" descr="螢幕+手機.png"/>
            <p:cNvPicPr>
              <a:picLocks noChangeAspect="1"/>
            </p:cNvPicPr>
            <p:nvPr/>
          </p:nvPicPr>
          <p:blipFill>
            <a:blip r:embed="rId3"/>
            <a:srcRect b="29048"/>
            <a:stretch>
              <a:fillRect/>
            </a:stretch>
          </p:blipFill>
          <p:spPr>
            <a:xfrm>
              <a:off x="406550" y="2259874"/>
              <a:ext cx="2736690" cy="1526322"/>
            </a:xfrm>
            <a:prstGeom prst="rect">
              <a:avLst/>
            </a:prstGeom>
          </p:spPr>
        </p:pic>
        <p:sp>
          <p:nvSpPr>
            <p:cNvPr id="6" name="Shape 320"/>
            <p:cNvSpPr txBox="1"/>
            <p:nvPr/>
          </p:nvSpPr>
          <p:spPr>
            <a:xfrm>
              <a:off x="214314" y="3733142"/>
              <a:ext cx="2928926" cy="126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电视端播放</a:t>
              </a:r>
              <a:endParaRPr sz="1800"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通</a:t>
              </a:r>
              <a:r>
                <a:rPr lang="zh-TW" sz="1200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过电视盒子播放影音</a:t>
              </a:r>
              <a:endParaRPr sz="1200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7" name="Shape 3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2910" y="2489366"/>
              <a:ext cx="2189536" cy="1225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Shape 324"/>
          <p:cNvSpPr txBox="1"/>
          <p:nvPr/>
        </p:nvSpPr>
        <p:spPr>
          <a:xfrm>
            <a:off x="5786842" y="2650472"/>
            <a:ext cx="30000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手机端管理与观看</a:t>
            </a:r>
            <a:endParaRPr sz="18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通过专属手机App管理与播放多媒体文件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Shape 3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9832" y="3795981"/>
            <a:ext cx="526275" cy="54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330"/>
          <p:cNvPicPr preferRelativeResize="0"/>
          <p:nvPr/>
        </p:nvPicPr>
        <p:blipFill>
          <a:blip r:embed="rId6">
            <a:alphaModFix/>
          </a:blip>
          <a:srcRect l="4447" b="4846"/>
          <a:stretch>
            <a:fillRect/>
          </a:stretch>
        </p:blipFill>
        <p:spPr>
          <a:xfrm>
            <a:off x="3841360" y="3813447"/>
            <a:ext cx="502320" cy="46831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Shape 331"/>
          <p:cNvSpPr txBox="1"/>
          <p:nvPr/>
        </p:nvSpPr>
        <p:spPr>
          <a:xfrm>
            <a:off x="3772176" y="4143386"/>
            <a:ext cx="857256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iTunes</a:t>
            </a:r>
            <a:endParaRPr lang="en-US" altLang="zh-TW" sz="12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服</a:t>
            </a: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务器</a:t>
            </a:r>
            <a:endParaRPr sz="1200" dirty="0"/>
          </a:p>
        </p:txBody>
      </p:sp>
      <p:pic>
        <p:nvPicPr>
          <p:cNvPr id="22" name="Picture 2" descr="https://www.qnap.com/i/_attach_file/product/photo/800_500/314_1520404233_TS-212P3_E58FB3E4BBB0E8A792.png?v=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5" r="20447"/>
          <a:stretch/>
        </p:blipFill>
        <p:spPr bwMode="auto">
          <a:xfrm>
            <a:off x="3143240" y="1928808"/>
            <a:ext cx="1816129" cy="1892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hape 331"/>
          <p:cNvSpPr txBox="1"/>
          <p:nvPr/>
        </p:nvSpPr>
        <p:spPr>
          <a:xfrm>
            <a:off x="3025804" y="4169816"/>
            <a:ext cx="1315622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latin typeface="Microsoft JhengHei"/>
                <a:ea typeface="Microsoft JhengHei"/>
                <a:sym typeface="Microsoft JhengHei"/>
              </a:rPr>
              <a:t>DLNA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 smtClean="0">
                <a:latin typeface="Microsoft JhengHei"/>
                <a:ea typeface="Microsoft JhengHei"/>
                <a:sym typeface="Microsoft JhengHei"/>
              </a:rPr>
              <a:t>服务器</a:t>
            </a:r>
            <a:endParaRPr sz="1200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04" y="2923648"/>
            <a:ext cx="498354" cy="512198"/>
          </a:xfrm>
          <a:prstGeom prst="roundRect">
            <a:avLst>
              <a:gd name="adj" fmla="val 22464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368720" y="3554276"/>
            <a:ext cx="812924" cy="81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圆角矩形标注 16"/>
          <p:cNvSpPr/>
          <p:nvPr/>
        </p:nvSpPr>
        <p:spPr>
          <a:xfrm>
            <a:off x="4762657" y="2943392"/>
            <a:ext cx="889463" cy="511738"/>
          </a:xfrm>
          <a:prstGeom prst="wedgeRoundRectCallout">
            <a:avLst>
              <a:gd name="adj1" fmla="val -61137"/>
              <a:gd name="adj2" fmla="val 9752"/>
              <a:gd name="adj3" fmla="val 16667"/>
            </a:avLst>
          </a:prstGeom>
          <a:solidFill>
            <a:srgbClr val="303F9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多房影音应用</a:t>
            </a:r>
            <a:endParaRPr lang="en-US" altLang="zh-TW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5857884" y="3554412"/>
            <a:ext cx="2645430" cy="731850"/>
            <a:chOff x="1398576" y="5214139"/>
            <a:chExt cx="3876372" cy="1072387"/>
          </a:xfrm>
        </p:grpSpPr>
        <p:sp>
          <p:nvSpPr>
            <p:cNvPr id="29" name="Shape 444"/>
            <p:cNvSpPr/>
            <p:nvPr/>
          </p:nvSpPr>
          <p:spPr>
            <a:xfrm>
              <a:off x="2236006" y="5962826"/>
              <a:ext cx="1412653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457200" marR="0" lvl="0" indent="-228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altLang="zh-TW" sz="1000" b="0" i="0" u="none" strike="noStrike" cap="none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Qmusic</a:t>
              </a:r>
              <a:endPara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1398576" y="5214139"/>
              <a:ext cx="3876372" cy="1072387"/>
              <a:chOff x="1398576" y="5214139"/>
              <a:chExt cx="3876372" cy="1072387"/>
            </a:xfrm>
          </p:grpSpPr>
          <p:pic>
            <p:nvPicPr>
              <p:cNvPr id="25" name="Shape 440" descr="Qphoto_512.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890553" y="5231441"/>
                <a:ext cx="718404" cy="7184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Shape 441"/>
              <p:cNvSpPr/>
              <p:nvPr/>
            </p:nvSpPr>
            <p:spPr>
              <a:xfrm>
                <a:off x="1398576" y="5978726"/>
                <a:ext cx="1421698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457200" marR="0" lvl="0" indent="-2286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zh-TW" sz="1000" b="0" i="0" u="none" strike="noStrike" cap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Qphoto</a:t>
                </a:r>
              </a:p>
            </p:txBody>
          </p:sp>
          <p:pic>
            <p:nvPicPr>
              <p:cNvPr id="27" name="Shape 442" descr="Q_video.pn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625191" y="5214139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Shape 443"/>
              <p:cNvSpPr/>
              <p:nvPr/>
            </p:nvSpPr>
            <p:spPr>
              <a:xfrm>
                <a:off x="3282792" y="5978722"/>
                <a:ext cx="121777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457200" marR="0" lvl="0" indent="-2286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zh-TW" sz="1000" i="0" u="none" strike="noStrike" cap="none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Qvideo</a:t>
                </a:r>
              </a:p>
            </p:txBody>
          </p:sp>
          <p:pic>
            <p:nvPicPr>
              <p:cNvPr id="30" name="Shape 445"/>
              <p:cNvPicPr preferRelativeResize="0"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86051" y="5229923"/>
                <a:ext cx="736804" cy="736804"/>
              </a:xfrm>
              <a:prstGeom prst="roundRect">
                <a:avLst/>
              </a:prstGeom>
              <a:noFill/>
              <a:ln>
                <a:noFill/>
              </a:ln>
            </p:spPr>
          </p:pic>
          <p:pic>
            <p:nvPicPr>
              <p:cNvPr id="32" name="Shape 379"/>
              <p:cNvPicPr preferRelativeResize="0"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00562" y="5214956"/>
                <a:ext cx="774386" cy="774386"/>
              </a:xfrm>
              <a:prstGeom prst="roundRect">
                <a:avLst/>
              </a:prstGeom>
              <a:noFill/>
              <a:ln>
                <a:noFill/>
              </a:ln>
            </p:spPr>
          </p:pic>
          <p:sp>
            <p:nvSpPr>
              <p:cNvPr id="33" name="Shape 443"/>
              <p:cNvSpPr/>
              <p:nvPr/>
            </p:nvSpPr>
            <p:spPr>
              <a:xfrm>
                <a:off x="4224902" y="5978726"/>
                <a:ext cx="1046786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457200" marR="0" lvl="0" indent="-2286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en-US" altLang="zh-TW" sz="1050" b="0" i="0" u="none" strike="noStrike" cap="none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Qget</a:t>
                </a:r>
                <a:endParaRPr lang="zh-TW" sz="1050" b="0" i="0" u="none" strike="noStrike" cap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38" name="直線接點 37"/>
          <p:cNvCxnSpPr/>
          <p:nvPr/>
        </p:nvCxnSpPr>
        <p:spPr>
          <a:xfrm>
            <a:off x="5786446" y="2998790"/>
            <a:ext cx="2857520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8332747" y="2722480"/>
            <a:ext cx="631741" cy="4253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4">
            <a:biLevel thresh="25000"/>
          </a:blip>
          <a:stretch>
            <a:fillRect/>
          </a:stretch>
        </p:blipFill>
        <p:spPr bwMode="auto">
          <a:xfrm>
            <a:off x="8420994" y="2681591"/>
            <a:ext cx="543494" cy="44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Shape 9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11960" y="2362021"/>
            <a:ext cx="482730" cy="4614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81000" sy="81000" algn="tl" rotWithShape="0">
              <a:srgbClr val="333333">
                <a:alpha val="71764"/>
              </a:srgbClr>
            </a:outerShdw>
          </a:effectLst>
        </p:spPr>
      </p:pic>
      <p:sp>
        <p:nvSpPr>
          <p:cNvPr id="39" name="圆角矩形标注 38"/>
          <p:cNvSpPr/>
          <p:nvPr/>
        </p:nvSpPr>
        <p:spPr>
          <a:xfrm>
            <a:off x="4762657" y="2362021"/>
            <a:ext cx="889463" cy="511738"/>
          </a:xfrm>
          <a:prstGeom prst="wedgeRoundRectCallout">
            <a:avLst>
              <a:gd name="adj1" fmla="val -61137"/>
              <a:gd name="adj2" fmla="val 9752"/>
              <a:gd name="adj3" fmla="val 16667"/>
            </a:avLst>
          </a:prstGeom>
          <a:solidFill>
            <a:srgbClr val="303F9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Cinema28</a:t>
            </a:r>
          </a:p>
        </p:txBody>
      </p:sp>
      <p:sp>
        <p:nvSpPr>
          <p:cNvPr id="46" name="Shape 331"/>
          <p:cNvSpPr txBox="1"/>
          <p:nvPr/>
        </p:nvSpPr>
        <p:spPr>
          <a:xfrm>
            <a:off x="4451457" y="4169816"/>
            <a:ext cx="657811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 smtClean="0">
                <a:latin typeface="Microsoft JhengHei"/>
                <a:ea typeface="Microsoft JhengHei"/>
                <a:sym typeface="Microsoft JhengHei"/>
              </a:rPr>
              <a:t>多媒体</a:t>
            </a:r>
            <a:endParaRPr lang="en-US" altLang="zh-TW" sz="1200" b="1" dirty="0" smtClean="0">
              <a:latin typeface="Microsoft JhengHei"/>
              <a:ea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 smtClean="0">
                <a:latin typeface="Microsoft JhengHei"/>
                <a:ea typeface="Microsoft JhengHei"/>
                <a:sym typeface="Microsoft JhengHei"/>
              </a:rPr>
              <a:t>管理</a:t>
            </a:r>
            <a:endParaRPr sz="1200" dirty="0"/>
          </a:p>
        </p:txBody>
      </p:sp>
    </p:spTree>
    <p:extLst>
      <p:ext uri="{BB962C8B-B14F-4D97-AF65-F5344CB8AC3E}">
        <p14:creationId xmlns="" xmlns:p14="http://schemas.microsoft.com/office/powerpoint/2010/main" val="81125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>
          <a:xfrm>
            <a:off x="1" y="928676"/>
            <a:ext cx="9144000" cy="571504"/>
          </a:xfrm>
        </p:spPr>
        <p:txBody>
          <a:bodyPr/>
          <a:lstStyle/>
          <a:p>
            <a:pPr algn="ctr">
              <a:buNone/>
            </a:pPr>
            <a:r>
              <a:rPr lang="zh-CN" altLang="en-US" b="1" dirty="0" smtClean="0"/>
              <a:t>通</a:t>
            </a:r>
            <a:r>
              <a:rPr lang="zh-TW" altLang="en-US" b="1" dirty="0" smtClean="0"/>
              <a:t>过用户端电脑上的</a:t>
            </a:r>
            <a:r>
              <a:rPr lang="en-US" altLang="zh-TW" b="1" dirty="0" err="1" smtClean="0"/>
              <a:t>Qfinder</a:t>
            </a:r>
            <a:r>
              <a:rPr lang="en-US" altLang="zh-TW" b="1" dirty="0" smtClean="0"/>
              <a:t> Pro</a:t>
            </a:r>
            <a:r>
              <a:rPr lang="zh-TW" altLang="en-US" b="1" dirty="0" smtClean="0"/>
              <a:t>选择本地端的图片或影片</a:t>
            </a:r>
            <a:r>
              <a:rPr lang="zh-TW" altLang="en-US" b="1" dirty="0"/>
              <a:t>，</a:t>
            </a:r>
            <a:r>
              <a:rPr lang="zh-TW" altLang="en-US" b="1" dirty="0" smtClean="0"/>
              <a:t>快速进行批次上传</a:t>
            </a:r>
            <a:endParaRPr lang="zh-TW" altLang="en-US" b="1" dirty="0"/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err="1" smtClean="0">
                <a:latin typeface="+mj-lt"/>
              </a:rPr>
              <a:t>Qfinder</a:t>
            </a:r>
            <a:r>
              <a:rPr lang="en-US" altLang="zh-TW" dirty="0" smtClean="0">
                <a:latin typeface="+mj-lt"/>
              </a:rPr>
              <a:t> Pro </a:t>
            </a:r>
            <a:r>
              <a:rPr lang="zh-TW" altLang="en-US" dirty="0" smtClean="0">
                <a:latin typeface="+mj-lt"/>
              </a:rPr>
              <a:t>影音快速上传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211"/>
          <p:cNvSpPr/>
          <p:nvPr/>
        </p:nvSpPr>
        <p:spPr>
          <a:xfrm>
            <a:off x="4249121" y="3239255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rgbClr val="303F9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sp>
        <p:nvSpPr>
          <p:cNvPr id="19" name="Shape 211"/>
          <p:cNvSpPr/>
          <p:nvPr/>
        </p:nvSpPr>
        <p:spPr>
          <a:xfrm>
            <a:off x="4249121" y="1950950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rgbClr val="303F9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823579" y="1844703"/>
            <a:ext cx="2378424" cy="2001084"/>
            <a:chOff x="172914" y="1862618"/>
            <a:chExt cx="2513352" cy="2114605"/>
          </a:xfrm>
        </p:grpSpPr>
        <p:pic>
          <p:nvPicPr>
            <p:cNvPr id="25" name="Shape 57" descr="D:\Fullppt\005-PNG이미지\모니터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2914" y="1862618"/>
              <a:ext cx="2513352" cy="2114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Shape 902"/>
            <p:cNvSpPr/>
            <p:nvPr/>
          </p:nvSpPr>
          <p:spPr>
            <a:xfrm>
              <a:off x="1536751" y="2471020"/>
              <a:ext cx="540000" cy="46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2"/>
            <p:cNvSpPr/>
            <p:nvPr/>
          </p:nvSpPr>
          <p:spPr>
            <a:xfrm>
              <a:off x="719941" y="2471021"/>
              <a:ext cx="706094" cy="467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3357554" y="3147814"/>
            <a:ext cx="1265051" cy="585957"/>
          </a:xfrm>
          <a:prstGeom prst="roundRect">
            <a:avLst/>
          </a:prstGeom>
          <a:solidFill>
            <a:srgbClr val="FFFFFF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35" name="群組 34"/>
          <p:cNvGrpSpPr/>
          <p:nvPr/>
        </p:nvGrpSpPr>
        <p:grpSpPr>
          <a:xfrm>
            <a:off x="3636532" y="1707654"/>
            <a:ext cx="878568" cy="662833"/>
            <a:chOff x="3482935" y="1739956"/>
            <a:chExt cx="928408" cy="700435"/>
          </a:xfrm>
        </p:grpSpPr>
        <p:grpSp>
          <p:nvGrpSpPr>
            <p:cNvPr id="36" name="群組 29"/>
            <p:cNvGrpSpPr/>
            <p:nvPr/>
          </p:nvGrpSpPr>
          <p:grpSpPr>
            <a:xfrm>
              <a:off x="3482935" y="1739956"/>
              <a:ext cx="928408" cy="700435"/>
              <a:chOff x="2494904" y="1895973"/>
              <a:chExt cx="928408" cy="700435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41" name="圓角矩形 4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37" name="Shape 902"/>
            <p:cNvSpPr/>
            <p:nvPr/>
          </p:nvSpPr>
          <p:spPr>
            <a:xfrm>
              <a:off x="3947233" y="1929011"/>
              <a:ext cx="221272" cy="1849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902"/>
            <p:cNvSpPr/>
            <p:nvPr/>
          </p:nvSpPr>
          <p:spPr>
            <a:xfrm>
              <a:off x="3643193" y="2003815"/>
              <a:ext cx="263568" cy="2203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902"/>
            <p:cNvSpPr/>
            <p:nvPr/>
          </p:nvSpPr>
          <p:spPr>
            <a:xfrm>
              <a:off x="3947233" y="2153383"/>
              <a:ext cx="151960" cy="1270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0" y="4110349"/>
            <a:ext cx="8286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ctr">
              <a:buClr>
                <a:schemeClr val="dk1"/>
              </a:buClr>
              <a:buSzPct val="100000"/>
            </a:pPr>
            <a:r>
              <a:rPr lang="zh-TW" altLang="zh-TW" b="1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可先</a:t>
            </a:r>
            <a:r>
              <a:rPr lang="zh-TW" altLang="zh-TW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在</a:t>
            </a:r>
            <a:r>
              <a:rPr lang="zh-TW" altLang="zh-TW" sz="1800" b="1" dirty="0" smtClean="0">
                <a:solidFill>
                  <a:srgbClr val="303F97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本地端转档</a:t>
            </a:r>
            <a:r>
              <a:rPr lang="zh-TW" altLang="zh-TW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再</a:t>
            </a:r>
            <a:r>
              <a:rPr lang="zh-TW" altLang="zh-TW" b="1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将</a:t>
            </a:r>
            <a:r>
              <a:rPr lang="zh-TW" altLang="zh-TW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档案上传至NAS，解决</a:t>
            </a:r>
            <a:r>
              <a:rPr lang="zh-TW" altLang="en-US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部分低阶</a:t>
            </a:r>
            <a:r>
              <a:rPr lang="zh-TW" altLang="zh-TW" b="1" dirty="0" smtClean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Microsoft JhengHei"/>
              </a:rPr>
              <a:t>ARM机种不支持转档的问题</a:t>
            </a:r>
            <a:endParaRPr lang="zh-TW" altLang="zh-TW" b="1" dirty="0">
              <a:solidFill>
                <a:schemeClr val="dk2"/>
              </a:solidFill>
              <a:latin typeface="微軟正黑體" pitchFamily="34" charset="-120"/>
              <a:ea typeface="微軟正黑體" pitchFamily="34" charset="-120"/>
              <a:cs typeface="Verdana"/>
              <a:sym typeface="Microsoft JhengHei"/>
            </a:endParaRPr>
          </a:p>
        </p:txBody>
      </p:sp>
      <p:sp>
        <p:nvSpPr>
          <p:cNvPr id="43" name="Shape 902"/>
          <p:cNvSpPr/>
          <p:nvPr/>
        </p:nvSpPr>
        <p:spPr>
          <a:xfrm>
            <a:off x="4018377" y="3269234"/>
            <a:ext cx="457745" cy="382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22"/>
          <p:cNvSpPr/>
          <p:nvPr/>
        </p:nvSpPr>
        <p:spPr>
          <a:xfrm>
            <a:off x="3354772" y="3278655"/>
            <a:ext cx="550399" cy="36480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303F97"/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2787018" y="1897775"/>
            <a:ext cx="878568" cy="662833"/>
            <a:chOff x="2282549" y="1551467"/>
            <a:chExt cx="928408" cy="700435"/>
          </a:xfrm>
        </p:grpSpPr>
        <p:grpSp>
          <p:nvGrpSpPr>
            <p:cNvPr id="46" name="群組 1"/>
            <p:cNvGrpSpPr/>
            <p:nvPr/>
          </p:nvGrpSpPr>
          <p:grpSpPr>
            <a:xfrm>
              <a:off x="2282549" y="1551467"/>
              <a:ext cx="928408" cy="700435"/>
              <a:chOff x="2494904" y="1895973"/>
              <a:chExt cx="928408" cy="700435"/>
            </a:xfrm>
          </p:grpSpPr>
          <p:sp>
            <p:nvSpPr>
              <p:cNvPr id="50" name="圓角矩形 4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51" name="圓角矩形 5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47" name="Shape 322"/>
            <p:cNvSpPr/>
            <p:nvPr/>
          </p:nvSpPr>
          <p:spPr>
            <a:xfrm>
              <a:off x="2351794" y="1695501"/>
              <a:ext cx="362660" cy="2403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303F97"/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322"/>
            <p:cNvSpPr/>
            <p:nvPr/>
          </p:nvSpPr>
          <p:spPr>
            <a:xfrm>
              <a:off x="2774717" y="1685568"/>
              <a:ext cx="287440" cy="190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303F97"/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322"/>
            <p:cNvSpPr/>
            <p:nvPr/>
          </p:nvSpPr>
          <p:spPr>
            <a:xfrm>
              <a:off x="2778528" y="1940981"/>
              <a:ext cx="209296" cy="1387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303F97"/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橢圓 51"/>
          <p:cNvSpPr/>
          <p:nvPr/>
        </p:nvSpPr>
        <p:spPr>
          <a:xfrm>
            <a:off x="2684599" y="3075806"/>
            <a:ext cx="585957" cy="5859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Shape 839"/>
          <p:cNvSpPr/>
          <p:nvPr/>
        </p:nvSpPr>
        <p:spPr>
          <a:xfrm>
            <a:off x="2786050" y="3192818"/>
            <a:ext cx="374322" cy="3790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2" descr="https://www.qnap.com/i/_attach_file/product/photo/800_500/314_1520404233_TS-212P3_E58FB3E4BBB0E8A792.png?v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5" r="20447"/>
          <a:stretch/>
        </p:blipFill>
        <p:spPr bwMode="auto">
          <a:xfrm>
            <a:off x="6072198" y="1428742"/>
            <a:ext cx="2414587" cy="2515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79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Photo Station </a:t>
            </a:r>
            <a:r>
              <a:rPr lang="zh-TW" altLang="en-US" dirty="0" smtClean="0"/>
              <a:t>照片时光屋</a:t>
            </a:r>
            <a:endParaRPr lang="zh-TW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1520" y="857238"/>
            <a:ext cx="8520599" cy="513176"/>
          </a:xfrm>
        </p:spPr>
        <p:txBody>
          <a:bodyPr/>
          <a:lstStyle/>
          <a:p>
            <a:pPr>
              <a:buNone/>
            </a:pPr>
            <a:r>
              <a:rPr lang="zh-CN" altLang="en-US" b="1" dirty="0">
                <a:solidFill>
                  <a:schemeClr val="tx1"/>
                </a:solidFill>
              </a:rPr>
              <a:t>一次搞定</a:t>
            </a:r>
            <a:r>
              <a:rPr lang="zh-CN" altLang="en-US" b="1" dirty="0" smtClean="0">
                <a:solidFill>
                  <a:schemeClr val="tx1"/>
                </a:solidFill>
              </a:rPr>
              <a:t>照片存储、管</a:t>
            </a:r>
            <a:r>
              <a:rPr lang="zh-CN" altLang="en-US" b="1" dirty="0">
                <a:solidFill>
                  <a:schemeClr val="tx1"/>
                </a:solidFill>
              </a:rPr>
              <a:t>理及分</a:t>
            </a:r>
            <a:r>
              <a:rPr lang="zh-CN" altLang="en-US" b="1" dirty="0" smtClean="0">
                <a:solidFill>
                  <a:schemeClr val="tx1"/>
                </a:solidFill>
              </a:rPr>
              <a:t>享</a:t>
            </a:r>
            <a:r>
              <a:rPr lang="zh-TW" altLang="en-US" b="1" dirty="0">
                <a:solidFill>
                  <a:schemeClr val="tx1"/>
                </a:solidFill>
              </a:rPr>
              <a:t>，</a:t>
            </a:r>
            <a:r>
              <a:rPr lang="zh-CN" altLang="en-US" b="1" dirty="0" smtClean="0">
                <a:solidFill>
                  <a:schemeClr val="tx1"/>
                </a:solidFill>
              </a:rPr>
              <a:t>打</a:t>
            </a:r>
            <a:r>
              <a:rPr lang="zh-CN" altLang="en-US" b="1" dirty="0">
                <a:solidFill>
                  <a:schemeClr val="tx1"/>
                </a:solidFill>
              </a:rPr>
              <a:t>造的个</a:t>
            </a:r>
            <a:r>
              <a:rPr lang="zh-CN" altLang="en-US" b="1" dirty="0" smtClean="0">
                <a:solidFill>
                  <a:schemeClr val="tx1"/>
                </a:solidFill>
              </a:rPr>
              <a:t>人</a:t>
            </a:r>
            <a:r>
              <a:rPr lang="zh-TW" altLang="en-US" b="1" dirty="0" smtClean="0">
                <a:solidFill>
                  <a:schemeClr val="tx1"/>
                </a:solidFill>
              </a:rPr>
              <a:t>专属</a:t>
            </a:r>
            <a:r>
              <a:rPr lang="zh-CN" altLang="en-US" b="1" dirty="0" smtClean="0">
                <a:solidFill>
                  <a:schemeClr val="tx1"/>
                </a:solidFill>
              </a:rPr>
              <a:t>照</a:t>
            </a:r>
            <a:r>
              <a:rPr lang="zh-CN" altLang="en-US" b="1" dirty="0">
                <a:solidFill>
                  <a:schemeClr val="tx1"/>
                </a:solidFill>
              </a:rPr>
              <a:t>片云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304624" y="1357304"/>
            <a:ext cx="2718600" cy="1616302"/>
            <a:chOff x="304624" y="1588993"/>
            <a:chExt cx="2718600" cy="1616302"/>
          </a:xfrm>
        </p:grpSpPr>
        <p:pic>
          <p:nvPicPr>
            <p:cNvPr id="9" name="Shape 344"/>
            <p:cNvPicPr preferRelativeResize="0"/>
            <p:nvPr/>
          </p:nvPicPr>
          <p:blipFill>
            <a:blip r:embed="rId2">
              <a:alphaModFix/>
            </a:blip>
            <a:srcRect t="10600" r="141"/>
            <a:stretch>
              <a:fillRect/>
            </a:stretch>
          </p:blipFill>
          <p:spPr>
            <a:xfrm>
              <a:off x="306602" y="2000246"/>
              <a:ext cx="2714644" cy="1205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Shape 345"/>
            <p:cNvSpPr txBox="1"/>
            <p:nvPr/>
          </p:nvSpPr>
          <p:spPr>
            <a:xfrm>
              <a:off x="304624" y="1588993"/>
              <a:ext cx="2718600" cy="35719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强大的照片整理工具</a:t>
              </a:r>
              <a:endParaRPr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85720" y="3071816"/>
            <a:ext cx="3145983" cy="1651980"/>
            <a:chOff x="428596" y="3363838"/>
            <a:chExt cx="3145983" cy="1651980"/>
          </a:xfrm>
        </p:grpSpPr>
        <p:sp>
          <p:nvSpPr>
            <p:cNvPr id="11" name="Shape 345"/>
            <p:cNvSpPr txBox="1"/>
            <p:nvPr/>
          </p:nvSpPr>
          <p:spPr>
            <a:xfrm>
              <a:off x="500034" y="3363838"/>
              <a:ext cx="2718600" cy="35719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b="1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将文件夹汇入为相簿</a:t>
              </a:r>
              <a:endParaRPr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428596" y="3792466"/>
              <a:ext cx="3145983" cy="1223352"/>
              <a:chOff x="428596" y="3792466"/>
              <a:chExt cx="3145983" cy="1223352"/>
            </a:xfrm>
          </p:grpSpPr>
          <p:pic>
            <p:nvPicPr>
              <p:cNvPr id="5" name="Shape 339"/>
              <p:cNvPicPr preferRelativeResize="0"/>
              <p:nvPr/>
            </p:nvPicPr>
            <p:blipFill rotWithShape="1">
              <a:blip r:embed="rId3">
                <a:alphaModFix/>
              </a:blip>
              <a:srcRect t="16993"/>
              <a:stretch/>
            </p:blipFill>
            <p:spPr>
              <a:xfrm>
                <a:off x="428596" y="3792466"/>
                <a:ext cx="2197692" cy="11188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Shape 34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714480" y="3935342"/>
                <a:ext cx="1860099" cy="1080476"/>
              </a:xfrm>
              <a:prstGeom prst="rect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</p:grpSp>
      <p:grpSp>
        <p:nvGrpSpPr>
          <p:cNvPr id="21" name="群組 20"/>
          <p:cNvGrpSpPr/>
          <p:nvPr/>
        </p:nvGrpSpPr>
        <p:grpSpPr>
          <a:xfrm>
            <a:off x="3570267" y="3161920"/>
            <a:ext cx="4377559" cy="1678774"/>
            <a:chOff x="4921587" y="3253091"/>
            <a:chExt cx="4377559" cy="1678774"/>
          </a:xfrm>
        </p:grpSpPr>
        <p:sp>
          <p:nvSpPr>
            <p:cNvPr id="12" name="Shape 345"/>
            <p:cNvSpPr txBox="1"/>
            <p:nvPr/>
          </p:nvSpPr>
          <p:spPr>
            <a:xfrm>
              <a:off x="7280642" y="3305863"/>
              <a:ext cx="1584176" cy="35719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b="1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精彩的投影播放</a:t>
              </a:r>
              <a:endParaRPr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7" name="Shape 342"/>
            <p:cNvPicPr preferRelativeResize="0"/>
            <p:nvPr/>
          </p:nvPicPr>
          <p:blipFill rotWithShape="1">
            <a:blip r:embed="rId5">
              <a:alphaModFix/>
            </a:blip>
            <a:srcRect l="5070" t="26292" r="5992" b="-3978"/>
            <a:stretch/>
          </p:blipFill>
          <p:spPr>
            <a:xfrm>
              <a:off x="4921587" y="3253091"/>
              <a:ext cx="2477703" cy="1678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Shape 345"/>
            <p:cNvSpPr txBox="1"/>
            <p:nvPr/>
          </p:nvSpPr>
          <p:spPr>
            <a:xfrm>
              <a:off x="7995022" y="3948805"/>
              <a:ext cx="1304124" cy="57150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 err="1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Qphoto</a:t>
              </a:r>
              <a:r>
                <a:rPr lang="en-US" altLang="zh-TW" b="1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 App</a:t>
              </a:r>
              <a:r>
                <a:rPr lang="zh-TW" altLang="en-US" b="1" dirty="0" smtClean="0">
                  <a:latin typeface="Microsoft JhengHei"/>
                  <a:ea typeface="Microsoft JhengHei"/>
                  <a:cs typeface="Microsoft JhengHei"/>
                  <a:sym typeface="Microsoft JhengHei"/>
                </a:rPr>
                <a:t>随时观看</a:t>
              </a:r>
              <a:endParaRPr b="1"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228184" y="1357304"/>
            <a:ext cx="2718600" cy="1495428"/>
            <a:chOff x="6228184" y="1588993"/>
            <a:chExt cx="2718600" cy="1495428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454" y="2017621"/>
              <a:ext cx="1452563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Shape 345"/>
            <p:cNvSpPr txBox="1"/>
            <p:nvPr/>
          </p:nvSpPr>
          <p:spPr>
            <a:xfrm>
              <a:off x="6228184" y="1588993"/>
              <a:ext cx="2718600" cy="35719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照片下载权限</a:t>
              </a:r>
              <a:r>
                <a:rPr lang="zh-CN" altLang="en-US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管控</a:t>
              </a:r>
              <a:endParaRPr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3" name="Shape 345"/>
          <p:cNvSpPr txBox="1"/>
          <p:nvPr/>
        </p:nvSpPr>
        <p:spPr>
          <a:xfrm>
            <a:off x="3275856" y="1357304"/>
            <a:ext cx="2718600" cy="3571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搜索照片</a:t>
            </a:r>
            <a:r>
              <a:rPr lang="en-US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EXIF</a:t>
            </a:r>
            <a:r>
              <a:rPr lang="zh-TW" altLang="en-US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资讯及自订标签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61"/>
          <a:stretch/>
        </p:blipFill>
        <p:spPr bwMode="auto">
          <a:xfrm>
            <a:off x="3612568" y="1793981"/>
            <a:ext cx="949472" cy="12738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77"/>
          <a:stretch/>
        </p:blipFill>
        <p:spPr bwMode="auto">
          <a:xfrm>
            <a:off x="4635156" y="1785932"/>
            <a:ext cx="943550" cy="12771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\\172.17.21.165\Public\Mobile App\App應用截圖\Qphoto_600x1024\Qphoto-1-Mainp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29" y="3000378"/>
            <a:ext cx="983789" cy="167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62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345"/>
          <p:cNvSpPr txBox="1"/>
          <p:nvPr/>
        </p:nvSpPr>
        <p:spPr>
          <a:xfrm>
            <a:off x="7682791" y="2857502"/>
            <a:ext cx="1187624" cy="6254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en-US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App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随</a:t>
            </a:r>
            <a:r>
              <a:rPr lang="zh-TW" altLang="en-US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时聆听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6072043" y="1357304"/>
            <a:ext cx="2571923" cy="714380"/>
            <a:chOff x="785786" y="847714"/>
            <a:chExt cx="7653390" cy="1652598"/>
          </a:xfrm>
        </p:grpSpPr>
        <p:sp>
          <p:nvSpPr>
            <p:cNvPr id="57" name="圓角矩形 56"/>
            <p:cNvSpPr/>
            <p:nvPr/>
          </p:nvSpPr>
          <p:spPr>
            <a:xfrm>
              <a:off x="785786" y="847714"/>
              <a:ext cx="7500990" cy="150019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F29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圓角矩形 57"/>
            <p:cNvSpPr/>
            <p:nvPr/>
          </p:nvSpPr>
          <p:spPr>
            <a:xfrm>
              <a:off x="938186" y="1000114"/>
              <a:ext cx="7500990" cy="1500198"/>
            </a:xfrm>
            <a:prstGeom prst="roundRect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1690627" y="1357304"/>
            <a:ext cx="3238563" cy="714380"/>
            <a:chOff x="785786" y="847714"/>
            <a:chExt cx="7653390" cy="1652598"/>
          </a:xfrm>
        </p:grpSpPr>
        <p:sp>
          <p:nvSpPr>
            <p:cNvPr id="54" name="圓角矩形 53"/>
            <p:cNvSpPr/>
            <p:nvPr/>
          </p:nvSpPr>
          <p:spPr>
            <a:xfrm>
              <a:off x="785786" y="847714"/>
              <a:ext cx="7500990" cy="150019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F29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圓角矩形 54"/>
            <p:cNvSpPr/>
            <p:nvPr/>
          </p:nvSpPr>
          <p:spPr>
            <a:xfrm>
              <a:off x="938186" y="1000114"/>
              <a:ext cx="7500990" cy="1500198"/>
            </a:xfrm>
            <a:prstGeom prst="roundRect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1643042" y="3286130"/>
            <a:ext cx="4786346" cy="714380"/>
            <a:chOff x="785786" y="847714"/>
            <a:chExt cx="7653390" cy="1652598"/>
          </a:xfrm>
        </p:grpSpPr>
        <p:sp>
          <p:nvSpPr>
            <p:cNvPr id="51" name="圓角矩形 50"/>
            <p:cNvSpPr/>
            <p:nvPr/>
          </p:nvSpPr>
          <p:spPr>
            <a:xfrm>
              <a:off x="785786" y="847714"/>
              <a:ext cx="7500990" cy="150019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F29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938186" y="1000114"/>
              <a:ext cx="7500990" cy="1500198"/>
            </a:xfrm>
            <a:prstGeom prst="roundRect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Music Station</a:t>
            </a:r>
            <a:r>
              <a:rPr lang="zh-TW" altLang="en-US" dirty="0" smtClean="0"/>
              <a:t>数字音乐库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928676"/>
            <a:ext cx="9144000" cy="57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轻松管理音乐，随时随地聆听和分享珍藏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音乐，即便是高品质的无损音乐，也能全部收藏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222912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833503" y="2117709"/>
            <a:ext cx="2679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支持各式常见音乐格式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自动依歌曲信息分类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进阶搜寻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 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智慧播放列表</a:t>
            </a:r>
          </a:p>
        </p:txBody>
      </p:sp>
      <p:sp>
        <p:nvSpPr>
          <p:cNvPr id="10" name="Shape 390"/>
          <p:cNvSpPr/>
          <p:nvPr/>
        </p:nvSpPr>
        <p:spPr>
          <a:xfrm>
            <a:off x="1643042" y="1428742"/>
            <a:ext cx="3357586" cy="57150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5F2987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轻松管理大量音乐档案</a:t>
            </a:r>
          </a:p>
        </p:txBody>
      </p:sp>
      <p:sp>
        <p:nvSpPr>
          <p:cNvPr id="13" name="矩形 12"/>
          <p:cNvSpPr/>
          <p:nvPr/>
        </p:nvSpPr>
        <p:spPr>
          <a:xfrm>
            <a:off x="6111850" y="2063572"/>
            <a:ext cx="2889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3429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设定分享</a:t>
            </a:r>
            <a:r>
              <a:rPr lang="zh-CN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链接</a:t>
            </a:r>
            <a:endParaRPr lang="en-US" altLang="zh-CN" b="1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轻松分享音乐至社群网站 </a:t>
            </a:r>
          </a:p>
        </p:txBody>
      </p:sp>
      <p:sp>
        <p:nvSpPr>
          <p:cNvPr id="14" name="Shape 390"/>
          <p:cNvSpPr/>
          <p:nvPr/>
        </p:nvSpPr>
        <p:spPr>
          <a:xfrm>
            <a:off x="6183288" y="1428742"/>
            <a:ext cx="2674992" cy="57150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>
              <a:buClr>
                <a:srgbClr val="FFFFFF"/>
              </a:buClr>
              <a:buSzPct val="96296"/>
            </a:pPr>
            <a:r>
              <a:rPr lang="zh-TW" altLang="en-US" sz="2000" b="1" dirty="0" smtClean="0">
                <a:solidFill>
                  <a:srgbClr val="5F2987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音乐分享无拘束</a:t>
            </a:r>
          </a:p>
        </p:txBody>
      </p:sp>
      <p:pic>
        <p:nvPicPr>
          <p:cNvPr id="22" name="Shape 128"/>
          <p:cNvPicPr preferRelativeResize="0"/>
          <p:nvPr/>
        </p:nvPicPr>
        <p:blipFill>
          <a:blip r:embed="rId3">
            <a:alphaModFix/>
          </a:blip>
          <a:srcRect r="9800"/>
          <a:stretch>
            <a:fillRect/>
          </a:stretch>
        </p:blipFill>
        <p:spPr>
          <a:xfrm>
            <a:off x="357158" y="1357304"/>
            <a:ext cx="1214446" cy="1776788"/>
          </a:xfrm>
          <a:prstGeom prst="round2DiagRect">
            <a:avLst>
              <a:gd name="adj1" fmla="val 6547"/>
              <a:gd name="adj2" fmla="val 0"/>
            </a:avLst>
          </a:prstGeom>
          <a:ln w="19050" cap="sq">
            <a:solidFill>
              <a:srgbClr val="7030A0"/>
            </a:solidFill>
            <a:miter lim="800000"/>
          </a:ln>
          <a:effectLst/>
        </p:spPr>
      </p:pic>
      <p:grpSp>
        <p:nvGrpSpPr>
          <p:cNvPr id="49" name="群組 48"/>
          <p:cNvGrpSpPr/>
          <p:nvPr/>
        </p:nvGrpSpPr>
        <p:grpSpPr>
          <a:xfrm>
            <a:off x="5143504" y="1357304"/>
            <a:ext cx="1071570" cy="1121231"/>
            <a:chOff x="5143504" y="2048396"/>
            <a:chExt cx="1071570" cy="1121231"/>
          </a:xfrm>
        </p:grpSpPr>
        <p:sp>
          <p:nvSpPr>
            <p:cNvPr id="23" name="Shape 320"/>
            <p:cNvSpPr/>
            <p:nvPr/>
          </p:nvSpPr>
          <p:spPr>
            <a:xfrm>
              <a:off x="5258394" y="2048396"/>
              <a:ext cx="742366" cy="74236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321"/>
            <p:cNvSpPr txBox="1"/>
            <p:nvPr/>
          </p:nvSpPr>
          <p:spPr>
            <a:xfrm>
              <a:off x="5143504" y="2790762"/>
              <a:ext cx="1071570" cy="3788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zh-CN" altLang="en-US" b="1" dirty="0" smtClean="0">
                  <a:solidFill>
                    <a:schemeClr val="accent2">
                      <a:lumMod val="7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链接代码</a:t>
              </a:r>
              <a:endParaRPr lang="zh-TW" b="1" dirty="0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5" name="Shape 32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5357818" y="2147820"/>
              <a:ext cx="515196" cy="5151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矩形 16"/>
          <p:cNvSpPr/>
          <p:nvPr/>
        </p:nvSpPr>
        <p:spPr>
          <a:xfrm>
            <a:off x="1722397" y="4120232"/>
            <a:ext cx="5929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en-US" altLang="zh-TW" b="1" dirty="0" err="1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让您走到哪听到哪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网络串流至多房装置及本地直接输出播放</a:t>
            </a:r>
          </a:p>
        </p:txBody>
      </p:sp>
      <p:sp>
        <p:nvSpPr>
          <p:cNvPr id="18" name="Shape 390"/>
          <p:cNvSpPr/>
          <p:nvPr/>
        </p:nvSpPr>
        <p:spPr>
          <a:xfrm>
            <a:off x="1785918" y="3357568"/>
            <a:ext cx="4508511" cy="57150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5F2987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支持各式串流装置或本地直接输出</a:t>
            </a:r>
          </a:p>
        </p:txBody>
      </p:sp>
      <p:grpSp>
        <p:nvGrpSpPr>
          <p:cNvPr id="26" name="群組 155"/>
          <p:cNvGrpSpPr/>
          <p:nvPr/>
        </p:nvGrpSpPr>
        <p:grpSpPr>
          <a:xfrm>
            <a:off x="324347" y="3373180"/>
            <a:ext cx="722846" cy="722846"/>
            <a:chOff x="5242428" y="1452858"/>
            <a:chExt cx="800100" cy="800100"/>
          </a:xfrm>
        </p:grpSpPr>
        <p:sp>
          <p:nvSpPr>
            <p:cNvPr id="27" name="Shape 384"/>
            <p:cNvSpPr/>
            <p:nvPr/>
          </p:nvSpPr>
          <p:spPr>
            <a:xfrm>
              <a:off x="5242428" y="1452858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solidFill>
                <a:srgbClr val="5F2987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28" name="群組 154"/>
            <p:cNvGrpSpPr/>
            <p:nvPr/>
          </p:nvGrpSpPr>
          <p:grpSpPr>
            <a:xfrm>
              <a:off x="5286380" y="1500180"/>
              <a:ext cx="711185" cy="711185"/>
              <a:chOff x="5286380" y="1500180"/>
              <a:chExt cx="711185" cy="711185"/>
            </a:xfrm>
          </p:grpSpPr>
          <p:grpSp>
            <p:nvGrpSpPr>
              <p:cNvPr id="29" name="群組 43"/>
              <p:cNvGrpSpPr/>
              <p:nvPr/>
            </p:nvGrpSpPr>
            <p:grpSpPr>
              <a:xfrm>
                <a:off x="5286380" y="1500180"/>
                <a:ext cx="711185" cy="711185"/>
                <a:chOff x="6429388" y="5286394"/>
                <a:chExt cx="711185" cy="711185"/>
              </a:xfrm>
            </p:grpSpPr>
            <p:sp>
              <p:nvSpPr>
                <p:cNvPr id="31" name="Shape 709"/>
                <p:cNvSpPr/>
                <p:nvPr/>
              </p:nvSpPr>
              <p:spPr>
                <a:xfrm>
                  <a:off x="6429388" y="5286394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Shape 710"/>
                <p:cNvSpPr/>
                <p:nvPr/>
              </p:nvSpPr>
              <p:spPr>
                <a:xfrm>
                  <a:off x="6490955" y="5347960"/>
                  <a:ext cx="588052" cy="588052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0" name="Shape 38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463486" y="1667172"/>
                <a:ext cx="341932" cy="3419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" name="群組 118"/>
          <p:cNvGrpSpPr/>
          <p:nvPr/>
        </p:nvGrpSpPr>
        <p:grpSpPr>
          <a:xfrm>
            <a:off x="983202" y="3956663"/>
            <a:ext cx="516322" cy="516322"/>
            <a:chOff x="5214942" y="3214692"/>
            <a:chExt cx="800100" cy="800100"/>
          </a:xfrm>
        </p:grpSpPr>
        <p:sp>
          <p:nvSpPr>
            <p:cNvPr id="34" name="Shape 366"/>
            <p:cNvSpPr/>
            <p:nvPr/>
          </p:nvSpPr>
          <p:spPr>
            <a:xfrm>
              <a:off x="5214942" y="3214692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5" name="群組 88"/>
            <p:cNvGrpSpPr/>
            <p:nvPr/>
          </p:nvGrpSpPr>
          <p:grpSpPr>
            <a:xfrm>
              <a:off x="5250049" y="3262014"/>
              <a:ext cx="711185" cy="711185"/>
              <a:chOff x="788981" y="5082347"/>
              <a:chExt cx="711185" cy="711185"/>
            </a:xfrm>
          </p:grpSpPr>
          <p:sp>
            <p:nvSpPr>
              <p:cNvPr id="36" name="Shape 703"/>
              <p:cNvSpPr/>
              <p:nvPr/>
            </p:nvSpPr>
            <p:spPr>
              <a:xfrm>
                <a:off x="788981" y="5082347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704"/>
              <p:cNvSpPr/>
              <p:nvPr/>
            </p:nvSpPr>
            <p:spPr>
              <a:xfrm>
                <a:off x="850548" y="5143913"/>
                <a:ext cx="588052" cy="58805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Shape 36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000100" y="5286394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9" name="群組 138"/>
          <p:cNvGrpSpPr/>
          <p:nvPr/>
        </p:nvGrpSpPr>
        <p:grpSpPr>
          <a:xfrm>
            <a:off x="1071538" y="3412750"/>
            <a:ext cx="516322" cy="516322"/>
            <a:chOff x="3814774" y="3713892"/>
            <a:chExt cx="800100" cy="800100"/>
          </a:xfrm>
        </p:grpSpPr>
        <p:grpSp>
          <p:nvGrpSpPr>
            <p:cNvPr id="40" name="Shape 374"/>
            <p:cNvGrpSpPr/>
            <p:nvPr/>
          </p:nvGrpSpPr>
          <p:grpSpPr>
            <a:xfrm>
              <a:off x="3814774" y="3713892"/>
              <a:ext cx="800100" cy="800100"/>
              <a:chOff x="6208525" y="2491100"/>
              <a:chExt cx="800100" cy="800100"/>
            </a:xfrm>
          </p:grpSpPr>
          <p:sp>
            <p:nvSpPr>
              <p:cNvPr id="45" name="Shape 375"/>
              <p:cNvSpPr/>
              <p:nvPr/>
            </p:nvSpPr>
            <p:spPr>
              <a:xfrm>
                <a:off x="6208525" y="2491100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46" name="Shape 37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456175" y="2738750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" name="群組 119"/>
            <p:cNvGrpSpPr/>
            <p:nvPr/>
          </p:nvGrpSpPr>
          <p:grpSpPr>
            <a:xfrm>
              <a:off x="3854655" y="3761214"/>
              <a:ext cx="711185" cy="711185"/>
              <a:chOff x="3854655" y="3761214"/>
              <a:chExt cx="711185" cy="711185"/>
            </a:xfrm>
          </p:grpSpPr>
          <p:sp>
            <p:nvSpPr>
              <p:cNvPr id="42" name="Shape 715"/>
              <p:cNvSpPr/>
              <p:nvPr/>
            </p:nvSpPr>
            <p:spPr>
              <a:xfrm>
                <a:off x="3854655" y="3761214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716"/>
              <p:cNvSpPr/>
              <p:nvPr/>
            </p:nvSpPr>
            <p:spPr>
              <a:xfrm>
                <a:off x="3916222" y="3822780"/>
                <a:ext cx="588052" cy="5880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Shape 716"/>
              <p:cNvSpPr/>
              <p:nvPr/>
            </p:nvSpPr>
            <p:spPr>
              <a:xfrm>
                <a:off x="3997531" y="3904090"/>
                <a:ext cx="428628" cy="42862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098" name="Picture 2" descr="\\172.17.21.165\Public\Mobile App\App應用截圖\Qmusic_600x1024\Qmusic-3-Playmusi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2857502"/>
            <a:ext cx="1039783" cy="1774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90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</p:spPr>
        <p:txBody>
          <a:bodyPr wrap="none" anchor="ctr"/>
          <a:lstStyle/>
          <a:p>
            <a:pPr marL="360000" lvl="0"/>
            <a:r>
              <a:rPr lang="zh-TW" altLang="en-US" sz="36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新时代的存储利器</a:t>
            </a:r>
            <a:r>
              <a:rPr lang="en-US" altLang="zh-TW" sz="36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-QNAP </a:t>
            </a:r>
            <a:r>
              <a:rPr lang="en-US" altLang="zh-TW" sz="36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6" name="Shape 96"/>
          <p:cNvSpPr txBox="1"/>
          <p:nvPr/>
        </p:nvSpPr>
        <p:spPr>
          <a:xfrm>
            <a:off x="357158" y="1000114"/>
            <a:ext cx="8286808" cy="1125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不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论是个人的手机照片要备份，通过手机想要随时存取档案，笔记本电脑的档案要备份或分享，下载BT影片、建立个人专属相簿、音乐、影片库…或是公司需要一台文件共享服务器，做好数据保护、异地备援、文件同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步存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储应用。</a:t>
            </a: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NAS超乎您的想象，满足您的各式存储需求！</a:t>
            </a:r>
            <a:endParaRPr sz="18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Shape 97"/>
          <p:cNvSpPr txBox="1"/>
          <p:nvPr/>
        </p:nvSpPr>
        <p:spPr>
          <a:xfrm>
            <a:off x="548025" y="3538290"/>
            <a:ext cx="2238025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文件共享、管理与备份</a:t>
            </a:r>
            <a:endParaRPr sz="16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集中管理、分享与同步、搜索与归档，备份与还原，全部一机完成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Shape 98"/>
          <p:cNvSpPr txBox="1"/>
          <p:nvPr/>
        </p:nvSpPr>
        <p:spPr>
          <a:xfrm>
            <a:off x="2857487" y="3520440"/>
            <a:ext cx="1500199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家庭影音应用</a:t>
            </a:r>
            <a:endParaRPr sz="16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相片、音乐、影片和BT下载，多方位的多媒体应用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Shape 103"/>
          <p:cNvSpPr txBox="1"/>
          <p:nvPr/>
        </p:nvSpPr>
        <p:spPr>
          <a:xfrm>
            <a:off x="6572264" y="3500444"/>
            <a:ext cx="2000264" cy="119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智能手机应用</a:t>
            </a:r>
            <a:endParaRPr sz="16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QNAP专属App让您随时通过手机管理NAS及档案，备份手机相片或联络人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Shape 99"/>
          <p:cNvSpPr txBox="1"/>
          <p:nvPr/>
        </p:nvSpPr>
        <p:spPr>
          <a:xfrm>
            <a:off x="4714876" y="3500444"/>
            <a:ext cx="1658773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多功能应用</a:t>
            </a:r>
            <a:endParaRPr sz="16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云端笔记、邮件备份、私人通讯录等，多款应用免费增值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964395" y="2214587"/>
            <a:ext cx="7215211" cy="1285857"/>
            <a:chOff x="1000100" y="2214587"/>
            <a:chExt cx="7215211" cy="1285857"/>
          </a:xfrm>
        </p:grpSpPr>
        <p:pic>
          <p:nvPicPr>
            <p:cNvPr id="29" name="Shape 100"/>
            <p:cNvPicPr/>
            <p:nvPr/>
          </p:nvPicPr>
          <p:blipFill>
            <a:blip r:embed="rId3">
              <a:alphaModFix/>
            </a:blip>
            <a:srcRect l="6153" t="6601" r="4191" b="3743"/>
            <a:stretch>
              <a:fillRect/>
            </a:stretch>
          </p:blipFill>
          <p:spPr>
            <a:xfrm>
              <a:off x="1000100" y="2214587"/>
              <a:ext cx="1285857" cy="128585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2" name="Shape 101"/>
            <p:cNvPicPr preferRelativeResize="0"/>
            <p:nvPr/>
          </p:nvPicPr>
          <p:blipFill>
            <a:blip r:embed="rId4">
              <a:alphaModFix/>
            </a:blip>
            <a:srcRect l="5116" t="6609" r="5116" b="3622"/>
            <a:stretch>
              <a:fillRect/>
            </a:stretch>
          </p:blipFill>
          <p:spPr>
            <a:xfrm>
              <a:off x="2976551" y="2214587"/>
              <a:ext cx="1285857" cy="128585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4" name="Shape 102"/>
            <p:cNvPicPr preferRelativeResize="0"/>
            <p:nvPr/>
          </p:nvPicPr>
          <p:blipFill>
            <a:blip r:embed="rId5">
              <a:alphaModFix/>
            </a:blip>
            <a:srcRect l="6144" t="9007" r="4087" b="3528"/>
            <a:stretch>
              <a:fillRect/>
            </a:stretch>
          </p:blipFill>
          <p:spPr>
            <a:xfrm>
              <a:off x="6929454" y="2214587"/>
              <a:ext cx="1285857" cy="128585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8" name="Shape 104"/>
            <p:cNvPicPr preferRelativeResize="0"/>
            <p:nvPr/>
          </p:nvPicPr>
          <p:blipFill>
            <a:blip r:embed="rId6">
              <a:alphaModFix/>
            </a:blip>
            <a:srcRect l="7360" t="9239" r="2871" b="3203"/>
            <a:stretch>
              <a:fillRect/>
            </a:stretch>
          </p:blipFill>
          <p:spPr>
            <a:xfrm>
              <a:off x="4953002" y="2214587"/>
              <a:ext cx="1285857" cy="1285857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28941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Video </a:t>
            </a:r>
            <a:r>
              <a:rPr lang="en-US" altLang="zh-TW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Station </a:t>
            </a:r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影</a:t>
            </a:r>
            <a:r>
              <a:rPr lang="zh-TW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音剧</a:t>
            </a:r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院</a:t>
            </a:r>
            <a:endParaRPr lang="zh-TW" altLang="en-US" dirty="0"/>
          </a:p>
        </p:txBody>
      </p:sp>
      <p:grpSp>
        <p:nvGrpSpPr>
          <p:cNvPr id="25" name="群組 12"/>
          <p:cNvGrpSpPr/>
          <p:nvPr/>
        </p:nvGrpSpPr>
        <p:grpSpPr>
          <a:xfrm>
            <a:off x="-394469" y="1563638"/>
            <a:ext cx="4680077" cy="2739158"/>
            <a:chOff x="4243110" y="641263"/>
            <a:chExt cx="4660425" cy="2537694"/>
          </a:xfrm>
        </p:grpSpPr>
        <p:pic>
          <p:nvPicPr>
            <p:cNvPr id="26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43110" y="641263"/>
              <a:ext cx="4660425" cy="2090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1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9799" y="786458"/>
              <a:ext cx="3124461" cy="1646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141"/>
            <p:cNvPicPr preferRelativeResize="0"/>
            <p:nvPr/>
          </p:nvPicPr>
          <p:blipFill rotWithShape="1">
            <a:blip r:embed="rId5">
              <a:alphaModFix/>
            </a:blip>
            <a:srcRect l="2173" r="5907"/>
            <a:stretch/>
          </p:blipFill>
          <p:spPr>
            <a:xfrm>
              <a:off x="5872448" y="1969486"/>
              <a:ext cx="2599220" cy="12094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7" name="Shape 520"/>
          <p:cNvSpPr/>
          <p:nvPr/>
        </p:nvSpPr>
        <p:spPr>
          <a:xfrm>
            <a:off x="3564426" y="4119116"/>
            <a:ext cx="2730675" cy="642942"/>
          </a:xfrm>
          <a:prstGeom prst="roundRect">
            <a:avLst>
              <a:gd name="adj" fmla="val 1003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520"/>
          <p:cNvSpPr/>
          <p:nvPr/>
        </p:nvSpPr>
        <p:spPr>
          <a:xfrm>
            <a:off x="3580457" y="3429006"/>
            <a:ext cx="2714644" cy="642942"/>
          </a:xfrm>
          <a:prstGeom prst="roundRect">
            <a:avLst>
              <a:gd name="adj" fmla="val 1003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Shape 520"/>
          <p:cNvSpPr/>
          <p:nvPr/>
        </p:nvSpPr>
        <p:spPr>
          <a:xfrm>
            <a:off x="3580457" y="1857370"/>
            <a:ext cx="5715040" cy="642942"/>
          </a:xfrm>
          <a:prstGeom prst="roundRect">
            <a:avLst>
              <a:gd name="adj" fmla="val 1003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520"/>
          <p:cNvSpPr/>
          <p:nvPr/>
        </p:nvSpPr>
        <p:spPr>
          <a:xfrm>
            <a:off x="3580457" y="2571750"/>
            <a:ext cx="5715040" cy="785818"/>
          </a:xfrm>
          <a:prstGeom prst="roundRect">
            <a:avLst>
              <a:gd name="adj" fmla="val 1003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Shape 520"/>
          <p:cNvSpPr/>
          <p:nvPr/>
        </p:nvSpPr>
        <p:spPr>
          <a:xfrm>
            <a:off x="3580457" y="1142990"/>
            <a:ext cx="5715040" cy="642942"/>
          </a:xfrm>
          <a:prstGeom prst="roundRect">
            <a:avLst>
              <a:gd name="adj" fmla="val 1003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17633" y="1261582"/>
            <a:ext cx="299953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电影海报墙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电</a:t>
            </a:r>
            <a:r>
              <a: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影剧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集</a:t>
            </a: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线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上</a:t>
            </a: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资料库</a:t>
            </a:r>
            <a:endPara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支持开眼电影网</a:t>
            </a:r>
            <a:r>
              <a:rPr lang="en-GB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GB" altLang="zh-TW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TMDb、TVDB</a:t>
            </a:r>
            <a:endParaRPr lang="en-GB" altLang="zh-TW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717633" y="2069783"/>
            <a:ext cx="28921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一键追剧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en-GB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自</a:t>
            </a: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动续播</a:t>
            </a:r>
            <a:r>
              <a:rPr lang="en-GB" altLang="zh-TW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上次</a:t>
            </a: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观看</a:t>
            </a:r>
            <a:r>
              <a:rPr lang="en-GB" altLang="zh-TW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內容</a:t>
            </a:r>
            <a:endParaRPr lang="en-GB" altLang="zh-TW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Shape 106"/>
          <p:cNvPicPr preferRelativeResize="0"/>
          <p:nvPr/>
        </p:nvPicPr>
        <p:blipFill rotWithShape="1">
          <a:blip r:embed="rId6">
            <a:alphaModFix/>
          </a:blip>
          <a:srcRect l="56250" t="18020" b="27920"/>
          <a:stretch/>
        </p:blipFill>
        <p:spPr>
          <a:xfrm>
            <a:off x="6681391" y="1214428"/>
            <a:ext cx="6852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107"/>
          <p:cNvPicPr preferRelativeResize="0"/>
          <p:nvPr/>
        </p:nvPicPr>
        <p:blipFill rotWithShape="1">
          <a:blip r:embed="rId7">
            <a:alphaModFix/>
          </a:blip>
          <a:srcRect l="56250" t="18020" b="27920"/>
          <a:stretch/>
        </p:blipFill>
        <p:spPr>
          <a:xfrm>
            <a:off x="7464899" y="1214428"/>
            <a:ext cx="759028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108"/>
          <p:cNvPicPr preferRelativeResize="0"/>
          <p:nvPr/>
        </p:nvPicPr>
        <p:blipFill rotWithShape="1">
          <a:blip r:embed="rId8">
            <a:alphaModFix/>
          </a:blip>
          <a:srcRect l="56250" t="18020" b="27920"/>
          <a:stretch/>
        </p:blipFill>
        <p:spPr>
          <a:xfrm>
            <a:off x="8223927" y="1214428"/>
            <a:ext cx="642942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矩形 33"/>
          <p:cNvSpPr/>
          <p:nvPr/>
        </p:nvSpPr>
        <p:spPr>
          <a:xfrm>
            <a:off x="3580457" y="2685966"/>
            <a:ext cx="40005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indent="-342900">
              <a:spcBef>
                <a:spcPts val="600"/>
              </a:spcBef>
              <a:buSzPts val="1800"/>
            </a:pP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线上搜索字幕</a:t>
            </a:r>
            <a:r>
              <a:rPr lang="en-GB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GB" altLang="zh-TW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en-GB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32000" lvl="0" indent="-342900">
              <a:spcBef>
                <a:spcPts val="600"/>
              </a:spcBef>
              <a:buSzPts val="1800"/>
            </a:pPr>
            <a:r>
              <a:rPr lang="en-GB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OpenSubtitles.org 和</a:t>
            </a: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射手网线</a:t>
            </a:r>
            <a:r>
              <a:rPr lang="en-GB" altLang="zh-TW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上字幕</a:t>
            </a:r>
            <a:endParaRPr lang="en-GB" altLang="zh-TW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" name="Shape 240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7009481" y="2714626"/>
            <a:ext cx="1416898" cy="47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241"/>
          <p:cNvPicPr preferRelativeResize="0"/>
          <p:nvPr/>
        </p:nvPicPr>
        <p:blipFill rotWithShape="1">
          <a:blip r:embed="rId10">
            <a:alphaModFix/>
          </a:blip>
          <a:srcRect t="2219" b="3333"/>
          <a:stretch/>
        </p:blipFill>
        <p:spPr>
          <a:xfrm>
            <a:off x="7866737" y="2214560"/>
            <a:ext cx="741143" cy="505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矩形 37"/>
          <p:cNvSpPr/>
          <p:nvPr/>
        </p:nvSpPr>
        <p:spPr>
          <a:xfrm>
            <a:off x="3571868" y="3621295"/>
            <a:ext cx="2794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spcBef>
                <a:spcPts val="600"/>
              </a:spcBef>
              <a:buSzPts val="1800"/>
            </a:pP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播放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360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全景影片</a:t>
            </a:r>
            <a:endParaRPr lang="en-GB" altLang="zh-TW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Shape 80"/>
          <p:cNvSpPr txBox="1">
            <a:spLocks/>
          </p:cNvSpPr>
          <p:nvPr/>
        </p:nvSpPr>
        <p:spPr>
          <a:xfrm>
            <a:off x="3559601" y="4190554"/>
            <a:ext cx="2016224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70000"/>
              </a:lnSpc>
              <a:spcAft>
                <a:spcPts val="1200"/>
              </a:spcAft>
            </a:pPr>
            <a:r>
              <a:rPr lang="en-GB" altLang="zh-TW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Open Sans"/>
              </a:rPr>
              <a:t>QVHelper</a:t>
            </a:r>
            <a:r>
              <a: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Open Sans"/>
              </a:rPr>
              <a:t> 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Open Sans"/>
              </a:rPr>
              <a:t>影</a:t>
            </a:r>
            <a:r>
              <a: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Open Sans"/>
              </a:rPr>
              <a:t>音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Open Sans"/>
              </a:rPr>
              <a:t>小</a:t>
            </a:r>
            <a:r>
              <a:rPr lang="zh-CN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Open Sans"/>
              </a:rPr>
              <a:t>帮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Open Sans"/>
              </a:rPr>
              <a:t>手</a:t>
            </a:r>
            <a:endParaRPr lang="en-GB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Open Sans"/>
            </a:endParaRPr>
          </a:p>
        </p:txBody>
      </p:sp>
      <p:pic>
        <p:nvPicPr>
          <p:cNvPr id="40" name="圖片 5" descr="QVHelp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4243" y="4072674"/>
            <a:ext cx="624225" cy="624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23" y="3490623"/>
            <a:ext cx="618836" cy="51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Shape 345"/>
          <p:cNvSpPr txBox="1"/>
          <p:nvPr/>
        </p:nvSpPr>
        <p:spPr>
          <a:xfrm>
            <a:off x="7786710" y="3429006"/>
            <a:ext cx="1187624" cy="41551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Qvideo</a:t>
            </a:r>
            <a:r>
              <a:rPr lang="en-US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App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随时观赏</a:t>
            </a:r>
            <a:endParaRPr sz="1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22" name="Picture 2" descr="\\172.17.21.165\Public\Mobile App\App應用截圖\Qvideo_600x1024\Qvideo-3-videopla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03" y="3429006"/>
            <a:ext cx="781345" cy="1333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23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>
          <a:xfrm>
            <a:off x="1000100" y="941300"/>
            <a:ext cx="7832199" cy="3416400"/>
          </a:xfrm>
        </p:spPr>
        <p:txBody>
          <a:bodyPr/>
          <a:lstStyle/>
          <a:p>
            <a:pPr indent="0">
              <a:buNone/>
            </a:pPr>
            <a:r>
              <a:rPr lang="en-US" altLang="zh-TW" b="1" dirty="0" err="1" smtClean="0"/>
              <a:t>QVHelper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是一款客户端应用工具，让使用者可将 </a:t>
            </a:r>
            <a:r>
              <a:rPr lang="en-US" altLang="zh-TW" b="1" dirty="0" smtClean="0"/>
              <a:t>NAS </a:t>
            </a:r>
            <a:r>
              <a:rPr lang="zh-TW" altLang="en-US" b="1" dirty="0" smtClean="0"/>
              <a:t>中的影音档案串流至 </a:t>
            </a:r>
            <a:r>
              <a:rPr lang="en-US" altLang="zh-TW" b="1" dirty="0" smtClean="0"/>
              <a:t>VLC</a:t>
            </a:r>
            <a:r>
              <a:rPr lang="zh-TW" altLang="en-US" b="1" dirty="0" smtClean="0"/>
              <a:t>播放器上播放，轻松享受视听</a:t>
            </a:r>
            <a:r>
              <a:rPr lang="zh-CN" altLang="en-US" b="1" dirty="0" smtClean="0">
                <a:solidFill>
                  <a:schemeClr val="tx1"/>
                </a:solidFill>
              </a:rPr>
              <a:t>盛宴</a:t>
            </a:r>
            <a:r>
              <a:rPr lang="zh-TW" altLang="en-US" b="1" dirty="0" smtClean="0"/>
              <a:t>。</a:t>
            </a:r>
            <a:endParaRPr lang="zh-TW" altLang="en-US" b="1" dirty="0"/>
          </a:p>
        </p:txBody>
      </p:sp>
      <p:pic>
        <p:nvPicPr>
          <p:cNvPr id="13" name="圖片 12" descr="螢幕+手機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995686"/>
            <a:ext cx="3866774" cy="2951194"/>
          </a:xfrm>
          <a:prstGeom prst="rect">
            <a:avLst/>
          </a:prstGeom>
        </p:spPr>
      </p:pic>
      <p:sp>
        <p:nvSpPr>
          <p:cNvPr id="24" name="Shape 264"/>
          <p:cNvSpPr/>
          <p:nvPr/>
        </p:nvSpPr>
        <p:spPr>
          <a:xfrm>
            <a:off x="4860032" y="1995686"/>
            <a:ext cx="2536314" cy="384241"/>
          </a:xfrm>
          <a:prstGeom prst="chevron">
            <a:avLst>
              <a:gd name="adj" fmla="val 33915"/>
            </a:avLst>
          </a:prstGeom>
          <a:solidFill>
            <a:srgbClr val="5F2987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Shape 1504"/>
          <p:cNvSpPr txBox="1"/>
          <p:nvPr/>
        </p:nvSpPr>
        <p:spPr>
          <a:xfrm>
            <a:off x="323528" y="2003096"/>
            <a:ext cx="3306000" cy="4246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需搭配Video Station 5.1.3 或以上版本</a:t>
            </a:r>
          </a:p>
          <a:p>
            <a:pPr lvl="0"/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zh-TW" altLang="en-US" sz="1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需搭配</a:t>
            </a:r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Photo Station 5.6.0或以上版本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File Station 需QTS 4.3.4版本</a:t>
            </a:r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 smtClean="0">
                <a:latin typeface="+mj-lt"/>
                <a:ea typeface="微軟正黑體" pitchFamily="34" charset="-120"/>
              </a:rPr>
              <a:t>QVHelper</a:t>
            </a:r>
            <a:r>
              <a:rPr lang="en-US" altLang="zh-TW" dirty="0" smtClean="0">
                <a:latin typeface="+mj-lt"/>
                <a:ea typeface="微軟正黑體" pitchFamily="34" charset="-120"/>
              </a:rPr>
              <a:t> 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影音小帮手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6" name="Shape 1506"/>
          <p:cNvSpPr txBox="1"/>
          <p:nvPr/>
        </p:nvSpPr>
        <p:spPr>
          <a:xfrm>
            <a:off x="5429256" y="2000246"/>
            <a:ext cx="1706290" cy="2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VLC 播放器</a:t>
            </a:r>
          </a:p>
        </p:txBody>
      </p:sp>
      <p:sp>
        <p:nvSpPr>
          <p:cNvPr id="27" name="Shape 962"/>
          <p:cNvSpPr/>
          <p:nvPr/>
        </p:nvSpPr>
        <p:spPr>
          <a:xfrm>
            <a:off x="6876256" y="2643758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962"/>
          <p:cNvSpPr/>
          <p:nvPr/>
        </p:nvSpPr>
        <p:spPr>
          <a:xfrm>
            <a:off x="6627614" y="2786634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圖片 20" descr="資料夾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2857502"/>
            <a:ext cx="1031430" cy="766216"/>
          </a:xfrm>
          <a:prstGeom prst="rect">
            <a:avLst/>
          </a:prstGeom>
        </p:spPr>
      </p:pic>
      <p:sp>
        <p:nvSpPr>
          <p:cNvPr id="34" name="向右箭號 33"/>
          <p:cNvSpPr/>
          <p:nvPr/>
        </p:nvSpPr>
        <p:spPr>
          <a:xfrm>
            <a:off x="3565028" y="3507854"/>
            <a:ext cx="1222996" cy="5137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Picture 2" descr="C:\Users\user\Desktop\TS-x28A_PPT\qvhelper_25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3919" y="2499742"/>
            <a:ext cx="814065" cy="814065"/>
          </a:xfrm>
          <a:prstGeom prst="rect">
            <a:avLst/>
          </a:prstGeom>
          <a:noFill/>
        </p:spPr>
      </p:pic>
      <p:pic>
        <p:nvPicPr>
          <p:cNvPr id="17" name="Picture 2" descr="https://www.qnap.com/i/_attach_file/product/photo/800_500/314_1520404233_TS-212P3_E5B7A6E4B88AE8A792.png?v=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10" r="19855"/>
          <a:stretch/>
        </p:blipFill>
        <p:spPr bwMode="auto">
          <a:xfrm>
            <a:off x="467544" y="2524757"/>
            <a:ext cx="1960991" cy="1966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hape 962"/>
          <p:cNvSpPr/>
          <p:nvPr/>
        </p:nvSpPr>
        <p:spPr>
          <a:xfrm>
            <a:off x="2827218" y="3204521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62"/>
          <p:cNvSpPr/>
          <p:nvPr/>
        </p:nvSpPr>
        <p:spPr>
          <a:xfrm>
            <a:off x="2627784" y="3347397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圖片 19" descr="資料夾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0" y="3643320"/>
            <a:ext cx="970074" cy="72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Cinema28装置拉播式影音播放系统</a:t>
            </a:r>
            <a:endParaRPr lang="zh-TW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11700" y="1000114"/>
            <a:ext cx="8520599" cy="843211"/>
          </a:xfrm>
        </p:spPr>
        <p:txBody>
          <a:bodyPr/>
          <a:lstStyle/>
          <a:p>
            <a:pPr>
              <a:buNone/>
            </a:pPr>
            <a:r>
              <a:rPr lang="zh-TW" altLang="en-US" sz="1600" b="1" dirty="0" smtClean="0"/>
              <a:t>以单一介面，同时管理与串流多个影音播放装置的设计理念，用最直觉的操作方式，让家中的每个角落，都能更轻松、更便利地尽情享受多媒体的影音乐趣。</a:t>
            </a:r>
            <a:endParaRPr lang="zh-TW" altLang="en-US" sz="1600" b="1" dirty="0"/>
          </a:p>
        </p:txBody>
      </p:sp>
      <p:sp>
        <p:nvSpPr>
          <p:cNvPr id="4" name="Shape 202"/>
          <p:cNvSpPr txBox="1">
            <a:spLocks/>
          </p:cNvSpPr>
          <p:nvPr/>
        </p:nvSpPr>
        <p:spPr>
          <a:xfrm>
            <a:off x="4903330" y="2095104"/>
            <a:ext cx="3413086" cy="8480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25000"/>
              <a:buFont typeface="Arial"/>
              <a:buNone/>
            </a:pPr>
            <a:r>
              <a:rPr lang="zh-TW" sz="2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支援8種各式網路多媒體裝置</a:t>
            </a:r>
            <a:endParaRPr lang="zh-TW" sz="2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4721054" y="2705207"/>
            <a:ext cx="3379338" cy="1594735"/>
            <a:chOff x="-36512" y="2765840"/>
            <a:chExt cx="4166388" cy="1966150"/>
          </a:xfrm>
        </p:grpSpPr>
        <p:sp>
          <p:nvSpPr>
            <p:cNvPr id="45" name="Shape 227"/>
            <p:cNvSpPr/>
            <p:nvPr/>
          </p:nvSpPr>
          <p:spPr>
            <a:xfrm>
              <a:off x="394904" y="2765840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228"/>
            <p:cNvSpPr/>
            <p:nvPr/>
          </p:nvSpPr>
          <p:spPr>
            <a:xfrm>
              <a:off x="456471" y="2827406"/>
              <a:ext cx="588000" cy="588000"/>
            </a:xfrm>
            <a:prstGeom prst="ellipse">
              <a:avLst/>
            </a:prstGeom>
            <a:solidFill>
              <a:srgbClr val="EF86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229"/>
            <p:cNvSpPr/>
            <p:nvPr/>
          </p:nvSpPr>
          <p:spPr>
            <a:xfrm>
              <a:off x="1223192" y="2765840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230"/>
            <p:cNvSpPr/>
            <p:nvPr/>
          </p:nvSpPr>
          <p:spPr>
            <a:xfrm>
              <a:off x="1284759" y="2827406"/>
              <a:ext cx="588000" cy="58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231"/>
            <p:cNvSpPr/>
            <p:nvPr/>
          </p:nvSpPr>
          <p:spPr>
            <a:xfrm>
              <a:off x="2972867" y="2765840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232"/>
            <p:cNvSpPr/>
            <p:nvPr/>
          </p:nvSpPr>
          <p:spPr>
            <a:xfrm>
              <a:off x="3034434" y="2827406"/>
              <a:ext cx="588000" cy="588000"/>
            </a:xfrm>
            <a:prstGeom prst="ellipse">
              <a:avLst/>
            </a:prstGeom>
            <a:solidFill>
              <a:srgbClr val="1ED4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233"/>
            <p:cNvSpPr/>
            <p:nvPr/>
          </p:nvSpPr>
          <p:spPr>
            <a:xfrm>
              <a:off x="1255512" y="3813459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234"/>
            <p:cNvSpPr/>
            <p:nvPr/>
          </p:nvSpPr>
          <p:spPr>
            <a:xfrm>
              <a:off x="1317080" y="3875025"/>
              <a:ext cx="588000" cy="588000"/>
            </a:xfrm>
            <a:prstGeom prst="ellipse">
              <a:avLst/>
            </a:pr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235"/>
            <p:cNvSpPr txBox="1"/>
            <p:nvPr/>
          </p:nvSpPr>
          <p:spPr>
            <a:xfrm>
              <a:off x="-36512" y="3461304"/>
              <a:ext cx="15741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 smtClean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HDMI(Audio</a:t>
              </a:r>
              <a:r>
                <a:rPr lang="zh-TW" sz="1000" b="1" i="0" u="none" strike="noStrike" cap="none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54" name="Shape 236"/>
            <p:cNvSpPr txBox="1"/>
            <p:nvPr/>
          </p:nvSpPr>
          <p:spPr>
            <a:xfrm>
              <a:off x="2536355" y="3429178"/>
              <a:ext cx="15741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Bluetooth</a:t>
              </a:r>
            </a:p>
          </p:txBody>
        </p:sp>
        <p:sp>
          <p:nvSpPr>
            <p:cNvPr id="55" name="Shape 237"/>
            <p:cNvSpPr txBox="1"/>
            <p:nvPr/>
          </p:nvSpPr>
          <p:spPr>
            <a:xfrm>
              <a:off x="-36512" y="4507341"/>
              <a:ext cx="15741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HDMI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(HD Player)</a:t>
              </a:r>
            </a:p>
          </p:txBody>
        </p:sp>
        <p:sp>
          <p:nvSpPr>
            <p:cNvPr id="56" name="Shape 238"/>
            <p:cNvSpPr txBox="1"/>
            <p:nvPr/>
          </p:nvSpPr>
          <p:spPr>
            <a:xfrm>
              <a:off x="841860" y="4507341"/>
              <a:ext cx="15741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Chromecast</a:t>
              </a:r>
            </a:p>
          </p:txBody>
        </p:sp>
        <p:sp>
          <p:nvSpPr>
            <p:cNvPr id="57" name="Shape 239"/>
            <p:cNvSpPr/>
            <p:nvPr/>
          </p:nvSpPr>
          <p:spPr>
            <a:xfrm>
              <a:off x="2074987" y="2765840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240"/>
            <p:cNvSpPr/>
            <p:nvPr/>
          </p:nvSpPr>
          <p:spPr>
            <a:xfrm>
              <a:off x="2136554" y="2827406"/>
              <a:ext cx="588000" cy="5880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241"/>
            <p:cNvSpPr txBox="1"/>
            <p:nvPr/>
          </p:nvSpPr>
          <p:spPr>
            <a:xfrm>
              <a:off x="1643500" y="3443928"/>
              <a:ext cx="15741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USB DAC</a:t>
              </a:r>
            </a:p>
          </p:txBody>
        </p:sp>
        <p:sp>
          <p:nvSpPr>
            <p:cNvPr id="60" name="Shape 242"/>
            <p:cNvSpPr/>
            <p:nvPr/>
          </p:nvSpPr>
          <p:spPr>
            <a:xfrm>
              <a:off x="2960563" y="3826168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243"/>
            <p:cNvSpPr/>
            <p:nvPr/>
          </p:nvSpPr>
          <p:spPr>
            <a:xfrm>
              <a:off x="3022130" y="3887734"/>
              <a:ext cx="588000" cy="588000"/>
            </a:xfrm>
            <a:prstGeom prst="ellipse">
              <a:avLst/>
            </a:prstGeom>
            <a:solidFill>
              <a:srgbClr val="F4BD2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244"/>
            <p:cNvSpPr txBox="1"/>
            <p:nvPr/>
          </p:nvSpPr>
          <p:spPr>
            <a:xfrm>
              <a:off x="2555776" y="4516590"/>
              <a:ext cx="15741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AirPlay</a:t>
              </a:r>
            </a:p>
          </p:txBody>
        </p:sp>
        <p:sp>
          <p:nvSpPr>
            <p:cNvPr id="63" name="Shape 245"/>
            <p:cNvSpPr/>
            <p:nvPr/>
          </p:nvSpPr>
          <p:spPr>
            <a:xfrm>
              <a:off x="2078938" y="3811782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246"/>
            <p:cNvSpPr/>
            <p:nvPr/>
          </p:nvSpPr>
          <p:spPr>
            <a:xfrm>
              <a:off x="2140504" y="3873348"/>
              <a:ext cx="588000" cy="5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247"/>
            <p:cNvSpPr txBox="1"/>
            <p:nvPr/>
          </p:nvSpPr>
          <p:spPr>
            <a:xfrm>
              <a:off x="1636060" y="4516589"/>
              <a:ext cx="15741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DLNA</a:t>
              </a:r>
            </a:p>
          </p:txBody>
        </p:sp>
        <p:sp>
          <p:nvSpPr>
            <p:cNvPr id="66" name="Shape 248"/>
            <p:cNvSpPr/>
            <p:nvPr/>
          </p:nvSpPr>
          <p:spPr>
            <a:xfrm>
              <a:off x="534585" y="2908716"/>
              <a:ext cx="428700" cy="428700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249"/>
            <p:cNvSpPr/>
            <p:nvPr/>
          </p:nvSpPr>
          <p:spPr>
            <a:xfrm>
              <a:off x="1365728" y="2908716"/>
              <a:ext cx="428700" cy="4287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250"/>
            <p:cNvSpPr txBox="1"/>
            <p:nvPr/>
          </p:nvSpPr>
          <p:spPr>
            <a:xfrm>
              <a:off x="794224" y="3461304"/>
              <a:ext cx="15741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Line Out</a:t>
              </a:r>
            </a:p>
          </p:txBody>
        </p:sp>
        <p:sp>
          <p:nvSpPr>
            <p:cNvPr id="69" name="Shape 251"/>
            <p:cNvSpPr/>
            <p:nvPr/>
          </p:nvSpPr>
          <p:spPr>
            <a:xfrm>
              <a:off x="2143566" y="2859951"/>
              <a:ext cx="548700" cy="54870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252"/>
            <p:cNvSpPr/>
            <p:nvPr/>
          </p:nvSpPr>
          <p:spPr>
            <a:xfrm>
              <a:off x="3043965" y="2837278"/>
              <a:ext cx="539400" cy="53940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253"/>
            <p:cNvSpPr/>
            <p:nvPr/>
          </p:nvSpPr>
          <p:spPr>
            <a:xfrm>
              <a:off x="3103099" y="3969044"/>
              <a:ext cx="428700" cy="428700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254"/>
            <p:cNvSpPr/>
            <p:nvPr/>
          </p:nvSpPr>
          <p:spPr>
            <a:xfrm>
              <a:off x="2221813" y="3954658"/>
              <a:ext cx="428700" cy="428700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255"/>
            <p:cNvSpPr/>
            <p:nvPr/>
          </p:nvSpPr>
          <p:spPr>
            <a:xfrm>
              <a:off x="1405227" y="3965583"/>
              <a:ext cx="428700" cy="428700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Shape 256"/>
            <p:cNvSpPr/>
            <p:nvPr/>
          </p:nvSpPr>
          <p:spPr>
            <a:xfrm>
              <a:off x="395311" y="3742162"/>
              <a:ext cx="711300" cy="7113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Shape 257"/>
            <p:cNvSpPr/>
            <p:nvPr/>
          </p:nvSpPr>
          <p:spPr>
            <a:xfrm>
              <a:off x="456878" y="3803728"/>
              <a:ext cx="588000" cy="5880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rgbClr val="99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Shape 258"/>
            <p:cNvSpPr/>
            <p:nvPr/>
          </p:nvSpPr>
          <p:spPr>
            <a:xfrm>
              <a:off x="534992" y="3885038"/>
              <a:ext cx="428700" cy="428700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" name="Shape 285" descr="C:\Users\Han Tsai\Desktop\Cinema28直播發表會投影片\Qmedia_music_1.png"/>
          <p:cNvPicPr preferRelativeResize="0"/>
          <p:nvPr/>
        </p:nvPicPr>
        <p:blipFill rotWithShape="1">
          <a:blip r:embed="rId9"/>
          <a:srcRect r="52862"/>
          <a:stretch/>
        </p:blipFill>
        <p:spPr>
          <a:xfrm>
            <a:off x="611560" y="1599391"/>
            <a:ext cx="3606712" cy="421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75150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</p:spPr>
        <p:txBody>
          <a:bodyPr/>
          <a:lstStyle/>
          <a:p>
            <a:r>
              <a:rPr lang="en-US" altLang="zh-TW" dirty="0"/>
              <a:t>Download Station </a:t>
            </a:r>
            <a:r>
              <a:rPr lang="zh-TW" altLang="en-US" dirty="0"/>
              <a:t>全能下载帮手</a:t>
            </a:r>
          </a:p>
        </p:txBody>
      </p:sp>
      <p:sp>
        <p:nvSpPr>
          <p:cNvPr id="4" name="Shape 350"/>
          <p:cNvSpPr txBox="1"/>
          <p:nvPr/>
        </p:nvSpPr>
        <p:spPr>
          <a:xfrm>
            <a:off x="1530675" y="1062432"/>
            <a:ext cx="73158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lang="zh-TW" sz="1600" b="1" dirty="0" smtClean="0">
                <a:solidFill>
                  <a:srgbClr val="262222"/>
                </a:solidFill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Download </a:t>
            </a:r>
            <a:r>
              <a:rPr lang="zh-TW" sz="1600" b="1" dirty="0">
                <a:solidFill>
                  <a:srgbClr val="262222"/>
                </a:solidFill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Station 可扮演全天候的下载中心，在您设定好下载任务之后，即可将计算机关机，让档案下载持续进行。更提供手机App Qget，在手机即可进行及管理下载任务。</a:t>
            </a:r>
            <a:endParaRPr sz="1600" b="1" dirty="0">
              <a:solidFill>
                <a:srgbClr val="104C7B"/>
              </a:solidFill>
              <a:highlight>
                <a:srgbClr val="FFFFF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  <p:pic>
        <p:nvPicPr>
          <p:cNvPr id="5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72" y="1142990"/>
            <a:ext cx="899452" cy="8994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52"/>
          <p:cNvSpPr txBox="1"/>
          <p:nvPr/>
        </p:nvSpPr>
        <p:spPr>
          <a:xfrm>
            <a:off x="6609028" y="3927382"/>
            <a:ext cx="19635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buNone/>
            </a:pP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专属手</a:t>
            </a: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机</a:t>
            </a:r>
            <a:endParaRPr lang="en-US" altLang="zh-TW" sz="1800" b="1" dirty="0" smtClean="0">
              <a:highlight>
                <a:srgbClr val="FFFFF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algn="ctr" rtl="0">
              <a:buNone/>
            </a:pP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App </a:t>
            </a: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Qget</a:t>
            </a:r>
            <a:endParaRPr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353"/>
          <p:cNvSpPr txBox="1"/>
          <p:nvPr/>
        </p:nvSpPr>
        <p:spPr>
          <a:xfrm>
            <a:off x="642910" y="3927382"/>
            <a:ext cx="19635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buNone/>
            </a:pP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内置搜</a:t>
            </a: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寻</a:t>
            </a:r>
            <a:endParaRPr lang="en-US" altLang="zh-TW" sz="1800" b="1" dirty="0" smtClean="0">
              <a:highlight>
                <a:srgbClr val="FFFFF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algn="ctr" rtl="0">
              <a:buNone/>
            </a:pP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BT</a:t>
            </a:r>
            <a:r>
              <a:rPr lang="en-US" alt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/PT</a:t>
            </a: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种</a:t>
            </a: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子</a:t>
            </a:r>
            <a:endParaRPr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354"/>
          <p:cNvSpPr txBox="1"/>
          <p:nvPr/>
        </p:nvSpPr>
        <p:spPr>
          <a:xfrm>
            <a:off x="2786050" y="3927382"/>
            <a:ext cx="1576259" cy="64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buNone/>
            </a:pP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支持PT/BT</a:t>
            </a: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/</a:t>
            </a:r>
            <a:endParaRPr lang="en-US" altLang="zh-TW" sz="1800" b="1" dirty="0" smtClean="0">
              <a:highlight>
                <a:srgbClr val="FFFFF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algn="ctr" rtl="0">
              <a:buNone/>
            </a:pP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磁力</a:t>
            </a: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下载</a:t>
            </a:r>
            <a:endParaRPr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355"/>
          <p:cNvSpPr txBox="1"/>
          <p:nvPr/>
        </p:nvSpPr>
        <p:spPr>
          <a:xfrm>
            <a:off x="4432448" y="3927382"/>
            <a:ext cx="21210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buNone/>
            </a:pP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可设</a:t>
            </a: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置</a:t>
            </a:r>
            <a:endParaRPr lang="en-US" altLang="zh-TW" sz="1800" b="1" dirty="0" smtClean="0">
              <a:highlight>
                <a:srgbClr val="FFFFF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  <a:p>
            <a:pPr marL="0" lvl="0" indent="0" algn="ctr" rtl="0">
              <a:buNone/>
            </a:pPr>
            <a:r>
              <a:rPr lang="zh-TW" sz="1800" b="1" dirty="0" smtClean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下</a:t>
            </a:r>
            <a:r>
              <a:rPr lang="zh-TW" sz="1800" b="1" dirty="0"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载排程</a:t>
            </a:r>
            <a:endParaRPr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86" y="2497856"/>
            <a:ext cx="1359780" cy="135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02" y="2497856"/>
            <a:ext cx="1359780" cy="135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58" y="2497854"/>
            <a:ext cx="1359780" cy="135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83" y="2497856"/>
            <a:ext cx="1359780" cy="135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6750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Qfile</a:t>
            </a:r>
            <a:r>
              <a:rPr lang="zh-TW" altLang="en-US" dirty="0" smtClean="0"/>
              <a:t>自动备份手机照片</a:t>
            </a:r>
            <a:endParaRPr lang="zh-TW" altLang="en-US" dirty="0"/>
          </a:p>
        </p:txBody>
      </p:sp>
      <p:sp>
        <p:nvSpPr>
          <p:cNvPr id="4" name="Shape 529"/>
          <p:cNvSpPr/>
          <p:nvPr/>
        </p:nvSpPr>
        <p:spPr>
          <a:xfrm rot="-5400000">
            <a:off x="3686695" y="2908696"/>
            <a:ext cx="2643810" cy="455100"/>
          </a:xfrm>
          <a:prstGeom prst="trapezoid">
            <a:avLst>
              <a:gd name="adj" fmla="val 1933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Shape 520"/>
          <p:cNvSpPr/>
          <p:nvPr/>
        </p:nvSpPr>
        <p:spPr>
          <a:xfrm>
            <a:off x="357158" y="1785932"/>
            <a:ext cx="2806800" cy="2689800"/>
          </a:xfrm>
          <a:prstGeom prst="roundRect">
            <a:avLst>
              <a:gd name="adj" fmla="val 646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Shape 523"/>
          <p:cNvSpPr/>
          <p:nvPr/>
        </p:nvSpPr>
        <p:spPr>
          <a:xfrm>
            <a:off x="3538167" y="1954775"/>
            <a:ext cx="1170900" cy="20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Shape 526"/>
          <p:cNvSpPr/>
          <p:nvPr/>
        </p:nvSpPr>
        <p:spPr>
          <a:xfrm>
            <a:off x="5130025" y="1810776"/>
            <a:ext cx="3519900" cy="2689800"/>
          </a:xfrm>
          <a:prstGeom prst="roundRect">
            <a:avLst>
              <a:gd name="adj" fmla="val 646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527"/>
          <p:cNvSpPr/>
          <p:nvPr/>
        </p:nvSpPr>
        <p:spPr>
          <a:xfrm>
            <a:off x="5562600" y="1257751"/>
            <a:ext cx="2667000" cy="446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自动上传信息列</a:t>
            </a:r>
            <a:endParaRPr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Shape 528"/>
          <p:cNvPicPr preferRelativeResize="0"/>
          <p:nvPr/>
        </p:nvPicPr>
        <p:blipFill rotWithShape="1">
          <a:blip r:embed="rId3">
            <a:alphaModFix/>
          </a:blip>
          <a:srcRect t="9859" b="69064"/>
          <a:stretch/>
        </p:blipFill>
        <p:spPr>
          <a:xfrm>
            <a:off x="5519575" y="2737626"/>
            <a:ext cx="2740800" cy="10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532"/>
          <p:cNvSpPr/>
          <p:nvPr/>
        </p:nvSpPr>
        <p:spPr>
          <a:xfrm>
            <a:off x="7052375" y="2120326"/>
            <a:ext cx="1311300" cy="301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待上传数量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533"/>
          <p:cNvSpPr/>
          <p:nvPr/>
        </p:nvSpPr>
        <p:spPr>
          <a:xfrm>
            <a:off x="5500694" y="4080926"/>
            <a:ext cx="2282400" cy="301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预览最近拍摄的新照片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Shape 534"/>
          <p:cNvSpPr txBox="1"/>
          <p:nvPr/>
        </p:nvSpPr>
        <p:spPr>
          <a:xfrm>
            <a:off x="357158" y="1257751"/>
            <a:ext cx="2786082" cy="4071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弹性选项，客制上传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535"/>
          <p:cNvSpPr/>
          <p:nvPr/>
        </p:nvSpPr>
        <p:spPr>
          <a:xfrm>
            <a:off x="5519575" y="2120326"/>
            <a:ext cx="1311300" cy="301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当下上传进度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4" name="Shape 536"/>
          <p:cNvCxnSpPr>
            <a:stCxn id="13" idx="2"/>
          </p:cNvCxnSpPr>
          <p:nvPr/>
        </p:nvCxnSpPr>
        <p:spPr>
          <a:xfrm>
            <a:off x="6175225" y="2421526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oval" w="lg" len="lg"/>
            <a:tailEnd type="none" w="lg" len="lg"/>
          </a:ln>
        </p:spPr>
      </p:cxnSp>
      <p:cxnSp>
        <p:nvCxnSpPr>
          <p:cNvPr id="15" name="Shape 537"/>
          <p:cNvCxnSpPr/>
          <p:nvPr/>
        </p:nvCxnSpPr>
        <p:spPr>
          <a:xfrm>
            <a:off x="7707125" y="2421526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oval" w="lg" len="lg"/>
            <a:tailEnd type="none" w="lg" len="lg"/>
          </a:ln>
        </p:spPr>
      </p:cxnSp>
      <p:cxnSp>
        <p:nvCxnSpPr>
          <p:cNvPr id="16" name="Shape 538"/>
          <p:cNvCxnSpPr/>
          <p:nvPr/>
        </p:nvCxnSpPr>
        <p:spPr>
          <a:xfrm>
            <a:off x="6691775" y="3719626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lg" len="lg"/>
            <a:tailEnd type="oval" w="lg" len="lg"/>
          </a:ln>
        </p:spPr>
      </p:cxnSp>
      <p:pic>
        <p:nvPicPr>
          <p:cNvPr id="17" name="Shape 522"/>
          <p:cNvPicPr preferRelativeResize="0"/>
          <p:nvPr/>
        </p:nvPicPr>
        <p:blipFill>
          <a:blip r:embed="rId4">
            <a:alphaModFix/>
          </a:blip>
          <a:srcRect l="20077" r="18444"/>
          <a:stretch>
            <a:fillRect/>
          </a:stretch>
        </p:blipFill>
        <p:spPr>
          <a:xfrm>
            <a:off x="3357554" y="1500180"/>
            <a:ext cx="1524000" cy="291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074" y="1903307"/>
            <a:ext cx="1170900" cy="20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44"/>
          <p:cNvSpPr/>
          <p:nvPr/>
        </p:nvSpPr>
        <p:spPr>
          <a:xfrm>
            <a:off x="560296" y="2095951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303F97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1600" b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一键启用，灵活应用</a:t>
            </a:r>
            <a:endParaRPr lang="zh-TW" alt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144"/>
          <p:cNvSpPr/>
          <p:nvPr/>
        </p:nvSpPr>
        <p:spPr>
          <a:xfrm>
            <a:off x="533400" y="2781751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303F97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Wifi</a:t>
            </a:r>
            <a:r>
              <a:rPr lang="zh-TW" altLang="en-US" sz="1600" b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开关</a:t>
            </a:r>
          </a:p>
          <a:p>
            <a:pPr lvl="0" algn="ctr"/>
            <a:r>
              <a:rPr lang="zh-TW" altLang="en-US" sz="1600" b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手机流量省着用</a:t>
            </a:r>
            <a:endParaRPr lang="zh-TW" alt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144"/>
          <p:cNvSpPr/>
          <p:nvPr/>
        </p:nvSpPr>
        <p:spPr>
          <a:xfrm>
            <a:off x="533400" y="3467551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303F97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1600" b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背景上传</a:t>
            </a:r>
          </a:p>
          <a:p>
            <a:pPr lvl="0" algn="ctr"/>
            <a:r>
              <a:rPr lang="zh-TW" altLang="en-US" sz="1600" b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走到哪传到哪</a:t>
            </a:r>
            <a:endParaRPr lang="zh-TW" alt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32096" y="2095951"/>
            <a:ext cx="11430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97049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Qfile</a:t>
            </a:r>
            <a:r>
              <a:rPr lang="en-US" altLang="zh-TW" dirty="0" smtClean="0"/>
              <a:t> </a:t>
            </a:r>
            <a:r>
              <a:rPr lang="zh-TW" altLang="en-US" dirty="0" smtClean="0"/>
              <a:t>随时随地存取文件</a:t>
            </a: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133376" y="1057290"/>
            <a:ext cx="8153400" cy="3657600"/>
            <a:chOff x="0" y="819150"/>
            <a:chExt cx="8153400" cy="3657600"/>
          </a:xfrm>
        </p:grpSpPr>
        <p:grpSp>
          <p:nvGrpSpPr>
            <p:cNvPr id="4" name="群組 19"/>
            <p:cNvGrpSpPr/>
            <p:nvPr/>
          </p:nvGrpSpPr>
          <p:grpSpPr>
            <a:xfrm>
              <a:off x="0" y="819150"/>
              <a:ext cx="3108960" cy="3657600"/>
              <a:chOff x="3404225" y="1239925"/>
              <a:chExt cx="2264102" cy="2663649"/>
            </a:xfrm>
          </p:grpSpPr>
          <p:pic>
            <p:nvPicPr>
              <p:cNvPr id="5" name="Shape 48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04225" y="1239925"/>
                <a:ext cx="2264102" cy="2663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Shape 48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001523" y="1620750"/>
                <a:ext cx="1069500" cy="1902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矩形 6"/>
            <p:cNvSpPr/>
            <p:nvPr/>
          </p:nvSpPr>
          <p:spPr>
            <a:xfrm>
              <a:off x="838200" y="2800350"/>
              <a:ext cx="1447800" cy="1143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" name="直線接點 18"/>
            <p:cNvCxnSpPr/>
            <p:nvPr/>
          </p:nvCxnSpPr>
          <p:spPr>
            <a:xfrm>
              <a:off x="4267200" y="1733550"/>
              <a:ext cx="1447800" cy="158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20"/>
            <p:cNvCxnSpPr/>
            <p:nvPr/>
          </p:nvCxnSpPr>
          <p:spPr>
            <a:xfrm>
              <a:off x="4267200" y="2056599"/>
              <a:ext cx="1447800" cy="158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27"/>
            <p:cNvCxnSpPr/>
            <p:nvPr/>
          </p:nvCxnSpPr>
          <p:spPr>
            <a:xfrm>
              <a:off x="4267200" y="3010701"/>
              <a:ext cx="1447800" cy="158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28"/>
            <p:cNvCxnSpPr/>
            <p:nvPr/>
          </p:nvCxnSpPr>
          <p:spPr>
            <a:xfrm>
              <a:off x="4267200" y="3333750"/>
              <a:ext cx="1447800" cy="158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hape 485"/>
            <p:cNvSpPr txBox="1"/>
            <p:nvPr/>
          </p:nvSpPr>
          <p:spPr>
            <a:xfrm>
              <a:off x="5674500" y="1428750"/>
              <a:ext cx="2478900" cy="407100"/>
            </a:xfrm>
            <a:prstGeom prst="rect">
              <a:avLst/>
            </a:prstGeom>
            <a:solidFill>
              <a:srgbClr val="FF66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-US" sz="1800" b="1" dirty="0" err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外接装置</a:t>
              </a:r>
              <a:endParaRPr sz="18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Shape 485"/>
            <p:cNvSpPr txBox="1"/>
            <p:nvPr/>
          </p:nvSpPr>
          <p:spPr>
            <a:xfrm>
              <a:off x="5674500" y="1885950"/>
              <a:ext cx="2478900" cy="407100"/>
            </a:xfrm>
            <a:prstGeom prst="rect">
              <a:avLst/>
            </a:prstGeom>
            <a:solidFill>
              <a:srgbClr val="FF66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本机</a:t>
              </a:r>
              <a:r>
                <a:rPr lang="zh-CN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文件</a:t>
              </a:r>
              <a:endParaRPr lang="zh-TW" altLang="en-US" sz="1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Shape 485"/>
            <p:cNvSpPr txBox="1"/>
            <p:nvPr/>
          </p:nvSpPr>
          <p:spPr>
            <a:xfrm>
              <a:off x="5674500" y="2724150"/>
              <a:ext cx="2478900" cy="407100"/>
            </a:xfrm>
            <a:prstGeom prst="rect">
              <a:avLst/>
            </a:prstGeom>
            <a:solidFill>
              <a:srgbClr val="FF66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1800" b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远程</a:t>
              </a:r>
              <a:r>
                <a:rPr lang="en-US" sz="1800" b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endParaRPr lang="en-US" sz="18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Shape 485"/>
            <p:cNvSpPr txBox="1"/>
            <p:nvPr/>
          </p:nvSpPr>
          <p:spPr>
            <a:xfrm>
              <a:off x="5674500" y="3181350"/>
              <a:ext cx="2478900" cy="407100"/>
            </a:xfrm>
            <a:prstGeom prst="rect">
              <a:avLst/>
            </a:prstGeom>
            <a:solidFill>
              <a:srgbClr val="FF66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1800" b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云端服务</a:t>
              </a:r>
              <a:endParaRPr lang="zh-TW" altLang="en-US" sz="18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8" name="Shape 489"/>
            <p:cNvPicPr preferRelativeResize="0"/>
            <p:nvPr/>
          </p:nvPicPr>
          <p:blipFill rotWithShape="1">
            <a:blip r:embed="rId4">
              <a:alphaModFix/>
            </a:blip>
            <a:srcRect t="55287"/>
            <a:stretch/>
          </p:blipFill>
          <p:spPr>
            <a:xfrm>
              <a:off x="1940700" y="1581150"/>
              <a:ext cx="2391900" cy="1902300"/>
            </a:xfrm>
            <a:prstGeom prst="roundRect">
              <a:avLst>
                <a:gd name="adj" fmla="val 9832"/>
              </a:avLst>
            </a:prstGeom>
            <a:noFill/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4286512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多个手机</a:t>
            </a:r>
            <a:r>
              <a:rPr lang="en-US" altLang="zh-CN" dirty="0"/>
              <a:t>App</a:t>
            </a:r>
            <a:r>
              <a:rPr lang="zh-CN" altLang="en-US" dirty="0"/>
              <a:t>，满足不同的应用需</a:t>
            </a:r>
            <a:r>
              <a:rPr lang="zh-CN" altLang="en-US" dirty="0" smtClean="0"/>
              <a:t>求</a:t>
            </a:r>
            <a:endParaRPr lang="zh-TW" altLang="en-US" dirty="0"/>
          </a:p>
        </p:txBody>
      </p:sp>
      <p:sp>
        <p:nvSpPr>
          <p:cNvPr id="4" name="Shape 364"/>
          <p:cNvSpPr txBox="1"/>
          <p:nvPr/>
        </p:nvSpPr>
        <p:spPr>
          <a:xfrm>
            <a:off x="500034" y="785800"/>
            <a:ext cx="8643966" cy="12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QNAP 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提供了多样又丰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富的行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动 App，不论是档案存取、NAS 管理、多媒体娱乐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endParaRPr lang="en-US" altLang="zh-TW" sz="16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行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动监控与下载任务等，都能让您一手掌握。有了 QNAP 行动 App，您就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能随时</a:t>
            </a:r>
            <a:endParaRPr lang="en-US" altLang="zh-TW" sz="16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随地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开启云端智慧生活，享受</a:t>
            </a:r>
            <a:r>
              <a:rPr lang="zh-TW" sz="16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便捷、快速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的 NAS 服务。</a:t>
            </a: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366"/>
          <p:cNvSpPr txBox="1"/>
          <p:nvPr/>
        </p:nvSpPr>
        <p:spPr>
          <a:xfrm>
            <a:off x="1071538" y="2094188"/>
            <a:ext cx="1500198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Qfile</a:t>
            </a:r>
            <a:endParaRPr sz="1600"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文件管理与分享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Shape 369"/>
          <p:cNvSpPr txBox="1"/>
          <p:nvPr/>
        </p:nvSpPr>
        <p:spPr>
          <a:xfrm>
            <a:off x="1071538" y="2744631"/>
            <a:ext cx="1357322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Qsync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文件同步与分享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371"/>
          <p:cNvSpPr txBox="1"/>
          <p:nvPr/>
        </p:nvSpPr>
        <p:spPr>
          <a:xfrm>
            <a:off x="3786182" y="2094188"/>
            <a:ext cx="1734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Qphoto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浏览及分享照片与相册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373"/>
          <p:cNvSpPr txBox="1"/>
          <p:nvPr/>
        </p:nvSpPr>
        <p:spPr>
          <a:xfrm>
            <a:off x="1071538" y="3395074"/>
            <a:ext cx="1571636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Qmanager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监控及管理NAS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4461" y="2822037"/>
            <a:ext cx="549300" cy="5439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376"/>
          <p:cNvSpPr txBox="1"/>
          <p:nvPr/>
        </p:nvSpPr>
        <p:spPr>
          <a:xfrm>
            <a:off x="3786182" y="2760943"/>
            <a:ext cx="18186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Qmusic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播放及分享音乐与专辑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377"/>
          <p:cNvSpPr txBox="1"/>
          <p:nvPr/>
        </p:nvSpPr>
        <p:spPr>
          <a:xfrm>
            <a:off x="3786182" y="3427698"/>
            <a:ext cx="1785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Qvideo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播放及分享影片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Shape 3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57486" y="3429006"/>
            <a:ext cx="575350" cy="537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380"/>
          <p:cNvSpPr txBox="1"/>
          <p:nvPr/>
        </p:nvSpPr>
        <p:spPr>
          <a:xfrm>
            <a:off x="1071538" y="4094452"/>
            <a:ext cx="1734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Qget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搜寻BT及管理下载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" name="Shape 3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85136" y="3892865"/>
            <a:ext cx="606097" cy="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84"/>
          <p:cNvSpPr txBox="1"/>
          <p:nvPr/>
        </p:nvSpPr>
        <p:spPr>
          <a:xfrm>
            <a:off x="6493705" y="2094188"/>
            <a:ext cx="2337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Qmobile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监控及管理摄像机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Shape 386"/>
          <p:cNvSpPr txBox="1"/>
          <p:nvPr/>
        </p:nvSpPr>
        <p:spPr>
          <a:xfrm>
            <a:off x="6493705" y="2760943"/>
            <a:ext cx="2337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Vcam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让手机变监控摄像机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Shape 390"/>
          <p:cNvSpPr txBox="1"/>
          <p:nvPr/>
        </p:nvSpPr>
        <p:spPr>
          <a:xfrm>
            <a:off x="6493705" y="3427698"/>
            <a:ext cx="2337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Qnotes/Qnotes3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记录与分享数字笔记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392"/>
          <p:cNvSpPr txBox="1"/>
          <p:nvPr/>
        </p:nvSpPr>
        <p:spPr>
          <a:xfrm>
            <a:off x="3786182" y="4094452"/>
            <a:ext cx="2337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QmailClient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收发与管理邮件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Shape 393"/>
          <p:cNvSpPr txBox="1"/>
          <p:nvPr/>
        </p:nvSpPr>
        <p:spPr>
          <a:xfrm>
            <a:off x="6493705" y="4094452"/>
            <a:ext cx="2337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Qcontactz</a:t>
            </a:r>
            <a:endParaRPr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备份与管理手机通讯录</a:t>
            </a:r>
            <a:endParaRPr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50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00034" y="2761118"/>
            <a:ext cx="547948" cy="54794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36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00034" y="2094188"/>
            <a:ext cx="547948" cy="54794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37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00302" y="3428048"/>
            <a:ext cx="547412" cy="54794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38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00569" y="4094978"/>
            <a:ext cx="546877" cy="54794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0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943572" y="2761832"/>
            <a:ext cx="547948" cy="54634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1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944375" y="2094188"/>
            <a:ext cx="546342" cy="54794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2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943840" y="3427869"/>
            <a:ext cx="547412" cy="54794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3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944107" y="4095513"/>
            <a:ext cx="546877" cy="54687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4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3222205" y="2761296"/>
            <a:ext cx="547948" cy="54741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5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3222205" y="2094723"/>
            <a:ext cx="547948" cy="54687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6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222741" y="3428404"/>
            <a:ext cx="547412" cy="54741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  <p:pic>
        <p:nvPicPr>
          <p:cNvPr id="47" name="Picture 2" descr="\\10.64.2.86\Marketing\MarketingMaterials\素材\_icons\手機APP_icon\Mobile_Qicon_20170315-assets\Qphoto.png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3223276" y="4095513"/>
            <a:ext cx="546877" cy="54687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38100" h="38100"/>
          </a:sp3d>
        </p:spPr>
      </p:pic>
    </p:spTree>
    <p:extLst>
      <p:ext uri="{BB962C8B-B14F-4D97-AF65-F5344CB8AC3E}">
        <p14:creationId xmlns="" xmlns:p14="http://schemas.microsoft.com/office/powerpoint/2010/main" val="2753993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</a:rPr>
              <a:t>生产力工具与更多应用</a:t>
            </a:r>
            <a:endParaRPr lang="zh-TW" altLang="en-US" dirty="0"/>
          </a:p>
        </p:txBody>
      </p:sp>
      <p:pic>
        <p:nvPicPr>
          <p:cNvPr id="1028" name="Picture 4" descr="Qmail A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8" y="983835"/>
            <a:ext cx="702000" cy="70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147421" y="983835"/>
            <a:ext cx="22724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600" b="1" dirty="0" err="1" smtClean="0">
                <a:solidFill>
                  <a:srgbClr val="303F97"/>
                </a:solidFill>
              </a:rPr>
              <a:t>QmailAgent</a:t>
            </a:r>
            <a:r>
              <a:rPr lang="zh-TW" altLang="en-US" b="1" dirty="0" smtClean="0"/>
              <a:t>　</a:t>
            </a:r>
            <a:endParaRPr lang="en-US" altLang="zh-TW" b="1" dirty="0" smtClean="0"/>
          </a:p>
          <a:p>
            <a:pPr fontAlgn="base"/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邮件收发总代理，一次管理所有邮件</a:t>
            </a:r>
          </a:p>
        </p:txBody>
      </p:sp>
      <p:pic>
        <p:nvPicPr>
          <p:cNvPr id="1030" name="Picture 6" descr="Qcontac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8" y="1891971"/>
            <a:ext cx="700337" cy="700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147421" y="1977092"/>
            <a:ext cx="25673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600" b="1" dirty="0" err="1">
                <a:solidFill>
                  <a:srgbClr val="303F97"/>
                </a:solidFill>
              </a:rPr>
              <a:t>Qcontactz</a:t>
            </a:r>
            <a:endParaRPr lang="en-US" altLang="zh-TW" sz="1600" b="1" dirty="0">
              <a:solidFill>
                <a:srgbClr val="303F97"/>
              </a:solidFill>
            </a:endParaRPr>
          </a:p>
          <a:p>
            <a:pPr fontAlgn="base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私有云守护千万人脉存折</a:t>
            </a:r>
          </a:p>
        </p:txBody>
      </p:sp>
      <p:sp>
        <p:nvSpPr>
          <p:cNvPr id="6" name="AutoShape 8" descr="ãæå°æº åéå¾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10" descr="ãæå°æº åéå¾ã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" name="Shape 454"/>
          <p:cNvSpPr txBox="1"/>
          <p:nvPr/>
        </p:nvSpPr>
        <p:spPr>
          <a:xfrm>
            <a:off x="1147421" y="3666128"/>
            <a:ext cx="2523556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打印机服务器</a:t>
            </a:r>
            <a:endParaRPr sz="16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连接USB 打印机，就可共享打印机资源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" name="Shape 4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074" y="3666128"/>
            <a:ext cx="857925" cy="79802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477"/>
          <p:cNvSpPr txBox="1"/>
          <p:nvPr/>
        </p:nvSpPr>
        <p:spPr>
          <a:xfrm>
            <a:off x="4427984" y="932170"/>
            <a:ext cx="229427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Surveillance Station</a:t>
            </a:r>
            <a:endParaRPr sz="1600"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安全监控中心，免PC的专业影像监控管理系统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478"/>
          <p:cNvSpPr txBox="1"/>
          <p:nvPr/>
        </p:nvSpPr>
        <p:spPr>
          <a:xfrm>
            <a:off x="4511625" y="1808740"/>
            <a:ext cx="2348775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QUSBCam2</a:t>
            </a:r>
            <a:endParaRPr sz="1600"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将USB Cam连接至NAS，就变成网络摄影机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" name="Shape 48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07905" y="1890308"/>
            <a:ext cx="702000" cy="7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1147421" y="2869882"/>
            <a:ext cx="2888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Notes </a:t>
            </a:r>
            <a:r>
              <a:rPr lang="en-US" altLang="zh-TW" sz="1600" b="1" dirty="0" smtClean="0">
                <a:solidFill>
                  <a:srgbClr val="303F9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Station3</a:t>
            </a:r>
            <a:endParaRPr lang="en-US" altLang="zh-TW" sz="1600" b="1" dirty="0">
              <a:solidFill>
                <a:srgbClr val="303F97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个人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私有云上</a:t>
            </a: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的数字笔记</a:t>
            </a:r>
          </a:p>
        </p:txBody>
      </p:sp>
      <p:pic>
        <p:nvPicPr>
          <p:cNvPr id="34" name="Shape 4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4744" y="2928940"/>
            <a:ext cx="2786082" cy="141253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" name="Shape 487"/>
          <p:cNvSpPr txBox="1"/>
          <p:nvPr/>
        </p:nvSpPr>
        <p:spPr>
          <a:xfrm>
            <a:off x="6500826" y="3125182"/>
            <a:ext cx="38289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更多的应用，无远弗届的可能…</a:t>
            </a:r>
            <a:endParaRPr sz="1200" b="1" dirty="0"/>
          </a:p>
        </p:txBody>
      </p:sp>
      <p:sp>
        <p:nvSpPr>
          <p:cNvPr id="37" name="Shape 488"/>
          <p:cNvSpPr txBox="1"/>
          <p:nvPr/>
        </p:nvSpPr>
        <p:spPr>
          <a:xfrm>
            <a:off x="6500826" y="2773468"/>
            <a:ext cx="30000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latin typeface="+mj-lt"/>
                <a:ea typeface="Microsoft JhengHei"/>
                <a:cs typeface="Microsoft JhengHei"/>
                <a:sym typeface="Microsoft JhengHei"/>
              </a:rPr>
              <a:t>QNAP App Center</a:t>
            </a:r>
            <a:endParaRPr sz="1600" b="1" dirty="0">
              <a:latin typeface="+mj-lt"/>
            </a:endParaRPr>
          </a:p>
        </p:txBody>
      </p:sp>
      <p:pic>
        <p:nvPicPr>
          <p:cNvPr id="1026" name="Picture 2" descr="\\10.64.2.86\Marketing\MarketingMaterials\素材\_icons\QVR-Pro_SS-icons_original-files\Surveillance-Stati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983835"/>
            <a:ext cx="702000" cy="702000"/>
          </a:xfrm>
          <a:prstGeom prst="rect">
            <a:avLst/>
          </a:prstGeom>
          <a:noFill/>
        </p:spPr>
      </p:pic>
      <p:pic>
        <p:nvPicPr>
          <p:cNvPr id="1027" name="Picture 3" descr="\\10.64.2.86\Marketing\MarketingMaterials\素材\_icons\2016\App Cen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3857634"/>
            <a:ext cx="719134" cy="719134"/>
          </a:xfrm>
          <a:prstGeom prst="rect">
            <a:avLst/>
          </a:prstGeom>
          <a:noFill/>
        </p:spPr>
      </p:pic>
      <p:pic>
        <p:nvPicPr>
          <p:cNvPr id="3" name="Picture 4" descr="\\10.64.2.86\Marketing\MarketingMaterials\素材\_icons\ICON_Sabrina\6_notestation_3_51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808" y="2798444"/>
            <a:ext cx="702000" cy="70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3292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人性化的</a:t>
            </a:r>
            <a:r>
              <a:rPr lang="en-US" altLang="zh-TW" dirty="0"/>
              <a:t>QTS</a:t>
            </a:r>
            <a:r>
              <a:rPr lang="zh-TW" altLang="en-US" dirty="0" smtClean="0"/>
              <a:t>操作</a:t>
            </a:r>
            <a:r>
              <a:rPr lang="zh-CN" altLang="en-US" dirty="0" smtClean="0"/>
              <a:t>界</a:t>
            </a:r>
            <a:r>
              <a:rPr lang="zh-TW" altLang="en-US" dirty="0" smtClean="0"/>
              <a:t>面</a:t>
            </a:r>
            <a:endParaRPr lang="zh-TW" altLang="en-US" dirty="0"/>
          </a:p>
        </p:txBody>
      </p:sp>
      <p:sp>
        <p:nvSpPr>
          <p:cNvPr id="4" name="Shape 447"/>
          <p:cNvSpPr txBox="1"/>
          <p:nvPr/>
        </p:nvSpPr>
        <p:spPr>
          <a:xfrm>
            <a:off x="285720" y="857238"/>
            <a:ext cx="8572560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每一</a:t>
            </a:r>
            <a:r>
              <a:rPr lang="zh-TW" sz="16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时代的转变，QTS 在操作技术、用户接口，及众多功能丰富的应用都带来莫大</a:t>
            </a:r>
            <a:r>
              <a:rPr 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CN" altLang="en-US" sz="16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进步</a:t>
            </a:r>
            <a:r>
              <a:rPr 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与</a:t>
            </a:r>
            <a:r>
              <a:rPr lang="zh-TW" sz="16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惊喜。在新推出的 QTS </a:t>
            </a:r>
            <a:r>
              <a:rPr 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4.3.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中，您将发现更多优点与巧思，让您的 QTS 体验更愉快、流畅、智能化</a:t>
            </a:r>
            <a:r>
              <a:rPr lang="zh-TW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16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6643702" y="2000246"/>
            <a:ext cx="1980000" cy="1817306"/>
            <a:chOff x="6572264" y="2178662"/>
            <a:chExt cx="1980000" cy="1817306"/>
          </a:xfrm>
        </p:grpSpPr>
        <p:pic>
          <p:nvPicPr>
            <p:cNvPr id="9" name="Shape 4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77587" y="2678728"/>
              <a:ext cx="1969356" cy="1317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Shape 456"/>
            <p:cNvSpPr txBox="1"/>
            <p:nvPr/>
          </p:nvSpPr>
          <p:spPr>
            <a:xfrm>
              <a:off x="6572264" y="2178662"/>
              <a:ext cx="1980000" cy="396000"/>
            </a:xfrm>
            <a:prstGeom prst="snip2Diag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线上</a:t>
              </a:r>
              <a:r>
                <a:rPr lang="zh-TW" sz="20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帮助</a:t>
              </a:r>
              <a:r>
                <a:rPr lang="zh-TW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中心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95957" y="2000246"/>
            <a:ext cx="3214709" cy="2571768"/>
            <a:chOff x="395957" y="2178662"/>
            <a:chExt cx="3214709" cy="2571768"/>
          </a:xfrm>
        </p:grpSpPr>
        <p:sp>
          <p:nvSpPr>
            <p:cNvPr id="6" name="Shape 450"/>
            <p:cNvSpPr txBox="1"/>
            <p:nvPr/>
          </p:nvSpPr>
          <p:spPr>
            <a:xfrm>
              <a:off x="395957" y="2178662"/>
              <a:ext cx="3214709" cy="396000"/>
            </a:xfrm>
            <a:prstGeom prst="snip2Diag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系统实时仪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表板</a:t>
              </a:r>
              <a:endParaRPr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414346" y="2678728"/>
              <a:ext cx="3157522" cy="2071702"/>
              <a:chOff x="423724" y="2678728"/>
              <a:chExt cx="3157522" cy="2071702"/>
            </a:xfrm>
          </p:grpSpPr>
          <p:pic>
            <p:nvPicPr>
              <p:cNvPr id="8" name="Shape 4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25390" y="2678728"/>
                <a:ext cx="3155856" cy="1919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3169" t="17288"/>
              <a:stretch/>
            </p:blipFill>
            <p:spPr bwMode="auto">
              <a:xfrm>
                <a:off x="1744056" y="3288646"/>
                <a:ext cx="1837190" cy="1176032"/>
              </a:xfrm>
              <a:prstGeom prst="rect">
                <a:avLst/>
              </a:prstGeom>
              <a:noFill/>
              <a:ln w="9525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1" name="Shape 52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23724" y="3990758"/>
                <a:ext cx="1228696" cy="759672"/>
              </a:xfrm>
              <a:prstGeom prst="rect">
                <a:avLst/>
              </a:prstGeom>
              <a:noFill/>
              <a:ln w="9525" cap="flat" cmpd="sng">
                <a:solidFill>
                  <a:srgbClr val="3366FF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</p:grpSp>
      <p:grpSp>
        <p:nvGrpSpPr>
          <p:cNvPr id="17" name="群組 16"/>
          <p:cNvGrpSpPr/>
          <p:nvPr/>
        </p:nvGrpSpPr>
        <p:grpSpPr>
          <a:xfrm>
            <a:off x="3810320" y="2000246"/>
            <a:ext cx="2904820" cy="2500330"/>
            <a:chOff x="3497964" y="2178662"/>
            <a:chExt cx="2904820" cy="2500330"/>
          </a:xfrm>
        </p:grpSpPr>
        <p:grpSp>
          <p:nvGrpSpPr>
            <p:cNvPr id="16" name="群組 15"/>
            <p:cNvGrpSpPr/>
            <p:nvPr/>
          </p:nvGrpSpPr>
          <p:grpSpPr>
            <a:xfrm>
              <a:off x="3497964" y="2678728"/>
              <a:ext cx="2904820" cy="2000264"/>
              <a:chOff x="3770890" y="2678728"/>
              <a:chExt cx="2904820" cy="200026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0890" y="2678728"/>
                <a:ext cx="2119001" cy="1423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5282698" y="3285984"/>
                <a:ext cx="1393012" cy="1393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Shape 450"/>
            <p:cNvSpPr txBox="1"/>
            <p:nvPr/>
          </p:nvSpPr>
          <p:spPr>
            <a:xfrm>
              <a:off x="3530326" y="2178662"/>
              <a:ext cx="2556000" cy="396000"/>
            </a:xfrm>
            <a:prstGeom prst="snip2Diag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20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系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统资源管理机器人</a:t>
              </a:r>
              <a:endParaRPr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15183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云端安装引导，轻轻松松完成安</a:t>
            </a:r>
            <a:r>
              <a:rPr lang="zh-CN" altLang="en-US" dirty="0" smtClean="0"/>
              <a:t>装</a:t>
            </a:r>
            <a:endParaRPr lang="zh-TW" altLang="en-US" dirty="0"/>
          </a:p>
        </p:txBody>
      </p:sp>
      <p:sp>
        <p:nvSpPr>
          <p:cNvPr id="4" name="Shape 437"/>
          <p:cNvSpPr txBox="1"/>
          <p:nvPr/>
        </p:nvSpPr>
        <p:spPr>
          <a:xfrm>
            <a:off x="263103" y="771550"/>
            <a:ext cx="8455500" cy="15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4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从硬件安装、固件安装与操作使用，详细的引导与说明都在</a:t>
            </a: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439"/>
          <p:cNvSpPr txBox="1"/>
          <p:nvPr/>
        </p:nvSpPr>
        <p:spPr>
          <a:xfrm>
            <a:off x="571472" y="1347614"/>
            <a:ext cx="7143799" cy="438318"/>
          </a:xfrm>
          <a:prstGeom prst="rect">
            <a:avLst/>
          </a:prstGeom>
          <a:gradFill>
            <a:gsLst>
              <a:gs pos="14000">
                <a:srgbClr val="7030A0">
                  <a:alpha val="0"/>
                </a:srgbClr>
              </a:gs>
              <a:gs pos="23000">
                <a:srgbClr val="7030A0">
                  <a:alpha val="85000"/>
                </a:srgbClr>
              </a:gs>
              <a:gs pos="89000">
                <a:srgbClr val="7030A0"/>
              </a:gs>
              <a:gs pos="100000">
                <a:srgbClr val="303F97">
                  <a:alpha val="0"/>
                </a:srgbClr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https://start.qnap.com</a:t>
            </a:r>
            <a:endParaRPr sz="1200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6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92" y="1984153"/>
            <a:ext cx="3251554" cy="24606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41"/>
          <p:cNvSpPr txBox="1"/>
          <p:nvPr/>
        </p:nvSpPr>
        <p:spPr>
          <a:xfrm>
            <a:off x="3571868" y="2071684"/>
            <a:ext cx="510262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除了用电脑安装外，用手机扫描NAS机身上的QRcode也能安装喔！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QNAP 让您的 NAS 体验从一开始就非常简单</a:t>
            </a: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lang="en-US" altLang="zh-TW" sz="1800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通</a:t>
            </a: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过新颖的云端安装入口，跟着安装指引一步步完成 QNAP NAS 安装，简单又便利。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23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360000" lvl="0" rtl="0">
              <a:spcBef>
                <a:spcPts val="0"/>
              </a:spcBef>
              <a:buNone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越来越多人询问，如何远离</a:t>
            </a:r>
            <a:r>
              <a:rPr lang="en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勒索软件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en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威胁</a:t>
            </a:r>
            <a:endParaRPr lang="en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000114"/>
            <a:ext cx="8520599" cy="347586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zh-TW" altLang="en-US" b="1" dirty="0" smtClean="0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根据</a:t>
            </a:r>
            <a:r>
              <a:rPr lang="en" b="1" dirty="0" smtClean="0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卡巴斯机安全布告栏调查, 每 10 秒就有一位个人用户会受到勒索软件攻击 </a:t>
            </a:r>
          </a:p>
          <a:p>
            <a:pPr marL="457200" lvl="0" indent="-342900">
              <a:buFont typeface="Microsoft JhengHei"/>
            </a:pPr>
            <a:r>
              <a:rPr lang="en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除了传统电邮附件外，越来越多勒索软件改为</a:t>
            </a:r>
            <a:r>
              <a:rPr lang="zh-CN" altLang="en-US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</a:t>
            </a:r>
            <a:r>
              <a:rPr lang="en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过在线网站弱点</a:t>
            </a:r>
            <a:r>
              <a:rPr lang="en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传播</a:t>
            </a:r>
            <a:r>
              <a:rPr lang="en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(如过期 Adobe Flash Player) </a:t>
            </a:r>
          </a:p>
          <a:p>
            <a:pPr marL="457200" lvl="0" indent="-342900">
              <a:buFont typeface="Microsoft JhengHei"/>
            </a:pPr>
            <a:r>
              <a:rPr lang="zh-TW" altLang="en-US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使用者即使仅浏览无做任何操作，即会启动勒索软件 </a:t>
            </a:r>
            <a:endParaRPr lang="en-US" altLang="zh-TW" sz="16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</a:pPr>
            <a:r>
              <a:rPr lang="zh-TW" altLang="en-US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勒索软件会进行全网域扫描</a:t>
            </a:r>
            <a:r>
              <a:rPr lang="en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且会删除</a:t>
            </a:r>
            <a:br>
              <a:rPr lang="en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Windows还原点</a:t>
            </a:r>
          </a:p>
          <a:p>
            <a:pPr lvl="0" rtl="0">
              <a:lnSpc>
                <a:spcPct val="216666"/>
              </a:lnSpc>
              <a:spcBef>
                <a:spcPts val="1500"/>
              </a:spcBef>
              <a:spcAft>
                <a:spcPts val="2400"/>
              </a:spcAft>
              <a:buNone/>
            </a:pP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760" y="1500180"/>
            <a:ext cx="2926593" cy="283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800884"/>
            <a:ext cx="3291975" cy="16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更安全、更便利地存取 </a:t>
            </a:r>
            <a:r>
              <a:rPr lang="en-US" altLang="zh-TW" dirty="0"/>
              <a:t>QNAP </a:t>
            </a:r>
            <a:r>
              <a:rPr lang="en-US" altLang="zh-TW" dirty="0" smtClean="0"/>
              <a:t>NAS</a:t>
            </a:r>
            <a:endParaRPr lang="zh-TW" altLang="en-US" dirty="0"/>
          </a:p>
        </p:txBody>
      </p:sp>
      <p:sp>
        <p:nvSpPr>
          <p:cNvPr id="4" name="Shape 424"/>
          <p:cNvSpPr txBox="1"/>
          <p:nvPr/>
        </p:nvSpPr>
        <p:spPr>
          <a:xfrm>
            <a:off x="285720" y="771550"/>
            <a:ext cx="8643998" cy="122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不管您是在公司、小区，或出门在外，威联通CloudLink 远程联机服务都能让您连</a:t>
            </a:r>
            <a:r>
              <a:rPr lang="zh-TW" sz="16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接回家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中的NAS。威联通也提供免费的myQNAPcloud 动态域名服务及更安全的联机设置</a:t>
            </a:r>
            <a:endParaRPr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Shape 426"/>
          <p:cNvPicPr preferRelativeResize="0"/>
          <p:nvPr/>
        </p:nvPicPr>
        <p:blipFill>
          <a:blip r:embed="rId2">
            <a:alphaModFix/>
          </a:blip>
          <a:srcRect l="11673"/>
          <a:stretch>
            <a:fillRect/>
          </a:stretch>
        </p:blipFill>
        <p:spPr>
          <a:xfrm>
            <a:off x="861400" y="2059388"/>
            <a:ext cx="5594802" cy="223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443" y="2245877"/>
            <a:ext cx="1119325" cy="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28"/>
          <p:cNvSpPr txBox="1"/>
          <p:nvPr/>
        </p:nvSpPr>
        <p:spPr>
          <a:xfrm>
            <a:off x="7072330" y="2245927"/>
            <a:ext cx="1714512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SSL 凭</a:t>
            </a:r>
            <a:r>
              <a:rPr 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证</a:t>
            </a:r>
            <a:endParaRPr lang="en-US" altLang="zh-TW" sz="16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</a:t>
            </a:r>
            <a:r>
              <a:rPr 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联机</a:t>
            </a:r>
            <a:endParaRPr sz="16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Shape 4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4443" y="3214692"/>
            <a:ext cx="1119325" cy="7242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30"/>
          <p:cNvSpPr txBox="1"/>
          <p:nvPr/>
        </p:nvSpPr>
        <p:spPr>
          <a:xfrm>
            <a:off x="7072330" y="3297152"/>
            <a:ext cx="1643074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管控访问连</a:t>
            </a:r>
            <a:r>
              <a:rPr 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线，安全升级</a:t>
            </a:r>
            <a:endParaRPr sz="16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431"/>
          <p:cNvSpPr txBox="1"/>
          <p:nvPr/>
        </p:nvSpPr>
        <p:spPr>
          <a:xfrm>
            <a:off x="1213563" y="3429006"/>
            <a:ext cx="42255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latin typeface="Microsoft JhengHei"/>
                <a:ea typeface="Microsoft JhengHei"/>
                <a:cs typeface="Microsoft JhengHei"/>
                <a:sym typeface="Microsoft JhengHei"/>
              </a:rPr>
              <a:t>无需任何复杂的路由器设定，即可联机至您的 QNAP NAS。 CloudLink 会根据网络环境，自动为您选择适合的联机方式。</a:t>
            </a:r>
            <a:endParaRPr sz="1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" name="Shape 43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28596" y="2245927"/>
            <a:ext cx="984200" cy="98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72431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/>
        </p:nvSpPr>
        <p:spPr>
          <a:xfrm>
            <a:off x="0" y="0"/>
            <a:ext cx="9144000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好产品还要好的售后服</a:t>
            </a:r>
            <a:r>
              <a:rPr lang="zh-TW" sz="34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务</a:t>
            </a:r>
            <a:endParaRPr sz="3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2285984" y="3211776"/>
            <a:ext cx="1883400" cy="1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400号电话服务</a:t>
            </a:r>
            <a:endParaRPr sz="18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工作日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早上八点半至五点半提供全国服务。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8" name="Shape 588"/>
          <p:cNvSpPr txBox="1"/>
          <p:nvPr/>
        </p:nvSpPr>
        <p:spPr>
          <a:xfrm>
            <a:off x="4214810" y="3211776"/>
            <a:ext cx="2247300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sz="1800" b="1" dirty="0" smtClean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</a:t>
            </a:r>
            <a:r>
              <a:rPr lang="zh-TW"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省区域服务据点</a:t>
            </a:r>
            <a:endParaRPr sz="18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全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国五大区，</a:t>
            </a:r>
            <a:r>
              <a:rPr 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数十个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服务据点及工程师。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6643702" y="3211776"/>
            <a:ext cx="2350800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线上教学文件及影片</a:t>
            </a:r>
            <a:endParaRPr sz="18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关</a:t>
            </a:r>
            <a:r>
              <a:rPr 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注微信，随时查看官网实时更新的教学文件及影片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0" name="Shape 590"/>
          <p:cNvSpPr txBox="1"/>
          <p:nvPr/>
        </p:nvSpPr>
        <p:spPr>
          <a:xfrm>
            <a:off x="57150" y="3211776"/>
            <a:ext cx="2144400" cy="1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sz="1800" b="1" dirty="0">
                <a:solidFill>
                  <a:srgbClr val="303F9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软件内建支持平台</a:t>
            </a:r>
            <a:endParaRPr sz="1800" b="1" dirty="0">
              <a:solidFill>
                <a:srgbClr val="303F9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任何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问题，都可以使用软体内建的售后支持平台直接发出支持需求。</a:t>
            </a: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91" name="Shape 59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2679" y="1571618"/>
            <a:ext cx="1653342" cy="1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Shape 5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422" y="2000246"/>
            <a:ext cx="1665196" cy="10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1323" y="1891904"/>
            <a:ext cx="1434275" cy="12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 descr="威联通公众号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4702" y="1854454"/>
            <a:ext cx="1288800" cy="12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214282" y="949909"/>
            <a:ext cx="8643998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CN" altLang="en-US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从软件、线上、电话及实体的服务据点，提供不同类型的售后服务。</a:t>
            </a:r>
          </a:p>
          <a:p>
            <a:pPr lvl="0">
              <a:lnSpc>
                <a:spcPct val="115000"/>
              </a:lnSpc>
            </a:pPr>
            <a:r>
              <a:rPr lang="zh-CN" altLang="en-US" sz="16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好产品，还要好服务，让您买的安心，用的安心！</a:t>
            </a:r>
            <a:endParaRPr lang="zh-CN" altLang="en-US" sz="16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793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 r="5519" b="-10026"/>
          <a:stretch>
            <a:fillRect/>
          </a:stretch>
        </p:blipFill>
        <p:spPr bwMode="auto">
          <a:xfrm>
            <a:off x="357158" y="285734"/>
            <a:ext cx="1143008" cy="2857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311709" y="2283718"/>
            <a:ext cx="8292740" cy="945504"/>
          </a:xfrm>
        </p:spPr>
        <p:txBody>
          <a:bodyPr/>
          <a:lstStyle/>
          <a:p>
            <a:r>
              <a:rPr lang="en-US" altLang="zh-TW" dirty="0" smtClean="0"/>
              <a:t>TS-212P3</a:t>
            </a:r>
            <a:br>
              <a:rPr lang="en-US" altLang="zh-TW" dirty="0" smtClean="0"/>
            </a:br>
            <a:r>
              <a:rPr lang="zh-TW" altLang="en-US" dirty="0" smtClean="0"/>
              <a:t>是您最好的选择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27610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10" y="0"/>
            <a:ext cx="9144000" cy="784030"/>
          </a:xfrm>
        </p:spPr>
        <p:txBody>
          <a:bodyPr anchor="ctr"/>
          <a:lstStyle/>
          <a:p>
            <a:pPr marL="360000"/>
            <a:r>
              <a:rPr kumimoji="1" lang="en-US" altLang="zh-TW" dirty="0" smtClean="0"/>
              <a:t>NAS </a:t>
            </a:r>
            <a:r>
              <a:rPr kumimoji="1" lang="zh-TW" altLang="en-US" dirty="0" smtClean="0"/>
              <a:t>功能如何取舍</a:t>
            </a:r>
            <a:r>
              <a:rPr kumimoji="1" lang="en-US" altLang="zh-TW" dirty="0" smtClean="0"/>
              <a:t>?</a:t>
            </a:r>
            <a:endParaRPr kumimoji="1" lang="zh-TW" altLang="en-US" dirty="0"/>
          </a:p>
        </p:txBody>
      </p:sp>
      <p:grpSp>
        <p:nvGrpSpPr>
          <p:cNvPr id="30" name="群組 29"/>
          <p:cNvGrpSpPr/>
          <p:nvPr/>
        </p:nvGrpSpPr>
        <p:grpSpPr>
          <a:xfrm>
            <a:off x="1643042" y="-248594"/>
            <a:ext cx="5256584" cy="5677864"/>
            <a:chOff x="1907704" y="-248594"/>
            <a:chExt cx="5256584" cy="5677864"/>
          </a:xfrm>
        </p:grpSpPr>
        <p:pic>
          <p:nvPicPr>
            <p:cNvPr id="34" name="圖片 33" descr="TS-212P3P4.png"/>
            <p:cNvPicPr>
              <a:picLocks noChangeAspect="1"/>
            </p:cNvPicPr>
            <p:nvPr/>
          </p:nvPicPr>
          <p:blipFill>
            <a:blip r:embed="rId3"/>
            <a:srcRect l="25986" r="23900"/>
            <a:stretch>
              <a:fillRect/>
            </a:stretch>
          </p:blipFill>
          <p:spPr>
            <a:xfrm>
              <a:off x="2357422" y="-248594"/>
              <a:ext cx="4643470" cy="567786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2568174" y="773658"/>
              <a:ext cx="141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多媒体功能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5081340" y="773658"/>
              <a:ext cx="1490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存储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功能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 rot="509461">
              <a:off x="2688493" y="1808763"/>
              <a:ext cx="141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转档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 rot="509461">
              <a:off x="2591224" y="2456835"/>
              <a:ext cx="141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播放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 rot="509461">
              <a:off x="5483144" y="1672671"/>
              <a:ext cx="141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快照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 rot="509461">
              <a:off x="5411136" y="2320743"/>
              <a:ext cx="141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备份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 rot="509461">
              <a:off x="5305868" y="2956901"/>
              <a:ext cx="141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存取效能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786182" y="3845492"/>
              <a:ext cx="141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预算</a:t>
              </a:r>
              <a:endParaRPr kumimoji="1"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907704" y="4456029"/>
              <a:ext cx="5256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b="1" dirty="0" smtClean="0">
                  <a:latin typeface="微軟正黑體" pitchFamily="34" charset="-120"/>
                  <a:ea typeface="微軟正黑體" pitchFamily="34" charset="-120"/>
                </a:rPr>
                <a:t>价格考虑下，</a:t>
              </a:r>
              <a:r>
                <a:rPr kumimoji="1" lang="zh-CN" altLang="en-US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存储</a:t>
              </a:r>
              <a:r>
                <a:rPr kumimoji="1" lang="zh-TW" altLang="en-US" b="1" dirty="0" smtClean="0">
                  <a:latin typeface="微軟正黑體" pitchFamily="34" charset="-120"/>
                  <a:ea typeface="微軟正黑體" pitchFamily="34" charset="-120"/>
                </a:rPr>
                <a:t>本质与功能只能取其中一边</a:t>
              </a:r>
              <a:endParaRPr kumimoji="1" lang="zh-TW" altLang="en-US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42844" y="1599352"/>
            <a:ext cx="1907704" cy="2143110"/>
            <a:chOff x="0" y="1599352"/>
            <a:chExt cx="1907704" cy="2143110"/>
          </a:xfrm>
        </p:grpSpPr>
        <p:sp>
          <p:nvSpPr>
            <p:cNvPr id="22" name="文字方塊 21"/>
            <p:cNvSpPr txBox="1"/>
            <p:nvPr/>
          </p:nvSpPr>
          <p:spPr>
            <a:xfrm>
              <a:off x="35496" y="1599352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转档可以</a:t>
              </a:r>
              <a:r>
                <a:rPr kumimoji="1"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…</a:t>
              </a:r>
            </a:p>
            <a:p>
              <a:pPr algn="ctr"/>
              <a:r>
                <a:rPr kumimoji="1"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顺利播放下载电影</a:t>
              </a:r>
              <a:endParaRPr kumimoji="1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</a:endParaRPr>
            </a:p>
          </p:txBody>
        </p:sp>
        <p:sp>
          <p:nvSpPr>
            <p:cNvPr id="24" name="右箭头 2"/>
            <p:cNvSpPr/>
            <p:nvPr/>
          </p:nvSpPr>
          <p:spPr>
            <a:xfrm rot="5400000">
              <a:off x="708770" y="2402530"/>
              <a:ext cx="504056" cy="410445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0" y="3003798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转档需要</a:t>
              </a:r>
              <a:endParaRPr kumimoji="1"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</a:endParaRPr>
            </a:p>
            <a:p>
              <a:pPr algn="ctr"/>
              <a:r>
                <a:rPr kumimoji="1" lang="zh-TW" altLang="en-US" sz="28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系统资源</a:t>
              </a:r>
              <a:endParaRPr kumimoji="1"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7128948" y="1491630"/>
            <a:ext cx="1872208" cy="2250832"/>
            <a:chOff x="7224702" y="1491630"/>
            <a:chExt cx="1872208" cy="2250832"/>
          </a:xfrm>
        </p:grpSpPr>
        <p:sp>
          <p:nvSpPr>
            <p:cNvPr id="23" name="文字方塊 22"/>
            <p:cNvSpPr txBox="1"/>
            <p:nvPr/>
          </p:nvSpPr>
          <p:spPr>
            <a:xfrm>
              <a:off x="7224702" y="1491630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快照可以</a:t>
              </a:r>
              <a:r>
                <a:rPr kumimoji="1"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…</a:t>
              </a:r>
              <a:endParaRPr kumimoji="1"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</a:endParaRPr>
            </a:p>
            <a:p>
              <a:pPr algn="ctr"/>
              <a:r>
                <a:rPr kumimoji="1"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避免勒索病毒</a:t>
              </a:r>
            </a:p>
            <a:p>
              <a:pPr algn="ctr"/>
              <a:r>
                <a:rPr kumimoji="1"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避免误删档案</a:t>
              </a:r>
              <a:endParaRPr kumimoji="1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</a:endParaRPr>
            </a:p>
          </p:txBody>
        </p:sp>
        <p:sp>
          <p:nvSpPr>
            <p:cNvPr id="25" name="右箭头 2"/>
            <p:cNvSpPr/>
            <p:nvPr/>
          </p:nvSpPr>
          <p:spPr>
            <a:xfrm rot="5400000">
              <a:off x="7908778" y="2402531"/>
              <a:ext cx="504056" cy="410445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7224702" y="3003798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快照需要</a:t>
              </a:r>
              <a:endParaRPr kumimoji="1"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</a:endParaRPr>
            </a:p>
            <a:p>
              <a:pPr algn="ctr"/>
              <a:r>
                <a:rPr kumimoji="1" lang="zh-TW" altLang="en-US" sz="28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</a:rPr>
                <a:t>系统资源</a:t>
              </a:r>
              <a:endParaRPr kumimoji="1"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</a:endParaRPr>
            </a:p>
          </p:txBody>
        </p:sp>
      </p:grpSp>
      <p:sp>
        <p:nvSpPr>
          <p:cNvPr id="28" name="圓角矩形 27"/>
          <p:cNvSpPr/>
          <p:nvPr/>
        </p:nvSpPr>
        <p:spPr>
          <a:xfrm>
            <a:off x="214282" y="1500180"/>
            <a:ext cx="1785950" cy="7143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7095286" y="1500180"/>
            <a:ext cx="1785950" cy="7143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示意合圖.png"/>
          <p:cNvPicPr>
            <a:picLocks noChangeAspect="1" noChangeArrowheads="1"/>
          </p:cNvPicPr>
          <p:nvPr/>
        </p:nvPicPr>
        <p:blipFill>
          <a:blip r:embed="rId3"/>
          <a:srcRect r="1871"/>
          <a:stretch>
            <a:fillRect/>
          </a:stretch>
        </p:blipFill>
        <p:spPr bwMode="auto">
          <a:xfrm>
            <a:off x="3059831" y="863654"/>
            <a:ext cx="6084169" cy="384954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</p:spPr>
        <p:txBody>
          <a:bodyPr/>
          <a:lstStyle/>
          <a:p>
            <a:pPr marL="0"/>
            <a:r>
              <a:rPr kumimoji="1" lang="zh-TW" altLang="en-US" sz="3300" spc="-150" dirty="0" smtClean="0"/>
              <a:t>快照与转档的两难，我们选择快照保护为第一优先</a:t>
            </a:r>
            <a:endParaRPr kumimoji="1" lang="zh-TW" altLang="en-US" sz="3300" spc="-15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214282" y="915566"/>
            <a:ext cx="8520599" cy="1008112"/>
          </a:xfrm>
        </p:spPr>
        <p:txBody>
          <a:bodyPr/>
          <a:lstStyle/>
          <a:p>
            <a:r>
              <a:rPr lang="zh-TW" altLang="en-US" sz="1600" dirty="0" smtClean="0"/>
              <a:t>  </a:t>
            </a:r>
            <a:r>
              <a:rPr lang="zh-TW" altLang="en-US" sz="1600" b="1" dirty="0" smtClean="0"/>
              <a:t>保护数据，是</a:t>
            </a:r>
            <a:r>
              <a:rPr lang="zh-CN" altLang="en-US" sz="1600" b="1" dirty="0" smtClean="0"/>
              <a:t>存储</a:t>
            </a:r>
            <a:r>
              <a:rPr lang="zh-TW" altLang="en-US" sz="1600" b="1" dirty="0" smtClean="0"/>
              <a:t>的本质</a:t>
            </a:r>
          </a:p>
          <a:p>
            <a:r>
              <a:rPr lang="zh-TW" altLang="en-US" sz="1600" b="1" dirty="0" smtClean="0"/>
              <a:t>  快照避免勒索病毒，无可取代</a:t>
            </a:r>
          </a:p>
          <a:p>
            <a:r>
              <a:rPr lang="zh-TW" altLang="en-US" sz="1600" b="1" dirty="0" smtClean="0"/>
              <a:t>  转档可由 </a:t>
            </a:r>
            <a:r>
              <a:rPr lang="en-US" altLang="zh-TW" sz="1600" b="1" dirty="0" err="1" smtClean="0"/>
              <a:t>Qfinder</a:t>
            </a:r>
            <a:r>
              <a:rPr lang="en-US" altLang="zh-TW" sz="1600" b="1" dirty="0" smtClean="0"/>
              <a:t> Pro </a:t>
            </a:r>
            <a:r>
              <a:rPr lang="zh-TW" altLang="en-US" sz="1600" b="1" dirty="0" smtClean="0"/>
              <a:t>外部辅助</a:t>
            </a:r>
            <a:endParaRPr lang="zh-TW" altLang="en-US" sz="1600" b="1" dirty="0"/>
          </a:p>
        </p:txBody>
      </p:sp>
      <p:graphicFrame>
        <p:nvGraphicFramePr>
          <p:cNvPr id="4" name="資料圖表 10"/>
          <p:cNvGraphicFramePr/>
          <p:nvPr>
            <p:extLst>
              <p:ext uri="{D42A27DB-BD31-4B8C-83A1-F6EECF244321}">
                <p14:modId xmlns="" xmlns:p14="http://schemas.microsoft.com/office/powerpoint/2010/main" val="1846904103"/>
              </p:ext>
            </p:extLst>
          </p:nvPr>
        </p:nvGraphicFramePr>
        <p:xfrm>
          <a:off x="179512" y="1989846"/>
          <a:ext cx="3282375" cy="2598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714744" y="4371950"/>
            <a:ext cx="604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00" b="1" dirty="0" smtClean="0">
                <a:latin typeface="微軟正黑體" pitchFamily="34" charset="-120"/>
                <a:ea typeface="微軟正黑體" pitchFamily="34" charset="-120"/>
              </a:rPr>
              <a:t>来源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kumimoji="1" lang="en-US" altLang="zh-TW" sz="900" b="1" dirty="0" err="1" smtClean="0"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 RTD1295 </a:t>
            </a:r>
            <a:r>
              <a:rPr kumimoji="1" lang="zh-TW" altLang="en-US" sz="900" b="1" dirty="0" smtClean="0">
                <a:latin typeface="微軟正黑體" pitchFamily="34" charset="-120"/>
                <a:ea typeface="微軟正黑體" pitchFamily="34" charset="-120"/>
              </a:rPr>
              <a:t>数据文件 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900" b="1" dirty="0" smtClean="0">
                <a:latin typeface="微軟正黑體" pitchFamily="34" charset="-120"/>
                <a:ea typeface="微軟正黑體" pitchFamily="34" charset="-120"/>
              </a:rPr>
              <a:t>本页中所引用的各商标皆为各所属公司的商标或注册商标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kumimoji="1" lang="zh-TW" altLang="en-US" sz="9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76056" y="2859782"/>
            <a:ext cx="25922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076056" y="2851071"/>
            <a:ext cx="258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硬体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SoC</a:t>
            </a:r>
            <a:r>
              <a:rPr lang="zh-CN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内建转档功能，不需额外开发，为何不用？</a:t>
            </a:r>
            <a:endParaRPr lang="zh-CN" altLang="en-US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zh-CN" altLang="en-US" dirty="0" smtClean="0"/>
              <a:t>高性价比</a:t>
            </a:r>
            <a:r>
              <a:rPr lang="zh-TW" altLang="en-US" dirty="0" smtClean="0"/>
              <a:t>的</a:t>
            </a:r>
            <a:r>
              <a:rPr lang="zh-CN" altLang="en-US" dirty="0" smtClean="0"/>
              <a:t>企业级</a:t>
            </a:r>
            <a:r>
              <a:rPr lang="zh-TW" altLang="en-US" dirty="0" smtClean="0"/>
              <a:t>快照防</a:t>
            </a:r>
            <a:r>
              <a:rPr lang="zh-CN" altLang="en-US" dirty="0" smtClean="0"/>
              <a:t>护</a:t>
            </a:r>
            <a:endParaRPr lang="zh-TW" altLang="en-US" dirty="0"/>
          </a:p>
        </p:txBody>
      </p:sp>
      <p:sp>
        <p:nvSpPr>
          <p:cNvPr id="4" name="圓角化對角線角落矩形 20"/>
          <p:cNvSpPr/>
          <p:nvPr/>
        </p:nvSpPr>
        <p:spPr>
          <a:xfrm>
            <a:off x="249937" y="1402080"/>
            <a:ext cx="8679782" cy="3122862"/>
          </a:xfrm>
          <a:prstGeom prst="round2DiagRect">
            <a:avLst/>
          </a:prstGeom>
          <a:solidFill>
            <a:srgbClr val="0070C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Shape 323">
            <a:extLst>
              <a:ext uri="{FF2B5EF4-FFF2-40B4-BE49-F238E27FC236}">
                <a16:creationId xmlns:a16="http://schemas.microsoft.com/office/drawing/2014/main" xmlns="" id="{DBFF229C-5B17-7D43-8BA1-AD1AF62C1E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8809" y="1571618"/>
            <a:ext cx="5256584" cy="266429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https://www.qnap.com/i/_attach_file/product/photo/800_500/314_1520404233_TS-212P3_E58FB3E4BBB0E8A792.png?v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5" r="20447"/>
          <a:stretch/>
        </p:blipFill>
        <p:spPr bwMode="auto">
          <a:xfrm>
            <a:off x="513254" y="2693479"/>
            <a:ext cx="2201358" cy="2293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圖說文字 25"/>
          <p:cNvSpPr/>
          <p:nvPr/>
        </p:nvSpPr>
        <p:spPr>
          <a:xfrm>
            <a:off x="539552" y="1014864"/>
            <a:ext cx="2520280" cy="1512168"/>
          </a:xfrm>
          <a:prstGeom prst="wedgeRectCallout">
            <a:avLst>
              <a:gd name="adj1" fmla="val -19750"/>
              <a:gd name="adj2" fmla="val 74233"/>
            </a:avLst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6"/>
          <p:cNvSpPr txBox="1"/>
          <p:nvPr/>
        </p:nvSpPr>
        <p:spPr>
          <a:xfrm>
            <a:off x="611560" y="111416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整机最大快照</a:t>
            </a:r>
            <a:endParaRPr kumimoji="1"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数量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7"/>
          <p:cNvSpPr txBox="1"/>
          <p:nvPr/>
        </p:nvSpPr>
        <p:spPr>
          <a:xfrm>
            <a:off x="611560" y="187024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单磁盘区</a:t>
            </a:r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/LUN</a:t>
            </a:r>
          </a:p>
          <a:p>
            <a:pPr algn="ctr"/>
            <a:r>
              <a:rPr kumimoji="1"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最大快照数量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8"/>
          <p:cNvSpPr txBox="1"/>
          <p:nvPr/>
        </p:nvSpPr>
        <p:spPr>
          <a:xfrm>
            <a:off x="494840" y="161241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9"/>
          <p:cNvSpPr txBox="1"/>
          <p:nvPr/>
        </p:nvSpPr>
        <p:spPr>
          <a:xfrm rot="5400000">
            <a:off x="1391392" y="1603184"/>
            <a:ext cx="165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30"/>
          <p:cNvSpPr txBox="1"/>
          <p:nvPr/>
        </p:nvSpPr>
        <p:spPr>
          <a:xfrm>
            <a:off x="1835696" y="113971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32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32"/>
          <p:cNvSpPr txBox="1"/>
          <p:nvPr/>
        </p:nvSpPr>
        <p:spPr>
          <a:xfrm>
            <a:off x="1835696" y="193180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785918" y="3214692"/>
            <a:ext cx="1428760" cy="1696098"/>
            <a:chOff x="1428728" y="2918855"/>
            <a:chExt cx="1428760" cy="1696098"/>
          </a:xfrm>
        </p:grpSpPr>
        <p:sp>
          <p:nvSpPr>
            <p:cNvPr id="14" name="橢圓 21">
              <a:extLst>
                <a:ext uri="{FF2B5EF4-FFF2-40B4-BE49-F238E27FC236}">
                  <a16:creationId xmlns:a16="http://schemas.microsoft.com/office/drawing/2014/main" xmlns="" id="{EA5EC9AA-A22F-034C-A74C-E42729383271}"/>
                </a:ext>
              </a:extLst>
            </p:cNvPr>
            <p:cNvSpPr/>
            <p:nvPr/>
          </p:nvSpPr>
          <p:spPr>
            <a:xfrm>
              <a:off x="1697132" y="3481267"/>
              <a:ext cx="1133686" cy="113368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905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xmlns="" id="{7E5DFAF5-33F5-AD49-8A16-064537F210B5}"/>
                </a:ext>
              </a:extLst>
            </p:cNvPr>
            <p:cNvSpPr txBox="1"/>
            <p:nvPr/>
          </p:nvSpPr>
          <p:spPr>
            <a:xfrm>
              <a:off x="1707784" y="3667515"/>
              <a:ext cx="11497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最超值的</a:t>
              </a:r>
            </a:p>
            <a:p>
              <a:pPr algn="ctr"/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防勒索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9" name="Picture 3" descr="\\Marketing\Marketing\MarketingMaterials\DM\NAS\Software_Section_brochure\QNAP product icon_20170816-assets\Snapshot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728" y="2918855"/>
              <a:ext cx="932951" cy="93295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219105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30"/>
          </a:xfrm>
        </p:spPr>
        <p:txBody>
          <a:bodyPr/>
          <a:lstStyle/>
          <a:p>
            <a:r>
              <a:rPr lang="en-US" altLang="zh-TW" dirty="0" smtClean="0"/>
              <a:t>Windows</a:t>
            </a:r>
            <a:r>
              <a:rPr lang="zh-TW" altLang="en-US" dirty="0" smtClean="0"/>
              <a:t>客户端可以自主进行文件还原</a:t>
            </a:r>
            <a:endParaRPr lang="zh-TW" altLang="en-US" dirty="0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42844" y="1214428"/>
            <a:ext cx="354022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Microsoft JhengHei"/>
              <a:buChar char="•"/>
            </a:pPr>
            <a:r>
              <a:rPr lang="en" sz="1600" b="1" i="0" u="none" strike="noStrike" cap="none" dirty="0" smtClean="0">
                <a:solidFill>
                  <a:srgbClr val="262626"/>
                </a:solidFill>
              </a:rPr>
              <a:t>Windows计算机的用户可透过 Windows Previous Version</a:t>
            </a:r>
            <a:r>
              <a:rPr lang="en" sz="1600" b="1" dirty="0" smtClean="0"/>
              <a:t> 以前的版本</a:t>
            </a:r>
            <a:r>
              <a:rPr lang="en" sz="1600" b="1" i="0" u="none" strike="noStrike" cap="none" dirty="0" smtClean="0">
                <a:solidFill>
                  <a:srgbClr val="262626"/>
                </a:solidFill>
              </a:rPr>
              <a:t>直接还原共享文件夹内的档案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Microsoft JhengHei"/>
              <a:buChar char="•"/>
            </a:pPr>
            <a:endParaRPr lang="en" sz="1600" b="1" i="0" u="none" strike="noStrike" cap="none" dirty="0" smtClean="0">
              <a:solidFill>
                <a:srgbClr val="262626"/>
              </a:solidFill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Microsoft JhengHei"/>
              <a:buChar char="•"/>
            </a:pPr>
            <a:r>
              <a:rPr lang="en" sz="1600" b="1" i="0" u="none" strike="noStrike" cap="none" dirty="0" smtClean="0">
                <a:solidFill>
                  <a:srgbClr val="262626"/>
                </a:solidFill>
              </a:rPr>
              <a:t>使用者透过 SMB/CIFS/AFP/NFS 协议，可看到快照目录，检视并还原快照档案</a:t>
            </a:r>
            <a:endParaRPr lang="en" sz="1600" b="1" i="0" u="none" strike="noStrike" cap="none" dirty="0">
              <a:solidFill>
                <a:srgbClr val="262626"/>
              </a:solidFill>
            </a:endParaRPr>
          </a:p>
        </p:txBody>
      </p:sp>
      <p:pic>
        <p:nvPicPr>
          <p:cNvPr id="10242" name="Picture 2" descr="C:\Users\user\Desktop\TS-x28A_PPT\Windows-Previo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8424" y="1142990"/>
            <a:ext cx="6306304" cy="3350884"/>
          </a:xfrm>
          <a:prstGeom prst="rect">
            <a:avLst/>
          </a:prstGeom>
          <a:noFill/>
        </p:spPr>
      </p:pic>
      <p:pic>
        <p:nvPicPr>
          <p:cNvPr id="6" name="Picture 2" descr="https://www.qnap.com/i/_attach_file/product/photo/800_500/314_1520404233_TS-212P3_E58FB3E4BBB0E8A792.png?v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5" r="20447"/>
          <a:stretch/>
        </p:blipFill>
        <p:spPr bwMode="auto">
          <a:xfrm>
            <a:off x="7143768" y="1214428"/>
            <a:ext cx="2897579" cy="3018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7330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65158037_L.png"/>
          <p:cNvPicPr>
            <a:picLocks noChangeAspect="1" noChangeArrowheads="1"/>
          </p:cNvPicPr>
          <p:nvPr/>
        </p:nvPicPr>
        <p:blipFill>
          <a:blip r:embed="rId3"/>
          <a:srcRect r="9082"/>
          <a:stretch>
            <a:fillRect/>
          </a:stretch>
        </p:blipFill>
        <p:spPr bwMode="auto">
          <a:xfrm>
            <a:off x="1463739" y="785800"/>
            <a:ext cx="7680261" cy="4357700"/>
          </a:xfrm>
          <a:prstGeom prst="rect">
            <a:avLst/>
          </a:prstGeom>
          <a:noFill/>
        </p:spPr>
      </p:pic>
      <p:sp>
        <p:nvSpPr>
          <p:cNvPr id="16" name="平行四边形 1"/>
          <p:cNvSpPr/>
          <p:nvPr/>
        </p:nvSpPr>
        <p:spPr>
          <a:xfrm>
            <a:off x="-1404664" y="1851670"/>
            <a:ext cx="5688632" cy="2232248"/>
          </a:xfrm>
          <a:prstGeom prst="parallelogram">
            <a:avLst>
              <a:gd name="adj" fmla="val 430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平行四邊形 34"/>
          <p:cNvSpPr/>
          <p:nvPr/>
        </p:nvSpPr>
        <p:spPr>
          <a:xfrm>
            <a:off x="-785850" y="3498562"/>
            <a:ext cx="3672408" cy="360040"/>
          </a:xfrm>
          <a:prstGeom prst="parallelogram">
            <a:avLst>
              <a:gd name="adj" fmla="val 557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平行四邊形 35"/>
          <p:cNvSpPr/>
          <p:nvPr/>
        </p:nvSpPr>
        <p:spPr>
          <a:xfrm>
            <a:off x="-785850" y="2572506"/>
            <a:ext cx="3672408" cy="360040"/>
          </a:xfrm>
          <a:prstGeom prst="parallelogram">
            <a:avLst>
              <a:gd name="adj" fmla="val 557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平行四邊形 36"/>
          <p:cNvSpPr/>
          <p:nvPr/>
        </p:nvSpPr>
        <p:spPr>
          <a:xfrm>
            <a:off x="-785850" y="3042756"/>
            <a:ext cx="3672408" cy="360040"/>
          </a:xfrm>
          <a:prstGeom prst="parallelogram">
            <a:avLst>
              <a:gd name="adj" fmla="val 557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NAS</a:t>
            </a:r>
            <a:r>
              <a:rPr lang="zh-TW" altLang="en-US" dirty="0" smtClean="0"/>
              <a:t>新鲜人入门首选</a:t>
            </a:r>
            <a:endParaRPr kumimoji="1"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26978" y="349856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VLC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串流播放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26978" y="2591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快照防护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7466" y="3038270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Qfinder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影片转档上传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91482" y="197652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采用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1GB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内存，兼顾最优惠的价格及高安全性的快照保护</a:t>
            </a:r>
            <a:endParaRPr kumimoji="1"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Picture 2" descr="https://www.qnap.com/i/_attach_file/product/photo/800_500/314_1520404233_TS-212P3_E58FB3E4BBB0E8A792.png?v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5" r="20447"/>
          <a:stretch/>
        </p:blipFill>
        <p:spPr bwMode="auto">
          <a:xfrm>
            <a:off x="2915816" y="1423095"/>
            <a:ext cx="2897579" cy="3018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對話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928676"/>
            <a:ext cx="2520280" cy="1643074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4757462" y="1546215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可负担的价钱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要有防劫持威胁的快照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影音功能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简单的操作与外型</a:t>
            </a:r>
            <a:endParaRPr kumimoji="1"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4757462" y="103851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我想买第一台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我想要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3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TS-x28A_PPT\GP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9615" y="1000114"/>
            <a:ext cx="6274385" cy="3768989"/>
          </a:xfrm>
          <a:prstGeom prst="rect">
            <a:avLst/>
          </a:prstGeom>
          <a:noFill/>
        </p:spPr>
      </p:pic>
      <p:pic>
        <p:nvPicPr>
          <p:cNvPr id="3074" name="Picture 2" descr="C:\Users\user\Desktop\TS-x28A_PPT\漸層.png"/>
          <p:cNvPicPr>
            <a:picLocks noChangeAspect="1" noChangeArrowheads="1"/>
          </p:cNvPicPr>
          <p:nvPr/>
        </p:nvPicPr>
        <p:blipFill>
          <a:blip r:embed="rId3"/>
          <a:srcRect b="42628"/>
          <a:stretch>
            <a:fillRect/>
          </a:stretch>
        </p:blipFill>
        <p:spPr bwMode="auto">
          <a:xfrm>
            <a:off x="-32" y="1785932"/>
            <a:ext cx="8001056" cy="20190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2357422" y="1928808"/>
            <a:ext cx="3429024" cy="785818"/>
          </a:xfrm>
          <a:prstGeom prst="rect">
            <a:avLst/>
          </a:prstGeom>
          <a:gradFill>
            <a:gsLst>
              <a:gs pos="0">
                <a:srgbClr val="303F97"/>
              </a:gs>
              <a:gs pos="50000">
                <a:srgbClr val="303F97"/>
              </a:gs>
              <a:gs pos="100000">
                <a:srgbClr val="303F97">
                  <a:alpha val="0"/>
                </a:srgbClr>
              </a:gs>
            </a:gsLst>
            <a:lin ang="0" scaled="0"/>
          </a:gradFill>
          <a:ln>
            <a:gradFill>
              <a:gsLst>
                <a:gs pos="0">
                  <a:schemeClr val="bg1"/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Shape 68"/>
          <p:cNvSpPr txBox="1"/>
          <p:nvPr/>
        </p:nvSpPr>
        <p:spPr>
          <a:xfrm>
            <a:off x="2411760" y="1996826"/>
            <a:ext cx="3024336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18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RTD1295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四核心 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64-bit 1.4G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处理器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7" name="Shape 103"/>
          <p:cNvSpPr/>
          <p:nvPr/>
        </p:nvSpPr>
        <p:spPr>
          <a:xfrm>
            <a:off x="395536" y="4286262"/>
            <a:ext cx="6033852" cy="850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endParaRPr lang="zh-TW" sz="800" b="0" i="0" u="none" strike="noStrike" cap="none" dirty="0">
              <a:solidFill>
                <a:schemeClr val="bg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71802" y="400051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DDR4 1GB </a:t>
            </a:r>
            <a:r>
              <a:rPr kumimoji="1" lang="zh-TW" altLang="en-US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内存</a:t>
            </a:r>
            <a:endParaRPr kumimoji="1" lang="zh-TW" altLang="en-US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標題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强力升级四核心与</a:t>
            </a:r>
            <a:r>
              <a:rPr lang="en-US" altLang="zh-TW" smtClean="0"/>
              <a:t>DDR4</a:t>
            </a:r>
            <a:r>
              <a:rPr lang="zh-TW" altLang="en-US" smtClean="0"/>
              <a:t>内存</a:t>
            </a:r>
            <a:endParaRPr lang="zh-TW" altLang="en-US" dirty="0"/>
          </a:p>
        </p:txBody>
      </p:sp>
      <p:sp>
        <p:nvSpPr>
          <p:cNvPr id="72" name="等腰三角形 71"/>
          <p:cNvSpPr/>
          <p:nvPr/>
        </p:nvSpPr>
        <p:spPr>
          <a:xfrm rot="5400000">
            <a:off x="2855778" y="4079777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等腰三角形 72"/>
          <p:cNvSpPr/>
          <p:nvPr/>
        </p:nvSpPr>
        <p:spPr>
          <a:xfrm rot="5400000">
            <a:off x="2615441" y="4079777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2417476" y="4079777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357422" y="2832957"/>
            <a:ext cx="3429024" cy="785818"/>
          </a:xfrm>
          <a:prstGeom prst="rect">
            <a:avLst/>
          </a:prstGeom>
          <a:gradFill>
            <a:gsLst>
              <a:gs pos="0">
                <a:srgbClr val="303F97"/>
              </a:gs>
              <a:gs pos="50000">
                <a:srgbClr val="303F97"/>
              </a:gs>
              <a:gs pos="100000">
                <a:srgbClr val="303F97">
                  <a:alpha val="0"/>
                </a:srgbClr>
              </a:gs>
            </a:gsLst>
            <a:lin ang="0" scaled="0"/>
          </a:gradFill>
          <a:ln>
            <a:gradFill>
              <a:gsLst>
                <a:gs pos="0">
                  <a:schemeClr val="bg1"/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68"/>
          <p:cNvSpPr txBox="1"/>
          <p:nvPr/>
        </p:nvSpPr>
        <p:spPr>
          <a:xfrm>
            <a:off x="2411760" y="3075806"/>
            <a:ext cx="3024336" cy="7200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配备独立硬件加密引擎</a:t>
            </a:r>
            <a:endParaRPr lang="zh-TW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050" name="Picture 2" descr="https://www.qnap.com/i/_attach_file/product/photo/800_500/314_1520404233_TS-212P3_E5B7A6E4B88AE8A792.png?v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10" r="19855"/>
          <a:stretch/>
        </p:blipFill>
        <p:spPr bwMode="auto">
          <a:xfrm>
            <a:off x="-428660" y="1285866"/>
            <a:ext cx="2885550" cy="2893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21350</TotalTime>
  <Words>3215</Words>
  <Application>Microsoft Office PowerPoint</Application>
  <PresentationFormat>如螢幕大小 (16:9)</PresentationFormat>
  <Paragraphs>346</Paragraphs>
  <Slides>32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Simple Light</vt:lpstr>
      <vt:lpstr>TS-212P3</vt:lpstr>
      <vt:lpstr>新时代的存储利器-QNAP NAS</vt:lpstr>
      <vt:lpstr>越来越多人询问，如何远离勒索软件的威胁</vt:lpstr>
      <vt:lpstr>NAS 功能如何取舍?</vt:lpstr>
      <vt:lpstr>快照与转档的两难，我们选择快照保护为第一优先</vt:lpstr>
      <vt:lpstr> 高性价比的企业级快照防护</vt:lpstr>
      <vt:lpstr>Windows客户端可以自主进行文件还原</vt:lpstr>
      <vt:lpstr>NAS新鲜人入门首选</vt:lpstr>
      <vt:lpstr>强力升级四核心与DDR4内存</vt:lpstr>
      <vt:lpstr>TS-212P3硬件规格配置</vt:lpstr>
      <vt:lpstr>TS-212P3 您第一台轻松上手的NAS</vt:lpstr>
      <vt:lpstr>存储基本功：数据安全保护，为您层层把关</vt:lpstr>
      <vt:lpstr>文件集中存储，统一管理與分享</vt:lpstr>
      <vt:lpstr>多方位备份，有备无患 </vt:lpstr>
      <vt:lpstr>多设备同步，提升协同效率</vt:lpstr>
      <vt:lpstr>专属影音库</vt:lpstr>
      <vt:lpstr>Qfinder Pro 影音快速上传</vt:lpstr>
      <vt:lpstr>Photo Station 照片时光屋</vt:lpstr>
      <vt:lpstr>Music Station数字音乐库</vt:lpstr>
      <vt:lpstr>Video Station 影音剧院</vt:lpstr>
      <vt:lpstr>QVHelper 影音小帮手</vt:lpstr>
      <vt:lpstr>Cinema28装置拉播式影音播放系统</vt:lpstr>
      <vt:lpstr>Download Station 全能下载帮手</vt:lpstr>
      <vt:lpstr>Qfile自动备份手机照片</vt:lpstr>
      <vt:lpstr>Qfile 随时随地存取文件</vt:lpstr>
      <vt:lpstr>多个手机App，满足不同的应用需求</vt:lpstr>
      <vt:lpstr>生产力工具与更多应用</vt:lpstr>
      <vt:lpstr>人性化的QTS操作界面</vt:lpstr>
      <vt:lpstr>云端安装引导，轻轻松松完成安装</vt:lpstr>
      <vt:lpstr>更安全、更便利地存取 QNAP NAS</vt:lpstr>
      <vt:lpstr>投影片 31</vt:lpstr>
      <vt:lpstr>TS-212P3 是您最好的选择!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lastModifiedBy>Coco Chiang</cp:lastModifiedBy>
  <cp:revision>630</cp:revision>
  <dcterms:modified xsi:type="dcterms:W3CDTF">2018-03-27T10:24:47Z</dcterms:modified>
</cp:coreProperties>
</file>