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7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59" r:id="rId6"/>
    <p:sldId id="260" r:id="rId7"/>
    <p:sldId id="291" r:id="rId8"/>
    <p:sldId id="293" r:id="rId9"/>
    <p:sldId id="292" r:id="rId10"/>
    <p:sldId id="296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8" r:id="rId29"/>
    <p:sldId id="289" r:id="rId30"/>
    <p:sldId id="290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94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535"/>
    <a:srgbClr val="3D015F"/>
    <a:srgbClr val="000000"/>
    <a:srgbClr val="FFFFFF"/>
    <a:srgbClr val="F7CF25"/>
    <a:srgbClr val="FFB700"/>
    <a:srgbClr val="00DEFF"/>
    <a:srgbClr val="FFFF99"/>
    <a:srgbClr val="FE8002"/>
    <a:srgbClr val="FF1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52" autoAdjust="0"/>
    <p:restoredTop sz="93789" autoAdjust="0"/>
  </p:normalViewPr>
  <p:slideViewPr>
    <p:cSldViewPr snapToGrid="0" snapToObjects="1">
      <p:cViewPr>
        <p:scale>
          <a:sx n="80" d="100"/>
          <a:sy n="80" d="100"/>
        </p:scale>
        <p:origin x="-888" y="-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-302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F3ACA-D7E6-9D4B-8408-662135D5228D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3381-4E93-3F4E-BE0B-C5C60DB38545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26371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5400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每一管10cc並滴入化學試劑，用於即時檢驗的現況，並搭配GPS、環境資訊上載到Sigfox網路；同樣的資訊會也會被保留在QBoat Sunny中，待回實驗室後可透過區域網路複製出來，同時也副本給Microsoft Azure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藉由Sigfox回傳並記錄於QBoat Sunny中的詳細取樣記錄，回到實驗室後結合Microsoft Azure的雲端服務，可以只用瀏覽器就在畫面上呈現各個取樣點的資訊狀況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20170807在台灣淡水出海實測，只利用手機行動電源，在沒有Repeater以及任何輔助強波裝置下，能達到10km的傳輸距離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賴桑: 說明作品名稱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dirty="0" smtClean="0"/>
              <a:t> 按一下以編輯母片子標題樣式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2550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6058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7829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4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2" name="圖片 11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97" y="190298"/>
            <a:ext cx="1104302" cy="1996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0328母片_內頁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圖片 4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97" y="190298"/>
            <a:ext cx="1104302" cy="199616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10328母片_內頁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 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pic>
        <p:nvPicPr>
          <p:cNvPr id="15" name="圖片 14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97" y="190298"/>
            <a:ext cx="1104302" cy="199616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pic>
        <p:nvPicPr>
          <p:cNvPr id="6" name="圖片 5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4596772"/>
            <a:ext cx="1104302" cy="199616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328母片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97" y="190298"/>
            <a:ext cx="1104302" cy="199616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1101329"/>
            <a:ext cx="9144000" cy="38992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97" y="190298"/>
            <a:ext cx="1104302" cy="199616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25131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 userDrawn="1">
  <p:cSld name="One column text 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orizo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843225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40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 pitchFamily="34" charset="-120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161" name="Shape 16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4676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8835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2363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7533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5115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2352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6566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6C71C-432A-B94E-B84E-A870A180A0FF}" type="datetimeFigureOut">
              <a:rPr kumimoji="1" lang="zh-TW" altLang="en-US" smtClean="0"/>
              <a:pPr/>
              <a:t>2018/3/28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A69F0-2DEE-1347-A125-82E01AC0B14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1677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10328母片_內頁2.jp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2996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698" r:id="rId3"/>
    <p:sldLayoutId id="2147483703" r:id="rId4"/>
    <p:sldLayoutId id="2147483699" r:id="rId5"/>
    <p:sldLayoutId id="2147483700" r:id="rId6"/>
    <p:sldLayoutId id="2147483701" r:id="rId7"/>
    <p:sldLayoutId id="2147483702" r:id="rId8"/>
    <p:sldLayoutId id="2147483705" r:id="rId9"/>
    <p:sldLayoutId id="2147483706" r:id="rId10"/>
    <p:sldLayoutId id="2147483707" r:id="rId11"/>
    <p:sldLayoutId id="2147483708" r:id="rId12"/>
    <p:sldLayoutId id="2147483710" r:id="rId13"/>
    <p:sldLayoutId id="2147483711" r:id="rId14"/>
    <p:sldLayoutId id="2147483712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cap="all" spc="50" baseline="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400" b="1" kern="1200" spc="30" baseline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b="1" kern="1200" spc="30" baseline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600" b="1" kern="1200" spc="30" baseline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600" b="1" kern="1200" spc="30" baseline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600" b="1" kern="1200" spc="30" baseline="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cockr\Desktop\Miona\Live%20Streaming\QIoT%20x%20Sigfox\Video\2018%20Fishackathon%20Taipei%20champion%20Ocean%20Fox_Formosan%20salmon%20submarine%20sampling%20system.mp4" TargetMode="Externa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cockr\Desktop\Miona\Live%20Streaming\QIoT%20x%20Sigfox\Video\20180322_150636%20video%20with%20Subtitle.mp4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ctrTitle" idx="4294967295"/>
          </p:nvPr>
        </p:nvSpPr>
        <p:spPr>
          <a:xfrm>
            <a:off x="2250262" y="1954566"/>
            <a:ext cx="4729162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</a:pPr>
            <a:r>
              <a:rPr lang="en" sz="5400" i="0" u="none" strike="noStrike" cap="none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QIoT</a:t>
            </a:r>
            <a:r>
              <a:rPr lang="zh-TW" altLang="en-US" sz="5400" b="0" i="0" u="none" strike="noStrike" cap="none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＋</a:t>
            </a:r>
            <a:r>
              <a:rPr lang="en" sz="5400" i="0" u="none" strike="noStrike" cap="none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Sigfox</a:t>
            </a:r>
            <a:endParaRPr sz="540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Shape 25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7283" y="662013"/>
            <a:ext cx="1222177" cy="11988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10864957" y="344748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5080006" y="693375"/>
            <a:ext cx="1198893" cy="1198893"/>
            <a:chOff x="6439917" y="576329"/>
            <a:chExt cx="1198893" cy="1198893"/>
          </a:xfrm>
        </p:grpSpPr>
        <p:sp>
          <p:nvSpPr>
            <p:cNvPr id="3" name="圓角矩形 2"/>
            <p:cNvSpPr/>
            <p:nvPr/>
          </p:nvSpPr>
          <p:spPr>
            <a:xfrm>
              <a:off x="6439917" y="576329"/>
              <a:ext cx="1198893" cy="1198893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7" name="Shape 2525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4506" y="711067"/>
              <a:ext cx="1003672" cy="1003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文字方塊 9"/>
          <p:cNvSpPr txBox="1"/>
          <p:nvPr/>
        </p:nvSpPr>
        <p:spPr>
          <a:xfrm>
            <a:off x="11429370" y="268137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09906" y="2758840"/>
            <a:ext cx="8229251" cy="124540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lvl="0" indent="-34290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3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結合在海洋環境保護及</a:t>
            </a:r>
            <a:r>
              <a:rPr lang="zh-TW" altLang="en-US" sz="3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漁業上</a:t>
            </a:r>
          </a:p>
          <a:p>
            <a:pPr marL="457200" lvl="0" indent="-34290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3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物聯網的應用</a:t>
            </a:r>
          </a:p>
        </p:txBody>
      </p:sp>
      <p:pic>
        <p:nvPicPr>
          <p:cNvPr id="17" name="圖片 16" descr="logo-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97" y="190298"/>
            <a:ext cx="1104302" cy="19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orizon.png"/>
          <p:cNvPicPr>
            <a:picLocks noChangeAspect="1"/>
          </p:cNvPicPr>
          <p:nvPr/>
        </p:nvPicPr>
        <p:blipFill>
          <a:blip r:embed="rId3" cstate="print"/>
          <a:srcRect t="33333"/>
          <a:stretch>
            <a:fillRect/>
          </a:stretch>
        </p:blipFill>
        <p:spPr>
          <a:xfrm>
            <a:off x="0" y="-76201"/>
            <a:ext cx="9144000" cy="3400425"/>
          </a:xfrm>
          <a:prstGeom prst="rect">
            <a:avLst/>
          </a:prstGeom>
        </p:spPr>
      </p:pic>
      <p:sp>
        <p:nvSpPr>
          <p:cNvPr id="239" name="Shape 239"/>
          <p:cNvSpPr txBox="1">
            <a:spLocks noGrp="1"/>
          </p:cNvSpPr>
          <p:nvPr>
            <p:ph type="subTitle" idx="1"/>
          </p:nvPr>
        </p:nvSpPr>
        <p:spPr>
          <a:xfrm>
            <a:off x="1" y="2666999"/>
            <a:ext cx="91440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zh-TW" altLang="en-US" sz="6000" dirty="0" smtClean="0"/>
              <a:t>全國冠軍來分享</a:t>
            </a:r>
            <a:endParaRPr sz="6000" i="0" u="none" strike="noStrike" cap="none" dirty="0">
              <a:solidFill>
                <a:srgbClr val="F7CF25"/>
              </a:solidFill>
              <a:cs typeface="Roboto"/>
              <a:sym typeface="Roboto"/>
            </a:endParaRPr>
          </a:p>
        </p:txBody>
      </p:sp>
      <p:sp>
        <p:nvSpPr>
          <p:cNvPr id="4" name="Shape 399"/>
          <p:cNvSpPr/>
          <p:nvPr/>
        </p:nvSpPr>
        <p:spPr>
          <a:xfrm>
            <a:off x="9597994" y="1635646"/>
            <a:ext cx="1774804" cy="1871142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" name="圖片 4" descr="P1icon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041" y="875464"/>
            <a:ext cx="1515918" cy="1520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orizon.png"/>
          <p:cNvPicPr>
            <a:picLocks noChangeAspect="1"/>
          </p:cNvPicPr>
          <p:nvPr/>
        </p:nvPicPr>
        <p:blipFill>
          <a:blip r:embed="rId3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667013" y="58055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</a:pPr>
            <a:r>
              <a:rPr lang="en" sz="5400" b="1" i="0" u="none" strike="noStrike" cap="none" dirty="0" smtClean="0">
                <a:solidFill>
                  <a:schemeClr val="lt1"/>
                </a:solidFill>
                <a:cs typeface="Roboto"/>
                <a:sym typeface="Roboto"/>
              </a:rPr>
              <a:t>潛艇</a:t>
            </a:r>
            <a:r>
              <a:rPr lang="zh-TW" altLang="en-US" sz="5400" b="1" i="0" u="none" strike="noStrike" cap="none" smtClean="0">
                <a:solidFill>
                  <a:schemeClr val="lt1"/>
                </a:solidFill>
                <a:cs typeface="Roboto"/>
                <a:sym typeface="Roboto"/>
              </a:rPr>
              <a:t>鉤</a:t>
            </a:r>
            <a:r>
              <a:rPr lang="en" sz="5400" b="1" i="0" u="none" strike="noStrike" cap="none" smtClean="0">
                <a:solidFill>
                  <a:schemeClr val="lt1"/>
                </a:solidFill>
                <a:cs typeface="Roboto"/>
                <a:sym typeface="Roboto"/>
              </a:rPr>
              <a:t>吻鮭</a:t>
            </a:r>
            <a:r>
              <a:rPr lang="en" sz="4000" b="1" i="0" u="none" strike="noStrike" cap="none" smtClean="0">
                <a:solidFill>
                  <a:schemeClr val="lt1"/>
                </a:solidFill>
                <a:cs typeface="Roboto"/>
                <a:sym typeface="Roboto"/>
              </a:rPr>
              <a:t> </a:t>
            </a:r>
            <a:r>
              <a:rPr lang="en" sz="40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" sz="40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Formosan salmon submarine sampling system</a:t>
            </a:r>
            <a:endParaRPr sz="36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ctrTitle" idx="4294967295"/>
          </p:nvPr>
        </p:nvSpPr>
        <p:spPr>
          <a:xfrm>
            <a:off x="6557183" y="2452867"/>
            <a:ext cx="1474787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</a:pPr>
            <a:r>
              <a:rPr lang="en" sz="1800" b="0" i="0" u="none" strike="noStrike" cap="none" dirty="0">
                <a:solidFill>
                  <a:schemeClr val="bg2">
                    <a:lumMod val="10000"/>
                    <a:lumOff val="9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Ocean Fox</a:t>
            </a:r>
            <a:endParaRPr sz="1800" b="0" i="0" u="none" strike="noStrike" cap="none" dirty="0">
              <a:solidFill>
                <a:schemeClr val="bg2">
                  <a:lumMod val="10000"/>
                  <a:lumOff val="9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4">
            <a:alphaModFix/>
          </a:blip>
          <a:srcRect l="-1710" t="24449" r="1709" b="6478"/>
          <a:stretch/>
        </p:blipFill>
        <p:spPr>
          <a:xfrm>
            <a:off x="762263" y="2876529"/>
            <a:ext cx="3704623" cy="191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4702" y="2865617"/>
            <a:ext cx="3487268" cy="192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46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91848" y="1881573"/>
            <a:ext cx="3411690" cy="19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727408" y="4821123"/>
            <a:ext cx="2024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100"/>
            </a:pPr>
            <a:r>
              <a:rPr lang="zh-TW" altLang="en-US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＊賴桑：</a:t>
            </a:r>
            <a:r>
              <a:rPr lang="en-US" altLang="zh-TW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說明作品名稱</a:t>
            </a:r>
            <a:endParaRPr lang="zh-TW" altLang="en-US" b="1" dirty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47232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b="1" i="0" u="none" strike="noStrike" cap="none" dirty="0">
                <a:cs typeface="Roboto"/>
                <a:sym typeface="Roboto"/>
              </a:rPr>
              <a:t>現存問題及改善目的</a:t>
            </a:r>
            <a:endParaRPr b="1" i="0" u="none" strike="noStrike" cap="none" dirty="0">
              <a:cs typeface="Roboto"/>
              <a:sym typeface="Roboto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891251" y="2964685"/>
            <a:ext cx="3317333" cy="20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None/>
            </a:pPr>
            <a:r>
              <a:rPr lang="en" sz="2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淡水監測和通報系統</a:t>
            </a:r>
            <a:endParaRPr sz="24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indent="-381000">
              <a:lnSpc>
                <a:spcPct val="100000"/>
              </a:lnSpc>
              <a:buSzPts val="1400"/>
              <a:buFont typeface="Wingdings" charset="2"/>
              <a:buChar char="ü"/>
            </a:pPr>
            <a:r>
              <a:rPr lang="en" b="1" i="0" u="none" strike="noStrike" cap="none" dirty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颱風過後死魚成群</a:t>
            </a:r>
            <a:endParaRPr b="1" i="0" u="none" strike="noStrike" cap="none" dirty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indent="-381000">
              <a:lnSpc>
                <a:spcPct val="100000"/>
              </a:lnSpc>
              <a:buSzPts val="1400"/>
              <a:buFont typeface="Wingdings" charset="2"/>
              <a:buChar char="ü"/>
            </a:pPr>
            <a:r>
              <a:rPr lang="en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電鍍廠架廢水處理不佳</a:t>
            </a:r>
          </a:p>
          <a:p>
            <a:pPr indent="-381000">
              <a:lnSpc>
                <a:spcPct val="100000"/>
              </a:lnSpc>
              <a:buSzPts val="1400"/>
              <a:buFont typeface="Wingdings" charset="2"/>
              <a:buChar char="ü"/>
            </a:pPr>
            <a:r>
              <a:rPr lang="en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河藻劇增，河川優</a:t>
            </a:r>
            <a:r>
              <a:rPr lang="en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氧</a:t>
            </a:r>
            <a:r>
              <a:rPr lang="en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化</a:t>
            </a:r>
            <a:endParaRPr b="1" i="0" u="none" strike="noStrike" cap="none" dirty="0" smtClean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indent="-381000">
              <a:lnSpc>
                <a:spcPct val="100000"/>
              </a:lnSpc>
              <a:buSzPts val="1400"/>
              <a:buFont typeface="Wingdings" charset="2"/>
              <a:buChar char="ü"/>
            </a:pPr>
            <a:r>
              <a:rPr lang="en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農地排污規劃不善</a:t>
            </a:r>
            <a:endParaRPr b="1" i="0" u="none" strike="noStrike" cap="none" dirty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9" r="24734" b="6617"/>
          <a:stretch>
            <a:fillRect/>
          </a:stretch>
        </p:blipFill>
        <p:spPr>
          <a:xfrm>
            <a:off x="1125712" y="1172683"/>
            <a:ext cx="2655058" cy="1991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7" name="Shape 257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0935" y="1172683"/>
            <a:ext cx="2655058" cy="1991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5090257" y="2964685"/>
            <a:ext cx="3057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chemeClr val="tx1"/>
              </a:buClr>
              <a:buSzPts val="2400"/>
            </a:pPr>
            <a:r>
              <a:rPr lang="zh-TW" altLang="en-US" sz="2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保護河川，永續發展</a:t>
            </a:r>
            <a:endParaRPr lang="zh-TW" altLang="en-US"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Roboto"/>
              <a:sym typeface="Roboto"/>
            </a:endParaRPr>
          </a:p>
          <a:p>
            <a:pPr marL="285750" indent="-285750">
              <a:buClr>
                <a:schemeClr val="tx1"/>
              </a:buClr>
              <a:buSzPts val="1400"/>
              <a:buFont typeface="Wingdings" charset="2"/>
              <a:buChar char="ü"/>
            </a:pPr>
            <a:r>
              <a:rPr lang="zh-TW" altLang="en-US" sz="1800" b="1" dirty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給下一代一個好的環境</a:t>
            </a:r>
            <a:endParaRPr lang="zh-TW" altLang="en-US" sz="1200" b="1" dirty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1023360" y="460588"/>
            <a:ext cx="7808939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4400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潛艇</a:t>
            </a:r>
            <a:r>
              <a:rPr lang="zh-TW" altLang="en-US" sz="4400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鉤</a:t>
            </a:r>
            <a:r>
              <a:rPr lang="en" sz="4400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吻鮭</a:t>
            </a:r>
            <a:endParaRPr sz="4400" b="1" i="0" u="none" strike="noStrike" cap="none" dirty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311700" y="1436911"/>
            <a:ext cx="532592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sz="24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迴遊特性</a:t>
            </a:r>
            <a:endParaRPr sz="24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自河流上游出航，出海口自動回航</a:t>
            </a:r>
            <a:endParaRPr sz="1800" b="0" i="0" u="none" strike="noStrike" cap="none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sz="24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環境感測</a:t>
            </a:r>
            <a:endParaRPr sz="1800" b="0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含濁度、溫度、含氧、水壓等感測器</a:t>
            </a:r>
            <a:endParaRPr sz="1800" i="0" u="none" strike="noStrike" cap="none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sz="24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物聯網特性</a:t>
            </a:r>
            <a:endParaRPr sz="1800" b="0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Sigfox</a:t>
            </a:r>
            <a:r>
              <a:rPr lang="en" sz="18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回傳資料至雲端儲存分析</a:t>
            </a:r>
            <a:endParaRPr sz="18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 sz="24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河流取樣</a:t>
            </a:r>
            <a:endParaRPr sz="1800" b="0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0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開啟電磁閥</a:t>
            </a:r>
            <a:r>
              <a:rPr lang="en" sz="18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，收集異常樣本帶回</a:t>
            </a:r>
            <a:endParaRPr sz="18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411172" y="1909397"/>
            <a:ext cx="4175676" cy="0"/>
          </a:xfrm>
          <a:prstGeom prst="line">
            <a:avLst/>
          </a:prstGeom>
          <a:ln>
            <a:solidFill>
              <a:srgbClr val="FFB7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411172" y="2714729"/>
            <a:ext cx="4175676" cy="0"/>
          </a:xfrm>
          <a:prstGeom prst="line">
            <a:avLst/>
          </a:prstGeom>
          <a:ln>
            <a:solidFill>
              <a:srgbClr val="FFB7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11172" y="3554017"/>
            <a:ext cx="4175676" cy="0"/>
          </a:xfrm>
          <a:prstGeom prst="line">
            <a:avLst/>
          </a:prstGeom>
          <a:ln>
            <a:solidFill>
              <a:srgbClr val="FFB7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/>
          <p:cNvGrpSpPr/>
          <p:nvPr/>
        </p:nvGrpSpPr>
        <p:grpSpPr>
          <a:xfrm>
            <a:off x="411172" y="650441"/>
            <a:ext cx="523220" cy="523220"/>
            <a:chOff x="2343049" y="650441"/>
            <a:chExt cx="523220" cy="523220"/>
          </a:xfrm>
          <a:solidFill>
            <a:srgbClr val="00B050"/>
          </a:solidFill>
        </p:grpSpPr>
        <p:sp>
          <p:nvSpPr>
            <p:cNvPr id="13" name="圓角矩形 12"/>
            <p:cNvSpPr/>
            <p:nvPr/>
          </p:nvSpPr>
          <p:spPr>
            <a:xfrm>
              <a:off x="2343049" y="650441"/>
              <a:ext cx="523220" cy="52322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388771" y="650441"/>
              <a:ext cx="431776" cy="523220"/>
            </a:xfrm>
            <a:prstGeom prst="rect">
              <a:avLst/>
            </a:prstGeom>
            <a:grpFill/>
          </p:spPr>
          <p:txBody>
            <a:bodyPr wrap="none" lIns="36000" tIns="36000" rIns="36000" bIns="36000">
              <a:spAutoFit/>
            </a:bodyPr>
            <a:lstStyle/>
            <a:p>
              <a:r>
                <a:rPr lang="en" altLang="zh-TW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改善</a:t>
              </a:r>
            </a:p>
            <a:p>
              <a:r>
                <a:rPr lang="en" altLang="zh-TW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方案</a:t>
              </a: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17" name="直線接點 16"/>
          <p:cNvCxnSpPr/>
          <p:nvPr/>
        </p:nvCxnSpPr>
        <p:spPr>
          <a:xfrm>
            <a:off x="411172" y="4362910"/>
            <a:ext cx="4175676" cy="0"/>
          </a:xfrm>
          <a:prstGeom prst="line">
            <a:avLst/>
          </a:prstGeom>
          <a:ln>
            <a:solidFill>
              <a:srgbClr val="FFB7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0000">
            <a:off x="4226389" y="1368364"/>
            <a:ext cx="4683372" cy="3131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137550">
            <a:off x="4515090" y="396002"/>
            <a:ext cx="1848188" cy="12804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" y="1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/>
          <p:nvPr/>
        </p:nvSpPr>
        <p:spPr>
          <a:xfrm flipH="1">
            <a:off x="5452752" y="2724792"/>
            <a:ext cx="1233798" cy="75266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185578" y="157534"/>
            <a:ext cx="3552066" cy="2472987"/>
            <a:chOff x="5413375" y="301115"/>
            <a:chExt cx="3552066" cy="2472987"/>
          </a:xfrm>
        </p:grpSpPr>
        <p:sp>
          <p:nvSpPr>
            <p:cNvPr id="3" name="矩形 2"/>
            <p:cNvSpPr/>
            <p:nvPr/>
          </p:nvSpPr>
          <p:spPr>
            <a:xfrm>
              <a:off x="5413375" y="301115"/>
              <a:ext cx="3552066" cy="2472987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74" name="Shape 274"/>
            <p:cNvPicPr preferRelativeResize="0"/>
            <p:nvPr/>
          </p:nvPicPr>
          <p:blipFill rotWithShape="1">
            <a:blip r:embed="rId4">
              <a:alphaModFix/>
            </a:blip>
            <a:srcRect l="21766" t="9953" r="14152" b="7788"/>
            <a:stretch/>
          </p:blipFill>
          <p:spPr>
            <a:xfrm>
              <a:off x="5529221" y="449401"/>
              <a:ext cx="3301751" cy="218980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</p:pic>
      </p:grp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 rot="21304880">
            <a:off x="853204" y="2191783"/>
            <a:ext cx="3801357" cy="74492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04800" dist="38100" dir="10800000" sx="102000" sy="102000" algn="r" rotWithShape="0">
              <a:prstClr val="black">
                <a:alpha val="8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3000" b="1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上</a:t>
            </a:r>
            <a:r>
              <a:rPr lang="zh-TW" altLang="en-US" sz="3000" b="1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游</a:t>
            </a:r>
            <a:r>
              <a:rPr lang="en-US" sz="3000" b="1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 </a:t>
            </a:r>
            <a:r>
              <a:rPr lang="en" sz="4000" b="1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投放潛艇鮭</a:t>
            </a:r>
            <a:endParaRPr sz="4000" b="1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13" name="圖片 12" descr="潛艇勾吻鮭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875" y="2936375"/>
            <a:ext cx="4056125" cy="203489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87124" y="477779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*以上資訊由魚客松參賽隊伍</a:t>
            </a:r>
            <a:r>
              <a:rPr lang="en-US" altLang="zh-TW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Ocean Fox</a:t>
            </a: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提供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69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369"/>
          <p:cNvSpPr/>
          <p:nvPr/>
        </p:nvSpPr>
        <p:spPr>
          <a:xfrm rot="10800000">
            <a:off x="6380810" y="397445"/>
            <a:ext cx="2473854" cy="1755423"/>
          </a:xfrm>
          <a:prstGeom prst="wedgeRectCallout">
            <a:avLst>
              <a:gd name="adj1" fmla="val 44589"/>
              <a:gd name="adj2" fmla="val -95491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55600">
              <a:lnSpc>
                <a:spcPct val="115000"/>
              </a:lnSpc>
              <a:buClr>
                <a:srgbClr val="FFFFFF"/>
              </a:buClr>
              <a:buSzPts val="2000"/>
              <a:buFont typeface="Roboto"/>
              <a:buChar char="●"/>
            </a:pPr>
            <a:endParaRPr lang="zh-TW" altLang="en-US" b="1" baseline="-25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Shape 284"/>
          <p:cNvSpPr/>
          <p:nvPr/>
        </p:nvSpPr>
        <p:spPr>
          <a:xfrm rot="10503846">
            <a:off x="1547267" y="3078979"/>
            <a:ext cx="465861" cy="2027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/>
          <p:nvPr/>
        </p:nvSpPr>
        <p:spPr>
          <a:xfrm rot="9773695">
            <a:off x="5452861" y="3082412"/>
            <a:ext cx="446067" cy="2200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 l="12321" t="12783"/>
          <a:stretch/>
        </p:blipFill>
        <p:spPr>
          <a:xfrm>
            <a:off x="6521910" y="532357"/>
            <a:ext cx="2195782" cy="147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4369" y="911247"/>
            <a:ext cx="1162582" cy="109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潛艇勾吻鮭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579" y="2800348"/>
            <a:ext cx="882351" cy="442661"/>
          </a:xfrm>
          <a:prstGeom prst="rect">
            <a:avLst/>
          </a:prstGeom>
        </p:spPr>
      </p:pic>
      <p:pic>
        <p:nvPicPr>
          <p:cNvPr id="13" name="圖片 12" descr="潛艇勾吻鮭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784" y="3021679"/>
            <a:ext cx="741426" cy="371961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287999" y="288000"/>
            <a:ext cx="5633421" cy="1344910"/>
          </a:xfrm>
          <a:prstGeom prst="round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447116" y="387920"/>
            <a:ext cx="5318463" cy="125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2800" b="1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延途收集資料，異常水質取樣本透過 </a:t>
            </a:r>
            <a:r>
              <a:rPr lang="en" sz="4000" b="1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Sigfox 回傳資料</a:t>
            </a:r>
            <a:endParaRPr sz="4000" b="1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endParaRPr sz="3000" b="1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15" name="圖片 14" descr="P11icon-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662" y="1974666"/>
            <a:ext cx="842495" cy="86331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30850" y="478809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*以上資訊由魚客松參賽隊伍</a:t>
            </a:r>
            <a:r>
              <a:rPr lang="en-US" altLang="zh-TW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Ocean Fox</a:t>
            </a: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提供</a:t>
            </a:r>
            <a:endParaRPr lang="zh-TW" altLang="en-US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211" y="-13447"/>
            <a:ext cx="9606141" cy="53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 descr="water1_y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447" y="4276664"/>
            <a:ext cx="756696" cy="714380"/>
          </a:xfrm>
          <a:prstGeom prst="rect">
            <a:avLst/>
          </a:prstGeom>
        </p:spPr>
      </p:pic>
      <p:pic>
        <p:nvPicPr>
          <p:cNvPr id="307" name="Shape 3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1768050"/>
            <a:ext cx="575100" cy="5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369"/>
          <p:cNvSpPr/>
          <p:nvPr/>
        </p:nvSpPr>
        <p:spPr>
          <a:xfrm rot="10800000">
            <a:off x="6371648" y="305447"/>
            <a:ext cx="2628000" cy="1720676"/>
          </a:xfrm>
          <a:prstGeom prst="wedgeRectCallout">
            <a:avLst>
              <a:gd name="adj1" fmla="val 88541"/>
              <a:gd name="adj2" fmla="val -31477"/>
            </a:avLst>
          </a:prstGeom>
          <a:solidFill>
            <a:schemeClr val="lt1">
              <a:alpha val="79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55600">
              <a:lnSpc>
                <a:spcPct val="115000"/>
              </a:lnSpc>
              <a:buClr>
                <a:srgbClr val="FFFFFF"/>
              </a:buClr>
              <a:buSzPts val="2000"/>
              <a:buFont typeface="Roboto"/>
              <a:buChar char="●"/>
            </a:pPr>
            <a:endParaRPr lang="zh-TW" altLang="en-US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" name="Shape 25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515999" y="394907"/>
            <a:ext cx="2339299" cy="1559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群組 35"/>
          <p:cNvGrpSpPr/>
          <p:nvPr/>
        </p:nvGrpSpPr>
        <p:grpSpPr>
          <a:xfrm>
            <a:off x="288000" y="288000"/>
            <a:ext cx="3347786" cy="1344910"/>
            <a:chOff x="14401" y="288001"/>
            <a:chExt cx="3347786" cy="1344910"/>
          </a:xfrm>
        </p:grpSpPr>
        <p:sp>
          <p:nvSpPr>
            <p:cNvPr id="21" name="圓角矩形 20"/>
            <p:cNvSpPr/>
            <p:nvPr/>
          </p:nvSpPr>
          <p:spPr>
            <a:xfrm>
              <a:off x="14401" y="288001"/>
              <a:ext cx="3347786" cy="1344910"/>
            </a:xfrm>
            <a:prstGeom prst="roundRect">
              <a:avLst/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Shape 281"/>
            <p:cNvSpPr txBox="1">
              <a:spLocks/>
            </p:cNvSpPr>
            <p:nvPr/>
          </p:nvSpPr>
          <p:spPr>
            <a:xfrm>
              <a:off x="204192" y="403702"/>
              <a:ext cx="2939405" cy="11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集中監控及防止</a:t>
              </a:r>
              <a:endParaRPr lang="en-US" altLang="zh-TW" b="1" dirty="0" smtClean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3600" b="1" dirty="0" smtClean="0">
                  <a:latin typeface="微軟正黑體" pitchFamily="34" charset="-120"/>
                  <a:ea typeface="微軟正黑體" pitchFamily="34" charset="-120"/>
                </a:rPr>
                <a:t>非法排放汙</a:t>
              </a:r>
              <a:r>
                <a:rPr lang="zh-TW" altLang="en-US" sz="3600" b="1" dirty="0">
                  <a:latin typeface="微軟正黑體" pitchFamily="34" charset="-120"/>
                  <a:ea typeface="微軟正黑體" pitchFamily="34" charset="-120"/>
                </a:rPr>
                <a:t>水</a:t>
              </a:r>
            </a:p>
          </p:txBody>
        </p:sp>
      </p:grpSp>
      <p:pic>
        <p:nvPicPr>
          <p:cNvPr id="22" name="圖片 21" descr="潛艇勾吻鮭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08753"/>
            <a:ext cx="1069098" cy="554691"/>
          </a:xfrm>
          <a:prstGeom prst="rect">
            <a:avLst/>
          </a:prstGeom>
        </p:spPr>
      </p:pic>
      <p:pic>
        <p:nvPicPr>
          <p:cNvPr id="27" name="圖片 26" descr="潛艇勾吻鮭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0000">
            <a:off x="5781593" y="4632948"/>
            <a:ext cx="1069098" cy="554691"/>
          </a:xfrm>
          <a:prstGeom prst="rect">
            <a:avLst/>
          </a:prstGeom>
        </p:spPr>
      </p:pic>
      <p:pic>
        <p:nvPicPr>
          <p:cNvPr id="30" name="圖片 29" descr="water1_n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80" y="1850866"/>
            <a:ext cx="648000" cy="715773"/>
          </a:xfrm>
          <a:prstGeom prst="rect">
            <a:avLst/>
          </a:prstGeom>
        </p:spPr>
      </p:pic>
      <p:pic>
        <p:nvPicPr>
          <p:cNvPr id="23" name="圖片 22" descr="潛艇勾吻鮭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480" y="2285998"/>
            <a:ext cx="1069098" cy="554691"/>
          </a:xfrm>
          <a:prstGeom prst="rect">
            <a:avLst/>
          </a:prstGeom>
        </p:spPr>
      </p:pic>
      <p:pic>
        <p:nvPicPr>
          <p:cNvPr id="31" name="圖片 30" descr="water1_n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786" y="2100366"/>
            <a:ext cx="648000" cy="715773"/>
          </a:xfrm>
          <a:prstGeom prst="rect">
            <a:avLst/>
          </a:prstGeom>
        </p:spPr>
      </p:pic>
      <p:pic>
        <p:nvPicPr>
          <p:cNvPr id="29" name="圖片 28" descr="潛艇勾吻鮭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0000">
            <a:off x="3365831" y="2459278"/>
            <a:ext cx="1069098" cy="554691"/>
          </a:xfrm>
          <a:prstGeom prst="rect">
            <a:avLst/>
          </a:prstGeom>
        </p:spPr>
      </p:pic>
      <p:pic>
        <p:nvPicPr>
          <p:cNvPr id="32" name="圖片 31" descr="water1_n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4301" y="1138044"/>
            <a:ext cx="648000" cy="715773"/>
          </a:xfrm>
          <a:prstGeom prst="rect">
            <a:avLst/>
          </a:prstGeom>
        </p:spPr>
      </p:pic>
      <p:pic>
        <p:nvPicPr>
          <p:cNvPr id="33" name="圖片 32" descr="潛艇勾吻鮭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752" y="1582379"/>
            <a:ext cx="1069098" cy="554691"/>
          </a:xfrm>
          <a:prstGeom prst="rect">
            <a:avLst/>
          </a:prstGeom>
        </p:spPr>
      </p:pic>
      <p:pic>
        <p:nvPicPr>
          <p:cNvPr id="34" name="圖片 33" descr="water1_y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927" y="3193824"/>
            <a:ext cx="756696" cy="714380"/>
          </a:xfrm>
          <a:prstGeom prst="rect">
            <a:avLst/>
          </a:prstGeom>
        </p:spPr>
      </p:pic>
      <p:pic>
        <p:nvPicPr>
          <p:cNvPr id="28" name="圖片 27" descr="潛艇勾吻鮭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0000">
            <a:off x="4579831" y="3520289"/>
            <a:ext cx="1069098" cy="554691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71450" y="498517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*以上資訊由魚客松參賽隊伍</a:t>
            </a:r>
            <a:r>
              <a:rPr lang="en-US" altLang="zh-TW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Ocean Fox</a:t>
            </a: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提供</a:t>
            </a:r>
            <a:endParaRPr lang="zh-TW" altLang="en-US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900" y="0"/>
            <a:ext cx="94995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63956" y="3673952"/>
            <a:ext cx="1266250" cy="6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/>
          <p:nvPr/>
        </p:nvSpPr>
        <p:spPr>
          <a:xfrm rot="-8985260">
            <a:off x="6639151" y="3740502"/>
            <a:ext cx="900000" cy="43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30831" y="2070814"/>
            <a:ext cx="483512" cy="48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81155" y="2070814"/>
            <a:ext cx="483512" cy="48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30831" y="2579797"/>
            <a:ext cx="483512" cy="48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81155" y="2579797"/>
            <a:ext cx="483512" cy="48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4456" y="1220102"/>
            <a:ext cx="993500" cy="99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288000" y="288000"/>
            <a:ext cx="3883951" cy="1344910"/>
            <a:chOff x="288000" y="288000"/>
            <a:chExt cx="3883951" cy="1344910"/>
          </a:xfrm>
        </p:grpSpPr>
        <p:sp>
          <p:nvSpPr>
            <p:cNvPr id="15" name="圓角矩形 14"/>
            <p:cNvSpPr/>
            <p:nvPr/>
          </p:nvSpPr>
          <p:spPr>
            <a:xfrm>
              <a:off x="288000" y="288000"/>
              <a:ext cx="3883951" cy="1344910"/>
            </a:xfrm>
            <a:prstGeom prst="roundRect">
              <a:avLst/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Shape 281"/>
            <p:cNvSpPr txBox="1">
              <a:spLocks/>
            </p:cNvSpPr>
            <p:nvPr/>
          </p:nvSpPr>
          <p:spPr>
            <a:xfrm>
              <a:off x="417045" y="386255"/>
              <a:ext cx="3754906" cy="11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Roboto"/>
                <a:buNone/>
                <a:defRPr sz="3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defRPr>
              </a:lvl9pPr>
            </a:lstStyle>
            <a:p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至出海口後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，</a:t>
              </a:r>
              <a:endParaRPr lang="ar-JO" altLang="zh-TW" b="1" dirty="0" smtClean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自動</a:t>
              </a: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導航回基地回收 </a:t>
              </a:r>
              <a:endParaRPr lang="zh-TW" altLang="en-US" sz="3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7" name="圖片 16" descr="潛艇勾吻鮭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126" y="3977852"/>
            <a:ext cx="1457289" cy="731098"/>
          </a:xfrm>
          <a:prstGeom prst="rect">
            <a:avLst/>
          </a:prstGeom>
        </p:spPr>
      </p:pic>
      <p:sp>
        <p:nvSpPr>
          <p:cNvPr id="25" name="Shape 316"/>
          <p:cNvSpPr/>
          <p:nvPr/>
        </p:nvSpPr>
        <p:spPr>
          <a:xfrm rot="10800000">
            <a:off x="3969598" y="2712473"/>
            <a:ext cx="900000" cy="43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ar-JO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圖片 17" descr="潛艇勾吻鮭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598" y="2579797"/>
            <a:ext cx="1457289" cy="731098"/>
          </a:xfrm>
          <a:prstGeom prst="rect">
            <a:avLst/>
          </a:prstGeom>
        </p:spPr>
      </p:pic>
      <p:pic>
        <p:nvPicPr>
          <p:cNvPr id="26" name="圖片 25" descr="基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063" y="2108914"/>
            <a:ext cx="905964" cy="107366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3" name="群組 32"/>
          <p:cNvGrpSpPr/>
          <p:nvPr/>
        </p:nvGrpSpPr>
        <p:grpSpPr>
          <a:xfrm>
            <a:off x="288000" y="1926607"/>
            <a:ext cx="532990" cy="785866"/>
            <a:chOff x="1848199" y="2023189"/>
            <a:chExt cx="532990" cy="785866"/>
          </a:xfrm>
        </p:grpSpPr>
        <p:pic>
          <p:nvPicPr>
            <p:cNvPr id="27" name="圖片 26" descr="wat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7742" y="2023189"/>
              <a:ext cx="252000" cy="379135"/>
            </a:xfrm>
            <a:prstGeom prst="rect">
              <a:avLst/>
            </a:prstGeom>
          </p:spPr>
        </p:pic>
        <p:pic>
          <p:nvPicPr>
            <p:cNvPr id="29" name="圖片 28" descr="wat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9189" y="2024147"/>
              <a:ext cx="252000" cy="379135"/>
            </a:xfrm>
            <a:prstGeom prst="rect">
              <a:avLst/>
            </a:prstGeom>
          </p:spPr>
        </p:pic>
        <p:pic>
          <p:nvPicPr>
            <p:cNvPr id="30" name="圖片 29" descr="wat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48199" y="2428962"/>
              <a:ext cx="252000" cy="379135"/>
            </a:xfrm>
            <a:prstGeom prst="rect">
              <a:avLst/>
            </a:prstGeom>
          </p:spPr>
        </p:pic>
        <p:pic>
          <p:nvPicPr>
            <p:cNvPr id="31" name="圖片 30" descr="wat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9646" y="2429920"/>
              <a:ext cx="252000" cy="379135"/>
            </a:xfrm>
            <a:prstGeom prst="rect">
              <a:avLst/>
            </a:prstGeom>
          </p:spPr>
        </p:pic>
      </p:grpSp>
      <p:pic>
        <p:nvPicPr>
          <p:cNvPr id="28" name="圖片 27" descr="潛艇勾吻鮭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118" y="2642230"/>
            <a:ext cx="1457289" cy="73109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71450" y="470895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*以上資訊由魚客松參賽隊伍</a:t>
            </a:r>
            <a:r>
              <a:rPr lang="en-US" altLang="zh-TW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Ocean Fox</a:t>
            </a: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提供</a:t>
            </a:r>
            <a:endParaRPr lang="zh-TW" altLang="en-US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165600" y="401675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144000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3000"/>
              <a:buFont typeface="Roboto"/>
              <a:buNone/>
            </a:pPr>
            <a:r>
              <a:rPr lang="en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資料收集之後</a:t>
            </a:r>
            <a:endParaRPr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4119450" y="3235607"/>
            <a:ext cx="4938825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itchFamily="2" charset="2"/>
              <a:buChar char="l"/>
            </a:pPr>
            <a:r>
              <a:rPr lang="en" sz="2400" b="1" i="0" u="none" strike="noStrike" cap="none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水質歷史記錄</a:t>
            </a:r>
            <a:endParaRPr sz="1800" b="0" i="0" u="none" strike="noStrike" cap="none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Noto Sans Symbols"/>
              <a:buChar char="✓"/>
            </a:pPr>
            <a:r>
              <a:rPr lang="en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記錄樣品影像儲存在雲端</a:t>
            </a:r>
            <a:endParaRPr sz="1400" b="0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Noto Sans Symbols"/>
              <a:buChar char="✓"/>
            </a:pPr>
            <a:r>
              <a:rPr lang="en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還原生物集體暴斃之環境條件</a:t>
            </a:r>
            <a:endParaRPr sz="1400" b="0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Noto Sans Symbols"/>
              <a:buChar char="✓"/>
            </a:pPr>
            <a:r>
              <a:rPr lang="en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魚類影像分析記錄</a:t>
            </a:r>
            <a:endParaRPr sz="1400" b="0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Roboto"/>
              <a:buNone/>
            </a:pPr>
            <a:endParaRPr sz="1800" b="0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8" name="圖片 7" descr="進階檢測水質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00" y="1304750"/>
            <a:ext cx="2167613" cy="18954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3938" y="3235607"/>
            <a:ext cx="45720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81000">
              <a:lnSpc>
                <a:spcPct val="115000"/>
              </a:lnSpc>
              <a:buClr>
                <a:schemeClr val="tx1"/>
              </a:buClr>
              <a:buSzPts val="2400"/>
              <a:buFont typeface="Wingdings" pitchFamily="2" charset="2"/>
              <a:buChar char="l"/>
            </a:pPr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進階檢測水質</a:t>
            </a:r>
          </a:p>
          <a:p>
            <a:pPr marL="914400" indent="-381000">
              <a:lnSpc>
                <a:spcPct val="115000"/>
              </a:lnSpc>
              <a:buClr>
                <a:schemeClr val="tx1"/>
              </a:buClr>
              <a:buSzPts val="1400"/>
              <a:buFont typeface="Noto Sans Symbols"/>
              <a:buChar char="✓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生化需氧量</a:t>
            </a:r>
            <a:endParaRPr lang="zh-TW" altLang="en-US" sz="20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indent="-381000">
              <a:lnSpc>
                <a:spcPct val="115000"/>
              </a:lnSpc>
              <a:buClr>
                <a:schemeClr val="tx1"/>
              </a:buClr>
              <a:buSzPts val="1400"/>
              <a:buFont typeface="Noto Sans Symbols"/>
              <a:buChar char="✓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藻類分析</a:t>
            </a:r>
          </a:p>
        </p:txBody>
      </p:sp>
      <p:pic>
        <p:nvPicPr>
          <p:cNvPr id="10" name="圖片 9" descr="水質歷史記錄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92" y="1038050"/>
            <a:ext cx="4121483" cy="226094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-114300" y="358082"/>
            <a:ext cx="9258299" cy="77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i="0" u="none" strike="noStrike" cap="none" dirty="0">
                <a:cs typeface="Roboto"/>
                <a:sym typeface="Roboto"/>
              </a:rPr>
              <a:t>系統框架</a:t>
            </a:r>
            <a:r>
              <a:rPr lang="en" sz="2400" i="0" u="none" strike="noStrike" cap="none" dirty="0">
                <a:cs typeface="Roboto"/>
                <a:sym typeface="Roboto"/>
              </a:rPr>
              <a:t>(</a:t>
            </a:r>
            <a:r>
              <a:rPr lang="en" sz="2400" i="0" u="none" strike="noStrike" cap="none" dirty="0" smtClean="0">
                <a:cs typeface="Roboto"/>
                <a:sym typeface="Roboto"/>
              </a:rPr>
              <a:t>1/2)</a:t>
            </a:r>
            <a:endParaRPr sz="2400" i="0" u="none" strike="noStrike" cap="none" dirty="0">
              <a:cs typeface="Roboto"/>
              <a:sym typeface="Roboto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3311260" y="1276351"/>
            <a:ext cx="2129912" cy="1404228"/>
          </a:xfrm>
          <a:prstGeom prst="round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QNAP QBoat Sunny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IoT微型伺服器</a:t>
            </a:r>
            <a:endParaRPr sz="14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4856796" y="3327322"/>
            <a:ext cx="1316381" cy="629120"/>
          </a:xfrm>
          <a:prstGeom prst="round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數據傳輸</a:t>
            </a:r>
            <a:endParaRPr sz="1400" b="1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2778065" y="3327322"/>
            <a:ext cx="1131235" cy="629120"/>
          </a:xfrm>
          <a:prstGeom prst="round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採取動作</a:t>
            </a:r>
            <a:endParaRPr sz="14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4301340" y="4208640"/>
            <a:ext cx="644193" cy="629120"/>
          </a:xfrm>
          <a:prstGeom prst="round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GPS</a:t>
            </a:r>
            <a:endParaRPr sz="14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5630270" y="4209345"/>
            <a:ext cx="1719121" cy="629120"/>
          </a:xfrm>
          <a:prstGeom prst="round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UnaShield V2S for Sigfox</a:t>
            </a:r>
            <a:endParaRPr sz="14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2778065" y="4209345"/>
            <a:ext cx="1131235" cy="629120"/>
          </a:xfrm>
          <a:prstGeom prst="round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感測器</a:t>
            </a:r>
            <a:endParaRPr sz="14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355" name="Shape 355"/>
          <p:cNvCxnSpPr/>
          <p:nvPr/>
        </p:nvCxnSpPr>
        <p:spPr>
          <a:xfrm rot="5400000" flipH="1">
            <a:off x="4889947" y="2702283"/>
            <a:ext cx="642152" cy="607927"/>
          </a:xfrm>
          <a:prstGeom prst="bentConnector3">
            <a:avLst>
              <a:gd name="adj1" fmla="val 50006"/>
            </a:avLst>
          </a:prstGeom>
          <a:noFill/>
          <a:ln w="19050" cap="flat" cmpd="sng">
            <a:solidFill>
              <a:srgbClr val="F7CF25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356" name="Shape 356"/>
          <p:cNvCxnSpPr/>
          <p:nvPr/>
        </p:nvCxnSpPr>
        <p:spPr>
          <a:xfrm rot="16200000">
            <a:off x="3266641" y="2736255"/>
            <a:ext cx="646713" cy="50358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7CF25"/>
            </a:solidFill>
            <a:prstDash val="solid"/>
            <a:round/>
            <a:headEnd type="none" w="sm" len="sm"/>
            <a:tailEnd type="triangle" w="lg" len="lg"/>
          </a:ln>
        </p:spPr>
      </p:cxnSp>
      <p:sp>
        <p:nvSpPr>
          <p:cNvPr id="357" name="Shape 357"/>
          <p:cNvSpPr txBox="1"/>
          <p:nvPr/>
        </p:nvSpPr>
        <p:spPr>
          <a:xfrm>
            <a:off x="4852838" y="3344997"/>
            <a:ext cx="655009" cy="62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359" name="Shape 359"/>
          <p:cNvCxnSpPr>
            <a:stCxn id="357" idx="1"/>
          </p:cNvCxnSpPr>
          <p:nvPr/>
        </p:nvCxnSpPr>
        <p:spPr>
          <a:xfrm rot="10800000" flipV="1">
            <a:off x="4623438" y="3659556"/>
            <a:ext cx="229401" cy="571779"/>
          </a:xfrm>
          <a:prstGeom prst="bentConnector2">
            <a:avLst/>
          </a:prstGeom>
          <a:noFill/>
          <a:ln w="19050" cap="flat" cmpd="sng">
            <a:solidFill>
              <a:srgbClr val="F7CF25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361" name="Shape 361"/>
          <p:cNvCxnSpPr/>
          <p:nvPr/>
        </p:nvCxnSpPr>
        <p:spPr>
          <a:xfrm rot="5400000" flipH="1" flipV="1">
            <a:off x="3217232" y="4082894"/>
            <a:ext cx="252903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7CF25"/>
            </a:solidFill>
            <a:prstDash val="solid"/>
            <a:round/>
            <a:headEnd type="none" w="sm" len="sm"/>
            <a:tailEnd type="triangle" w="lg" len="lg"/>
          </a:ln>
        </p:spPr>
      </p:cxnSp>
      <p:sp>
        <p:nvSpPr>
          <p:cNvPr id="30" name="Shape 275"/>
          <p:cNvSpPr/>
          <p:nvPr/>
        </p:nvSpPr>
        <p:spPr>
          <a:xfrm>
            <a:off x="-5780869" y="247640"/>
            <a:ext cx="119987" cy="119966"/>
          </a:xfrm>
          <a:custGeom>
            <a:avLst/>
            <a:gdLst/>
            <a:ahLst/>
            <a:cxnLst/>
            <a:rect l="0" t="0" r="0" b="0"/>
            <a:pathLst>
              <a:path w="5741" h="5740" extrusionOk="0">
                <a:moveTo>
                  <a:pt x="2809" y="0"/>
                </a:moveTo>
                <a:lnTo>
                  <a:pt x="2492" y="49"/>
                </a:lnTo>
                <a:lnTo>
                  <a:pt x="2199" y="122"/>
                </a:lnTo>
                <a:lnTo>
                  <a:pt x="1906" y="244"/>
                </a:lnTo>
                <a:lnTo>
                  <a:pt x="1637" y="366"/>
                </a:lnTo>
                <a:lnTo>
                  <a:pt x="1368" y="537"/>
                </a:lnTo>
                <a:lnTo>
                  <a:pt x="1149" y="708"/>
                </a:lnTo>
                <a:lnTo>
                  <a:pt x="904" y="904"/>
                </a:lnTo>
                <a:lnTo>
                  <a:pt x="709" y="1124"/>
                </a:lnTo>
                <a:lnTo>
                  <a:pt x="538" y="1368"/>
                </a:lnTo>
                <a:lnTo>
                  <a:pt x="367" y="1636"/>
                </a:lnTo>
                <a:lnTo>
                  <a:pt x="245" y="1905"/>
                </a:lnTo>
                <a:lnTo>
                  <a:pt x="147" y="2198"/>
                </a:lnTo>
                <a:lnTo>
                  <a:pt x="74" y="2491"/>
                </a:lnTo>
                <a:lnTo>
                  <a:pt x="25" y="2809"/>
                </a:lnTo>
                <a:lnTo>
                  <a:pt x="1" y="3126"/>
                </a:lnTo>
                <a:lnTo>
                  <a:pt x="25" y="3517"/>
                </a:lnTo>
                <a:lnTo>
                  <a:pt x="98" y="3908"/>
                </a:lnTo>
                <a:lnTo>
                  <a:pt x="221" y="4274"/>
                </a:lnTo>
                <a:lnTo>
                  <a:pt x="392" y="4641"/>
                </a:lnTo>
                <a:lnTo>
                  <a:pt x="611" y="4958"/>
                </a:lnTo>
                <a:lnTo>
                  <a:pt x="856" y="5251"/>
                </a:lnTo>
                <a:lnTo>
                  <a:pt x="1124" y="5520"/>
                </a:lnTo>
                <a:lnTo>
                  <a:pt x="1442" y="5740"/>
                </a:lnTo>
                <a:lnTo>
                  <a:pt x="1393" y="5422"/>
                </a:lnTo>
                <a:lnTo>
                  <a:pt x="1368" y="5080"/>
                </a:lnTo>
                <a:lnTo>
                  <a:pt x="1393" y="4689"/>
                </a:lnTo>
                <a:lnTo>
                  <a:pt x="1442" y="4323"/>
                </a:lnTo>
                <a:lnTo>
                  <a:pt x="1539" y="3957"/>
                </a:lnTo>
                <a:lnTo>
                  <a:pt x="1662" y="3639"/>
                </a:lnTo>
                <a:lnTo>
                  <a:pt x="1808" y="3297"/>
                </a:lnTo>
                <a:lnTo>
                  <a:pt x="2003" y="3004"/>
                </a:lnTo>
                <a:lnTo>
                  <a:pt x="2223" y="2711"/>
                </a:lnTo>
                <a:lnTo>
                  <a:pt x="2468" y="2442"/>
                </a:lnTo>
                <a:lnTo>
                  <a:pt x="2712" y="2198"/>
                </a:lnTo>
                <a:lnTo>
                  <a:pt x="3005" y="2003"/>
                </a:lnTo>
                <a:lnTo>
                  <a:pt x="3322" y="1807"/>
                </a:lnTo>
                <a:lnTo>
                  <a:pt x="3640" y="1661"/>
                </a:lnTo>
                <a:lnTo>
                  <a:pt x="3982" y="1514"/>
                </a:lnTo>
                <a:lnTo>
                  <a:pt x="4324" y="1441"/>
                </a:lnTo>
                <a:lnTo>
                  <a:pt x="4690" y="1368"/>
                </a:lnTo>
                <a:lnTo>
                  <a:pt x="5423" y="1368"/>
                </a:lnTo>
                <a:lnTo>
                  <a:pt x="5740" y="1417"/>
                </a:lnTo>
                <a:lnTo>
                  <a:pt x="5520" y="1124"/>
                </a:lnTo>
                <a:lnTo>
                  <a:pt x="5252" y="831"/>
                </a:lnTo>
                <a:lnTo>
                  <a:pt x="4959" y="586"/>
                </a:lnTo>
                <a:lnTo>
                  <a:pt x="4641" y="391"/>
                </a:lnTo>
                <a:lnTo>
                  <a:pt x="4299" y="220"/>
                </a:lnTo>
                <a:lnTo>
                  <a:pt x="3933" y="98"/>
                </a:lnTo>
                <a:lnTo>
                  <a:pt x="3542" y="25"/>
                </a:lnTo>
                <a:lnTo>
                  <a:pt x="31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2" name="Shape 359"/>
          <p:cNvCxnSpPr/>
          <p:nvPr/>
        </p:nvCxnSpPr>
        <p:spPr>
          <a:xfrm rot="10800000" flipH="1" flipV="1">
            <a:off x="6173177" y="3636861"/>
            <a:ext cx="324000" cy="571779"/>
          </a:xfrm>
          <a:prstGeom prst="bentConnector2">
            <a:avLst/>
          </a:prstGeom>
          <a:noFill/>
          <a:ln w="19050" cap="flat" cmpd="sng">
            <a:solidFill>
              <a:srgbClr val="F7CF25"/>
            </a:solidFill>
            <a:prstDash val="solid"/>
            <a:round/>
            <a:headEnd type="none" w="sm" len="sm"/>
            <a:tailEnd type="triangle" w="lg" len="lg"/>
          </a:ln>
        </p:spPr>
      </p:cxnSp>
      <p:grpSp>
        <p:nvGrpSpPr>
          <p:cNvPr id="39" name="群組 38"/>
          <p:cNvGrpSpPr/>
          <p:nvPr/>
        </p:nvGrpSpPr>
        <p:grpSpPr>
          <a:xfrm>
            <a:off x="5456584" y="1663905"/>
            <a:ext cx="1959480" cy="629120"/>
            <a:chOff x="5456584" y="1729958"/>
            <a:chExt cx="1959480" cy="629120"/>
          </a:xfrm>
        </p:grpSpPr>
        <p:sp>
          <p:nvSpPr>
            <p:cNvPr id="351" name="Shape 351"/>
            <p:cNvSpPr/>
            <p:nvPr/>
          </p:nvSpPr>
          <p:spPr>
            <a:xfrm>
              <a:off x="6239851" y="1729958"/>
              <a:ext cx="1176213" cy="629120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         </a:t>
              </a:r>
              <a:r>
                <a:rPr lang="en" sz="1400" b="1" i="0" u="none" strike="noStrike" cap="none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相機</a:t>
              </a:r>
              <a:endParaRPr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50" name="Shape 276"/>
            <p:cNvSpPr/>
            <p:nvPr/>
          </p:nvSpPr>
          <p:spPr>
            <a:xfrm>
              <a:off x="6418320" y="1847153"/>
              <a:ext cx="371623" cy="309362"/>
            </a:xfrm>
            <a:custGeom>
              <a:avLst/>
              <a:gdLst/>
              <a:ahLst/>
              <a:cxnLst/>
              <a:rect l="0" t="0" r="0" b="0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b="1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5" name="Shape 361"/>
            <p:cNvCxnSpPr/>
            <p:nvPr/>
          </p:nvCxnSpPr>
          <p:spPr>
            <a:xfrm>
              <a:off x="5456584" y="2042929"/>
              <a:ext cx="783268" cy="1589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7CF25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  <p:grpSp>
        <p:nvGrpSpPr>
          <p:cNvPr id="40" name="群組 39"/>
          <p:cNvGrpSpPr/>
          <p:nvPr/>
        </p:nvGrpSpPr>
        <p:grpSpPr>
          <a:xfrm>
            <a:off x="1193760" y="1663465"/>
            <a:ext cx="2115870" cy="630000"/>
            <a:chOff x="1262065" y="1727929"/>
            <a:chExt cx="2115870" cy="630000"/>
          </a:xfrm>
        </p:grpSpPr>
        <p:sp>
          <p:nvSpPr>
            <p:cNvPr id="342" name="Shape 342"/>
            <p:cNvSpPr txBox="1"/>
            <p:nvPr/>
          </p:nvSpPr>
          <p:spPr>
            <a:xfrm>
              <a:off x="1262065" y="1727929"/>
              <a:ext cx="1332602" cy="630000"/>
            </a:xfrm>
            <a:prstGeom prst="round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1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Dump data</a:t>
              </a:r>
              <a:endParaRPr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37" name="Shape 361"/>
            <p:cNvCxnSpPr/>
            <p:nvPr/>
          </p:nvCxnSpPr>
          <p:spPr>
            <a:xfrm flipH="1">
              <a:off x="2594667" y="2042929"/>
              <a:ext cx="783268" cy="1589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7CF25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  <p:pic>
        <p:nvPicPr>
          <p:cNvPr id="38" name="圖片 37" descr="機器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97" y="1871363"/>
            <a:ext cx="1146462" cy="7185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291233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40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Outlines</a:t>
            </a:r>
            <a:endParaRPr sz="40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1695468" y="1388540"/>
            <a:ext cx="2771025" cy="127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" sz="2800" b="1" dirty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介紹</a:t>
            </a:r>
            <a:endParaRPr sz="2800" b="1" dirty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Noto Sans Symbols"/>
              <a:buChar char="◆"/>
            </a:pPr>
            <a:r>
              <a:rPr lang="en" sz="18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Sigfox</a:t>
            </a:r>
            <a:endParaRPr sz="1800" b="0" i="0" u="none" strike="noStrike" cap="none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Noto Sans Symbols"/>
              <a:buChar char="◆"/>
            </a:pPr>
            <a:r>
              <a:rPr lang="en" sz="18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QIoT Suite Lite</a:t>
            </a:r>
          </a:p>
          <a:p>
            <a:pPr lvl="0">
              <a:buFont typeface="Noto Sans Symbols"/>
              <a:buChar char="◆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全球性競賽魚客松</a:t>
            </a:r>
            <a:endParaRPr sz="1800" b="0" i="0" u="none" strike="noStrike" cap="none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Noto Sans Symbols"/>
              <a:buNone/>
            </a:pPr>
            <a:endParaRPr sz="1800" b="0" i="0" u="none" strike="noStrike" cap="none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23293" y="3399110"/>
            <a:ext cx="3242650" cy="899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tx1"/>
              </a:buClr>
            </a:pPr>
            <a:r>
              <a:rPr lang="zh-TW" altLang="en-US" sz="2800" b="1" dirty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來賓分享</a:t>
            </a:r>
          </a:p>
          <a:p>
            <a:pPr marL="457200" lvl="0" indent="-342900">
              <a:lnSpc>
                <a:spcPct val="115000"/>
              </a:lnSpc>
              <a:buClr>
                <a:schemeClr val="tx1"/>
              </a:buClr>
              <a:buSzPts val="1800"/>
              <a:buFont typeface="Noto Sans Symbols"/>
              <a:buChar char="◆"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潛艇勾吻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鮭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P1icon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90" y="1388541"/>
            <a:ext cx="1080000" cy="1080000"/>
          </a:xfrm>
          <a:prstGeom prst="rect">
            <a:avLst/>
          </a:prstGeom>
        </p:spPr>
      </p:pic>
      <p:pic>
        <p:nvPicPr>
          <p:cNvPr id="8" name="圖片 7" descr="P1icon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90" y="3399110"/>
            <a:ext cx="1080000" cy="1083167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4688424" y="1388541"/>
            <a:ext cx="4205783" cy="1543499"/>
            <a:chOff x="4688424" y="3218135"/>
            <a:chExt cx="4205783" cy="1543499"/>
          </a:xfrm>
        </p:grpSpPr>
        <p:sp>
          <p:nvSpPr>
            <p:cNvPr id="4" name="矩形 3"/>
            <p:cNvSpPr/>
            <p:nvPr/>
          </p:nvSpPr>
          <p:spPr>
            <a:xfrm>
              <a:off x="5799805" y="3218135"/>
              <a:ext cx="3094402" cy="1543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buClr>
                  <a:schemeClr val="tx1"/>
                </a:buClr>
              </a:pPr>
              <a:r>
                <a:rPr lang="zh-TW" altLang="en-US" sz="2800" b="1" dirty="0">
                  <a:solidFill>
                    <a:srgbClr val="F7CF25"/>
                  </a:solidFill>
                  <a:latin typeface="微軟正黑體" pitchFamily="34" charset="-120"/>
                  <a:ea typeface="微軟正黑體" pitchFamily="34" charset="-120"/>
                </a:rPr>
                <a:t>影片分享</a:t>
              </a:r>
            </a:p>
            <a:p>
              <a:pPr marL="457200" lvl="0" indent="-342900">
                <a:lnSpc>
                  <a:spcPct val="115000"/>
                </a:lnSpc>
                <a:buClr>
                  <a:schemeClr val="tx1"/>
                </a:buClr>
                <a:buSzPts val="1800"/>
                <a:buFont typeface="Noto Sans Symbols"/>
                <a:buChar char="◆"/>
              </a:pPr>
              <a:r>
                <a:rPr lang="zh-TW" altLang="en-US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漁客松影片分享</a:t>
              </a:r>
            </a:p>
            <a:p>
              <a:pPr marL="457200" lvl="0" indent="-342900">
                <a:lnSpc>
                  <a:spcPct val="115000"/>
                </a:lnSpc>
                <a:buClr>
                  <a:schemeClr val="tx1"/>
                </a:buClr>
                <a:buSzPts val="1800"/>
                <a:buFont typeface="Noto Sans Symbols"/>
                <a:buChar char="◆"/>
              </a:pPr>
              <a:r>
                <a:rPr lang="zh-TW" altLang="en-US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來自台灣</a:t>
              </a:r>
              <a:r>
                <a:rPr lang="en-US" altLang="zh-TW" sz="1800" dirty="0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Sigfox</a:t>
              </a:r>
              <a:r>
                <a:rPr lang="zh-TW" altLang="en-US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的訊息 </a:t>
              </a:r>
              <a:r>
                <a:rPr lang="en-US" altLang="zh-TW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(</a:t>
              </a:r>
              <a:r>
                <a:rPr lang="zh-TW" altLang="en-US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影片分享</a:t>
              </a:r>
              <a:r>
                <a:rPr lang="en-US" altLang="zh-TW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)</a:t>
              </a:r>
              <a:endPara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9" name="圖片 8" descr="P1icon-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8424" y="3221302"/>
              <a:ext cx="1083214" cy="1080000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4691638" y="3100595"/>
            <a:ext cx="4140662" cy="1571785"/>
            <a:chOff x="4691638" y="1026631"/>
            <a:chExt cx="4140662" cy="1571785"/>
          </a:xfrm>
        </p:grpSpPr>
        <p:sp>
          <p:nvSpPr>
            <p:cNvPr id="3" name="矩形 2"/>
            <p:cNvSpPr/>
            <p:nvPr/>
          </p:nvSpPr>
          <p:spPr>
            <a:xfrm>
              <a:off x="5799805" y="1380390"/>
              <a:ext cx="3032495" cy="12180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lang="zh-TW" altLang="en-US" sz="2800" b="1" dirty="0">
                  <a:solidFill>
                    <a:srgbClr val="F7CF25"/>
                  </a:solidFill>
                  <a:latin typeface="微軟正黑體" pitchFamily="34" charset="-120"/>
                  <a:ea typeface="微軟正黑體" pitchFamily="34" charset="-120"/>
                </a:rPr>
                <a:t>動手做</a:t>
              </a:r>
            </a:p>
            <a:p>
              <a:pPr marL="457200" lvl="0" indent="-342900">
                <a:lnSpc>
                  <a:spcPct val="115000"/>
                </a:lnSpc>
                <a:buClrTx/>
                <a:buSzPts val="1800"/>
                <a:buFont typeface="Noto Sans Symbols"/>
                <a:buChar char="◆"/>
              </a:pPr>
              <a:r>
                <a:rPr lang="zh-TW" altLang="en-US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動手連接</a:t>
              </a:r>
              <a:r>
                <a:rPr lang="en-US" altLang="zh-TW" sz="1800" dirty="0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QIoT</a:t>
              </a:r>
              <a:r>
                <a:rPr lang="en-US" altLang="zh-TW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 Suite Lite</a:t>
              </a:r>
              <a:r>
                <a:rPr lang="zh-TW" altLang="en-US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和</a:t>
              </a:r>
              <a:r>
                <a:rPr lang="en-US" altLang="zh-TW" sz="1800" dirty="0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Sigfox</a:t>
              </a:r>
              <a:r>
                <a:rPr lang="en-US" altLang="zh-TW" sz="18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 </a:t>
              </a:r>
              <a:endPara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endParaRPr>
            </a:p>
          </p:txBody>
        </p:sp>
        <p:pic>
          <p:nvPicPr>
            <p:cNvPr id="10" name="圖片 9" descr="P1icon-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1638" y="1026631"/>
              <a:ext cx="1080000" cy="15717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125016" y="401577"/>
            <a:ext cx="4349255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14400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系統框架</a:t>
            </a:r>
            <a:r>
              <a:rPr lang="en" sz="3600" b="0" i="0" u="none" strike="noStrike" cap="none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 b="0" i="0" u="none" strike="noStrike" cap="none" dirty="0" smtClean="0">
                <a:latin typeface="Roboto"/>
                <a:ea typeface="Roboto"/>
                <a:cs typeface="Roboto"/>
                <a:sym typeface="Roboto"/>
              </a:rPr>
              <a:t>(2/2)</a:t>
            </a:r>
            <a:endParaRPr sz="2400" b="0" i="0" u="none" strike="noStrike" cap="none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125016" y="1369721"/>
            <a:ext cx="5333730" cy="33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en" sz="2400" b="1" i="0" u="none" strike="noStrike" cap="none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雷虎潛水艇</a:t>
            </a:r>
            <a:endParaRPr sz="2400" b="1" i="0" u="none" strike="noStrike" cap="none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 Pixhawk 自動駕駛系統</a:t>
            </a:r>
            <a:endParaRPr sz="18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</a:pPr>
            <a:endParaRPr sz="1600" b="0" i="0" u="none" strike="noStrike" cap="none" dirty="0" smtClean="0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en" sz="2400" b="1" i="0" u="none" strike="noStrike" cap="none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環境檢測插件</a:t>
            </a:r>
            <a:r>
              <a:rPr lang="en" sz="20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 </a:t>
            </a:r>
            <a:endParaRPr sz="20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Arduino、顏色感測器、溫度感測器</a:t>
            </a:r>
            <a:endParaRPr sz="18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lvl="0" indent="-355600">
              <a:buClr>
                <a:srgbClr val="FFFFFF"/>
              </a:buClr>
              <a:buSzPts val="2000"/>
            </a:pPr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通訊技術</a:t>
            </a:r>
            <a:r>
              <a:rPr lang="en" sz="2400" b="1" i="0" u="none" strike="noStrike" cap="none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與雲服務</a:t>
            </a:r>
            <a:endParaRPr sz="2000" b="1" i="0" u="none" strike="noStrike" cap="none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Sigfox  &amp; GPS</a:t>
            </a:r>
            <a:endParaRPr sz="18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QNAP QBoat Sunny (私有雲)</a:t>
            </a:r>
            <a:endParaRPr sz="18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8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Microsoft Azure (公有雲)</a:t>
            </a:r>
            <a:endParaRPr sz="18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grpSp>
        <p:nvGrpSpPr>
          <p:cNvPr id="8" name="群組 7"/>
          <p:cNvGrpSpPr/>
          <p:nvPr/>
        </p:nvGrpSpPr>
        <p:grpSpPr>
          <a:xfrm rot="401934">
            <a:off x="4937156" y="1827105"/>
            <a:ext cx="4293085" cy="3143403"/>
            <a:chOff x="4474271" y="1226074"/>
            <a:chExt cx="4489270" cy="3287050"/>
          </a:xfrm>
        </p:grpSpPr>
        <p:sp>
          <p:nvSpPr>
            <p:cNvPr id="15" name="Shape 369"/>
            <p:cNvSpPr/>
            <p:nvPr/>
          </p:nvSpPr>
          <p:spPr>
            <a:xfrm flipH="1">
              <a:off x="4474271" y="1226074"/>
              <a:ext cx="4489270" cy="3287050"/>
            </a:xfrm>
            <a:custGeom>
              <a:avLst/>
              <a:gdLst>
                <a:gd name="connsiteX0" fmla="*/ 0 w 2251806"/>
                <a:gd name="connsiteY0" fmla="*/ 0 h 2069583"/>
                <a:gd name="connsiteX1" fmla="*/ 1313554 w 2251806"/>
                <a:gd name="connsiteY1" fmla="*/ 0 h 2069583"/>
                <a:gd name="connsiteX2" fmla="*/ 2162995 w 2251806"/>
                <a:gd name="connsiteY2" fmla="*/ -262899 h 2069583"/>
                <a:gd name="connsiteX3" fmla="*/ 1876505 w 2251806"/>
                <a:gd name="connsiteY3" fmla="*/ 0 h 2069583"/>
                <a:gd name="connsiteX4" fmla="*/ 2251806 w 2251806"/>
                <a:gd name="connsiteY4" fmla="*/ 0 h 2069583"/>
                <a:gd name="connsiteX5" fmla="*/ 2251806 w 2251806"/>
                <a:gd name="connsiteY5" fmla="*/ 344931 h 2069583"/>
                <a:gd name="connsiteX6" fmla="*/ 2251806 w 2251806"/>
                <a:gd name="connsiteY6" fmla="*/ 344931 h 2069583"/>
                <a:gd name="connsiteX7" fmla="*/ 2251806 w 2251806"/>
                <a:gd name="connsiteY7" fmla="*/ 862326 h 2069583"/>
                <a:gd name="connsiteX8" fmla="*/ 2251806 w 2251806"/>
                <a:gd name="connsiteY8" fmla="*/ 2069583 h 2069583"/>
                <a:gd name="connsiteX9" fmla="*/ 1876505 w 2251806"/>
                <a:gd name="connsiteY9" fmla="*/ 2069583 h 2069583"/>
                <a:gd name="connsiteX10" fmla="*/ 1313554 w 2251806"/>
                <a:gd name="connsiteY10" fmla="*/ 2069583 h 2069583"/>
                <a:gd name="connsiteX11" fmla="*/ 1313554 w 2251806"/>
                <a:gd name="connsiteY11" fmla="*/ 2069583 h 2069583"/>
                <a:gd name="connsiteX12" fmla="*/ 0 w 2251806"/>
                <a:gd name="connsiteY12" fmla="*/ 2069583 h 2069583"/>
                <a:gd name="connsiteX13" fmla="*/ 0 w 2251806"/>
                <a:gd name="connsiteY13" fmla="*/ 862326 h 2069583"/>
                <a:gd name="connsiteX14" fmla="*/ 0 w 2251806"/>
                <a:gd name="connsiteY14" fmla="*/ 344931 h 2069583"/>
                <a:gd name="connsiteX15" fmla="*/ 0 w 2251806"/>
                <a:gd name="connsiteY15" fmla="*/ 344931 h 2069583"/>
                <a:gd name="connsiteX16" fmla="*/ 0 w 2251806"/>
                <a:gd name="connsiteY16" fmla="*/ 0 h 2069583"/>
                <a:gd name="connsiteX0" fmla="*/ 0 w 2251806"/>
                <a:gd name="connsiteY0" fmla="*/ 0 h 2069583"/>
                <a:gd name="connsiteX1" fmla="*/ 1313554 w 2251806"/>
                <a:gd name="connsiteY1" fmla="*/ 0 h 2069583"/>
                <a:gd name="connsiteX2" fmla="*/ 1876505 w 2251806"/>
                <a:gd name="connsiteY2" fmla="*/ 0 h 2069583"/>
                <a:gd name="connsiteX3" fmla="*/ 2251806 w 2251806"/>
                <a:gd name="connsiteY3" fmla="*/ 0 h 2069583"/>
                <a:gd name="connsiteX4" fmla="*/ 2251806 w 2251806"/>
                <a:gd name="connsiteY4" fmla="*/ 344931 h 2069583"/>
                <a:gd name="connsiteX5" fmla="*/ 2251806 w 2251806"/>
                <a:gd name="connsiteY5" fmla="*/ 344931 h 2069583"/>
                <a:gd name="connsiteX6" fmla="*/ 2251806 w 2251806"/>
                <a:gd name="connsiteY6" fmla="*/ 862326 h 2069583"/>
                <a:gd name="connsiteX7" fmla="*/ 2251806 w 2251806"/>
                <a:gd name="connsiteY7" fmla="*/ 2069583 h 2069583"/>
                <a:gd name="connsiteX8" fmla="*/ 1876505 w 2251806"/>
                <a:gd name="connsiteY8" fmla="*/ 2069583 h 2069583"/>
                <a:gd name="connsiteX9" fmla="*/ 1313554 w 2251806"/>
                <a:gd name="connsiteY9" fmla="*/ 2069583 h 2069583"/>
                <a:gd name="connsiteX10" fmla="*/ 1313554 w 2251806"/>
                <a:gd name="connsiteY10" fmla="*/ 2069583 h 2069583"/>
                <a:gd name="connsiteX11" fmla="*/ 0 w 2251806"/>
                <a:gd name="connsiteY11" fmla="*/ 2069583 h 2069583"/>
                <a:gd name="connsiteX12" fmla="*/ 0 w 2251806"/>
                <a:gd name="connsiteY12" fmla="*/ 862326 h 2069583"/>
                <a:gd name="connsiteX13" fmla="*/ 0 w 2251806"/>
                <a:gd name="connsiteY13" fmla="*/ 344931 h 2069583"/>
                <a:gd name="connsiteX14" fmla="*/ 0 w 2251806"/>
                <a:gd name="connsiteY14" fmla="*/ 344931 h 2069583"/>
                <a:gd name="connsiteX15" fmla="*/ 0 w 2251806"/>
                <a:gd name="connsiteY15" fmla="*/ 0 h 206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1806" h="2069583">
                  <a:moveTo>
                    <a:pt x="0" y="0"/>
                  </a:moveTo>
                  <a:lnTo>
                    <a:pt x="1313554" y="0"/>
                  </a:lnTo>
                  <a:lnTo>
                    <a:pt x="1876505" y="0"/>
                  </a:lnTo>
                  <a:lnTo>
                    <a:pt x="2251806" y="0"/>
                  </a:lnTo>
                  <a:lnTo>
                    <a:pt x="2251806" y="344931"/>
                  </a:lnTo>
                  <a:lnTo>
                    <a:pt x="2251806" y="344931"/>
                  </a:lnTo>
                  <a:lnTo>
                    <a:pt x="2251806" y="862326"/>
                  </a:lnTo>
                  <a:lnTo>
                    <a:pt x="2251806" y="2069583"/>
                  </a:lnTo>
                  <a:lnTo>
                    <a:pt x="1876505" y="2069583"/>
                  </a:lnTo>
                  <a:lnTo>
                    <a:pt x="1313554" y="2069583"/>
                  </a:lnTo>
                  <a:lnTo>
                    <a:pt x="1313554" y="2069583"/>
                  </a:lnTo>
                  <a:lnTo>
                    <a:pt x="0" y="2069583"/>
                  </a:lnTo>
                  <a:lnTo>
                    <a:pt x="0" y="862326"/>
                  </a:lnTo>
                  <a:lnTo>
                    <a:pt x="0" y="344931"/>
                  </a:lnTo>
                  <a:lnTo>
                    <a:pt x="0" y="344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69850" dir="11520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●"/>
              </a:pPr>
              <a:endParaRPr lang="zh-TW" alt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68" name="Shape 368"/>
            <p:cNvPicPr preferRelativeResize="0"/>
            <p:nvPr/>
          </p:nvPicPr>
          <p:blipFill rotWithShape="1">
            <a:blip r:embed="rId3">
              <a:alphaModFix/>
            </a:blip>
            <a:srcRect l="6188" t="14500"/>
            <a:stretch/>
          </p:blipFill>
          <p:spPr>
            <a:xfrm>
              <a:off x="4595985" y="1369721"/>
              <a:ext cx="4219078" cy="30331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群組 8"/>
          <p:cNvGrpSpPr/>
          <p:nvPr/>
        </p:nvGrpSpPr>
        <p:grpSpPr>
          <a:xfrm>
            <a:off x="4055073" y="331579"/>
            <a:ext cx="2183092" cy="2076284"/>
            <a:chOff x="3992664" y="143735"/>
            <a:chExt cx="2183092" cy="2076284"/>
          </a:xfrm>
        </p:grpSpPr>
        <p:sp>
          <p:nvSpPr>
            <p:cNvPr id="369" name="Shape 369"/>
            <p:cNvSpPr/>
            <p:nvPr/>
          </p:nvSpPr>
          <p:spPr>
            <a:xfrm rot="10800000" flipH="1">
              <a:off x="3992664" y="143735"/>
              <a:ext cx="2183092" cy="2076284"/>
            </a:xfrm>
            <a:prstGeom prst="wedgeRectCallout">
              <a:avLst>
                <a:gd name="adj1" fmla="val 46056"/>
                <a:gd name="adj2" fmla="val -62703"/>
              </a:avLst>
            </a:prstGeom>
            <a:solidFill>
              <a:schemeClr val="lt1">
                <a:alpha val="79000"/>
              </a:schemeClr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457200" lvl="0" indent="-355600">
                <a:lnSpc>
                  <a:spcPct val="115000"/>
                </a:lnSpc>
                <a:buClr>
                  <a:srgbClr val="FFFFFF"/>
                </a:buClr>
                <a:buSzPts val="2000"/>
                <a:buFont typeface="Roboto"/>
                <a:buChar char="●"/>
              </a:pPr>
              <a:r>
                <a:rPr lang="zh-TW" altLang="en-US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雷虎潛水艇</a:t>
              </a:r>
            </a:p>
          </p:txBody>
        </p:sp>
        <p:pic>
          <p:nvPicPr>
            <p:cNvPr id="370" name="Shape 370"/>
            <p:cNvPicPr preferRelativeResize="0"/>
            <p:nvPr/>
          </p:nvPicPr>
          <p:blipFill rotWithShape="1">
            <a:blip r:embed="rId4">
              <a:alphaModFix/>
            </a:blip>
            <a:srcRect b="5140"/>
            <a:stretch/>
          </p:blipFill>
          <p:spPr>
            <a:xfrm>
              <a:off x="4093173" y="240188"/>
              <a:ext cx="1978056" cy="187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5253860" y="410000"/>
            <a:ext cx="389014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lang="en" sz="40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資料收集裝置</a:t>
            </a:r>
            <a:endParaRPr sz="40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5410200" y="1362075"/>
            <a:ext cx="3486150" cy="378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en" sz="2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元件</a:t>
            </a:r>
            <a:endParaRPr sz="2000" b="1" i="0" u="none" strike="noStrike" cap="none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QNAP </a:t>
            </a:r>
            <a:r>
              <a:rPr lang="en" sz="1600" b="0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QBoat Sunny 作為控制中、</a:t>
            </a: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資料儲存、及連線設備</a:t>
            </a:r>
            <a:endParaRPr sz="16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Arduino 作為感測器集線器</a:t>
            </a:r>
            <a:endParaRPr sz="16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無線通訊透過UnaShield V2S for Sigfox</a:t>
            </a:r>
            <a:endParaRPr sz="16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None/>
            </a:pPr>
            <a:endParaRPr sz="16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en" sz="2000" b="1" i="0" u="none" strike="noStrike" cap="none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特點</a:t>
            </a:r>
            <a:endParaRPr sz="2000" b="1" i="0" u="none" strike="noStrike" cap="none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容易使用</a:t>
            </a:r>
            <a:endParaRPr sz="16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✓"/>
            </a:pP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可擴充感測器</a:t>
            </a:r>
            <a:endParaRPr sz="16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377" name="Shape 377"/>
          <p:cNvSpPr txBox="1"/>
          <p:nvPr/>
        </p:nvSpPr>
        <p:spPr>
          <a:xfrm>
            <a:off x="5960900" y="2783550"/>
            <a:ext cx="1557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Shape 379" descr="^DB2FEADE54A7F67B20599186045B677D967E0739720614B6CC^pimgpsh_fullsize_distr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18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159300" y="39095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144000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40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樣品分析</a:t>
            </a:r>
            <a:endParaRPr sz="40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245025" y="1114425"/>
            <a:ext cx="8520600" cy="342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" sz="18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每一管10cc並滴入化學試劑，用於即時檢驗的現況，並搭配GPS、環境資訊上載到Sigfox網路</a:t>
            </a:r>
            <a:r>
              <a:rPr lang="en" sz="18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；</a:t>
            </a:r>
            <a:r>
              <a:rPr lang="zh-TW" altLang="en-US" sz="18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相同的</a:t>
            </a:r>
            <a:r>
              <a:rPr lang="en" sz="18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資訊會也會被保留在</a:t>
            </a:r>
            <a:r>
              <a:rPr lang="en" sz="18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QNAP QBoat Sunny中，待回實驗室後可透過區域網路複製出來</a:t>
            </a:r>
            <a:r>
              <a:rPr lang="en" sz="18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，同時也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將副本上傳至公有雲</a:t>
            </a: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備留取樣水回實驗室可繼續進行更精細分析</a:t>
            </a: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96684" y="3279332"/>
            <a:ext cx="2151266" cy="1325351"/>
            <a:chOff x="563359" y="3243524"/>
            <a:chExt cx="2151266" cy="1325351"/>
          </a:xfrm>
        </p:grpSpPr>
        <p:pic>
          <p:nvPicPr>
            <p:cNvPr id="388" name="Shape 38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077656" y="3243524"/>
              <a:ext cx="1636969" cy="1325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Shape 38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3359" y="3473441"/>
              <a:ext cx="1028594" cy="1028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9" name="Shape 38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861653" y="3339032"/>
            <a:ext cx="1924099" cy="120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/>
          <p:nvPr/>
        </p:nvSpPr>
        <p:spPr>
          <a:xfrm>
            <a:off x="2845984" y="3625598"/>
            <a:ext cx="804632" cy="5092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93448" y="4501991"/>
            <a:ext cx="1578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TW" sz="12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QNAP QBoat Sunny</a:t>
            </a:r>
            <a:endParaRPr lang="zh-TW" altLang="en-US" sz="1200" dirty="0">
              <a:solidFill>
                <a:srgbClr val="FFFF00"/>
              </a:solidFill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142939" y="3544791"/>
            <a:ext cx="1358152" cy="1068852"/>
            <a:chOff x="1969616" y="3659020"/>
            <a:chExt cx="1645121" cy="1294695"/>
          </a:xfrm>
        </p:grpSpPr>
        <p:pic>
          <p:nvPicPr>
            <p:cNvPr id="12" name="Picture 2" descr="C:\Users\user\Desktop\RAID 50.60 進階功能介紹\磁碟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69616" y="3659020"/>
              <a:ext cx="1521296" cy="1294695"/>
            </a:xfrm>
            <a:prstGeom prst="rect">
              <a:avLst/>
            </a:prstGeom>
            <a:noFill/>
          </p:spPr>
        </p:pic>
        <p:sp>
          <p:nvSpPr>
            <p:cNvPr id="15" name="矩形 14"/>
            <p:cNvSpPr/>
            <p:nvPr/>
          </p:nvSpPr>
          <p:spPr>
            <a:xfrm>
              <a:off x="1969616" y="4445663"/>
              <a:ext cx="1645121" cy="372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dk1"/>
                </a:buClr>
                <a:buSzPts val="2000"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公有雲</a:t>
              </a:r>
              <a:endParaRPr lang="en-US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Shape 391"/>
          <p:cNvSpPr/>
          <p:nvPr/>
        </p:nvSpPr>
        <p:spPr>
          <a:xfrm>
            <a:off x="5962660" y="3625598"/>
            <a:ext cx="804632" cy="5092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41833" y="1725242"/>
            <a:ext cx="3783966" cy="306363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0" y="410000"/>
            <a:ext cx="91440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4000" b="1" dirty="0" smtClean="0">
                <a:latin typeface="微軟正黑體" pitchFamily="34" charset="-120"/>
                <a:ea typeface="微軟正黑體" pitchFamily="34" charset="-120"/>
              </a:rPr>
              <a:t>資料收集裝置3D圖 </a:t>
            </a:r>
            <a:r>
              <a:rPr lang="en" sz="2400" b="1" dirty="0" smtClean="0">
                <a:latin typeface="微軟正黑體" pitchFamily="34" charset="-120"/>
                <a:ea typeface="微軟正黑體" pitchFamily="34" charset="-120"/>
              </a:rPr>
              <a:t>(2/1)</a:t>
            </a:r>
            <a:endParaRPr sz="2400" b="0" i="0" u="none" strike="noStrike" cap="none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9" name="Shape 39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713602" y="1836102"/>
            <a:ext cx="3453392" cy="28120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群組 14"/>
          <p:cNvGrpSpPr/>
          <p:nvPr/>
        </p:nvGrpSpPr>
        <p:grpSpPr>
          <a:xfrm>
            <a:off x="457200" y="1228725"/>
            <a:ext cx="8337000" cy="761054"/>
            <a:chOff x="457200" y="1228725"/>
            <a:chExt cx="8337000" cy="761054"/>
          </a:xfrm>
        </p:grpSpPr>
        <p:sp>
          <p:nvSpPr>
            <p:cNvPr id="7" name="Shape 398"/>
            <p:cNvSpPr txBox="1">
              <a:spLocks/>
            </p:cNvSpPr>
            <p:nvPr/>
          </p:nvSpPr>
          <p:spPr>
            <a:xfrm>
              <a:off x="457200" y="1228725"/>
              <a:ext cx="8337000" cy="761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/>
            <a:p>
              <a:pPr marL="457200" marR="0" lvl="0" indent="-34290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ts val="1800"/>
                <a:buFont typeface="Roboto"/>
                <a:buNone/>
                <a:tabLst/>
                <a:defRPr/>
              </a:pPr>
              <a:r>
                <a:rPr kumimoji="0" lang="zh-TW" altLang="en-US" sz="2400" b="1" i="0" u="none" strike="noStrike" kern="1200" cap="none" spc="3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Roboto"/>
                  <a:sym typeface="Roboto"/>
                </a:rPr>
                <a:t>取樣機械剖面圖</a:t>
              </a:r>
              <a:endParaRPr kumimoji="0" lang="zh-TW" alt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Roboto"/>
                <a:sym typeface="Roboto"/>
              </a:endParaRPr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879890" y="1517651"/>
              <a:ext cx="7491621" cy="1588"/>
              <a:chOff x="857224" y="1517651"/>
              <a:chExt cx="7491621" cy="1588"/>
            </a:xfrm>
          </p:grpSpPr>
          <p:cxnSp>
            <p:nvCxnSpPr>
              <p:cNvPr id="12" name="直線接點 11"/>
              <p:cNvCxnSpPr/>
              <p:nvPr/>
            </p:nvCxnSpPr>
            <p:spPr>
              <a:xfrm>
                <a:off x="6000760" y="1517651"/>
                <a:ext cx="2348085" cy="158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/>
              <p:cNvCxnSpPr/>
              <p:nvPr/>
            </p:nvCxnSpPr>
            <p:spPr>
              <a:xfrm>
                <a:off x="857224" y="1517651"/>
                <a:ext cx="2348085" cy="158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1" y="410000"/>
            <a:ext cx="91440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40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資料收集裝置3D圖 </a:t>
            </a:r>
            <a:r>
              <a:rPr lang="en" sz="24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(2/2)</a:t>
            </a:r>
            <a:endParaRPr sz="24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228725" y="1303453"/>
            <a:ext cx="6591299" cy="3425956"/>
            <a:chOff x="390267" y="1303453"/>
            <a:chExt cx="6181567" cy="3425956"/>
          </a:xfrm>
        </p:grpSpPr>
        <p:pic>
          <p:nvPicPr>
            <p:cNvPr id="11" name="Shape 406"/>
            <p:cNvPicPr preferRelativeResize="0"/>
            <p:nvPr/>
          </p:nvPicPr>
          <p:blipFill rotWithShape="1">
            <a:blip r:embed="rId3">
              <a:alphaModFix/>
            </a:blip>
            <a:srcRect t="3012" b="38871"/>
            <a:stretch/>
          </p:blipFill>
          <p:spPr>
            <a:xfrm>
              <a:off x="390267" y="1303453"/>
              <a:ext cx="6181567" cy="3425956"/>
            </a:xfrm>
            <a:prstGeom prst="roundRect">
              <a:avLst>
                <a:gd name="adj" fmla="val 8048"/>
              </a:avLst>
            </a:prstGeom>
            <a:noFill/>
            <a:ln>
              <a:noFill/>
            </a:ln>
          </p:spPr>
        </p:pic>
        <p:sp>
          <p:nvSpPr>
            <p:cNvPr id="12" name="Shape 407"/>
            <p:cNvSpPr/>
            <p:nvPr/>
          </p:nvSpPr>
          <p:spPr>
            <a:xfrm>
              <a:off x="5146819" y="2402935"/>
              <a:ext cx="1315092" cy="636998"/>
            </a:xfrm>
            <a:prstGeom prst="wedgeRectCallout">
              <a:avLst>
                <a:gd name="adj1" fmla="val -154427"/>
                <a:gd name="adj2" fmla="val 188307"/>
              </a:avLst>
            </a:prstGeom>
            <a:solidFill>
              <a:srgbClr val="FFFF99"/>
            </a:solidFill>
            <a:ln w="19050">
              <a:solidFill>
                <a:srgbClr val="FFB700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取樣口</a:t>
              </a:r>
              <a:endParaRPr sz="16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3" name="Shape 408"/>
            <p:cNvSpPr/>
            <p:nvPr/>
          </p:nvSpPr>
          <p:spPr>
            <a:xfrm>
              <a:off x="1721605" y="1462036"/>
              <a:ext cx="1315092" cy="566789"/>
            </a:xfrm>
            <a:prstGeom prst="wedgeRectCallout">
              <a:avLst>
                <a:gd name="adj1" fmla="val 79948"/>
                <a:gd name="adj2" fmla="val 288441"/>
              </a:avLst>
            </a:prstGeom>
            <a:solidFill>
              <a:srgbClr val="FFFF99"/>
            </a:solidFill>
            <a:ln w="19050">
              <a:solidFill>
                <a:srgbClr val="FFB700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濁度計放置在這個溝槽</a:t>
              </a:r>
              <a:endParaRPr sz="16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4" name="Shape 409"/>
            <p:cNvSpPr/>
            <p:nvPr/>
          </p:nvSpPr>
          <p:spPr>
            <a:xfrm>
              <a:off x="452798" y="2721434"/>
              <a:ext cx="1315092" cy="318499"/>
            </a:xfrm>
            <a:prstGeom prst="wedgeRectCallout">
              <a:avLst>
                <a:gd name="adj1" fmla="val 129167"/>
                <a:gd name="adj2" fmla="val 465726"/>
              </a:avLst>
            </a:prstGeom>
            <a:solidFill>
              <a:srgbClr val="FFFF99"/>
            </a:solidFill>
            <a:ln w="19050">
              <a:solidFill>
                <a:srgbClr val="FFB700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600" b="1" i="0" u="none" strike="noStrike" cap="none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溫度計</a:t>
              </a:r>
              <a:endParaRPr sz="1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252926" y="216904"/>
            <a:ext cx="8590938" cy="66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lang="en" sz="40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實驗室後台樣本與管理</a:t>
            </a:r>
            <a:endParaRPr sz="40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2783093" y="927255"/>
            <a:ext cx="6117651" cy="3641878"/>
            <a:chOff x="2783093" y="1556911"/>
            <a:chExt cx="6117651" cy="3641878"/>
          </a:xfrm>
        </p:grpSpPr>
        <p:pic>
          <p:nvPicPr>
            <p:cNvPr id="415" name="Shape 415"/>
            <p:cNvPicPr preferRelativeResize="0"/>
            <p:nvPr/>
          </p:nvPicPr>
          <p:blipFill rotWithShape="1">
            <a:blip r:embed="rId3">
              <a:alphaModFix/>
            </a:blip>
            <a:srcRect r="22300"/>
            <a:stretch/>
          </p:blipFill>
          <p:spPr>
            <a:xfrm>
              <a:off x="2811667" y="1556911"/>
              <a:ext cx="6089077" cy="364187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16" name="Shape 4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71166" y="4168986"/>
              <a:ext cx="1668726" cy="776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Shape 4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83093" y="2347945"/>
              <a:ext cx="2708332" cy="175656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18" name="Shape 4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80302" y="2858336"/>
              <a:ext cx="1627397" cy="12846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Shape 263"/>
          <p:cNvGrpSpPr/>
          <p:nvPr/>
        </p:nvGrpSpPr>
        <p:grpSpPr>
          <a:xfrm>
            <a:off x="311700" y="1077743"/>
            <a:ext cx="2384609" cy="451045"/>
            <a:chOff x="-6049202" y="6727746"/>
            <a:chExt cx="4857542" cy="929801"/>
          </a:xfrm>
          <a:solidFill>
            <a:srgbClr val="005A9E"/>
          </a:solidFill>
        </p:grpSpPr>
        <p:sp>
          <p:nvSpPr>
            <p:cNvPr id="13" name="Shape 264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Shape 263"/>
          <p:cNvGrpSpPr/>
          <p:nvPr/>
        </p:nvGrpSpPr>
        <p:grpSpPr>
          <a:xfrm>
            <a:off x="311700" y="2070122"/>
            <a:ext cx="2384609" cy="451045"/>
            <a:chOff x="-6049202" y="6727746"/>
            <a:chExt cx="4857542" cy="929801"/>
          </a:xfrm>
          <a:solidFill>
            <a:srgbClr val="005A9E"/>
          </a:solidFill>
        </p:grpSpPr>
        <p:sp>
          <p:nvSpPr>
            <p:cNvPr id="16" name="Shape 264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Shape 263"/>
          <p:cNvGrpSpPr/>
          <p:nvPr/>
        </p:nvGrpSpPr>
        <p:grpSpPr>
          <a:xfrm>
            <a:off x="311700" y="3046441"/>
            <a:ext cx="2384609" cy="451045"/>
            <a:chOff x="-6049202" y="6727746"/>
            <a:chExt cx="4857542" cy="929801"/>
          </a:xfrm>
          <a:solidFill>
            <a:srgbClr val="005A9E"/>
          </a:solidFill>
        </p:grpSpPr>
        <p:sp>
          <p:nvSpPr>
            <p:cNvPr id="19" name="Shape 264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269938" y="984405"/>
            <a:ext cx="3254312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ts val="1200"/>
              <a:buNone/>
            </a:pPr>
            <a:r>
              <a:rPr lang="en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Sigfox</a:t>
            </a:r>
            <a:r>
              <a:rPr lang="en" sz="20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 </a:t>
            </a:r>
            <a:endParaRPr sz="20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>
              <a:lnSpc>
                <a:spcPct val="50000"/>
              </a:lnSpc>
              <a:spcBef>
                <a:spcPts val="1600"/>
              </a:spcBef>
              <a:buClr>
                <a:schemeClr val="tx1"/>
              </a:buClr>
              <a:buSzPct val="110000"/>
              <a:buFont typeface="Arial" pitchFamily="34" charset="0"/>
              <a:buChar char="•"/>
            </a:pPr>
            <a:r>
              <a:rPr lang="en" sz="16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回傳即時資料</a:t>
            </a:r>
            <a:endParaRPr lang="en-US" sz="16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>
              <a:lnSpc>
                <a:spcPct val="50000"/>
              </a:lnSpc>
              <a:spcBef>
                <a:spcPts val="1600"/>
              </a:spcBef>
              <a:buClr>
                <a:schemeClr val="tx1"/>
              </a:buClr>
              <a:buFont typeface="Symbol" charset="2"/>
              <a:buChar char="-"/>
            </a:pPr>
            <a:endParaRPr sz="12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ts val="1200"/>
              <a:buNone/>
            </a:pPr>
            <a:r>
              <a:rPr lang="en" sz="16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QNAP QBoat Sunny</a:t>
            </a:r>
            <a:endParaRPr sz="16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>
              <a:lnSpc>
                <a:spcPct val="50000"/>
              </a:lnSpc>
              <a:spcBef>
                <a:spcPts val="16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" sz="16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存儲詳細取樣記錄</a:t>
            </a:r>
            <a:endParaRPr lang="en-US" sz="16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>
              <a:lnSpc>
                <a:spcPct val="50000"/>
              </a:lnSpc>
              <a:spcBef>
                <a:spcPts val="1600"/>
              </a:spcBef>
              <a:buClr>
                <a:schemeClr val="tx1"/>
              </a:buClr>
              <a:buFont typeface="Symbol" charset="2"/>
              <a:buChar char="-"/>
            </a:pPr>
            <a:endParaRPr sz="14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152400" lvl="0" indent="0">
              <a:spcAft>
                <a:spcPts val="1200"/>
              </a:spcAft>
              <a:buSzPts val="1200"/>
              <a:buNone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公有雲</a:t>
            </a:r>
            <a:endParaRPr sz="16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algn="l" defTabSz="360000">
              <a:lnSpc>
                <a:spcPct val="114000"/>
              </a:lnSpc>
              <a:buClr>
                <a:schemeClr val="tx1"/>
              </a:buClr>
              <a:buFont typeface="Arial" pitchFamily="34" charset="0"/>
              <a:buChar char="•"/>
            </a:pPr>
            <a:r>
              <a:rPr lang="en" sz="16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大數據資料儲存</a:t>
            </a:r>
            <a:endParaRPr sz="1600"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algn="l" defTabSz="720000">
              <a:lnSpc>
                <a:spcPct val="100000"/>
              </a:lnSpc>
              <a:buClr>
                <a:schemeClr val="tx1"/>
              </a:buClr>
              <a:buFont typeface="Arial" pitchFamily="34" charset="0"/>
              <a:buChar char="•"/>
            </a:pPr>
            <a:r>
              <a:rPr lang="en" sz="16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進階資料分析</a:t>
            </a:r>
            <a:endParaRPr sz="16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21" name="Shape 385"/>
          <p:cNvSpPr txBox="1">
            <a:spLocks/>
          </p:cNvSpPr>
          <p:nvPr/>
        </p:nvSpPr>
        <p:spPr>
          <a:xfrm>
            <a:off x="222387" y="4569133"/>
            <a:ext cx="8888819" cy="6858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80000" indent="-342900">
              <a:buClr>
                <a:schemeClr val="tx1"/>
              </a:buClr>
              <a:buSzPts val="1800"/>
            </a:pPr>
            <a:r>
              <a:rPr lang="zh-TW" altLang="en-US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＊藉由</a:t>
            </a:r>
            <a:r>
              <a:rPr lang="en-US" altLang="zh-TW" b="1" dirty="0" err="1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Sigfox</a:t>
            </a:r>
            <a:r>
              <a:rPr lang="zh-TW" altLang="en-US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回傳並記錄於</a:t>
            </a:r>
            <a:r>
              <a:rPr lang="en-US" altLang="zh-TW" b="1" dirty="0" err="1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QBoat</a:t>
            </a:r>
            <a:r>
              <a:rPr lang="en-US" altLang="zh-TW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 Sunny</a:t>
            </a:r>
            <a:r>
              <a:rPr lang="zh-TW" altLang="en-US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中的詳細取樣記錄，回到實驗室後結合</a:t>
            </a:r>
            <a:r>
              <a:rPr lang="en-US" altLang="zh-TW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Microsoft Azure</a:t>
            </a:r>
            <a:r>
              <a:rPr lang="zh-TW" altLang="en-US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的雲端服務，可以只用瀏覽器就在畫面上呈現各個取樣點的資訊狀況</a:t>
            </a:r>
          </a:p>
          <a:p>
            <a:pPr marL="4572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tabLst/>
              <a:defRPr/>
            </a:pPr>
            <a:endParaRPr kumimoji="0" lang="zh-TW" altLang="en-US" b="1" i="0" u="none" strike="noStrike" kern="1200" cap="none" spc="30" normalizeH="0" baseline="0" noProof="0" dirty="0">
              <a:ln>
                <a:noFill/>
              </a:ln>
              <a:solidFill>
                <a:srgbClr val="F7CF25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title"/>
          </p:nvPr>
        </p:nvSpPr>
        <p:spPr>
          <a:xfrm>
            <a:off x="25186" y="410225"/>
            <a:ext cx="9143999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40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Sigfox</a:t>
            </a:r>
            <a:r>
              <a:rPr lang="en-US" sz="4000" b="0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 </a:t>
            </a:r>
            <a:r>
              <a:rPr lang="en" sz="40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無線通訊傳輸</a:t>
            </a:r>
            <a:endParaRPr sz="40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206925" y="1217744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Wingdings" pitchFamily="2" charset="2"/>
              <a:buChar char="l"/>
            </a:pPr>
            <a:r>
              <a:rPr lang="en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符合IEEE 802.11ah物聯網傳輸規格</a:t>
            </a:r>
            <a:endParaRPr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Wingdings" pitchFamily="2" charset="2"/>
              <a:buChar char="l"/>
            </a:pPr>
            <a:r>
              <a:rPr lang="en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低功率消耗</a:t>
            </a:r>
            <a:endParaRPr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Wingdings" pitchFamily="2" charset="2"/>
              <a:buChar char="l"/>
            </a:pPr>
            <a:r>
              <a:rPr lang="en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實測傳輸可達10km</a:t>
            </a:r>
            <a:endParaRPr b="1" i="0" u="none" strike="noStrike" cap="none" dirty="0" smtClean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720000" lvl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" sz="1800" b="1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無使用其他輔助裝置</a:t>
            </a:r>
            <a:endParaRPr sz="18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020" y="2909172"/>
            <a:ext cx="3186855" cy="181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Shape 4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7186" y="1368602"/>
            <a:ext cx="4377989" cy="33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318798" y="4797410"/>
            <a:ext cx="8723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98450">
              <a:buClr>
                <a:schemeClr val="dk1"/>
              </a:buClr>
              <a:buSzPts val="1100"/>
            </a:pPr>
            <a:r>
              <a:rPr lang="zh-TW" altLang="en-US" sz="1200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＊</a:t>
            </a:r>
            <a:r>
              <a:rPr lang="en-US" altLang="zh-TW" sz="1200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20170807</a:t>
            </a:r>
            <a:r>
              <a:rPr lang="zh-TW" altLang="en-US" sz="1200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在台灣淡水出海實測，只利用手機行動電源，在沒有</a:t>
            </a:r>
            <a:r>
              <a:rPr lang="en-US" altLang="zh-TW" sz="1200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Repeater</a:t>
            </a:r>
            <a:r>
              <a:rPr lang="zh-TW" altLang="en-US" sz="1200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以及任何輔助強波裝置下，能達到</a:t>
            </a:r>
            <a:r>
              <a:rPr lang="en-US" altLang="zh-TW" sz="1200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10km</a:t>
            </a:r>
            <a:r>
              <a:rPr lang="zh-TW" altLang="en-US" sz="1200" b="1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</a:rPr>
              <a:t>的傳輸距離</a:t>
            </a:r>
            <a:endParaRPr lang="zh-TW" altLang="en-US" sz="1200" b="1" dirty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3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94" name="Shape 494"/>
          <p:cNvSpPr txBox="1">
            <a:spLocks noGrp="1"/>
          </p:cNvSpPr>
          <p:nvPr>
            <p:ph type="subTitle" idx="1"/>
          </p:nvPr>
        </p:nvSpPr>
        <p:spPr>
          <a:xfrm>
            <a:off x="2470538" y="2857500"/>
            <a:ext cx="42029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</a:pPr>
            <a:r>
              <a:rPr lang="en" sz="6000" i="0" u="none" strike="noStrike" cap="none" dirty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影片分享</a:t>
            </a:r>
            <a:endParaRPr sz="6000" i="0" u="none" strike="noStrike" cap="none" dirty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5" name="圖片 4" descr="P1icon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400" y="1014304"/>
            <a:ext cx="1519200" cy="1514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311700" y="409575"/>
            <a:ext cx="8520600" cy="735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4000" b="0" i="0" u="none" strike="noStrike" cap="none" dirty="0">
                <a:latin typeface="Roboto"/>
                <a:ea typeface="Roboto"/>
                <a:cs typeface="Roboto"/>
                <a:sym typeface="Roboto"/>
              </a:rPr>
              <a:t>Fishakathon </a:t>
            </a:r>
            <a:r>
              <a:rPr lang="zh-TW" altLang="en-US" sz="4000" b="0" i="0" u="none" strike="noStrike" cap="none" dirty="0" smtClean="0">
                <a:cs typeface="Roboto"/>
                <a:sym typeface="Roboto"/>
              </a:rPr>
              <a:t>海外參賽影片</a:t>
            </a:r>
            <a:r>
              <a:rPr lang="en" sz="4000" b="0" i="0" u="none" strike="noStrike" cap="none" dirty="0" smtClean="0">
                <a:cs typeface="Roboto"/>
                <a:sym typeface="Roboto"/>
              </a:rPr>
              <a:t> </a:t>
            </a:r>
            <a:endParaRPr sz="4000" b="0" i="0" u="none" strike="noStrike" cap="none" dirty="0">
              <a:cs typeface="Roboto"/>
              <a:sym typeface="Roboto"/>
            </a:endParaRPr>
          </a:p>
        </p:txBody>
      </p:sp>
      <p:pic>
        <p:nvPicPr>
          <p:cNvPr id="4" name="2018 Fishackathon Taipei champion Ocean Fox_Formosan salmon submarine sampling syste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55545" y="1253185"/>
            <a:ext cx="4932884" cy="3699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311700" y="399934"/>
            <a:ext cx="8520600" cy="75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zh-TW" altLang="en-US" sz="4000" b="0" i="0" u="none" strike="noStrike" cap="none" dirty="0" smtClean="0">
                <a:cs typeface="Roboto"/>
                <a:sym typeface="Roboto"/>
              </a:rPr>
              <a:t>來自</a:t>
            </a:r>
            <a:r>
              <a:rPr lang="en-US" altLang="zh-TW" sz="4000" b="0" i="0" u="none" strike="noStrike" cap="none" dirty="0" err="1" smtClean="0">
                <a:cs typeface="Roboto"/>
                <a:sym typeface="Roboto"/>
              </a:rPr>
              <a:t>Sigfox</a:t>
            </a:r>
            <a:r>
              <a:rPr lang="zh-TW" altLang="en-US" sz="4000" b="0" i="0" u="none" strike="noStrike" cap="none" dirty="0" smtClean="0">
                <a:cs typeface="Roboto"/>
                <a:sym typeface="Roboto"/>
              </a:rPr>
              <a:t>的訊息</a:t>
            </a:r>
            <a:endParaRPr sz="4000" b="0" i="0" u="none" strike="noStrike" cap="none" dirty="0">
              <a:cs typeface="Roboto"/>
              <a:sym typeface="Roboto"/>
            </a:endParaRPr>
          </a:p>
        </p:txBody>
      </p:sp>
      <p:pic>
        <p:nvPicPr>
          <p:cNvPr id="3" name="20180322_150636 video with Subtit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35216" y="1063370"/>
            <a:ext cx="5006832" cy="375512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0" y="4759975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chemeClr val="tx1"/>
                </a:solidFill>
              </a:rPr>
              <a:t>Nicolas </a:t>
            </a:r>
            <a:r>
              <a:rPr lang="en-US" sz="1000" i="1" dirty="0" err="1" smtClean="0">
                <a:solidFill>
                  <a:schemeClr val="tx1"/>
                </a:solidFill>
              </a:rPr>
              <a:t>Lesconnec</a:t>
            </a:r>
            <a:endParaRPr lang="en-US" sz="1000" i="1" dirty="0" smtClean="0">
              <a:solidFill>
                <a:schemeClr val="tx1"/>
              </a:solidFill>
            </a:endParaRPr>
          </a:p>
          <a:p>
            <a:pPr algn="ctr"/>
            <a:r>
              <a:rPr lang="en-US" sz="1000" i="1" dirty="0" smtClean="0">
                <a:solidFill>
                  <a:schemeClr val="tx1"/>
                </a:solidFill>
              </a:rPr>
              <a:t>Head of Technology Adoption | University Programs &amp; Developer Relations</a:t>
            </a:r>
            <a:endParaRPr lang="zh-TW" altLang="en-US" sz="1000" dirty="0">
              <a:solidFill>
                <a:schemeClr val="tx1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075773" y="4818495"/>
            <a:ext cx="277436" cy="261197"/>
            <a:chOff x="6439917" y="576329"/>
            <a:chExt cx="1198893" cy="1198893"/>
          </a:xfrm>
        </p:grpSpPr>
        <p:sp>
          <p:nvSpPr>
            <p:cNvPr id="5" name="圓角矩形 4"/>
            <p:cNvSpPr/>
            <p:nvPr/>
          </p:nvSpPr>
          <p:spPr>
            <a:xfrm>
              <a:off x="6439917" y="576329"/>
              <a:ext cx="1198893" cy="1198893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6" name="Shape 2525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4506" y="711067"/>
              <a:ext cx="1003672" cy="10036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orizon.png"/>
          <p:cNvPicPr>
            <a:picLocks noChangeAspect="1"/>
          </p:cNvPicPr>
          <p:nvPr/>
        </p:nvPicPr>
        <p:blipFill>
          <a:blip r:embed="rId3" cstate="print"/>
          <a:srcRect t="33333"/>
          <a:stretch>
            <a:fillRect/>
          </a:stretch>
        </p:blipFill>
        <p:spPr>
          <a:xfrm>
            <a:off x="0" y="712869"/>
            <a:ext cx="9144000" cy="3429000"/>
          </a:xfrm>
          <a:prstGeom prst="rect">
            <a:avLst/>
          </a:prstGeom>
        </p:spPr>
      </p:pic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1781098" y="1282152"/>
            <a:ext cx="6229427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</a:pPr>
            <a:r>
              <a:rPr lang="en" sz="6000" b="1" i="0" u="none" strike="noStrike" cap="none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Sigfox</a:t>
            </a:r>
            <a:r>
              <a:rPr lang="zh-TW" altLang="en-US" sz="6600" b="1" i="0" u="none" strike="noStrike" cap="none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4000" i="0" u="none" strike="noStrike" cap="none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&amp;</a:t>
            </a:r>
            <a:r>
              <a:rPr lang="zh-TW" altLang="en-US" sz="4000" i="0" u="none" strike="noStrike" cap="none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      </a:t>
            </a:r>
            <a:r>
              <a:rPr lang="en" sz="6000" b="1" i="0" u="none" strike="noStrike" cap="none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QIoT</a:t>
            </a:r>
            <a:endParaRPr sz="6000" b="1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Shape 25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8479" y="1430090"/>
            <a:ext cx="866762" cy="850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/>
          <p:cNvGrpSpPr/>
          <p:nvPr/>
        </p:nvGrpSpPr>
        <p:grpSpPr>
          <a:xfrm>
            <a:off x="1003914" y="1363110"/>
            <a:ext cx="850250" cy="850248"/>
            <a:chOff x="6439917" y="576329"/>
            <a:chExt cx="1198893" cy="1198893"/>
          </a:xfrm>
        </p:grpSpPr>
        <p:sp>
          <p:nvSpPr>
            <p:cNvPr id="5" name="圓角矩形 4"/>
            <p:cNvSpPr/>
            <p:nvPr/>
          </p:nvSpPr>
          <p:spPr>
            <a:xfrm>
              <a:off x="6439917" y="576329"/>
              <a:ext cx="1198893" cy="1198893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6" name="Shape 2525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4506" y="711067"/>
              <a:ext cx="1003672" cy="1003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矩形 7"/>
          <p:cNvSpPr/>
          <p:nvPr/>
        </p:nvSpPr>
        <p:spPr>
          <a:xfrm>
            <a:off x="3857702" y="3488407"/>
            <a:ext cx="1428596" cy="805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4290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4400" b="1" dirty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介紹</a:t>
            </a:r>
          </a:p>
        </p:txBody>
      </p:sp>
      <p:pic>
        <p:nvPicPr>
          <p:cNvPr id="9" name="圖片 8" descr="魚客松官方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984" y="2454141"/>
            <a:ext cx="4438032" cy="866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orizon.png"/>
          <p:cNvPicPr>
            <a:picLocks noChangeAspect="1"/>
          </p:cNvPicPr>
          <p:nvPr/>
        </p:nvPicPr>
        <p:blipFill>
          <a:blip r:embed="rId3" cstate="print"/>
          <a:srcRect t="33333"/>
          <a:stretch>
            <a:fillRect/>
          </a:stretch>
        </p:blipFill>
        <p:spPr>
          <a:xfrm>
            <a:off x="0" y="-76201"/>
            <a:ext cx="9144000" cy="3400425"/>
          </a:xfrm>
          <a:prstGeom prst="rect">
            <a:avLst/>
          </a:prstGeom>
        </p:spPr>
      </p:pic>
      <p:pic>
        <p:nvPicPr>
          <p:cNvPr id="3" name="圖片 2" descr="P1icon-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963" y="691183"/>
            <a:ext cx="1515600" cy="2205739"/>
          </a:xfrm>
          <a:prstGeom prst="rect">
            <a:avLst/>
          </a:prstGeom>
        </p:spPr>
      </p:pic>
      <p:sp>
        <p:nvSpPr>
          <p:cNvPr id="6" name="副標題 5"/>
          <p:cNvSpPr>
            <a:spLocks noGrp="1"/>
          </p:cNvSpPr>
          <p:nvPr>
            <p:ph type="subTitle" idx="1"/>
          </p:nvPr>
        </p:nvSpPr>
        <p:spPr>
          <a:xfrm>
            <a:off x="0" y="2724150"/>
            <a:ext cx="9144000" cy="1314450"/>
          </a:xfrm>
        </p:spPr>
        <p:txBody>
          <a:bodyPr>
            <a:noAutofit/>
          </a:bodyPr>
          <a:lstStyle/>
          <a:p>
            <a:r>
              <a:rPr lang="en" sz="4800" dirty="0" smtClean="0">
                <a:solidFill>
                  <a:srgbClr val="F7CF25"/>
                </a:solidFill>
                <a:latin typeface="Roboto"/>
                <a:ea typeface="Roboto"/>
                <a:cs typeface="Roboto"/>
                <a:sym typeface="Roboto"/>
              </a:rPr>
              <a:t>QIoT Suite Lite</a:t>
            </a:r>
            <a:r>
              <a:rPr lang="en-US" sz="4800" dirty="0" smtClean="0">
                <a:solidFill>
                  <a:srgbClr val="F7CF2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4000" dirty="0" smtClean="0">
                <a:solidFill>
                  <a:srgbClr val="F7CF25"/>
                </a:solidFill>
                <a:sym typeface="Roboto"/>
              </a:rPr>
              <a:t>和</a:t>
            </a:r>
            <a:r>
              <a:rPr lang="en-US" sz="4000" dirty="0" smtClean="0">
                <a:solidFill>
                  <a:srgbClr val="F7CF2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4800" dirty="0" smtClean="0">
                <a:solidFill>
                  <a:srgbClr val="F7CF25"/>
                </a:solidFill>
                <a:latin typeface="Roboto"/>
                <a:ea typeface="Roboto"/>
                <a:cs typeface="Roboto"/>
                <a:sym typeface="Roboto"/>
              </a:rPr>
              <a:t>Sigfox</a:t>
            </a:r>
            <a:endParaRPr lang="zh-TW" altLang="en-US" sz="4800" dirty="0">
              <a:solidFill>
                <a:srgbClr val="F7CF25"/>
              </a:solidFill>
            </a:endParaRPr>
          </a:p>
        </p:txBody>
      </p:sp>
      <p:sp>
        <p:nvSpPr>
          <p:cNvPr id="7" name="Shape 432"/>
          <p:cNvSpPr txBox="1">
            <a:spLocks noGrp="1"/>
          </p:cNvSpPr>
          <p:nvPr>
            <p:ph type="ctrTitle"/>
          </p:nvPr>
        </p:nvSpPr>
        <p:spPr>
          <a:xfrm>
            <a:off x="685800" y="152400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</a:pPr>
            <a:r>
              <a:rPr lang="zh-TW" altLang="en-US" sz="6000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      </a:t>
            </a:r>
            <a:r>
              <a:rPr lang="en" b="1" i="0" u="none" strike="noStrike" cap="none" dirty="0" smtClean="0">
                <a:solidFill>
                  <a:srgbClr val="F7CF25"/>
                </a:solidFill>
                <a:latin typeface="微軟正黑體" pitchFamily="34" charset="-120"/>
                <a:ea typeface="微軟正黑體" pitchFamily="34" charset="-120"/>
                <a:sym typeface="Roboto"/>
              </a:rPr>
              <a:t>動手連接</a:t>
            </a:r>
            <a:endParaRPr lang="en-US" b="1" i="0" u="none" strike="noStrike" cap="none" dirty="0" smtClean="0">
              <a:solidFill>
                <a:srgbClr val="F7CF25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title"/>
          </p:nvPr>
        </p:nvSpPr>
        <p:spPr>
          <a:xfrm>
            <a:off x="428596" y="324746"/>
            <a:ext cx="8715403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i="0" u="none" strike="noStrike" cap="none" dirty="0">
                <a:cs typeface="Arial"/>
                <a:sym typeface="Arial"/>
              </a:rPr>
              <a:t>Live Demo </a:t>
            </a:r>
            <a:r>
              <a:rPr lang="en" i="0" u="none" strike="noStrike" cap="none" dirty="0" smtClean="0">
                <a:cs typeface="Arial"/>
                <a:sym typeface="Arial"/>
              </a:rPr>
              <a:t>– QIoT</a:t>
            </a:r>
            <a:r>
              <a:rPr lang="en-US" i="0" u="none" strike="noStrike" cap="none" dirty="0" smtClean="0">
                <a:cs typeface="Arial"/>
                <a:sym typeface="Arial"/>
              </a:rPr>
              <a:t> </a:t>
            </a:r>
            <a:r>
              <a:rPr lang="en" i="0" u="none" strike="noStrike" cap="none" dirty="0" smtClean="0">
                <a:cs typeface="Arial"/>
                <a:sym typeface="Arial"/>
              </a:rPr>
              <a:t>與</a:t>
            </a:r>
            <a:r>
              <a:rPr lang="en-US" i="0" u="none" strike="noStrike" cap="none" dirty="0" smtClean="0">
                <a:cs typeface="Arial"/>
                <a:sym typeface="Arial"/>
              </a:rPr>
              <a:t> </a:t>
            </a:r>
            <a:r>
              <a:rPr lang="en" i="0" u="none" strike="noStrike" cap="none" dirty="0" smtClean="0">
                <a:cs typeface="Arial"/>
                <a:sym typeface="Arial"/>
              </a:rPr>
              <a:t>Sigfox</a:t>
            </a:r>
            <a:br>
              <a:rPr lang="en" i="0" u="none" strike="noStrike" cap="none" dirty="0" smtClean="0">
                <a:cs typeface="Arial"/>
                <a:sym typeface="Arial"/>
              </a:rPr>
            </a:br>
            <a:r>
              <a:rPr lang="en" i="0" u="none" strike="noStrike" cap="none" dirty="0" smtClean="0">
                <a:cs typeface="Arial"/>
                <a:sym typeface="Arial"/>
              </a:rPr>
              <a:t>怎麼做連接</a:t>
            </a:r>
            <a:r>
              <a:rPr lang="en" i="0" u="none" strike="noStrike" cap="none" dirty="0">
                <a:cs typeface="Arial"/>
                <a:sym typeface="Arial"/>
              </a:rPr>
              <a:t/>
            </a:r>
            <a:br>
              <a:rPr lang="en" i="0" u="none" strike="noStrike" cap="none" dirty="0">
                <a:cs typeface="Arial"/>
                <a:sym typeface="Arial"/>
              </a:rPr>
            </a:br>
            <a:endParaRPr i="0" u="none" strike="noStrike" cap="none" dirty="0">
              <a:cs typeface="Arial"/>
              <a:sym typeface="Arial"/>
            </a:endParaRPr>
          </a:p>
        </p:txBody>
      </p:sp>
      <p:sp>
        <p:nvSpPr>
          <p:cNvPr id="438" name="Shape 438"/>
          <p:cNvSpPr txBox="1"/>
          <p:nvPr/>
        </p:nvSpPr>
        <p:spPr>
          <a:xfrm>
            <a:off x="428596" y="1714291"/>
            <a:ext cx="401005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在QIoT Suite Lite上建立一個</a:t>
            </a:r>
            <a:r>
              <a:rPr lang="en" sz="1400" b="1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Io</a:t>
            </a:r>
            <a:r>
              <a:rPr lang="en-US" altLang="zh-TW" sz="1400" b="1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</a:t>
            </a:r>
            <a:r>
              <a:rPr lang="en" sz="1400" b="1" i="0" u="none" strike="noStrike" cap="none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Applaction、Things、Resource後，便可取得Resource HTTP以及HTTPS 的URL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9" name="Shape 439"/>
          <p:cNvSpPr txBox="1"/>
          <p:nvPr/>
        </p:nvSpPr>
        <p:spPr>
          <a:xfrm>
            <a:off x="428597" y="2591668"/>
            <a:ext cx="3848129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至Sigfox網站開通Device以及註冊帳號後便可開始做連接啦!</a:t>
            </a:r>
            <a:endParaRPr sz="14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40" name="Shape 4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1634" y="1453742"/>
            <a:ext cx="3974548" cy="341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288" y="3286997"/>
            <a:ext cx="3293762" cy="15809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圓角矩形 12"/>
          <p:cNvSpPr/>
          <p:nvPr/>
        </p:nvSpPr>
        <p:spPr>
          <a:xfrm>
            <a:off x="428597" y="1714291"/>
            <a:ext cx="4010054" cy="7386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>
            <a:stCxn id="13" idx="3"/>
          </p:cNvCxnSpPr>
          <p:nvPr/>
        </p:nvCxnSpPr>
        <p:spPr>
          <a:xfrm>
            <a:off x="4438651" y="2083623"/>
            <a:ext cx="342983" cy="8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圓角矩形 22"/>
          <p:cNvSpPr/>
          <p:nvPr/>
        </p:nvSpPr>
        <p:spPr>
          <a:xfrm>
            <a:off x="428597" y="2591668"/>
            <a:ext cx="4010054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圖案 30"/>
          <p:cNvCxnSpPr>
            <a:stCxn id="23" idx="3"/>
          </p:cNvCxnSpPr>
          <p:nvPr/>
        </p:nvCxnSpPr>
        <p:spPr>
          <a:xfrm flipH="1">
            <a:off x="3829050" y="2877420"/>
            <a:ext cx="609601" cy="648000"/>
          </a:xfrm>
          <a:prstGeom prst="bentConnector3">
            <a:avLst>
              <a:gd name="adj1" fmla="val -375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登入</a:t>
            </a:r>
            <a:r>
              <a:rPr lang="en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sigfox</a:t>
            </a:r>
            <a:endParaRPr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447" name="Shape 447" descr="1. login.jpg"/>
          <p:cNvPicPr preferRelativeResize="0"/>
          <p:nvPr/>
        </p:nvPicPr>
        <p:blipFill>
          <a:blip r:embed="rId3"/>
          <a:srcRect b="14012"/>
          <a:stretch>
            <a:fillRect/>
          </a:stretch>
        </p:blipFill>
        <p:spPr>
          <a:xfrm>
            <a:off x="-32" y="1101553"/>
            <a:ext cx="9144063" cy="404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47" descr="1. login.jpg"/>
          <p:cNvPicPr preferRelativeResize="0"/>
          <p:nvPr/>
        </p:nvPicPr>
        <p:blipFill>
          <a:blip r:embed="rId3"/>
          <a:srcRect l="39600" t="8096" r="39887" b="61311"/>
          <a:stretch>
            <a:fillRect/>
          </a:stretch>
        </p:blipFill>
        <p:spPr>
          <a:xfrm>
            <a:off x="2914648" y="1708782"/>
            <a:ext cx="3257554" cy="2497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Sigfox首頁畫面</a:t>
            </a:r>
            <a:endParaRPr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453" name="Shape 453" descr="1. login.jpg"/>
          <p:cNvPicPr preferRelativeResize="0"/>
          <p:nvPr/>
        </p:nvPicPr>
        <p:blipFill>
          <a:blip r:embed="rId3"/>
          <a:srcRect b="14456"/>
          <a:stretch>
            <a:fillRect/>
          </a:stretch>
        </p:blipFill>
        <p:spPr>
          <a:xfrm>
            <a:off x="0" y="1122447"/>
            <a:ext cx="9143999" cy="402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0" y="380999"/>
            <a:ext cx="9144000" cy="72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i="0" u="none" strike="noStrike" cap="none" dirty="0">
                <a:cs typeface="Roboto"/>
                <a:sym typeface="Roboto"/>
              </a:rPr>
              <a:t>到Device Type分頁 → 點選 </a:t>
            </a:r>
            <a:r>
              <a:rPr lang="en" i="0" u="none" strike="noStrike" cap="none" dirty="0" smtClean="0">
                <a:latin typeface="AR PKaisho Medium JP" pitchFamily="66" charset="-128"/>
                <a:ea typeface="AR PKaisho Medium JP" pitchFamily="66" charset="-128"/>
                <a:cs typeface="Roboto"/>
                <a:sym typeface="Roboto"/>
              </a:rPr>
              <a:t>‘</a:t>
            </a:r>
            <a:r>
              <a:rPr lang="en" i="0" u="none" strike="noStrike" cap="none" dirty="0" smtClean="0">
                <a:cs typeface="Roboto"/>
                <a:sym typeface="Roboto"/>
              </a:rPr>
              <a:t>New</a:t>
            </a:r>
            <a:r>
              <a:rPr lang="en" i="0" u="none" strike="noStrike" cap="none" dirty="0">
                <a:latin typeface="AR PGyosho Bold JP" pitchFamily="66" charset="-128"/>
                <a:ea typeface="AR PGyosho Bold JP" pitchFamily="66" charset="-128"/>
                <a:cs typeface="Roboto"/>
                <a:sym typeface="Roboto"/>
              </a:rPr>
              <a:t>’</a:t>
            </a:r>
            <a:endParaRPr i="0" u="none" strike="noStrike" cap="none" dirty="0">
              <a:latin typeface="AR PGyosho Bold JP" pitchFamily="66" charset="-128"/>
              <a:ea typeface="AR PGyosho Bold JP" pitchFamily="66" charset="-128"/>
              <a:cs typeface="Roboto"/>
              <a:sym typeface="Roboto"/>
            </a:endParaRPr>
          </a:p>
        </p:txBody>
      </p:sp>
      <p:pic>
        <p:nvPicPr>
          <p:cNvPr id="459" name="Shape 459" descr="1. login.jpg"/>
          <p:cNvPicPr preferRelativeResize="0"/>
          <p:nvPr/>
        </p:nvPicPr>
        <p:blipFill>
          <a:blip r:embed="rId3"/>
          <a:srcRect b="14007"/>
          <a:stretch>
            <a:fillRect/>
          </a:stretch>
        </p:blipFill>
        <p:spPr>
          <a:xfrm>
            <a:off x="-31" y="1101328"/>
            <a:ext cx="9144032" cy="40421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10425649" y="606870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6747145" y="1109795"/>
            <a:ext cx="1995040" cy="2635747"/>
            <a:chOff x="6837260" y="1205269"/>
            <a:chExt cx="1995040" cy="2635747"/>
          </a:xfrm>
        </p:grpSpPr>
        <p:pic>
          <p:nvPicPr>
            <p:cNvPr id="15" name="Shape 459" descr="1. login.jpg"/>
            <p:cNvPicPr preferRelativeResize="0"/>
            <p:nvPr/>
          </p:nvPicPr>
          <p:blipFill rotWithShape="1">
            <a:blip r:embed="rId3">
              <a:alphaModFix/>
            </a:blip>
            <a:srcRect l="82517" r="6914" b="87580"/>
            <a:stretch/>
          </p:blipFill>
          <p:spPr>
            <a:xfrm>
              <a:off x="6837260" y="2635860"/>
              <a:ext cx="1995040" cy="120515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</a:ln>
            <a:effectLst/>
          </p:spPr>
        </p:pic>
        <p:sp>
          <p:nvSpPr>
            <p:cNvPr id="16" name="圓角矩形 15"/>
            <p:cNvSpPr/>
            <p:nvPr/>
          </p:nvSpPr>
          <p:spPr>
            <a:xfrm>
              <a:off x="7572314" y="1205269"/>
              <a:ext cx="987693" cy="606161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18" name="直線接點 17"/>
            <p:cNvCxnSpPr/>
            <p:nvPr/>
          </p:nvCxnSpPr>
          <p:spPr>
            <a:xfrm rot="5400000">
              <a:off x="6627505" y="1691050"/>
              <a:ext cx="1278191" cy="611428"/>
            </a:xfrm>
            <a:prstGeom prst="line">
              <a:avLst/>
            </a:prstGeom>
            <a:ln w="1905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8560007" y="1357669"/>
              <a:ext cx="156777" cy="1278191"/>
            </a:xfrm>
            <a:prstGeom prst="line">
              <a:avLst/>
            </a:prstGeom>
            <a:ln w="1905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圓角矩形 11"/>
          <p:cNvSpPr/>
          <p:nvPr/>
        </p:nvSpPr>
        <p:spPr>
          <a:xfrm>
            <a:off x="7805318" y="3284525"/>
            <a:ext cx="664574" cy="307238"/>
          </a:xfrm>
          <a:prstGeom prst="roundRect">
            <a:avLst>
              <a:gd name="adj" fmla="val 30952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rgbClr val="3D015F"/>
                </a:solidFill>
              </a:rPr>
              <a:t>New</a:t>
            </a:r>
            <a:endParaRPr lang="zh-TW" altLang="en-US" b="1" dirty="0">
              <a:solidFill>
                <a:srgbClr val="3D01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0" y="253604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" sz="3600" i="0" u="none" strike="noStrike" cap="none" dirty="0">
                <a:cs typeface="Roboto"/>
                <a:sym typeface="Roboto"/>
              </a:rPr>
              <a:t>輸入相對應資訊 → </a:t>
            </a:r>
            <a:r>
              <a:rPr lang="en" sz="3600" i="0" u="none" strike="noStrike" cap="none" dirty="0" smtClean="0">
                <a:cs typeface="Roboto"/>
                <a:sym typeface="Roboto"/>
              </a:rPr>
              <a:t>點選</a:t>
            </a:r>
            <a:r>
              <a:rPr lang="en" cap="none" dirty="0" smtClean="0">
                <a:latin typeface="AR PKaisho Medium JP" pitchFamily="66" charset="-128"/>
                <a:ea typeface="AR PKaisho Medium JP" pitchFamily="66" charset="-128"/>
                <a:cs typeface="Roboto"/>
                <a:sym typeface="Roboto"/>
              </a:rPr>
              <a:t> ‘</a:t>
            </a:r>
            <a:r>
              <a:rPr lang="en" cap="none" dirty="0" smtClean="0">
                <a:cs typeface="Roboto"/>
                <a:sym typeface="Roboto"/>
              </a:rPr>
              <a:t>Ok</a:t>
            </a:r>
            <a:r>
              <a:rPr lang="en" cap="none" dirty="0" smtClean="0">
                <a:latin typeface="AR PGyosho Bold JP" pitchFamily="66" charset="-128"/>
                <a:ea typeface="AR PGyosho Bold JP" pitchFamily="66" charset="-128"/>
                <a:cs typeface="Roboto"/>
                <a:sym typeface="Roboto"/>
              </a:rPr>
              <a:t>’</a:t>
            </a:r>
            <a:endParaRPr sz="3600" i="0" u="none" strike="noStrike" cap="none" dirty="0">
              <a:cs typeface="Roboto"/>
              <a:sym typeface="Roboto"/>
            </a:endParaRPr>
          </a:p>
        </p:txBody>
      </p:sp>
      <p:pic>
        <p:nvPicPr>
          <p:cNvPr id="465" name="Shape 465" descr="1. login.jpg"/>
          <p:cNvPicPr preferRelativeResize="0"/>
          <p:nvPr/>
        </p:nvPicPr>
        <p:blipFill>
          <a:blip r:embed="rId3"/>
          <a:srcRect b="15482"/>
          <a:stretch>
            <a:fillRect/>
          </a:stretch>
        </p:blipFill>
        <p:spPr>
          <a:xfrm>
            <a:off x="0" y="1170672"/>
            <a:ext cx="9144000" cy="39728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圓角矩形 3"/>
          <p:cNvSpPr/>
          <p:nvPr/>
        </p:nvSpPr>
        <p:spPr>
          <a:xfrm>
            <a:off x="3383560" y="4429138"/>
            <a:ext cx="966156" cy="446662"/>
          </a:xfrm>
          <a:prstGeom prst="roundRect">
            <a:avLst>
              <a:gd name="adj" fmla="val 19047"/>
            </a:avLst>
          </a:prstGeom>
          <a:gradFill>
            <a:gsLst>
              <a:gs pos="0">
                <a:schemeClr val="tx1">
                  <a:lumMod val="85000"/>
                </a:schemeClr>
              </a:gs>
              <a:gs pos="50000">
                <a:schemeClr val="bg2">
                  <a:lumMod val="10000"/>
                  <a:lumOff val="9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rgbClr val="80C53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bg2"/>
                </a:solidFill>
              </a:rPr>
              <a:t>Ok</a:t>
            </a:r>
            <a:endParaRPr lang="zh-TW" altLang="en-US" sz="2400" dirty="0">
              <a:solidFill>
                <a:schemeClr val="bg2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713939" y="4036812"/>
            <a:ext cx="248718" cy="198689"/>
          </a:xfrm>
          <a:prstGeom prst="roundRect">
            <a:avLst/>
          </a:prstGeom>
          <a:noFill/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2721254" y="4228186"/>
            <a:ext cx="669621" cy="640299"/>
          </a:xfrm>
          <a:prstGeom prst="line">
            <a:avLst/>
          </a:prstGeom>
          <a:ln w="1905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962657" y="4044127"/>
            <a:ext cx="1387059" cy="392326"/>
          </a:xfrm>
          <a:prstGeom prst="line">
            <a:avLst/>
          </a:prstGeom>
          <a:ln w="1905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-190500" y="304801"/>
            <a:ext cx="9591675" cy="80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" sz="3600" b="1" i="0" u="none" strike="noStrike" cap="none" spc="0" dirty="0">
                <a:latin typeface="微軟正黑體" pitchFamily="34" charset="-120"/>
                <a:ea typeface="微軟正黑體" pitchFamily="34" charset="-120"/>
                <a:sym typeface="Roboto"/>
              </a:rPr>
              <a:t>在側邊欄選擇CALLBACKS → </a:t>
            </a:r>
            <a:r>
              <a:rPr lang="en" sz="3600" cap="none" spc="0" dirty="0" smtClean="0">
                <a:cs typeface="Roboto"/>
                <a:sym typeface="Roboto"/>
              </a:rPr>
              <a:t>點選 </a:t>
            </a:r>
            <a:r>
              <a:rPr lang="en" sz="3600" cap="none" spc="0" dirty="0" smtClean="0">
                <a:latin typeface="AR PKaisho Medium JP" pitchFamily="66" charset="-128"/>
                <a:ea typeface="AR PKaisho Medium JP" pitchFamily="66" charset="-128"/>
                <a:cs typeface="Roboto"/>
                <a:sym typeface="Roboto"/>
              </a:rPr>
              <a:t>‘</a:t>
            </a:r>
            <a:r>
              <a:rPr lang="en" sz="3600" cap="none" spc="0" dirty="0" smtClean="0">
                <a:cs typeface="Roboto"/>
                <a:sym typeface="Roboto"/>
              </a:rPr>
              <a:t>New</a:t>
            </a:r>
            <a:r>
              <a:rPr lang="en" sz="3600" cap="none" spc="0" dirty="0" smtClean="0">
                <a:latin typeface="AR PGyosho Bold JP" pitchFamily="66" charset="-128"/>
                <a:ea typeface="AR PGyosho Bold JP" pitchFamily="66" charset="-128"/>
                <a:cs typeface="Roboto"/>
                <a:sym typeface="Roboto"/>
              </a:rPr>
              <a:t>’</a:t>
            </a:r>
            <a:endParaRPr sz="3600" b="1" i="0" u="none" strike="noStrike" cap="none" spc="0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471" name="Shape 471" descr="1. login.jpg"/>
          <p:cNvPicPr preferRelativeResize="0"/>
          <p:nvPr/>
        </p:nvPicPr>
        <p:blipFill>
          <a:blip r:embed="rId3"/>
          <a:srcRect b="14084"/>
          <a:stretch>
            <a:fillRect/>
          </a:stretch>
        </p:blipFill>
        <p:spPr>
          <a:xfrm>
            <a:off x="0" y="1104922"/>
            <a:ext cx="9143999" cy="40385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圓角矩形 3"/>
          <p:cNvSpPr/>
          <p:nvPr/>
        </p:nvSpPr>
        <p:spPr>
          <a:xfrm>
            <a:off x="7351775" y="1719072"/>
            <a:ext cx="664574" cy="307238"/>
          </a:xfrm>
          <a:prstGeom prst="roundRect">
            <a:avLst>
              <a:gd name="adj" fmla="val 30952"/>
            </a:avLst>
          </a:prstGeom>
          <a:solidFill>
            <a:schemeClr val="tx1">
              <a:lumMod val="85000"/>
            </a:schemeClr>
          </a:solidFill>
          <a:ln w="19050">
            <a:solidFill>
              <a:srgbClr val="80C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rgbClr val="3D015F"/>
                </a:solidFill>
              </a:rPr>
              <a:t>New</a:t>
            </a:r>
            <a:endParaRPr lang="zh-TW" altLang="en-US" b="1" dirty="0">
              <a:solidFill>
                <a:srgbClr val="3D015F"/>
              </a:solidFill>
            </a:endParaRPr>
          </a:p>
        </p:txBody>
      </p:sp>
      <p:cxnSp>
        <p:nvCxnSpPr>
          <p:cNvPr id="5" name="直線接點 4"/>
          <p:cNvCxnSpPr/>
          <p:nvPr/>
        </p:nvCxnSpPr>
        <p:spPr>
          <a:xfrm rot="10800000" flipV="1">
            <a:off x="7432244" y="1477671"/>
            <a:ext cx="664571" cy="248717"/>
          </a:xfrm>
          <a:prstGeom prst="line">
            <a:avLst/>
          </a:prstGeom>
          <a:ln w="1905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rot="5400000">
            <a:off x="7976674" y="1634393"/>
            <a:ext cx="387707" cy="352238"/>
          </a:xfrm>
          <a:prstGeom prst="line">
            <a:avLst/>
          </a:prstGeom>
          <a:ln w="1905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圓角矩形 13"/>
          <p:cNvSpPr/>
          <p:nvPr/>
        </p:nvSpPr>
        <p:spPr>
          <a:xfrm>
            <a:off x="8105244" y="1463041"/>
            <a:ext cx="248718" cy="153617"/>
          </a:xfrm>
          <a:prstGeom prst="roundRect">
            <a:avLst/>
          </a:prstGeom>
          <a:noFill/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0" y="320279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" sz="36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點選</a:t>
            </a:r>
            <a:r>
              <a:rPr lang="en" sz="3600" cap="none" dirty="0" smtClean="0">
                <a:latin typeface="AR PKaisho Medium JP" pitchFamily="66" charset="-128"/>
                <a:ea typeface="AR PKaisho Medium JP" pitchFamily="66" charset="-128"/>
                <a:cs typeface="Roboto"/>
                <a:sym typeface="Roboto"/>
              </a:rPr>
              <a:t> ‘</a:t>
            </a:r>
            <a:r>
              <a:rPr lang="en" sz="36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Custom callback</a:t>
            </a:r>
            <a:r>
              <a:rPr lang="en" sz="3600" cap="none" dirty="0" smtClean="0">
                <a:latin typeface="AR PGyosho Bold JP" pitchFamily="66" charset="-128"/>
                <a:ea typeface="AR PGyosho Bold JP" pitchFamily="66" charset="-128"/>
                <a:cs typeface="Roboto"/>
                <a:sym typeface="Roboto"/>
              </a:rPr>
              <a:t>’</a:t>
            </a:r>
            <a:endParaRPr sz="36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pic>
        <p:nvPicPr>
          <p:cNvPr id="477" name="Shape 477" descr="1. login.jpg"/>
          <p:cNvPicPr preferRelativeResize="0"/>
          <p:nvPr/>
        </p:nvPicPr>
        <p:blipFill>
          <a:blip r:embed="rId3"/>
          <a:srcRect b="14210"/>
          <a:stretch>
            <a:fillRect/>
          </a:stretch>
        </p:blipFill>
        <p:spPr>
          <a:xfrm>
            <a:off x="0" y="1110854"/>
            <a:ext cx="9143999" cy="40326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2106779" y="2048256"/>
            <a:ext cx="6239865" cy="665683"/>
          </a:xfrm>
          <a:prstGeom prst="rect">
            <a:avLst/>
          </a:prstGeom>
          <a:noFill/>
          <a:ln w="19050">
            <a:solidFill>
              <a:srgbClr val="80C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0" y="320279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" sz="3600" i="0" u="none" strike="noStrike" cap="none" dirty="0">
                <a:cs typeface="Roboto"/>
                <a:sym typeface="Roboto"/>
              </a:rPr>
              <a:t>輸入相對應資訊 → </a:t>
            </a:r>
            <a:r>
              <a:rPr lang="en" sz="3600" i="0" u="none" strike="noStrike" cap="none" dirty="0" smtClean="0">
                <a:cs typeface="Roboto"/>
                <a:sym typeface="Roboto"/>
              </a:rPr>
              <a:t>點擊</a:t>
            </a:r>
            <a:r>
              <a:rPr lang="en" sz="3600" cap="none" dirty="0" smtClean="0">
                <a:cs typeface="Roboto"/>
                <a:sym typeface="Roboto"/>
              </a:rPr>
              <a:t> </a:t>
            </a:r>
            <a:r>
              <a:rPr lang="en" sz="3600" cap="none" dirty="0" smtClean="0">
                <a:latin typeface="AR PKaisho Medium JP" pitchFamily="66" charset="-128"/>
                <a:ea typeface="AR PKaisho Medium JP" pitchFamily="66" charset="-128"/>
                <a:cs typeface="Roboto"/>
                <a:sym typeface="Roboto"/>
              </a:rPr>
              <a:t>‘</a:t>
            </a:r>
            <a:r>
              <a:rPr lang="en" sz="3600" cap="none" dirty="0" smtClean="0">
                <a:cs typeface="Roboto"/>
                <a:sym typeface="Roboto"/>
              </a:rPr>
              <a:t>Ok</a:t>
            </a:r>
            <a:r>
              <a:rPr lang="en" sz="3600" cap="none" dirty="0" smtClean="0">
                <a:latin typeface="AR PGyosho Bold JP" pitchFamily="66" charset="-128"/>
                <a:ea typeface="AR PGyosho Bold JP" pitchFamily="66" charset="-128"/>
                <a:cs typeface="Roboto"/>
                <a:sym typeface="Roboto"/>
              </a:rPr>
              <a:t>’</a:t>
            </a:r>
            <a:endParaRPr sz="3600" i="0" u="none" strike="noStrike" cap="none" dirty="0">
              <a:cs typeface="Roboto"/>
              <a:sym typeface="Roboto"/>
            </a:endParaRPr>
          </a:p>
        </p:txBody>
      </p:sp>
      <p:pic>
        <p:nvPicPr>
          <p:cNvPr id="483" name="Shape 483" descr="1. login.jpg"/>
          <p:cNvPicPr preferRelativeResize="0"/>
          <p:nvPr/>
        </p:nvPicPr>
        <p:blipFill>
          <a:blip r:embed="rId3"/>
          <a:srcRect b="14538"/>
          <a:stretch>
            <a:fillRect/>
          </a:stretch>
        </p:blipFill>
        <p:spPr>
          <a:xfrm>
            <a:off x="0" y="1126326"/>
            <a:ext cx="9143999" cy="401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圓角矩形 9"/>
          <p:cNvSpPr/>
          <p:nvPr/>
        </p:nvSpPr>
        <p:spPr>
          <a:xfrm>
            <a:off x="1474293" y="4421823"/>
            <a:ext cx="966156" cy="446662"/>
          </a:xfrm>
          <a:prstGeom prst="roundRect">
            <a:avLst>
              <a:gd name="adj" fmla="val 19047"/>
            </a:avLst>
          </a:prstGeom>
          <a:gradFill>
            <a:gsLst>
              <a:gs pos="0">
                <a:schemeClr val="tx1">
                  <a:lumMod val="85000"/>
                </a:schemeClr>
              </a:gs>
              <a:gs pos="50000">
                <a:schemeClr val="bg2">
                  <a:lumMod val="10000"/>
                  <a:lumOff val="9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rgbClr val="80C53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bg2"/>
                </a:solidFill>
              </a:rPr>
              <a:t>Ok</a:t>
            </a:r>
            <a:endParaRPr lang="zh-TW" altLang="en-US" sz="2400" dirty="0">
              <a:solidFill>
                <a:schemeClr val="bg2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713939" y="4868485"/>
            <a:ext cx="248718" cy="198689"/>
          </a:xfrm>
          <a:prstGeom prst="roundRect">
            <a:avLst/>
          </a:prstGeom>
          <a:noFill/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2" name="直線接點 11"/>
          <p:cNvCxnSpPr/>
          <p:nvPr/>
        </p:nvCxnSpPr>
        <p:spPr>
          <a:xfrm rot="10800000">
            <a:off x="1594714" y="4875803"/>
            <a:ext cx="1126540" cy="184057"/>
          </a:xfrm>
          <a:prstGeom prst="line">
            <a:avLst/>
          </a:prstGeom>
          <a:ln w="1905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rot="10800000">
            <a:off x="2440449" y="4421824"/>
            <a:ext cx="522213" cy="453978"/>
          </a:xfrm>
          <a:prstGeom prst="line">
            <a:avLst/>
          </a:prstGeom>
          <a:ln w="1905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647700" y="410000"/>
            <a:ext cx="8343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3600" b="1" i="0" u="none" strike="noStrike" cap="none" dirty="0" smtClean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設定完成後即可在</a:t>
            </a:r>
            <a:r>
              <a:rPr lang="en" sz="3600" b="1" i="0" u="none" strike="noStrike" cap="none" dirty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QIoT Suite </a:t>
            </a:r>
            <a:r>
              <a:rPr lang="en" sz="3600" b="1" i="0" u="none" strike="noStrike" cap="none" dirty="0" smtClean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Lite</a:t>
            </a:r>
            <a:br>
              <a:rPr lang="en" sz="3600" b="1" i="0" u="none" strike="noStrike" cap="none" dirty="0" smtClean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</a:br>
            <a:r>
              <a:rPr lang="en" sz="3600" b="1" i="0" u="none" strike="noStrike" cap="none" dirty="0" smtClean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接收到</a:t>
            </a:r>
            <a:r>
              <a:rPr lang="en" sz="3600" b="1" i="0" u="none" strike="noStrike" cap="none" dirty="0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Sigfox訊息</a:t>
            </a:r>
            <a:endParaRPr sz="3600" b="1" i="0" u="none" strike="noStrike" cap="none" dirty="0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489" name="Shape 489" descr="1. login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56512" y="1796645"/>
            <a:ext cx="5591269" cy="313962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P4-1_工作區域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9" y="0"/>
            <a:ext cx="9091362" cy="5143500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338074" y="535227"/>
            <a:ext cx="8561507" cy="1087170"/>
          </a:xfrm>
          <a:prstGeom prst="roundRect">
            <a:avLst/>
          </a:prstGeom>
          <a:solidFill>
            <a:srgbClr val="FFFFFF"/>
          </a:solidFill>
          <a:ln>
            <a:solidFill>
              <a:schemeClr val="bg2">
                <a:lumMod val="10000"/>
                <a:lumOff val="9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/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-3558599" y="1182764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</a:pPr>
            <a:r>
              <a:rPr lang="en" sz="30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Sigfox</a:t>
            </a:r>
            <a:endParaRPr sz="30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338074" y="2051538"/>
            <a:ext cx="8500518" cy="251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Noto Sans Symbols"/>
              <a:buChar char="◆"/>
            </a:pPr>
            <a:r>
              <a:rPr lang="en" sz="18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來自法國的低功耗廣域網路</a:t>
            </a:r>
            <a:r>
              <a:rPr lang="en" sz="18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（Low </a:t>
            </a:r>
            <a:r>
              <a:rPr lang="en" sz="18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Power Wide Area Network，簡稱LPWAN) 無線通訊技術</a:t>
            </a: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Noto Sans Symbols"/>
              <a:buNone/>
            </a:pP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>
              <a:buClrTx/>
              <a:buFont typeface="Noto Sans Symbols"/>
              <a:buChar char="◆"/>
            </a:pPr>
            <a:r>
              <a:rPr lang="en" sz="18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為開放式的IoT網路通訊協定 (蜂巢式, Cellular Style</a:t>
            </a:r>
            <a:r>
              <a:rPr lang="en" sz="18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)</a:t>
            </a:r>
            <a:r>
              <a:rPr lang="en" altLang="zh-TW" b="1" dirty="0">
                <a:latin typeface="微軟正黑體" pitchFamily="34" charset="-120"/>
                <a:ea typeface="微軟正黑體" pitchFamily="34" charset="-120"/>
              </a:rPr>
              <a:t> ，</a:t>
            </a:r>
            <a:r>
              <a:rPr lang="en" sz="1800" b="1" i="0" u="none" strike="noStrike" cap="none" dirty="0" smtClean="0">
                <a:latin typeface="微軟正黑體" pitchFamily="34" charset="-120"/>
                <a:ea typeface="微軟正黑體" pitchFamily="34" charset="-120"/>
                <a:sym typeface="Roboto"/>
              </a:rPr>
              <a:t>主要使用頻段為 sub-1G</a:t>
            </a:r>
            <a:r>
              <a:rPr lang="en-US" altLang="zh-TW" dirty="0" smtClean="0"/>
              <a:t>"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，特性為長距離，低資料量傳輸。 </a:t>
            </a: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Noto Sans Symbols"/>
              <a:buNone/>
            </a:pP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Noto Sans Symbols"/>
              <a:buChar char="◆"/>
            </a:pPr>
            <a:r>
              <a:rPr lang="en" sz="1800" b="1" i="0" u="none" strike="noStrike" cap="none" dirty="0">
                <a:latin typeface="微軟正黑體" pitchFamily="34" charset="-120"/>
                <a:ea typeface="微軟正黑體" pitchFamily="34" charset="-120"/>
                <a:sym typeface="Roboto"/>
              </a:rPr>
              <a:t>與電信業者(基地台)合作</a:t>
            </a: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Noto Sans Symbols"/>
              <a:buNone/>
            </a:pP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Noto Sans Symbols"/>
              <a:buNone/>
            </a:pP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Noto Sans Symbols"/>
              <a:buNone/>
            </a:pP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Noto Sans Symbols"/>
              <a:buNone/>
            </a:pPr>
            <a:endParaRPr sz="1800" b="1" i="0" u="none" strike="noStrike" cap="none" dirty="0"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94886" y="544363"/>
            <a:ext cx="5043705" cy="103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Sigfox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為超窄頻通訊技術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(Ultra Narrow Band)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，主要使用免執照的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Sub-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Ghz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ISM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頻段，因此相較於需要授權金的行動電信業者的蜂巢通訊技術，省下了高額的授權費用。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Sigfox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可傳輸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12Bytes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以下的數據，也能透過網路定位裝置所在的位置。</a:t>
            </a:r>
          </a:p>
        </p:txBody>
      </p:sp>
      <p:pic>
        <p:nvPicPr>
          <p:cNvPr id="6" name="圖片 5" descr="Sigfox_BB_Logo_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92" t="27187" r="14630" b="27435"/>
          <a:stretch/>
        </p:blipFill>
        <p:spPr>
          <a:xfrm>
            <a:off x="606025" y="625160"/>
            <a:ext cx="2902638" cy="997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9"/>
          <p:cNvSpPr txBox="1">
            <a:spLocks/>
          </p:cNvSpPr>
          <p:nvPr/>
        </p:nvSpPr>
        <p:spPr>
          <a:xfrm>
            <a:off x="0" y="2261307"/>
            <a:ext cx="9144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4800" b="1" kern="1200" spc="3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Roboto"/>
                <a:sym typeface="Roboto"/>
              </a:rPr>
              <a:t>是您最好的選擇</a:t>
            </a:r>
            <a:endParaRPr kumimoji="0" lang="zh-TW" altLang="en-US" sz="4800" b="1" i="0" u="none" strike="noStrike" kern="1200" cap="none" spc="3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Roboto"/>
              <a:sym typeface="Roboto"/>
            </a:endParaRPr>
          </a:p>
        </p:txBody>
      </p:sp>
      <p:sp>
        <p:nvSpPr>
          <p:cNvPr id="5" name="Shape 210"/>
          <p:cNvSpPr txBox="1">
            <a:spLocks/>
          </p:cNvSpPr>
          <p:nvPr/>
        </p:nvSpPr>
        <p:spPr>
          <a:xfrm>
            <a:off x="2344331" y="1756482"/>
            <a:ext cx="4455338" cy="83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QIoT</a:t>
            </a:r>
            <a:r>
              <a:rPr kumimoji="0" lang="zh-TW" altLang="en-US" sz="5400" b="0" i="0" u="none" strike="noStrike" kern="1200" cap="none" spc="5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＋</a:t>
            </a:r>
            <a:r>
              <a:rPr kumimoji="0" lang="en-US" sz="5400" b="1" i="0" u="none" strike="noStrike" kern="1200" cap="none" spc="5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Sigfox</a:t>
            </a:r>
            <a:endParaRPr kumimoji="0" lang="en-US" sz="5400" b="1" i="0" u="none" strike="noStrike" kern="1200" cap="none" spc="5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0" y="410000"/>
            <a:ext cx="91440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4000" dirty="0"/>
              <a:t>QIoT Suite Lite </a:t>
            </a:r>
            <a:r>
              <a:rPr lang="en" sz="4000" b="1" dirty="0">
                <a:latin typeface="微軟正黑體" pitchFamily="34" charset="-120"/>
                <a:ea typeface="微軟正黑體" pitchFamily="34" charset="-120"/>
              </a:rPr>
              <a:t>從私有雲至混合雲</a:t>
            </a:r>
            <a:endParaRPr sz="4000" b="1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Roboto"/>
            </a:endParaRPr>
          </a:p>
        </p:txBody>
      </p:sp>
      <p:sp>
        <p:nvSpPr>
          <p:cNvPr id="17" name="Shape 2527" descr="Integrated Intelligent IoT Platform…"/>
          <p:cNvSpPr txBox="1">
            <a:spLocks noGrp="1"/>
          </p:cNvSpPr>
          <p:nvPr>
            <p:ph type="body" idx="1"/>
          </p:nvPr>
        </p:nvSpPr>
        <p:spPr>
          <a:xfrm>
            <a:off x="-142908" y="5567670"/>
            <a:ext cx="6510337" cy="342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簡易的安裝導覽，立即上手</a:t>
            </a:r>
          </a:p>
          <a:p>
            <a:pPr marL="342900" marR="0" lvl="0" indent="-152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圖像化的流程設計方式</a:t>
            </a:r>
          </a:p>
          <a:p>
            <a:pPr marL="342900" marR="0" lvl="0" indent="-152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自己的儀表板，自己設計</a:t>
            </a:r>
          </a:p>
          <a:p>
            <a:pPr marL="342900" marR="0" lvl="0" indent="-139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Shape 234" descr="圖片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3883" y="-4589032"/>
            <a:ext cx="9728404" cy="4467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Shape 2534"/>
          <p:cNvGrpSpPr/>
          <p:nvPr/>
        </p:nvGrpSpPr>
        <p:grpSpPr>
          <a:xfrm>
            <a:off x="357158" y="1257553"/>
            <a:ext cx="8279403" cy="3869046"/>
            <a:chOff x="357158" y="888895"/>
            <a:chExt cx="8279403" cy="3869046"/>
          </a:xfrm>
        </p:grpSpPr>
        <p:pic>
          <p:nvPicPr>
            <p:cNvPr id="5" name="Shape 2535" descr="P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158" y="888895"/>
              <a:ext cx="8279403" cy="3869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2536"/>
            <p:cNvSpPr txBox="1"/>
            <p:nvPr/>
          </p:nvSpPr>
          <p:spPr>
            <a:xfrm>
              <a:off x="3786182" y="2500312"/>
              <a:ext cx="1643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使用者管理</a:t>
              </a:r>
            </a:p>
          </p:txBody>
        </p:sp>
        <p:sp>
          <p:nvSpPr>
            <p:cNvPr id="7" name="Shape 2537"/>
            <p:cNvSpPr txBox="1"/>
            <p:nvPr/>
          </p:nvSpPr>
          <p:spPr>
            <a:xfrm>
              <a:off x="3786182" y="2981740"/>
              <a:ext cx="1643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 dirty="0" err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設備管理</a:t>
              </a:r>
              <a:endParaRPr lang="en-US" sz="16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8" name="Shape 2538"/>
            <p:cNvSpPr txBox="1"/>
            <p:nvPr/>
          </p:nvSpPr>
          <p:spPr>
            <a:xfrm>
              <a:off x="3786182" y="3481806"/>
              <a:ext cx="1643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規則引擎</a:t>
              </a:r>
            </a:p>
          </p:txBody>
        </p:sp>
        <p:sp>
          <p:nvSpPr>
            <p:cNvPr id="9" name="Shape 2539"/>
            <p:cNvSpPr txBox="1"/>
            <p:nvPr/>
          </p:nvSpPr>
          <p:spPr>
            <a:xfrm>
              <a:off x="3786182" y="3929072"/>
              <a:ext cx="1643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 dirty="0" err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資料儀表板</a:t>
              </a:r>
              <a:endParaRPr lang="en-US" sz="16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0" name="Shape 2540"/>
            <p:cNvSpPr txBox="1"/>
            <p:nvPr/>
          </p:nvSpPr>
          <p:spPr>
            <a:xfrm>
              <a:off x="6072198" y="1415473"/>
              <a:ext cx="16431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第三方資料交換服務</a:t>
              </a:r>
            </a:p>
          </p:txBody>
        </p:sp>
        <p:sp>
          <p:nvSpPr>
            <p:cNvPr id="11" name="Shape 2541"/>
            <p:cNvSpPr txBox="1"/>
            <p:nvPr/>
          </p:nvSpPr>
          <p:spPr>
            <a:xfrm>
              <a:off x="6000760" y="2071684"/>
              <a:ext cx="1857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平台即服務(PaaS)</a:t>
              </a:r>
            </a:p>
          </p:txBody>
        </p:sp>
        <p:sp>
          <p:nvSpPr>
            <p:cNvPr id="12" name="Shape 2542"/>
            <p:cNvSpPr txBox="1"/>
            <p:nvPr/>
          </p:nvSpPr>
          <p:spPr>
            <a:xfrm>
              <a:off x="6000760" y="2571750"/>
              <a:ext cx="1857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軟體即服務(SaaS)</a:t>
              </a:r>
            </a:p>
          </p:txBody>
        </p:sp>
        <p:sp>
          <p:nvSpPr>
            <p:cNvPr id="13" name="Shape 2543"/>
            <p:cNvSpPr txBox="1"/>
            <p:nvPr/>
          </p:nvSpPr>
          <p:spPr>
            <a:xfrm>
              <a:off x="6143636" y="3429006"/>
              <a:ext cx="1643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公司系統</a:t>
              </a:r>
            </a:p>
          </p:txBody>
        </p:sp>
        <p:sp>
          <p:nvSpPr>
            <p:cNvPr id="14" name="Shape 2544"/>
            <p:cNvSpPr txBox="1"/>
            <p:nvPr/>
          </p:nvSpPr>
          <p:spPr>
            <a:xfrm>
              <a:off x="6143636" y="3876272"/>
              <a:ext cx="1643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行動設備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9937706" y="306442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16" name="Shape 2528" descr="dddd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182" y="5796067"/>
            <a:ext cx="3657175" cy="2101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Shape 2524"/>
          <p:cNvGrpSpPr/>
          <p:nvPr/>
        </p:nvGrpSpPr>
        <p:grpSpPr>
          <a:xfrm>
            <a:off x="-1943208" y="5990358"/>
            <a:ext cx="1800300" cy="2232144"/>
            <a:chOff x="539552" y="2067694"/>
            <a:chExt cx="1800300" cy="2232144"/>
          </a:xfrm>
        </p:grpSpPr>
        <p:pic>
          <p:nvPicPr>
            <p:cNvPr id="19" name="Shape 25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3568" y="2067694"/>
              <a:ext cx="1222177" cy="1198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Shape 2526"/>
            <p:cNvSpPr/>
            <p:nvPr/>
          </p:nvSpPr>
          <p:spPr>
            <a:xfrm>
              <a:off x="539552" y="3363838"/>
              <a:ext cx="1800300" cy="93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00" tIns="45700" rIns="45700" bIns="45700" anchor="t" anchorCtr="0">
              <a:noAutofit/>
            </a:bodyPr>
            <a:lstStyle/>
            <a:p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Gill Sans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QIoT Suite Lite</a:t>
              </a:r>
            </a:p>
          </p:txBody>
        </p:sp>
      </p:grpSp>
      <p:sp>
        <p:nvSpPr>
          <p:cNvPr id="21" name="Private Cloud"/>
          <p:cNvSpPr txBox="1"/>
          <p:nvPr/>
        </p:nvSpPr>
        <p:spPr>
          <a:xfrm>
            <a:off x="3292022" y="2368831"/>
            <a:ext cx="1250204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424242"/>
                </a:solidFill>
              </a:defRPr>
            </a:lvl1pPr>
          </a:lstStyle>
          <a:p>
            <a:r>
              <a:rPr dirty="0"/>
              <a:t>Private Cloud</a:t>
            </a:r>
          </a:p>
        </p:txBody>
      </p:sp>
      <p:sp>
        <p:nvSpPr>
          <p:cNvPr id="22" name="Hybrid Cloud"/>
          <p:cNvSpPr txBox="1"/>
          <p:nvPr/>
        </p:nvSpPr>
        <p:spPr>
          <a:xfrm>
            <a:off x="5924461" y="1264019"/>
            <a:ext cx="242847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solidFill>
                  <a:srgbClr val="424242"/>
                </a:solidFill>
              </a:defRPr>
            </a:lvl1pPr>
          </a:lstStyle>
          <a:p>
            <a:pPr algn="ctr"/>
            <a:r>
              <a:rPr dirty="0">
                <a:solidFill>
                  <a:srgbClr val="FFFFFF"/>
                </a:solidFill>
              </a:rPr>
              <a:t>Hybrid 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-1390651"/>
            <a:ext cx="9144000" cy="34004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魚客松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11700" y="1639451"/>
            <a:ext cx="3841200" cy="33390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「魚客松」是由美國國務院與致力於在全世界建立科技社群的非營利組織</a:t>
            </a:r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HackerNest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共同主持。</a:t>
            </a:r>
          </a:p>
          <a:p>
            <a:pPr>
              <a:spcAft>
                <a:spcPts val="1200"/>
              </a:spcAft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魚客松在包括台北和高雄等全球數十個城市同時舉行，邀請程式開發人員針對全球海洋、魚類、和漁業當今所面臨的問題，為之開發行動和技術工具。獲勝者可以在當地獲頒獎金並進入全球決賽，並有機會獲得全球大獎。</a:t>
            </a:r>
          </a:p>
        </p:txBody>
      </p:sp>
      <p:pic>
        <p:nvPicPr>
          <p:cNvPr id="4" name="圖片 3" descr="P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639451"/>
            <a:ext cx="4474614" cy="2684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全國冠軍隊伍 </a:t>
            </a:r>
            <a:r>
              <a:rPr lang="en-US" altLang="zh-TW" dirty="0" smtClean="0"/>
              <a:t>Ocean Fox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4" name="圖片 3" descr="P8-1.jpg"/>
          <p:cNvPicPr>
            <a:picLocks noChangeAspect="1"/>
          </p:cNvPicPr>
          <p:nvPr/>
        </p:nvPicPr>
        <p:blipFill>
          <a:blip r:embed="rId2"/>
          <a:srcRect r="458"/>
          <a:stretch>
            <a:fillRect/>
          </a:stretch>
        </p:blipFill>
        <p:spPr>
          <a:xfrm>
            <a:off x="4942965" y="1667933"/>
            <a:ext cx="3880868" cy="2863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 descr="P8-2.jpg"/>
          <p:cNvPicPr>
            <a:picLocks noChangeAspect="1"/>
          </p:cNvPicPr>
          <p:nvPr/>
        </p:nvPicPr>
        <p:blipFill>
          <a:blip r:embed="rId3"/>
          <a:srcRect l="12284" t="23106" r="13210" b="9009"/>
          <a:stretch>
            <a:fillRect/>
          </a:stretch>
        </p:blipFill>
        <p:spPr>
          <a:xfrm>
            <a:off x="303233" y="1684866"/>
            <a:ext cx="4311099" cy="2855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全國冠軍隊伍 </a:t>
            </a:r>
            <a:r>
              <a:rPr lang="en-US" altLang="zh-TW" dirty="0" smtClean="0"/>
              <a:t>Ocean Fox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4" name="圖片 3" descr="P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07" y="1551335"/>
            <a:ext cx="3960000" cy="297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 descr="P7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74" y="1551335"/>
            <a:ext cx="3960000" cy="297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Ocean Fox</a:t>
            </a:r>
            <a:r>
              <a:rPr lang="zh-TW" altLang="en-US" dirty="0" smtClean="0"/>
              <a:t> 隊長</a:t>
            </a:r>
            <a:endParaRPr lang="zh-TW" altLang="en-US" dirty="0"/>
          </a:p>
        </p:txBody>
      </p:sp>
      <p:pic>
        <p:nvPicPr>
          <p:cNvPr id="6" name="圖片 5" descr="^2A326CFACBD79BEE972689B5B2C72A05578718A2EC2FD09DB0^pimgpsh_fullsize_dist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270212"/>
            <a:ext cx="6972300" cy="364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</TotalTime>
  <Words>844</Words>
  <Application>Microsoft Macintosh PowerPoint</Application>
  <PresentationFormat>如螢幕大小 (16:9)</PresentationFormat>
  <Paragraphs>179</Paragraphs>
  <Slides>40</Slides>
  <Notes>35</Notes>
  <HiddenSlides>0</HiddenSlides>
  <MMClips>2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40</vt:i4>
      </vt:variant>
    </vt:vector>
  </HeadingPairs>
  <TitlesOfParts>
    <vt:vector size="42" baseType="lpstr">
      <vt:lpstr>自訂設計</vt:lpstr>
      <vt:lpstr>地平線</vt:lpstr>
      <vt:lpstr>QIoT＋Sigfox</vt:lpstr>
      <vt:lpstr>Outlines</vt:lpstr>
      <vt:lpstr>投影片 3</vt:lpstr>
      <vt:lpstr>Sigfox</vt:lpstr>
      <vt:lpstr>QIoT Suite Lite 從私有雲至混合雲</vt:lpstr>
      <vt:lpstr>魚客松</vt:lpstr>
      <vt:lpstr>全國冠軍隊伍 Ocean Fox </vt:lpstr>
      <vt:lpstr>全國冠軍隊伍 Ocean Fox </vt:lpstr>
      <vt:lpstr>Ocean Fox 隊長</vt:lpstr>
      <vt:lpstr>投影片 10</vt:lpstr>
      <vt:lpstr>潛艇鉤吻鮭  Formosan salmon submarine sampling system</vt:lpstr>
      <vt:lpstr>現存問題及改善目的</vt:lpstr>
      <vt:lpstr>潛艇鉤吻鮭</vt:lpstr>
      <vt:lpstr>上游 投放潛艇鮭</vt:lpstr>
      <vt:lpstr>延途收集資料，異常水質取樣本透過 Sigfox 回傳資料 </vt:lpstr>
      <vt:lpstr>投影片 16</vt:lpstr>
      <vt:lpstr>投影片 17</vt:lpstr>
      <vt:lpstr>資料收集之後</vt:lpstr>
      <vt:lpstr>系統框架(1/2)</vt:lpstr>
      <vt:lpstr>系統框架 (2/2)</vt:lpstr>
      <vt:lpstr>資料收集裝置</vt:lpstr>
      <vt:lpstr>樣品分析</vt:lpstr>
      <vt:lpstr>資料收集裝置3D圖 (2/1)</vt:lpstr>
      <vt:lpstr>資料收集裝置3D圖 (2/2)</vt:lpstr>
      <vt:lpstr>實驗室後台樣本與管理</vt:lpstr>
      <vt:lpstr>Sigfox 無線通訊傳輸</vt:lpstr>
      <vt:lpstr>投影片 27</vt:lpstr>
      <vt:lpstr>Fishakathon 海外參賽影片 </vt:lpstr>
      <vt:lpstr>來自Sigfox的訊息</vt:lpstr>
      <vt:lpstr>      動手連接</vt:lpstr>
      <vt:lpstr>Live Demo – QIoT 與 Sigfox 怎麼做連接 </vt:lpstr>
      <vt:lpstr>登入sigfox</vt:lpstr>
      <vt:lpstr>Sigfox首頁畫面</vt:lpstr>
      <vt:lpstr>到Device Type分頁 → 點選 ‘New’</vt:lpstr>
      <vt:lpstr>輸入相對應資訊 → 點選 ‘Ok’</vt:lpstr>
      <vt:lpstr>在側邊欄選擇CALLBACKS → 點選 ‘New’</vt:lpstr>
      <vt:lpstr>點選 ‘Custom callback’</vt:lpstr>
      <vt:lpstr>輸入相對應資訊 → 點擊 ‘Ok’</vt:lpstr>
      <vt:lpstr>設定完成後即可在QIoT Suite Lite 接收到Sigfox訊息</vt:lpstr>
      <vt:lpstr>投影片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QIoT如何與Sigfox 連</dc:title>
  <dc:creator>Coco Chiang</dc:creator>
  <cp:lastModifiedBy>Miona Li</cp:lastModifiedBy>
  <cp:revision>118</cp:revision>
  <dcterms:modified xsi:type="dcterms:W3CDTF">2018-03-28T03:14:09Z</dcterms:modified>
</cp:coreProperties>
</file>