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notesSlides/notesSlide25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5" r:id="rId1"/>
    <p:sldMasterId id="2147483697" r:id="rId2"/>
  </p:sldMasterIdLst>
  <p:notesMasterIdLst>
    <p:notesMasterId r:id="rId43"/>
  </p:notesMasterIdLst>
  <p:handoutMasterIdLst>
    <p:handoutMasterId r:id="rId44"/>
  </p:handoutMasterIdLst>
  <p:sldIdLst>
    <p:sldId id="256" r:id="rId3"/>
    <p:sldId id="257" r:id="rId4"/>
    <p:sldId id="258" r:id="rId5"/>
    <p:sldId id="259" r:id="rId6"/>
    <p:sldId id="260" r:id="rId7"/>
    <p:sldId id="291" r:id="rId8"/>
    <p:sldId id="293" r:id="rId9"/>
    <p:sldId id="292" r:id="rId10"/>
    <p:sldId id="296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88" r:id="rId29"/>
    <p:sldId id="289" r:id="rId30"/>
    <p:sldId id="290" r:id="rId31"/>
    <p:sldId id="278" r:id="rId32"/>
    <p:sldId id="279" r:id="rId33"/>
    <p:sldId id="280" r:id="rId34"/>
    <p:sldId id="281" r:id="rId35"/>
    <p:sldId id="282" r:id="rId36"/>
    <p:sldId id="283" r:id="rId37"/>
    <p:sldId id="284" r:id="rId38"/>
    <p:sldId id="285" r:id="rId39"/>
    <p:sldId id="286" r:id="rId40"/>
    <p:sldId id="287" r:id="rId41"/>
    <p:sldId id="294" r:id="rId42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C535"/>
    <a:srgbClr val="3D015F"/>
    <a:srgbClr val="000000"/>
    <a:srgbClr val="FFFFFF"/>
    <a:srgbClr val="F7CF25"/>
    <a:srgbClr val="FFB700"/>
    <a:srgbClr val="00DEFF"/>
    <a:srgbClr val="FFFF99"/>
    <a:srgbClr val="FE8002"/>
    <a:srgbClr val="FF1F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052" autoAdjust="0"/>
    <p:restoredTop sz="93789" autoAdjust="0"/>
  </p:normalViewPr>
  <p:slideViewPr>
    <p:cSldViewPr snapToGrid="0" snapToObjects="1">
      <p:cViewPr>
        <p:scale>
          <a:sx n="80" d="100"/>
          <a:sy n="80" d="100"/>
        </p:scale>
        <p:origin x="-888" y="-21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99" d="100"/>
          <a:sy n="99" d="100"/>
        </p:scale>
        <p:origin x="-3024" y="-9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CF3ACA-D7E6-9D4B-8408-662135D5228D}" type="datetimeFigureOut">
              <a:rPr kumimoji="1" lang="zh-TW" altLang="en-US" smtClean="0"/>
              <a:pPr/>
              <a:t>2018/3/28</a:t>
            </a:fld>
            <a:endParaRPr kumimoji="1"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CD3381-4E93-3F4E-BE0B-C5C60DB38545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0263714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16540020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Shape 20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" name="Shape 20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Shape 26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8" name="Shape 26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Shape 27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8" name="Shape 27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Shape 29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1" name="Shape 29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Shape 31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1" name="Shape 31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Shape 3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7" name="Shape 32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Shape 33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7" name="Shape 3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Shape 36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4" name="Shape 36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Shape 37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3" name="Shape 37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Shape 38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82" name="Shape 3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lang="en" sz="11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每一管10cc並滴入化學試劑，用於即時檢驗的現況，並搭配GPS、環境資訊上載到Sigfox網路；同樣的資訊會也會被保留在QBoat Sunny中，待回實驗室後可透過區域網路複製出來，同時也副本給Microsoft Azure</a:t>
            </a:r>
            <a:endParaRPr sz="11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Shape 39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4" name="Shape 39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Shape 21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Shape 21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Shape 40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2" name="Shape 40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Shape 41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12" name="Shape 41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lang="en" sz="11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藉由Sigfox回傳並記錄於QBoat Sunny中的詳細取樣記錄，回到實驗室後結合Microsoft Azure的雲端服務，可以只用瀏覽器就在畫面上呈現各個取樣點的資訊狀況</a:t>
            </a:r>
            <a:endParaRPr sz="11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Shape 42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22" name="Shape 42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lang="en" sz="11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20170807在台灣淡水出海實測，只利用手機行動電源，在沒有Repeater以及任何輔助強波裝置下，能達到10km的傳輸距離</a:t>
            </a:r>
            <a:endParaRPr sz="11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Shape 49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2" name="Shape 49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Shape 4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7" name="Shape 49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Shape 50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3" name="Shape 50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Shape 42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0" name="Shape 43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Shape 43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5" name="Shape 43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Shape 44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4" name="Shape 44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Shape 44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0" name="Shape 45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Shape 2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Shape 22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Shape 45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6" name="Shape 45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Shape 46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2" name="Shape 46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Shape 46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68" name="Shape 46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Shape 47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4" name="Shape 47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Shape 47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0" name="Shape 48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Shape 48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6" name="Shape 48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Shape 22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" name="Shape 22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Shape 23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1" name="Shape 2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Shape 23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" name="Shape 23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Shape 24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2" name="Shape 24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賴桑: 說明作品名稱</a:t>
            </a:r>
            <a:endParaRPr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Shape 2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2" name="Shape 2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Shape 25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0" name="Shape 26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kumimoji="1" lang="zh-TW" altLang="en-US" dirty="0" smtClean="0"/>
              <a:t>按一下以編輯母片標題樣式</a:t>
            </a:r>
            <a:endParaRPr kumimoji="1" lang="zh-TW" altLang="en-US" dirty="0"/>
          </a:p>
        </p:txBody>
      </p:sp>
      <p:sp>
        <p:nvSpPr>
          <p:cNvPr id="3" name="子標題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zh-TW" altLang="en-US" dirty="0" smtClean="0"/>
              <a:t> 按一下以編輯母片子標題樣式</a:t>
            </a:r>
            <a:endParaRPr kumimoji="1"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6C71C-432A-B94E-B84E-A870A180A0FF}" type="datetimeFigureOut">
              <a:rPr kumimoji="1" lang="zh-TW" altLang="en-US" smtClean="0"/>
              <a:pPr/>
              <a:t>2018/3/28</a:t>
            </a:fld>
            <a:endParaRPr kumimoji="1"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A69F0-2DEE-1347-A125-82E01AC0B146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325502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6C71C-432A-B94E-B84E-A870A180A0FF}" type="datetimeFigureOut">
              <a:rPr kumimoji="1" lang="zh-TW" altLang="en-US" smtClean="0"/>
              <a:pPr/>
              <a:t>2018/3/28</a:t>
            </a:fld>
            <a:endParaRPr kumimoji="1"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A69F0-2DEE-1347-A125-82E01AC0B146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9605818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6C71C-432A-B94E-B84E-A870A180A0FF}" type="datetimeFigureOut">
              <a:rPr kumimoji="1" lang="zh-TW" altLang="en-US" smtClean="0"/>
              <a:pPr/>
              <a:t>2018/3/28</a:t>
            </a:fld>
            <a:endParaRPr kumimoji="1"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A69F0-2DEE-1347-A125-82E01AC0B146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378292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 txBox="1">
            <a:spLocks noGrp="1"/>
          </p:cNvSpPr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4000" b="1" i="0" u="none" strike="noStrike" cap="none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cs typeface="微軟正黑體" pitchFamily="34" charset="-120"/>
                <a:sym typeface="Robo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 dirty="0"/>
          </a:p>
        </p:txBody>
      </p:sp>
      <p:sp>
        <p:nvSpPr>
          <p:cNvPr id="148" name="Shape 148"/>
          <p:cNvSpPr txBox="1">
            <a:spLocks noGrp="1"/>
          </p:cNvSpPr>
          <p:nvPr>
            <p:ph type="body" idx="1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ts val="1800"/>
              <a:buFont typeface="Roboto"/>
              <a:buChar char="●"/>
              <a:defRPr sz="180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 sz="14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 sz="14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 sz="14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 sz="14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 sz="14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 sz="14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 sz="14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Roboto"/>
              <a:buChar char="■"/>
              <a:defRPr sz="14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 dirty="0"/>
          </a:p>
        </p:txBody>
      </p:sp>
      <p:sp>
        <p:nvSpPr>
          <p:cNvPr id="149" name="Shape 149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oboto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oboto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oboto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oboto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oboto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oboto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oboto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oboto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oboto"/>
              <a:buNone/>
              <a:defRPr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pic>
        <p:nvPicPr>
          <p:cNvPr id="12" name="圖片 11" descr="logo-02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8197" y="190298"/>
            <a:ext cx="1104302" cy="19961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10328母片_內頁1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圖片 4" descr="logo-02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8197" y="190298"/>
            <a:ext cx="1104302" cy="199616"/>
          </a:xfrm>
          <a:prstGeom prst="rect">
            <a:avLst/>
          </a:prstGeom>
        </p:spPr>
      </p:pic>
    </p:spTree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圖片 17" descr="10328母片_內頁4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3D26B-DFC2-4248-8ED0-AD3E108CBDD7}" type="datetime1">
              <a:rPr lang="en-US" smtClean="0"/>
              <a:pPr/>
              <a:t>3/28/2018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2914650"/>
            <a:ext cx="6400800" cy="1314450"/>
          </a:xfrm>
        </p:spPr>
        <p:txBody>
          <a:bodyPr>
            <a:normAutofit/>
          </a:bodyPr>
          <a:lstStyle>
            <a:lvl1pPr marL="0" indent="0" algn="ctr">
              <a:buNone/>
              <a:defRPr sz="36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 smtClean="0"/>
              <a:t> 按一下以編輯母片子標題樣式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05916"/>
            <a:ext cx="7772400" cy="1102519"/>
          </a:xfrm>
        </p:spPr>
        <p:txBody>
          <a:bodyPr/>
          <a:lstStyle>
            <a:lvl1pPr algn="ctr">
              <a:defRPr sz="6000"/>
            </a:lvl1pPr>
          </a:lstStyle>
          <a:p>
            <a:r>
              <a:rPr lang="zh-TW" altLang="en-US" dirty="0" smtClean="0"/>
              <a:t>按一下以編輯母片標題樣式</a:t>
            </a:r>
            <a:endParaRPr lang="en-US" dirty="0"/>
          </a:p>
        </p:txBody>
      </p:sp>
      <p:pic>
        <p:nvPicPr>
          <p:cNvPr id="15" name="圖片 14" descr="logo-02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8197" y="190298"/>
            <a:ext cx="1104302" cy="199616"/>
          </a:xfrm>
          <a:prstGeom prst="rect">
            <a:avLst/>
          </a:prstGeom>
        </p:spPr>
      </p:pic>
    </p:spTree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05979"/>
            <a:ext cx="7924800" cy="857250"/>
          </a:xfrm>
        </p:spPr>
        <p:txBody>
          <a:bodyPr/>
          <a:lstStyle>
            <a:lvl1pPr algn="ctr">
              <a:defRPr/>
            </a:lvl1pPr>
          </a:lstStyle>
          <a:p>
            <a:r>
              <a:rPr lang="zh-TW" altLang="en-US" dirty="0" smtClean="0"/>
              <a:t>按一下以編輯母片標題樣式</a:t>
            </a:r>
            <a:endParaRPr lang="en-US" dirty="0"/>
          </a:p>
        </p:txBody>
      </p:sp>
      <p:pic>
        <p:nvPicPr>
          <p:cNvPr id="6" name="圖片 5" descr="logo-02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9600" y="4596772"/>
            <a:ext cx="1104302" cy="199616"/>
          </a:xfrm>
          <a:prstGeom prst="rect">
            <a:avLst/>
          </a:prstGeom>
        </p:spPr>
      </p:pic>
    </p:spTree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05979"/>
            <a:ext cx="7924800" cy="85725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7F932-D99A-4087-BFB1-EA42FAFC8D2C}" type="datetime1">
              <a:rPr lang="en-US" smtClean="0"/>
              <a:pPr/>
              <a:t>3/28/2018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0" y="1200150"/>
            <a:ext cx="7924800" cy="30861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區段標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 descr="0328母片_cover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8" name="圖片 7" descr="logo-02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8197" y="190298"/>
            <a:ext cx="1104302" cy="199616"/>
          </a:xfrm>
          <a:prstGeom prst="rect">
            <a:avLst/>
          </a:prstGeom>
        </p:spPr>
      </p:pic>
    </p:spTree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05979"/>
            <a:ext cx="7924800" cy="857250"/>
          </a:xfrm>
        </p:spPr>
        <p:txBody>
          <a:bodyPr/>
          <a:lstStyle>
            <a:lvl1pPr algn="ctr">
              <a:defRPr sz="3600"/>
            </a:lvl1pPr>
          </a:lstStyle>
          <a:p>
            <a:r>
              <a:rPr lang="zh-TW" altLang="en-US" dirty="0" smtClean="0"/>
              <a:t>按一下以編輯母片標題樣式</a:t>
            </a:r>
            <a:endParaRPr lang="en-US" dirty="0"/>
          </a:p>
        </p:txBody>
      </p:sp>
      <p:sp>
        <p:nvSpPr>
          <p:cNvPr id="8" name="矩形 7"/>
          <p:cNvSpPr/>
          <p:nvPr userDrawn="1"/>
        </p:nvSpPr>
        <p:spPr>
          <a:xfrm>
            <a:off x="0" y="1101329"/>
            <a:ext cx="9144000" cy="3899296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9" name="圖片 8" descr="logo-02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8197" y="190298"/>
            <a:ext cx="1104302" cy="199616"/>
          </a:xfrm>
          <a:prstGeom prst="rect">
            <a:avLst/>
          </a:prstGeom>
        </p:spPr>
      </p:pic>
    </p:spTree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657350"/>
            <a:ext cx="3733800" cy="26289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657350"/>
            <a:ext cx="3733800" cy="26289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05979"/>
            <a:ext cx="79248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200150"/>
            <a:ext cx="3733800" cy="431006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200150"/>
            <a:ext cx="3733800" cy="431006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B246E-8FD1-42FF-94A4-E4133095C37A}" type="datetime1">
              <a:rPr lang="en-US" smtClean="0"/>
              <a:pPr/>
              <a:t>3/28/2018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6C71C-432A-B94E-B84E-A870A180A0FF}" type="datetimeFigureOut">
              <a:rPr kumimoji="1" lang="zh-TW" altLang="en-US" smtClean="0"/>
              <a:pPr/>
              <a:t>2018/3/28</a:t>
            </a:fld>
            <a:endParaRPr kumimoji="1"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A69F0-2DEE-1347-A125-82E01AC0B146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52513154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962400" y="1085850"/>
            <a:ext cx="4648200" cy="32004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085850"/>
            <a:ext cx="2971800" cy="82296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2648" y="1910919"/>
            <a:ext cx="2971800" cy="2375332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8ADFA-7142-4015-85E6-1712F15FA709}" type="datetime1">
              <a:rPr lang="en-US" smtClean="0"/>
              <a:pPr/>
              <a:t>3/28/2018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"/>
          </a:p>
        </p:txBody>
      </p:sp>
    </p:spTree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oriz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085850"/>
            <a:ext cx="2971800" cy="82296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7344" y="1085850"/>
            <a:ext cx="3419856" cy="260604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將圖片拖曳至版面配置區或按一下圖示以新增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1910918"/>
            <a:ext cx="2971800" cy="1803832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581E0-D653-4D78-A48F-41D80498BC7E}" type="datetime1">
              <a:rPr lang="en-US" smtClean="0"/>
              <a:pPr/>
              <a:t>3/28/2018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"/>
          </a:p>
        </p:txBody>
      </p:sp>
    </p:spTree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4C003-38E8-486A-9BFD-47E55D87241C}" type="datetime1">
              <a:rPr lang="en-US" smtClean="0"/>
              <a:pPr/>
              <a:t>3/28/2018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"/>
          </a:p>
        </p:txBody>
      </p:sp>
    </p:spTree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9EAA3-934B-41DB-B3B1-806F4BE5CC37}" type="datetime1">
              <a:rPr lang="en-US" smtClean="0"/>
              <a:pPr/>
              <a:t>3/28/2018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"/>
          </a:p>
        </p:txBody>
      </p:sp>
    </p:spTree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 1" userDrawn="1">
  <p:cSld name="One column text 1"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horizon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57" name="Shape 157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Roboto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Roboto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Roboto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Roboto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Roboto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Roboto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Roboto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Roboto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Roboto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hape 151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843225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"/>
              <a:buNone/>
              <a:defRPr sz="4000" b="1" i="0" u="none" strike="noStrike" cap="none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微軟正黑體" pitchFamily="34" charset="-120"/>
                <a:sym typeface="Robo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"/>
              <a:buNone/>
              <a:defRPr sz="2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"/>
              <a:buNone/>
              <a:defRPr sz="2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"/>
              <a:buNone/>
              <a:defRPr sz="2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"/>
              <a:buNone/>
              <a:defRPr sz="2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"/>
              <a:buNone/>
              <a:defRPr sz="2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"/>
              <a:buNone/>
              <a:defRPr sz="2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"/>
              <a:buNone/>
              <a:defRPr sz="2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"/>
              <a:buNone/>
              <a:defRPr sz="2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 dirty="0"/>
          </a:p>
        </p:txBody>
      </p:sp>
      <p:sp>
        <p:nvSpPr>
          <p:cNvPr id="152" name="Shape 152"/>
          <p:cNvSpPr txBox="1">
            <a:spLocks noGrp="1"/>
          </p:cNvSpPr>
          <p:nvPr>
            <p:ph type="body" idx="1"/>
          </p:nvPr>
        </p:nvSpPr>
        <p:spPr>
          <a:xfrm>
            <a:off x="311700" y="1465804"/>
            <a:ext cx="2808000" cy="310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oboto"/>
              <a:buChar char="●"/>
              <a:defRPr sz="120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oboto"/>
              <a:buChar char="○"/>
              <a:defRPr sz="12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oboto"/>
              <a:buChar char="■"/>
              <a:defRPr sz="12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oboto"/>
              <a:buChar char="●"/>
              <a:defRPr sz="12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oboto"/>
              <a:buChar char="○"/>
              <a:defRPr sz="12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oboto"/>
              <a:buChar char="■"/>
              <a:defRPr sz="12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oboto"/>
              <a:buChar char="●"/>
              <a:defRPr sz="12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oboto"/>
              <a:buChar char="○"/>
              <a:defRPr sz="12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200"/>
              <a:buFont typeface="Roboto"/>
              <a:buChar char="■"/>
              <a:defRPr sz="12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 dirty="0"/>
          </a:p>
        </p:txBody>
      </p:sp>
      <p:sp>
        <p:nvSpPr>
          <p:cNvPr id="153" name="Shape 153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Roboto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Roboto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Roboto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Roboto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Roboto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Roboto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Roboto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Roboto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Roboto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hape 159"/>
          <p:cNvSpPr txBox="1">
            <a:spLocks noGrp="1"/>
          </p:cNvSpPr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 dirty="0"/>
          </a:p>
        </p:txBody>
      </p:sp>
      <p:sp>
        <p:nvSpPr>
          <p:cNvPr id="160" name="Shape 160"/>
          <p:cNvSpPr txBox="1">
            <a:spLocks noGrp="1"/>
          </p:cNvSpPr>
          <p:nvPr>
            <p:ph type="body" idx="1"/>
          </p:nvPr>
        </p:nvSpPr>
        <p:spPr>
          <a:xfrm>
            <a:off x="311700" y="1229975"/>
            <a:ext cx="3999900" cy="333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 sz="140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oboto"/>
              <a:buChar char="○"/>
              <a:defRPr sz="12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oboto"/>
              <a:buChar char="■"/>
              <a:defRPr sz="12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oboto"/>
              <a:buChar char="●"/>
              <a:defRPr sz="12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oboto"/>
              <a:buChar char="○"/>
              <a:defRPr sz="12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oboto"/>
              <a:buChar char="■"/>
              <a:defRPr sz="12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oboto"/>
              <a:buChar char="●"/>
              <a:defRPr sz="12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oboto"/>
              <a:buChar char="○"/>
              <a:defRPr sz="12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200"/>
              <a:buFont typeface="Roboto"/>
              <a:buChar char="■"/>
              <a:defRPr sz="12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 dirty="0"/>
          </a:p>
        </p:txBody>
      </p:sp>
      <p:sp>
        <p:nvSpPr>
          <p:cNvPr id="161" name="Shape 161"/>
          <p:cNvSpPr txBox="1">
            <a:spLocks noGrp="1"/>
          </p:cNvSpPr>
          <p:nvPr>
            <p:ph type="body" idx="2"/>
          </p:nvPr>
        </p:nvSpPr>
        <p:spPr>
          <a:xfrm>
            <a:off x="4832400" y="1229975"/>
            <a:ext cx="3999900" cy="333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 sz="140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oboto"/>
              <a:buChar char="○"/>
              <a:defRPr sz="12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oboto"/>
              <a:buChar char="■"/>
              <a:defRPr sz="12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oboto"/>
              <a:buChar char="●"/>
              <a:defRPr sz="12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oboto"/>
              <a:buChar char="○"/>
              <a:defRPr sz="12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oboto"/>
              <a:buChar char="■"/>
              <a:defRPr sz="12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oboto"/>
              <a:buChar char="●"/>
              <a:defRPr sz="12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oboto"/>
              <a:buChar char="○"/>
              <a:defRPr sz="12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200"/>
              <a:buFont typeface="Roboto"/>
              <a:buChar char="■"/>
              <a:defRPr sz="12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 dirty="0"/>
          </a:p>
        </p:txBody>
      </p:sp>
      <p:sp>
        <p:nvSpPr>
          <p:cNvPr id="162" name="Shape 162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Roboto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Roboto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Roboto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Roboto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Roboto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Roboto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Roboto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Roboto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Roboto"/>
              <a:buNone/>
              <a:defRPr sz="10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6C71C-432A-B94E-B84E-A870A180A0FF}" type="datetimeFigureOut">
              <a:rPr kumimoji="1" lang="zh-TW" altLang="en-US" smtClean="0"/>
              <a:pPr/>
              <a:t>2018/3/28</a:t>
            </a:fld>
            <a:endParaRPr kumimoji="1"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A69F0-2DEE-1347-A125-82E01AC0B146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2467613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6C71C-432A-B94E-B84E-A870A180A0FF}" type="datetimeFigureOut">
              <a:rPr kumimoji="1" lang="zh-TW" altLang="en-US" smtClean="0"/>
              <a:pPr/>
              <a:t>2018/3/28</a:t>
            </a:fld>
            <a:endParaRPr kumimoji="1"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A69F0-2DEE-1347-A125-82E01AC0B146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40883574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6C71C-432A-B94E-B84E-A870A180A0FF}" type="datetimeFigureOut">
              <a:rPr kumimoji="1" lang="zh-TW" altLang="en-US" smtClean="0"/>
              <a:pPr/>
              <a:t>2018/3/28</a:t>
            </a:fld>
            <a:endParaRPr kumimoji="1"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A69F0-2DEE-1347-A125-82E01AC0B146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9236390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6C71C-432A-B94E-B84E-A870A180A0FF}" type="datetimeFigureOut">
              <a:rPr kumimoji="1" lang="zh-TW" altLang="en-US" smtClean="0"/>
              <a:pPr/>
              <a:t>2018/3/28</a:t>
            </a:fld>
            <a:endParaRPr kumimoji="1"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A69F0-2DEE-1347-A125-82E01AC0B146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1753327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6C71C-432A-B94E-B84E-A870A180A0FF}" type="datetimeFigureOut">
              <a:rPr kumimoji="1" lang="zh-TW" altLang="en-US" smtClean="0"/>
              <a:pPr/>
              <a:t>2018/3/28</a:t>
            </a:fld>
            <a:endParaRPr kumimoji="1"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A69F0-2DEE-1347-A125-82E01AC0B146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6511585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6C71C-432A-B94E-B84E-A870A180A0FF}" type="datetimeFigureOut">
              <a:rPr kumimoji="1" lang="zh-TW" altLang="en-US" smtClean="0"/>
              <a:pPr/>
              <a:t>2018/3/28</a:t>
            </a:fld>
            <a:endParaRPr kumimoji="1"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A69F0-2DEE-1347-A125-82E01AC0B146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8235242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6C71C-432A-B94E-B84E-A870A180A0FF}" type="datetimeFigureOut">
              <a:rPr kumimoji="1" lang="zh-TW" altLang="en-US" smtClean="0"/>
              <a:pPr/>
              <a:t>2018/3/28</a:t>
            </a:fld>
            <a:endParaRPr kumimoji="1"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A69F0-2DEE-1347-A125-82E01AC0B146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8656619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TW" altLang="en-US" dirty="0" smtClean="0"/>
              <a:t>按一下以編輯母片標題樣式</a:t>
            </a:r>
            <a:endParaRPr kumimoji="1"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TW" altLang="en-US" dirty="0" smtClean="0"/>
              <a:t>按一下以編輯母片文字樣式</a:t>
            </a:r>
          </a:p>
          <a:p>
            <a:pPr lvl="1"/>
            <a:r>
              <a:rPr kumimoji="1" lang="zh-TW" altLang="en-US" dirty="0" smtClean="0"/>
              <a:t>第二層</a:t>
            </a:r>
          </a:p>
          <a:p>
            <a:pPr lvl="2"/>
            <a:r>
              <a:rPr kumimoji="1" lang="zh-TW" altLang="en-US" dirty="0" smtClean="0"/>
              <a:t>第三層</a:t>
            </a:r>
          </a:p>
          <a:p>
            <a:pPr lvl="3"/>
            <a:r>
              <a:rPr kumimoji="1" lang="zh-TW" altLang="en-US" dirty="0" smtClean="0"/>
              <a:t>第四層</a:t>
            </a:r>
          </a:p>
          <a:p>
            <a:pPr lvl="4"/>
            <a:r>
              <a:rPr kumimoji="1" lang="zh-TW" altLang="en-US" dirty="0" smtClean="0"/>
              <a:t>第五層</a:t>
            </a:r>
            <a:endParaRPr kumimoji="1"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16C71C-432A-B94E-B84E-A870A180A0FF}" type="datetimeFigureOut">
              <a:rPr kumimoji="1" lang="zh-TW" altLang="en-US" smtClean="0"/>
              <a:pPr/>
              <a:t>2018/3/28</a:t>
            </a:fld>
            <a:endParaRPr kumimoji="1"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0A69F0-2DEE-1347-A125-82E01AC0B146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616770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000" b="1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8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8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 descr="10328母片_內頁2.jpg"/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05979"/>
            <a:ext cx="7924800" cy="85725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zh-TW" altLang="en-US" dirty="0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200151"/>
            <a:ext cx="7924800" cy="29967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0" y="4767263"/>
            <a:ext cx="15240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trike="noStrike" spc="60" baseline="0">
                <a:solidFill>
                  <a:schemeClr val="tx1"/>
                </a:solidFill>
              </a:defRPr>
            </a:lvl1pPr>
          </a:lstStyle>
          <a:p>
            <a:fld id="{8B3AFFF1-9C47-49F0-AE12-AF188F3F4E82}" type="datetime1">
              <a:rPr lang="en-US" smtClean="0"/>
              <a:pPr/>
              <a:t>3/28/2018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60" baseline="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43800" y="4767263"/>
            <a:ext cx="990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aseline="0">
                <a:solidFill>
                  <a:schemeClr val="tx1"/>
                </a:solidFill>
              </a:defRPr>
            </a:lvl1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04" r:id="rId2"/>
    <p:sldLayoutId id="2147483698" r:id="rId3"/>
    <p:sldLayoutId id="2147483703" r:id="rId4"/>
    <p:sldLayoutId id="2147483699" r:id="rId5"/>
    <p:sldLayoutId id="2147483700" r:id="rId6"/>
    <p:sldLayoutId id="2147483701" r:id="rId7"/>
    <p:sldLayoutId id="2147483702" r:id="rId8"/>
    <p:sldLayoutId id="2147483705" r:id="rId9"/>
    <p:sldLayoutId id="2147483706" r:id="rId10"/>
    <p:sldLayoutId id="2147483707" r:id="rId11"/>
    <p:sldLayoutId id="2147483708" r:id="rId12"/>
    <p:sldLayoutId id="2147483710" r:id="rId13"/>
    <p:sldLayoutId id="2147483711" r:id="rId14"/>
    <p:sldLayoutId id="2147483712" r:id="rId15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000" b="1" kern="1200" cap="all" spc="50" baseline="0">
          <a:solidFill>
            <a:schemeClr val="tx1"/>
          </a:solidFill>
          <a:latin typeface="微軟正黑體" pitchFamily="34" charset="-120"/>
          <a:ea typeface="微軟正黑體" pitchFamily="34" charset="-120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2400" b="1" kern="1200" spc="30" baseline="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800" b="1" kern="1200" spc="30" baseline="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600" b="1" kern="1200" spc="30" baseline="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600" b="1" kern="1200" spc="30" baseline="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600" b="1" kern="1200" spc="30" baseline="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2.png"/><Relationship Id="rId4" Type="http://schemas.openxmlformats.org/officeDocument/2006/relationships/image" Target="../media/image9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5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3.jpe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6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Relationship Id="rId9" Type="http://schemas.openxmlformats.org/officeDocument/2006/relationships/image" Target="../media/image5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8.png"/><Relationship Id="rId5" Type="http://schemas.openxmlformats.org/officeDocument/2006/relationships/image" Target="../media/image54.png"/><Relationship Id="rId4" Type="http://schemas.openxmlformats.org/officeDocument/2006/relationships/image" Target="../media/image3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12.xml"/><Relationship Id="rId1" Type="http://schemas.openxmlformats.org/officeDocument/2006/relationships/video" Target="file:///C:\Users\cockr\Desktop\Miona\Live%20Streaming\QIoT%20x%20Sigfox\Video\2018%20Fishackathon%20Taipei%20champion%20Ocean%20Fox_Formosan%20salmon%20submarine%20sampling%20system.mp4" TargetMode="External"/><Relationship Id="rId4" Type="http://schemas.openxmlformats.org/officeDocument/2006/relationships/image" Target="../media/image6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12.xml"/><Relationship Id="rId1" Type="http://schemas.openxmlformats.org/officeDocument/2006/relationships/video" Target="file:///C:\Users\cockr\Desktop\Miona\Live%20Streaming\QIoT%20x%20Sigfox\Video\20180322_150636%20video%20with%20Subtitle.mp4" TargetMode="External"/><Relationship Id="rId5" Type="http://schemas.openxmlformats.org/officeDocument/2006/relationships/image" Target="../media/image9.jpeg"/><Relationship Id="rId4" Type="http://schemas.openxmlformats.org/officeDocument/2006/relationships/image" Target="../media/image6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4.pn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8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8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png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Shape 210"/>
          <p:cNvSpPr txBox="1">
            <a:spLocks noGrp="1"/>
          </p:cNvSpPr>
          <p:nvPr>
            <p:ph type="ctrTitle" idx="4294967295"/>
          </p:nvPr>
        </p:nvSpPr>
        <p:spPr>
          <a:xfrm>
            <a:off x="2250262" y="1954566"/>
            <a:ext cx="4729162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Roboto"/>
              <a:buNone/>
            </a:pPr>
            <a:r>
              <a:rPr lang="en" sz="5400" i="0" u="none" strike="noStrike" cap="none" dirty="0" smtClean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QIoT</a:t>
            </a:r>
            <a:r>
              <a:rPr lang="zh-TW" altLang="en-US" sz="5400" b="0" i="0" u="none" strike="noStrike" cap="none" dirty="0" smtClean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＋</a:t>
            </a:r>
            <a:r>
              <a:rPr lang="en" sz="5400" i="0" u="none" strike="noStrike" cap="none" dirty="0" smtClean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Sigfox</a:t>
            </a:r>
            <a:endParaRPr sz="5400" i="0" u="none" strike="noStrike" cap="none" dirty="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5" name="Shape 25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27283" y="662013"/>
            <a:ext cx="1222177" cy="119889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文字方塊 1"/>
          <p:cNvSpPr txBox="1"/>
          <p:nvPr/>
        </p:nvSpPr>
        <p:spPr>
          <a:xfrm>
            <a:off x="10864957" y="3447481"/>
            <a:ext cx="1846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 dirty="0"/>
          </a:p>
        </p:txBody>
      </p:sp>
      <p:grpSp>
        <p:nvGrpSpPr>
          <p:cNvPr id="8" name="群組 7"/>
          <p:cNvGrpSpPr/>
          <p:nvPr/>
        </p:nvGrpSpPr>
        <p:grpSpPr>
          <a:xfrm>
            <a:off x="5080006" y="693375"/>
            <a:ext cx="1198893" cy="1198893"/>
            <a:chOff x="6439917" y="576329"/>
            <a:chExt cx="1198893" cy="1198893"/>
          </a:xfrm>
        </p:grpSpPr>
        <p:sp>
          <p:nvSpPr>
            <p:cNvPr id="3" name="圓角矩形 2"/>
            <p:cNvSpPr/>
            <p:nvPr/>
          </p:nvSpPr>
          <p:spPr>
            <a:xfrm>
              <a:off x="6439917" y="576329"/>
              <a:ext cx="1198893" cy="1198893"/>
            </a:xfrm>
            <a:prstGeom prst="round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pic>
          <p:nvPicPr>
            <p:cNvPr id="7" name="Shape 2525"/>
            <p:cNvPicPr preferRelativeResize="0"/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554506" y="711067"/>
              <a:ext cx="1003672" cy="100367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0" name="文字方塊 9"/>
          <p:cNvSpPr txBox="1"/>
          <p:nvPr/>
        </p:nvSpPr>
        <p:spPr>
          <a:xfrm>
            <a:off x="11429370" y="2681374"/>
            <a:ext cx="1846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 dirty="0"/>
          </a:p>
        </p:txBody>
      </p:sp>
      <p:sp>
        <p:nvSpPr>
          <p:cNvPr id="16" name="矩形 15"/>
          <p:cNvSpPr/>
          <p:nvPr/>
        </p:nvSpPr>
        <p:spPr>
          <a:xfrm>
            <a:off x="409906" y="2758840"/>
            <a:ext cx="8229251" cy="1245406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457200" lvl="0" indent="-342900" algn="ctr">
              <a:lnSpc>
                <a:spcPct val="115000"/>
              </a:lnSpc>
              <a:buClr>
                <a:schemeClr val="dk2"/>
              </a:buClr>
              <a:buSzPts val="1800"/>
            </a:pPr>
            <a:r>
              <a:rPr lang="zh-TW" altLang="en-US" sz="3400" b="1" dirty="0" smtClean="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itchFamily="34" charset="-120"/>
                <a:ea typeface="微軟正黑體" pitchFamily="34" charset="-120"/>
                <a:cs typeface="Roboto"/>
                <a:sym typeface="Roboto"/>
              </a:rPr>
              <a:t>結合在海洋環境保護及</a:t>
            </a:r>
            <a:r>
              <a:rPr lang="zh-TW" altLang="en-US" sz="3400" b="1" dirty="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itchFamily="34" charset="-120"/>
                <a:ea typeface="微軟正黑體" pitchFamily="34" charset="-120"/>
                <a:cs typeface="Roboto"/>
                <a:sym typeface="Roboto"/>
              </a:rPr>
              <a:t>漁業上</a:t>
            </a:r>
          </a:p>
          <a:p>
            <a:pPr marL="457200" lvl="0" indent="-342900" algn="ctr">
              <a:lnSpc>
                <a:spcPct val="115000"/>
              </a:lnSpc>
              <a:buClr>
                <a:schemeClr val="dk2"/>
              </a:buClr>
              <a:buSzPts val="1800"/>
            </a:pPr>
            <a:r>
              <a:rPr lang="zh-TW" altLang="en-US" sz="3400" b="1" dirty="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itchFamily="34" charset="-120"/>
                <a:ea typeface="微軟正黑體" pitchFamily="34" charset="-120"/>
                <a:cs typeface="Roboto"/>
                <a:sym typeface="Roboto"/>
              </a:rPr>
              <a:t>物聯網的應用</a:t>
            </a:r>
          </a:p>
        </p:txBody>
      </p:sp>
      <p:pic>
        <p:nvPicPr>
          <p:cNvPr id="17" name="圖片 16" descr="logo-02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8197" y="190298"/>
            <a:ext cx="1104302" cy="1996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horizon.png"/>
          <p:cNvPicPr>
            <a:picLocks noChangeAspect="1"/>
          </p:cNvPicPr>
          <p:nvPr/>
        </p:nvPicPr>
        <p:blipFill>
          <a:blip r:embed="rId3" cstate="print"/>
          <a:srcRect t="33333"/>
          <a:stretch>
            <a:fillRect/>
          </a:stretch>
        </p:blipFill>
        <p:spPr>
          <a:xfrm>
            <a:off x="0" y="-76201"/>
            <a:ext cx="9144000" cy="3400425"/>
          </a:xfrm>
          <a:prstGeom prst="rect">
            <a:avLst/>
          </a:prstGeom>
        </p:spPr>
      </p:pic>
      <p:sp>
        <p:nvSpPr>
          <p:cNvPr id="239" name="Shape 239"/>
          <p:cNvSpPr txBox="1">
            <a:spLocks noGrp="1"/>
          </p:cNvSpPr>
          <p:nvPr>
            <p:ph type="subTitle" idx="1"/>
          </p:nvPr>
        </p:nvSpPr>
        <p:spPr>
          <a:xfrm>
            <a:off x="1" y="2666999"/>
            <a:ext cx="9144000" cy="1314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</a:pPr>
            <a:r>
              <a:rPr lang="zh-TW" altLang="en-US" sz="6000" dirty="0" smtClean="0"/>
              <a:t>全國冠軍來分享</a:t>
            </a:r>
            <a:endParaRPr sz="6000" i="0" u="none" strike="noStrike" cap="none" dirty="0">
              <a:solidFill>
                <a:srgbClr val="F7CF25"/>
              </a:solidFill>
              <a:cs typeface="Roboto"/>
              <a:sym typeface="Roboto"/>
            </a:endParaRPr>
          </a:p>
        </p:txBody>
      </p:sp>
      <p:sp>
        <p:nvSpPr>
          <p:cNvPr id="4" name="Shape 399"/>
          <p:cNvSpPr/>
          <p:nvPr/>
        </p:nvSpPr>
        <p:spPr>
          <a:xfrm>
            <a:off x="9597994" y="1635646"/>
            <a:ext cx="1774804" cy="1871142"/>
          </a:xfrm>
          <a:custGeom>
            <a:avLst/>
            <a:gdLst/>
            <a:ahLst/>
            <a:cxnLst/>
            <a:rect l="0" t="0" r="0" b="0"/>
            <a:pathLst>
              <a:path w="15290" h="16120" extrusionOk="0">
                <a:moveTo>
                  <a:pt x="7645" y="1"/>
                </a:moveTo>
                <a:lnTo>
                  <a:pt x="7303" y="25"/>
                </a:lnTo>
                <a:lnTo>
                  <a:pt x="7010" y="98"/>
                </a:lnTo>
                <a:lnTo>
                  <a:pt x="6766" y="172"/>
                </a:lnTo>
                <a:lnTo>
                  <a:pt x="6546" y="294"/>
                </a:lnTo>
                <a:lnTo>
                  <a:pt x="6351" y="391"/>
                </a:lnTo>
                <a:lnTo>
                  <a:pt x="6204" y="538"/>
                </a:lnTo>
                <a:lnTo>
                  <a:pt x="6058" y="660"/>
                </a:lnTo>
                <a:lnTo>
                  <a:pt x="5960" y="782"/>
                </a:lnTo>
                <a:lnTo>
                  <a:pt x="5569" y="856"/>
                </a:lnTo>
                <a:lnTo>
                  <a:pt x="5203" y="978"/>
                </a:lnTo>
                <a:lnTo>
                  <a:pt x="4885" y="1149"/>
                </a:lnTo>
                <a:lnTo>
                  <a:pt x="4617" y="1320"/>
                </a:lnTo>
                <a:lnTo>
                  <a:pt x="4372" y="1539"/>
                </a:lnTo>
                <a:lnTo>
                  <a:pt x="4177" y="1759"/>
                </a:lnTo>
                <a:lnTo>
                  <a:pt x="4030" y="2028"/>
                </a:lnTo>
                <a:lnTo>
                  <a:pt x="3908" y="2296"/>
                </a:lnTo>
                <a:lnTo>
                  <a:pt x="3811" y="2565"/>
                </a:lnTo>
                <a:lnTo>
                  <a:pt x="3737" y="2834"/>
                </a:lnTo>
                <a:lnTo>
                  <a:pt x="3689" y="3127"/>
                </a:lnTo>
                <a:lnTo>
                  <a:pt x="3640" y="3420"/>
                </a:lnTo>
                <a:lnTo>
                  <a:pt x="3640" y="3713"/>
                </a:lnTo>
                <a:lnTo>
                  <a:pt x="3640" y="3982"/>
                </a:lnTo>
                <a:lnTo>
                  <a:pt x="3689" y="4495"/>
                </a:lnTo>
                <a:lnTo>
                  <a:pt x="3689" y="4519"/>
                </a:lnTo>
                <a:lnTo>
                  <a:pt x="3566" y="4568"/>
                </a:lnTo>
                <a:lnTo>
                  <a:pt x="3469" y="4666"/>
                </a:lnTo>
                <a:lnTo>
                  <a:pt x="3395" y="4812"/>
                </a:lnTo>
                <a:lnTo>
                  <a:pt x="3322" y="4983"/>
                </a:lnTo>
                <a:lnTo>
                  <a:pt x="3273" y="5178"/>
                </a:lnTo>
                <a:lnTo>
                  <a:pt x="3249" y="5398"/>
                </a:lnTo>
                <a:lnTo>
                  <a:pt x="3224" y="5642"/>
                </a:lnTo>
                <a:lnTo>
                  <a:pt x="3249" y="5887"/>
                </a:lnTo>
                <a:lnTo>
                  <a:pt x="3298" y="6155"/>
                </a:lnTo>
                <a:lnTo>
                  <a:pt x="3347" y="6400"/>
                </a:lnTo>
                <a:lnTo>
                  <a:pt x="3444" y="6619"/>
                </a:lnTo>
                <a:lnTo>
                  <a:pt x="3542" y="6790"/>
                </a:lnTo>
                <a:lnTo>
                  <a:pt x="3640" y="6961"/>
                </a:lnTo>
                <a:lnTo>
                  <a:pt x="3762" y="7059"/>
                </a:lnTo>
                <a:lnTo>
                  <a:pt x="3884" y="7132"/>
                </a:lnTo>
                <a:lnTo>
                  <a:pt x="4030" y="7132"/>
                </a:lnTo>
                <a:lnTo>
                  <a:pt x="4104" y="7108"/>
                </a:lnTo>
                <a:lnTo>
                  <a:pt x="4275" y="7523"/>
                </a:lnTo>
                <a:lnTo>
                  <a:pt x="4494" y="7889"/>
                </a:lnTo>
                <a:lnTo>
                  <a:pt x="4714" y="8256"/>
                </a:lnTo>
                <a:lnTo>
                  <a:pt x="4983" y="8598"/>
                </a:lnTo>
                <a:lnTo>
                  <a:pt x="5252" y="8891"/>
                </a:lnTo>
                <a:lnTo>
                  <a:pt x="5545" y="9159"/>
                </a:lnTo>
                <a:lnTo>
                  <a:pt x="5862" y="9404"/>
                </a:lnTo>
                <a:lnTo>
                  <a:pt x="6180" y="9623"/>
                </a:lnTo>
                <a:lnTo>
                  <a:pt x="6180" y="10698"/>
                </a:lnTo>
                <a:lnTo>
                  <a:pt x="5667" y="10747"/>
                </a:lnTo>
                <a:lnTo>
                  <a:pt x="5081" y="10845"/>
                </a:lnTo>
                <a:lnTo>
                  <a:pt x="4519" y="10967"/>
                </a:lnTo>
                <a:lnTo>
                  <a:pt x="3957" y="11089"/>
                </a:lnTo>
                <a:lnTo>
                  <a:pt x="3420" y="11260"/>
                </a:lnTo>
                <a:lnTo>
                  <a:pt x="2931" y="11455"/>
                </a:lnTo>
                <a:lnTo>
                  <a:pt x="2467" y="11675"/>
                </a:lnTo>
                <a:lnTo>
                  <a:pt x="2028" y="11919"/>
                </a:lnTo>
                <a:lnTo>
                  <a:pt x="1637" y="12188"/>
                </a:lnTo>
                <a:lnTo>
                  <a:pt x="1271" y="12456"/>
                </a:lnTo>
                <a:lnTo>
                  <a:pt x="953" y="12774"/>
                </a:lnTo>
                <a:lnTo>
                  <a:pt x="684" y="13116"/>
                </a:lnTo>
                <a:lnTo>
                  <a:pt x="440" y="13458"/>
                </a:lnTo>
                <a:lnTo>
                  <a:pt x="269" y="13849"/>
                </a:lnTo>
                <a:lnTo>
                  <a:pt x="123" y="14239"/>
                </a:lnTo>
                <a:lnTo>
                  <a:pt x="49" y="14679"/>
                </a:lnTo>
                <a:lnTo>
                  <a:pt x="1" y="15119"/>
                </a:lnTo>
                <a:lnTo>
                  <a:pt x="49" y="15167"/>
                </a:lnTo>
                <a:lnTo>
                  <a:pt x="245" y="15265"/>
                </a:lnTo>
                <a:lnTo>
                  <a:pt x="416" y="15338"/>
                </a:lnTo>
                <a:lnTo>
                  <a:pt x="636" y="15436"/>
                </a:lnTo>
                <a:lnTo>
                  <a:pt x="904" y="15534"/>
                </a:lnTo>
                <a:lnTo>
                  <a:pt x="1271" y="15607"/>
                </a:lnTo>
                <a:lnTo>
                  <a:pt x="1710" y="15705"/>
                </a:lnTo>
                <a:lnTo>
                  <a:pt x="2223" y="15802"/>
                </a:lnTo>
                <a:lnTo>
                  <a:pt x="2834" y="15876"/>
                </a:lnTo>
                <a:lnTo>
                  <a:pt x="3566" y="15973"/>
                </a:lnTo>
                <a:lnTo>
                  <a:pt x="4397" y="16022"/>
                </a:lnTo>
                <a:lnTo>
                  <a:pt x="5325" y="16071"/>
                </a:lnTo>
                <a:lnTo>
                  <a:pt x="6399" y="16096"/>
                </a:lnTo>
                <a:lnTo>
                  <a:pt x="7621" y="16120"/>
                </a:lnTo>
                <a:lnTo>
                  <a:pt x="8817" y="16096"/>
                </a:lnTo>
                <a:lnTo>
                  <a:pt x="9892" y="16071"/>
                </a:lnTo>
                <a:lnTo>
                  <a:pt x="10844" y="16022"/>
                </a:lnTo>
                <a:lnTo>
                  <a:pt x="11675" y="15973"/>
                </a:lnTo>
                <a:lnTo>
                  <a:pt x="12408" y="15876"/>
                </a:lnTo>
                <a:lnTo>
                  <a:pt x="13018" y="15802"/>
                </a:lnTo>
                <a:lnTo>
                  <a:pt x="13555" y="15705"/>
                </a:lnTo>
                <a:lnTo>
                  <a:pt x="13995" y="15607"/>
                </a:lnTo>
                <a:lnTo>
                  <a:pt x="14361" y="15534"/>
                </a:lnTo>
                <a:lnTo>
                  <a:pt x="14654" y="15436"/>
                </a:lnTo>
                <a:lnTo>
                  <a:pt x="14874" y="15338"/>
                </a:lnTo>
                <a:lnTo>
                  <a:pt x="15045" y="15265"/>
                </a:lnTo>
                <a:lnTo>
                  <a:pt x="15216" y="15167"/>
                </a:lnTo>
                <a:lnTo>
                  <a:pt x="15289" y="15119"/>
                </a:lnTo>
                <a:lnTo>
                  <a:pt x="15241" y="14655"/>
                </a:lnTo>
                <a:lnTo>
                  <a:pt x="15167" y="14215"/>
                </a:lnTo>
                <a:lnTo>
                  <a:pt x="15045" y="13800"/>
                </a:lnTo>
                <a:lnTo>
                  <a:pt x="14874" y="13409"/>
                </a:lnTo>
                <a:lnTo>
                  <a:pt x="14630" y="13043"/>
                </a:lnTo>
                <a:lnTo>
                  <a:pt x="14361" y="12701"/>
                </a:lnTo>
                <a:lnTo>
                  <a:pt x="14044" y="12408"/>
                </a:lnTo>
                <a:lnTo>
                  <a:pt x="13678" y="12115"/>
                </a:lnTo>
                <a:lnTo>
                  <a:pt x="13287" y="11846"/>
                </a:lnTo>
                <a:lnTo>
                  <a:pt x="12847" y="11626"/>
                </a:lnTo>
                <a:lnTo>
                  <a:pt x="12359" y="11406"/>
                </a:lnTo>
                <a:lnTo>
                  <a:pt x="11846" y="11235"/>
                </a:lnTo>
                <a:lnTo>
                  <a:pt x="11284" y="11064"/>
                </a:lnTo>
                <a:lnTo>
                  <a:pt x="10698" y="10942"/>
                </a:lnTo>
                <a:lnTo>
                  <a:pt x="10063" y="10820"/>
                </a:lnTo>
                <a:lnTo>
                  <a:pt x="9428" y="10747"/>
                </a:lnTo>
                <a:lnTo>
                  <a:pt x="9110" y="10722"/>
                </a:lnTo>
                <a:lnTo>
                  <a:pt x="9110" y="9623"/>
                </a:lnTo>
                <a:lnTo>
                  <a:pt x="9428" y="9404"/>
                </a:lnTo>
                <a:lnTo>
                  <a:pt x="9745" y="9159"/>
                </a:lnTo>
                <a:lnTo>
                  <a:pt x="10039" y="8891"/>
                </a:lnTo>
                <a:lnTo>
                  <a:pt x="10332" y="8598"/>
                </a:lnTo>
                <a:lnTo>
                  <a:pt x="10576" y="8256"/>
                </a:lnTo>
                <a:lnTo>
                  <a:pt x="10796" y="7889"/>
                </a:lnTo>
                <a:lnTo>
                  <a:pt x="11015" y="7523"/>
                </a:lnTo>
                <a:lnTo>
                  <a:pt x="11186" y="7108"/>
                </a:lnTo>
                <a:lnTo>
                  <a:pt x="11260" y="7132"/>
                </a:lnTo>
                <a:lnTo>
                  <a:pt x="11406" y="7132"/>
                </a:lnTo>
                <a:lnTo>
                  <a:pt x="11528" y="7059"/>
                </a:lnTo>
                <a:lnTo>
                  <a:pt x="11650" y="6961"/>
                </a:lnTo>
                <a:lnTo>
                  <a:pt x="11748" y="6790"/>
                </a:lnTo>
                <a:lnTo>
                  <a:pt x="11846" y="6619"/>
                </a:lnTo>
                <a:lnTo>
                  <a:pt x="11944" y="6400"/>
                </a:lnTo>
                <a:lnTo>
                  <a:pt x="11992" y="6155"/>
                </a:lnTo>
                <a:lnTo>
                  <a:pt x="12041" y="5887"/>
                </a:lnTo>
                <a:lnTo>
                  <a:pt x="12066" y="5642"/>
                </a:lnTo>
                <a:lnTo>
                  <a:pt x="12041" y="5398"/>
                </a:lnTo>
                <a:lnTo>
                  <a:pt x="12017" y="5203"/>
                </a:lnTo>
                <a:lnTo>
                  <a:pt x="11968" y="5007"/>
                </a:lnTo>
                <a:lnTo>
                  <a:pt x="11919" y="4836"/>
                </a:lnTo>
                <a:lnTo>
                  <a:pt x="11846" y="4690"/>
                </a:lnTo>
                <a:lnTo>
                  <a:pt x="11748" y="4592"/>
                </a:lnTo>
                <a:lnTo>
                  <a:pt x="11626" y="4519"/>
                </a:lnTo>
                <a:lnTo>
                  <a:pt x="11699" y="4153"/>
                </a:lnTo>
                <a:lnTo>
                  <a:pt x="11724" y="3811"/>
                </a:lnTo>
                <a:lnTo>
                  <a:pt x="11724" y="3493"/>
                </a:lnTo>
                <a:lnTo>
                  <a:pt x="11724" y="3200"/>
                </a:lnTo>
                <a:lnTo>
                  <a:pt x="11699" y="2907"/>
                </a:lnTo>
                <a:lnTo>
                  <a:pt x="11650" y="2638"/>
                </a:lnTo>
                <a:lnTo>
                  <a:pt x="11577" y="2394"/>
                </a:lnTo>
                <a:lnTo>
                  <a:pt x="11504" y="2150"/>
                </a:lnTo>
                <a:lnTo>
                  <a:pt x="11406" y="1930"/>
                </a:lnTo>
                <a:lnTo>
                  <a:pt x="11309" y="1710"/>
                </a:lnTo>
                <a:lnTo>
                  <a:pt x="11186" y="1515"/>
                </a:lnTo>
                <a:lnTo>
                  <a:pt x="11040" y="1344"/>
                </a:lnTo>
                <a:lnTo>
                  <a:pt x="10893" y="1173"/>
                </a:lnTo>
                <a:lnTo>
                  <a:pt x="10747" y="1026"/>
                </a:lnTo>
                <a:lnTo>
                  <a:pt x="10429" y="758"/>
                </a:lnTo>
                <a:lnTo>
                  <a:pt x="10063" y="562"/>
                </a:lnTo>
                <a:lnTo>
                  <a:pt x="9697" y="367"/>
                </a:lnTo>
                <a:lnTo>
                  <a:pt x="9330" y="245"/>
                </a:lnTo>
                <a:lnTo>
                  <a:pt x="8964" y="147"/>
                </a:lnTo>
                <a:lnTo>
                  <a:pt x="8598" y="74"/>
                </a:lnTo>
                <a:lnTo>
                  <a:pt x="8256" y="25"/>
                </a:lnTo>
                <a:lnTo>
                  <a:pt x="7938" y="1"/>
                </a:lnTo>
                <a:close/>
              </a:path>
            </a:pathLst>
          </a:custGeom>
          <a:noFill/>
          <a:ln w="38100" cmpd="sng">
            <a:solidFill>
              <a:schemeClr val="tx1"/>
            </a:solidFill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5" name="圖片 4" descr="P1icon-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4041" y="875464"/>
            <a:ext cx="1515918" cy="1520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6" descr="horizon.png"/>
          <p:cNvPicPr>
            <a:picLocks noChangeAspect="1"/>
          </p:cNvPicPr>
          <p:nvPr/>
        </p:nvPicPr>
        <p:blipFill>
          <a:blip r:embed="rId3" cstate="print"/>
          <a:srcRect t="33333"/>
          <a:stretch>
            <a:fillRect/>
          </a:stretch>
        </p:blipFill>
        <p:spPr>
          <a:xfrm>
            <a:off x="0" y="0"/>
            <a:ext cx="9144000" cy="3429000"/>
          </a:xfrm>
          <a:prstGeom prst="rect">
            <a:avLst/>
          </a:prstGeom>
        </p:spPr>
      </p:pic>
      <p:sp>
        <p:nvSpPr>
          <p:cNvPr id="244" name="Shape 244"/>
          <p:cNvSpPr txBox="1">
            <a:spLocks noGrp="1"/>
          </p:cNvSpPr>
          <p:nvPr>
            <p:ph type="title"/>
          </p:nvPr>
        </p:nvSpPr>
        <p:spPr>
          <a:xfrm>
            <a:off x="667013" y="580550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Roboto"/>
              <a:buNone/>
            </a:pPr>
            <a:r>
              <a:rPr lang="en" sz="5400" b="1" i="0" u="none" strike="noStrike" cap="none" dirty="0" smtClean="0">
                <a:solidFill>
                  <a:schemeClr val="lt1"/>
                </a:solidFill>
                <a:cs typeface="Roboto"/>
                <a:sym typeface="Roboto"/>
              </a:rPr>
              <a:t>潛艇</a:t>
            </a:r>
            <a:r>
              <a:rPr lang="zh-TW" altLang="en-US" sz="5400" b="1" i="0" u="none" strike="noStrike" cap="none" smtClean="0">
                <a:solidFill>
                  <a:schemeClr val="lt1"/>
                </a:solidFill>
                <a:cs typeface="Roboto"/>
                <a:sym typeface="Roboto"/>
              </a:rPr>
              <a:t>鉤</a:t>
            </a:r>
            <a:r>
              <a:rPr lang="en" sz="5400" b="1" i="0" u="none" strike="noStrike" cap="none" smtClean="0">
                <a:solidFill>
                  <a:schemeClr val="lt1"/>
                </a:solidFill>
                <a:cs typeface="Roboto"/>
                <a:sym typeface="Roboto"/>
              </a:rPr>
              <a:t>吻鮭</a:t>
            </a:r>
            <a:r>
              <a:rPr lang="en" sz="4000" b="1" i="0" u="none" strike="noStrike" cap="none" smtClean="0">
                <a:solidFill>
                  <a:schemeClr val="lt1"/>
                </a:solidFill>
                <a:cs typeface="Roboto"/>
                <a:sym typeface="Roboto"/>
              </a:rPr>
              <a:t> </a:t>
            </a:r>
            <a:r>
              <a:rPr lang="en" sz="4000" b="1" i="0" u="none" strike="noStrike" cap="none" dirty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/>
            </a:r>
            <a:br>
              <a:rPr lang="en" sz="4000" b="1" i="0" u="none" strike="noStrike" cap="none" dirty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" sz="3600" b="1" i="0" u="none" strike="noStrike" cap="none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Formosan salmon submarine sampling system</a:t>
            </a:r>
            <a:endParaRPr sz="3600" b="1" i="0" u="none" strike="noStrike" cap="none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47" name="Shape 247"/>
          <p:cNvSpPr txBox="1">
            <a:spLocks noGrp="1"/>
          </p:cNvSpPr>
          <p:nvPr>
            <p:ph type="ctrTitle" idx="4294967295"/>
          </p:nvPr>
        </p:nvSpPr>
        <p:spPr>
          <a:xfrm>
            <a:off x="6557183" y="2452867"/>
            <a:ext cx="1474787" cy="412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Montserrat"/>
              <a:buNone/>
            </a:pPr>
            <a:r>
              <a:rPr lang="en" sz="1800" b="0" i="0" u="none" strike="noStrike" cap="none" dirty="0">
                <a:solidFill>
                  <a:schemeClr val="bg2">
                    <a:lumMod val="10000"/>
                    <a:lumOff val="90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Ocean Fox</a:t>
            </a:r>
            <a:endParaRPr sz="1800" b="0" i="0" u="none" strike="noStrike" cap="none" dirty="0">
              <a:solidFill>
                <a:schemeClr val="bg2">
                  <a:lumMod val="10000"/>
                  <a:lumOff val="90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46" name="Shape 246"/>
          <p:cNvPicPr preferRelativeResize="0"/>
          <p:nvPr/>
        </p:nvPicPr>
        <p:blipFill rotWithShape="1">
          <a:blip r:embed="rId4">
            <a:alphaModFix/>
          </a:blip>
          <a:srcRect l="-1710" t="24449" r="1709" b="6478"/>
          <a:stretch/>
        </p:blipFill>
        <p:spPr>
          <a:xfrm>
            <a:off x="762263" y="2876529"/>
            <a:ext cx="3704623" cy="19190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9" name="Shape 24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544702" y="2865617"/>
            <a:ext cx="3487268" cy="192998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Shape 246"/>
          <p:cNvPicPr preferRelativeResize="0"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491848" y="1881573"/>
            <a:ext cx="3411690" cy="1919076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矩形 8"/>
          <p:cNvSpPr/>
          <p:nvPr/>
        </p:nvSpPr>
        <p:spPr>
          <a:xfrm>
            <a:off x="727408" y="4821123"/>
            <a:ext cx="202491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buSzPts val="1100"/>
            </a:pPr>
            <a:r>
              <a:rPr lang="zh-TW" altLang="en-US" b="1" dirty="0" smtClean="0">
                <a:solidFill>
                  <a:srgbClr val="F7CF25"/>
                </a:solidFill>
                <a:latin typeface="微軟正黑體" pitchFamily="34" charset="-120"/>
                <a:ea typeface="微軟正黑體" pitchFamily="34" charset="-120"/>
              </a:rPr>
              <a:t>＊賴桑：</a:t>
            </a:r>
            <a:r>
              <a:rPr lang="en-US" altLang="zh-TW" b="1" dirty="0" smtClean="0">
                <a:solidFill>
                  <a:srgbClr val="F7CF25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b="1" dirty="0" smtClean="0">
                <a:solidFill>
                  <a:srgbClr val="F7CF25"/>
                </a:solidFill>
                <a:latin typeface="微軟正黑體" pitchFamily="34" charset="-120"/>
                <a:ea typeface="微軟正黑體" pitchFamily="34" charset="-120"/>
              </a:rPr>
              <a:t>說明作品名稱</a:t>
            </a:r>
            <a:endParaRPr lang="zh-TW" altLang="en-US" b="1" dirty="0">
              <a:solidFill>
                <a:srgbClr val="F7CF25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Shape 254"/>
          <p:cNvSpPr txBox="1">
            <a:spLocks noGrp="1"/>
          </p:cNvSpPr>
          <p:nvPr>
            <p:ph type="title"/>
          </p:nvPr>
        </p:nvSpPr>
        <p:spPr>
          <a:xfrm>
            <a:off x="147232" y="410000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</a:pPr>
            <a:r>
              <a:rPr lang="en" b="1" i="0" u="none" strike="noStrike" cap="none" dirty="0">
                <a:cs typeface="Roboto"/>
                <a:sym typeface="Roboto"/>
              </a:rPr>
              <a:t>現存問題及改善目的</a:t>
            </a:r>
            <a:endParaRPr b="1" i="0" u="none" strike="noStrike" cap="none" dirty="0">
              <a:cs typeface="Roboto"/>
              <a:sym typeface="Roboto"/>
            </a:endParaRPr>
          </a:p>
        </p:txBody>
      </p:sp>
      <p:sp>
        <p:nvSpPr>
          <p:cNvPr id="255" name="Shape 255"/>
          <p:cNvSpPr txBox="1">
            <a:spLocks noGrp="1"/>
          </p:cNvSpPr>
          <p:nvPr>
            <p:ph type="body" idx="1"/>
          </p:nvPr>
        </p:nvSpPr>
        <p:spPr>
          <a:xfrm>
            <a:off x="891251" y="2964685"/>
            <a:ext cx="3317333" cy="200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7620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ts val="2400"/>
              <a:buNone/>
            </a:pPr>
            <a:r>
              <a:rPr lang="en" sz="2400" b="1" i="0" u="none" strike="noStrike" cap="none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sym typeface="Roboto"/>
              </a:rPr>
              <a:t>淡水監測和通報系統</a:t>
            </a:r>
            <a:endParaRPr sz="2400" b="1" i="0" u="none" strike="noStrike" cap="none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  <a:sym typeface="Roboto"/>
            </a:endParaRPr>
          </a:p>
          <a:p>
            <a:pPr indent="-381000">
              <a:lnSpc>
                <a:spcPct val="100000"/>
              </a:lnSpc>
              <a:buSzPts val="1400"/>
              <a:buFont typeface="Wingdings" charset="2"/>
              <a:buChar char="ü"/>
            </a:pPr>
            <a:r>
              <a:rPr lang="en" b="1" i="0" u="none" strike="noStrike" cap="none" dirty="0">
                <a:solidFill>
                  <a:srgbClr val="F7CF25"/>
                </a:solidFill>
                <a:latin typeface="微軟正黑體" pitchFamily="34" charset="-120"/>
                <a:ea typeface="微軟正黑體" pitchFamily="34" charset="-120"/>
                <a:sym typeface="Roboto"/>
              </a:rPr>
              <a:t>颱風過後死魚成群</a:t>
            </a:r>
            <a:endParaRPr b="1" i="0" u="none" strike="noStrike" cap="none" dirty="0">
              <a:solidFill>
                <a:srgbClr val="F7CF25"/>
              </a:solidFill>
              <a:latin typeface="微軟正黑體" pitchFamily="34" charset="-120"/>
              <a:ea typeface="微軟正黑體" pitchFamily="34" charset="-120"/>
              <a:sym typeface="Roboto"/>
            </a:endParaRPr>
          </a:p>
          <a:p>
            <a:pPr indent="-381000">
              <a:lnSpc>
                <a:spcPct val="100000"/>
              </a:lnSpc>
              <a:buSzPts val="1400"/>
              <a:buFont typeface="Wingdings" charset="2"/>
              <a:buChar char="ü"/>
            </a:pPr>
            <a:r>
              <a:rPr lang="en" b="1" i="0" u="none" strike="noStrike" cap="none" dirty="0" smtClean="0">
                <a:solidFill>
                  <a:srgbClr val="F7CF25"/>
                </a:solidFill>
                <a:latin typeface="微軟正黑體" pitchFamily="34" charset="-120"/>
                <a:ea typeface="微軟正黑體" pitchFamily="34" charset="-120"/>
                <a:sym typeface="Roboto"/>
              </a:rPr>
              <a:t>電鍍廠架廢水處理不佳</a:t>
            </a:r>
          </a:p>
          <a:p>
            <a:pPr indent="-381000">
              <a:lnSpc>
                <a:spcPct val="100000"/>
              </a:lnSpc>
              <a:buSzPts val="1400"/>
              <a:buFont typeface="Wingdings" charset="2"/>
              <a:buChar char="ü"/>
            </a:pPr>
            <a:r>
              <a:rPr lang="en" b="1" i="0" u="none" strike="noStrike" cap="none" dirty="0" smtClean="0">
                <a:solidFill>
                  <a:srgbClr val="F7CF25"/>
                </a:solidFill>
                <a:latin typeface="微軟正黑體" pitchFamily="34" charset="-120"/>
                <a:ea typeface="微軟正黑體" pitchFamily="34" charset="-120"/>
                <a:sym typeface="Roboto"/>
              </a:rPr>
              <a:t>河藻劇增，河川優</a:t>
            </a:r>
            <a:r>
              <a:rPr lang="en" b="1" dirty="0" smtClean="0">
                <a:solidFill>
                  <a:srgbClr val="F7CF25"/>
                </a:solidFill>
                <a:latin typeface="微軟正黑體" pitchFamily="34" charset="-120"/>
                <a:ea typeface="微軟正黑體" pitchFamily="34" charset="-120"/>
              </a:rPr>
              <a:t>氧</a:t>
            </a:r>
            <a:r>
              <a:rPr lang="en" b="1" i="0" u="none" strike="noStrike" cap="none" dirty="0" smtClean="0">
                <a:solidFill>
                  <a:srgbClr val="F7CF25"/>
                </a:solidFill>
                <a:latin typeface="微軟正黑體" pitchFamily="34" charset="-120"/>
                <a:ea typeface="微軟正黑體" pitchFamily="34" charset="-120"/>
                <a:sym typeface="Roboto"/>
              </a:rPr>
              <a:t>化</a:t>
            </a:r>
            <a:endParaRPr b="1" i="0" u="none" strike="noStrike" cap="none" dirty="0" smtClean="0">
              <a:solidFill>
                <a:srgbClr val="F7CF25"/>
              </a:solidFill>
              <a:latin typeface="微軟正黑體" pitchFamily="34" charset="-120"/>
              <a:ea typeface="微軟正黑體" pitchFamily="34" charset="-120"/>
              <a:sym typeface="Roboto"/>
            </a:endParaRPr>
          </a:p>
          <a:p>
            <a:pPr indent="-381000">
              <a:lnSpc>
                <a:spcPct val="100000"/>
              </a:lnSpc>
              <a:buSzPts val="1400"/>
              <a:buFont typeface="Wingdings" charset="2"/>
              <a:buChar char="ü"/>
            </a:pPr>
            <a:r>
              <a:rPr lang="en" b="1" i="0" u="none" strike="noStrike" cap="none" dirty="0" smtClean="0">
                <a:solidFill>
                  <a:srgbClr val="F7CF25"/>
                </a:solidFill>
                <a:latin typeface="微軟正黑體" pitchFamily="34" charset="-120"/>
                <a:ea typeface="微軟正黑體" pitchFamily="34" charset="-120"/>
                <a:sym typeface="Roboto"/>
              </a:rPr>
              <a:t>農地排污規劃不善</a:t>
            </a:r>
            <a:endParaRPr b="1" i="0" u="none" strike="noStrike" cap="none" dirty="0">
              <a:solidFill>
                <a:srgbClr val="F7CF25"/>
              </a:solidFill>
              <a:latin typeface="微軟正黑體" pitchFamily="34" charset="-120"/>
              <a:ea typeface="微軟正黑體" pitchFamily="34" charset="-120"/>
              <a:sym typeface="Roboto"/>
            </a:endParaRPr>
          </a:p>
        </p:txBody>
      </p:sp>
      <p:pic>
        <p:nvPicPr>
          <p:cNvPr id="256" name="Shape 256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179" r="24734" b="6617"/>
          <a:stretch>
            <a:fillRect/>
          </a:stretch>
        </p:blipFill>
        <p:spPr>
          <a:xfrm>
            <a:off x="1125712" y="1172683"/>
            <a:ext cx="2655058" cy="199129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7" name="Shape 257"/>
          <p:cNvPicPr preferRelativeResize="0"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30935" y="1172683"/>
            <a:ext cx="2655058" cy="199129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矩形 1"/>
          <p:cNvSpPr/>
          <p:nvPr/>
        </p:nvSpPr>
        <p:spPr>
          <a:xfrm>
            <a:off x="5090257" y="2964685"/>
            <a:ext cx="305728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buClr>
                <a:schemeClr val="tx1"/>
              </a:buClr>
              <a:buSzPts val="2400"/>
            </a:pPr>
            <a:r>
              <a:rPr lang="zh-TW" altLang="en-US" sz="2400" b="1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cs typeface="Roboto"/>
                <a:sym typeface="Roboto"/>
              </a:rPr>
              <a:t>保護河川，永續發展</a:t>
            </a:r>
            <a:endParaRPr lang="zh-TW" altLang="en-US" sz="18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cs typeface="Roboto"/>
              <a:sym typeface="Roboto"/>
            </a:endParaRPr>
          </a:p>
          <a:p>
            <a:pPr marL="285750" indent="-285750">
              <a:buClr>
                <a:schemeClr val="tx1"/>
              </a:buClr>
              <a:buSzPts val="1400"/>
              <a:buFont typeface="Wingdings" charset="2"/>
              <a:buChar char="ü"/>
            </a:pPr>
            <a:r>
              <a:rPr lang="zh-TW" altLang="en-US" sz="1800" b="1" dirty="0">
                <a:solidFill>
                  <a:srgbClr val="F7CF25"/>
                </a:solidFill>
                <a:latin typeface="微軟正黑體" pitchFamily="34" charset="-120"/>
                <a:ea typeface="微軟正黑體" pitchFamily="34" charset="-120"/>
                <a:cs typeface="Roboto"/>
                <a:sym typeface="Roboto"/>
              </a:rPr>
              <a:t>給下一代一個好的環境</a:t>
            </a:r>
            <a:endParaRPr lang="zh-TW" altLang="en-US" sz="1200" b="1" dirty="0">
              <a:solidFill>
                <a:srgbClr val="F7CF25"/>
              </a:solidFill>
              <a:latin typeface="微軟正黑體" pitchFamily="34" charset="-120"/>
              <a:ea typeface="微軟正黑體" pitchFamily="34" charset="-120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Shape 262"/>
          <p:cNvSpPr txBox="1">
            <a:spLocks noGrp="1"/>
          </p:cNvSpPr>
          <p:nvPr>
            <p:ph type="title"/>
          </p:nvPr>
        </p:nvSpPr>
        <p:spPr>
          <a:xfrm>
            <a:off x="1023360" y="460588"/>
            <a:ext cx="7808939" cy="6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</a:pPr>
            <a:r>
              <a:rPr lang="en" sz="4400" b="1" i="0" u="none" strike="noStrike" cap="none" dirty="0" smtClean="0">
                <a:solidFill>
                  <a:srgbClr val="F7CF25"/>
                </a:solidFill>
                <a:latin typeface="微軟正黑體" pitchFamily="34" charset="-120"/>
                <a:ea typeface="微軟正黑體" pitchFamily="34" charset="-120"/>
                <a:sym typeface="Roboto"/>
              </a:rPr>
              <a:t>潛艇</a:t>
            </a:r>
            <a:r>
              <a:rPr lang="zh-TW" altLang="en-US" sz="4400" b="1" i="0" u="none" strike="noStrike" cap="none" dirty="0" smtClean="0">
                <a:solidFill>
                  <a:srgbClr val="F7CF25"/>
                </a:solidFill>
                <a:latin typeface="微軟正黑體" pitchFamily="34" charset="-120"/>
                <a:ea typeface="微軟正黑體" pitchFamily="34" charset="-120"/>
                <a:sym typeface="Roboto"/>
              </a:rPr>
              <a:t>鉤</a:t>
            </a:r>
            <a:r>
              <a:rPr lang="en" sz="4400" b="1" i="0" u="none" strike="noStrike" cap="none" dirty="0" smtClean="0">
                <a:solidFill>
                  <a:srgbClr val="F7CF25"/>
                </a:solidFill>
                <a:latin typeface="微軟正黑體" pitchFamily="34" charset="-120"/>
                <a:ea typeface="微軟正黑體" pitchFamily="34" charset="-120"/>
                <a:sym typeface="Roboto"/>
              </a:rPr>
              <a:t>吻鮭</a:t>
            </a:r>
            <a:endParaRPr sz="4400" b="1" i="0" u="none" strike="noStrike" cap="none" dirty="0">
              <a:solidFill>
                <a:srgbClr val="F7CF25"/>
              </a:solidFill>
              <a:latin typeface="微軟正黑體" pitchFamily="34" charset="-120"/>
              <a:ea typeface="微軟正黑體" pitchFamily="34" charset="-120"/>
              <a:sym typeface="Roboto"/>
            </a:endParaRPr>
          </a:p>
        </p:txBody>
      </p:sp>
      <p:sp>
        <p:nvSpPr>
          <p:cNvPr id="263" name="Shape 263"/>
          <p:cNvSpPr txBox="1">
            <a:spLocks noGrp="1"/>
          </p:cNvSpPr>
          <p:nvPr>
            <p:ph type="body" idx="1"/>
          </p:nvPr>
        </p:nvSpPr>
        <p:spPr>
          <a:xfrm>
            <a:off x="311700" y="1436911"/>
            <a:ext cx="5325920" cy="333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</a:pPr>
            <a:r>
              <a:rPr lang="en" sz="2400" b="1" i="0" u="none" strike="noStrike" cap="none" dirty="0" smtClean="0">
                <a:latin typeface="微軟正黑體" pitchFamily="34" charset="-120"/>
                <a:ea typeface="微軟正黑體" pitchFamily="34" charset="-120"/>
                <a:sym typeface="Roboto"/>
              </a:rPr>
              <a:t>迴遊特性</a:t>
            </a:r>
            <a:endParaRPr sz="2400" b="1" i="0" u="none" strike="noStrike" cap="none" dirty="0" smtClean="0">
              <a:latin typeface="微軟正黑體" pitchFamily="34" charset="-120"/>
              <a:ea typeface="微軟正黑體" pitchFamily="34" charset="-120"/>
              <a:sym typeface="Roboto"/>
            </a:endParaRPr>
          </a:p>
          <a:p>
            <a:pPr marL="0" lvl="1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" sz="1800" b="0" i="0" u="none" strike="noStrike" cap="none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Roboto"/>
              </a:rPr>
              <a:t>自河流上游出航，出海口自動回航</a:t>
            </a:r>
            <a:endParaRPr sz="1800" b="0" i="0" u="none" strike="noStrike" cap="none" dirty="0" smtClean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Roboto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</a:pPr>
            <a:r>
              <a:rPr lang="en" sz="2400" b="1" i="0" u="none" strike="noStrike" cap="none" dirty="0" smtClean="0">
                <a:latin typeface="微軟正黑體" pitchFamily="34" charset="-120"/>
                <a:ea typeface="微軟正黑體" pitchFamily="34" charset="-120"/>
                <a:sym typeface="Roboto"/>
              </a:rPr>
              <a:t>環境感測</a:t>
            </a:r>
            <a:endParaRPr sz="1800" b="0" i="0" u="none" strike="noStrike" cap="none" dirty="0" smtClean="0">
              <a:latin typeface="微軟正黑體" pitchFamily="34" charset="-120"/>
              <a:ea typeface="微軟正黑體" pitchFamily="34" charset="-120"/>
              <a:sym typeface="Roboto"/>
            </a:endParaRPr>
          </a:p>
          <a:p>
            <a:pPr marL="0" lvl="2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zh-TW" altLang="en-US" sz="18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含濁度、溫度、含氧、水壓等感測器</a:t>
            </a:r>
            <a:endParaRPr sz="1800" i="0" u="none" strike="noStrike" cap="none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  <a:sym typeface="Roboto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</a:pPr>
            <a:r>
              <a:rPr lang="en" sz="2400" b="1" i="0" u="none" strike="noStrike" cap="none" dirty="0" smtClean="0">
                <a:latin typeface="微軟正黑體" pitchFamily="34" charset="-120"/>
                <a:ea typeface="微軟正黑體" pitchFamily="34" charset="-120"/>
                <a:sym typeface="Roboto"/>
              </a:rPr>
              <a:t>物聯網特性</a:t>
            </a:r>
            <a:endParaRPr sz="1800" b="0" i="0" u="none" strike="noStrike" cap="none" dirty="0">
              <a:latin typeface="微軟正黑體" pitchFamily="34" charset="-120"/>
              <a:ea typeface="微軟正黑體" pitchFamily="34" charset="-120"/>
              <a:sym typeface="Roboto"/>
            </a:endParaRPr>
          </a:p>
          <a:p>
            <a:pPr marL="0" lvl="2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" sz="1800" b="0" i="0" u="none" strike="noStrike" cap="none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Roboto"/>
              </a:rPr>
              <a:t>Sigfox</a:t>
            </a:r>
            <a:r>
              <a:rPr lang="en" sz="1800" b="0" i="0" u="none" strike="noStrike" cap="none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Roboto"/>
              </a:rPr>
              <a:t>回傳資料至雲端儲存分析</a:t>
            </a:r>
            <a:endParaRPr sz="1800" b="0" i="0" u="none" strike="noStrike" cap="none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Roboto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</a:pPr>
            <a:r>
              <a:rPr lang="en" sz="2400" b="1" i="0" u="none" strike="noStrike" cap="none" dirty="0">
                <a:latin typeface="微軟正黑體" pitchFamily="34" charset="-120"/>
                <a:ea typeface="微軟正黑體" pitchFamily="34" charset="-120"/>
                <a:sym typeface="Roboto"/>
              </a:rPr>
              <a:t>河流取樣</a:t>
            </a:r>
            <a:endParaRPr sz="1800" b="0" i="0" u="none" strike="noStrike" cap="none" dirty="0">
              <a:latin typeface="微軟正黑體" pitchFamily="34" charset="-120"/>
              <a:ea typeface="微軟正黑體" pitchFamily="34" charset="-120"/>
              <a:sym typeface="Roboto"/>
            </a:endParaRPr>
          </a:p>
          <a:p>
            <a:pPr marL="0" lvl="2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" sz="1800" b="0" i="0" u="none" strike="noStrike" cap="none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Roboto"/>
              </a:rPr>
              <a:t>開啟電磁閥</a:t>
            </a:r>
            <a:r>
              <a:rPr lang="en" sz="1800" b="0" i="0" u="none" strike="noStrike" cap="none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Roboto"/>
              </a:rPr>
              <a:t>，收集異常樣本帶回</a:t>
            </a:r>
            <a:endParaRPr sz="1800" b="0" i="0" u="none" strike="noStrike" cap="none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Roboto"/>
            </a:endParaRPr>
          </a:p>
        </p:txBody>
      </p:sp>
      <p:cxnSp>
        <p:nvCxnSpPr>
          <p:cNvPr id="5" name="直線接點 4"/>
          <p:cNvCxnSpPr/>
          <p:nvPr/>
        </p:nvCxnSpPr>
        <p:spPr>
          <a:xfrm>
            <a:off x="411172" y="1909397"/>
            <a:ext cx="4175676" cy="0"/>
          </a:xfrm>
          <a:prstGeom prst="line">
            <a:avLst/>
          </a:prstGeom>
          <a:ln>
            <a:solidFill>
              <a:srgbClr val="FFB7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直線接點 10"/>
          <p:cNvCxnSpPr/>
          <p:nvPr/>
        </p:nvCxnSpPr>
        <p:spPr>
          <a:xfrm>
            <a:off x="411172" y="2714729"/>
            <a:ext cx="4175676" cy="0"/>
          </a:xfrm>
          <a:prstGeom prst="line">
            <a:avLst/>
          </a:prstGeom>
          <a:ln>
            <a:solidFill>
              <a:srgbClr val="FFB7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直線接點 11"/>
          <p:cNvCxnSpPr/>
          <p:nvPr/>
        </p:nvCxnSpPr>
        <p:spPr>
          <a:xfrm>
            <a:off x="411172" y="3554017"/>
            <a:ext cx="4175676" cy="0"/>
          </a:xfrm>
          <a:prstGeom prst="line">
            <a:avLst/>
          </a:prstGeom>
          <a:ln>
            <a:solidFill>
              <a:srgbClr val="FFB7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4" name="群組 13"/>
          <p:cNvGrpSpPr/>
          <p:nvPr/>
        </p:nvGrpSpPr>
        <p:grpSpPr>
          <a:xfrm>
            <a:off x="411172" y="650441"/>
            <a:ext cx="523220" cy="523220"/>
            <a:chOff x="2343049" y="650441"/>
            <a:chExt cx="523220" cy="523220"/>
          </a:xfrm>
          <a:solidFill>
            <a:srgbClr val="00B050"/>
          </a:solidFill>
        </p:grpSpPr>
        <p:sp>
          <p:nvSpPr>
            <p:cNvPr id="13" name="圓角矩形 12"/>
            <p:cNvSpPr/>
            <p:nvPr/>
          </p:nvSpPr>
          <p:spPr>
            <a:xfrm>
              <a:off x="2343049" y="650441"/>
              <a:ext cx="523220" cy="523220"/>
            </a:xfrm>
            <a:prstGeom prst="roundRect">
              <a:avLst/>
            </a:prstGeom>
            <a:grpFill/>
            <a:ln w="19050">
              <a:solidFill>
                <a:schemeClr val="tx1"/>
              </a:solidFill>
            </a:ln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5" name="矩形 14"/>
            <p:cNvSpPr/>
            <p:nvPr/>
          </p:nvSpPr>
          <p:spPr>
            <a:xfrm>
              <a:off x="2388771" y="650441"/>
              <a:ext cx="431776" cy="523220"/>
            </a:xfrm>
            <a:prstGeom prst="rect">
              <a:avLst/>
            </a:prstGeom>
            <a:grpFill/>
          </p:spPr>
          <p:txBody>
            <a:bodyPr wrap="none" lIns="36000" tIns="36000" rIns="36000" bIns="36000">
              <a:spAutoFit/>
            </a:bodyPr>
            <a:lstStyle/>
            <a:p>
              <a:r>
                <a:rPr lang="en" altLang="zh-TW" b="1" dirty="0" smtClean="0">
                  <a:solidFill>
                    <a:schemeClr val="tx1"/>
                  </a:solidFill>
                  <a:latin typeface="微軟正黑體" pitchFamily="34" charset="-120"/>
                  <a:ea typeface="微軟正黑體" pitchFamily="34" charset="-120"/>
                  <a:cs typeface="Roboto"/>
                  <a:sym typeface="Roboto"/>
                </a:rPr>
                <a:t>改善</a:t>
              </a:r>
            </a:p>
            <a:p>
              <a:r>
                <a:rPr lang="en" altLang="zh-TW" b="1" dirty="0" smtClean="0">
                  <a:solidFill>
                    <a:schemeClr val="tx1"/>
                  </a:solidFill>
                  <a:latin typeface="微軟正黑體" pitchFamily="34" charset="-120"/>
                  <a:ea typeface="微軟正黑體" pitchFamily="34" charset="-120"/>
                  <a:cs typeface="Roboto"/>
                  <a:sym typeface="Roboto"/>
                </a:rPr>
                <a:t>方案</a:t>
              </a:r>
              <a:endParaRPr lang="zh-TW" altLang="en-US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cxnSp>
        <p:nvCxnSpPr>
          <p:cNvPr id="17" name="直線接點 16"/>
          <p:cNvCxnSpPr/>
          <p:nvPr/>
        </p:nvCxnSpPr>
        <p:spPr>
          <a:xfrm>
            <a:off x="411172" y="4362910"/>
            <a:ext cx="4175676" cy="0"/>
          </a:xfrm>
          <a:prstGeom prst="line">
            <a:avLst/>
          </a:prstGeom>
          <a:ln>
            <a:solidFill>
              <a:srgbClr val="FFB7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65" name="Shape 2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240000">
            <a:off x="4226389" y="1368364"/>
            <a:ext cx="4683372" cy="31319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64" name="Shape 26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21137550">
            <a:off x="4515090" y="396002"/>
            <a:ext cx="1848188" cy="1280413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0" name="Shape 2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-1" y="1"/>
            <a:ext cx="9143999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72" name="Shape 272"/>
          <p:cNvSpPr/>
          <p:nvPr/>
        </p:nvSpPr>
        <p:spPr>
          <a:xfrm flipH="1">
            <a:off x="5452752" y="2724792"/>
            <a:ext cx="1233798" cy="752666"/>
          </a:xfrm>
          <a:prstGeom prst="curvedDownArrow">
            <a:avLst>
              <a:gd name="adj1" fmla="val 25000"/>
              <a:gd name="adj2" fmla="val 50000"/>
              <a:gd name="adj3" fmla="val 25000"/>
            </a:avLst>
          </a:prstGeom>
          <a:solidFill>
            <a:srgbClr val="FFFF00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" name="群組 13"/>
          <p:cNvGrpSpPr/>
          <p:nvPr/>
        </p:nvGrpSpPr>
        <p:grpSpPr>
          <a:xfrm>
            <a:off x="185578" y="157534"/>
            <a:ext cx="3552066" cy="2472987"/>
            <a:chOff x="5413375" y="301115"/>
            <a:chExt cx="3552066" cy="2472987"/>
          </a:xfrm>
        </p:grpSpPr>
        <p:sp>
          <p:nvSpPr>
            <p:cNvPr id="3" name="矩形 2"/>
            <p:cNvSpPr/>
            <p:nvPr/>
          </p:nvSpPr>
          <p:spPr>
            <a:xfrm>
              <a:off x="5413375" y="301115"/>
              <a:ext cx="3552066" cy="2472987"/>
            </a:xfrm>
            <a:prstGeom prst="rect">
              <a:avLst/>
            </a:prstGeom>
            <a:solidFill>
              <a:srgbClr val="FFFF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pic>
          <p:nvPicPr>
            <p:cNvPr id="274" name="Shape 274"/>
            <p:cNvPicPr preferRelativeResize="0"/>
            <p:nvPr/>
          </p:nvPicPr>
          <p:blipFill rotWithShape="1">
            <a:blip r:embed="rId4">
              <a:alphaModFix/>
            </a:blip>
            <a:srcRect l="21766" t="9953" r="14152" b="7788"/>
            <a:stretch/>
          </p:blipFill>
          <p:spPr>
            <a:xfrm>
              <a:off x="5529221" y="449401"/>
              <a:ext cx="3301751" cy="2189800"/>
            </a:xfrm>
            <a:prstGeom prst="rect">
              <a:avLst/>
            </a:prstGeom>
            <a:noFill/>
            <a:ln>
              <a:solidFill>
                <a:srgbClr val="FFFFFF"/>
              </a:solidFill>
            </a:ln>
          </p:spPr>
        </p:pic>
      </p:grpSp>
      <p:sp>
        <p:nvSpPr>
          <p:cNvPr id="271" name="Shape 271"/>
          <p:cNvSpPr txBox="1">
            <a:spLocks noGrp="1"/>
          </p:cNvSpPr>
          <p:nvPr>
            <p:ph type="title"/>
          </p:nvPr>
        </p:nvSpPr>
        <p:spPr>
          <a:xfrm rot="21304880">
            <a:off x="853204" y="2191783"/>
            <a:ext cx="3801357" cy="744921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304800" dist="38100" dir="10800000" sx="102000" sy="102000" algn="r" rotWithShape="0">
              <a:prstClr val="black">
                <a:alpha val="80000"/>
              </a:prst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</a:pPr>
            <a:r>
              <a:rPr lang="en" sz="3000" b="1" i="0" u="none" strike="noStrike" cap="none" dirty="0" smtClean="0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  <a:sym typeface="Roboto"/>
              </a:rPr>
              <a:t>上</a:t>
            </a:r>
            <a:r>
              <a:rPr lang="zh-TW" altLang="en-US" sz="3000" b="1" i="0" u="none" strike="noStrike" cap="none" dirty="0" smtClean="0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  <a:sym typeface="Roboto"/>
              </a:rPr>
              <a:t>游</a:t>
            </a:r>
            <a:r>
              <a:rPr lang="en-US" sz="3000" b="1" i="0" u="none" strike="noStrike" cap="none" dirty="0" smtClean="0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  <a:sym typeface="Roboto"/>
              </a:rPr>
              <a:t> </a:t>
            </a:r>
            <a:r>
              <a:rPr lang="en" sz="4000" b="1" i="0" u="none" strike="noStrike" cap="none" dirty="0" smtClean="0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  <a:sym typeface="Roboto"/>
              </a:rPr>
              <a:t>投放潛艇鮭</a:t>
            </a:r>
            <a:endParaRPr sz="4000" b="1" i="0" u="none" strike="noStrike" cap="none" dirty="0">
              <a:solidFill>
                <a:schemeClr val="dk1"/>
              </a:solidFill>
              <a:latin typeface="微軟正黑體" pitchFamily="34" charset="-120"/>
              <a:ea typeface="微軟正黑體" pitchFamily="34" charset="-120"/>
              <a:sym typeface="Roboto"/>
            </a:endParaRPr>
          </a:p>
        </p:txBody>
      </p:sp>
      <p:pic>
        <p:nvPicPr>
          <p:cNvPr id="13" name="圖片 12" descr="潛艇勾吻鮭L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87875" y="2936375"/>
            <a:ext cx="4056125" cy="2034892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187124" y="4777790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en-US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*以上資訊由魚客松參賽隊伍</a:t>
            </a:r>
            <a:r>
              <a:rPr lang="en-US" altLang="zh-TW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Ocean Fox</a:t>
            </a:r>
            <a:r>
              <a:rPr lang="zh-TW" altLang="en-US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提供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0" name="Shape 280"/>
          <p:cNvPicPr preferRelativeResize="0"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7669"/>
          <a:stretch/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Shape 369"/>
          <p:cNvSpPr/>
          <p:nvPr/>
        </p:nvSpPr>
        <p:spPr>
          <a:xfrm rot="10800000">
            <a:off x="6380810" y="397445"/>
            <a:ext cx="2473854" cy="1755423"/>
          </a:xfrm>
          <a:prstGeom prst="wedgeRectCallout">
            <a:avLst>
              <a:gd name="adj1" fmla="val 44589"/>
              <a:gd name="adj2" fmla="val -95491"/>
            </a:avLst>
          </a:prstGeom>
          <a:solidFill>
            <a:srgbClr val="FFFFFF"/>
          </a:solidFill>
          <a:ln w="25400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457200" lvl="0" indent="-355600">
              <a:lnSpc>
                <a:spcPct val="115000"/>
              </a:lnSpc>
              <a:buClr>
                <a:srgbClr val="FFFFFF"/>
              </a:buClr>
              <a:buSzPts val="2000"/>
              <a:buFont typeface="Roboto"/>
              <a:buChar char="●"/>
            </a:pPr>
            <a:endParaRPr lang="zh-TW" altLang="en-US" b="1" baseline="-25000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84" name="Shape 284"/>
          <p:cNvSpPr/>
          <p:nvPr/>
        </p:nvSpPr>
        <p:spPr>
          <a:xfrm rot="10503846">
            <a:off x="1547267" y="3078979"/>
            <a:ext cx="465861" cy="202796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5" name="Shape 285"/>
          <p:cNvSpPr/>
          <p:nvPr/>
        </p:nvSpPr>
        <p:spPr>
          <a:xfrm rot="9773695">
            <a:off x="5452861" y="3082412"/>
            <a:ext cx="446067" cy="220026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8" name="Shape 288"/>
          <p:cNvPicPr preferRelativeResize="0"/>
          <p:nvPr/>
        </p:nvPicPr>
        <p:blipFill rotWithShape="1">
          <a:blip r:embed="rId4">
            <a:alphaModFix/>
          </a:blip>
          <a:srcRect l="12321" t="12783"/>
          <a:stretch/>
        </p:blipFill>
        <p:spPr>
          <a:xfrm>
            <a:off x="6521910" y="532357"/>
            <a:ext cx="2195782" cy="1475592"/>
          </a:xfrm>
          <a:prstGeom prst="rect">
            <a:avLst/>
          </a:prstGeom>
          <a:noFill/>
          <a:ln>
            <a:noFill/>
          </a:ln>
        </p:spPr>
      </p:pic>
      <p:pic>
        <p:nvPicPr>
          <p:cNvPr id="286" name="Shape 28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884369" y="911247"/>
            <a:ext cx="1162582" cy="10967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圖片 11" descr="潛艇勾吻鮭L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65579" y="2800348"/>
            <a:ext cx="882351" cy="442661"/>
          </a:xfrm>
          <a:prstGeom prst="rect">
            <a:avLst/>
          </a:prstGeom>
        </p:spPr>
      </p:pic>
      <p:pic>
        <p:nvPicPr>
          <p:cNvPr id="13" name="圖片 12" descr="潛艇勾吻鮭L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05784" y="3021679"/>
            <a:ext cx="741426" cy="371961"/>
          </a:xfrm>
          <a:prstGeom prst="rect">
            <a:avLst/>
          </a:prstGeom>
        </p:spPr>
      </p:pic>
      <p:sp>
        <p:nvSpPr>
          <p:cNvPr id="14" name="圓角矩形 13"/>
          <p:cNvSpPr/>
          <p:nvPr/>
        </p:nvSpPr>
        <p:spPr>
          <a:xfrm>
            <a:off x="287999" y="288000"/>
            <a:ext cx="5633421" cy="1344910"/>
          </a:xfrm>
          <a:prstGeom prst="roundRect">
            <a:avLst/>
          </a:prstGeom>
          <a:solidFill>
            <a:srgbClr val="FFFFFF">
              <a:alpha val="7411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1" name="Shape 281"/>
          <p:cNvSpPr txBox="1">
            <a:spLocks noGrp="1"/>
          </p:cNvSpPr>
          <p:nvPr>
            <p:ph type="title"/>
          </p:nvPr>
        </p:nvSpPr>
        <p:spPr>
          <a:xfrm>
            <a:off x="447116" y="387920"/>
            <a:ext cx="5318463" cy="1252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</a:pPr>
            <a:r>
              <a:rPr lang="en" sz="2800" b="1" i="0" u="none" strike="noStrike" cap="none" dirty="0" smtClean="0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  <a:sym typeface="Roboto"/>
              </a:rPr>
              <a:t>延途收集資料，異常水質取樣本透過 </a:t>
            </a:r>
            <a:r>
              <a:rPr lang="en" sz="4000" b="1" i="0" u="none" strike="noStrike" cap="none" dirty="0" smtClean="0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  <a:sym typeface="Roboto"/>
              </a:rPr>
              <a:t>Sigfox 回傳資料</a:t>
            </a:r>
            <a:endParaRPr sz="4000" b="1" i="0" u="none" strike="noStrike" cap="none" dirty="0">
              <a:solidFill>
                <a:schemeClr val="dk1"/>
              </a:solidFill>
              <a:latin typeface="微軟正黑體" pitchFamily="34" charset="-120"/>
              <a:ea typeface="微軟正黑體" pitchFamily="34" charset="-120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</a:pPr>
            <a:endParaRPr sz="3000" b="1" i="0" u="none" strike="noStrike" cap="none" dirty="0">
              <a:solidFill>
                <a:schemeClr val="dk1"/>
              </a:solidFill>
              <a:latin typeface="微軟正黑體" pitchFamily="34" charset="-120"/>
              <a:ea typeface="微軟正黑體" pitchFamily="34" charset="-120"/>
              <a:sym typeface="Roboto"/>
            </a:endParaRPr>
          </a:p>
        </p:txBody>
      </p:sp>
      <p:pic>
        <p:nvPicPr>
          <p:cNvPr id="15" name="圖片 14" descr="P11icon-1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00662" y="1974666"/>
            <a:ext cx="842495" cy="863317"/>
          </a:xfrm>
          <a:prstGeom prst="rect">
            <a:avLst/>
          </a:prstGeom>
        </p:spPr>
      </p:pic>
      <p:sp>
        <p:nvSpPr>
          <p:cNvPr id="16" name="矩形 15"/>
          <p:cNvSpPr/>
          <p:nvPr/>
        </p:nvSpPr>
        <p:spPr>
          <a:xfrm>
            <a:off x="230850" y="4788097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en-US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*以上資訊由魚客松參賽隊伍</a:t>
            </a:r>
            <a:r>
              <a:rPr lang="en-US" altLang="zh-TW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Ocean Fox</a:t>
            </a:r>
            <a:r>
              <a:rPr lang="zh-TW" altLang="en-US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提供</a:t>
            </a:r>
            <a:endParaRPr lang="zh-TW" altLang="en-US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3" name="Shape 2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8211" y="-13447"/>
            <a:ext cx="9606141" cy="535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圖片 34" descr="water1_yes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59447" y="4276664"/>
            <a:ext cx="756696" cy="714380"/>
          </a:xfrm>
          <a:prstGeom prst="rect">
            <a:avLst/>
          </a:prstGeom>
        </p:spPr>
      </p:pic>
      <p:pic>
        <p:nvPicPr>
          <p:cNvPr id="307" name="Shape 30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11700" y="1768050"/>
            <a:ext cx="575100" cy="575100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Shape 369"/>
          <p:cNvSpPr/>
          <p:nvPr/>
        </p:nvSpPr>
        <p:spPr>
          <a:xfrm rot="10800000">
            <a:off x="6371648" y="305447"/>
            <a:ext cx="2628000" cy="1720676"/>
          </a:xfrm>
          <a:prstGeom prst="wedgeRectCallout">
            <a:avLst>
              <a:gd name="adj1" fmla="val 88541"/>
              <a:gd name="adj2" fmla="val -31477"/>
            </a:avLst>
          </a:prstGeom>
          <a:solidFill>
            <a:schemeClr val="lt1">
              <a:alpha val="79000"/>
            </a:schemeClr>
          </a:solidFill>
          <a:ln w="25400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457200" lvl="0" indent="-355600">
              <a:lnSpc>
                <a:spcPct val="115000"/>
              </a:lnSpc>
              <a:buClr>
                <a:srgbClr val="FFFFFF"/>
              </a:buClr>
              <a:buSzPts val="2000"/>
              <a:buFont typeface="Roboto"/>
              <a:buChar char="●"/>
            </a:pPr>
            <a:endParaRPr lang="zh-TW" altLang="en-US" b="1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9" name="Shape 256"/>
          <p:cNvPicPr preferRelativeResize="0"/>
          <p:nvPr/>
        </p:nvPicPr>
        <p:blipFill>
          <a:blip r:embed="rId6"/>
          <a:stretch>
            <a:fillRect/>
          </a:stretch>
        </p:blipFill>
        <p:spPr>
          <a:xfrm>
            <a:off x="6515999" y="394907"/>
            <a:ext cx="2339299" cy="155953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6" name="群組 35"/>
          <p:cNvGrpSpPr/>
          <p:nvPr/>
        </p:nvGrpSpPr>
        <p:grpSpPr>
          <a:xfrm>
            <a:off x="288000" y="288000"/>
            <a:ext cx="3347786" cy="1344910"/>
            <a:chOff x="14401" y="288001"/>
            <a:chExt cx="3347786" cy="1344910"/>
          </a:xfrm>
        </p:grpSpPr>
        <p:sp>
          <p:nvSpPr>
            <p:cNvPr id="21" name="圓角矩形 20"/>
            <p:cNvSpPr/>
            <p:nvPr/>
          </p:nvSpPr>
          <p:spPr>
            <a:xfrm>
              <a:off x="14401" y="288001"/>
              <a:ext cx="3347786" cy="1344910"/>
            </a:xfrm>
            <a:prstGeom prst="roundRect">
              <a:avLst/>
            </a:prstGeom>
            <a:solidFill>
              <a:srgbClr val="FFFFFF">
                <a:alpha val="74118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8" name="Shape 281"/>
            <p:cNvSpPr txBox="1">
              <a:spLocks/>
            </p:cNvSpPr>
            <p:nvPr/>
          </p:nvSpPr>
          <p:spPr>
            <a:xfrm>
              <a:off x="204192" y="403702"/>
              <a:ext cx="2939405" cy="1148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000"/>
                <a:buFont typeface="Roboto"/>
                <a:buNone/>
                <a:defRPr sz="3000" b="0" i="0" u="none" strike="noStrike" cap="none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000"/>
                <a:buFont typeface="Roboto"/>
                <a:buNone/>
                <a:defRPr sz="3000" b="0" i="0" u="none" strike="noStrike" cap="none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000"/>
                <a:buFont typeface="Roboto"/>
                <a:buNone/>
                <a:defRPr sz="3000" b="0" i="0" u="none" strike="noStrike" cap="none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000"/>
                <a:buFont typeface="Roboto"/>
                <a:buNone/>
                <a:defRPr sz="3000" b="0" i="0" u="none" strike="noStrike" cap="none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000"/>
                <a:buFont typeface="Roboto"/>
                <a:buNone/>
                <a:defRPr sz="3000" b="0" i="0" u="none" strike="noStrike" cap="none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000"/>
                <a:buFont typeface="Roboto"/>
                <a:buNone/>
                <a:defRPr sz="3000" b="0" i="0" u="none" strike="noStrike" cap="none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000"/>
                <a:buFont typeface="Roboto"/>
                <a:buNone/>
                <a:defRPr sz="3000" b="0" i="0" u="none" strike="noStrike" cap="none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000"/>
                <a:buFont typeface="Roboto"/>
                <a:buNone/>
                <a:defRPr sz="3000" b="0" i="0" u="none" strike="noStrike" cap="none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000"/>
                <a:buFont typeface="Roboto"/>
                <a:buNone/>
                <a:defRPr sz="3000" b="0" i="0" u="none" strike="noStrike" cap="none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defRPr>
              </a:lvl9pPr>
            </a:lstStyle>
            <a:p>
              <a:r>
                <a:rPr lang="zh-TW" altLang="en-US" b="1" dirty="0" smtClean="0">
                  <a:latin typeface="微軟正黑體" pitchFamily="34" charset="-120"/>
                  <a:ea typeface="微軟正黑體" pitchFamily="34" charset="-120"/>
                </a:rPr>
                <a:t>集中監控及防止</a:t>
              </a:r>
              <a:endParaRPr lang="en-US" altLang="zh-TW" b="1" dirty="0" smtClean="0">
                <a:latin typeface="微軟正黑體" pitchFamily="34" charset="-120"/>
                <a:ea typeface="微軟正黑體" pitchFamily="34" charset="-120"/>
              </a:endParaRPr>
            </a:p>
            <a:p>
              <a:r>
                <a:rPr lang="zh-TW" altLang="en-US" sz="3600" b="1" dirty="0" smtClean="0">
                  <a:latin typeface="微軟正黑體" pitchFamily="34" charset="-120"/>
                  <a:ea typeface="微軟正黑體" pitchFamily="34" charset="-120"/>
                </a:rPr>
                <a:t>非法排放汙</a:t>
              </a:r>
              <a:r>
                <a:rPr lang="zh-TW" altLang="en-US" sz="3600" b="1" dirty="0">
                  <a:latin typeface="微軟正黑體" pitchFamily="34" charset="-120"/>
                  <a:ea typeface="微軟正黑體" pitchFamily="34" charset="-120"/>
                </a:rPr>
                <a:t>水</a:t>
              </a:r>
            </a:p>
          </p:txBody>
        </p:sp>
      </p:grpSp>
      <p:pic>
        <p:nvPicPr>
          <p:cNvPr id="22" name="圖片 21" descr="潛艇勾吻鮭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2208753"/>
            <a:ext cx="1069098" cy="554691"/>
          </a:xfrm>
          <a:prstGeom prst="rect">
            <a:avLst/>
          </a:prstGeom>
        </p:spPr>
      </p:pic>
      <p:pic>
        <p:nvPicPr>
          <p:cNvPr id="27" name="圖片 26" descr="潛艇勾吻鮭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40000">
            <a:off x="5781593" y="4632948"/>
            <a:ext cx="1069098" cy="554691"/>
          </a:xfrm>
          <a:prstGeom prst="rect">
            <a:avLst/>
          </a:prstGeom>
        </p:spPr>
      </p:pic>
      <p:pic>
        <p:nvPicPr>
          <p:cNvPr id="30" name="圖片 29" descr="water1_no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14480" y="1850866"/>
            <a:ext cx="648000" cy="715773"/>
          </a:xfrm>
          <a:prstGeom prst="rect">
            <a:avLst/>
          </a:prstGeom>
        </p:spPr>
      </p:pic>
      <p:pic>
        <p:nvPicPr>
          <p:cNvPr id="23" name="圖片 22" descr="潛艇勾吻鮭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14480" y="2285998"/>
            <a:ext cx="1069098" cy="554691"/>
          </a:xfrm>
          <a:prstGeom prst="rect">
            <a:avLst/>
          </a:prstGeom>
        </p:spPr>
      </p:pic>
      <p:pic>
        <p:nvPicPr>
          <p:cNvPr id="31" name="圖片 30" descr="water1_no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13786" y="2100366"/>
            <a:ext cx="648000" cy="715773"/>
          </a:xfrm>
          <a:prstGeom prst="rect">
            <a:avLst/>
          </a:prstGeom>
        </p:spPr>
      </p:pic>
      <p:pic>
        <p:nvPicPr>
          <p:cNvPr id="29" name="圖片 28" descr="潛艇勾吻鮭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40000">
            <a:off x="3365831" y="2459278"/>
            <a:ext cx="1069098" cy="554691"/>
          </a:xfrm>
          <a:prstGeom prst="rect">
            <a:avLst/>
          </a:prstGeom>
        </p:spPr>
      </p:pic>
      <p:pic>
        <p:nvPicPr>
          <p:cNvPr id="32" name="圖片 31" descr="water1_no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44301" y="1138044"/>
            <a:ext cx="648000" cy="715773"/>
          </a:xfrm>
          <a:prstGeom prst="rect">
            <a:avLst/>
          </a:prstGeom>
        </p:spPr>
      </p:pic>
      <p:pic>
        <p:nvPicPr>
          <p:cNvPr id="33" name="圖片 32" descr="潛艇勾吻鮭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09752" y="1582379"/>
            <a:ext cx="1069098" cy="554691"/>
          </a:xfrm>
          <a:prstGeom prst="rect">
            <a:avLst/>
          </a:prstGeom>
        </p:spPr>
      </p:pic>
      <p:pic>
        <p:nvPicPr>
          <p:cNvPr id="34" name="圖片 33" descr="water1_yes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3927" y="3193824"/>
            <a:ext cx="756696" cy="714380"/>
          </a:xfrm>
          <a:prstGeom prst="rect">
            <a:avLst/>
          </a:prstGeom>
        </p:spPr>
      </p:pic>
      <p:pic>
        <p:nvPicPr>
          <p:cNvPr id="28" name="圖片 27" descr="潛艇勾吻鮭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40000">
            <a:off x="4579831" y="3520289"/>
            <a:ext cx="1069098" cy="554691"/>
          </a:xfrm>
          <a:prstGeom prst="rect">
            <a:avLst/>
          </a:prstGeom>
        </p:spPr>
      </p:pic>
      <p:sp>
        <p:nvSpPr>
          <p:cNvPr id="25" name="矩形 24"/>
          <p:cNvSpPr/>
          <p:nvPr/>
        </p:nvSpPr>
        <p:spPr>
          <a:xfrm>
            <a:off x="171450" y="4985175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en-US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*以上資訊由魚客松參賽隊伍</a:t>
            </a:r>
            <a:r>
              <a:rPr lang="en-US" altLang="zh-TW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Ocean Fox</a:t>
            </a:r>
            <a:r>
              <a:rPr lang="zh-TW" altLang="en-US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提供</a:t>
            </a:r>
            <a:endParaRPr lang="zh-TW" altLang="en-US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3" name="Shape 3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70900" y="0"/>
            <a:ext cx="9499575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5" name="Shape 3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2263956" y="3673952"/>
            <a:ext cx="1266250" cy="6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316" name="Shape 316"/>
          <p:cNvSpPr/>
          <p:nvPr/>
        </p:nvSpPr>
        <p:spPr>
          <a:xfrm rot="-8985260">
            <a:off x="6639151" y="3740502"/>
            <a:ext cx="900000" cy="4320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0" name="Shape 32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1630831" y="2070814"/>
            <a:ext cx="483512" cy="483512"/>
          </a:xfrm>
          <a:prstGeom prst="rect">
            <a:avLst/>
          </a:prstGeom>
          <a:noFill/>
          <a:ln>
            <a:noFill/>
          </a:ln>
        </p:spPr>
      </p:pic>
      <p:pic>
        <p:nvPicPr>
          <p:cNvPr id="321" name="Shape 32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1181155" y="2070814"/>
            <a:ext cx="483512" cy="483512"/>
          </a:xfrm>
          <a:prstGeom prst="rect">
            <a:avLst/>
          </a:prstGeom>
          <a:noFill/>
          <a:ln>
            <a:noFill/>
          </a:ln>
        </p:spPr>
      </p:pic>
      <p:pic>
        <p:nvPicPr>
          <p:cNvPr id="322" name="Shape 32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1630831" y="2579797"/>
            <a:ext cx="483512" cy="483512"/>
          </a:xfrm>
          <a:prstGeom prst="rect">
            <a:avLst/>
          </a:prstGeom>
          <a:noFill/>
          <a:ln>
            <a:noFill/>
          </a:ln>
        </p:spPr>
      </p:pic>
      <p:pic>
        <p:nvPicPr>
          <p:cNvPr id="323" name="Shape 32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1181155" y="2579797"/>
            <a:ext cx="483512" cy="483512"/>
          </a:xfrm>
          <a:prstGeom prst="rect">
            <a:avLst/>
          </a:prstGeom>
          <a:noFill/>
          <a:ln>
            <a:noFill/>
          </a:ln>
        </p:spPr>
      </p:pic>
      <p:pic>
        <p:nvPicPr>
          <p:cNvPr id="324" name="Shape 32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-1494456" y="1220102"/>
            <a:ext cx="993500" cy="99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" name="群組 15"/>
          <p:cNvGrpSpPr/>
          <p:nvPr/>
        </p:nvGrpSpPr>
        <p:grpSpPr>
          <a:xfrm>
            <a:off x="288000" y="288000"/>
            <a:ext cx="3883951" cy="1344910"/>
            <a:chOff x="288000" y="288000"/>
            <a:chExt cx="3883951" cy="1344910"/>
          </a:xfrm>
        </p:grpSpPr>
        <p:sp>
          <p:nvSpPr>
            <p:cNvPr id="15" name="圓角矩形 14"/>
            <p:cNvSpPr/>
            <p:nvPr/>
          </p:nvSpPr>
          <p:spPr>
            <a:xfrm>
              <a:off x="288000" y="288000"/>
              <a:ext cx="3883951" cy="1344910"/>
            </a:xfrm>
            <a:prstGeom prst="roundRect">
              <a:avLst/>
            </a:prstGeom>
            <a:solidFill>
              <a:srgbClr val="FFFFFF">
                <a:alpha val="74118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4" name="Shape 281"/>
            <p:cNvSpPr txBox="1">
              <a:spLocks/>
            </p:cNvSpPr>
            <p:nvPr/>
          </p:nvSpPr>
          <p:spPr>
            <a:xfrm>
              <a:off x="417045" y="386255"/>
              <a:ext cx="3754906" cy="1148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000"/>
                <a:buFont typeface="Roboto"/>
                <a:buNone/>
                <a:defRPr sz="3000" b="0" i="0" u="none" strike="noStrike" cap="none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000"/>
                <a:buFont typeface="Roboto"/>
                <a:buNone/>
                <a:defRPr sz="3000" b="0" i="0" u="none" strike="noStrike" cap="none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000"/>
                <a:buFont typeface="Roboto"/>
                <a:buNone/>
                <a:defRPr sz="3000" b="0" i="0" u="none" strike="noStrike" cap="none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000"/>
                <a:buFont typeface="Roboto"/>
                <a:buNone/>
                <a:defRPr sz="3000" b="0" i="0" u="none" strike="noStrike" cap="none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000"/>
                <a:buFont typeface="Roboto"/>
                <a:buNone/>
                <a:defRPr sz="3000" b="0" i="0" u="none" strike="noStrike" cap="none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000"/>
                <a:buFont typeface="Roboto"/>
                <a:buNone/>
                <a:defRPr sz="3000" b="0" i="0" u="none" strike="noStrike" cap="none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000"/>
                <a:buFont typeface="Roboto"/>
                <a:buNone/>
                <a:defRPr sz="3000" b="0" i="0" u="none" strike="noStrike" cap="none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000"/>
                <a:buFont typeface="Roboto"/>
                <a:buNone/>
                <a:defRPr sz="3000" b="0" i="0" u="none" strike="noStrike" cap="none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000"/>
                <a:buFont typeface="Roboto"/>
                <a:buNone/>
                <a:defRPr sz="3000" b="0" i="0" u="none" strike="noStrike" cap="none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defRPr>
              </a:lvl9pPr>
            </a:lstStyle>
            <a:p>
              <a:r>
                <a:rPr lang="zh-TW" altLang="en-US" b="1" dirty="0">
                  <a:latin typeface="微軟正黑體" pitchFamily="34" charset="-120"/>
                  <a:ea typeface="微軟正黑體" pitchFamily="34" charset="-120"/>
                </a:rPr>
                <a:t>至出海口後</a:t>
              </a:r>
              <a:r>
                <a:rPr lang="zh-TW" altLang="en-US" b="1" dirty="0" smtClean="0">
                  <a:latin typeface="微軟正黑體" pitchFamily="34" charset="-120"/>
                  <a:ea typeface="微軟正黑體" pitchFamily="34" charset="-120"/>
                </a:rPr>
                <a:t>，</a:t>
              </a:r>
              <a:endParaRPr lang="ar-JO" altLang="zh-TW" b="1" dirty="0" smtClean="0">
                <a:latin typeface="微軟正黑體" pitchFamily="34" charset="-120"/>
                <a:ea typeface="微軟正黑體" pitchFamily="34" charset="-120"/>
              </a:endParaRPr>
            </a:p>
            <a:p>
              <a:r>
                <a:rPr lang="zh-TW" altLang="en-US" b="1" dirty="0" smtClean="0">
                  <a:latin typeface="微軟正黑體" pitchFamily="34" charset="-120"/>
                  <a:ea typeface="微軟正黑體" pitchFamily="34" charset="-120"/>
                </a:rPr>
                <a:t>自動</a:t>
              </a:r>
              <a:r>
                <a:rPr lang="zh-TW" altLang="en-US" b="1" dirty="0">
                  <a:latin typeface="微軟正黑體" pitchFamily="34" charset="-120"/>
                  <a:ea typeface="微軟正黑體" pitchFamily="34" charset="-120"/>
                </a:rPr>
                <a:t>導航回基地回收 </a:t>
              </a:r>
              <a:endParaRPr lang="zh-TW" altLang="en-US" sz="3600" b="1" dirty="0"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pic>
        <p:nvPicPr>
          <p:cNvPr id="17" name="圖片 16" descr="潛艇勾吻鮭L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89126" y="3977852"/>
            <a:ext cx="1457289" cy="731098"/>
          </a:xfrm>
          <a:prstGeom prst="rect">
            <a:avLst/>
          </a:prstGeom>
        </p:spPr>
      </p:pic>
      <p:sp>
        <p:nvSpPr>
          <p:cNvPr id="25" name="Shape 316"/>
          <p:cNvSpPr/>
          <p:nvPr/>
        </p:nvSpPr>
        <p:spPr>
          <a:xfrm rot="10800000">
            <a:off x="3969598" y="2712473"/>
            <a:ext cx="900000" cy="4320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ar-JO" sz="1400" b="0" i="0" u="none" strike="noStrike" cap="none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" name="圖片 17" descr="潛艇勾吻鮭L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19598" y="2579797"/>
            <a:ext cx="1457289" cy="731098"/>
          </a:xfrm>
          <a:prstGeom prst="rect">
            <a:avLst/>
          </a:prstGeom>
        </p:spPr>
      </p:pic>
      <p:pic>
        <p:nvPicPr>
          <p:cNvPr id="26" name="圖片 25" descr="基地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9063" y="2108914"/>
            <a:ext cx="905964" cy="1073660"/>
          </a:xfrm>
          <a:prstGeom prst="rect">
            <a:avLst/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pSp>
        <p:nvGrpSpPr>
          <p:cNvPr id="33" name="群組 32"/>
          <p:cNvGrpSpPr/>
          <p:nvPr/>
        </p:nvGrpSpPr>
        <p:grpSpPr>
          <a:xfrm>
            <a:off x="288000" y="1926607"/>
            <a:ext cx="532990" cy="785866"/>
            <a:chOff x="1848199" y="2023189"/>
            <a:chExt cx="532990" cy="785866"/>
          </a:xfrm>
        </p:grpSpPr>
        <p:pic>
          <p:nvPicPr>
            <p:cNvPr id="27" name="圖片 26" descr="water1.png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857742" y="2023189"/>
              <a:ext cx="252000" cy="379135"/>
            </a:xfrm>
            <a:prstGeom prst="rect">
              <a:avLst/>
            </a:prstGeom>
          </p:spPr>
        </p:pic>
        <p:pic>
          <p:nvPicPr>
            <p:cNvPr id="29" name="圖片 28" descr="water1.png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129189" y="2024147"/>
              <a:ext cx="252000" cy="379135"/>
            </a:xfrm>
            <a:prstGeom prst="rect">
              <a:avLst/>
            </a:prstGeom>
          </p:spPr>
        </p:pic>
        <p:pic>
          <p:nvPicPr>
            <p:cNvPr id="30" name="圖片 29" descr="water1.png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848199" y="2428962"/>
              <a:ext cx="252000" cy="379135"/>
            </a:xfrm>
            <a:prstGeom prst="rect">
              <a:avLst/>
            </a:prstGeom>
          </p:spPr>
        </p:pic>
        <p:pic>
          <p:nvPicPr>
            <p:cNvPr id="31" name="圖片 30" descr="water1.png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119646" y="2429920"/>
              <a:ext cx="252000" cy="379135"/>
            </a:xfrm>
            <a:prstGeom prst="rect">
              <a:avLst/>
            </a:prstGeom>
          </p:spPr>
        </p:pic>
      </p:grpSp>
      <p:pic>
        <p:nvPicPr>
          <p:cNvPr id="28" name="圖片 27" descr="潛艇勾吻鮭L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82118" y="2642230"/>
            <a:ext cx="1457289" cy="731098"/>
          </a:xfrm>
          <a:prstGeom prst="rect">
            <a:avLst/>
          </a:prstGeom>
        </p:spPr>
      </p:pic>
      <p:sp>
        <p:nvSpPr>
          <p:cNvPr id="23" name="矩形 22"/>
          <p:cNvSpPr/>
          <p:nvPr/>
        </p:nvSpPr>
        <p:spPr>
          <a:xfrm>
            <a:off x="171450" y="4708950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en-US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*以上資訊由魚客松參賽隊伍</a:t>
            </a:r>
            <a:r>
              <a:rPr lang="en-US" altLang="zh-TW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Ocean Fox</a:t>
            </a:r>
            <a:r>
              <a:rPr lang="zh-TW" altLang="en-US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提供</a:t>
            </a:r>
            <a:endParaRPr lang="zh-TW" altLang="en-US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Shape 330"/>
          <p:cNvSpPr txBox="1">
            <a:spLocks noGrp="1"/>
          </p:cNvSpPr>
          <p:nvPr>
            <p:ph type="title"/>
          </p:nvPr>
        </p:nvSpPr>
        <p:spPr>
          <a:xfrm>
            <a:off x="165600" y="401675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144000" rIns="91425" bIns="91425" anchor="t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ts val="3000"/>
              <a:buFont typeface="Roboto"/>
              <a:buNone/>
            </a:pPr>
            <a:r>
              <a:rPr lang="en" b="1" i="0" u="none" strike="noStrike" cap="none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sym typeface="Roboto"/>
              </a:rPr>
              <a:t>資料收集之後</a:t>
            </a:r>
            <a:endParaRPr b="1" i="0" u="none" strike="noStrike" cap="none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  <a:sym typeface="Roboto"/>
            </a:endParaRPr>
          </a:p>
        </p:txBody>
      </p:sp>
      <p:sp>
        <p:nvSpPr>
          <p:cNvPr id="331" name="Shape 331"/>
          <p:cNvSpPr txBox="1">
            <a:spLocks noGrp="1"/>
          </p:cNvSpPr>
          <p:nvPr>
            <p:ph type="body" idx="1"/>
          </p:nvPr>
        </p:nvSpPr>
        <p:spPr>
          <a:xfrm>
            <a:off x="4119450" y="3235607"/>
            <a:ext cx="4938825" cy="23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Wingdings" pitchFamily="2" charset="2"/>
              <a:buChar char="l"/>
            </a:pPr>
            <a:r>
              <a:rPr lang="en" sz="2400" b="1" i="0" u="none" strike="noStrike" cap="none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  <a:sym typeface="Roboto"/>
              </a:rPr>
              <a:t>水質歷史記錄</a:t>
            </a:r>
            <a:endParaRPr sz="1800" b="0" i="0" u="none" strike="noStrike" cap="none" dirty="0">
              <a:solidFill>
                <a:srgbClr val="FFFF00"/>
              </a:solidFill>
              <a:latin typeface="微軟正黑體" pitchFamily="34" charset="-120"/>
              <a:ea typeface="微軟正黑體" pitchFamily="34" charset="-120"/>
              <a:sym typeface="Roboto"/>
            </a:endParaRPr>
          </a:p>
          <a:p>
            <a:pPr marL="914400" marR="0" lvl="1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ts val="1400"/>
              <a:buFont typeface="Noto Sans Symbols"/>
              <a:buChar char="✓"/>
            </a:pPr>
            <a:r>
              <a:rPr lang="en" sz="2000" b="0" i="0" u="none" strike="noStrike" cap="none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sym typeface="Roboto"/>
              </a:rPr>
              <a:t>記錄樣品影像儲存在雲端</a:t>
            </a:r>
            <a:endParaRPr sz="1400" b="0" i="0" u="none" strike="noStrike" cap="none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  <a:sym typeface="Roboto"/>
            </a:endParaRPr>
          </a:p>
          <a:p>
            <a:pPr marL="914400" marR="0" lvl="1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ts val="1400"/>
              <a:buFont typeface="Noto Sans Symbols"/>
              <a:buChar char="✓"/>
            </a:pPr>
            <a:r>
              <a:rPr lang="en" sz="2000" b="0" i="0" u="none" strike="noStrike" cap="none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sym typeface="Roboto"/>
              </a:rPr>
              <a:t>還原生物集體暴斃之環境條件</a:t>
            </a:r>
            <a:endParaRPr sz="1400" b="0" i="0" u="none" strike="noStrike" cap="none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  <a:sym typeface="Roboto"/>
            </a:endParaRPr>
          </a:p>
          <a:p>
            <a:pPr marL="914400" marR="0" lvl="1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ts val="1400"/>
              <a:buFont typeface="Noto Sans Symbols"/>
              <a:buChar char="✓"/>
            </a:pPr>
            <a:r>
              <a:rPr lang="en" sz="2000" b="0" i="0" u="none" strike="noStrike" cap="none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sym typeface="Roboto"/>
              </a:rPr>
              <a:t>魚類影像分析記錄</a:t>
            </a:r>
            <a:endParaRPr sz="1400" b="0" i="0" u="none" strike="noStrike" cap="none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  <a:sym typeface="Roboto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800"/>
              <a:buFont typeface="Roboto"/>
              <a:buNone/>
            </a:pPr>
            <a:endParaRPr sz="1800" b="0" i="0" u="none" strike="noStrike" cap="none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  <a:sym typeface="Roboto"/>
            </a:endParaRPr>
          </a:p>
        </p:txBody>
      </p:sp>
      <p:pic>
        <p:nvPicPr>
          <p:cNvPr id="8" name="圖片 7" descr="進階檢測水質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3800" y="1304750"/>
            <a:ext cx="2167613" cy="1895475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333938" y="3235607"/>
            <a:ext cx="4572000" cy="1224951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lvl="0" indent="-381000">
              <a:lnSpc>
                <a:spcPct val="115000"/>
              </a:lnSpc>
              <a:buClr>
                <a:schemeClr val="tx1"/>
              </a:buClr>
              <a:buSzPts val="2400"/>
              <a:buFont typeface="Wingdings" pitchFamily="2" charset="2"/>
              <a:buChar char="l"/>
            </a:pPr>
            <a:r>
              <a:rPr lang="zh-TW" altLang="en-US" sz="2400" b="1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  <a:sym typeface="Roboto"/>
              </a:rPr>
              <a:t>進階檢測水質</a:t>
            </a:r>
          </a:p>
          <a:p>
            <a:pPr marL="914400" indent="-381000">
              <a:lnSpc>
                <a:spcPct val="115000"/>
              </a:lnSpc>
              <a:buClr>
                <a:schemeClr val="tx1"/>
              </a:buClr>
              <a:buSzPts val="1400"/>
              <a:buFont typeface="Noto Sans Symbols"/>
              <a:buChar char="✓"/>
            </a:pPr>
            <a:r>
              <a:rPr lang="zh-TW" altLang="en-US" sz="20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生化需氧量</a:t>
            </a:r>
            <a:endParaRPr lang="zh-TW" altLang="en-US" sz="2000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  <a:sym typeface="Roboto"/>
            </a:endParaRPr>
          </a:p>
          <a:p>
            <a:pPr marL="914400" indent="-381000">
              <a:lnSpc>
                <a:spcPct val="115000"/>
              </a:lnSpc>
              <a:buClr>
                <a:schemeClr val="tx1"/>
              </a:buClr>
              <a:buSzPts val="1400"/>
              <a:buFont typeface="Noto Sans Symbols"/>
              <a:buChar char="✓"/>
            </a:pPr>
            <a:r>
              <a:rPr lang="zh-TW" altLang="en-US" sz="20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sym typeface="Roboto"/>
              </a:rPr>
              <a:t>藻類分析</a:t>
            </a:r>
          </a:p>
        </p:txBody>
      </p:sp>
      <p:pic>
        <p:nvPicPr>
          <p:cNvPr id="10" name="圖片 9" descr="水質歷史記錄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9092" y="1038050"/>
            <a:ext cx="4121483" cy="2260947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Shape 339"/>
          <p:cNvSpPr txBox="1">
            <a:spLocks noGrp="1"/>
          </p:cNvSpPr>
          <p:nvPr>
            <p:ph type="title"/>
          </p:nvPr>
        </p:nvSpPr>
        <p:spPr>
          <a:xfrm>
            <a:off x="-114300" y="358082"/>
            <a:ext cx="9258299" cy="775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08000" rIns="91425" bIns="91425" anchor="t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</a:pPr>
            <a:r>
              <a:rPr lang="en" i="0" u="none" strike="noStrike" cap="none" dirty="0">
                <a:cs typeface="Roboto"/>
                <a:sym typeface="Roboto"/>
              </a:rPr>
              <a:t>系統框架</a:t>
            </a:r>
            <a:r>
              <a:rPr lang="en" sz="2400" i="0" u="none" strike="noStrike" cap="none" dirty="0">
                <a:cs typeface="Roboto"/>
                <a:sym typeface="Roboto"/>
              </a:rPr>
              <a:t>(</a:t>
            </a:r>
            <a:r>
              <a:rPr lang="en" sz="2400" i="0" u="none" strike="noStrike" cap="none" dirty="0" smtClean="0">
                <a:cs typeface="Roboto"/>
                <a:sym typeface="Roboto"/>
              </a:rPr>
              <a:t>1/2)</a:t>
            </a:r>
            <a:endParaRPr sz="2400" i="0" u="none" strike="noStrike" cap="none" dirty="0">
              <a:cs typeface="Roboto"/>
              <a:sym typeface="Roboto"/>
            </a:endParaRPr>
          </a:p>
        </p:txBody>
      </p:sp>
      <p:sp>
        <p:nvSpPr>
          <p:cNvPr id="345" name="Shape 345"/>
          <p:cNvSpPr/>
          <p:nvPr/>
        </p:nvSpPr>
        <p:spPr>
          <a:xfrm>
            <a:off x="3311260" y="1276351"/>
            <a:ext cx="2129912" cy="1404228"/>
          </a:xfrm>
          <a:prstGeom prst="roundRect">
            <a:avLst/>
          </a:prstGeom>
          <a:noFill/>
          <a:ln w="1905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1" i="0" u="none" strike="noStrike" cap="none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QNAP QBoat Sunny</a:t>
            </a:r>
            <a:endParaRPr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1" i="0" u="none" strike="noStrike" cap="none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IoT微型伺服器</a:t>
            </a:r>
            <a:endParaRPr sz="1400" b="1" i="0" u="none" strike="noStrike" cap="none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346" name="Shape 346"/>
          <p:cNvSpPr/>
          <p:nvPr/>
        </p:nvSpPr>
        <p:spPr>
          <a:xfrm>
            <a:off x="4856796" y="3327322"/>
            <a:ext cx="1316381" cy="629120"/>
          </a:xfrm>
          <a:prstGeom prst="roundRect">
            <a:avLst/>
          </a:prstGeom>
          <a:noFill/>
          <a:ln w="1905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1" i="0" u="none" strike="noStrike" cap="none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數據傳輸</a:t>
            </a:r>
            <a:endParaRPr sz="1400" b="1" i="0" u="none" strike="noStrike" cap="none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347" name="Shape 347"/>
          <p:cNvSpPr/>
          <p:nvPr/>
        </p:nvSpPr>
        <p:spPr>
          <a:xfrm>
            <a:off x="2778065" y="3327322"/>
            <a:ext cx="1131235" cy="629120"/>
          </a:xfrm>
          <a:prstGeom prst="roundRect">
            <a:avLst/>
          </a:prstGeom>
          <a:noFill/>
          <a:ln w="1905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1" i="0" u="none" strike="noStrike" cap="none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採取動作</a:t>
            </a:r>
            <a:endParaRPr sz="1400" b="1" i="0" u="none" strike="noStrike" cap="none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348" name="Shape 348"/>
          <p:cNvSpPr/>
          <p:nvPr/>
        </p:nvSpPr>
        <p:spPr>
          <a:xfrm>
            <a:off x="4301340" y="4208640"/>
            <a:ext cx="644193" cy="629120"/>
          </a:xfrm>
          <a:prstGeom prst="roundRect">
            <a:avLst/>
          </a:prstGeom>
          <a:noFill/>
          <a:ln w="1905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1" i="0" u="none" strike="noStrike" cap="none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GPS</a:t>
            </a:r>
            <a:endParaRPr sz="1400" b="1" i="0" u="none" strike="noStrike" cap="none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349" name="Shape 349"/>
          <p:cNvSpPr/>
          <p:nvPr/>
        </p:nvSpPr>
        <p:spPr>
          <a:xfrm>
            <a:off x="5630270" y="4209345"/>
            <a:ext cx="1719121" cy="629120"/>
          </a:xfrm>
          <a:prstGeom prst="roundRect">
            <a:avLst/>
          </a:prstGeom>
          <a:noFill/>
          <a:ln w="1905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1" i="0" u="none" strike="noStrike" cap="none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UnaShield V2S for Sigfox</a:t>
            </a:r>
            <a:endParaRPr sz="1400" b="1" i="0" u="none" strike="noStrike" cap="none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350" name="Shape 350"/>
          <p:cNvSpPr/>
          <p:nvPr/>
        </p:nvSpPr>
        <p:spPr>
          <a:xfrm>
            <a:off x="2778065" y="4209345"/>
            <a:ext cx="1131235" cy="629120"/>
          </a:xfrm>
          <a:prstGeom prst="roundRect">
            <a:avLst/>
          </a:prstGeom>
          <a:noFill/>
          <a:ln w="1905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1" i="0" u="none" strike="noStrike" cap="none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感測器</a:t>
            </a:r>
            <a:endParaRPr sz="1400" b="1" i="0" u="none" strike="noStrike" cap="none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cxnSp>
        <p:nvCxnSpPr>
          <p:cNvPr id="355" name="Shape 355"/>
          <p:cNvCxnSpPr/>
          <p:nvPr/>
        </p:nvCxnSpPr>
        <p:spPr>
          <a:xfrm rot="5400000" flipH="1">
            <a:off x="4889947" y="2702283"/>
            <a:ext cx="642152" cy="607927"/>
          </a:xfrm>
          <a:prstGeom prst="bentConnector3">
            <a:avLst>
              <a:gd name="adj1" fmla="val 50006"/>
            </a:avLst>
          </a:prstGeom>
          <a:noFill/>
          <a:ln w="19050" cap="flat" cmpd="sng">
            <a:solidFill>
              <a:srgbClr val="F7CF25"/>
            </a:solidFill>
            <a:prstDash val="solid"/>
            <a:round/>
            <a:headEnd type="triangle" w="lg" len="lg"/>
            <a:tailEnd type="triangle" w="lg" len="lg"/>
          </a:ln>
        </p:spPr>
      </p:cxnSp>
      <p:cxnSp>
        <p:nvCxnSpPr>
          <p:cNvPr id="356" name="Shape 356"/>
          <p:cNvCxnSpPr/>
          <p:nvPr/>
        </p:nvCxnSpPr>
        <p:spPr>
          <a:xfrm rot="16200000">
            <a:off x="3266641" y="2736255"/>
            <a:ext cx="646713" cy="503584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F7CF25"/>
            </a:solidFill>
            <a:prstDash val="solid"/>
            <a:round/>
            <a:headEnd type="none" w="sm" len="sm"/>
            <a:tailEnd type="triangle" w="lg" len="lg"/>
          </a:ln>
        </p:spPr>
      </p:cxnSp>
      <p:sp>
        <p:nvSpPr>
          <p:cNvPr id="357" name="Shape 357"/>
          <p:cNvSpPr txBox="1"/>
          <p:nvPr/>
        </p:nvSpPr>
        <p:spPr>
          <a:xfrm>
            <a:off x="4852838" y="3344997"/>
            <a:ext cx="655009" cy="629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cxnSp>
        <p:nvCxnSpPr>
          <p:cNvPr id="359" name="Shape 359"/>
          <p:cNvCxnSpPr>
            <a:stCxn id="357" idx="1"/>
          </p:cNvCxnSpPr>
          <p:nvPr/>
        </p:nvCxnSpPr>
        <p:spPr>
          <a:xfrm rot="10800000" flipV="1">
            <a:off x="4623438" y="3659556"/>
            <a:ext cx="229401" cy="571779"/>
          </a:xfrm>
          <a:prstGeom prst="bentConnector2">
            <a:avLst/>
          </a:prstGeom>
          <a:noFill/>
          <a:ln w="19050" cap="flat" cmpd="sng">
            <a:solidFill>
              <a:srgbClr val="F7CF25"/>
            </a:solidFill>
            <a:prstDash val="solid"/>
            <a:round/>
            <a:headEnd type="none" w="sm" len="sm"/>
            <a:tailEnd type="triangle" w="lg" len="lg"/>
          </a:ln>
        </p:spPr>
      </p:cxnSp>
      <p:cxnSp>
        <p:nvCxnSpPr>
          <p:cNvPr id="361" name="Shape 361"/>
          <p:cNvCxnSpPr/>
          <p:nvPr/>
        </p:nvCxnSpPr>
        <p:spPr>
          <a:xfrm rot="5400000" flipH="1" flipV="1">
            <a:off x="3217232" y="4082894"/>
            <a:ext cx="252903" cy="1588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F7CF25"/>
            </a:solidFill>
            <a:prstDash val="solid"/>
            <a:round/>
            <a:headEnd type="none" w="sm" len="sm"/>
            <a:tailEnd type="triangle" w="lg" len="lg"/>
          </a:ln>
        </p:spPr>
      </p:cxnSp>
      <p:sp>
        <p:nvSpPr>
          <p:cNvPr id="30" name="Shape 275"/>
          <p:cNvSpPr/>
          <p:nvPr/>
        </p:nvSpPr>
        <p:spPr>
          <a:xfrm>
            <a:off x="-5780869" y="247640"/>
            <a:ext cx="119987" cy="119966"/>
          </a:xfrm>
          <a:custGeom>
            <a:avLst/>
            <a:gdLst/>
            <a:ahLst/>
            <a:cxnLst/>
            <a:rect l="0" t="0" r="0" b="0"/>
            <a:pathLst>
              <a:path w="5741" h="5740" extrusionOk="0">
                <a:moveTo>
                  <a:pt x="2809" y="0"/>
                </a:moveTo>
                <a:lnTo>
                  <a:pt x="2492" y="49"/>
                </a:lnTo>
                <a:lnTo>
                  <a:pt x="2199" y="122"/>
                </a:lnTo>
                <a:lnTo>
                  <a:pt x="1906" y="244"/>
                </a:lnTo>
                <a:lnTo>
                  <a:pt x="1637" y="366"/>
                </a:lnTo>
                <a:lnTo>
                  <a:pt x="1368" y="537"/>
                </a:lnTo>
                <a:lnTo>
                  <a:pt x="1149" y="708"/>
                </a:lnTo>
                <a:lnTo>
                  <a:pt x="904" y="904"/>
                </a:lnTo>
                <a:lnTo>
                  <a:pt x="709" y="1124"/>
                </a:lnTo>
                <a:lnTo>
                  <a:pt x="538" y="1368"/>
                </a:lnTo>
                <a:lnTo>
                  <a:pt x="367" y="1636"/>
                </a:lnTo>
                <a:lnTo>
                  <a:pt x="245" y="1905"/>
                </a:lnTo>
                <a:lnTo>
                  <a:pt x="147" y="2198"/>
                </a:lnTo>
                <a:lnTo>
                  <a:pt x="74" y="2491"/>
                </a:lnTo>
                <a:lnTo>
                  <a:pt x="25" y="2809"/>
                </a:lnTo>
                <a:lnTo>
                  <a:pt x="1" y="3126"/>
                </a:lnTo>
                <a:lnTo>
                  <a:pt x="25" y="3517"/>
                </a:lnTo>
                <a:lnTo>
                  <a:pt x="98" y="3908"/>
                </a:lnTo>
                <a:lnTo>
                  <a:pt x="221" y="4274"/>
                </a:lnTo>
                <a:lnTo>
                  <a:pt x="392" y="4641"/>
                </a:lnTo>
                <a:lnTo>
                  <a:pt x="611" y="4958"/>
                </a:lnTo>
                <a:lnTo>
                  <a:pt x="856" y="5251"/>
                </a:lnTo>
                <a:lnTo>
                  <a:pt x="1124" y="5520"/>
                </a:lnTo>
                <a:lnTo>
                  <a:pt x="1442" y="5740"/>
                </a:lnTo>
                <a:lnTo>
                  <a:pt x="1393" y="5422"/>
                </a:lnTo>
                <a:lnTo>
                  <a:pt x="1368" y="5080"/>
                </a:lnTo>
                <a:lnTo>
                  <a:pt x="1393" y="4689"/>
                </a:lnTo>
                <a:lnTo>
                  <a:pt x="1442" y="4323"/>
                </a:lnTo>
                <a:lnTo>
                  <a:pt x="1539" y="3957"/>
                </a:lnTo>
                <a:lnTo>
                  <a:pt x="1662" y="3639"/>
                </a:lnTo>
                <a:lnTo>
                  <a:pt x="1808" y="3297"/>
                </a:lnTo>
                <a:lnTo>
                  <a:pt x="2003" y="3004"/>
                </a:lnTo>
                <a:lnTo>
                  <a:pt x="2223" y="2711"/>
                </a:lnTo>
                <a:lnTo>
                  <a:pt x="2468" y="2442"/>
                </a:lnTo>
                <a:lnTo>
                  <a:pt x="2712" y="2198"/>
                </a:lnTo>
                <a:lnTo>
                  <a:pt x="3005" y="2003"/>
                </a:lnTo>
                <a:lnTo>
                  <a:pt x="3322" y="1807"/>
                </a:lnTo>
                <a:lnTo>
                  <a:pt x="3640" y="1661"/>
                </a:lnTo>
                <a:lnTo>
                  <a:pt x="3982" y="1514"/>
                </a:lnTo>
                <a:lnTo>
                  <a:pt x="4324" y="1441"/>
                </a:lnTo>
                <a:lnTo>
                  <a:pt x="4690" y="1368"/>
                </a:lnTo>
                <a:lnTo>
                  <a:pt x="5423" y="1368"/>
                </a:lnTo>
                <a:lnTo>
                  <a:pt x="5740" y="1417"/>
                </a:lnTo>
                <a:lnTo>
                  <a:pt x="5520" y="1124"/>
                </a:lnTo>
                <a:lnTo>
                  <a:pt x="5252" y="831"/>
                </a:lnTo>
                <a:lnTo>
                  <a:pt x="4959" y="586"/>
                </a:lnTo>
                <a:lnTo>
                  <a:pt x="4641" y="391"/>
                </a:lnTo>
                <a:lnTo>
                  <a:pt x="4299" y="220"/>
                </a:lnTo>
                <a:lnTo>
                  <a:pt x="3933" y="98"/>
                </a:lnTo>
                <a:lnTo>
                  <a:pt x="3542" y="25"/>
                </a:lnTo>
                <a:lnTo>
                  <a:pt x="3127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cxnSp>
        <p:nvCxnSpPr>
          <p:cNvPr id="32" name="Shape 359"/>
          <p:cNvCxnSpPr/>
          <p:nvPr/>
        </p:nvCxnSpPr>
        <p:spPr>
          <a:xfrm rot="10800000" flipH="1" flipV="1">
            <a:off x="6173177" y="3636861"/>
            <a:ext cx="324000" cy="571779"/>
          </a:xfrm>
          <a:prstGeom prst="bentConnector2">
            <a:avLst/>
          </a:prstGeom>
          <a:noFill/>
          <a:ln w="19050" cap="flat" cmpd="sng">
            <a:solidFill>
              <a:srgbClr val="F7CF25"/>
            </a:solidFill>
            <a:prstDash val="solid"/>
            <a:round/>
            <a:headEnd type="none" w="sm" len="sm"/>
            <a:tailEnd type="triangle" w="lg" len="lg"/>
          </a:ln>
        </p:spPr>
      </p:cxnSp>
      <p:grpSp>
        <p:nvGrpSpPr>
          <p:cNvPr id="39" name="群組 38"/>
          <p:cNvGrpSpPr/>
          <p:nvPr/>
        </p:nvGrpSpPr>
        <p:grpSpPr>
          <a:xfrm>
            <a:off x="5456584" y="1663905"/>
            <a:ext cx="1959480" cy="629120"/>
            <a:chOff x="5456584" y="1729958"/>
            <a:chExt cx="1959480" cy="629120"/>
          </a:xfrm>
        </p:grpSpPr>
        <p:sp>
          <p:nvSpPr>
            <p:cNvPr id="351" name="Shape 351"/>
            <p:cNvSpPr/>
            <p:nvPr/>
          </p:nvSpPr>
          <p:spPr>
            <a:xfrm>
              <a:off x="6239851" y="1729958"/>
              <a:ext cx="1176213" cy="629120"/>
            </a:xfrm>
            <a:prstGeom prst="round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 sz="1400" b="1" i="0" u="none" strike="noStrike" cap="none" dirty="0" smtClean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          </a:t>
              </a:r>
              <a:r>
                <a:rPr lang="en" sz="1400" b="1" i="0" u="none" strike="noStrike" cap="none" dirty="0" smtClean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相機</a:t>
              </a:r>
              <a:endParaRPr sz="1400" b="1" i="0" u="none" strike="noStrike" cap="none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Arial"/>
              </a:endParaRPr>
            </a:p>
          </p:txBody>
        </p:sp>
        <p:sp>
          <p:nvSpPr>
            <p:cNvPr id="50" name="Shape 276"/>
            <p:cNvSpPr/>
            <p:nvPr/>
          </p:nvSpPr>
          <p:spPr>
            <a:xfrm>
              <a:off x="6418320" y="1847153"/>
              <a:ext cx="371623" cy="309362"/>
            </a:xfrm>
            <a:custGeom>
              <a:avLst/>
              <a:gdLst/>
              <a:ahLst/>
              <a:cxnLst/>
              <a:rect l="0" t="0" r="0" b="0"/>
              <a:pathLst>
                <a:path w="17781" h="14802" extrusionOk="0">
                  <a:moveTo>
                    <a:pt x="11748" y="2101"/>
                  </a:moveTo>
                  <a:lnTo>
                    <a:pt x="11846" y="2126"/>
                  </a:lnTo>
                  <a:lnTo>
                    <a:pt x="11919" y="2175"/>
                  </a:lnTo>
                  <a:lnTo>
                    <a:pt x="11968" y="2248"/>
                  </a:lnTo>
                  <a:lnTo>
                    <a:pt x="11993" y="2346"/>
                  </a:lnTo>
                  <a:lnTo>
                    <a:pt x="11968" y="2419"/>
                  </a:lnTo>
                  <a:lnTo>
                    <a:pt x="11919" y="2492"/>
                  </a:lnTo>
                  <a:lnTo>
                    <a:pt x="11846" y="2541"/>
                  </a:lnTo>
                  <a:lnTo>
                    <a:pt x="11748" y="2565"/>
                  </a:lnTo>
                  <a:lnTo>
                    <a:pt x="6033" y="2565"/>
                  </a:lnTo>
                  <a:lnTo>
                    <a:pt x="5936" y="2541"/>
                  </a:lnTo>
                  <a:lnTo>
                    <a:pt x="5862" y="2492"/>
                  </a:lnTo>
                  <a:lnTo>
                    <a:pt x="5814" y="2419"/>
                  </a:lnTo>
                  <a:lnTo>
                    <a:pt x="5789" y="2346"/>
                  </a:lnTo>
                  <a:lnTo>
                    <a:pt x="5814" y="2248"/>
                  </a:lnTo>
                  <a:lnTo>
                    <a:pt x="5862" y="2175"/>
                  </a:lnTo>
                  <a:lnTo>
                    <a:pt x="5936" y="2126"/>
                  </a:lnTo>
                  <a:lnTo>
                    <a:pt x="6033" y="2101"/>
                  </a:lnTo>
                  <a:close/>
                  <a:moveTo>
                    <a:pt x="15949" y="4519"/>
                  </a:moveTo>
                  <a:lnTo>
                    <a:pt x="16047" y="4568"/>
                  </a:lnTo>
                  <a:lnTo>
                    <a:pt x="16145" y="4592"/>
                  </a:lnTo>
                  <a:lnTo>
                    <a:pt x="16193" y="4666"/>
                  </a:lnTo>
                  <a:lnTo>
                    <a:pt x="16267" y="4739"/>
                  </a:lnTo>
                  <a:lnTo>
                    <a:pt x="16316" y="4812"/>
                  </a:lnTo>
                  <a:lnTo>
                    <a:pt x="16340" y="4910"/>
                  </a:lnTo>
                  <a:lnTo>
                    <a:pt x="16340" y="5008"/>
                  </a:lnTo>
                  <a:lnTo>
                    <a:pt x="16340" y="5789"/>
                  </a:lnTo>
                  <a:lnTo>
                    <a:pt x="16340" y="5887"/>
                  </a:lnTo>
                  <a:lnTo>
                    <a:pt x="16316" y="5985"/>
                  </a:lnTo>
                  <a:lnTo>
                    <a:pt x="16267" y="6058"/>
                  </a:lnTo>
                  <a:lnTo>
                    <a:pt x="16193" y="6131"/>
                  </a:lnTo>
                  <a:lnTo>
                    <a:pt x="16145" y="6204"/>
                  </a:lnTo>
                  <a:lnTo>
                    <a:pt x="16047" y="6229"/>
                  </a:lnTo>
                  <a:lnTo>
                    <a:pt x="15949" y="6278"/>
                  </a:lnTo>
                  <a:lnTo>
                    <a:pt x="14069" y="6278"/>
                  </a:lnTo>
                  <a:lnTo>
                    <a:pt x="13971" y="6229"/>
                  </a:lnTo>
                  <a:lnTo>
                    <a:pt x="13898" y="6204"/>
                  </a:lnTo>
                  <a:lnTo>
                    <a:pt x="13824" y="6131"/>
                  </a:lnTo>
                  <a:lnTo>
                    <a:pt x="13751" y="6058"/>
                  </a:lnTo>
                  <a:lnTo>
                    <a:pt x="13727" y="5985"/>
                  </a:lnTo>
                  <a:lnTo>
                    <a:pt x="13678" y="5887"/>
                  </a:lnTo>
                  <a:lnTo>
                    <a:pt x="13678" y="5789"/>
                  </a:lnTo>
                  <a:lnTo>
                    <a:pt x="13678" y="5008"/>
                  </a:lnTo>
                  <a:lnTo>
                    <a:pt x="13678" y="4910"/>
                  </a:lnTo>
                  <a:lnTo>
                    <a:pt x="13727" y="4812"/>
                  </a:lnTo>
                  <a:lnTo>
                    <a:pt x="13751" y="4739"/>
                  </a:lnTo>
                  <a:lnTo>
                    <a:pt x="13824" y="4666"/>
                  </a:lnTo>
                  <a:lnTo>
                    <a:pt x="13898" y="4592"/>
                  </a:lnTo>
                  <a:lnTo>
                    <a:pt x="13971" y="4568"/>
                  </a:lnTo>
                  <a:lnTo>
                    <a:pt x="14069" y="4519"/>
                  </a:lnTo>
                  <a:close/>
                  <a:moveTo>
                    <a:pt x="8891" y="5105"/>
                  </a:moveTo>
                  <a:lnTo>
                    <a:pt x="9306" y="5130"/>
                  </a:lnTo>
                  <a:lnTo>
                    <a:pt x="9697" y="5179"/>
                  </a:lnTo>
                  <a:lnTo>
                    <a:pt x="10063" y="5276"/>
                  </a:lnTo>
                  <a:lnTo>
                    <a:pt x="10430" y="5423"/>
                  </a:lnTo>
                  <a:lnTo>
                    <a:pt x="10796" y="5594"/>
                  </a:lnTo>
                  <a:lnTo>
                    <a:pt x="11113" y="5789"/>
                  </a:lnTo>
                  <a:lnTo>
                    <a:pt x="11406" y="6009"/>
                  </a:lnTo>
                  <a:lnTo>
                    <a:pt x="11700" y="6278"/>
                  </a:lnTo>
                  <a:lnTo>
                    <a:pt x="11968" y="6546"/>
                  </a:lnTo>
                  <a:lnTo>
                    <a:pt x="12188" y="6864"/>
                  </a:lnTo>
                  <a:lnTo>
                    <a:pt x="12383" y="7181"/>
                  </a:lnTo>
                  <a:lnTo>
                    <a:pt x="12554" y="7523"/>
                  </a:lnTo>
                  <a:lnTo>
                    <a:pt x="12676" y="7890"/>
                  </a:lnTo>
                  <a:lnTo>
                    <a:pt x="12774" y="8280"/>
                  </a:lnTo>
                  <a:lnTo>
                    <a:pt x="12847" y="8671"/>
                  </a:lnTo>
                  <a:lnTo>
                    <a:pt x="12872" y="9086"/>
                  </a:lnTo>
                  <a:lnTo>
                    <a:pt x="12847" y="9477"/>
                  </a:lnTo>
                  <a:lnTo>
                    <a:pt x="12774" y="9868"/>
                  </a:lnTo>
                  <a:lnTo>
                    <a:pt x="12676" y="10259"/>
                  </a:lnTo>
                  <a:lnTo>
                    <a:pt x="12554" y="10625"/>
                  </a:lnTo>
                  <a:lnTo>
                    <a:pt x="12383" y="10967"/>
                  </a:lnTo>
                  <a:lnTo>
                    <a:pt x="12188" y="11309"/>
                  </a:lnTo>
                  <a:lnTo>
                    <a:pt x="11968" y="11602"/>
                  </a:lnTo>
                  <a:lnTo>
                    <a:pt x="11700" y="11895"/>
                  </a:lnTo>
                  <a:lnTo>
                    <a:pt x="11406" y="12139"/>
                  </a:lnTo>
                  <a:lnTo>
                    <a:pt x="11113" y="12383"/>
                  </a:lnTo>
                  <a:lnTo>
                    <a:pt x="10796" y="12579"/>
                  </a:lnTo>
                  <a:lnTo>
                    <a:pt x="10430" y="12750"/>
                  </a:lnTo>
                  <a:lnTo>
                    <a:pt x="10063" y="12872"/>
                  </a:lnTo>
                  <a:lnTo>
                    <a:pt x="9697" y="12970"/>
                  </a:lnTo>
                  <a:lnTo>
                    <a:pt x="9306" y="13018"/>
                  </a:lnTo>
                  <a:lnTo>
                    <a:pt x="8891" y="13043"/>
                  </a:lnTo>
                  <a:lnTo>
                    <a:pt x="8476" y="13018"/>
                  </a:lnTo>
                  <a:lnTo>
                    <a:pt x="8085" y="12970"/>
                  </a:lnTo>
                  <a:lnTo>
                    <a:pt x="7719" y="12872"/>
                  </a:lnTo>
                  <a:lnTo>
                    <a:pt x="7352" y="12750"/>
                  </a:lnTo>
                  <a:lnTo>
                    <a:pt x="6986" y="12579"/>
                  </a:lnTo>
                  <a:lnTo>
                    <a:pt x="6668" y="12383"/>
                  </a:lnTo>
                  <a:lnTo>
                    <a:pt x="6375" y="12139"/>
                  </a:lnTo>
                  <a:lnTo>
                    <a:pt x="6082" y="11895"/>
                  </a:lnTo>
                  <a:lnTo>
                    <a:pt x="5814" y="11602"/>
                  </a:lnTo>
                  <a:lnTo>
                    <a:pt x="5594" y="11309"/>
                  </a:lnTo>
                  <a:lnTo>
                    <a:pt x="5398" y="10967"/>
                  </a:lnTo>
                  <a:lnTo>
                    <a:pt x="5227" y="10625"/>
                  </a:lnTo>
                  <a:lnTo>
                    <a:pt x="5105" y="10259"/>
                  </a:lnTo>
                  <a:lnTo>
                    <a:pt x="5008" y="9868"/>
                  </a:lnTo>
                  <a:lnTo>
                    <a:pt x="4934" y="9477"/>
                  </a:lnTo>
                  <a:lnTo>
                    <a:pt x="4910" y="9086"/>
                  </a:lnTo>
                  <a:lnTo>
                    <a:pt x="4934" y="8671"/>
                  </a:lnTo>
                  <a:lnTo>
                    <a:pt x="5008" y="8280"/>
                  </a:lnTo>
                  <a:lnTo>
                    <a:pt x="5105" y="7890"/>
                  </a:lnTo>
                  <a:lnTo>
                    <a:pt x="5227" y="7523"/>
                  </a:lnTo>
                  <a:lnTo>
                    <a:pt x="5398" y="7181"/>
                  </a:lnTo>
                  <a:lnTo>
                    <a:pt x="5594" y="6864"/>
                  </a:lnTo>
                  <a:lnTo>
                    <a:pt x="5814" y="6546"/>
                  </a:lnTo>
                  <a:lnTo>
                    <a:pt x="6082" y="6278"/>
                  </a:lnTo>
                  <a:lnTo>
                    <a:pt x="6375" y="6009"/>
                  </a:lnTo>
                  <a:lnTo>
                    <a:pt x="6668" y="5789"/>
                  </a:lnTo>
                  <a:lnTo>
                    <a:pt x="6986" y="5594"/>
                  </a:lnTo>
                  <a:lnTo>
                    <a:pt x="7352" y="5423"/>
                  </a:lnTo>
                  <a:lnTo>
                    <a:pt x="7719" y="5276"/>
                  </a:lnTo>
                  <a:lnTo>
                    <a:pt x="8085" y="5179"/>
                  </a:lnTo>
                  <a:lnTo>
                    <a:pt x="8476" y="5130"/>
                  </a:lnTo>
                  <a:lnTo>
                    <a:pt x="8891" y="5105"/>
                  </a:lnTo>
                  <a:close/>
                  <a:moveTo>
                    <a:pt x="5301" y="1"/>
                  </a:moveTo>
                  <a:lnTo>
                    <a:pt x="5154" y="50"/>
                  </a:lnTo>
                  <a:lnTo>
                    <a:pt x="5008" y="123"/>
                  </a:lnTo>
                  <a:lnTo>
                    <a:pt x="4861" y="221"/>
                  </a:lnTo>
                  <a:lnTo>
                    <a:pt x="4739" y="318"/>
                  </a:lnTo>
                  <a:lnTo>
                    <a:pt x="4641" y="465"/>
                  </a:lnTo>
                  <a:lnTo>
                    <a:pt x="4568" y="611"/>
                  </a:lnTo>
                  <a:lnTo>
                    <a:pt x="4519" y="758"/>
                  </a:lnTo>
                  <a:lnTo>
                    <a:pt x="4080" y="2565"/>
                  </a:lnTo>
                  <a:lnTo>
                    <a:pt x="3249" y="2565"/>
                  </a:lnTo>
                  <a:lnTo>
                    <a:pt x="3249" y="2468"/>
                  </a:lnTo>
                  <a:lnTo>
                    <a:pt x="3225" y="2370"/>
                  </a:lnTo>
                  <a:lnTo>
                    <a:pt x="3176" y="2297"/>
                  </a:lnTo>
                  <a:lnTo>
                    <a:pt x="3103" y="2223"/>
                  </a:lnTo>
                  <a:lnTo>
                    <a:pt x="3054" y="2150"/>
                  </a:lnTo>
                  <a:lnTo>
                    <a:pt x="2956" y="2126"/>
                  </a:lnTo>
                  <a:lnTo>
                    <a:pt x="2858" y="2077"/>
                  </a:lnTo>
                  <a:lnTo>
                    <a:pt x="1955" y="2077"/>
                  </a:lnTo>
                  <a:lnTo>
                    <a:pt x="1857" y="2126"/>
                  </a:lnTo>
                  <a:lnTo>
                    <a:pt x="1784" y="2150"/>
                  </a:lnTo>
                  <a:lnTo>
                    <a:pt x="1711" y="2223"/>
                  </a:lnTo>
                  <a:lnTo>
                    <a:pt x="1637" y="2297"/>
                  </a:lnTo>
                  <a:lnTo>
                    <a:pt x="1613" y="2370"/>
                  </a:lnTo>
                  <a:lnTo>
                    <a:pt x="1564" y="2468"/>
                  </a:lnTo>
                  <a:lnTo>
                    <a:pt x="1564" y="2565"/>
                  </a:lnTo>
                  <a:lnTo>
                    <a:pt x="782" y="2565"/>
                  </a:lnTo>
                  <a:lnTo>
                    <a:pt x="636" y="2590"/>
                  </a:lnTo>
                  <a:lnTo>
                    <a:pt x="489" y="2639"/>
                  </a:lnTo>
                  <a:lnTo>
                    <a:pt x="343" y="2687"/>
                  </a:lnTo>
                  <a:lnTo>
                    <a:pt x="221" y="2785"/>
                  </a:lnTo>
                  <a:lnTo>
                    <a:pt x="123" y="2907"/>
                  </a:lnTo>
                  <a:lnTo>
                    <a:pt x="74" y="3054"/>
                  </a:lnTo>
                  <a:lnTo>
                    <a:pt x="25" y="3200"/>
                  </a:lnTo>
                  <a:lnTo>
                    <a:pt x="1" y="3347"/>
                  </a:lnTo>
                  <a:lnTo>
                    <a:pt x="1" y="14020"/>
                  </a:lnTo>
                  <a:lnTo>
                    <a:pt x="25" y="14191"/>
                  </a:lnTo>
                  <a:lnTo>
                    <a:pt x="74" y="14337"/>
                  </a:lnTo>
                  <a:lnTo>
                    <a:pt x="123" y="14459"/>
                  </a:lnTo>
                  <a:lnTo>
                    <a:pt x="221" y="14581"/>
                  </a:lnTo>
                  <a:lnTo>
                    <a:pt x="343" y="14679"/>
                  </a:lnTo>
                  <a:lnTo>
                    <a:pt x="489" y="14752"/>
                  </a:lnTo>
                  <a:lnTo>
                    <a:pt x="636" y="14801"/>
                  </a:lnTo>
                  <a:lnTo>
                    <a:pt x="17146" y="14801"/>
                  </a:lnTo>
                  <a:lnTo>
                    <a:pt x="17292" y="14752"/>
                  </a:lnTo>
                  <a:lnTo>
                    <a:pt x="17439" y="14679"/>
                  </a:lnTo>
                  <a:lnTo>
                    <a:pt x="17561" y="14581"/>
                  </a:lnTo>
                  <a:lnTo>
                    <a:pt x="17659" y="14459"/>
                  </a:lnTo>
                  <a:lnTo>
                    <a:pt x="17708" y="14337"/>
                  </a:lnTo>
                  <a:lnTo>
                    <a:pt x="17756" y="14191"/>
                  </a:lnTo>
                  <a:lnTo>
                    <a:pt x="17781" y="14020"/>
                  </a:lnTo>
                  <a:lnTo>
                    <a:pt x="17781" y="3347"/>
                  </a:lnTo>
                  <a:lnTo>
                    <a:pt x="17756" y="3200"/>
                  </a:lnTo>
                  <a:lnTo>
                    <a:pt x="17708" y="3054"/>
                  </a:lnTo>
                  <a:lnTo>
                    <a:pt x="17659" y="2907"/>
                  </a:lnTo>
                  <a:lnTo>
                    <a:pt x="17561" y="2785"/>
                  </a:lnTo>
                  <a:lnTo>
                    <a:pt x="17439" y="2687"/>
                  </a:lnTo>
                  <a:lnTo>
                    <a:pt x="17292" y="2639"/>
                  </a:lnTo>
                  <a:lnTo>
                    <a:pt x="17146" y="2590"/>
                  </a:lnTo>
                  <a:lnTo>
                    <a:pt x="16999" y="2565"/>
                  </a:lnTo>
                  <a:lnTo>
                    <a:pt x="13702" y="2565"/>
                  </a:lnTo>
                  <a:lnTo>
                    <a:pt x="13263" y="758"/>
                  </a:lnTo>
                  <a:lnTo>
                    <a:pt x="13214" y="611"/>
                  </a:lnTo>
                  <a:lnTo>
                    <a:pt x="13141" y="465"/>
                  </a:lnTo>
                  <a:lnTo>
                    <a:pt x="13043" y="318"/>
                  </a:lnTo>
                  <a:lnTo>
                    <a:pt x="12921" y="221"/>
                  </a:lnTo>
                  <a:lnTo>
                    <a:pt x="12774" y="123"/>
                  </a:lnTo>
                  <a:lnTo>
                    <a:pt x="12628" y="50"/>
                  </a:lnTo>
                  <a:lnTo>
                    <a:pt x="1248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b="1">
                <a:latin typeface="微軟正黑體" pitchFamily="34" charset="-120"/>
                <a:ea typeface="微軟正黑體" pitchFamily="34" charset="-120"/>
              </a:endParaRPr>
            </a:p>
          </p:txBody>
        </p:sp>
        <p:cxnSp>
          <p:nvCxnSpPr>
            <p:cNvPr id="35" name="Shape 361"/>
            <p:cNvCxnSpPr/>
            <p:nvPr/>
          </p:nvCxnSpPr>
          <p:spPr>
            <a:xfrm>
              <a:off x="5456584" y="2042929"/>
              <a:ext cx="783268" cy="1589"/>
            </a:xfrm>
            <a:prstGeom prst="bentConnector3">
              <a:avLst>
                <a:gd name="adj1" fmla="val 50000"/>
              </a:avLst>
            </a:prstGeom>
            <a:noFill/>
            <a:ln w="19050" cap="flat" cmpd="sng">
              <a:solidFill>
                <a:srgbClr val="F7CF25"/>
              </a:solidFill>
              <a:prstDash val="solid"/>
              <a:round/>
              <a:headEnd type="none" w="sm" len="sm"/>
              <a:tailEnd type="triangle" w="lg" len="lg"/>
            </a:ln>
          </p:spPr>
        </p:cxnSp>
      </p:grpSp>
      <p:grpSp>
        <p:nvGrpSpPr>
          <p:cNvPr id="40" name="群組 39"/>
          <p:cNvGrpSpPr/>
          <p:nvPr/>
        </p:nvGrpSpPr>
        <p:grpSpPr>
          <a:xfrm>
            <a:off x="1193760" y="1663465"/>
            <a:ext cx="2115870" cy="630000"/>
            <a:chOff x="1262065" y="1727929"/>
            <a:chExt cx="2115870" cy="630000"/>
          </a:xfrm>
        </p:grpSpPr>
        <p:sp>
          <p:nvSpPr>
            <p:cNvPr id="342" name="Shape 342"/>
            <p:cNvSpPr txBox="1"/>
            <p:nvPr/>
          </p:nvSpPr>
          <p:spPr>
            <a:xfrm>
              <a:off x="1262065" y="1727929"/>
              <a:ext cx="1332602" cy="630000"/>
            </a:xfrm>
            <a:prstGeom prst="round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1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 b="1" i="0" u="none" strike="noStrike" cap="none" dirty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Dump data</a:t>
              </a:r>
              <a:endParaRPr sz="1400" b="1" i="0" u="none" strike="noStrike" cap="none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Arial"/>
              </a:endParaRPr>
            </a:p>
          </p:txBody>
        </p:sp>
        <p:cxnSp>
          <p:nvCxnSpPr>
            <p:cNvPr id="37" name="Shape 361"/>
            <p:cNvCxnSpPr/>
            <p:nvPr/>
          </p:nvCxnSpPr>
          <p:spPr>
            <a:xfrm flipH="1">
              <a:off x="2594667" y="2042929"/>
              <a:ext cx="783268" cy="1589"/>
            </a:xfrm>
            <a:prstGeom prst="bentConnector3">
              <a:avLst>
                <a:gd name="adj1" fmla="val 50000"/>
              </a:avLst>
            </a:prstGeom>
            <a:noFill/>
            <a:ln w="19050" cap="flat" cmpd="sng">
              <a:solidFill>
                <a:srgbClr val="F7CF25"/>
              </a:solidFill>
              <a:prstDash val="solid"/>
              <a:round/>
              <a:headEnd type="none" w="sm" len="sm"/>
              <a:tailEnd type="triangle" w="lg" len="lg"/>
            </a:ln>
          </p:spPr>
        </p:cxnSp>
      </p:grpSp>
      <p:pic>
        <p:nvPicPr>
          <p:cNvPr id="38" name="圖片 37" descr="機器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60597" y="1871363"/>
            <a:ext cx="1146462" cy="71855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Shape 216"/>
          <p:cNvSpPr txBox="1">
            <a:spLocks noGrp="1"/>
          </p:cNvSpPr>
          <p:nvPr>
            <p:ph type="title"/>
          </p:nvPr>
        </p:nvSpPr>
        <p:spPr>
          <a:xfrm>
            <a:off x="311700" y="291233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</a:pPr>
            <a:r>
              <a:rPr lang="en" sz="4000" b="1" i="0" u="none" strike="noStrike" cap="none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sym typeface="Roboto"/>
              </a:rPr>
              <a:t>Outlines</a:t>
            </a:r>
            <a:endParaRPr sz="4000" b="1" i="0" u="none" strike="noStrike" cap="none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  <a:sym typeface="Roboto"/>
            </a:endParaRPr>
          </a:p>
        </p:txBody>
      </p:sp>
      <p:sp>
        <p:nvSpPr>
          <p:cNvPr id="217" name="Shape 217"/>
          <p:cNvSpPr txBox="1">
            <a:spLocks noGrp="1"/>
          </p:cNvSpPr>
          <p:nvPr>
            <p:ph type="body" idx="1"/>
          </p:nvPr>
        </p:nvSpPr>
        <p:spPr>
          <a:xfrm>
            <a:off x="1695468" y="1388540"/>
            <a:ext cx="2771025" cy="1273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None/>
            </a:pPr>
            <a:r>
              <a:rPr lang="en" sz="2800" b="1" dirty="0">
                <a:solidFill>
                  <a:srgbClr val="F7CF25"/>
                </a:solidFill>
                <a:latin typeface="微軟正黑體" pitchFamily="34" charset="-120"/>
                <a:ea typeface="微軟正黑體" pitchFamily="34" charset="-120"/>
              </a:rPr>
              <a:t>介紹</a:t>
            </a:r>
            <a:endParaRPr sz="2800" b="1" dirty="0">
              <a:solidFill>
                <a:srgbClr val="F7CF25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ts val="1800"/>
              <a:buFont typeface="Noto Sans Symbols"/>
              <a:buChar char="◆"/>
            </a:pPr>
            <a:r>
              <a:rPr lang="en" sz="1800" b="0" i="0" u="none" strike="noStrike" cap="none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sym typeface="Roboto"/>
              </a:rPr>
              <a:t>Sigfox</a:t>
            </a:r>
            <a:endParaRPr sz="1800" b="0" i="0" u="none" strike="noStrike" cap="none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  <a:sym typeface="Roboto"/>
            </a:endParaRPr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ts val="1800"/>
              <a:buFont typeface="Noto Sans Symbols"/>
              <a:buChar char="◆"/>
            </a:pPr>
            <a:r>
              <a:rPr lang="en" sz="1800" b="0" i="0" u="none" strike="noStrike" cap="none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sym typeface="Roboto"/>
              </a:rPr>
              <a:t>QIoT Suite Lite</a:t>
            </a:r>
          </a:p>
          <a:p>
            <a:pPr lvl="0">
              <a:buFont typeface="Noto Sans Symbols"/>
              <a:buChar char="◆"/>
            </a:pP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全球性競賽魚客松</a:t>
            </a:r>
            <a:endParaRPr sz="1800" b="0" i="0" u="none" strike="noStrike" cap="none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  <a:sym typeface="Roboto"/>
            </a:endParaRPr>
          </a:p>
          <a:p>
            <a:pPr marL="457200" marR="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ts val="1800"/>
              <a:buFont typeface="Noto Sans Symbols"/>
              <a:buNone/>
            </a:pPr>
            <a:endParaRPr sz="1800" b="0" i="0" u="none" strike="noStrike" cap="none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  <a:sym typeface="Roboto"/>
            </a:endParaRPr>
          </a:p>
          <a:p>
            <a:pPr marL="457200" marR="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ts val="1800"/>
              <a:buFont typeface="Noto Sans Symbols"/>
              <a:buNone/>
            </a:pPr>
            <a:endParaRPr sz="1800" b="0" i="0" u="none" strike="noStrike" cap="none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  <a:sym typeface="Roboto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723293" y="3399110"/>
            <a:ext cx="3242650" cy="8994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buClr>
                <a:schemeClr val="tx1"/>
              </a:buClr>
            </a:pPr>
            <a:r>
              <a:rPr lang="zh-TW" altLang="en-US" sz="2800" b="1" dirty="0">
                <a:solidFill>
                  <a:srgbClr val="F7CF25"/>
                </a:solidFill>
                <a:latin typeface="微軟正黑體" pitchFamily="34" charset="-120"/>
                <a:ea typeface="微軟正黑體" pitchFamily="34" charset="-120"/>
              </a:rPr>
              <a:t>來賓分享</a:t>
            </a:r>
          </a:p>
          <a:p>
            <a:pPr marL="457200" lvl="0" indent="-342900">
              <a:lnSpc>
                <a:spcPct val="115000"/>
              </a:lnSpc>
              <a:buClr>
                <a:schemeClr val="tx1"/>
              </a:buClr>
              <a:buSzPts val="1800"/>
              <a:buFont typeface="Noto Sans Symbols"/>
              <a:buChar char="◆"/>
            </a:pPr>
            <a:r>
              <a:rPr lang="zh-TW" altLang="en-US" sz="18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潛艇勾吻</a:t>
            </a:r>
            <a:r>
              <a:rPr lang="zh-TW" altLang="en-US" sz="18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鮭</a:t>
            </a:r>
            <a:endParaRPr lang="zh-TW" altLang="en-US" sz="1800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7" name="圖片 6" descr="P1icon-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190" y="1388541"/>
            <a:ext cx="1080000" cy="1080000"/>
          </a:xfrm>
          <a:prstGeom prst="rect">
            <a:avLst/>
          </a:prstGeom>
        </p:spPr>
      </p:pic>
      <p:pic>
        <p:nvPicPr>
          <p:cNvPr id="8" name="圖片 7" descr="P1icon-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190" y="3399110"/>
            <a:ext cx="1080000" cy="1083167"/>
          </a:xfrm>
          <a:prstGeom prst="rect">
            <a:avLst/>
          </a:prstGeom>
        </p:spPr>
      </p:pic>
      <p:grpSp>
        <p:nvGrpSpPr>
          <p:cNvPr id="12" name="群組 11"/>
          <p:cNvGrpSpPr/>
          <p:nvPr/>
        </p:nvGrpSpPr>
        <p:grpSpPr>
          <a:xfrm>
            <a:off x="4688424" y="1388541"/>
            <a:ext cx="4205783" cy="1543499"/>
            <a:chOff x="4688424" y="3218135"/>
            <a:chExt cx="4205783" cy="1543499"/>
          </a:xfrm>
        </p:grpSpPr>
        <p:sp>
          <p:nvSpPr>
            <p:cNvPr id="4" name="矩形 3"/>
            <p:cNvSpPr/>
            <p:nvPr/>
          </p:nvSpPr>
          <p:spPr>
            <a:xfrm>
              <a:off x="5799805" y="3218135"/>
              <a:ext cx="3094402" cy="15434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lnSpc>
                  <a:spcPct val="115000"/>
                </a:lnSpc>
                <a:buClr>
                  <a:schemeClr val="tx1"/>
                </a:buClr>
              </a:pPr>
              <a:r>
                <a:rPr lang="zh-TW" altLang="en-US" sz="2800" b="1" dirty="0">
                  <a:solidFill>
                    <a:srgbClr val="F7CF25"/>
                  </a:solidFill>
                  <a:latin typeface="微軟正黑體" pitchFamily="34" charset="-120"/>
                  <a:ea typeface="微軟正黑體" pitchFamily="34" charset="-120"/>
                </a:rPr>
                <a:t>影片分享</a:t>
              </a:r>
            </a:p>
            <a:p>
              <a:pPr marL="457200" lvl="0" indent="-342900">
                <a:lnSpc>
                  <a:spcPct val="115000"/>
                </a:lnSpc>
                <a:buClr>
                  <a:schemeClr val="tx1"/>
                </a:buClr>
                <a:buSzPts val="1800"/>
                <a:buFont typeface="Noto Sans Symbols"/>
                <a:buChar char="◆"/>
              </a:pPr>
              <a:r>
                <a:rPr lang="zh-TW" altLang="en-US" sz="1800" dirty="0">
                  <a:solidFill>
                    <a:schemeClr val="tx1"/>
                  </a:solidFill>
                  <a:latin typeface="微軟正黑體" pitchFamily="34" charset="-120"/>
                  <a:ea typeface="微軟正黑體" pitchFamily="34" charset="-120"/>
                  <a:cs typeface="Roboto"/>
                  <a:sym typeface="Roboto"/>
                </a:rPr>
                <a:t>漁客松影片分享</a:t>
              </a:r>
            </a:p>
            <a:p>
              <a:pPr marL="457200" lvl="0" indent="-342900">
                <a:lnSpc>
                  <a:spcPct val="115000"/>
                </a:lnSpc>
                <a:buClr>
                  <a:schemeClr val="tx1"/>
                </a:buClr>
                <a:buSzPts val="1800"/>
                <a:buFont typeface="Noto Sans Symbols"/>
                <a:buChar char="◆"/>
              </a:pPr>
              <a:r>
                <a:rPr lang="zh-TW" altLang="en-US" sz="1800" dirty="0">
                  <a:solidFill>
                    <a:schemeClr val="tx1"/>
                  </a:solidFill>
                  <a:latin typeface="微軟正黑體" pitchFamily="34" charset="-120"/>
                  <a:ea typeface="微軟正黑體" pitchFamily="34" charset="-120"/>
                  <a:cs typeface="Roboto"/>
                  <a:sym typeface="Roboto"/>
                </a:rPr>
                <a:t>來自台灣</a:t>
              </a:r>
              <a:r>
                <a:rPr lang="en-US" altLang="zh-TW" sz="1800" dirty="0" err="1">
                  <a:solidFill>
                    <a:schemeClr val="tx1"/>
                  </a:solidFill>
                  <a:latin typeface="微軟正黑體" pitchFamily="34" charset="-120"/>
                  <a:ea typeface="微軟正黑體" pitchFamily="34" charset="-120"/>
                  <a:cs typeface="Roboto"/>
                  <a:sym typeface="Roboto"/>
                </a:rPr>
                <a:t>Sigfox</a:t>
              </a:r>
              <a:r>
                <a:rPr lang="zh-TW" altLang="en-US" sz="1800" dirty="0">
                  <a:solidFill>
                    <a:schemeClr val="tx1"/>
                  </a:solidFill>
                  <a:latin typeface="微軟正黑體" pitchFamily="34" charset="-120"/>
                  <a:ea typeface="微軟正黑體" pitchFamily="34" charset="-120"/>
                  <a:cs typeface="Roboto"/>
                  <a:sym typeface="Roboto"/>
                </a:rPr>
                <a:t>的訊息 </a:t>
              </a:r>
              <a:r>
                <a:rPr lang="en-US" altLang="zh-TW" sz="1800" dirty="0">
                  <a:solidFill>
                    <a:schemeClr val="tx1"/>
                  </a:solidFill>
                  <a:latin typeface="微軟正黑體" pitchFamily="34" charset="-120"/>
                  <a:ea typeface="微軟正黑體" pitchFamily="34" charset="-120"/>
                  <a:cs typeface="Roboto"/>
                  <a:sym typeface="Roboto"/>
                </a:rPr>
                <a:t>(</a:t>
              </a:r>
              <a:r>
                <a:rPr lang="zh-TW" altLang="en-US" sz="1800" dirty="0">
                  <a:solidFill>
                    <a:schemeClr val="tx1"/>
                  </a:solidFill>
                  <a:latin typeface="微軟正黑體" pitchFamily="34" charset="-120"/>
                  <a:ea typeface="微軟正黑體" pitchFamily="34" charset="-120"/>
                  <a:cs typeface="Roboto"/>
                  <a:sym typeface="Roboto"/>
                </a:rPr>
                <a:t>影片分享</a:t>
              </a:r>
              <a:r>
                <a:rPr lang="en-US" altLang="zh-TW" sz="1800" dirty="0">
                  <a:solidFill>
                    <a:schemeClr val="tx1"/>
                  </a:solidFill>
                  <a:latin typeface="微軟正黑體" pitchFamily="34" charset="-120"/>
                  <a:ea typeface="微軟正黑體" pitchFamily="34" charset="-120"/>
                  <a:cs typeface="Roboto"/>
                  <a:sym typeface="Roboto"/>
                </a:rPr>
                <a:t>)</a:t>
              </a:r>
              <a:endParaRPr lang="zh-TW" altLang="en-US" sz="18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pic>
          <p:nvPicPr>
            <p:cNvPr id="9" name="圖片 8" descr="P1icon-3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688424" y="3221302"/>
              <a:ext cx="1083214" cy="1080000"/>
            </a:xfrm>
            <a:prstGeom prst="rect">
              <a:avLst/>
            </a:prstGeom>
          </p:spPr>
        </p:pic>
      </p:grpSp>
      <p:grpSp>
        <p:nvGrpSpPr>
          <p:cNvPr id="11" name="群組 10"/>
          <p:cNvGrpSpPr/>
          <p:nvPr/>
        </p:nvGrpSpPr>
        <p:grpSpPr>
          <a:xfrm>
            <a:off x="4691638" y="3100595"/>
            <a:ext cx="4140662" cy="1571785"/>
            <a:chOff x="4691638" y="1026631"/>
            <a:chExt cx="4140662" cy="1571785"/>
          </a:xfrm>
        </p:grpSpPr>
        <p:sp>
          <p:nvSpPr>
            <p:cNvPr id="3" name="矩形 2"/>
            <p:cNvSpPr/>
            <p:nvPr/>
          </p:nvSpPr>
          <p:spPr>
            <a:xfrm>
              <a:off x="5799805" y="1380390"/>
              <a:ext cx="3032495" cy="12180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lnSpc>
                  <a:spcPct val="115000"/>
                </a:lnSpc>
              </a:pPr>
              <a:r>
                <a:rPr lang="zh-TW" altLang="en-US" sz="2800" b="1" dirty="0">
                  <a:solidFill>
                    <a:srgbClr val="F7CF25"/>
                  </a:solidFill>
                  <a:latin typeface="微軟正黑體" pitchFamily="34" charset="-120"/>
                  <a:ea typeface="微軟正黑體" pitchFamily="34" charset="-120"/>
                </a:rPr>
                <a:t>動手做</a:t>
              </a:r>
            </a:p>
            <a:p>
              <a:pPr marL="457200" lvl="0" indent="-342900">
                <a:lnSpc>
                  <a:spcPct val="115000"/>
                </a:lnSpc>
                <a:buClrTx/>
                <a:buSzPts val="1800"/>
                <a:buFont typeface="Noto Sans Symbols"/>
                <a:buChar char="◆"/>
              </a:pPr>
              <a:r>
                <a:rPr lang="zh-TW" altLang="en-US" sz="1800" dirty="0">
                  <a:solidFill>
                    <a:schemeClr val="tx1"/>
                  </a:solidFill>
                  <a:latin typeface="微軟正黑體" pitchFamily="34" charset="-120"/>
                  <a:ea typeface="微軟正黑體" pitchFamily="34" charset="-120"/>
                  <a:cs typeface="Roboto"/>
                  <a:sym typeface="Roboto"/>
                </a:rPr>
                <a:t>動手連接</a:t>
              </a:r>
              <a:r>
                <a:rPr lang="en-US" altLang="zh-TW" sz="1800" dirty="0" err="1">
                  <a:solidFill>
                    <a:schemeClr val="tx1"/>
                  </a:solidFill>
                  <a:latin typeface="微軟正黑體" pitchFamily="34" charset="-120"/>
                  <a:ea typeface="微軟正黑體" pitchFamily="34" charset="-120"/>
                  <a:cs typeface="Roboto"/>
                  <a:sym typeface="Roboto"/>
                </a:rPr>
                <a:t>QIoT</a:t>
              </a:r>
              <a:r>
                <a:rPr lang="en-US" altLang="zh-TW" sz="1800" dirty="0">
                  <a:solidFill>
                    <a:schemeClr val="tx1"/>
                  </a:solidFill>
                  <a:latin typeface="微軟正黑體" pitchFamily="34" charset="-120"/>
                  <a:ea typeface="微軟正黑體" pitchFamily="34" charset="-120"/>
                  <a:cs typeface="Roboto"/>
                  <a:sym typeface="Roboto"/>
                </a:rPr>
                <a:t> Suite Lite</a:t>
              </a:r>
              <a:r>
                <a:rPr lang="zh-TW" altLang="en-US" sz="1800" dirty="0">
                  <a:solidFill>
                    <a:schemeClr val="tx1"/>
                  </a:solidFill>
                  <a:latin typeface="微軟正黑體" pitchFamily="34" charset="-120"/>
                  <a:ea typeface="微軟正黑體" pitchFamily="34" charset="-120"/>
                  <a:cs typeface="Roboto"/>
                  <a:sym typeface="Roboto"/>
                </a:rPr>
                <a:t>和</a:t>
              </a:r>
              <a:r>
                <a:rPr lang="en-US" altLang="zh-TW" sz="1800" dirty="0" err="1">
                  <a:solidFill>
                    <a:schemeClr val="tx1"/>
                  </a:solidFill>
                  <a:latin typeface="微軟正黑體" pitchFamily="34" charset="-120"/>
                  <a:ea typeface="微軟正黑體" pitchFamily="34" charset="-120"/>
                  <a:cs typeface="Roboto"/>
                  <a:sym typeface="Roboto"/>
                </a:rPr>
                <a:t>Sigfox</a:t>
              </a:r>
              <a:r>
                <a:rPr lang="en-US" altLang="zh-TW" sz="1800" dirty="0">
                  <a:solidFill>
                    <a:schemeClr val="tx1"/>
                  </a:solidFill>
                  <a:latin typeface="微軟正黑體" pitchFamily="34" charset="-120"/>
                  <a:ea typeface="微軟正黑體" pitchFamily="34" charset="-120"/>
                  <a:cs typeface="Roboto"/>
                  <a:sym typeface="Roboto"/>
                </a:rPr>
                <a:t> </a:t>
              </a:r>
              <a:endParaRPr lang="zh-TW" altLang="en-US" sz="18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Roboto"/>
                <a:sym typeface="Roboto"/>
              </a:endParaRPr>
            </a:p>
          </p:txBody>
        </p:sp>
        <p:pic>
          <p:nvPicPr>
            <p:cNvPr id="10" name="圖片 9" descr="P1icon-4.pn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691638" y="1026631"/>
              <a:ext cx="1080000" cy="1571785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Shape 366"/>
          <p:cNvSpPr txBox="1">
            <a:spLocks noGrp="1"/>
          </p:cNvSpPr>
          <p:nvPr>
            <p:ph type="title"/>
          </p:nvPr>
        </p:nvSpPr>
        <p:spPr>
          <a:xfrm>
            <a:off x="125016" y="401577"/>
            <a:ext cx="4349255" cy="91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144000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</a:pPr>
            <a:r>
              <a:rPr lang="en" b="1" i="0" u="none" strike="noStrike" cap="none" dirty="0" smtClean="0">
                <a:latin typeface="微軟正黑體" pitchFamily="34" charset="-120"/>
                <a:ea typeface="微軟正黑體" pitchFamily="34" charset="-120"/>
                <a:sym typeface="Roboto"/>
              </a:rPr>
              <a:t>系統框架</a:t>
            </a:r>
            <a:r>
              <a:rPr lang="en" sz="3600" b="0" i="0" u="none" strike="noStrike" cap="none" dirty="0" smtClean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" sz="2400" b="0" i="0" u="none" strike="noStrike" cap="none" dirty="0" smtClean="0">
                <a:latin typeface="Roboto"/>
                <a:ea typeface="Roboto"/>
                <a:cs typeface="Roboto"/>
                <a:sym typeface="Roboto"/>
              </a:rPr>
              <a:t>(2/2)</a:t>
            </a:r>
            <a:endParaRPr sz="2400" b="0" i="0" u="none" strike="noStrike" cap="none" dirty="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67" name="Shape 367"/>
          <p:cNvSpPr txBox="1">
            <a:spLocks noGrp="1"/>
          </p:cNvSpPr>
          <p:nvPr>
            <p:ph type="body" idx="1"/>
          </p:nvPr>
        </p:nvSpPr>
        <p:spPr>
          <a:xfrm>
            <a:off x="125016" y="1369721"/>
            <a:ext cx="5333730" cy="3371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"/>
              <a:buChar char="●"/>
            </a:pPr>
            <a:r>
              <a:rPr lang="en" sz="2400" b="1" i="0" u="none" strike="noStrike" cap="none" dirty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  <a:sym typeface="Roboto"/>
              </a:rPr>
              <a:t>雷虎潛水艇</a:t>
            </a:r>
            <a:endParaRPr sz="2400" b="1" i="0" u="none" strike="noStrike" cap="none" dirty="0">
              <a:solidFill>
                <a:srgbClr val="FFFF00"/>
              </a:solidFill>
              <a:latin typeface="微軟正黑體" pitchFamily="34" charset="-120"/>
              <a:ea typeface="微軟正黑體" pitchFamily="34" charset="-120"/>
              <a:sym typeface="Roboto"/>
            </a:endParaRPr>
          </a:p>
          <a:p>
            <a:pPr marL="914400" marR="0" lvl="1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Noto Sans Symbols"/>
              <a:buChar char="✓"/>
            </a:pPr>
            <a:r>
              <a:rPr lang="en" sz="1800" b="0" i="0" u="none" strike="noStrike" cap="none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Roboto"/>
              </a:rPr>
              <a:t> Pixhawk 自動駕駛系統</a:t>
            </a:r>
            <a:endParaRPr sz="1800" b="0" i="0" u="none" strike="noStrike" cap="none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Lato"/>
              <a:buNone/>
            </a:pPr>
            <a:endParaRPr sz="1600" b="0" i="0" u="none" strike="noStrike" cap="none" dirty="0" smtClean="0">
              <a:latin typeface="微軟正黑體" pitchFamily="34" charset="-120"/>
              <a:ea typeface="微軟正黑體" pitchFamily="34" charset="-120"/>
              <a:cs typeface="Arial"/>
              <a:sym typeface="Arial"/>
            </a:endParaRPr>
          </a:p>
          <a:p>
            <a:pPr marL="457200" marR="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"/>
              <a:buChar char="●"/>
            </a:pPr>
            <a:r>
              <a:rPr lang="en" sz="2400" b="1" i="0" u="none" strike="noStrike" cap="none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  <a:sym typeface="Roboto"/>
              </a:rPr>
              <a:t>環境檢測插件</a:t>
            </a:r>
            <a:r>
              <a:rPr lang="en" sz="2000" b="1" i="0" u="none" strike="noStrike" cap="none" dirty="0" smtClean="0">
                <a:latin typeface="微軟正黑體" pitchFamily="34" charset="-120"/>
                <a:ea typeface="微軟正黑體" pitchFamily="34" charset="-120"/>
                <a:sym typeface="Roboto"/>
              </a:rPr>
              <a:t> </a:t>
            </a:r>
            <a:endParaRPr sz="2000" b="1" i="0" u="none" strike="noStrike" cap="none" dirty="0">
              <a:latin typeface="微軟正黑體" pitchFamily="34" charset="-120"/>
              <a:ea typeface="微軟正黑體" pitchFamily="34" charset="-120"/>
              <a:sym typeface="Roboto"/>
            </a:endParaRPr>
          </a:p>
          <a:p>
            <a:pPr marL="914400" marR="0" lvl="1" indent="-3937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Noto Sans Symbols"/>
              <a:buChar char="✓"/>
            </a:pPr>
            <a:r>
              <a:rPr lang="en" sz="1800" b="0" i="0" u="none" strike="noStrike" cap="none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Roboto"/>
              </a:rPr>
              <a:t>Arduino、顏色感測器、溫度感測器</a:t>
            </a:r>
            <a:endParaRPr sz="1800" b="0" i="0" u="none" strike="noStrike" cap="none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Roboto"/>
            </a:endParaRPr>
          </a:p>
          <a:p>
            <a:pPr marL="914400" marR="0" lvl="1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Noto Sans Symbols"/>
              <a:buNone/>
            </a:pPr>
            <a:endParaRPr sz="1600" b="0" i="0" u="none" strike="noStrike" cap="none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Roboto"/>
            </a:endParaRPr>
          </a:p>
          <a:p>
            <a:pPr lvl="0" indent="-355600">
              <a:buClr>
                <a:srgbClr val="FFFFFF"/>
              </a:buClr>
              <a:buSzPts val="2000"/>
            </a:pPr>
            <a:r>
              <a:rPr lang="zh-TW" altLang="en-US" sz="2400" b="1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通訊技術</a:t>
            </a:r>
            <a:r>
              <a:rPr lang="en" sz="2400" b="1" i="0" u="none" strike="noStrike" cap="none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  <a:sym typeface="Roboto"/>
              </a:rPr>
              <a:t>與雲服務</a:t>
            </a:r>
            <a:endParaRPr sz="2000" b="1" i="0" u="none" strike="noStrike" cap="none" dirty="0">
              <a:solidFill>
                <a:srgbClr val="FFFF00"/>
              </a:solidFill>
              <a:latin typeface="微軟正黑體" pitchFamily="34" charset="-120"/>
              <a:ea typeface="微軟正黑體" pitchFamily="34" charset="-120"/>
              <a:sym typeface="Roboto"/>
            </a:endParaRPr>
          </a:p>
          <a:p>
            <a:pPr marL="914400" marR="0" lvl="1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Noto Sans Symbols"/>
              <a:buChar char="✓"/>
            </a:pPr>
            <a:r>
              <a:rPr lang="en" sz="1800" b="0" i="0" u="none" strike="noStrike" cap="none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Roboto"/>
              </a:rPr>
              <a:t>Sigfox  &amp; GPS</a:t>
            </a:r>
            <a:endParaRPr sz="1800" b="0" i="0" u="none" strike="noStrike" cap="none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Roboto"/>
            </a:endParaRPr>
          </a:p>
          <a:p>
            <a:pPr marL="914400" marR="0" lvl="1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Noto Sans Symbols"/>
              <a:buChar char="✓"/>
            </a:pPr>
            <a:r>
              <a:rPr lang="en" sz="1800" b="0" i="0" u="none" strike="noStrike" cap="none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Roboto"/>
              </a:rPr>
              <a:t>QNAP QBoat Sunny (私有雲)</a:t>
            </a:r>
            <a:endParaRPr sz="1800" b="0" i="0" u="none" strike="noStrike" cap="none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Roboto"/>
            </a:endParaRPr>
          </a:p>
          <a:p>
            <a:pPr marL="914400" marR="0" lvl="1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Noto Sans Symbols"/>
              <a:buChar char="✓"/>
            </a:pPr>
            <a:r>
              <a:rPr lang="en" sz="1800" b="0" i="0" u="none" strike="noStrike" cap="none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Roboto"/>
              </a:rPr>
              <a:t>Microsoft Azure (公有雲)</a:t>
            </a:r>
            <a:endParaRPr sz="1800" b="0" i="0" u="none" strike="noStrike" cap="none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Roboto"/>
            </a:endParaRPr>
          </a:p>
        </p:txBody>
      </p:sp>
      <p:grpSp>
        <p:nvGrpSpPr>
          <p:cNvPr id="8" name="群組 7"/>
          <p:cNvGrpSpPr/>
          <p:nvPr/>
        </p:nvGrpSpPr>
        <p:grpSpPr>
          <a:xfrm rot="401934">
            <a:off x="4937156" y="1827105"/>
            <a:ext cx="4293085" cy="3143403"/>
            <a:chOff x="4474271" y="1226074"/>
            <a:chExt cx="4489270" cy="3287050"/>
          </a:xfrm>
        </p:grpSpPr>
        <p:sp>
          <p:nvSpPr>
            <p:cNvPr id="15" name="Shape 369"/>
            <p:cNvSpPr/>
            <p:nvPr/>
          </p:nvSpPr>
          <p:spPr>
            <a:xfrm flipH="1">
              <a:off x="4474271" y="1226074"/>
              <a:ext cx="4489270" cy="3287050"/>
            </a:xfrm>
            <a:custGeom>
              <a:avLst/>
              <a:gdLst>
                <a:gd name="connsiteX0" fmla="*/ 0 w 2251806"/>
                <a:gd name="connsiteY0" fmla="*/ 0 h 2069583"/>
                <a:gd name="connsiteX1" fmla="*/ 1313554 w 2251806"/>
                <a:gd name="connsiteY1" fmla="*/ 0 h 2069583"/>
                <a:gd name="connsiteX2" fmla="*/ 2162995 w 2251806"/>
                <a:gd name="connsiteY2" fmla="*/ -262899 h 2069583"/>
                <a:gd name="connsiteX3" fmla="*/ 1876505 w 2251806"/>
                <a:gd name="connsiteY3" fmla="*/ 0 h 2069583"/>
                <a:gd name="connsiteX4" fmla="*/ 2251806 w 2251806"/>
                <a:gd name="connsiteY4" fmla="*/ 0 h 2069583"/>
                <a:gd name="connsiteX5" fmla="*/ 2251806 w 2251806"/>
                <a:gd name="connsiteY5" fmla="*/ 344931 h 2069583"/>
                <a:gd name="connsiteX6" fmla="*/ 2251806 w 2251806"/>
                <a:gd name="connsiteY6" fmla="*/ 344931 h 2069583"/>
                <a:gd name="connsiteX7" fmla="*/ 2251806 w 2251806"/>
                <a:gd name="connsiteY7" fmla="*/ 862326 h 2069583"/>
                <a:gd name="connsiteX8" fmla="*/ 2251806 w 2251806"/>
                <a:gd name="connsiteY8" fmla="*/ 2069583 h 2069583"/>
                <a:gd name="connsiteX9" fmla="*/ 1876505 w 2251806"/>
                <a:gd name="connsiteY9" fmla="*/ 2069583 h 2069583"/>
                <a:gd name="connsiteX10" fmla="*/ 1313554 w 2251806"/>
                <a:gd name="connsiteY10" fmla="*/ 2069583 h 2069583"/>
                <a:gd name="connsiteX11" fmla="*/ 1313554 w 2251806"/>
                <a:gd name="connsiteY11" fmla="*/ 2069583 h 2069583"/>
                <a:gd name="connsiteX12" fmla="*/ 0 w 2251806"/>
                <a:gd name="connsiteY12" fmla="*/ 2069583 h 2069583"/>
                <a:gd name="connsiteX13" fmla="*/ 0 w 2251806"/>
                <a:gd name="connsiteY13" fmla="*/ 862326 h 2069583"/>
                <a:gd name="connsiteX14" fmla="*/ 0 w 2251806"/>
                <a:gd name="connsiteY14" fmla="*/ 344931 h 2069583"/>
                <a:gd name="connsiteX15" fmla="*/ 0 w 2251806"/>
                <a:gd name="connsiteY15" fmla="*/ 344931 h 2069583"/>
                <a:gd name="connsiteX16" fmla="*/ 0 w 2251806"/>
                <a:gd name="connsiteY16" fmla="*/ 0 h 2069583"/>
                <a:gd name="connsiteX0" fmla="*/ 0 w 2251806"/>
                <a:gd name="connsiteY0" fmla="*/ 0 h 2069583"/>
                <a:gd name="connsiteX1" fmla="*/ 1313554 w 2251806"/>
                <a:gd name="connsiteY1" fmla="*/ 0 h 2069583"/>
                <a:gd name="connsiteX2" fmla="*/ 1876505 w 2251806"/>
                <a:gd name="connsiteY2" fmla="*/ 0 h 2069583"/>
                <a:gd name="connsiteX3" fmla="*/ 2251806 w 2251806"/>
                <a:gd name="connsiteY3" fmla="*/ 0 h 2069583"/>
                <a:gd name="connsiteX4" fmla="*/ 2251806 w 2251806"/>
                <a:gd name="connsiteY4" fmla="*/ 344931 h 2069583"/>
                <a:gd name="connsiteX5" fmla="*/ 2251806 w 2251806"/>
                <a:gd name="connsiteY5" fmla="*/ 344931 h 2069583"/>
                <a:gd name="connsiteX6" fmla="*/ 2251806 w 2251806"/>
                <a:gd name="connsiteY6" fmla="*/ 862326 h 2069583"/>
                <a:gd name="connsiteX7" fmla="*/ 2251806 w 2251806"/>
                <a:gd name="connsiteY7" fmla="*/ 2069583 h 2069583"/>
                <a:gd name="connsiteX8" fmla="*/ 1876505 w 2251806"/>
                <a:gd name="connsiteY8" fmla="*/ 2069583 h 2069583"/>
                <a:gd name="connsiteX9" fmla="*/ 1313554 w 2251806"/>
                <a:gd name="connsiteY9" fmla="*/ 2069583 h 2069583"/>
                <a:gd name="connsiteX10" fmla="*/ 1313554 w 2251806"/>
                <a:gd name="connsiteY10" fmla="*/ 2069583 h 2069583"/>
                <a:gd name="connsiteX11" fmla="*/ 0 w 2251806"/>
                <a:gd name="connsiteY11" fmla="*/ 2069583 h 2069583"/>
                <a:gd name="connsiteX12" fmla="*/ 0 w 2251806"/>
                <a:gd name="connsiteY12" fmla="*/ 862326 h 2069583"/>
                <a:gd name="connsiteX13" fmla="*/ 0 w 2251806"/>
                <a:gd name="connsiteY13" fmla="*/ 344931 h 2069583"/>
                <a:gd name="connsiteX14" fmla="*/ 0 w 2251806"/>
                <a:gd name="connsiteY14" fmla="*/ 344931 h 2069583"/>
                <a:gd name="connsiteX15" fmla="*/ 0 w 2251806"/>
                <a:gd name="connsiteY15" fmla="*/ 0 h 20695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251806" h="2069583">
                  <a:moveTo>
                    <a:pt x="0" y="0"/>
                  </a:moveTo>
                  <a:lnTo>
                    <a:pt x="1313554" y="0"/>
                  </a:lnTo>
                  <a:lnTo>
                    <a:pt x="1876505" y="0"/>
                  </a:lnTo>
                  <a:lnTo>
                    <a:pt x="2251806" y="0"/>
                  </a:lnTo>
                  <a:lnTo>
                    <a:pt x="2251806" y="344931"/>
                  </a:lnTo>
                  <a:lnTo>
                    <a:pt x="2251806" y="344931"/>
                  </a:lnTo>
                  <a:lnTo>
                    <a:pt x="2251806" y="862326"/>
                  </a:lnTo>
                  <a:lnTo>
                    <a:pt x="2251806" y="2069583"/>
                  </a:lnTo>
                  <a:lnTo>
                    <a:pt x="1876505" y="2069583"/>
                  </a:lnTo>
                  <a:lnTo>
                    <a:pt x="1313554" y="2069583"/>
                  </a:lnTo>
                  <a:lnTo>
                    <a:pt x="1313554" y="2069583"/>
                  </a:lnTo>
                  <a:lnTo>
                    <a:pt x="0" y="2069583"/>
                  </a:lnTo>
                  <a:lnTo>
                    <a:pt x="0" y="862326"/>
                  </a:lnTo>
                  <a:lnTo>
                    <a:pt x="0" y="344931"/>
                  </a:lnTo>
                  <a:lnTo>
                    <a:pt x="0" y="34493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 w="25400" cap="flat" cmpd="sng">
              <a:noFill/>
              <a:prstDash val="solid"/>
              <a:round/>
              <a:headEnd type="none" w="sm" len="sm"/>
              <a:tailEnd type="none" w="sm" len="sm"/>
            </a:ln>
            <a:effectLst>
              <a:outerShdw blurRad="69850" dir="11520000" sx="102000" sy="102000" algn="ctr" rotWithShape="0">
                <a:prstClr val="black">
                  <a:alpha val="15000"/>
                </a:prst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457200" lvl="0" indent="-355600">
                <a:lnSpc>
                  <a:spcPct val="115000"/>
                </a:lnSpc>
                <a:buClr>
                  <a:srgbClr val="FFFFFF"/>
                </a:buClr>
                <a:buSzPts val="2000"/>
                <a:buFont typeface="Roboto"/>
                <a:buChar char="●"/>
              </a:pPr>
              <a:endParaRPr lang="zh-TW" altLang="en-US" b="1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pic>
          <p:nvPicPr>
            <p:cNvPr id="368" name="Shape 368"/>
            <p:cNvPicPr preferRelativeResize="0"/>
            <p:nvPr/>
          </p:nvPicPr>
          <p:blipFill rotWithShape="1">
            <a:blip r:embed="rId3">
              <a:alphaModFix/>
            </a:blip>
            <a:srcRect l="6188" t="14500"/>
            <a:stretch/>
          </p:blipFill>
          <p:spPr>
            <a:xfrm>
              <a:off x="4595985" y="1369721"/>
              <a:ext cx="4219078" cy="303317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9" name="群組 8"/>
          <p:cNvGrpSpPr/>
          <p:nvPr/>
        </p:nvGrpSpPr>
        <p:grpSpPr>
          <a:xfrm>
            <a:off x="4055073" y="331579"/>
            <a:ext cx="2183092" cy="2076284"/>
            <a:chOff x="3992664" y="143735"/>
            <a:chExt cx="2183092" cy="2076284"/>
          </a:xfrm>
        </p:grpSpPr>
        <p:sp>
          <p:nvSpPr>
            <p:cNvPr id="369" name="Shape 369"/>
            <p:cNvSpPr/>
            <p:nvPr/>
          </p:nvSpPr>
          <p:spPr>
            <a:xfrm rot="10800000" flipH="1">
              <a:off x="3992664" y="143735"/>
              <a:ext cx="2183092" cy="2076284"/>
            </a:xfrm>
            <a:prstGeom prst="wedgeRectCallout">
              <a:avLst>
                <a:gd name="adj1" fmla="val 46056"/>
                <a:gd name="adj2" fmla="val -62703"/>
              </a:avLst>
            </a:prstGeom>
            <a:solidFill>
              <a:schemeClr val="lt1">
                <a:alpha val="79000"/>
              </a:schemeClr>
            </a:solidFill>
            <a:ln w="25400" cap="flat" cmpd="sng">
              <a:noFill/>
              <a:prstDash val="solid"/>
              <a:round/>
              <a:headEnd type="none" w="sm" len="sm"/>
              <a:tailEnd type="none" w="sm" len="sm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457200" lvl="0" indent="-355600">
                <a:lnSpc>
                  <a:spcPct val="115000"/>
                </a:lnSpc>
                <a:buClr>
                  <a:srgbClr val="FFFFFF"/>
                </a:buClr>
                <a:buSzPts val="2000"/>
                <a:buFont typeface="Roboto"/>
                <a:buChar char="●"/>
              </a:pPr>
              <a:r>
                <a:rPr lang="zh-TW" altLang="en-US" b="1" dirty="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雷虎潛水艇</a:t>
              </a:r>
            </a:p>
          </p:txBody>
        </p:sp>
        <p:pic>
          <p:nvPicPr>
            <p:cNvPr id="370" name="Shape 370"/>
            <p:cNvPicPr preferRelativeResize="0"/>
            <p:nvPr/>
          </p:nvPicPr>
          <p:blipFill rotWithShape="1">
            <a:blip r:embed="rId4">
              <a:alphaModFix/>
            </a:blip>
            <a:srcRect b="5140"/>
            <a:stretch/>
          </p:blipFill>
          <p:spPr>
            <a:xfrm>
              <a:off x="4093173" y="240188"/>
              <a:ext cx="1978056" cy="18702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Shape 375"/>
          <p:cNvSpPr txBox="1">
            <a:spLocks noGrp="1"/>
          </p:cNvSpPr>
          <p:nvPr>
            <p:ph type="title"/>
          </p:nvPr>
        </p:nvSpPr>
        <p:spPr>
          <a:xfrm>
            <a:off x="5253860" y="410000"/>
            <a:ext cx="3890140" cy="6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"/>
              <a:buNone/>
            </a:pPr>
            <a:r>
              <a:rPr lang="en" sz="4000" b="1" i="0" u="none" strike="noStrike" cap="none" dirty="0">
                <a:latin typeface="微軟正黑體" pitchFamily="34" charset="-120"/>
                <a:ea typeface="微軟正黑體" pitchFamily="34" charset="-120"/>
                <a:sym typeface="Roboto"/>
              </a:rPr>
              <a:t>資料收集裝置</a:t>
            </a:r>
            <a:endParaRPr sz="4000" b="1" i="0" u="none" strike="noStrike" cap="none" dirty="0">
              <a:latin typeface="微軟正黑體" pitchFamily="34" charset="-120"/>
              <a:ea typeface="微軟正黑體" pitchFamily="34" charset="-120"/>
              <a:sym typeface="Roboto"/>
            </a:endParaRPr>
          </a:p>
        </p:txBody>
      </p:sp>
      <p:sp>
        <p:nvSpPr>
          <p:cNvPr id="376" name="Shape 376"/>
          <p:cNvSpPr txBox="1">
            <a:spLocks noGrp="1"/>
          </p:cNvSpPr>
          <p:nvPr>
            <p:ph type="body" idx="1"/>
          </p:nvPr>
        </p:nvSpPr>
        <p:spPr>
          <a:xfrm>
            <a:off x="5410200" y="1362075"/>
            <a:ext cx="3486150" cy="3781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"/>
              <a:buChar char="●"/>
            </a:pPr>
            <a:r>
              <a:rPr lang="en" sz="2000" b="1" dirty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元件</a:t>
            </a:r>
            <a:endParaRPr sz="2000" b="1" i="0" u="none" strike="noStrike" cap="none" dirty="0">
              <a:solidFill>
                <a:srgbClr val="FFFF00"/>
              </a:solidFill>
              <a:latin typeface="微軟正黑體" pitchFamily="34" charset="-120"/>
              <a:ea typeface="微軟正黑體" pitchFamily="34" charset="-120"/>
              <a:sym typeface="Roboto"/>
            </a:endParaRPr>
          </a:p>
          <a:p>
            <a:pPr marL="914400" marR="0" lvl="1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Noto Sans Symbols"/>
              <a:buChar char="✓"/>
            </a:pPr>
            <a:r>
              <a:rPr lang="en" sz="1600" b="0" i="0" u="none" strike="noStrike" cap="none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Roboto"/>
              </a:rPr>
              <a:t>QNAP </a:t>
            </a:r>
            <a:r>
              <a:rPr lang="en" sz="1600" b="0" i="0" u="none" strike="noStrike" cap="none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Roboto"/>
              </a:rPr>
              <a:t>QBoat Sunny 作為控制中、</a:t>
            </a:r>
            <a:r>
              <a:rPr lang="en" sz="1600" b="0" i="0" u="none" strike="noStrike" cap="none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Roboto"/>
              </a:rPr>
              <a:t>資料儲存、及連線設備</a:t>
            </a:r>
            <a:endParaRPr sz="1600" b="0" i="0" u="none" strike="noStrike" cap="none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Roboto"/>
            </a:endParaRPr>
          </a:p>
          <a:p>
            <a:pPr marL="914400" marR="0" lvl="1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Noto Sans Symbols"/>
              <a:buChar char="✓"/>
            </a:pPr>
            <a:r>
              <a:rPr lang="en" sz="1600" b="0" i="0" u="none" strike="noStrike" cap="none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Roboto"/>
              </a:rPr>
              <a:t>Arduino 作為感測器集線器</a:t>
            </a:r>
            <a:endParaRPr sz="1600" b="0" i="0" u="none" strike="noStrike" cap="none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Roboto"/>
            </a:endParaRPr>
          </a:p>
          <a:p>
            <a:pPr marL="914400" marR="0" lvl="1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Noto Sans Symbols"/>
              <a:buChar char="✓"/>
            </a:pPr>
            <a:r>
              <a:rPr lang="en" sz="1600" b="0" i="0" u="none" strike="noStrike" cap="none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Roboto"/>
              </a:rPr>
              <a:t>無線通訊透過UnaShield V2S for Sigfox</a:t>
            </a:r>
            <a:endParaRPr sz="1600" b="0" i="0" u="none" strike="noStrike" cap="none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Roboto"/>
            </a:endParaRPr>
          </a:p>
          <a:p>
            <a:pPr marL="4572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oboto"/>
              <a:buNone/>
            </a:pPr>
            <a:endParaRPr sz="1600" b="0" i="0" u="none" strike="noStrike" cap="none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Roboto"/>
            </a:endParaRPr>
          </a:p>
          <a:p>
            <a:pPr marL="457200" marR="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"/>
              <a:buChar char="●"/>
            </a:pPr>
            <a:r>
              <a:rPr lang="en" sz="2000" b="1" i="0" u="none" strike="noStrike" cap="none" dirty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  <a:sym typeface="Roboto"/>
              </a:rPr>
              <a:t>特點</a:t>
            </a:r>
            <a:endParaRPr sz="2000" b="1" i="0" u="none" strike="noStrike" cap="none" dirty="0">
              <a:solidFill>
                <a:srgbClr val="FFFF00"/>
              </a:solidFill>
              <a:latin typeface="微軟正黑體" pitchFamily="34" charset="-120"/>
              <a:ea typeface="微軟正黑體" pitchFamily="34" charset="-120"/>
              <a:sym typeface="Roboto"/>
            </a:endParaRPr>
          </a:p>
          <a:p>
            <a:pPr marL="914400" marR="0" lvl="1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Noto Sans Symbols"/>
              <a:buChar char="✓"/>
            </a:pPr>
            <a:r>
              <a:rPr lang="en" sz="1600" b="0" i="0" u="none" strike="noStrike" cap="none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Roboto"/>
              </a:rPr>
              <a:t>容易使用</a:t>
            </a:r>
            <a:endParaRPr sz="1600" b="0" i="0" u="none" strike="noStrike" cap="none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Roboto"/>
            </a:endParaRPr>
          </a:p>
          <a:p>
            <a:pPr marL="914400" marR="0" lvl="1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Noto Sans Symbols"/>
              <a:buChar char="✓"/>
            </a:pPr>
            <a:r>
              <a:rPr lang="en" sz="1600" b="0" i="0" u="none" strike="noStrike" cap="none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Roboto"/>
              </a:rPr>
              <a:t>可擴充感測器</a:t>
            </a:r>
            <a:endParaRPr sz="1600" b="0" i="0" u="none" strike="noStrike" cap="none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Roboto"/>
            </a:endParaRPr>
          </a:p>
        </p:txBody>
      </p:sp>
      <p:sp>
        <p:nvSpPr>
          <p:cNvPr id="377" name="Shape 377"/>
          <p:cNvSpPr txBox="1"/>
          <p:nvPr/>
        </p:nvSpPr>
        <p:spPr>
          <a:xfrm>
            <a:off x="5960900" y="2783550"/>
            <a:ext cx="155700" cy="2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79" name="Shape 379" descr="^DB2FEADE54A7F67B20599186045B677D967E0739720614B6CC^pimgpsh_fullsize_distr.jpg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55180" y="0"/>
            <a:ext cx="51435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Shape 384"/>
          <p:cNvSpPr txBox="1">
            <a:spLocks noGrp="1"/>
          </p:cNvSpPr>
          <p:nvPr>
            <p:ph type="title"/>
          </p:nvPr>
        </p:nvSpPr>
        <p:spPr>
          <a:xfrm>
            <a:off x="159300" y="390950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144000" rIns="91425" bIns="91425" anchor="t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</a:pPr>
            <a:r>
              <a:rPr lang="en" sz="4000" b="1" i="0" u="none" strike="noStrike" cap="none" dirty="0">
                <a:latin typeface="微軟正黑體" pitchFamily="34" charset="-120"/>
                <a:ea typeface="微軟正黑體" pitchFamily="34" charset="-120"/>
                <a:sym typeface="Roboto"/>
              </a:rPr>
              <a:t>樣品分析</a:t>
            </a:r>
            <a:endParaRPr sz="4000" b="1" i="0" u="none" strike="noStrike" cap="none" dirty="0">
              <a:latin typeface="微軟正黑體" pitchFamily="34" charset="-120"/>
              <a:ea typeface="微軟正黑體" pitchFamily="34" charset="-120"/>
              <a:sym typeface="Roboto"/>
            </a:endParaRPr>
          </a:p>
        </p:txBody>
      </p:sp>
      <p:sp>
        <p:nvSpPr>
          <p:cNvPr id="385" name="Shape 385"/>
          <p:cNvSpPr txBox="1">
            <a:spLocks noGrp="1"/>
          </p:cNvSpPr>
          <p:nvPr>
            <p:ph type="body" idx="1"/>
          </p:nvPr>
        </p:nvSpPr>
        <p:spPr>
          <a:xfrm>
            <a:off x="245025" y="1114425"/>
            <a:ext cx="8520600" cy="3425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just">
              <a:lnSpc>
                <a:spcPct val="150000"/>
              </a:lnSpc>
            </a:pPr>
            <a:r>
              <a:rPr lang="en" sz="1800" b="1" i="0" u="none" strike="noStrike" cap="none" dirty="0">
                <a:latin typeface="微軟正黑體" pitchFamily="34" charset="-120"/>
                <a:ea typeface="微軟正黑體" pitchFamily="34" charset="-120"/>
                <a:sym typeface="Roboto"/>
              </a:rPr>
              <a:t>每一管10cc並滴入化學試劑，用於即時檢驗的現況，並搭配GPS、環境資訊上載到Sigfox網路</a:t>
            </a:r>
            <a:r>
              <a:rPr lang="en" sz="1800" b="1" i="0" u="none" strike="noStrike" cap="none" dirty="0" smtClean="0">
                <a:latin typeface="微軟正黑體" pitchFamily="34" charset="-120"/>
                <a:ea typeface="微軟正黑體" pitchFamily="34" charset="-120"/>
                <a:sym typeface="Roboto"/>
              </a:rPr>
              <a:t>；</a:t>
            </a:r>
            <a:r>
              <a:rPr lang="zh-TW" altLang="en-US" sz="1800" b="1" i="0" u="none" strike="noStrike" cap="none" dirty="0" smtClean="0">
                <a:latin typeface="微軟正黑體" pitchFamily="34" charset="-120"/>
                <a:ea typeface="微軟正黑體" pitchFamily="34" charset="-120"/>
                <a:sym typeface="Roboto"/>
              </a:rPr>
              <a:t>相同的</a:t>
            </a:r>
            <a:r>
              <a:rPr lang="en" sz="1800" b="1" i="0" u="none" strike="noStrike" cap="none" dirty="0" smtClean="0">
                <a:latin typeface="微軟正黑體" pitchFamily="34" charset="-120"/>
                <a:ea typeface="微軟正黑體" pitchFamily="34" charset="-120"/>
                <a:sym typeface="Roboto"/>
              </a:rPr>
              <a:t>資訊會也會被保留在</a:t>
            </a:r>
            <a:r>
              <a:rPr lang="en" sz="1800" b="1" i="0" u="none" strike="noStrike" cap="none" dirty="0">
                <a:latin typeface="微軟正黑體" pitchFamily="34" charset="-120"/>
                <a:ea typeface="微軟正黑體" pitchFamily="34" charset="-120"/>
                <a:sym typeface="Roboto"/>
              </a:rPr>
              <a:t>QNAP QBoat Sunny中，待回實驗室後可透過區域網路複製出來</a:t>
            </a:r>
            <a:r>
              <a:rPr lang="en" sz="1800" b="1" i="0" u="none" strike="noStrike" cap="none" dirty="0" smtClean="0">
                <a:latin typeface="微軟正黑體" pitchFamily="34" charset="-120"/>
                <a:ea typeface="微軟正黑體" pitchFamily="34" charset="-120"/>
                <a:sym typeface="Roboto"/>
              </a:rPr>
              <a:t>，同時也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將副本上傳至公有雲</a:t>
            </a:r>
            <a:endParaRPr sz="1800" b="1" i="0" u="none" strike="noStrike" cap="none" dirty="0">
              <a:latin typeface="微軟正黑體" pitchFamily="34" charset="-120"/>
              <a:ea typeface="微軟正黑體" pitchFamily="34" charset="-120"/>
              <a:sym typeface="Roboto"/>
            </a:endParaRPr>
          </a:p>
          <a:p>
            <a:pPr marL="457200" marR="0" lvl="0" indent="-3429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Font typeface="Roboto"/>
              <a:buChar char="●"/>
            </a:pPr>
            <a:r>
              <a:rPr lang="en" sz="1800" b="1" i="0" u="none" strike="noStrike" cap="none" dirty="0">
                <a:latin typeface="微軟正黑體" pitchFamily="34" charset="-120"/>
                <a:ea typeface="微軟正黑體" pitchFamily="34" charset="-120"/>
                <a:sym typeface="Roboto"/>
              </a:rPr>
              <a:t>備留取樣水回實驗室可繼續進行更精細分析</a:t>
            </a:r>
            <a:endParaRPr sz="1800" b="1" i="0" u="none" strike="noStrike" cap="none" dirty="0">
              <a:latin typeface="微軟正黑體" pitchFamily="34" charset="-120"/>
              <a:ea typeface="微軟正黑體" pitchFamily="34" charset="-120"/>
              <a:sym typeface="Roboto"/>
            </a:endParaRPr>
          </a:p>
        </p:txBody>
      </p:sp>
      <p:grpSp>
        <p:nvGrpSpPr>
          <p:cNvPr id="18" name="群組 17"/>
          <p:cNvGrpSpPr/>
          <p:nvPr/>
        </p:nvGrpSpPr>
        <p:grpSpPr>
          <a:xfrm>
            <a:off x="496684" y="3279332"/>
            <a:ext cx="2151266" cy="1325351"/>
            <a:chOff x="563359" y="3243524"/>
            <a:chExt cx="2151266" cy="1325351"/>
          </a:xfrm>
        </p:grpSpPr>
        <p:pic>
          <p:nvPicPr>
            <p:cNvPr id="388" name="Shape 388"/>
            <p:cNvPicPr preferRelativeResize="0"/>
            <p:nvPr/>
          </p:nvPicPr>
          <p:blipFill>
            <a:blip r:embed="rId3"/>
            <a:stretch>
              <a:fillRect/>
            </a:stretch>
          </p:blipFill>
          <p:spPr>
            <a:xfrm>
              <a:off x="1077656" y="3243524"/>
              <a:ext cx="1636969" cy="132535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87" name="Shape 38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63359" y="3473441"/>
              <a:ext cx="1028594" cy="102855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89" name="Shape 389"/>
          <p:cNvPicPr preferRelativeResize="0"/>
          <p:nvPr/>
        </p:nvPicPr>
        <p:blipFill>
          <a:blip r:embed="rId5"/>
          <a:stretch>
            <a:fillRect/>
          </a:stretch>
        </p:blipFill>
        <p:spPr>
          <a:xfrm>
            <a:off x="3861653" y="3339032"/>
            <a:ext cx="1924099" cy="1205950"/>
          </a:xfrm>
          <a:prstGeom prst="rect">
            <a:avLst/>
          </a:prstGeom>
          <a:noFill/>
          <a:ln>
            <a:noFill/>
          </a:ln>
        </p:spPr>
      </p:pic>
      <p:sp>
        <p:nvSpPr>
          <p:cNvPr id="391" name="Shape 391"/>
          <p:cNvSpPr/>
          <p:nvPr/>
        </p:nvSpPr>
        <p:spPr>
          <a:xfrm>
            <a:off x="2845984" y="3625598"/>
            <a:ext cx="804632" cy="509241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3993448" y="4501991"/>
            <a:ext cx="157890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" altLang="zh-TW" sz="1200" dirty="0">
                <a:solidFill>
                  <a:srgbClr val="FFFF00"/>
                </a:solidFill>
                <a:latin typeface="Roboto"/>
                <a:ea typeface="Roboto"/>
                <a:cs typeface="Roboto"/>
                <a:sym typeface="Roboto"/>
              </a:rPr>
              <a:t>QNAP QBoat Sunny</a:t>
            </a:r>
            <a:endParaRPr lang="zh-TW" altLang="en-US" sz="1200" dirty="0">
              <a:solidFill>
                <a:srgbClr val="FFFF00"/>
              </a:solidFill>
            </a:endParaRPr>
          </a:p>
        </p:txBody>
      </p:sp>
      <p:grpSp>
        <p:nvGrpSpPr>
          <p:cNvPr id="16" name="群組 15"/>
          <p:cNvGrpSpPr/>
          <p:nvPr/>
        </p:nvGrpSpPr>
        <p:grpSpPr>
          <a:xfrm>
            <a:off x="7142939" y="3544791"/>
            <a:ext cx="1358152" cy="1068852"/>
            <a:chOff x="1969616" y="3659020"/>
            <a:chExt cx="1645121" cy="1294695"/>
          </a:xfrm>
        </p:grpSpPr>
        <p:pic>
          <p:nvPicPr>
            <p:cNvPr id="12" name="Picture 2" descr="C:\Users\user\Desktop\RAID 50.60 進階功能介紹\磁碟1.pn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969616" y="3659020"/>
              <a:ext cx="1521296" cy="1294695"/>
            </a:xfrm>
            <a:prstGeom prst="rect">
              <a:avLst/>
            </a:prstGeom>
            <a:noFill/>
          </p:spPr>
        </p:pic>
        <p:sp>
          <p:nvSpPr>
            <p:cNvPr id="15" name="矩形 14"/>
            <p:cNvSpPr/>
            <p:nvPr/>
          </p:nvSpPr>
          <p:spPr>
            <a:xfrm>
              <a:off x="1969616" y="4445663"/>
              <a:ext cx="1645121" cy="37280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buClr>
                  <a:schemeClr val="dk1"/>
                </a:buClr>
                <a:buSzPts val="2000"/>
              </a:pPr>
              <a:r>
                <a:rPr lang="zh-TW" altLang="en-US" b="1" dirty="0" smtClean="0">
                  <a:latin typeface="微軟正黑體" pitchFamily="34" charset="-120"/>
                  <a:ea typeface="微軟正黑體" pitchFamily="34" charset="-120"/>
                </a:rPr>
                <a:t>公有雲</a:t>
              </a:r>
              <a:endParaRPr lang="en-US" b="1" dirty="0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sp>
        <p:nvSpPr>
          <p:cNvPr id="17" name="Shape 391"/>
          <p:cNvSpPr/>
          <p:nvPr/>
        </p:nvSpPr>
        <p:spPr>
          <a:xfrm>
            <a:off x="5962660" y="3625598"/>
            <a:ext cx="804632" cy="509241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6" name="Shape 396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641833" y="1725242"/>
            <a:ext cx="3783966" cy="3063639"/>
          </a:xfrm>
          <a:prstGeom prst="rect">
            <a:avLst/>
          </a:prstGeom>
          <a:noFill/>
          <a:ln>
            <a:noFill/>
          </a:ln>
        </p:spPr>
      </p:pic>
      <p:sp>
        <p:nvSpPr>
          <p:cNvPr id="397" name="Shape 397"/>
          <p:cNvSpPr txBox="1">
            <a:spLocks noGrp="1"/>
          </p:cNvSpPr>
          <p:nvPr>
            <p:ph type="title"/>
          </p:nvPr>
        </p:nvSpPr>
        <p:spPr>
          <a:xfrm>
            <a:off x="0" y="410000"/>
            <a:ext cx="9144000" cy="6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" sz="4000" b="1" dirty="0" smtClean="0">
                <a:latin typeface="微軟正黑體" pitchFamily="34" charset="-120"/>
                <a:ea typeface="微軟正黑體" pitchFamily="34" charset="-120"/>
              </a:rPr>
              <a:t>資料收集裝置3D圖 </a:t>
            </a:r>
            <a:r>
              <a:rPr lang="en" sz="2400" b="1" dirty="0" smtClean="0">
                <a:latin typeface="微軟正黑體" pitchFamily="34" charset="-120"/>
                <a:ea typeface="微軟正黑體" pitchFamily="34" charset="-120"/>
              </a:rPr>
              <a:t>(2/1)</a:t>
            </a:r>
            <a:endParaRPr sz="2400" b="0" i="0" u="none" strike="noStrike" cap="none" dirty="0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399" name="Shape 399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4713602" y="1836102"/>
            <a:ext cx="3453392" cy="281209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" name="群組 14"/>
          <p:cNvGrpSpPr/>
          <p:nvPr/>
        </p:nvGrpSpPr>
        <p:grpSpPr>
          <a:xfrm>
            <a:off x="457200" y="1228725"/>
            <a:ext cx="8337000" cy="761054"/>
            <a:chOff x="457200" y="1228725"/>
            <a:chExt cx="8337000" cy="761054"/>
          </a:xfrm>
        </p:grpSpPr>
        <p:sp>
          <p:nvSpPr>
            <p:cNvPr id="7" name="Shape 398"/>
            <p:cNvSpPr txBox="1">
              <a:spLocks/>
            </p:cNvSpPr>
            <p:nvPr/>
          </p:nvSpPr>
          <p:spPr>
            <a:xfrm>
              <a:off x="457200" y="1228725"/>
              <a:ext cx="8337000" cy="7610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91425" rIns="91425" bIns="91425" rtlCol="0" anchor="t" anchorCtr="0">
              <a:noAutofit/>
            </a:bodyPr>
            <a:lstStyle/>
            <a:p>
              <a:pPr marL="457200" marR="0" lvl="0" indent="-342900" algn="ctr" defTabSz="914400" rtl="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tx1"/>
                </a:buClr>
                <a:buSzPts val="1800"/>
                <a:buFont typeface="Roboto"/>
                <a:buNone/>
                <a:tabLst/>
                <a:defRPr/>
              </a:pPr>
              <a:r>
                <a:rPr kumimoji="0" lang="zh-TW" altLang="en-US" sz="2400" b="1" i="0" u="none" strike="noStrike" kern="1200" cap="none" spc="30" normalizeH="0" baseline="0" noProof="0" dirty="0" smtClean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微軟正黑體" pitchFamily="34" charset="-120"/>
                  <a:ea typeface="微軟正黑體" pitchFamily="34" charset="-120"/>
                  <a:cs typeface="Roboto"/>
                  <a:sym typeface="Roboto"/>
                </a:rPr>
                <a:t>取樣機械剖面圖</a:t>
              </a:r>
              <a:endParaRPr kumimoji="0" lang="zh-TW" altLang="en-US" sz="2400" b="1" i="0" u="none" strike="noStrike" kern="1200" cap="none" spc="3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Roboto"/>
                <a:sym typeface="Roboto"/>
              </a:endParaRPr>
            </a:p>
          </p:txBody>
        </p:sp>
        <p:grpSp>
          <p:nvGrpSpPr>
            <p:cNvPr id="14" name="群組 13"/>
            <p:cNvGrpSpPr/>
            <p:nvPr/>
          </p:nvGrpSpPr>
          <p:grpSpPr>
            <a:xfrm>
              <a:off x="879890" y="1517651"/>
              <a:ext cx="7491621" cy="1588"/>
              <a:chOff x="857224" y="1517651"/>
              <a:chExt cx="7491621" cy="1588"/>
            </a:xfrm>
          </p:grpSpPr>
          <p:cxnSp>
            <p:nvCxnSpPr>
              <p:cNvPr id="12" name="直線接點 11"/>
              <p:cNvCxnSpPr/>
              <p:nvPr/>
            </p:nvCxnSpPr>
            <p:spPr>
              <a:xfrm>
                <a:off x="6000760" y="1517651"/>
                <a:ext cx="2348085" cy="1588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3" name="直線接點 12"/>
              <p:cNvCxnSpPr/>
              <p:nvPr/>
            </p:nvCxnSpPr>
            <p:spPr>
              <a:xfrm>
                <a:off x="857224" y="1517651"/>
                <a:ext cx="2348085" cy="1588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Shape 404"/>
          <p:cNvSpPr txBox="1">
            <a:spLocks noGrp="1"/>
          </p:cNvSpPr>
          <p:nvPr>
            <p:ph type="title"/>
          </p:nvPr>
        </p:nvSpPr>
        <p:spPr>
          <a:xfrm>
            <a:off x="1" y="410000"/>
            <a:ext cx="9144000" cy="6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</a:pPr>
            <a:r>
              <a:rPr lang="en" sz="4000" b="1" i="0" u="none" strike="noStrike" cap="none" dirty="0">
                <a:latin typeface="微軟正黑體" pitchFamily="34" charset="-120"/>
                <a:ea typeface="微軟正黑體" pitchFamily="34" charset="-120"/>
                <a:sym typeface="Roboto"/>
              </a:rPr>
              <a:t>資料收集裝置3D圖 </a:t>
            </a:r>
            <a:r>
              <a:rPr lang="en" sz="2400" b="1" i="0" u="none" strike="noStrike" cap="none" dirty="0">
                <a:latin typeface="微軟正黑體" pitchFamily="34" charset="-120"/>
                <a:ea typeface="微軟正黑體" pitchFamily="34" charset="-120"/>
                <a:sym typeface="Roboto"/>
              </a:rPr>
              <a:t>(2/2)</a:t>
            </a:r>
            <a:endParaRPr sz="2400" b="1" i="0" u="none" strike="noStrike" cap="none" dirty="0">
              <a:latin typeface="微軟正黑體" pitchFamily="34" charset="-120"/>
              <a:ea typeface="微軟正黑體" pitchFamily="34" charset="-120"/>
              <a:sym typeface="Roboto"/>
            </a:endParaRPr>
          </a:p>
        </p:txBody>
      </p:sp>
      <p:grpSp>
        <p:nvGrpSpPr>
          <p:cNvPr id="10" name="群組 9"/>
          <p:cNvGrpSpPr/>
          <p:nvPr/>
        </p:nvGrpSpPr>
        <p:grpSpPr>
          <a:xfrm>
            <a:off x="1228725" y="1303453"/>
            <a:ext cx="6591299" cy="3425956"/>
            <a:chOff x="390267" y="1303453"/>
            <a:chExt cx="6181567" cy="3425956"/>
          </a:xfrm>
        </p:grpSpPr>
        <p:pic>
          <p:nvPicPr>
            <p:cNvPr id="11" name="Shape 406"/>
            <p:cNvPicPr preferRelativeResize="0"/>
            <p:nvPr/>
          </p:nvPicPr>
          <p:blipFill rotWithShape="1">
            <a:blip r:embed="rId3">
              <a:alphaModFix/>
            </a:blip>
            <a:srcRect t="3012" b="38871"/>
            <a:stretch/>
          </p:blipFill>
          <p:spPr>
            <a:xfrm>
              <a:off x="390267" y="1303453"/>
              <a:ext cx="6181567" cy="3425956"/>
            </a:xfrm>
            <a:prstGeom prst="roundRect">
              <a:avLst>
                <a:gd name="adj" fmla="val 8048"/>
              </a:avLst>
            </a:prstGeom>
            <a:noFill/>
            <a:ln>
              <a:noFill/>
            </a:ln>
          </p:spPr>
        </p:pic>
        <p:sp>
          <p:nvSpPr>
            <p:cNvPr id="12" name="Shape 407"/>
            <p:cNvSpPr/>
            <p:nvPr/>
          </p:nvSpPr>
          <p:spPr>
            <a:xfrm>
              <a:off x="5146819" y="2402935"/>
              <a:ext cx="1315092" cy="636998"/>
            </a:xfrm>
            <a:prstGeom prst="wedgeRectCallout">
              <a:avLst>
                <a:gd name="adj1" fmla="val -154427"/>
                <a:gd name="adj2" fmla="val 188307"/>
              </a:avLst>
            </a:prstGeom>
            <a:solidFill>
              <a:srgbClr val="FFFF99"/>
            </a:solidFill>
            <a:ln w="19050">
              <a:solidFill>
                <a:srgbClr val="FFB700"/>
              </a:solidFill>
              <a:headEnd type="none" w="sm" len="sm"/>
              <a:tailEnd type="none" w="sm" len="sm"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lang="en" sz="1600" b="1" i="0" u="none" strike="noStrike" cap="none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取樣口</a:t>
              </a:r>
              <a:endParaRPr sz="1600" b="1" i="0" u="none" strike="noStrike" cap="none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/>
              </a:endParaRPr>
            </a:p>
          </p:txBody>
        </p:sp>
        <p:sp>
          <p:nvSpPr>
            <p:cNvPr id="13" name="Shape 408"/>
            <p:cNvSpPr/>
            <p:nvPr/>
          </p:nvSpPr>
          <p:spPr>
            <a:xfrm>
              <a:off x="1721605" y="1462036"/>
              <a:ext cx="1315092" cy="566789"/>
            </a:xfrm>
            <a:prstGeom prst="wedgeRectCallout">
              <a:avLst>
                <a:gd name="adj1" fmla="val 79948"/>
                <a:gd name="adj2" fmla="val 288441"/>
              </a:avLst>
            </a:prstGeom>
            <a:solidFill>
              <a:srgbClr val="FFFF99"/>
            </a:solidFill>
            <a:ln w="19050">
              <a:solidFill>
                <a:srgbClr val="FFB700"/>
              </a:solidFill>
              <a:headEnd type="none" w="sm" len="sm"/>
              <a:tailEnd type="none" w="sm" len="sm"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lang="en" sz="1600" b="1" i="0" u="none" strike="noStrike" cap="none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濁度計放置在這個溝槽</a:t>
              </a:r>
              <a:endParaRPr sz="1600" b="1" i="0" u="none" strike="noStrike" cap="none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/>
              </a:endParaRPr>
            </a:p>
          </p:txBody>
        </p:sp>
        <p:sp>
          <p:nvSpPr>
            <p:cNvPr id="14" name="Shape 409"/>
            <p:cNvSpPr/>
            <p:nvPr/>
          </p:nvSpPr>
          <p:spPr>
            <a:xfrm>
              <a:off x="452798" y="2721434"/>
              <a:ext cx="1315092" cy="318499"/>
            </a:xfrm>
            <a:prstGeom prst="wedgeRectCallout">
              <a:avLst>
                <a:gd name="adj1" fmla="val 129167"/>
                <a:gd name="adj2" fmla="val 465726"/>
              </a:avLst>
            </a:prstGeom>
            <a:solidFill>
              <a:srgbClr val="FFFF99"/>
            </a:solidFill>
            <a:ln w="19050">
              <a:solidFill>
                <a:srgbClr val="FFB700"/>
              </a:solidFill>
              <a:headEnd type="none" w="sm" len="sm"/>
              <a:tailEnd type="none" w="sm" len="sm"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lang="en" sz="1600" b="1" i="0" u="none" strike="noStrike" cap="none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溫度計</a:t>
              </a:r>
              <a:endParaRPr sz="1600" b="1" i="0" u="none" strike="noStrike" cap="none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Shape 414"/>
          <p:cNvSpPr txBox="1">
            <a:spLocks noGrp="1"/>
          </p:cNvSpPr>
          <p:nvPr>
            <p:ph type="title"/>
          </p:nvPr>
        </p:nvSpPr>
        <p:spPr>
          <a:xfrm>
            <a:off x="252926" y="216904"/>
            <a:ext cx="8590938" cy="6673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"/>
              <a:buNone/>
            </a:pPr>
            <a:r>
              <a:rPr lang="en" sz="4000" b="1" i="0" u="none" strike="noStrike" cap="none" dirty="0" smtClean="0">
                <a:latin typeface="微軟正黑體" pitchFamily="34" charset="-120"/>
                <a:ea typeface="微軟正黑體" pitchFamily="34" charset="-120"/>
                <a:sym typeface="Roboto"/>
              </a:rPr>
              <a:t>實驗室後台樣本與管理</a:t>
            </a:r>
            <a:endParaRPr sz="4000" b="1" i="0" u="none" strike="noStrike" cap="none" dirty="0">
              <a:latin typeface="微軟正黑體" pitchFamily="34" charset="-120"/>
              <a:ea typeface="微軟正黑體" pitchFamily="34" charset="-120"/>
              <a:sym typeface="Roboto"/>
            </a:endParaRPr>
          </a:p>
        </p:txBody>
      </p:sp>
      <p:grpSp>
        <p:nvGrpSpPr>
          <p:cNvPr id="28" name="群組 27"/>
          <p:cNvGrpSpPr/>
          <p:nvPr/>
        </p:nvGrpSpPr>
        <p:grpSpPr>
          <a:xfrm>
            <a:off x="2783093" y="927255"/>
            <a:ext cx="6117651" cy="3641878"/>
            <a:chOff x="2783093" y="1556911"/>
            <a:chExt cx="6117651" cy="3641878"/>
          </a:xfrm>
        </p:grpSpPr>
        <p:pic>
          <p:nvPicPr>
            <p:cNvPr id="415" name="Shape 415"/>
            <p:cNvPicPr preferRelativeResize="0"/>
            <p:nvPr/>
          </p:nvPicPr>
          <p:blipFill rotWithShape="1">
            <a:blip r:embed="rId3">
              <a:alphaModFix/>
            </a:blip>
            <a:srcRect r="22300"/>
            <a:stretch/>
          </p:blipFill>
          <p:spPr>
            <a:xfrm>
              <a:off x="2811667" y="1556911"/>
              <a:ext cx="6089077" cy="3641878"/>
            </a:xfrm>
            <a:prstGeom prst="rect">
              <a:avLst/>
            </a:prstGeom>
            <a:noFill/>
            <a:ln>
              <a:noFill/>
            </a:ln>
            <a:effectLst/>
          </p:spPr>
        </p:pic>
        <p:pic>
          <p:nvPicPr>
            <p:cNvPr id="416" name="Shape 416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7071166" y="4168986"/>
              <a:ext cx="1668726" cy="77609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17" name="Shape 41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2783093" y="2347945"/>
              <a:ext cx="2708332" cy="1756569"/>
            </a:xfrm>
            <a:prstGeom prst="rect">
              <a:avLst/>
            </a:prstGeom>
            <a:noFill/>
            <a:ln>
              <a:noFill/>
            </a:ln>
            <a:effectLst/>
          </p:spPr>
        </p:pic>
        <p:pic>
          <p:nvPicPr>
            <p:cNvPr id="418" name="Shape 418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7080302" y="2858336"/>
              <a:ext cx="1627397" cy="128462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2" name="Shape 263"/>
          <p:cNvGrpSpPr/>
          <p:nvPr/>
        </p:nvGrpSpPr>
        <p:grpSpPr>
          <a:xfrm>
            <a:off x="311700" y="1077743"/>
            <a:ext cx="2384609" cy="451045"/>
            <a:chOff x="-6049202" y="6727746"/>
            <a:chExt cx="4857542" cy="929801"/>
          </a:xfrm>
          <a:solidFill>
            <a:srgbClr val="005A9E"/>
          </a:solidFill>
        </p:grpSpPr>
        <p:sp>
          <p:nvSpPr>
            <p:cNvPr id="13" name="Shape 264"/>
            <p:cNvSpPr/>
            <p:nvPr/>
          </p:nvSpPr>
          <p:spPr>
            <a:xfrm>
              <a:off x="-6049202" y="6727746"/>
              <a:ext cx="4790576" cy="792088"/>
            </a:xfrm>
            <a:prstGeom prst="chevron">
              <a:avLst>
                <a:gd name="adj" fmla="val 33915"/>
              </a:avLst>
            </a:prstGeom>
            <a:solidFill>
              <a:srgbClr val="0097CC"/>
            </a:solidFill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" name="Shape 265"/>
            <p:cNvSpPr/>
            <p:nvPr/>
          </p:nvSpPr>
          <p:spPr>
            <a:xfrm>
              <a:off x="-2413298" y="7255210"/>
              <a:ext cx="1221638" cy="40233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0"/>
                  </a:moveTo>
                  <a:lnTo>
                    <a:pt x="92694" y="120000"/>
                  </a:lnTo>
                  <a:lnTo>
                    <a:pt x="0" y="115636"/>
                  </a:lnTo>
                </a:path>
              </a:pathLst>
            </a:custGeom>
            <a:noFill/>
            <a:ln w="25400" cap="flat" cmpd="sng">
              <a:solidFill>
                <a:srgbClr val="5DD5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" name="Shape 263"/>
          <p:cNvGrpSpPr/>
          <p:nvPr/>
        </p:nvGrpSpPr>
        <p:grpSpPr>
          <a:xfrm>
            <a:off x="311700" y="2070122"/>
            <a:ext cx="2384609" cy="451045"/>
            <a:chOff x="-6049202" y="6727746"/>
            <a:chExt cx="4857542" cy="929801"/>
          </a:xfrm>
          <a:solidFill>
            <a:srgbClr val="005A9E"/>
          </a:solidFill>
        </p:grpSpPr>
        <p:sp>
          <p:nvSpPr>
            <p:cNvPr id="16" name="Shape 264"/>
            <p:cNvSpPr/>
            <p:nvPr/>
          </p:nvSpPr>
          <p:spPr>
            <a:xfrm>
              <a:off x="-6049202" y="6727746"/>
              <a:ext cx="4790576" cy="792088"/>
            </a:xfrm>
            <a:prstGeom prst="chevron">
              <a:avLst>
                <a:gd name="adj" fmla="val 33915"/>
              </a:avLst>
            </a:prstGeom>
            <a:solidFill>
              <a:srgbClr val="0097CC"/>
            </a:solidFill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" name="Shape 265"/>
            <p:cNvSpPr/>
            <p:nvPr/>
          </p:nvSpPr>
          <p:spPr>
            <a:xfrm>
              <a:off x="-2413298" y="7255210"/>
              <a:ext cx="1221638" cy="40233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0"/>
                  </a:moveTo>
                  <a:lnTo>
                    <a:pt x="92694" y="120000"/>
                  </a:lnTo>
                  <a:lnTo>
                    <a:pt x="0" y="115636"/>
                  </a:lnTo>
                </a:path>
              </a:pathLst>
            </a:custGeom>
            <a:noFill/>
            <a:ln w="25400" cap="flat" cmpd="sng">
              <a:solidFill>
                <a:srgbClr val="5DD5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" name="Shape 263"/>
          <p:cNvGrpSpPr/>
          <p:nvPr/>
        </p:nvGrpSpPr>
        <p:grpSpPr>
          <a:xfrm>
            <a:off x="311700" y="3046441"/>
            <a:ext cx="2384609" cy="451045"/>
            <a:chOff x="-6049202" y="6727746"/>
            <a:chExt cx="4857542" cy="929801"/>
          </a:xfrm>
          <a:solidFill>
            <a:srgbClr val="005A9E"/>
          </a:solidFill>
        </p:grpSpPr>
        <p:sp>
          <p:nvSpPr>
            <p:cNvPr id="19" name="Shape 264"/>
            <p:cNvSpPr/>
            <p:nvPr/>
          </p:nvSpPr>
          <p:spPr>
            <a:xfrm>
              <a:off x="-6049202" y="6727746"/>
              <a:ext cx="4790576" cy="792088"/>
            </a:xfrm>
            <a:prstGeom prst="chevron">
              <a:avLst>
                <a:gd name="adj" fmla="val 33915"/>
              </a:avLst>
            </a:prstGeom>
            <a:solidFill>
              <a:srgbClr val="0097CC"/>
            </a:solidFill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" name="Shape 265"/>
            <p:cNvSpPr/>
            <p:nvPr/>
          </p:nvSpPr>
          <p:spPr>
            <a:xfrm>
              <a:off x="-2413298" y="7255210"/>
              <a:ext cx="1221638" cy="40233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0"/>
                  </a:moveTo>
                  <a:lnTo>
                    <a:pt x="92694" y="120000"/>
                  </a:lnTo>
                  <a:lnTo>
                    <a:pt x="0" y="115636"/>
                  </a:lnTo>
                </a:path>
              </a:pathLst>
            </a:custGeom>
            <a:noFill/>
            <a:ln w="25400" cap="flat" cmpd="sng">
              <a:solidFill>
                <a:srgbClr val="5DD5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9" name="Shape 419"/>
          <p:cNvSpPr txBox="1">
            <a:spLocks noGrp="1"/>
          </p:cNvSpPr>
          <p:nvPr>
            <p:ph type="body" idx="1"/>
          </p:nvPr>
        </p:nvSpPr>
        <p:spPr>
          <a:xfrm>
            <a:off x="269938" y="984405"/>
            <a:ext cx="3254312" cy="333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24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ts val="1200"/>
              <a:buNone/>
            </a:pPr>
            <a:r>
              <a:rPr lang="en" b="1" i="0" u="none" strike="noStrike" cap="none" dirty="0" smtClean="0">
                <a:latin typeface="微軟正黑體" pitchFamily="34" charset="-120"/>
                <a:ea typeface="微軟正黑體" pitchFamily="34" charset="-120"/>
                <a:sym typeface="Roboto"/>
              </a:rPr>
              <a:t>Sigfox</a:t>
            </a:r>
            <a:r>
              <a:rPr lang="en" sz="2000" b="1" i="0" u="none" strike="noStrike" cap="none" dirty="0" smtClean="0">
                <a:latin typeface="微軟正黑體" pitchFamily="34" charset="-120"/>
                <a:ea typeface="微軟正黑體" pitchFamily="34" charset="-120"/>
                <a:sym typeface="Roboto"/>
              </a:rPr>
              <a:t> </a:t>
            </a:r>
            <a:endParaRPr sz="2000" b="1" i="0" u="none" strike="noStrike" cap="none" dirty="0" smtClean="0">
              <a:latin typeface="微軟正黑體" pitchFamily="34" charset="-120"/>
              <a:ea typeface="微軟正黑體" pitchFamily="34" charset="-120"/>
              <a:sym typeface="Roboto"/>
            </a:endParaRPr>
          </a:p>
          <a:p>
            <a:pPr>
              <a:lnSpc>
                <a:spcPct val="50000"/>
              </a:lnSpc>
              <a:spcBef>
                <a:spcPts val="1600"/>
              </a:spcBef>
              <a:buClr>
                <a:schemeClr val="tx1"/>
              </a:buClr>
              <a:buSzPct val="110000"/>
              <a:buFont typeface="Arial" pitchFamily="34" charset="0"/>
              <a:buChar char="•"/>
            </a:pPr>
            <a:r>
              <a:rPr lang="en" sz="1600" b="1" i="0" u="none" strike="noStrike" cap="none" dirty="0" smtClean="0">
                <a:latin typeface="微軟正黑體" pitchFamily="34" charset="-120"/>
                <a:ea typeface="微軟正黑體" pitchFamily="34" charset="-120"/>
                <a:sym typeface="Roboto"/>
              </a:rPr>
              <a:t>回傳即時資料</a:t>
            </a:r>
            <a:endParaRPr lang="en-US" sz="1600" b="1" i="0" u="none" strike="noStrike" cap="none" dirty="0" smtClean="0">
              <a:latin typeface="微軟正黑體" pitchFamily="34" charset="-120"/>
              <a:ea typeface="微軟正黑體" pitchFamily="34" charset="-120"/>
              <a:sym typeface="Roboto"/>
            </a:endParaRPr>
          </a:p>
          <a:p>
            <a:pPr>
              <a:lnSpc>
                <a:spcPct val="50000"/>
              </a:lnSpc>
              <a:spcBef>
                <a:spcPts val="1600"/>
              </a:spcBef>
              <a:buClr>
                <a:schemeClr val="tx1"/>
              </a:buClr>
              <a:buFont typeface="Symbol" charset="2"/>
              <a:buChar char="-"/>
            </a:pPr>
            <a:endParaRPr sz="1200" b="1" i="0" u="none" strike="noStrike" cap="none" dirty="0" smtClean="0">
              <a:latin typeface="微軟正黑體" pitchFamily="34" charset="-120"/>
              <a:ea typeface="微軟正黑體" pitchFamily="34" charset="-120"/>
              <a:sym typeface="Roboto"/>
            </a:endParaRPr>
          </a:p>
          <a:p>
            <a:pPr marL="1524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ts val="1200"/>
              <a:buNone/>
            </a:pPr>
            <a:r>
              <a:rPr lang="en" sz="1600" b="1" i="0" u="none" strike="noStrike" cap="none" dirty="0" smtClean="0">
                <a:latin typeface="微軟正黑體" pitchFamily="34" charset="-120"/>
                <a:ea typeface="微軟正黑體" pitchFamily="34" charset="-120"/>
                <a:sym typeface="Roboto"/>
              </a:rPr>
              <a:t>QNAP QBoat Sunny</a:t>
            </a:r>
            <a:endParaRPr sz="1600" b="1" i="0" u="none" strike="noStrike" cap="none" dirty="0" smtClean="0">
              <a:latin typeface="微軟正黑體" pitchFamily="34" charset="-120"/>
              <a:ea typeface="微軟正黑體" pitchFamily="34" charset="-120"/>
              <a:sym typeface="Roboto"/>
            </a:endParaRPr>
          </a:p>
          <a:p>
            <a:pPr>
              <a:lnSpc>
                <a:spcPct val="50000"/>
              </a:lnSpc>
              <a:spcBef>
                <a:spcPts val="1600"/>
              </a:spcBef>
              <a:buClr>
                <a:schemeClr val="tx1"/>
              </a:buClr>
              <a:buFont typeface="Arial" pitchFamily="34" charset="0"/>
              <a:buChar char="•"/>
            </a:pPr>
            <a:r>
              <a:rPr lang="en" sz="1600" b="1" i="0" u="none" strike="noStrike" cap="none" dirty="0" smtClean="0">
                <a:latin typeface="微軟正黑體" pitchFamily="34" charset="-120"/>
                <a:ea typeface="微軟正黑體" pitchFamily="34" charset="-120"/>
                <a:sym typeface="Roboto"/>
              </a:rPr>
              <a:t>存儲詳細取樣記錄</a:t>
            </a:r>
            <a:endParaRPr lang="en-US" sz="1600" b="1" i="0" u="none" strike="noStrike" cap="none" dirty="0" smtClean="0">
              <a:latin typeface="微軟正黑體" pitchFamily="34" charset="-120"/>
              <a:ea typeface="微軟正黑體" pitchFamily="34" charset="-120"/>
              <a:sym typeface="Roboto"/>
            </a:endParaRPr>
          </a:p>
          <a:p>
            <a:pPr>
              <a:lnSpc>
                <a:spcPct val="50000"/>
              </a:lnSpc>
              <a:spcBef>
                <a:spcPts val="1600"/>
              </a:spcBef>
              <a:buClr>
                <a:schemeClr val="tx1"/>
              </a:buClr>
              <a:buFont typeface="Symbol" charset="2"/>
              <a:buChar char="-"/>
            </a:pPr>
            <a:endParaRPr sz="1400" b="1" i="0" u="none" strike="noStrike" cap="none" dirty="0" smtClean="0">
              <a:latin typeface="微軟正黑體" pitchFamily="34" charset="-120"/>
              <a:ea typeface="微軟正黑體" pitchFamily="34" charset="-120"/>
              <a:sym typeface="Roboto"/>
            </a:endParaRPr>
          </a:p>
          <a:p>
            <a:pPr marL="152400" lvl="0" indent="0">
              <a:spcAft>
                <a:spcPts val="1200"/>
              </a:spcAft>
              <a:buSzPts val="1200"/>
              <a:buNone/>
            </a:pPr>
            <a:r>
              <a:rPr lang="zh-TW" altLang="en-US" sz="1600" b="1" dirty="0" smtClean="0">
                <a:latin typeface="微軟正黑體" pitchFamily="34" charset="-120"/>
                <a:ea typeface="微軟正黑體" pitchFamily="34" charset="-120"/>
              </a:rPr>
              <a:t>公有雲</a:t>
            </a:r>
            <a:endParaRPr sz="1600" b="1" i="0" u="none" strike="noStrike" cap="none" dirty="0" smtClean="0">
              <a:latin typeface="微軟正黑體" pitchFamily="34" charset="-120"/>
              <a:ea typeface="微軟正黑體" pitchFamily="34" charset="-120"/>
              <a:sym typeface="Roboto"/>
            </a:endParaRPr>
          </a:p>
          <a:p>
            <a:pPr algn="l" defTabSz="360000">
              <a:lnSpc>
                <a:spcPct val="114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en" sz="1600" b="1" i="0" u="none" strike="noStrike" cap="none" dirty="0" smtClean="0">
                <a:latin typeface="微軟正黑體" pitchFamily="34" charset="-120"/>
                <a:ea typeface="微軟正黑體" pitchFamily="34" charset="-120"/>
                <a:sym typeface="Roboto"/>
              </a:rPr>
              <a:t>大數據資料儲存</a:t>
            </a:r>
            <a:endParaRPr sz="1600" b="1" i="0" u="none" strike="noStrike" cap="none" dirty="0" smtClean="0">
              <a:latin typeface="微軟正黑體" pitchFamily="34" charset="-120"/>
              <a:ea typeface="微軟正黑體" pitchFamily="34" charset="-120"/>
              <a:sym typeface="Roboto"/>
            </a:endParaRPr>
          </a:p>
          <a:p>
            <a:pPr algn="l" defTabSz="720000">
              <a:lnSpc>
                <a:spcPct val="10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en" sz="1600" b="1" i="0" u="none" strike="noStrike" cap="none" dirty="0" smtClean="0">
                <a:latin typeface="微軟正黑體" pitchFamily="34" charset="-120"/>
                <a:ea typeface="微軟正黑體" pitchFamily="34" charset="-120"/>
                <a:sym typeface="Roboto"/>
              </a:rPr>
              <a:t>進階資料分析</a:t>
            </a:r>
            <a:endParaRPr sz="1600" b="1" i="0" u="none" strike="noStrike" cap="none" dirty="0">
              <a:latin typeface="微軟正黑體" pitchFamily="34" charset="-120"/>
              <a:ea typeface="微軟正黑體" pitchFamily="34" charset="-120"/>
              <a:sym typeface="Roboto"/>
            </a:endParaRPr>
          </a:p>
        </p:txBody>
      </p:sp>
      <p:sp>
        <p:nvSpPr>
          <p:cNvPr id="21" name="Shape 385"/>
          <p:cNvSpPr txBox="1">
            <a:spLocks/>
          </p:cNvSpPr>
          <p:nvPr/>
        </p:nvSpPr>
        <p:spPr>
          <a:xfrm>
            <a:off x="222387" y="4569133"/>
            <a:ext cx="8888819" cy="68583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pPr marL="180000" indent="-342900">
              <a:buClr>
                <a:schemeClr val="tx1"/>
              </a:buClr>
              <a:buSzPts val="1800"/>
            </a:pPr>
            <a:r>
              <a:rPr lang="zh-TW" altLang="en-US" b="1" dirty="0" smtClean="0">
                <a:solidFill>
                  <a:srgbClr val="F7CF25"/>
                </a:solidFill>
                <a:latin typeface="微軟正黑體" pitchFamily="34" charset="-120"/>
                <a:ea typeface="微軟正黑體" pitchFamily="34" charset="-120"/>
              </a:rPr>
              <a:t>＊藉由</a:t>
            </a:r>
            <a:r>
              <a:rPr lang="en-US" altLang="zh-TW" b="1" dirty="0" err="1" smtClean="0">
                <a:solidFill>
                  <a:srgbClr val="F7CF25"/>
                </a:solidFill>
                <a:latin typeface="微軟正黑體" pitchFamily="34" charset="-120"/>
                <a:ea typeface="微軟正黑體" pitchFamily="34" charset="-120"/>
              </a:rPr>
              <a:t>Sigfox</a:t>
            </a:r>
            <a:r>
              <a:rPr lang="zh-TW" altLang="en-US" b="1" dirty="0" smtClean="0">
                <a:solidFill>
                  <a:srgbClr val="F7CF25"/>
                </a:solidFill>
                <a:latin typeface="微軟正黑體" pitchFamily="34" charset="-120"/>
                <a:ea typeface="微軟正黑體" pitchFamily="34" charset="-120"/>
              </a:rPr>
              <a:t>回傳並記錄於</a:t>
            </a:r>
            <a:r>
              <a:rPr lang="en-US" altLang="zh-TW" b="1" dirty="0" err="1" smtClean="0">
                <a:solidFill>
                  <a:srgbClr val="F7CF25"/>
                </a:solidFill>
                <a:latin typeface="微軟正黑體" pitchFamily="34" charset="-120"/>
                <a:ea typeface="微軟正黑體" pitchFamily="34" charset="-120"/>
              </a:rPr>
              <a:t>QBoat</a:t>
            </a:r>
            <a:r>
              <a:rPr lang="en-US" altLang="zh-TW" b="1" dirty="0" smtClean="0">
                <a:solidFill>
                  <a:srgbClr val="F7CF25"/>
                </a:solidFill>
                <a:latin typeface="微軟正黑體" pitchFamily="34" charset="-120"/>
                <a:ea typeface="微軟正黑體" pitchFamily="34" charset="-120"/>
              </a:rPr>
              <a:t> Sunny</a:t>
            </a:r>
            <a:r>
              <a:rPr lang="zh-TW" altLang="en-US" b="1" dirty="0" smtClean="0">
                <a:solidFill>
                  <a:srgbClr val="F7CF25"/>
                </a:solidFill>
                <a:latin typeface="微軟正黑體" pitchFamily="34" charset="-120"/>
                <a:ea typeface="微軟正黑體" pitchFamily="34" charset="-120"/>
              </a:rPr>
              <a:t>中的詳細取樣記錄，回到實驗室後結合</a:t>
            </a:r>
            <a:r>
              <a:rPr lang="en-US" altLang="zh-TW" b="1" dirty="0" smtClean="0">
                <a:solidFill>
                  <a:srgbClr val="F7CF25"/>
                </a:solidFill>
                <a:latin typeface="微軟正黑體" pitchFamily="34" charset="-120"/>
                <a:ea typeface="微軟正黑體" pitchFamily="34" charset="-120"/>
              </a:rPr>
              <a:t>Microsoft Azure</a:t>
            </a:r>
            <a:r>
              <a:rPr lang="zh-TW" altLang="en-US" b="1" dirty="0" smtClean="0">
                <a:solidFill>
                  <a:srgbClr val="F7CF25"/>
                </a:solidFill>
                <a:latin typeface="微軟正黑體" pitchFamily="34" charset="-120"/>
                <a:ea typeface="微軟正黑體" pitchFamily="34" charset="-120"/>
              </a:rPr>
              <a:t>的雲端服務，可以只用瀏覽器就在畫面上呈現各個取樣點的資訊狀況</a:t>
            </a:r>
          </a:p>
          <a:p>
            <a:pPr marL="457200" marR="0" lvl="0" indent="-342900" algn="just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ts val="1800"/>
              <a:tabLst/>
              <a:defRPr/>
            </a:pPr>
            <a:endParaRPr kumimoji="0" lang="zh-TW" altLang="en-US" b="1" i="0" u="none" strike="noStrike" kern="1200" cap="none" spc="30" normalizeH="0" baseline="0" noProof="0" dirty="0">
              <a:ln>
                <a:noFill/>
              </a:ln>
              <a:solidFill>
                <a:srgbClr val="F7CF25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Shape 424"/>
          <p:cNvSpPr txBox="1">
            <a:spLocks noGrp="1"/>
          </p:cNvSpPr>
          <p:nvPr>
            <p:ph type="title"/>
          </p:nvPr>
        </p:nvSpPr>
        <p:spPr>
          <a:xfrm>
            <a:off x="25186" y="410225"/>
            <a:ext cx="9143999" cy="6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</a:pPr>
            <a:r>
              <a:rPr lang="en" sz="4000" b="1" i="0" u="none" strike="noStrike" cap="none" dirty="0" smtClean="0">
                <a:latin typeface="微軟正黑體" pitchFamily="34" charset="-120"/>
                <a:ea typeface="微軟正黑體" pitchFamily="34" charset="-120"/>
                <a:sym typeface="Roboto"/>
              </a:rPr>
              <a:t>Sigfox</a:t>
            </a:r>
            <a:r>
              <a:rPr lang="en-US" sz="4000" b="0" i="0" u="none" strike="noStrike" cap="none" dirty="0" smtClean="0">
                <a:latin typeface="微軟正黑體" pitchFamily="34" charset="-120"/>
                <a:ea typeface="微軟正黑體" pitchFamily="34" charset="-120"/>
                <a:sym typeface="Roboto"/>
              </a:rPr>
              <a:t> </a:t>
            </a:r>
            <a:r>
              <a:rPr lang="en" sz="4000" b="1" i="0" u="none" strike="noStrike" cap="none" dirty="0" smtClean="0">
                <a:latin typeface="微軟正黑體" pitchFamily="34" charset="-120"/>
                <a:ea typeface="微軟正黑體" pitchFamily="34" charset="-120"/>
                <a:sym typeface="Roboto"/>
              </a:rPr>
              <a:t>無線通訊傳輸</a:t>
            </a:r>
            <a:endParaRPr sz="4000" b="1" i="0" u="none" strike="noStrike" cap="none" dirty="0">
              <a:latin typeface="微軟正黑體" pitchFamily="34" charset="-120"/>
              <a:ea typeface="微軟正黑體" pitchFamily="34" charset="-120"/>
              <a:sym typeface="Roboto"/>
            </a:endParaRPr>
          </a:p>
        </p:txBody>
      </p:sp>
      <p:sp>
        <p:nvSpPr>
          <p:cNvPr id="425" name="Shape 425"/>
          <p:cNvSpPr txBox="1">
            <a:spLocks noGrp="1"/>
          </p:cNvSpPr>
          <p:nvPr>
            <p:ph type="body" idx="1"/>
          </p:nvPr>
        </p:nvSpPr>
        <p:spPr>
          <a:xfrm>
            <a:off x="206925" y="1217744"/>
            <a:ext cx="8520600" cy="333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ts val="1400"/>
              <a:buFont typeface="Wingdings" pitchFamily="2" charset="2"/>
              <a:buChar char="l"/>
            </a:pPr>
            <a:r>
              <a:rPr lang="en" b="1" i="0" u="none" strike="noStrike" cap="none" dirty="0" smtClean="0">
                <a:latin typeface="微軟正黑體" pitchFamily="34" charset="-120"/>
                <a:ea typeface="微軟正黑體" pitchFamily="34" charset="-120"/>
                <a:sym typeface="Roboto"/>
              </a:rPr>
              <a:t>符合IEEE 802.11ah物聯網傳輸規格</a:t>
            </a:r>
            <a:endParaRPr b="1" i="0" u="none" strike="noStrike" cap="none" dirty="0" smtClean="0">
              <a:latin typeface="微軟正黑體" pitchFamily="34" charset="-120"/>
              <a:ea typeface="微軟正黑體" pitchFamily="34" charset="-120"/>
              <a:sym typeface="Roboto"/>
            </a:endParaRPr>
          </a:p>
          <a:p>
            <a: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ts val="1400"/>
              <a:buFont typeface="Wingdings" pitchFamily="2" charset="2"/>
              <a:buChar char="l"/>
            </a:pPr>
            <a:r>
              <a:rPr lang="en" b="1" i="0" u="none" strike="noStrike" cap="none" dirty="0" smtClean="0">
                <a:latin typeface="微軟正黑體" pitchFamily="34" charset="-120"/>
                <a:ea typeface="微軟正黑體" pitchFamily="34" charset="-120"/>
                <a:sym typeface="Roboto"/>
              </a:rPr>
              <a:t>低功率消耗</a:t>
            </a:r>
            <a:endParaRPr b="1" i="0" u="none" strike="noStrike" cap="none" dirty="0" smtClean="0">
              <a:latin typeface="微軟正黑體" pitchFamily="34" charset="-120"/>
              <a:ea typeface="微軟正黑體" pitchFamily="34" charset="-120"/>
              <a:sym typeface="Roboto"/>
            </a:endParaRPr>
          </a:p>
          <a:p>
            <a: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ts val="1400"/>
              <a:buFont typeface="Wingdings" pitchFamily="2" charset="2"/>
              <a:buChar char="l"/>
            </a:pPr>
            <a:r>
              <a:rPr lang="en" b="1" i="0" u="none" strike="noStrike" cap="none" dirty="0" smtClean="0">
                <a:latin typeface="微軟正黑體" pitchFamily="34" charset="-120"/>
                <a:ea typeface="微軟正黑體" pitchFamily="34" charset="-120"/>
                <a:sym typeface="Roboto"/>
              </a:rPr>
              <a:t>實測傳輸可達10km</a:t>
            </a:r>
            <a:endParaRPr b="1" i="0" u="none" strike="noStrike" cap="none" dirty="0" smtClean="0">
              <a:latin typeface="微軟正黑體" pitchFamily="34" charset="-120"/>
              <a:ea typeface="微軟正黑體" pitchFamily="34" charset="-120"/>
              <a:sym typeface="Roboto"/>
            </a:endParaRPr>
          </a:p>
          <a:p>
            <a:pPr marL="720000" lvl="1">
              <a:lnSpc>
                <a:spcPct val="100000"/>
              </a:lnSpc>
              <a:spcBef>
                <a:spcPts val="1200"/>
              </a:spcBef>
              <a:buClr>
                <a:schemeClr val="tx1"/>
              </a:buClr>
              <a:buFont typeface="Wingdings" pitchFamily="2" charset="2"/>
              <a:buChar char="Ø"/>
            </a:pPr>
            <a:r>
              <a:rPr lang="en" sz="1800" b="1" i="0" u="none" strike="noStrike" cap="none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Roboto"/>
              </a:rPr>
              <a:t>無使用其他輔助裝置</a:t>
            </a:r>
            <a:endParaRPr sz="1800" b="1" i="0" u="none" strike="noStrike" cap="none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Roboto"/>
            </a:endParaRPr>
          </a:p>
        </p:txBody>
      </p:sp>
      <p:pic>
        <p:nvPicPr>
          <p:cNvPr id="426" name="Shape 4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6020" y="2909172"/>
            <a:ext cx="3186855" cy="1814345"/>
          </a:xfrm>
          <a:prstGeom prst="rect">
            <a:avLst/>
          </a:prstGeom>
          <a:noFill/>
          <a:ln>
            <a:noFill/>
          </a:ln>
        </p:spPr>
      </p:pic>
      <p:pic>
        <p:nvPicPr>
          <p:cNvPr id="427" name="Shape 42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97186" y="1368602"/>
            <a:ext cx="4377989" cy="334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矩形 5"/>
          <p:cNvSpPr/>
          <p:nvPr/>
        </p:nvSpPr>
        <p:spPr>
          <a:xfrm>
            <a:off x="318798" y="4797410"/>
            <a:ext cx="872312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-298450">
              <a:buClr>
                <a:schemeClr val="dk1"/>
              </a:buClr>
              <a:buSzPts val="1100"/>
            </a:pPr>
            <a:r>
              <a:rPr lang="zh-TW" altLang="en-US" sz="1200" b="1" dirty="0" smtClean="0">
                <a:solidFill>
                  <a:srgbClr val="F7CF25"/>
                </a:solidFill>
                <a:latin typeface="微軟正黑體" pitchFamily="34" charset="-120"/>
                <a:ea typeface="微軟正黑體" pitchFamily="34" charset="-120"/>
              </a:rPr>
              <a:t>＊</a:t>
            </a:r>
            <a:r>
              <a:rPr lang="en-US" altLang="zh-TW" sz="1200" b="1" dirty="0" smtClean="0">
                <a:solidFill>
                  <a:srgbClr val="F7CF25"/>
                </a:solidFill>
                <a:latin typeface="微軟正黑體" pitchFamily="34" charset="-120"/>
                <a:ea typeface="微軟正黑體" pitchFamily="34" charset="-120"/>
              </a:rPr>
              <a:t>20170807</a:t>
            </a:r>
            <a:r>
              <a:rPr lang="zh-TW" altLang="en-US" sz="1200" b="1" dirty="0" smtClean="0">
                <a:solidFill>
                  <a:srgbClr val="F7CF25"/>
                </a:solidFill>
                <a:latin typeface="微軟正黑體" pitchFamily="34" charset="-120"/>
                <a:ea typeface="微軟正黑體" pitchFamily="34" charset="-120"/>
              </a:rPr>
              <a:t>在台灣淡水出海實測，只利用手機行動電源，在沒有</a:t>
            </a:r>
            <a:r>
              <a:rPr lang="en-US" altLang="zh-TW" sz="1200" b="1" dirty="0" smtClean="0">
                <a:solidFill>
                  <a:srgbClr val="F7CF25"/>
                </a:solidFill>
                <a:latin typeface="微軟正黑體" pitchFamily="34" charset="-120"/>
                <a:ea typeface="微軟正黑體" pitchFamily="34" charset="-120"/>
              </a:rPr>
              <a:t>Repeater</a:t>
            </a:r>
            <a:r>
              <a:rPr lang="zh-TW" altLang="en-US" sz="1200" b="1" dirty="0" smtClean="0">
                <a:solidFill>
                  <a:srgbClr val="F7CF25"/>
                </a:solidFill>
                <a:latin typeface="微軟正黑體" pitchFamily="34" charset="-120"/>
                <a:ea typeface="微軟正黑體" pitchFamily="34" charset="-120"/>
              </a:rPr>
              <a:t>以及任何輔助強波裝置下，能達到</a:t>
            </a:r>
            <a:r>
              <a:rPr lang="en-US" altLang="zh-TW" sz="1200" b="1" dirty="0" smtClean="0">
                <a:solidFill>
                  <a:srgbClr val="F7CF25"/>
                </a:solidFill>
                <a:latin typeface="微軟正黑體" pitchFamily="34" charset="-120"/>
                <a:ea typeface="微軟正黑體" pitchFamily="34" charset="-120"/>
              </a:rPr>
              <a:t>10km</a:t>
            </a:r>
            <a:r>
              <a:rPr lang="zh-TW" altLang="en-US" sz="1200" b="1" dirty="0" smtClean="0">
                <a:solidFill>
                  <a:srgbClr val="F7CF25"/>
                </a:solidFill>
                <a:latin typeface="微軟正黑體" pitchFamily="34" charset="-120"/>
                <a:ea typeface="微軟正黑體" pitchFamily="34" charset="-120"/>
              </a:rPr>
              <a:t>的傳輸距離</a:t>
            </a:r>
            <a:endParaRPr lang="zh-TW" altLang="en-US" sz="1200" b="1" dirty="0">
              <a:solidFill>
                <a:srgbClr val="F7CF25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orizon.png"/>
          <p:cNvPicPr>
            <a:picLocks noChangeAspect="1"/>
          </p:cNvPicPr>
          <p:nvPr/>
        </p:nvPicPr>
        <p:blipFill>
          <a:blip r:embed="rId3" cstate="print"/>
          <a:srcRect t="33333"/>
          <a:stretch>
            <a:fillRect/>
          </a:stretch>
        </p:blipFill>
        <p:spPr>
          <a:xfrm>
            <a:off x="0" y="0"/>
            <a:ext cx="9144000" cy="3429000"/>
          </a:xfrm>
          <a:prstGeom prst="rect">
            <a:avLst/>
          </a:prstGeom>
        </p:spPr>
      </p:pic>
      <p:sp>
        <p:nvSpPr>
          <p:cNvPr id="494" name="Shape 494"/>
          <p:cNvSpPr txBox="1">
            <a:spLocks noGrp="1"/>
          </p:cNvSpPr>
          <p:nvPr>
            <p:ph type="subTitle" idx="1"/>
          </p:nvPr>
        </p:nvSpPr>
        <p:spPr>
          <a:xfrm>
            <a:off x="2470538" y="2857500"/>
            <a:ext cx="4202924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marR="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None/>
            </a:pPr>
            <a:r>
              <a:rPr lang="en" sz="6000" i="0" u="none" strike="noStrike" cap="none" dirty="0">
                <a:solidFill>
                  <a:srgbClr val="F7CF25"/>
                </a:solidFill>
                <a:latin typeface="微軟正黑體" pitchFamily="34" charset="-120"/>
                <a:ea typeface="微軟正黑體" pitchFamily="34" charset="-120"/>
                <a:sym typeface="Roboto"/>
              </a:rPr>
              <a:t>影片分享</a:t>
            </a:r>
            <a:endParaRPr sz="6000" i="0" u="none" strike="noStrike" cap="none" dirty="0">
              <a:solidFill>
                <a:srgbClr val="F7CF25"/>
              </a:solidFill>
              <a:latin typeface="微軟正黑體" pitchFamily="34" charset="-120"/>
              <a:ea typeface="微軟正黑體" pitchFamily="34" charset="-120"/>
              <a:sym typeface="Roboto"/>
            </a:endParaRPr>
          </a:p>
        </p:txBody>
      </p:sp>
      <p:pic>
        <p:nvPicPr>
          <p:cNvPr id="5" name="圖片 4" descr="P1icon-3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2400" y="1014304"/>
            <a:ext cx="1519200" cy="15146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Shape 499"/>
          <p:cNvSpPr txBox="1">
            <a:spLocks noGrp="1"/>
          </p:cNvSpPr>
          <p:nvPr>
            <p:ph type="title"/>
          </p:nvPr>
        </p:nvSpPr>
        <p:spPr>
          <a:xfrm>
            <a:off x="311700" y="409575"/>
            <a:ext cx="8520600" cy="7355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</a:pPr>
            <a:r>
              <a:rPr lang="en" sz="4000" b="0" i="0" u="none" strike="noStrike" cap="none" dirty="0">
                <a:latin typeface="Roboto"/>
                <a:ea typeface="Roboto"/>
                <a:cs typeface="Roboto"/>
                <a:sym typeface="Roboto"/>
              </a:rPr>
              <a:t>Fishakathon </a:t>
            </a:r>
            <a:r>
              <a:rPr lang="zh-TW" altLang="en-US" sz="4000" b="0" i="0" u="none" strike="noStrike" cap="none" dirty="0" smtClean="0">
                <a:cs typeface="Roboto"/>
                <a:sym typeface="Roboto"/>
              </a:rPr>
              <a:t>海外參賽影片</a:t>
            </a:r>
            <a:r>
              <a:rPr lang="en" sz="4000" b="0" i="0" u="none" strike="noStrike" cap="none" dirty="0" smtClean="0">
                <a:cs typeface="Roboto"/>
                <a:sym typeface="Roboto"/>
              </a:rPr>
              <a:t> </a:t>
            </a:r>
            <a:endParaRPr sz="4000" b="0" i="0" u="none" strike="noStrike" cap="none" dirty="0">
              <a:cs typeface="Roboto"/>
              <a:sym typeface="Roboto"/>
            </a:endParaRPr>
          </a:p>
        </p:txBody>
      </p:sp>
      <p:pic>
        <p:nvPicPr>
          <p:cNvPr id="4" name="2018 Fishackathon Taipei champion Ocean Fox_Formosan salmon submarine sampling system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155545" y="1253185"/>
            <a:ext cx="4932884" cy="36996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Shape 505"/>
          <p:cNvSpPr txBox="1">
            <a:spLocks noGrp="1"/>
          </p:cNvSpPr>
          <p:nvPr>
            <p:ph type="title"/>
          </p:nvPr>
        </p:nvSpPr>
        <p:spPr>
          <a:xfrm>
            <a:off x="311700" y="399934"/>
            <a:ext cx="8520600" cy="7512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</a:pPr>
            <a:r>
              <a:rPr lang="zh-TW" altLang="en-US" sz="4000" b="0" i="0" u="none" strike="noStrike" cap="none" dirty="0" smtClean="0">
                <a:cs typeface="Roboto"/>
                <a:sym typeface="Roboto"/>
              </a:rPr>
              <a:t>來自</a:t>
            </a:r>
            <a:r>
              <a:rPr lang="en-US" altLang="zh-TW" sz="4000" b="0" i="0" u="none" strike="noStrike" cap="none" dirty="0" err="1" smtClean="0">
                <a:cs typeface="Roboto"/>
                <a:sym typeface="Roboto"/>
              </a:rPr>
              <a:t>Sigfox</a:t>
            </a:r>
            <a:r>
              <a:rPr lang="zh-TW" altLang="en-US" sz="4000" b="0" i="0" u="none" strike="noStrike" cap="none" dirty="0" smtClean="0">
                <a:cs typeface="Roboto"/>
                <a:sym typeface="Roboto"/>
              </a:rPr>
              <a:t>的訊息</a:t>
            </a:r>
            <a:endParaRPr sz="4000" b="0" i="0" u="none" strike="noStrike" cap="none" dirty="0">
              <a:cs typeface="Roboto"/>
              <a:sym typeface="Roboto"/>
            </a:endParaRPr>
          </a:p>
        </p:txBody>
      </p:sp>
      <p:pic>
        <p:nvPicPr>
          <p:cNvPr id="3" name="20180322_150636 video with Subtitle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235216" y="1063370"/>
            <a:ext cx="5006832" cy="3755125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0" y="4759975"/>
            <a:ext cx="91439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i="1" dirty="0" smtClean="0">
                <a:solidFill>
                  <a:schemeClr val="tx1"/>
                </a:solidFill>
              </a:rPr>
              <a:t>Nicolas </a:t>
            </a:r>
            <a:r>
              <a:rPr lang="en-US" sz="1000" i="1" dirty="0" err="1" smtClean="0">
                <a:solidFill>
                  <a:schemeClr val="tx1"/>
                </a:solidFill>
              </a:rPr>
              <a:t>Lesconnec</a:t>
            </a:r>
            <a:endParaRPr lang="en-US" sz="1000" i="1" dirty="0" smtClean="0">
              <a:solidFill>
                <a:schemeClr val="tx1"/>
              </a:solidFill>
            </a:endParaRPr>
          </a:p>
          <a:p>
            <a:pPr algn="ctr"/>
            <a:r>
              <a:rPr lang="en-US" sz="1000" i="1" dirty="0" smtClean="0">
                <a:solidFill>
                  <a:schemeClr val="tx1"/>
                </a:solidFill>
              </a:rPr>
              <a:t>Head of Technology Adoption | University Programs &amp; Developer Relations</a:t>
            </a:r>
            <a:endParaRPr lang="zh-TW" altLang="en-US" sz="1000" dirty="0">
              <a:solidFill>
                <a:schemeClr val="tx1"/>
              </a:solidFill>
            </a:endParaRPr>
          </a:p>
        </p:txBody>
      </p:sp>
      <p:grpSp>
        <p:nvGrpSpPr>
          <p:cNvPr id="4" name="群組 3"/>
          <p:cNvGrpSpPr/>
          <p:nvPr/>
        </p:nvGrpSpPr>
        <p:grpSpPr>
          <a:xfrm>
            <a:off x="2075773" y="4818495"/>
            <a:ext cx="277436" cy="261197"/>
            <a:chOff x="6439917" y="576329"/>
            <a:chExt cx="1198893" cy="1198893"/>
          </a:xfrm>
        </p:grpSpPr>
        <p:sp>
          <p:nvSpPr>
            <p:cNvPr id="5" name="圓角矩形 4"/>
            <p:cNvSpPr/>
            <p:nvPr/>
          </p:nvSpPr>
          <p:spPr>
            <a:xfrm>
              <a:off x="6439917" y="576329"/>
              <a:ext cx="1198893" cy="1198893"/>
            </a:xfrm>
            <a:prstGeom prst="round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pic>
          <p:nvPicPr>
            <p:cNvPr id="6" name="Shape 2525"/>
            <p:cNvPicPr preferRelativeResize="0"/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554506" y="711067"/>
              <a:ext cx="1003672" cy="1003672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6" descr="horizon.png"/>
          <p:cNvPicPr>
            <a:picLocks noChangeAspect="1"/>
          </p:cNvPicPr>
          <p:nvPr/>
        </p:nvPicPr>
        <p:blipFill>
          <a:blip r:embed="rId3" cstate="print"/>
          <a:srcRect t="33333"/>
          <a:stretch>
            <a:fillRect/>
          </a:stretch>
        </p:blipFill>
        <p:spPr>
          <a:xfrm>
            <a:off x="0" y="712869"/>
            <a:ext cx="9144000" cy="3429000"/>
          </a:xfrm>
          <a:prstGeom prst="rect">
            <a:avLst/>
          </a:prstGeom>
        </p:spPr>
      </p:pic>
      <p:sp>
        <p:nvSpPr>
          <p:cNvPr id="222" name="Shape 222"/>
          <p:cNvSpPr txBox="1">
            <a:spLocks noGrp="1"/>
          </p:cNvSpPr>
          <p:nvPr>
            <p:ph type="subTitle" idx="1"/>
          </p:nvPr>
        </p:nvSpPr>
        <p:spPr>
          <a:xfrm>
            <a:off x="1781098" y="1282152"/>
            <a:ext cx="6229427" cy="1314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None/>
            </a:pPr>
            <a:r>
              <a:rPr lang="en" sz="6000" b="1" i="0" u="none" strike="noStrike" cap="none" dirty="0" smtClean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Sigfox</a:t>
            </a:r>
            <a:r>
              <a:rPr lang="zh-TW" altLang="en-US" sz="6600" b="1" i="0" u="none" strike="noStrike" cap="none" dirty="0" smtClean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" sz="4000" i="0" u="none" strike="noStrike" cap="none" dirty="0" smtClean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&amp;</a:t>
            </a:r>
            <a:r>
              <a:rPr lang="zh-TW" altLang="en-US" sz="4000" i="0" u="none" strike="noStrike" cap="none" dirty="0" smtClean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          </a:t>
            </a:r>
            <a:r>
              <a:rPr lang="en" sz="6000" b="1" i="0" u="none" strike="noStrike" cap="none" dirty="0" smtClean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QIoT</a:t>
            </a:r>
            <a:endParaRPr sz="6000" b="1" i="0" u="none" strike="noStrike" cap="none" dirty="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3" name="Shape 25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158479" y="1430090"/>
            <a:ext cx="866762" cy="85024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" name="群組 3"/>
          <p:cNvGrpSpPr/>
          <p:nvPr/>
        </p:nvGrpSpPr>
        <p:grpSpPr>
          <a:xfrm>
            <a:off x="1003914" y="1363110"/>
            <a:ext cx="850250" cy="850248"/>
            <a:chOff x="6439917" y="576329"/>
            <a:chExt cx="1198893" cy="1198893"/>
          </a:xfrm>
        </p:grpSpPr>
        <p:sp>
          <p:nvSpPr>
            <p:cNvPr id="5" name="圓角矩形 4"/>
            <p:cNvSpPr/>
            <p:nvPr/>
          </p:nvSpPr>
          <p:spPr>
            <a:xfrm>
              <a:off x="6439917" y="576329"/>
              <a:ext cx="1198893" cy="1198893"/>
            </a:xfrm>
            <a:prstGeom prst="round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pic>
          <p:nvPicPr>
            <p:cNvPr id="6" name="Shape 2525"/>
            <p:cNvPicPr preferRelativeResize="0"/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554506" y="711067"/>
              <a:ext cx="1003672" cy="100367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" name="矩形 7"/>
          <p:cNvSpPr/>
          <p:nvPr/>
        </p:nvSpPr>
        <p:spPr>
          <a:xfrm>
            <a:off x="3857702" y="3488407"/>
            <a:ext cx="1428596" cy="8058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lvl="0" indent="-342900" algn="ctr">
              <a:lnSpc>
                <a:spcPct val="115000"/>
              </a:lnSpc>
              <a:buClr>
                <a:schemeClr val="dk2"/>
              </a:buClr>
              <a:buSzPts val="1800"/>
            </a:pPr>
            <a:r>
              <a:rPr lang="zh-TW" altLang="en-US" sz="4400" b="1" dirty="0">
                <a:solidFill>
                  <a:srgbClr val="F7CF25"/>
                </a:solidFill>
                <a:latin typeface="微軟正黑體" pitchFamily="34" charset="-120"/>
                <a:ea typeface="微軟正黑體" pitchFamily="34" charset="-120"/>
                <a:cs typeface="Roboto"/>
                <a:sym typeface="Roboto"/>
              </a:rPr>
              <a:t>介紹</a:t>
            </a:r>
          </a:p>
        </p:txBody>
      </p:sp>
      <p:pic>
        <p:nvPicPr>
          <p:cNvPr id="9" name="圖片 8" descr="魚客松官方Logo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52984" y="2454141"/>
            <a:ext cx="4438032" cy="8663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 descr="horizon.png"/>
          <p:cNvPicPr>
            <a:picLocks noChangeAspect="1"/>
          </p:cNvPicPr>
          <p:nvPr/>
        </p:nvPicPr>
        <p:blipFill>
          <a:blip r:embed="rId3" cstate="print"/>
          <a:srcRect t="33333"/>
          <a:stretch>
            <a:fillRect/>
          </a:stretch>
        </p:blipFill>
        <p:spPr>
          <a:xfrm>
            <a:off x="0" y="-76201"/>
            <a:ext cx="9144000" cy="3400425"/>
          </a:xfrm>
          <a:prstGeom prst="rect">
            <a:avLst/>
          </a:prstGeom>
        </p:spPr>
      </p:pic>
      <p:pic>
        <p:nvPicPr>
          <p:cNvPr id="3" name="圖片 2" descr="P1icon-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29963" y="691183"/>
            <a:ext cx="1515600" cy="2205739"/>
          </a:xfrm>
          <a:prstGeom prst="rect">
            <a:avLst/>
          </a:prstGeom>
        </p:spPr>
      </p:pic>
      <p:sp>
        <p:nvSpPr>
          <p:cNvPr id="6" name="副標題 5"/>
          <p:cNvSpPr>
            <a:spLocks noGrp="1"/>
          </p:cNvSpPr>
          <p:nvPr>
            <p:ph type="subTitle" idx="1"/>
          </p:nvPr>
        </p:nvSpPr>
        <p:spPr>
          <a:xfrm>
            <a:off x="0" y="2724150"/>
            <a:ext cx="9144000" cy="1314450"/>
          </a:xfrm>
        </p:spPr>
        <p:txBody>
          <a:bodyPr>
            <a:noAutofit/>
          </a:bodyPr>
          <a:lstStyle/>
          <a:p>
            <a:r>
              <a:rPr lang="en" sz="4800" dirty="0" smtClean="0">
                <a:solidFill>
                  <a:srgbClr val="F7CF25"/>
                </a:solidFill>
                <a:latin typeface="Roboto"/>
                <a:ea typeface="Roboto"/>
                <a:cs typeface="Roboto"/>
                <a:sym typeface="Roboto"/>
              </a:rPr>
              <a:t>QIoT Suite Lite</a:t>
            </a:r>
            <a:r>
              <a:rPr lang="en-US" sz="4800" dirty="0" smtClean="0">
                <a:solidFill>
                  <a:srgbClr val="F7CF2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" sz="4000" dirty="0" smtClean="0">
                <a:solidFill>
                  <a:srgbClr val="F7CF25"/>
                </a:solidFill>
                <a:sym typeface="Roboto"/>
              </a:rPr>
              <a:t>和</a:t>
            </a:r>
            <a:r>
              <a:rPr lang="en-US" sz="4000" dirty="0" smtClean="0">
                <a:solidFill>
                  <a:srgbClr val="F7CF25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" sz="4800" dirty="0" smtClean="0">
                <a:solidFill>
                  <a:srgbClr val="F7CF25"/>
                </a:solidFill>
                <a:latin typeface="Roboto"/>
                <a:ea typeface="Roboto"/>
                <a:cs typeface="Roboto"/>
                <a:sym typeface="Roboto"/>
              </a:rPr>
              <a:t>Sigfox</a:t>
            </a:r>
            <a:endParaRPr lang="zh-TW" altLang="en-US" sz="4800" dirty="0">
              <a:solidFill>
                <a:srgbClr val="F7CF25"/>
              </a:solidFill>
            </a:endParaRPr>
          </a:p>
        </p:txBody>
      </p:sp>
      <p:sp>
        <p:nvSpPr>
          <p:cNvPr id="7" name="Shape 432"/>
          <p:cNvSpPr txBox="1">
            <a:spLocks noGrp="1"/>
          </p:cNvSpPr>
          <p:nvPr>
            <p:ph type="ctrTitle"/>
          </p:nvPr>
        </p:nvSpPr>
        <p:spPr>
          <a:xfrm>
            <a:off x="685800" y="1524000"/>
            <a:ext cx="7772400" cy="1102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marR="0" lvl="0" indent="-3429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None/>
            </a:pPr>
            <a:r>
              <a:rPr lang="zh-TW" altLang="en-US" sz="6000" b="1" i="0" u="none" strike="noStrike" cap="none" dirty="0" smtClean="0">
                <a:solidFill>
                  <a:srgbClr val="F7CF25"/>
                </a:solidFill>
                <a:latin typeface="微軟正黑體" pitchFamily="34" charset="-120"/>
                <a:ea typeface="微軟正黑體" pitchFamily="34" charset="-120"/>
                <a:sym typeface="Roboto"/>
              </a:rPr>
              <a:t>      </a:t>
            </a:r>
            <a:r>
              <a:rPr lang="en" b="1" i="0" u="none" strike="noStrike" cap="none" dirty="0" smtClean="0">
                <a:solidFill>
                  <a:srgbClr val="F7CF25"/>
                </a:solidFill>
                <a:latin typeface="微軟正黑體" pitchFamily="34" charset="-120"/>
                <a:ea typeface="微軟正黑體" pitchFamily="34" charset="-120"/>
                <a:sym typeface="Roboto"/>
              </a:rPr>
              <a:t>動手連接</a:t>
            </a:r>
            <a:endParaRPr lang="en-US" b="1" i="0" u="none" strike="noStrike" cap="none" dirty="0" smtClean="0">
              <a:solidFill>
                <a:srgbClr val="F7CF25"/>
              </a:solidFill>
              <a:latin typeface="微軟正黑體" pitchFamily="34" charset="-120"/>
              <a:ea typeface="微軟正黑體" pitchFamily="34" charset="-120"/>
              <a:sym typeface="Robo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Shape 437"/>
          <p:cNvSpPr txBox="1">
            <a:spLocks noGrp="1"/>
          </p:cNvSpPr>
          <p:nvPr>
            <p:ph type="title"/>
          </p:nvPr>
        </p:nvSpPr>
        <p:spPr>
          <a:xfrm>
            <a:off x="428596" y="324746"/>
            <a:ext cx="8715403" cy="6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</a:pPr>
            <a:r>
              <a:rPr lang="en" i="0" u="none" strike="noStrike" cap="none" dirty="0">
                <a:cs typeface="Arial"/>
                <a:sym typeface="Arial"/>
              </a:rPr>
              <a:t>Live Demo </a:t>
            </a:r>
            <a:r>
              <a:rPr lang="en" i="0" u="none" strike="noStrike" cap="none" dirty="0" smtClean="0">
                <a:cs typeface="Arial"/>
                <a:sym typeface="Arial"/>
              </a:rPr>
              <a:t>– QIoT</a:t>
            </a:r>
            <a:r>
              <a:rPr lang="en-US" i="0" u="none" strike="noStrike" cap="none" dirty="0" smtClean="0">
                <a:cs typeface="Arial"/>
                <a:sym typeface="Arial"/>
              </a:rPr>
              <a:t> </a:t>
            </a:r>
            <a:r>
              <a:rPr lang="en" i="0" u="none" strike="noStrike" cap="none" dirty="0" smtClean="0">
                <a:cs typeface="Arial"/>
                <a:sym typeface="Arial"/>
              </a:rPr>
              <a:t>與</a:t>
            </a:r>
            <a:r>
              <a:rPr lang="en-US" i="0" u="none" strike="noStrike" cap="none" dirty="0" smtClean="0">
                <a:cs typeface="Arial"/>
                <a:sym typeface="Arial"/>
              </a:rPr>
              <a:t> </a:t>
            </a:r>
            <a:r>
              <a:rPr lang="en" i="0" u="none" strike="noStrike" cap="none" dirty="0" smtClean="0">
                <a:cs typeface="Arial"/>
                <a:sym typeface="Arial"/>
              </a:rPr>
              <a:t>Sigfox</a:t>
            </a:r>
            <a:br>
              <a:rPr lang="en" i="0" u="none" strike="noStrike" cap="none" dirty="0" smtClean="0">
                <a:cs typeface="Arial"/>
                <a:sym typeface="Arial"/>
              </a:rPr>
            </a:br>
            <a:r>
              <a:rPr lang="en" i="0" u="none" strike="noStrike" cap="none" dirty="0" smtClean="0">
                <a:cs typeface="Arial"/>
                <a:sym typeface="Arial"/>
              </a:rPr>
              <a:t>怎麼做連接</a:t>
            </a:r>
            <a:r>
              <a:rPr lang="en" i="0" u="none" strike="noStrike" cap="none" dirty="0">
                <a:cs typeface="Arial"/>
                <a:sym typeface="Arial"/>
              </a:rPr>
              <a:t/>
            </a:r>
            <a:br>
              <a:rPr lang="en" i="0" u="none" strike="noStrike" cap="none" dirty="0">
                <a:cs typeface="Arial"/>
                <a:sym typeface="Arial"/>
              </a:rPr>
            </a:br>
            <a:endParaRPr i="0" u="none" strike="noStrike" cap="none" dirty="0">
              <a:cs typeface="Arial"/>
              <a:sym typeface="Arial"/>
            </a:endParaRPr>
          </a:p>
        </p:txBody>
      </p:sp>
      <p:sp>
        <p:nvSpPr>
          <p:cNvPr id="438" name="Shape 438"/>
          <p:cNvSpPr txBox="1"/>
          <p:nvPr/>
        </p:nvSpPr>
        <p:spPr>
          <a:xfrm>
            <a:off x="428596" y="1714291"/>
            <a:ext cx="4010055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</a:pPr>
            <a:r>
              <a:rPr lang="en" sz="1400" b="1" i="0" u="none" strike="noStrike" cap="none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在QIoT Suite Lite上建立一個</a:t>
            </a:r>
            <a:r>
              <a:rPr lang="en" sz="1400" b="1" i="0" u="none" strike="noStrike" cap="none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Io</a:t>
            </a:r>
            <a:r>
              <a:rPr lang="en-US" altLang="zh-TW" sz="1400" b="1" i="0" u="none" strike="noStrike" cap="none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T</a:t>
            </a:r>
            <a:r>
              <a:rPr lang="en" sz="1400" b="1" i="0" u="none" strike="noStrike" cap="none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 </a:t>
            </a:r>
            <a:r>
              <a:rPr lang="en" sz="1400" b="1" i="0" u="none" strike="noStrike" cap="none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Applaction、Things、Resource後，便可取得Resource HTTP以及HTTPS 的URL</a:t>
            </a:r>
            <a:endParaRPr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39" name="Shape 439"/>
          <p:cNvSpPr txBox="1"/>
          <p:nvPr/>
        </p:nvSpPr>
        <p:spPr>
          <a:xfrm>
            <a:off x="428597" y="2591668"/>
            <a:ext cx="3848129" cy="571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</a:pPr>
            <a:r>
              <a:rPr lang="en" sz="1400" b="1" i="0" u="none" strike="noStrike" cap="none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至Sigfox網站開通Device以及註冊帳號後便可開始做連接啦!</a:t>
            </a:r>
            <a:endParaRPr sz="1400" b="1" i="0" u="none" strike="noStrike" cap="none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pic>
        <p:nvPicPr>
          <p:cNvPr id="440" name="Shape 4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81634" y="1453742"/>
            <a:ext cx="3974548" cy="3414165"/>
          </a:xfrm>
          <a:prstGeom prst="rect">
            <a:avLst/>
          </a:prstGeom>
          <a:noFill/>
          <a:ln>
            <a:noFill/>
          </a:ln>
        </p:spPr>
      </p:pic>
      <p:pic>
        <p:nvPicPr>
          <p:cNvPr id="441" name="Shape 44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35288" y="3286997"/>
            <a:ext cx="3293762" cy="158091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圓角矩形 12"/>
          <p:cNvSpPr/>
          <p:nvPr/>
        </p:nvSpPr>
        <p:spPr>
          <a:xfrm>
            <a:off x="428597" y="1714291"/>
            <a:ext cx="4010054" cy="73866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21" name="直線單箭頭接點 20"/>
          <p:cNvCxnSpPr>
            <a:stCxn id="13" idx="3"/>
          </p:cNvCxnSpPr>
          <p:nvPr/>
        </p:nvCxnSpPr>
        <p:spPr>
          <a:xfrm>
            <a:off x="4438651" y="2083623"/>
            <a:ext cx="342983" cy="862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圓角矩形 22"/>
          <p:cNvSpPr/>
          <p:nvPr/>
        </p:nvSpPr>
        <p:spPr>
          <a:xfrm>
            <a:off x="428597" y="2591668"/>
            <a:ext cx="4010054" cy="57150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31" name="圖案 30"/>
          <p:cNvCxnSpPr>
            <a:stCxn id="23" idx="3"/>
          </p:cNvCxnSpPr>
          <p:nvPr/>
        </p:nvCxnSpPr>
        <p:spPr>
          <a:xfrm flipH="1">
            <a:off x="3829050" y="2877420"/>
            <a:ext cx="609601" cy="648000"/>
          </a:xfrm>
          <a:prstGeom prst="bentConnector3">
            <a:avLst>
              <a:gd name="adj1" fmla="val -37500"/>
            </a:avLst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Shape 446"/>
          <p:cNvSpPr txBox="1">
            <a:spLocks noGrp="1"/>
          </p:cNvSpPr>
          <p:nvPr>
            <p:ph type="title"/>
          </p:nvPr>
        </p:nvSpPr>
        <p:spPr>
          <a:xfrm>
            <a:off x="0" y="205979"/>
            <a:ext cx="91440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</a:pPr>
            <a:r>
              <a:rPr lang="en" b="1" i="0" u="none" strike="noStrike" cap="none" dirty="0" smtClean="0">
                <a:latin typeface="微軟正黑體" pitchFamily="34" charset="-120"/>
                <a:ea typeface="微軟正黑體" pitchFamily="34" charset="-120"/>
                <a:sym typeface="Roboto"/>
              </a:rPr>
              <a:t>登入</a:t>
            </a:r>
            <a:r>
              <a:rPr lang="en" b="1" i="0" u="none" strike="noStrike" cap="none" dirty="0">
                <a:latin typeface="微軟正黑體" pitchFamily="34" charset="-120"/>
                <a:ea typeface="微軟正黑體" pitchFamily="34" charset="-120"/>
                <a:sym typeface="Roboto"/>
              </a:rPr>
              <a:t>sigfox</a:t>
            </a:r>
            <a:endParaRPr b="1" i="0" u="none" strike="noStrike" cap="none" dirty="0">
              <a:latin typeface="微軟正黑體" pitchFamily="34" charset="-120"/>
              <a:ea typeface="微軟正黑體" pitchFamily="34" charset="-120"/>
              <a:sym typeface="Roboto"/>
            </a:endParaRPr>
          </a:p>
        </p:txBody>
      </p:sp>
      <p:pic>
        <p:nvPicPr>
          <p:cNvPr id="447" name="Shape 447" descr="1. login.jpg"/>
          <p:cNvPicPr preferRelativeResize="0"/>
          <p:nvPr/>
        </p:nvPicPr>
        <p:blipFill>
          <a:blip r:embed="rId3"/>
          <a:srcRect b="14012"/>
          <a:stretch>
            <a:fillRect/>
          </a:stretch>
        </p:blipFill>
        <p:spPr>
          <a:xfrm>
            <a:off x="-32" y="1101553"/>
            <a:ext cx="9144063" cy="404194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Shape 447" descr="1. login.jpg"/>
          <p:cNvPicPr preferRelativeResize="0"/>
          <p:nvPr/>
        </p:nvPicPr>
        <p:blipFill>
          <a:blip r:embed="rId3"/>
          <a:srcRect l="39600" t="8096" r="39887" b="61311"/>
          <a:stretch>
            <a:fillRect/>
          </a:stretch>
        </p:blipFill>
        <p:spPr>
          <a:xfrm>
            <a:off x="2914648" y="1708782"/>
            <a:ext cx="3257554" cy="24974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Shape 45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</a:pPr>
            <a:r>
              <a:rPr lang="en" b="1" i="0" u="none" strike="noStrike" cap="none" dirty="0">
                <a:latin typeface="微軟正黑體" pitchFamily="34" charset="-120"/>
                <a:ea typeface="微軟正黑體" pitchFamily="34" charset="-120"/>
                <a:sym typeface="Roboto"/>
              </a:rPr>
              <a:t>Sigfox首頁畫面</a:t>
            </a:r>
            <a:endParaRPr b="1" i="0" u="none" strike="noStrike" cap="none" dirty="0">
              <a:latin typeface="微軟正黑體" pitchFamily="34" charset="-120"/>
              <a:ea typeface="微軟正黑體" pitchFamily="34" charset="-120"/>
              <a:sym typeface="Roboto"/>
            </a:endParaRPr>
          </a:p>
        </p:txBody>
      </p:sp>
      <p:pic>
        <p:nvPicPr>
          <p:cNvPr id="453" name="Shape 453" descr="1. login.jpg"/>
          <p:cNvPicPr preferRelativeResize="0"/>
          <p:nvPr/>
        </p:nvPicPr>
        <p:blipFill>
          <a:blip r:embed="rId3"/>
          <a:srcRect b="14456"/>
          <a:stretch>
            <a:fillRect/>
          </a:stretch>
        </p:blipFill>
        <p:spPr>
          <a:xfrm>
            <a:off x="0" y="1122447"/>
            <a:ext cx="9143999" cy="40210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Shape 458"/>
          <p:cNvSpPr txBox="1">
            <a:spLocks noGrp="1"/>
          </p:cNvSpPr>
          <p:nvPr>
            <p:ph type="title"/>
          </p:nvPr>
        </p:nvSpPr>
        <p:spPr>
          <a:xfrm>
            <a:off x="0" y="380999"/>
            <a:ext cx="9144000" cy="72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</a:pPr>
            <a:r>
              <a:rPr lang="en" i="0" u="none" strike="noStrike" cap="none" dirty="0">
                <a:cs typeface="Roboto"/>
                <a:sym typeface="Roboto"/>
              </a:rPr>
              <a:t>到Device Type分頁 → 點選 </a:t>
            </a:r>
            <a:r>
              <a:rPr lang="en" i="0" u="none" strike="noStrike" cap="none" dirty="0" smtClean="0">
                <a:latin typeface="AR PKaisho Medium JP" pitchFamily="66" charset="-128"/>
                <a:ea typeface="AR PKaisho Medium JP" pitchFamily="66" charset="-128"/>
                <a:cs typeface="Roboto"/>
                <a:sym typeface="Roboto"/>
              </a:rPr>
              <a:t>‘</a:t>
            </a:r>
            <a:r>
              <a:rPr lang="en" i="0" u="none" strike="noStrike" cap="none" dirty="0" smtClean="0">
                <a:cs typeface="Roboto"/>
                <a:sym typeface="Roboto"/>
              </a:rPr>
              <a:t>New</a:t>
            </a:r>
            <a:r>
              <a:rPr lang="en" i="0" u="none" strike="noStrike" cap="none" dirty="0">
                <a:latin typeface="AR PGyosho Bold JP" pitchFamily="66" charset="-128"/>
                <a:ea typeface="AR PGyosho Bold JP" pitchFamily="66" charset="-128"/>
                <a:cs typeface="Roboto"/>
                <a:sym typeface="Roboto"/>
              </a:rPr>
              <a:t>’</a:t>
            </a:r>
            <a:endParaRPr i="0" u="none" strike="noStrike" cap="none" dirty="0">
              <a:latin typeface="AR PGyosho Bold JP" pitchFamily="66" charset="-128"/>
              <a:ea typeface="AR PGyosho Bold JP" pitchFamily="66" charset="-128"/>
              <a:cs typeface="Roboto"/>
              <a:sym typeface="Roboto"/>
            </a:endParaRPr>
          </a:p>
        </p:txBody>
      </p:sp>
      <p:pic>
        <p:nvPicPr>
          <p:cNvPr id="459" name="Shape 459" descr="1. login.jpg"/>
          <p:cNvPicPr preferRelativeResize="0"/>
          <p:nvPr/>
        </p:nvPicPr>
        <p:blipFill>
          <a:blip r:embed="rId3"/>
          <a:srcRect b="14007"/>
          <a:stretch>
            <a:fillRect/>
          </a:stretch>
        </p:blipFill>
        <p:spPr>
          <a:xfrm>
            <a:off x="-31" y="1101328"/>
            <a:ext cx="9144032" cy="404217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文字方塊 1"/>
          <p:cNvSpPr txBox="1"/>
          <p:nvPr/>
        </p:nvSpPr>
        <p:spPr>
          <a:xfrm>
            <a:off x="10425649" y="6068703"/>
            <a:ext cx="1846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/>
          </a:p>
        </p:txBody>
      </p:sp>
      <p:grpSp>
        <p:nvGrpSpPr>
          <p:cNvPr id="13" name="群組 12"/>
          <p:cNvGrpSpPr/>
          <p:nvPr/>
        </p:nvGrpSpPr>
        <p:grpSpPr>
          <a:xfrm>
            <a:off x="6747145" y="1109795"/>
            <a:ext cx="1995040" cy="2635747"/>
            <a:chOff x="6837260" y="1205269"/>
            <a:chExt cx="1995040" cy="2635747"/>
          </a:xfrm>
        </p:grpSpPr>
        <p:pic>
          <p:nvPicPr>
            <p:cNvPr id="15" name="Shape 459" descr="1. login.jpg"/>
            <p:cNvPicPr preferRelativeResize="0"/>
            <p:nvPr/>
          </p:nvPicPr>
          <p:blipFill rotWithShape="1">
            <a:blip r:embed="rId3">
              <a:alphaModFix/>
            </a:blip>
            <a:srcRect l="82517" r="6914" b="87580"/>
            <a:stretch/>
          </p:blipFill>
          <p:spPr>
            <a:xfrm>
              <a:off x="6837260" y="2635860"/>
              <a:ext cx="1995040" cy="1205156"/>
            </a:xfrm>
            <a:prstGeom prst="roundRect">
              <a:avLst/>
            </a:prstGeom>
            <a:noFill/>
            <a:ln w="19050">
              <a:solidFill>
                <a:srgbClr val="92D050"/>
              </a:solidFill>
            </a:ln>
            <a:effectLst/>
          </p:spPr>
        </p:pic>
        <p:sp>
          <p:nvSpPr>
            <p:cNvPr id="16" name="圓角矩形 15"/>
            <p:cNvSpPr/>
            <p:nvPr/>
          </p:nvSpPr>
          <p:spPr>
            <a:xfrm>
              <a:off x="7572314" y="1205269"/>
              <a:ext cx="987693" cy="606161"/>
            </a:xfrm>
            <a:prstGeom prst="roundRect">
              <a:avLst/>
            </a:prstGeom>
            <a:noFill/>
            <a:ln w="19050">
              <a:solidFill>
                <a:srgbClr val="92D05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cxnSp>
          <p:nvCxnSpPr>
            <p:cNvPr id="18" name="直線接點 17"/>
            <p:cNvCxnSpPr/>
            <p:nvPr/>
          </p:nvCxnSpPr>
          <p:spPr>
            <a:xfrm rot="5400000">
              <a:off x="6627505" y="1691050"/>
              <a:ext cx="1278191" cy="611428"/>
            </a:xfrm>
            <a:prstGeom prst="line">
              <a:avLst/>
            </a:prstGeom>
            <a:ln w="19050">
              <a:solidFill>
                <a:srgbClr val="92D05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線接點 18"/>
            <p:cNvCxnSpPr/>
            <p:nvPr/>
          </p:nvCxnSpPr>
          <p:spPr>
            <a:xfrm>
              <a:off x="8560007" y="1357669"/>
              <a:ext cx="156777" cy="1278191"/>
            </a:xfrm>
            <a:prstGeom prst="line">
              <a:avLst/>
            </a:prstGeom>
            <a:ln w="19050">
              <a:solidFill>
                <a:srgbClr val="92D05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圓角矩形 11"/>
          <p:cNvSpPr/>
          <p:nvPr/>
        </p:nvSpPr>
        <p:spPr>
          <a:xfrm>
            <a:off x="7805318" y="3284525"/>
            <a:ext cx="664574" cy="307238"/>
          </a:xfrm>
          <a:prstGeom prst="roundRect">
            <a:avLst>
              <a:gd name="adj" fmla="val 30952"/>
            </a:avLst>
          </a:prstGeom>
          <a:solidFill>
            <a:schemeClr val="tx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 smtClean="0">
                <a:solidFill>
                  <a:srgbClr val="3D015F"/>
                </a:solidFill>
              </a:rPr>
              <a:t>New</a:t>
            </a:r>
            <a:endParaRPr lang="zh-TW" altLang="en-US" b="1" dirty="0">
              <a:solidFill>
                <a:srgbClr val="3D015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Shape 464"/>
          <p:cNvSpPr txBox="1">
            <a:spLocks noGrp="1"/>
          </p:cNvSpPr>
          <p:nvPr>
            <p:ph type="title"/>
          </p:nvPr>
        </p:nvSpPr>
        <p:spPr>
          <a:xfrm>
            <a:off x="0" y="253604"/>
            <a:ext cx="91440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ts val="3000"/>
            </a:pPr>
            <a:r>
              <a:rPr lang="en" sz="3600" i="0" u="none" strike="noStrike" cap="none" dirty="0">
                <a:cs typeface="Roboto"/>
                <a:sym typeface="Roboto"/>
              </a:rPr>
              <a:t>輸入相對應資訊 → </a:t>
            </a:r>
            <a:r>
              <a:rPr lang="en" sz="3600" i="0" u="none" strike="noStrike" cap="none" dirty="0" smtClean="0">
                <a:cs typeface="Roboto"/>
                <a:sym typeface="Roboto"/>
              </a:rPr>
              <a:t>點選</a:t>
            </a:r>
            <a:r>
              <a:rPr lang="en" cap="none" dirty="0" smtClean="0">
                <a:latin typeface="AR PKaisho Medium JP" pitchFamily="66" charset="-128"/>
                <a:ea typeface="AR PKaisho Medium JP" pitchFamily="66" charset="-128"/>
                <a:cs typeface="Roboto"/>
                <a:sym typeface="Roboto"/>
              </a:rPr>
              <a:t> ‘</a:t>
            </a:r>
            <a:r>
              <a:rPr lang="en" cap="none" dirty="0" smtClean="0">
                <a:cs typeface="Roboto"/>
                <a:sym typeface="Roboto"/>
              </a:rPr>
              <a:t>Ok</a:t>
            </a:r>
            <a:r>
              <a:rPr lang="en" cap="none" dirty="0" smtClean="0">
                <a:latin typeface="AR PGyosho Bold JP" pitchFamily="66" charset="-128"/>
                <a:ea typeface="AR PGyosho Bold JP" pitchFamily="66" charset="-128"/>
                <a:cs typeface="Roboto"/>
                <a:sym typeface="Roboto"/>
              </a:rPr>
              <a:t>’</a:t>
            </a:r>
            <a:endParaRPr sz="3600" i="0" u="none" strike="noStrike" cap="none" dirty="0">
              <a:cs typeface="Roboto"/>
              <a:sym typeface="Roboto"/>
            </a:endParaRPr>
          </a:p>
        </p:txBody>
      </p:sp>
      <p:pic>
        <p:nvPicPr>
          <p:cNvPr id="465" name="Shape 465" descr="1. login.jpg"/>
          <p:cNvPicPr preferRelativeResize="0"/>
          <p:nvPr/>
        </p:nvPicPr>
        <p:blipFill>
          <a:blip r:embed="rId3"/>
          <a:srcRect b="15482"/>
          <a:stretch>
            <a:fillRect/>
          </a:stretch>
        </p:blipFill>
        <p:spPr>
          <a:xfrm>
            <a:off x="0" y="1170672"/>
            <a:ext cx="9144000" cy="397282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圓角矩形 3"/>
          <p:cNvSpPr/>
          <p:nvPr/>
        </p:nvSpPr>
        <p:spPr>
          <a:xfrm>
            <a:off x="3383560" y="4429138"/>
            <a:ext cx="966156" cy="446662"/>
          </a:xfrm>
          <a:prstGeom prst="roundRect">
            <a:avLst>
              <a:gd name="adj" fmla="val 19047"/>
            </a:avLst>
          </a:prstGeom>
          <a:gradFill>
            <a:gsLst>
              <a:gs pos="0">
                <a:schemeClr val="tx1">
                  <a:lumMod val="85000"/>
                </a:schemeClr>
              </a:gs>
              <a:gs pos="50000">
                <a:schemeClr val="bg2">
                  <a:lumMod val="10000"/>
                  <a:lumOff val="90000"/>
                </a:schemeClr>
              </a:gs>
              <a:gs pos="100000">
                <a:schemeClr val="tx1"/>
              </a:gs>
            </a:gsLst>
            <a:lin ang="5400000" scaled="0"/>
          </a:gradFill>
          <a:ln w="19050">
            <a:solidFill>
              <a:srgbClr val="80C535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400" dirty="0" smtClean="0">
                <a:solidFill>
                  <a:schemeClr val="bg2"/>
                </a:solidFill>
              </a:rPr>
              <a:t>Ok</a:t>
            </a:r>
            <a:endParaRPr lang="zh-TW" altLang="en-US" sz="2400" dirty="0">
              <a:solidFill>
                <a:schemeClr val="bg2"/>
              </a:solidFill>
            </a:endParaRPr>
          </a:p>
        </p:txBody>
      </p:sp>
      <p:sp>
        <p:nvSpPr>
          <p:cNvPr id="7" name="圓角矩形 6"/>
          <p:cNvSpPr/>
          <p:nvPr/>
        </p:nvSpPr>
        <p:spPr>
          <a:xfrm>
            <a:off x="2713939" y="4036812"/>
            <a:ext cx="248718" cy="198689"/>
          </a:xfrm>
          <a:prstGeom prst="roundRect">
            <a:avLst/>
          </a:prstGeom>
          <a:noFill/>
          <a:ln w="19050">
            <a:solidFill>
              <a:srgbClr val="92D05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cxnSp>
        <p:nvCxnSpPr>
          <p:cNvPr id="8" name="直線接點 7"/>
          <p:cNvCxnSpPr/>
          <p:nvPr/>
        </p:nvCxnSpPr>
        <p:spPr>
          <a:xfrm>
            <a:off x="2721254" y="4228186"/>
            <a:ext cx="669621" cy="640299"/>
          </a:xfrm>
          <a:prstGeom prst="line">
            <a:avLst/>
          </a:prstGeom>
          <a:ln w="19050">
            <a:solidFill>
              <a:srgbClr val="92D05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直線接點 8"/>
          <p:cNvCxnSpPr/>
          <p:nvPr/>
        </p:nvCxnSpPr>
        <p:spPr>
          <a:xfrm>
            <a:off x="2962657" y="4044127"/>
            <a:ext cx="1387059" cy="392326"/>
          </a:xfrm>
          <a:prstGeom prst="line">
            <a:avLst/>
          </a:prstGeom>
          <a:ln w="19050">
            <a:solidFill>
              <a:srgbClr val="92D05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Shape 470"/>
          <p:cNvSpPr txBox="1">
            <a:spLocks noGrp="1"/>
          </p:cNvSpPr>
          <p:nvPr>
            <p:ph type="title"/>
          </p:nvPr>
        </p:nvSpPr>
        <p:spPr>
          <a:xfrm>
            <a:off x="-190500" y="304801"/>
            <a:ext cx="9591675" cy="800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ts val="3000"/>
            </a:pPr>
            <a:r>
              <a:rPr lang="en" sz="3600" b="1" i="0" u="none" strike="noStrike" cap="none" spc="0" dirty="0">
                <a:latin typeface="微軟正黑體" pitchFamily="34" charset="-120"/>
                <a:ea typeface="微軟正黑體" pitchFamily="34" charset="-120"/>
                <a:sym typeface="Roboto"/>
              </a:rPr>
              <a:t>在側邊欄選擇CALLBACKS → </a:t>
            </a:r>
            <a:r>
              <a:rPr lang="en" sz="3600" cap="none" spc="0" dirty="0" smtClean="0">
                <a:cs typeface="Roboto"/>
                <a:sym typeface="Roboto"/>
              </a:rPr>
              <a:t>點選 </a:t>
            </a:r>
            <a:r>
              <a:rPr lang="en" sz="3600" cap="none" spc="0" dirty="0" smtClean="0">
                <a:latin typeface="AR PKaisho Medium JP" pitchFamily="66" charset="-128"/>
                <a:ea typeface="AR PKaisho Medium JP" pitchFamily="66" charset="-128"/>
                <a:cs typeface="Roboto"/>
                <a:sym typeface="Roboto"/>
              </a:rPr>
              <a:t>‘</a:t>
            </a:r>
            <a:r>
              <a:rPr lang="en" sz="3600" cap="none" spc="0" dirty="0" smtClean="0">
                <a:cs typeface="Roboto"/>
                <a:sym typeface="Roboto"/>
              </a:rPr>
              <a:t>New</a:t>
            </a:r>
            <a:r>
              <a:rPr lang="en" sz="3600" cap="none" spc="0" dirty="0" smtClean="0">
                <a:latin typeface="AR PGyosho Bold JP" pitchFamily="66" charset="-128"/>
                <a:ea typeface="AR PGyosho Bold JP" pitchFamily="66" charset="-128"/>
                <a:cs typeface="Roboto"/>
                <a:sym typeface="Roboto"/>
              </a:rPr>
              <a:t>’</a:t>
            </a:r>
            <a:endParaRPr sz="3600" b="1" i="0" u="none" strike="noStrike" cap="none" spc="0" dirty="0">
              <a:latin typeface="微軟正黑體" pitchFamily="34" charset="-120"/>
              <a:ea typeface="微軟正黑體" pitchFamily="34" charset="-120"/>
              <a:sym typeface="Roboto"/>
            </a:endParaRPr>
          </a:p>
        </p:txBody>
      </p:sp>
      <p:pic>
        <p:nvPicPr>
          <p:cNvPr id="471" name="Shape 471" descr="1. login.jpg"/>
          <p:cNvPicPr preferRelativeResize="0"/>
          <p:nvPr/>
        </p:nvPicPr>
        <p:blipFill>
          <a:blip r:embed="rId3"/>
          <a:srcRect b="14084"/>
          <a:stretch>
            <a:fillRect/>
          </a:stretch>
        </p:blipFill>
        <p:spPr>
          <a:xfrm>
            <a:off x="0" y="1104922"/>
            <a:ext cx="9143999" cy="403857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圓角矩形 3"/>
          <p:cNvSpPr/>
          <p:nvPr/>
        </p:nvSpPr>
        <p:spPr>
          <a:xfrm>
            <a:off x="7351775" y="1719072"/>
            <a:ext cx="664574" cy="307238"/>
          </a:xfrm>
          <a:prstGeom prst="roundRect">
            <a:avLst>
              <a:gd name="adj" fmla="val 30952"/>
            </a:avLst>
          </a:prstGeom>
          <a:solidFill>
            <a:schemeClr val="tx1">
              <a:lumMod val="85000"/>
            </a:schemeClr>
          </a:solidFill>
          <a:ln w="19050">
            <a:solidFill>
              <a:srgbClr val="80C5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 smtClean="0">
                <a:solidFill>
                  <a:srgbClr val="3D015F"/>
                </a:solidFill>
              </a:rPr>
              <a:t>New</a:t>
            </a:r>
            <a:endParaRPr lang="zh-TW" altLang="en-US" b="1" dirty="0">
              <a:solidFill>
                <a:srgbClr val="3D015F"/>
              </a:solidFill>
            </a:endParaRPr>
          </a:p>
        </p:txBody>
      </p:sp>
      <p:cxnSp>
        <p:nvCxnSpPr>
          <p:cNvPr id="5" name="直線接點 4"/>
          <p:cNvCxnSpPr/>
          <p:nvPr/>
        </p:nvCxnSpPr>
        <p:spPr>
          <a:xfrm rot="10800000" flipV="1">
            <a:off x="7432244" y="1477671"/>
            <a:ext cx="664571" cy="248717"/>
          </a:xfrm>
          <a:prstGeom prst="line">
            <a:avLst/>
          </a:prstGeom>
          <a:ln w="19050">
            <a:solidFill>
              <a:srgbClr val="92D05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直線接點 7"/>
          <p:cNvCxnSpPr/>
          <p:nvPr/>
        </p:nvCxnSpPr>
        <p:spPr>
          <a:xfrm rot="5400000">
            <a:off x="7976674" y="1634393"/>
            <a:ext cx="387707" cy="352238"/>
          </a:xfrm>
          <a:prstGeom prst="line">
            <a:avLst/>
          </a:prstGeom>
          <a:ln w="19050">
            <a:solidFill>
              <a:srgbClr val="92D05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圓角矩形 13"/>
          <p:cNvSpPr/>
          <p:nvPr/>
        </p:nvSpPr>
        <p:spPr>
          <a:xfrm>
            <a:off x="8105244" y="1463041"/>
            <a:ext cx="248718" cy="153617"/>
          </a:xfrm>
          <a:prstGeom prst="roundRect">
            <a:avLst/>
          </a:prstGeom>
          <a:noFill/>
          <a:ln w="19050">
            <a:solidFill>
              <a:srgbClr val="92D05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Shape 476"/>
          <p:cNvSpPr txBox="1">
            <a:spLocks noGrp="1"/>
          </p:cNvSpPr>
          <p:nvPr>
            <p:ph type="title"/>
          </p:nvPr>
        </p:nvSpPr>
        <p:spPr>
          <a:xfrm>
            <a:off x="0" y="320279"/>
            <a:ext cx="91440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ts val="3000"/>
            </a:pPr>
            <a:r>
              <a:rPr lang="en" sz="3600" b="1" i="0" u="none" strike="noStrike" cap="none" dirty="0" smtClean="0">
                <a:latin typeface="微軟正黑體" pitchFamily="34" charset="-120"/>
                <a:ea typeface="微軟正黑體" pitchFamily="34" charset="-120"/>
                <a:sym typeface="Roboto"/>
              </a:rPr>
              <a:t>點選</a:t>
            </a:r>
            <a:r>
              <a:rPr lang="en" sz="3600" cap="none" dirty="0" smtClean="0">
                <a:latin typeface="AR PKaisho Medium JP" pitchFamily="66" charset="-128"/>
                <a:ea typeface="AR PKaisho Medium JP" pitchFamily="66" charset="-128"/>
                <a:cs typeface="Roboto"/>
                <a:sym typeface="Roboto"/>
              </a:rPr>
              <a:t> ‘</a:t>
            </a:r>
            <a:r>
              <a:rPr lang="en" sz="3600" b="1" i="0" u="none" strike="noStrike" cap="none" dirty="0" smtClean="0">
                <a:latin typeface="微軟正黑體" pitchFamily="34" charset="-120"/>
                <a:ea typeface="微軟正黑體" pitchFamily="34" charset="-120"/>
                <a:sym typeface="Roboto"/>
              </a:rPr>
              <a:t>Custom callback</a:t>
            </a:r>
            <a:r>
              <a:rPr lang="en" sz="3600" cap="none" dirty="0" smtClean="0">
                <a:latin typeface="AR PGyosho Bold JP" pitchFamily="66" charset="-128"/>
                <a:ea typeface="AR PGyosho Bold JP" pitchFamily="66" charset="-128"/>
                <a:cs typeface="Roboto"/>
                <a:sym typeface="Roboto"/>
              </a:rPr>
              <a:t>’</a:t>
            </a:r>
            <a:endParaRPr sz="3600" b="1" i="0" u="none" strike="noStrike" cap="none" dirty="0">
              <a:latin typeface="微軟正黑體" pitchFamily="34" charset="-120"/>
              <a:ea typeface="微軟正黑體" pitchFamily="34" charset="-120"/>
              <a:sym typeface="Roboto"/>
            </a:endParaRPr>
          </a:p>
        </p:txBody>
      </p:sp>
      <p:pic>
        <p:nvPicPr>
          <p:cNvPr id="477" name="Shape 477" descr="1. login.jpg"/>
          <p:cNvPicPr preferRelativeResize="0"/>
          <p:nvPr/>
        </p:nvPicPr>
        <p:blipFill>
          <a:blip r:embed="rId3"/>
          <a:srcRect b="14210"/>
          <a:stretch>
            <a:fillRect/>
          </a:stretch>
        </p:blipFill>
        <p:spPr>
          <a:xfrm>
            <a:off x="0" y="1110854"/>
            <a:ext cx="9143999" cy="403264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矩形 3"/>
          <p:cNvSpPr/>
          <p:nvPr/>
        </p:nvSpPr>
        <p:spPr>
          <a:xfrm>
            <a:off x="2106779" y="2048256"/>
            <a:ext cx="6239865" cy="665683"/>
          </a:xfrm>
          <a:prstGeom prst="rect">
            <a:avLst/>
          </a:prstGeom>
          <a:noFill/>
          <a:ln w="19050">
            <a:solidFill>
              <a:srgbClr val="80C5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Shape 482"/>
          <p:cNvSpPr txBox="1">
            <a:spLocks noGrp="1"/>
          </p:cNvSpPr>
          <p:nvPr>
            <p:ph type="title"/>
          </p:nvPr>
        </p:nvSpPr>
        <p:spPr>
          <a:xfrm>
            <a:off x="0" y="320279"/>
            <a:ext cx="91440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ts val="3000"/>
            </a:pPr>
            <a:r>
              <a:rPr lang="en" sz="3600" i="0" u="none" strike="noStrike" cap="none" dirty="0">
                <a:cs typeface="Roboto"/>
                <a:sym typeface="Roboto"/>
              </a:rPr>
              <a:t>輸入相對應資訊 → </a:t>
            </a:r>
            <a:r>
              <a:rPr lang="en" sz="3600" i="0" u="none" strike="noStrike" cap="none" dirty="0" smtClean="0">
                <a:cs typeface="Roboto"/>
                <a:sym typeface="Roboto"/>
              </a:rPr>
              <a:t>點擊</a:t>
            </a:r>
            <a:r>
              <a:rPr lang="en" sz="3600" cap="none" dirty="0" smtClean="0">
                <a:cs typeface="Roboto"/>
                <a:sym typeface="Roboto"/>
              </a:rPr>
              <a:t> </a:t>
            </a:r>
            <a:r>
              <a:rPr lang="en" sz="3600" cap="none" dirty="0" smtClean="0">
                <a:latin typeface="AR PKaisho Medium JP" pitchFamily="66" charset="-128"/>
                <a:ea typeface="AR PKaisho Medium JP" pitchFamily="66" charset="-128"/>
                <a:cs typeface="Roboto"/>
                <a:sym typeface="Roboto"/>
              </a:rPr>
              <a:t>‘</a:t>
            </a:r>
            <a:r>
              <a:rPr lang="en" sz="3600" cap="none" dirty="0" smtClean="0">
                <a:cs typeface="Roboto"/>
                <a:sym typeface="Roboto"/>
              </a:rPr>
              <a:t>Ok</a:t>
            </a:r>
            <a:r>
              <a:rPr lang="en" sz="3600" cap="none" dirty="0" smtClean="0">
                <a:latin typeface="AR PGyosho Bold JP" pitchFamily="66" charset="-128"/>
                <a:ea typeface="AR PGyosho Bold JP" pitchFamily="66" charset="-128"/>
                <a:cs typeface="Roboto"/>
                <a:sym typeface="Roboto"/>
              </a:rPr>
              <a:t>’</a:t>
            </a:r>
            <a:endParaRPr sz="3600" i="0" u="none" strike="noStrike" cap="none" dirty="0">
              <a:cs typeface="Roboto"/>
              <a:sym typeface="Roboto"/>
            </a:endParaRPr>
          </a:p>
        </p:txBody>
      </p:sp>
      <p:pic>
        <p:nvPicPr>
          <p:cNvPr id="483" name="Shape 483" descr="1. login.jpg"/>
          <p:cNvPicPr preferRelativeResize="0"/>
          <p:nvPr/>
        </p:nvPicPr>
        <p:blipFill>
          <a:blip r:embed="rId3"/>
          <a:srcRect b="14538"/>
          <a:stretch>
            <a:fillRect/>
          </a:stretch>
        </p:blipFill>
        <p:spPr>
          <a:xfrm>
            <a:off x="0" y="1126326"/>
            <a:ext cx="9143999" cy="4017174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圓角矩形 9"/>
          <p:cNvSpPr/>
          <p:nvPr/>
        </p:nvSpPr>
        <p:spPr>
          <a:xfrm>
            <a:off x="1474293" y="4421823"/>
            <a:ext cx="966156" cy="446662"/>
          </a:xfrm>
          <a:prstGeom prst="roundRect">
            <a:avLst>
              <a:gd name="adj" fmla="val 19047"/>
            </a:avLst>
          </a:prstGeom>
          <a:gradFill>
            <a:gsLst>
              <a:gs pos="0">
                <a:schemeClr val="tx1">
                  <a:lumMod val="85000"/>
                </a:schemeClr>
              </a:gs>
              <a:gs pos="50000">
                <a:schemeClr val="bg2">
                  <a:lumMod val="10000"/>
                  <a:lumOff val="90000"/>
                </a:schemeClr>
              </a:gs>
              <a:gs pos="100000">
                <a:schemeClr val="tx1"/>
              </a:gs>
            </a:gsLst>
            <a:lin ang="5400000" scaled="0"/>
          </a:gradFill>
          <a:ln w="19050">
            <a:solidFill>
              <a:srgbClr val="80C535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400" dirty="0" smtClean="0">
                <a:solidFill>
                  <a:schemeClr val="bg2"/>
                </a:solidFill>
              </a:rPr>
              <a:t>Ok</a:t>
            </a:r>
            <a:endParaRPr lang="zh-TW" altLang="en-US" sz="2400" dirty="0">
              <a:solidFill>
                <a:schemeClr val="bg2"/>
              </a:solidFill>
            </a:endParaRPr>
          </a:p>
        </p:txBody>
      </p:sp>
      <p:sp>
        <p:nvSpPr>
          <p:cNvPr id="11" name="圓角矩形 10"/>
          <p:cNvSpPr/>
          <p:nvPr/>
        </p:nvSpPr>
        <p:spPr>
          <a:xfrm>
            <a:off x="2713939" y="4868485"/>
            <a:ext cx="248718" cy="198689"/>
          </a:xfrm>
          <a:prstGeom prst="roundRect">
            <a:avLst/>
          </a:prstGeom>
          <a:noFill/>
          <a:ln w="19050">
            <a:solidFill>
              <a:srgbClr val="92D05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cxnSp>
        <p:nvCxnSpPr>
          <p:cNvPr id="12" name="直線接點 11"/>
          <p:cNvCxnSpPr/>
          <p:nvPr/>
        </p:nvCxnSpPr>
        <p:spPr>
          <a:xfrm rot="10800000">
            <a:off x="1594714" y="4875803"/>
            <a:ext cx="1126540" cy="184057"/>
          </a:xfrm>
          <a:prstGeom prst="line">
            <a:avLst/>
          </a:prstGeom>
          <a:ln w="19050">
            <a:solidFill>
              <a:srgbClr val="92D05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直線接點 13"/>
          <p:cNvCxnSpPr/>
          <p:nvPr/>
        </p:nvCxnSpPr>
        <p:spPr>
          <a:xfrm rot="10800000">
            <a:off x="2440449" y="4421824"/>
            <a:ext cx="522213" cy="453978"/>
          </a:xfrm>
          <a:prstGeom prst="line">
            <a:avLst/>
          </a:prstGeom>
          <a:ln w="19050">
            <a:solidFill>
              <a:srgbClr val="92D05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Shape 488"/>
          <p:cNvSpPr txBox="1">
            <a:spLocks noGrp="1"/>
          </p:cNvSpPr>
          <p:nvPr>
            <p:ph type="title"/>
          </p:nvPr>
        </p:nvSpPr>
        <p:spPr>
          <a:xfrm>
            <a:off x="647700" y="410000"/>
            <a:ext cx="8343900" cy="6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</a:pPr>
            <a:r>
              <a:rPr lang="en" sz="3600" b="1" i="0" u="none" strike="noStrike" cap="none" dirty="0" smtClean="0"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設定完成後即可在</a:t>
            </a:r>
            <a:r>
              <a:rPr lang="en" sz="3600" b="1" i="0" u="none" strike="noStrike" cap="none" dirty="0"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QIoT Suite </a:t>
            </a:r>
            <a:r>
              <a:rPr lang="en" sz="3600" b="1" i="0" u="none" strike="noStrike" cap="none" dirty="0" smtClean="0"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Lite</a:t>
            </a:r>
            <a:br>
              <a:rPr lang="en" sz="3600" b="1" i="0" u="none" strike="noStrike" cap="none" dirty="0" smtClean="0"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</a:br>
            <a:r>
              <a:rPr lang="en" sz="3600" b="1" i="0" u="none" strike="noStrike" cap="none" dirty="0" smtClean="0"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接收到</a:t>
            </a:r>
            <a:r>
              <a:rPr lang="en" sz="3600" b="1" i="0" u="none" strike="noStrike" cap="none" dirty="0"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Sigfox訊息</a:t>
            </a:r>
            <a:endParaRPr sz="3600" b="1" i="0" u="none" strike="noStrike" cap="none" dirty="0">
              <a:latin typeface="微軟正黑體" pitchFamily="34" charset="-120"/>
              <a:ea typeface="微軟正黑體" pitchFamily="34" charset="-120"/>
              <a:cs typeface="Arial"/>
              <a:sym typeface="Arial"/>
            </a:endParaRPr>
          </a:p>
        </p:txBody>
      </p:sp>
      <p:pic>
        <p:nvPicPr>
          <p:cNvPr id="489" name="Shape 489" descr="1. login.jpg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1756512" y="1796645"/>
            <a:ext cx="5591269" cy="3139629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 descr="P4-1_工作區域 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19" y="0"/>
            <a:ext cx="9091362" cy="5143500"/>
          </a:xfrm>
          <a:prstGeom prst="rect">
            <a:avLst/>
          </a:prstGeom>
        </p:spPr>
      </p:pic>
      <p:sp>
        <p:nvSpPr>
          <p:cNvPr id="8" name="圓角矩形 7"/>
          <p:cNvSpPr/>
          <p:nvPr/>
        </p:nvSpPr>
        <p:spPr>
          <a:xfrm>
            <a:off x="338074" y="535227"/>
            <a:ext cx="8561507" cy="1087170"/>
          </a:xfrm>
          <a:prstGeom prst="roundRect">
            <a:avLst/>
          </a:prstGeom>
          <a:solidFill>
            <a:srgbClr val="FFFFFF"/>
          </a:solidFill>
          <a:ln>
            <a:solidFill>
              <a:schemeClr val="bg2">
                <a:lumMod val="10000"/>
                <a:lumOff val="90000"/>
              </a:schemeClr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b="1"/>
          </a:p>
        </p:txBody>
      </p:sp>
      <p:sp>
        <p:nvSpPr>
          <p:cNvPr id="227" name="Shape 227"/>
          <p:cNvSpPr txBox="1">
            <a:spLocks noGrp="1"/>
          </p:cNvSpPr>
          <p:nvPr>
            <p:ph type="title"/>
          </p:nvPr>
        </p:nvSpPr>
        <p:spPr>
          <a:xfrm>
            <a:off x="-3558599" y="1182764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</a:pPr>
            <a:r>
              <a:rPr lang="en" sz="3000" b="1" i="0" u="none" strike="noStrike" cap="none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Sigfox</a:t>
            </a:r>
            <a:endParaRPr sz="3000" b="1" i="0" u="none" strike="noStrike" cap="none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8" name="Shape 228"/>
          <p:cNvSpPr txBox="1">
            <a:spLocks noGrp="1"/>
          </p:cNvSpPr>
          <p:nvPr>
            <p:ph type="body" idx="1"/>
          </p:nvPr>
        </p:nvSpPr>
        <p:spPr>
          <a:xfrm>
            <a:off x="338074" y="2051538"/>
            <a:ext cx="8500518" cy="25173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Pts val="1800"/>
              <a:buFont typeface="Noto Sans Symbols"/>
              <a:buChar char="◆"/>
            </a:pPr>
            <a:r>
              <a:rPr lang="en" sz="1800" b="1" i="0" u="none" strike="noStrike" cap="none" dirty="0">
                <a:latin typeface="微軟正黑體" pitchFamily="34" charset="-120"/>
                <a:ea typeface="微軟正黑體" pitchFamily="34" charset="-120"/>
                <a:sym typeface="Roboto"/>
              </a:rPr>
              <a:t>來自法國的低功耗廣域網路</a:t>
            </a:r>
            <a:r>
              <a:rPr lang="en" sz="1800" b="1" i="0" u="none" strike="noStrike" cap="none" dirty="0" smtClean="0">
                <a:latin typeface="微軟正黑體" pitchFamily="34" charset="-120"/>
                <a:ea typeface="微軟正黑體" pitchFamily="34" charset="-120"/>
                <a:sym typeface="Roboto"/>
              </a:rPr>
              <a:t>（Low </a:t>
            </a:r>
            <a:r>
              <a:rPr lang="en" sz="1800" b="1" i="0" u="none" strike="noStrike" cap="none" dirty="0">
                <a:latin typeface="微軟正黑體" pitchFamily="34" charset="-120"/>
                <a:ea typeface="微軟正黑體" pitchFamily="34" charset="-120"/>
                <a:sym typeface="Roboto"/>
              </a:rPr>
              <a:t>Power Wide Area Network，簡稱LPWAN) 無線通訊技術</a:t>
            </a:r>
            <a:endParaRPr sz="1800" b="1" i="0" u="none" strike="noStrike" cap="none" dirty="0">
              <a:latin typeface="微軟正黑體" pitchFamily="34" charset="-120"/>
              <a:ea typeface="微軟正黑體" pitchFamily="34" charset="-120"/>
              <a:sym typeface="Roboto"/>
            </a:endParaRPr>
          </a:p>
          <a:p>
            <a:pPr marL="457200" marR="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Pts val="1800"/>
              <a:buFont typeface="Noto Sans Symbols"/>
              <a:buNone/>
            </a:pPr>
            <a:endParaRPr sz="1800" b="1" i="0" u="none" strike="noStrike" cap="none" dirty="0">
              <a:latin typeface="微軟正黑體" pitchFamily="34" charset="-120"/>
              <a:ea typeface="微軟正黑體" pitchFamily="34" charset="-120"/>
              <a:sym typeface="Roboto"/>
            </a:endParaRPr>
          </a:p>
          <a:p>
            <a:pPr>
              <a:buClrTx/>
              <a:buFont typeface="Noto Sans Symbols"/>
              <a:buChar char="◆"/>
            </a:pPr>
            <a:r>
              <a:rPr lang="en" sz="1800" b="1" i="0" u="none" strike="noStrike" cap="none" dirty="0">
                <a:latin typeface="微軟正黑體" pitchFamily="34" charset="-120"/>
                <a:ea typeface="微軟正黑體" pitchFamily="34" charset="-120"/>
                <a:sym typeface="Roboto"/>
              </a:rPr>
              <a:t>為開放式的IoT網路通訊協定 (蜂巢式, Cellular Style</a:t>
            </a:r>
            <a:r>
              <a:rPr lang="en" sz="1800" b="1" i="0" u="none" strike="noStrike" cap="none" dirty="0" smtClean="0">
                <a:latin typeface="微軟正黑體" pitchFamily="34" charset="-120"/>
                <a:ea typeface="微軟正黑體" pitchFamily="34" charset="-120"/>
                <a:sym typeface="Roboto"/>
              </a:rPr>
              <a:t>)</a:t>
            </a:r>
            <a:r>
              <a:rPr lang="en" altLang="zh-TW" b="1" dirty="0">
                <a:latin typeface="微軟正黑體" pitchFamily="34" charset="-120"/>
                <a:ea typeface="微軟正黑體" pitchFamily="34" charset="-120"/>
              </a:rPr>
              <a:t> ，</a:t>
            </a:r>
            <a:r>
              <a:rPr lang="en" sz="1800" b="1" i="0" u="none" strike="noStrike" cap="none" dirty="0" smtClean="0">
                <a:latin typeface="微軟正黑體" pitchFamily="34" charset="-120"/>
                <a:ea typeface="微軟正黑體" pitchFamily="34" charset="-120"/>
                <a:sym typeface="Roboto"/>
              </a:rPr>
              <a:t>主要使用頻段為 sub-1G</a:t>
            </a:r>
            <a:r>
              <a:rPr lang="en-US" altLang="zh-TW" dirty="0" smtClean="0"/>
              <a:t>"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，特性為長距離，低資料量傳輸。 </a:t>
            </a:r>
            <a:endParaRPr sz="1800" b="1" i="0" u="none" strike="noStrike" cap="none" dirty="0">
              <a:latin typeface="微軟正黑體" pitchFamily="34" charset="-120"/>
              <a:ea typeface="微軟正黑體" pitchFamily="34" charset="-120"/>
              <a:sym typeface="Roboto"/>
            </a:endParaRPr>
          </a:p>
          <a:p>
            <a:pPr marL="457200" marR="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Pts val="1800"/>
              <a:buFont typeface="Noto Sans Symbols"/>
              <a:buNone/>
            </a:pPr>
            <a:endParaRPr sz="1800" b="1" i="0" u="none" strike="noStrike" cap="none" dirty="0">
              <a:latin typeface="微軟正黑體" pitchFamily="34" charset="-120"/>
              <a:ea typeface="微軟正黑體" pitchFamily="34" charset="-120"/>
              <a:sym typeface="Roboto"/>
            </a:endParaRPr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Pts val="1800"/>
              <a:buFont typeface="Noto Sans Symbols"/>
              <a:buChar char="◆"/>
            </a:pPr>
            <a:r>
              <a:rPr lang="en" sz="1800" b="1" i="0" u="none" strike="noStrike" cap="none" dirty="0">
                <a:latin typeface="微軟正黑體" pitchFamily="34" charset="-120"/>
                <a:ea typeface="微軟正黑體" pitchFamily="34" charset="-120"/>
                <a:sym typeface="Roboto"/>
              </a:rPr>
              <a:t>與電信業者(基地台)合作</a:t>
            </a:r>
            <a:endParaRPr sz="1800" b="1" i="0" u="none" strike="noStrike" cap="none" dirty="0">
              <a:latin typeface="微軟正黑體" pitchFamily="34" charset="-120"/>
              <a:ea typeface="微軟正黑體" pitchFamily="34" charset="-120"/>
              <a:sym typeface="Roboto"/>
            </a:endParaRPr>
          </a:p>
          <a:p>
            <a:pPr marL="457200" marR="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Pts val="1800"/>
              <a:buFont typeface="Noto Sans Symbols"/>
              <a:buNone/>
            </a:pPr>
            <a:endParaRPr sz="1800" b="1" i="0" u="none" strike="noStrike" cap="none" dirty="0">
              <a:latin typeface="微軟正黑體" pitchFamily="34" charset="-120"/>
              <a:ea typeface="微軟正黑體" pitchFamily="34" charset="-120"/>
              <a:sym typeface="Roboto"/>
            </a:endParaRPr>
          </a:p>
          <a:p>
            <a:pPr marL="457200" marR="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Pts val="1800"/>
              <a:buFont typeface="Noto Sans Symbols"/>
              <a:buNone/>
            </a:pPr>
            <a:endParaRPr sz="1800" b="1" i="0" u="none" strike="noStrike" cap="none" dirty="0">
              <a:latin typeface="微軟正黑體" pitchFamily="34" charset="-120"/>
              <a:ea typeface="微軟正黑體" pitchFamily="34" charset="-120"/>
              <a:sym typeface="Roboto"/>
            </a:endParaRPr>
          </a:p>
          <a:p>
            <a:pPr marL="457200" marR="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Pts val="1800"/>
              <a:buFont typeface="Noto Sans Symbols"/>
              <a:buNone/>
            </a:pPr>
            <a:endParaRPr sz="1800" b="1" i="0" u="none" strike="noStrike" cap="none" dirty="0">
              <a:latin typeface="微軟正黑體" pitchFamily="34" charset="-120"/>
              <a:ea typeface="微軟正黑體" pitchFamily="34" charset="-120"/>
              <a:sym typeface="Roboto"/>
            </a:endParaRPr>
          </a:p>
          <a:p>
            <a:pPr marL="457200" marR="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Pts val="1800"/>
              <a:buFont typeface="Noto Sans Symbols"/>
              <a:buNone/>
            </a:pPr>
            <a:endParaRPr sz="1800" b="1" i="0" u="none" strike="noStrike" cap="none" dirty="0">
              <a:latin typeface="微軟正黑體" pitchFamily="34" charset="-120"/>
              <a:ea typeface="微軟正黑體" pitchFamily="34" charset="-120"/>
              <a:sym typeface="Roboto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3794886" y="544363"/>
            <a:ext cx="5043705" cy="1036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zh-TW" b="1" dirty="0" err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Sigfox</a:t>
            </a:r>
            <a:r>
              <a:rPr lang="zh-TW" altLang="en-US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為超窄頻通訊技術</a:t>
            </a:r>
            <a:r>
              <a:rPr lang="en-US" altLang="zh-TW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(Ultra Narrow Band)</a:t>
            </a:r>
            <a:r>
              <a:rPr lang="zh-TW" altLang="en-US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，主要使用免執照的</a:t>
            </a:r>
            <a:r>
              <a:rPr lang="en-US" altLang="zh-TW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Sub-</a:t>
            </a:r>
            <a:r>
              <a:rPr lang="en-US" altLang="zh-TW" b="1" dirty="0" err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Ghz</a:t>
            </a:r>
            <a:r>
              <a:rPr lang="en-US" altLang="zh-TW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ISM</a:t>
            </a:r>
            <a:r>
              <a:rPr lang="zh-TW" altLang="en-US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頻段，因此相較於需要授權金的行動電信業者的蜂巢通訊技術，省下了高額的授權費用。</a:t>
            </a:r>
            <a:r>
              <a:rPr lang="en-US" altLang="zh-TW" b="1" dirty="0" err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Sigfox</a:t>
            </a:r>
            <a:r>
              <a:rPr lang="zh-TW" altLang="en-US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可傳輸</a:t>
            </a:r>
            <a:r>
              <a:rPr lang="en-US" altLang="zh-TW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12Bytes</a:t>
            </a:r>
            <a:r>
              <a:rPr lang="zh-TW" altLang="en-US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以下的數據，也能透過網路定位裝置所在的位置。</a:t>
            </a:r>
          </a:p>
        </p:txBody>
      </p:sp>
      <p:pic>
        <p:nvPicPr>
          <p:cNvPr id="6" name="圖片 5" descr="Sigfox_BB_Logo_RGB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992" t="27187" r="14630" b="27435"/>
          <a:stretch/>
        </p:blipFill>
        <p:spPr>
          <a:xfrm>
            <a:off x="606025" y="625160"/>
            <a:ext cx="2902638" cy="99723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39"/>
          <p:cNvSpPr txBox="1">
            <a:spLocks/>
          </p:cNvSpPr>
          <p:nvPr/>
        </p:nvSpPr>
        <p:spPr>
          <a:xfrm>
            <a:off x="0" y="2261307"/>
            <a:ext cx="9144000" cy="14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42900" algn="ctr">
              <a:lnSpc>
                <a:spcPct val="115000"/>
              </a:lnSpc>
              <a:buClr>
                <a:schemeClr val="dk2"/>
              </a:buClr>
              <a:buSzPts val="1800"/>
            </a:pPr>
            <a:r>
              <a:rPr lang="zh-TW" altLang="en-US" sz="4800" b="1" kern="1200" spc="30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  <a:cs typeface="Roboto"/>
                <a:sym typeface="Roboto"/>
              </a:rPr>
              <a:t>是您最好的選擇</a:t>
            </a:r>
            <a:endParaRPr kumimoji="0" lang="zh-TW" altLang="en-US" sz="4800" b="1" i="0" u="none" strike="noStrike" kern="1200" cap="none" spc="3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Roboto"/>
              <a:sym typeface="Roboto"/>
            </a:endParaRPr>
          </a:p>
        </p:txBody>
      </p:sp>
      <p:sp>
        <p:nvSpPr>
          <p:cNvPr id="5" name="Shape 210"/>
          <p:cNvSpPr txBox="1">
            <a:spLocks/>
          </p:cNvSpPr>
          <p:nvPr/>
        </p:nvSpPr>
        <p:spPr>
          <a:xfrm>
            <a:off x="2344331" y="1756482"/>
            <a:ext cx="4455338" cy="8382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91425" rIns="91425" bIns="91425" rtlCol="0" anchor="b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Roboto"/>
              <a:buNone/>
              <a:tabLst/>
              <a:defRPr/>
            </a:pPr>
            <a:r>
              <a:rPr kumimoji="0" lang="en-US" sz="5400" b="1" i="0" u="none" strike="noStrike" kern="1200" cap="none" spc="50" normalizeH="0" baseline="0" noProof="0" dirty="0" err="1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QIoT</a:t>
            </a:r>
            <a:r>
              <a:rPr kumimoji="0" lang="zh-TW" altLang="en-US" sz="5400" b="0" i="0" u="none" strike="noStrike" kern="1200" cap="none" spc="5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＋</a:t>
            </a:r>
            <a:r>
              <a:rPr kumimoji="0" lang="en-US" sz="5400" b="1" i="0" u="none" strike="noStrike" kern="1200" cap="none" spc="50" normalizeH="0" baseline="0" noProof="0" dirty="0" err="1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Sigfox</a:t>
            </a:r>
            <a:endParaRPr kumimoji="0" lang="en-US" sz="5400" b="1" i="0" u="none" strike="noStrike" kern="1200" cap="none" spc="5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Shape 233"/>
          <p:cNvSpPr txBox="1">
            <a:spLocks noGrp="1"/>
          </p:cNvSpPr>
          <p:nvPr>
            <p:ph type="title"/>
          </p:nvPr>
        </p:nvSpPr>
        <p:spPr>
          <a:xfrm>
            <a:off x="0" y="410000"/>
            <a:ext cx="9144000" cy="6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" sz="4000" dirty="0"/>
              <a:t>QIoT Suite Lite </a:t>
            </a:r>
            <a:r>
              <a:rPr lang="en" sz="4000" b="1" dirty="0">
                <a:latin typeface="微軟正黑體" pitchFamily="34" charset="-120"/>
                <a:ea typeface="微軟正黑體" pitchFamily="34" charset="-120"/>
              </a:rPr>
              <a:t>從私有雲至混合雲</a:t>
            </a:r>
            <a:endParaRPr sz="4000" b="1" i="0" u="none" strike="noStrike" cap="none" dirty="0">
              <a:solidFill>
                <a:schemeClr val="dk1"/>
              </a:solidFill>
              <a:latin typeface="微軟正黑體" pitchFamily="34" charset="-120"/>
              <a:ea typeface="微軟正黑體" pitchFamily="34" charset="-120"/>
              <a:sym typeface="Roboto"/>
            </a:endParaRPr>
          </a:p>
        </p:txBody>
      </p:sp>
      <p:sp>
        <p:nvSpPr>
          <p:cNvPr id="17" name="Shape 2527" descr="Integrated Intelligent IoT Platform…"/>
          <p:cNvSpPr txBox="1">
            <a:spLocks noGrp="1"/>
          </p:cNvSpPr>
          <p:nvPr>
            <p:ph type="body" idx="1"/>
          </p:nvPr>
        </p:nvSpPr>
        <p:spPr>
          <a:xfrm>
            <a:off x="-142908" y="5567670"/>
            <a:ext cx="6510337" cy="3429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342900" marR="0" lvl="0" indent="-139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2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152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lang="en-US" sz="20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簡易的安裝導覽，立即上手</a:t>
            </a:r>
          </a:p>
          <a:p>
            <a:pPr marL="342900" marR="0" lvl="0" indent="-1524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lang="en-US" sz="20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圖像化的流程設計方式</a:t>
            </a:r>
          </a:p>
          <a:p>
            <a:pPr marL="342900" marR="0" lvl="0" indent="-1524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lang="en-US" sz="20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自己的儀表板，自己設計</a:t>
            </a:r>
          </a:p>
          <a:p>
            <a:pPr marL="342900" marR="0" lvl="0" indent="-1397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800" b="1" i="0" u="none" strike="noStrike" cap="none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4" name="Shape 234" descr="圖片 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23883" y="-4589032"/>
            <a:ext cx="9728404" cy="44671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" name="Shape 2534"/>
          <p:cNvGrpSpPr/>
          <p:nvPr/>
        </p:nvGrpSpPr>
        <p:grpSpPr>
          <a:xfrm>
            <a:off x="357158" y="1257553"/>
            <a:ext cx="8279403" cy="3869046"/>
            <a:chOff x="357158" y="888895"/>
            <a:chExt cx="8279403" cy="3869046"/>
          </a:xfrm>
        </p:grpSpPr>
        <p:pic>
          <p:nvPicPr>
            <p:cNvPr id="5" name="Shape 2535" descr="P5.png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57158" y="888895"/>
              <a:ext cx="8279403" cy="386904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" name="Shape 2536"/>
            <p:cNvSpPr txBox="1"/>
            <p:nvPr/>
          </p:nvSpPr>
          <p:spPr>
            <a:xfrm>
              <a:off x="3786182" y="2500312"/>
              <a:ext cx="16431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45700" tIns="45700" rIns="45700" bIns="45700" anchor="t" anchorCtr="0">
              <a:noAutofit/>
            </a:bodyPr>
            <a:lstStyle/>
            <a:p>
              <a:pPr marL="0" marR="0" lvl="0" indent="-1016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ct val="100000"/>
                <a:buFont typeface="Arial"/>
                <a:buNone/>
              </a:pPr>
              <a:r>
                <a:rPr lang="en-US" sz="1600" b="1" i="0" u="none" strike="noStrike" cap="none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使用者管理</a:t>
              </a:r>
            </a:p>
          </p:txBody>
        </p:sp>
        <p:sp>
          <p:nvSpPr>
            <p:cNvPr id="7" name="Shape 2537"/>
            <p:cNvSpPr txBox="1"/>
            <p:nvPr/>
          </p:nvSpPr>
          <p:spPr>
            <a:xfrm>
              <a:off x="3786182" y="2981740"/>
              <a:ext cx="16431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45700" tIns="45700" rIns="45700" bIns="45700" anchor="t" anchorCtr="0">
              <a:noAutofit/>
            </a:bodyPr>
            <a:lstStyle/>
            <a:p>
              <a:pPr marL="0" marR="0" lvl="0" indent="-1016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ct val="100000"/>
                <a:buFont typeface="Arial"/>
                <a:buNone/>
              </a:pPr>
              <a:r>
                <a:rPr lang="en-US" sz="1600" b="1" i="0" u="none" strike="noStrike" cap="none" dirty="0" err="1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設備管理</a:t>
              </a:r>
              <a:endParaRPr lang="en-US" sz="1600" b="1" i="0" u="none" strike="noStrike" cap="none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Arial"/>
              </a:endParaRPr>
            </a:p>
          </p:txBody>
        </p:sp>
        <p:sp>
          <p:nvSpPr>
            <p:cNvPr id="8" name="Shape 2538"/>
            <p:cNvSpPr txBox="1"/>
            <p:nvPr/>
          </p:nvSpPr>
          <p:spPr>
            <a:xfrm>
              <a:off x="3786182" y="3481806"/>
              <a:ext cx="16431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45700" tIns="45700" rIns="45700" bIns="45700" anchor="t" anchorCtr="0">
              <a:noAutofit/>
            </a:bodyPr>
            <a:lstStyle/>
            <a:p>
              <a:pPr marL="0" marR="0" lvl="0" indent="-1016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ct val="100000"/>
                <a:buFont typeface="Arial"/>
                <a:buNone/>
              </a:pPr>
              <a:r>
                <a:rPr lang="en-US" sz="1600" b="1" i="0" u="none" strike="noStrike" cap="none" dirty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規則引擎</a:t>
              </a:r>
            </a:p>
          </p:txBody>
        </p:sp>
        <p:sp>
          <p:nvSpPr>
            <p:cNvPr id="9" name="Shape 2539"/>
            <p:cNvSpPr txBox="1"/>
            <p:nvPr/>
          </p:nvSpPr>
          <p:spPr>
            <a:xfrm>
              <a:off x="3786182" y="3929072"/>
              <a:ext cx="16431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45700" tIns="45700" rIns="45700" bIns="45700" anchor="t" anchorCtr="0">
              <a:noAutofit/>
            </a:bodyPr>
            <a:lstStyle/>
            <a:p>
              <a:pPr marL="0" marR="0" lvl="0" indent="-1016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ct val="100000"/>
                <a:buFont typeface="Arial"/>
                <a:buNone/>
              </a:pPr>
              <a:r>
                <a:rPr lang="en-US" sz="1600" b="1" i="0" u="none" strike="noStrike" cap="none" dirty="0" err="1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資料儀表板</a:t>
              </a:r>
              <a:endParaRPr lang="en-US" sz="1600" b="1" i="0" u="none" strike="noStrike" cap="none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Arial"/>
              </a:endParaRPr>
            </a:p>
          </p:txBody>
        </p:sp>
        <p:sp>
          <p:nvSpPr>
            <p:cNvPr id="10" name="Shape 2540"/>
            <p:cNvSpPr txBox="1"/>
            <p:nvPr/>
          </p:nvSpPr>
          <p:spPr>
            <a:xfrm>
              <a:off x="6072198" y="1415473"/>
              <a:ext cx="1643100" cy="5847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45700" tIns="45700" rIns="45700" bIns="45700" anchor="t" anchorCtr="0">
              <a:noAutofit/>
            </a:bodyPr>
            <a:lstStyle/>
            <a:p>
              <a:pPr marL="0" marR="0" lvl="0" indent="-1016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ct val="100000"/>
                <a:buFont typeface="Arial"/>
                <a:buNone/>
              </a:pPr>
              <a:r>
                <a:rPr lang="en-US" sz="1600" b="1" i="0" u="none" strike="noStrike" cap="none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第三方資料交換服務</a:t>
              </a:r>
            </a:p>
          </p:txBody>
        </p:sp>
        <p:sp>
          <p:nvSpPr>
            <p:cNvPr id="11" name="Shape 2541"/>
            <p:cNvSpPr txBox="1"/>
            <p:nvPr/>
          </p:nvSpPr>
          <p:spPr>
            <a:xfrm>
              <a:off x="6000760" y="2071684"/>
              <a:ext cx="18573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45700" tIns="45700" rIns="45700" bIns="45700" anchor="t" anchorCtr="0">
              <a:noAutofit/>
            </a:bodyPr>
            <a:lstStyle/>
            <a:p>
              <a:pPr marL="0" marR="0" lvl="0" indent="-1016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ct val="100000"/>
                <a:buFont typeface="Arial"/>
                <a:buNone/>
              </a:pPr>
              <a:r>
                <a:rPr lang="en-US" sz="1600" b="1" i="0" u="none" strike="noStrike" cap="none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平台即服務(PaaS)</a:t>
              </a:r>
            </a:p>
          </p:txBody>
        </p:sp>
        <p:sp>
          <p:nvSpPr>
            <p:cNvPr id="12" name="Shape 2542"/>
            <p:cNvSpPr txBox="1"/>
            <p:nvPr/>
          </p:nvSpPr>
          <p:spPr>
            <a:xfrm>
              <a:off x="6000760" y="2571750"/>
              <a:ext cx="18573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45700" tIns="45700" rIns="45700" bIns="45700" anchor="t" anchorCtr="0">
              <a:noAutofit/>
            </a:bodyPr>
            <a:lstStyle/>
            <a:p>
              <a:pPr marL="0" marR="0" lvl="0" indent="-1016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ct val="100000"/>
                <a:buFont typeface="Arial"/>
                <a:buNone/>
              </a:pPr>
              <a:r>
                <a:rPr lang="en-US" sz="1600" b="1" i="0" u="none" strike="noStrike" cap="none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軟體即服務(SaaS)</a:t>
              </a:r>
            </a:p>
          </p:txBody>
        </p:sp>
        <p:sp>
          <p:nvSpPr>
            <p:cNvPr id="13" name="Shape 2543"/>
            <p:cNvSpPr txBox="1"/>
            <p:nvPr/>
          </p:nvSpPr>
          <p:spPr>
            <a:xfrm>
              <a:off x="6143636" y="3429006"/>
              <a:ext cx="16431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45700" tIns="45700" rIns="45700" bIns="45700" anchor="t" anchorCtr="0">
              <a:noAutofit/>
            </a:bodyPr>
            <a:lstStyle/>
            <a:p>
              <a:pPr marL="0" marR="0" lvl="0" indent="-1016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ct val="100000"/>
                <a:buFont typeface="Arial"/>
                <a:buNone/>
              </a:pPr>
              <a:r>
                <a:rPr lang="en-US" sz="1600" b="1" i="0" u="none" strike="noStrike" cap="none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公司系統</a:t>
              </a:r>
            </a:p>
          </p:txBody>
        </p:sp>
        <p:sp>
          <p:nvSpPr>
            <p:cNvPr id="14" name="Shape 2544"/>
            <p:cNvSpPr txBox="1"/>
            <p:nvPr/>
          </p:nvSpPr>
          <p:spPr>
            <a:xfrm>
              <a:off x="6143636" y="3876272"/>
              <a:ext cx="16431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45700" tIns="45700" rIns="45700" bIns="45700" anchor="t" anchorCtr="0">
              <a:noAutofit/>
            </a:bodyPr>
            <a:lstStyle/>
            <a:p>
              <a:pPr marL="0" marR="0" lvl="0" indent="-1016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ct val="100000"/>
                <a:buFont typeface="Arial"/>
                <a:buNone/>
              </a:pPr>
              <a:r>
                <a:rPr lang="en-US" sz="1600" b="1" i="0" u="none" strike="noStrike" cap="none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行動設備</a:t>
              </a:r>
            </a:p>
          </p:txBody>
        </p:sp>
      </p:grpSp>
      <p:sp>
        <p:nvSpPr>
          <p:cNvPr id="2" name="文字方塊 1"/>
          <p:cNvSpPr txBox="1"/>
          <p:nvPr/>
        </p:nvSpPr>
        <p:spPr>
          <a:xfrm>
            <a:off x="9937706" y="3064427"/>
            <a:ext cx="1846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 dirty="0"/>
          </a:p>
        </p:txBody>
      </p:sp>
      <p:pic>
        <p:nvPicPr>
          <p:cNvPr id="16" name="Shape 2528" descr="ddddd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786182" y="5796067"/>
            <a:ext cx="3657175" cy="21012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" name="Shape 2524"/>
          <p:cNvGrpSpPr/>
          <p:nvPr/>
        </p:nvGrpSpPr>
        <p:grpSpPr>
          <a:xfrm>
            <a:off x="-1943208" y="5990358"/>
            <a:ext cx="1800300" cy="2232144"/>
            <a:chOff x="539552" y="2067694"/>
            <a:chExt cx="1800300" cy="2232144"/>
          </a:xfrm>
        </p:grpSpPr>
        <p:pic>
          <p:nvPicPr>
            <p:cNvPr id="19" name="Shape 2525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683568" y="2067694"/>
              <a:ext cx="1222177" cy="119889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" name="Shape 2526"/>
            <p:cNvSpPr/>
            <p:nvPr/>
          </p:nvSpPr>
          <p:spPr>
            <a:xfrm>
              <a:off x="539552" y="3363838"/>
              <a:ext cx="1800300" cy="9360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45700" tIns="45700" rIns="45700" bIns="45700" anchor="t" anchorCtr="0">
              <a:noAutofit/>
            </a:bodyPr>
            <a:lstStyle/>
            <a:p>
              <a:pPr marL="0" marR="0" lvl="0" indent="-2222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Gill Sans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-2857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2060"/>
                </a:buClr>
                <a:buSzPct val="25000"/>
                <a:buFont typeface="Arial"/>
                <a:buNone/>
              </a:pPr>
              <a:r>
                <a:rPr lang="en-US" sz="1800" b="1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QIoT Suite Lite</a:t>
              </a:r>
            </a:p>
          </p:txBody>
        </p:sp>
      </p:grpSp>
      <p:sp>
        <p:nvSpPr>
          <p:cNvPr id="21" name="Private Cloud"/>
          <p:cNvSpPr txBox="1"/>
          <p:nvPr/>
        </p:nvSpPr>
        <p:spPr>
          <a:xfrm>
            <a:off x="3292022" y="2368831"/>
            <a:ext cx="1250204" cy="2888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b="1">
                <a:solidFill>
                  <a:srgbClr val="424242"/>
                </a:solidFill>
              </a:defRPr>
            </a:lvl1pPr>
          </a:lstStyle>
          <a:p>
            <a:r>
              <a:rPr dirty="0"/>
              <a:t>Private Cloud</a:t>
            </a:r>
          </a:p>
        </p:txBody>
      </p:sp>
      <p:sp>
        <p:nvSpPr>
          <p:cNvPr id="22" name="Hybrid Cloud"/>
          <p:cNvSpPr txBox="1"/>
          <p:nvPr/>
        </p:nvSpPr>
        <p:spPr>
          <a:xfrm>
            <a:off x="5924461" y="1264019"/>
            <a:ext cx="2428477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lvl1pPr>
              <a:defRPr b="1">
                <a:solidFill>
                  <a:srgbClr val="424242"/>
                </a:solidFill>
              </a:defRPr>
            </a:lvl1pPr>
          </a:lstStyle>
          <a:p>
            <a:pPr algn="ctr"/>
            <a:r>
              <a:rPr dirty="0">
                <a:solidFill>
                  <a:srgbClr val="FFFFFF"/>
                </a:solidFill>
              </a:rPr>
              <a:t>Hybrid Cloud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horizon.png"/>
          <p:cNvPicPr>
            <a:picLocks noChangeAspect="1"/>
          </p:cNvPicPr>
          <p:nvPr/>
        </p:nvPicPr>
        <p:blipFill>
          <a:blip r:embed="rId2" cstate="print"/>
          <a:srcRect t="33333"/>
          <a:stretch>
            <a:fillRect/>
          </a:stretch>
        </p:blipFill>
        <p:spPr>
          <a:xfrm>
            <a:off x="0" y="-1390651"/>
            <a:ext cx="9144000" cy="3400425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魚客松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11700" y="1639451"/>
            <a:ext cx="3841200" cy="3339000"/>
          </a:xfrm>
        </p:spPr>
        <p:txBody>
          <a:bodyPr>
            <a:normAutofit fontScale="92500" lnSpcReduction="10000"/>
          </a:bodyPr>
          <a:lstStyle/>
          <a:p>
            <a:pPr>
              <a:spcAft>
                <a:spcPts val="1200"/>
              </a:spcAft>
            </a:pP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「魚客松」是由美國國務院與致力於在全世界建立科技社群的非營利組織</a:t>
            </a:r>
            <a:r>
              <a:rPr lang="en-US" altLang="zh-TW" b="1" dirty="0" err="1" smtClean="0">
                <a:latin typeface="微軟正黑體" pitchFamily="34" charset="-120"/>
                <a:ea typeface="微軟正黑體" pitchFamily="34" charset="-120"/>
              </a:rPr>
              <a:t>HackerNest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共同主持。</a:t>
            </a:r>
          </a:p>
          <a:p>
            <a:pPr>
              <a:spcAft>
                <a:spcPts val="1200"/>
              </a:spcAft>
            </a:pP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魚客松在包括台北和高雄等全球數十個城市同時舉行，邀請程式開發人員針對全球海洋、魚類、和漁業當今所面臨的問題，為之開發行動和技術工具。獲勝者可以在當地獲頒獎金並進入全球決賽，並有機會獲得全球大獎。</a:t>
            </a:r>
          </a:p>
        </p:txBody>
      </p:sp>
      <p:pic>
        <p:nvPicPr>
          <p:cNvPr id="4" name="圖片 3" descr="P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7686" y="1639451"/>
            <a:ext cx="4474614" cy="26847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全國冠軍隊伍 </a:t>
            </a:r>
            <a:r>
              <a:rPr lang="en-US" altLang="zh-TW" dirty="0" smtClean="0"/>
              <a:t>Ocean Fox</a:t>
            </a:r>
            <a:r>
              <a:rPr lang="zh-TW" altLang="en-US" dirty="0" smtClean="0"/>
              <a:t/>
            </a:r>
            <a:br>
              <a:rPr lang="zh-TW" altLang="en-US" dirty="0" smtClean="0"/>
            </a:br>
            <a:endParaRPr lang="zh-TW" altLang="en-US" dirty="0"/>
          </a:p>
        </p:txBody>
      </p:sp>
      <p:pic>
        <p:nvPicPr>
          <p:cNvPr id="4" name="圖片 3" descr="P8-1.jpg"/>
          <p:cNvPicPr>
            <a:picLocks noChangeAspect="1"/>
          </p:cNvPicPr>
          <p:nvPr/>
        </p:nvPicPr>
        <p:blipFill>
          <a:blip r:embed="rId2"/>
          <a:srcRect r="458"/>
          <a:stretch>
            <a:fillRect/>
          </a:stretch>
        </p:blipFill>
        <p:spPr>
          <a:xfrm>
            <a:off x="4942965" y="1667933"/>
            <a:ext cx="3880868" cy="286390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圖片 4" descr="P8-2.jpg"/>
          <p:cNvPicPr>
            <a:picLocks noChangeAspect="1"/>
          </p:cNvPicPr>
          <p:nvPr/>
        </p:nvPicPr>
        <p:blipFill>
          <a:blip r:embed="rId3"/>
          <a:srcRect l="12284" t="23106" r="13210" b="9009"/>
          <a:stretch>
            <a:fillRect/>
          </a:stretch>
        </p:blipFill>
        <p:spPr>
          <a:xfrm>
            <a:off x="303233" y="1684866"/>
            <a:ext cx="4311099" cy="285543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全國冠軍隊伍 </a:t>
            </a:r>
            <a:r>
              <a:rPr lang="en-US" altLang="zh-TW" dirty="0" smtClean="0"/>
              <a:t>Ocean Fox</a:t>
            </a:r>
            <a:r>
              <a:rPr lang="zh-TW" altLang="en-US" dirty="0" smtClean="0"/>
              <a:t/>
            </a:r>
            <a:br>
              <a:rPr lang="zh-TW" altLang="en-US" dirty="0" smtClean="0"/>
            </a:br>
            <a:endParaRPr lang="zh-TW" altLang="en-US" dirty="0"/>
          </a:p>
        </p:txBody>
      </p:sp>
      <p:pic>
        <p:nvPicPr>
          <p:cNvPr id="4" name="圖片 3" descr="P7-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807" y="1551335"/>
            <a:ext cx="3960000" cy="2970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圖片 4" descr="P7-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5674" y="1551335"/>
            <a:ext cx="3960000" cy="2970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Ocean Fox</a:t>
            </a:r>
            <a:r>
              <a:rPr lang="zh-TW" altLang="en-US" dirty="0" smtClean="0"/>
              <a:t> 隊長</a:t>
            </a:r>
            <a:endParaRPr lang="zh-TW" altLang="en-US" dirty="0"/>
          </a:p>
        </p:txBody>
      </p:sp>
      <p:pic>
        <p:nvPicPr>
          <p:cNvPr id="6" name="圖片 5" descr="^2A326CFACBD79BEE972689B5B2C72A05578718A2EC2FD09DB0^pimgpsh_fullsize_dist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5850" y="1270212"/>
            <a:ext cx="6972300" cy="36480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自訂設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地平線">
  <a:themeElements>
    <a:clrScheme name="地平線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地平線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1663</TotalTime>
  <Words>844</Words>
  <Application>Microsoft Macintosh PowerPoint</Application>
  <PresentationFormat>如螢幕大小 (16:9)</PresentationFormat>
  <Paragraphs>179</Paragraphs>
  <Slides>40</Slides>
  <Notes>35</Notes>
  <HiddenSlides>0</HiddenSlides>
  <MMClips>2</MMClips>
  <ScaleCrop>false</ScaleCrop>
  <HeadingPairs>
    <vt:vector size="4" baseType="variant">
      <vt:variant>
        <vt:lpstr>佈景主題</vt:lpstr>
      </vt:variant>
      <vt:variant>
        <vt:i4>2</vt:i4>
      </vt:variant>
      <vt:variant>
        <vt:lpstr>投影片標題</vt:lpstr>
      </vt:variant>
      <vt:variant>
        <vt:i4>40</vt:i4>
      </vt:variant>
    </vt:vector>
  </HeadingPairs>
  <TitlesOfParts>
    <vt:vector size="42" baseType="lpstr">
      <vt:lpstr>自訂設計</vt:lpstr>
      <vt:lpstr>地平線</vt:lpstr>
      <vt:lpstr>QIoT＋Sigfox</vt:lpstr>
      <vt:lpstr>Outlines</vt:lpstr>
      <vt:lpstr>投影片 3</vt:lpstr>
      <vt:lpstr>Sigfox</vt:lpstr>
      <vt:lpstr>QIoT Suite Lite 從私有雲至混合雲</vt:lpstr>
      <vt:lpstr>魚客松</vt:lpstr>
      <vt:lpstr>全國冠軍隊伍 Ocean Fox </vt:lpstr>
      <vt:lpstr>全國冠軍隊伍 Ocean Fox </vt:lpstr>
      <vt:lpstr>Ocean Fox 隊長</vt:lpstr>
      <vt:lpstr>投影片 10</vt:lpstr>
      <vt:lpstr>潛艇鉤吻鮭  Formosan salmon submarine sampling system</vt:lpstr>
      <vt:lpstr>現存問題及改善目的</vt:lpstr>
      <vt:lpstr>潛艇鉤吻鮭</vt:lpstr>
      <vt:lpstr>上游 投放潛艇鮭</vt:lpstr>
      <vt:lpstr>延途收集資料，異常水質取樣本透過 Sigfox 回傳資料 </vt:lpstr>
      <vt:lpstr>投影片 16</vt:lpstr>
      <vt:lpstr>投影片 17</vt:lpstr>
      <vt:lpstr>資料收集之後</vt:lpstr>
      <vt:lpstr>系統框架(1/2)</vt:lpstr>
      <vt:lpstr>系統框架 (2/2)</vt:lpstr>
      <vt:lpstr>資料收集裝置</vt:lpstr>
      <vt:lpstr>樣品分析</vt:lpstr>
      <vt:lpstr>資料收集裝置3D圖 (2/1)</vt:lpstr>
      <vt:lpstr>資料收集裝置3D圖 (2/2)</vt:lpstr>
      <vt:lpstr>實驗室後台樣本與管理</vt:lpstr>
      <vt:lpstr>Sigfox 無線通訊傳輸</vt:lpstr>
      <vt:lpstr>投影片 27</vt:lpstr>
      <vt:lpstr>Fishakathon 海外參賽影片 </vt:lpstr>
      <vt:lpstr>來自Sigfox的訊息</vt:lpstr>
      <vt:lpstr>      動手連接</vt:lpstr>
      <vt:lpstr>Live Demo – QIoT 與 Sigfox 怎麼做連接 </vt:lpstr>
      <vt:lpstr>登入sigfox</vt:lpstr>
      <vt:lpstr>Sigfox首頁畫面</vt:lpstr>
      <vt:lpstr>到Device Type分頁 → 點選 ‘New’</vt:lpstr>
      <vt:lpstr>輸入相對應資訊 → 點選 ‘Ok’</vt:lpstr>
      <vt:lpstr>在側邊欄選擇CALLBACKS → 點選 ‘New’</vt:lpstr>
      <vt:lpstr>點選 ‘Custom callback’</vt:lpstr>
      <vt:lpstr>輸入相對應資訊 → 點擊 ‘Ok’</vt:lpstr>
      <vt:lpstr>設定完成後即可在QIoT Suite Lite 接收到Sigfox訊息</vt:lpstr>
      <vt:lpstr>投影片 40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QIoT如何與Sigfox 連</dc:title>
  <dc:creator>Coco Chiang</dc:creator>
  <cp:lastModifiedBy>Miona Li</cp:lastModifiedBy>
  <cp:revision>118</cp:revision>
  <dcterms:modified xsi:type="dcterms:W3CDTF">2018-03-28T03:14:09Z</dcterms:modified>
</cp:coreProperties>
</file>