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80" r:id="rId4"/>
    <p:sldId id="279" r:id="rId5"/>
    <p:sldId id="284" r:id="rId6"/>
    <p:sldId id="276" r:id="rId7"/>
    <p:sldId id="281" r:id="rId8"/>
    <p:sldId id="278" r:id="rId9"/>
    <p:sldId id="282" r:id="rId10"/>
    <p:sldId id="277" r:id="rId11"/>
    <p:sldId id="283" r:id="rId12"/>
    <p:sldId id="261" r:id="rId13"/>
    <p:sldId id="262" r:id="rId14"/>
    <p:sldId id="263" r:id="rId15"/>
    <p:sldId id="270" r:id="rId16"/>
    <p:sldId id="285" r:id="rId17"/>
    <p:sldId id="273" r:id="rId18"/>
    <p:sldId id="271" r:id="rId19"/>
    <p:sldId id="265" r:id="rId20"/>
    <p:sldId id="286" r:id="rId21"/>
    <p:sldId id="258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7" clrIdx="0"/>
  <p:cmAuthor id="1" name="Windows 使用者" initials="W使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6FF"/>
    <a:srgbClr val="0546FF"/>
    <a:srgbClr val="3366FF"/>
    <a:srgbClr val="29A3FF"/>
    <a:srgbClr val="1D58FF"/>
    <a:srgbClr val="4F7DFF"/>
    <a:srgbClr val="09EDFF"/>
    <a:srgbClr val="0FC7B5"/>
    <a:srgbClr val="0B978A"/>
    <a:srgbClr val="557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6452"/>
    <p:restoredTop sz="95470" autoAdjust="0"/>
  </p:normalViewPr>
  <p:slideViewPr>
    <p:cSldViewPr snapToGrid="0" snapToObjects="1">
      <p:cViewPr>
        <p:scale>
          <a:sx n="100" d="100"/>
          <a:sy n="100" d="100"/>
        </p:scale>
        <p:origin x="-2852" y="-13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040" y="-7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2018/3/27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54783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2965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SMB  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類背景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1581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40607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69930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38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931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60382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07796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65653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97860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7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67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4060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93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桌面寸土寸金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18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7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70607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29314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2433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3896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 descr="C:\Users\user\Desktop\TS-x28A_PPT\底板整理6-01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7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12" y="-1158"/>
            <a:ext cx="9137187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 descr="底_(ZH+EN).png"/>
          <p:cNvPicPr preferRelativeResize="0"/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101EA-B20F-A043-A3A5-6DA6E1989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29" y="1811627"/>
            <a:ext cx="3851587" cy="12861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zh-Hant" altLang="en-US" sz="3050" dirty="0">
                <a:solidFill>
                  <a:srgbClr val="F6C62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小小體積，大大滿足</a:t>
            </a:r>
            <a:r>
              <a:rPr lang="en-US" altLang="zh-Hant" sz="3200" dirty="0">
                <a:solidFill>
                  <a:srgbClr val="F8D35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Hant" sz="3200" dirty="0">
                <a:solidFill>
                  <a:srgbClr val="F8D35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Hant" altLang="en-US" sz="1400" dirty="0">
                <a:latin typeface="微軟正黑體" pitchFamily="34" charset="-120"/>
                <a:ea typeface="微軟正黑體" pitchFamily="34" charset="-120"/>
              </a:rPr>
              <a:t>緊緻型 </a:t>
            </a:r>
            <a:r>
              <a:rPr lang="en-US" altLang="zh-Hant" sz="1400" dirty="0"/>
              <a:t>5</a:t>
            </a:r>
            <a:r>
              <a:rPr lang="zh-Hant" altLang="en-US" sz="1400" dirty="0"/>
              <a:t> </a:t>
            </a:r>
            <a:r>
              <a:rPr lang="en-US" altLang="zh-Hant" sz="1400" dirty="0"/>
              <a:t>x</a:t>
            </a:r>
            <a:r>
              <a:rPr lang="zh-Hant" altLang="en-US" sz="1400" dirty="0"/>
              <a:t> </a:t>
            </a:r>
            <a:r>
              <a:rPr lang="en-US" altLang="zh-Hant" sz="1400" dirty="0"/>
              <a:t>3.5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吋</a:t>
            </a:r>
            <a:r>
              <a:rPr lang="en-US" altLang="zh-Hant" sz="1400" dirty="0"/>
              <a:t> + 4</a:t>
            </a:r>
            <a:r>
              <a:rPr lang="zh-Hant" altLang="en-US" sz="1400" dirty="0"/>
              <a:t> </a:t>
            </a:r>
            <a:r>
              <a:rPr lang="en-US" altLang="zh-Hant" sz="1400" dirty="0"/>
              <a:t>x</a:t>
            </a:r>
            <a:r>
              <a:rPr lang="zh-Hant" altLang="en-US" sz="1400" dirty="0"/>
              <a:t> </a:t>
            </a:r>
            <a:r>
              <a:rPr lang="en-US" altLang="zh-Hant" sz="1400" dirty="0"/>
              <a:t>2.5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吋</a:t>
            </a:r>
            <a:r>
              <a:rPr lang="en-US" altLang="zh-Hant" sz="14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400" dirty="0">
                <a:latin typeface="微軟正黑體" pitchFamily="34" charset="-120"/>
                <a:ea typeface="微軟正黑體" pitchFamily="34" charset="-120"/>
              </a:rPr>
              <a:t>魔術大空間</a:t>
            </a:r>
            <a:r>
              <a:rPr lang="en-US" altLang="zh-Hant" sz="1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Hant" sz="1400" dirty="0">
                <a:latin typeface="微軟正黑體" pitchFamily="34" charset="-120"/>
                <a:ea typeface="微軟正黑體" pitchFamily="34" charset="-120"/>
              </a:rPr>
            </a:br>
            <a:r>
              <a:rPr lang="zh-Hant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 </a:t>
            </a:r>
            <a:r>
              <a:rPr lang="en-US" altLang="zh-Hant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10GBASE-T </a:t>
            </a:r>
            <a:r>
              <a:rPr lang="zh-Hant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與四核心 </a:t>
            </a:r>
            <a:r>
              <a:rPr lang="en-US" altLang="zh-Hant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2.0 GHz </a:t>
            </a:r>
            <a:endParaRPr 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2A8B88-DCBF-FA42-AE1F-261CBE59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69" y="3837185"/>
            <a:ext cx="444500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99C2A0-FA1E-E14C-BAD4-DB86D8C91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69" y="3900685"/>
            <a:ext cx="571500" cy="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3146E2E4-E021-C04E-B4A3-8993FA875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067" y="3789557"/>
            <a:ext cx="428628" cy="428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34" descr="Windows Server 2016 R2.png">
            <a:extLst>
              <a:ext uri="{FF2B5EF4-FFF2-40B4-BE49-F238E27FC236}">
                <a16:creationId xmlns="" xmlns:a16="http://schemas.microsoft.com/office/drawing/2014/main" id="{B15E51FE-22E2-5446-834B-2E0C83BDF6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65462" y="3663967"/>
            <a:ext cx="598312" cy="646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AM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418" y="3582062"/>
            <a:ext cx="745126" cy="636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19900"/>
            <a:ext cx="9144000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精心研發散熱設計，從此不再發高燒</a:t>
            </a:r>
            <a:r>
              <a:rPr lang="zh-TW" altLang="en-US" sz="3600" b="0" dirty="0"/>
              <a:t/>
            </a:r>
            <a:br>
              <a:rPr lang="zh-TW" altLang="en-US" sz="3600" b="0" dirty="0"/>
            </a:b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FE3BC81-A520-2B47-8623-51535AD9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74" y="1184580"/>
            <a:ext cx="4591675" cy="3560890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877175" y="1570432"/>
            <a:ext cx="1811320" cy="338554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多風道散熱設計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33F64E-6F2B-A448-A1C9-F72AEA0BF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373" y="1908986"/>
            <a:ext cx="2865253" cy="24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9D9E072-58D3-2B45-B1E4-D5E11E691FAD}"/>
              </a:ext>
            </a:extLst>
          </p:cNvPr>
          <p:cNvSpPr/>
          <p:nvPr/>
        </p:nvSpPr>
        <p:spPr>
          <a:xfrm>
            <a:off x="7741921" y="2773680"/>
            <a:ext cx="190499" cy="25146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20">
            <a:extLst>
              <a:ext uri="{FF2B5EF4-FFF2-40B4-BE49-F238E27FC236}">
                <a16:creationId xmlns="" xmlns:a16="http://schemas.microsoft.com/office/drawing/2014/main" id="{888413A9-5C6B-EB44-981E-1FF54468A0B1}"/>
              </a:ext>
            </a:extLst>
          </p:cNvPr>
          <p:cNvSpPr txBox="1"/>
          <p:nvPr/>
        </p:nvSpPr>
        <p:spPr>
          <a:xfrm>
            <a:off x="5552542" y="1432153"/>
            <a:ext cx="2513725" cy="338554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大型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14cm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靜音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散熱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風扇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37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78504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985450" y="2564296"/>
            <a:ext cx="4501861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SzPts val="3200"/>
            </a:pPr>
            <a:r>
              <a:rPr lang="zh-TW" altLang="en-US" sz="3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輕鬆升級記憶體</a:t>
            </a:r>
            <a:endParaRPr sz="38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5080514" y="1845205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  <a:endParaRPr kumimoji="0" lang="zh-TW" altLang="en-US" sz="5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4BF31C-BB5C-7C4D-8CD9-1C97EDADD0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71478" y="2991101"/>
            <a:ext cx="1013012" cy="1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66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27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Han Tsai\Desktop\TS-963X_直播_0327\1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014" y="1227697"/>
            <a:ext cx="1302976" cy="99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Shape 233"/>
          <p:cNvSpPr/>
          <p:nvPr/>
        </p:nvSpPr>
        <p:spPr>
          <a:xfrm>
            <a:off x="388237" y="2507164"/>
            <a:ext cx="8373411" cy="1906476"/>
          </a:xfrm>
          <a:prstGeom prst="parallelogram">
            <a:avLst>
              <a:gd name="adj" fmla="val 17997"/>
            </a:avLst>
          </a:prstGeom>
          <a:solidFill>
            <a:srgbClr val="00518E">
              <a:alpha val="32000"/>
            </a:srgbClr>
          </a:solidFill>
          <a:ln w="38100" cap="flat" cmpd="sng">
            <a:solidFill>
              <a:schemeClr val="lt1">
                <a:alpha val="3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5741B97-28A1-F04E-B49A-0FCB3914E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076" y="946887"/>
            <a:ext cx="3130677" cy="2284201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1266973" y="2376377"/>
            <a:ext cx="1677272" cy="307777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12307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自動分層技術的</a:t>
            </a:r>
            <a:r>
              <a:rPr lang="zh-Hant" alt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混合式儲存架構就是快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685873" y="3299785"/>
            <a:ext cx="2945189" cy="523220"/>
          </a:xfrm>
          <a:prstGeom prst="rect">
            <a:avLst/>
          </a:prstGeom>
          <a:solidFill>
            <a:srgbClr val="799CFF"/>
          </a:solidFill>
          <a:ln>
            <a:solidFill>
              <a:srgbClr val="7030A0">
                <a:alpha val="5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一機滿足的中小企業工作站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 x SSD </a:t>
            </a:r>
            <a:r>
              <a:rPr lang="zh-Hant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快取</a:t>
            </a:r>
            <a:r>
              <a:rPr lang="en-US" altLang="zh-Hant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, RAID1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685872" y="3823006"/>
            <a:ext cx="2945189" cy="738664"/>
          </a:xfrm>
          <a:prstGeom prst="rect">
            <a:avLst/>
          </a:prstGeom>
          <a:solidFill>
            <a:srgbClr val="557D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Hant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加速應用服務隨機讀寫效能！</a:t>
            </a:r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4908408" y="3299786"/>
            <a:ext cx="3352125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大容量檔案同步與多媒體工作伺服器</a:t>
            </a:r>
          </a:p>
          <a:p>
            <a:pPr algn="ctr"/>
            <a:r>
              <a:rPr lang="en-US" altLang="zh-TW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 x SSD </a:t>
            </a:r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, RAID5</a:t>
            </a:r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4904432" y="3825380"/>
            <a:ext cx="3352125" cy="738664"/>
          </a:xfrm>
          <a:prstGeom prst="rect">
            <a:avLst/>
          </a:prstGeom>
          <a:solidFill>
            <a:srgbClr val="00518E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同時加速隨機與循序讀寫效能！</a:t>
            </a:r>
          </a:p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向右箭號 30"/>
          <p:cNvSpPr/>
          <p:nvPr/>
        </p:nvSpPr>
        <p:spPr>
          <a:xfrm>
            <a:off x="3238489" y="1570383"/>
            <a:ext cx="856147" cy="178904"/>
          </a:xfrm>
          <a:prstGeom prst="rightArrow">
            <a:avLst>
              <a:gd name="adj1" fmla="val 50000"/>
              <a:gd name="adj2" fmla="val 105556"/>
            </a:avLst>
          </a:prstGeom>
          <a:solidFill>
            <a:srgbClr val="0FC7B5"/>
          </a:solidFill>
          <a:ln w="12700">
            <a:solidFill>
              <a:srgbClr val="167492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平行四邊形 17"/>
          <p:cNvSpPr/>
          <p:nvPr/>
        </p:nvSpPr>
        <p:spPr>
          <a:xfrm>
            <a:off x="554566" y="1390550"/>
            <a:ext cx="2913453" cy="480704"/>
          </a:xfrm>
          <a:prstGeom prst="parallelogram">
            <a:avLst>
              <a:gd name="adj" fmla="val 55727"/>
            </a:avLst>
          </a:prstGeom>
          <a:solidFill>
            <a:srgbClr val="0FC7B5"/>
          </a:solidFill>
          <a:ln w="12700">
            <a:solidFill>
              <a:srgbClr val="167492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2" name="Shape 163"/>
          <p:cNvSpPr txBox="1">
            <a:spLocks/>
          </p:cNvSpPr>
          <p:nvPr/>
        </p:nvSpPr>
        <p:spPr>
          <a:xfrm>
            <a:off x="762242" y="1402478"/>
            <a:ext cx="2642161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5 x 3.5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吋 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HDD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大容量儲存</a:t>
            </a: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endParaRPr lang="zh-TW" altLang="en-US" sz="22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" name="Elbow Connector 5">
            <a:extLst>
              <a:ext uri="{FF2B5EF4-FFF2-40B4-BE49-F238E27FC236}">
                <a16:creationId xmlns="" xmlns:a16="http://schemas.microsoft.com/office/drawing/2014/main" id="{5E3C56A6-6096-2B48-99B1-F3C3A81F43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06834" y="2814036"/>
            <a:ext cx="1655357" cy="378418"/>
          </a:xfrm>
          <a:prstGeom prst="bentConnector3">
            <a:avLst>
              <a:gd name="adj1" fmla="val 99955"/>
            </a:avLst>
          </a:prstGeom>
          <a:ln>
            <a:solidFill>
              <a:srgbClr val="8BB7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="" xmlns:a16="http://schemas.microsoft.com/office/drawing/2014/main" id="{985F7745-6B68-9C4C-BA41-9DE30D3DACD8}"/>
              </a:ext>
            </a:extLst>
          </p:cNvPr>
          <p:cNvCxnSpPr>
            <a:cxnSpLocks/>
          </p:cNvCxnSpPr>
          <p:nvPr/>
        </p:nvCxnSpPr>
        <p:spPr>
          <a:xfrm>
            <a:off x="6007209" y="2759104"/>
            <a:ext cx="536711" cy="524784"/>
          </a:xfrm>
          <a:prstGeom prst="bentConnector3">
            <a:avLst>
              <a:gd name="adj1" fmla="val 10037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2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6885945" y="2371269"/>
            <a:ext cx="1628240" cy="307777"/>
          </a:xfrm>
          <a:prstGeom prst="rect">
            <a:avLst/>
          </a:prstGeom>
          <a:solidFill>
            <a:srgbClr val="0F84F9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6891556" y="2376377"/>
            <a:ext cx="1622630" cy="307777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Hant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效能容量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雙重</a:t>
            </a:r>
            <a:r>
              <a:rPr lang="zh-Hant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方案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TextBox 36">
            <a:extLst>
              <a:ext uri="{FF2B5EF4-FFF2-40B4-BE49-F238E27FC236}">
                <a16:creationId xmlns=""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1311749" y="2380353"/>
            <a:ext cx="183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經濟效能提升方案</a:t>
            </a:r>
          </a:p>
        </p:txBody>
      </p:sp>
    </p:spTree>
    <p:extLst>
      <p:ext uri="{BB962C8B-B14F-4D97-AF65-F5344CB8AC3E}">
        <p14:creationId xmlns:p14="http://schemas.microsoft.com/office/powerpoint/2010/main" xmlns="" val="230065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-2002" y="119528"/>
            <a:ext cx="9146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en-US" altLang="zh-TW" sz="3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快取轉換為</a:t>
            </a:r>
            <a:r>
              <a:rPr lang="en-US" altLang="zh-TW" sz="3400" dirty="0">
                <a:solidFill>
                  <a:srgbClr val="FFFFFF"/>
                </a:solidFill>
                <a:cs typeface="Microsoft JhengHei"/>
                <a:sym typeface="Microsoft JhengHei"/>
              </a:rPr>
              <a:t>Qtier</a:t>
            </a: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以立即提升效益</a:t>
            </a:r>
            <a:endParaRPr sz="340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" name="圓角矩形 34">
            <a:extLst>
              <a:ext uri="{FF2B5EF4-FFF2-40B4-BE49-F238E27FC236}">
                <a16:creationId xmlns=""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4314714" y="1650179"/>
            <a:ext cx="1778717" cy="1224962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5">
            <a:extLst>
              <a:ext uri="{FF2B5EF4-FFF2-40B4-BE49-F238E27FC236}">
                <a16:creationId xmlns=""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4298857" y="1858261"/>
            <a:ext cx="1778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在線停止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快取服務</a:t>
            </a:r>
            <a:endParaRPr lang="zh-TW" altLang="zh-TW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矩形 38">
            <a:extLst>
              <a:ext uri="{FF2B5EF4-FFF2-40B4-BE49-F238E27FC236}">
                <a16:creationId xmlns=""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4426102" y="1444465"/>
            <a:ext cx="992712" cy="3708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1">
            <a:extLst>
              <a:ext uri="{FF2B5EF4-FFF2-40B4-BE49-F238E27FC236}">
                <a16:creationId xmlns=""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4426101" y="1452081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Step</a:t>
            </a:r>
          </a:p>
        </p:txBody>
      </p:sp>
      <p:pic>
        <p:nvPicPr>
          <p:cNvPr id="43" name="圖片 45" descr="P9_ZH.png">
            <a:extLst>
              <a:ext uri="{FF2B5EF4-FFF2-40B4-BE49-F238E27FC236}">
                <a16:creationId xmlns="" xmlns:a16="http://schemas.microsoft.com/office/drawing/2014/main" id="{2D327E4C-81F6-6547-A7BE-52A04CBBB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61" y="1284331"/>
            <a:ext cx="3568384" cy="34387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Shape 145"/>
          <p:cNvSpPr/>
          <p:nvPr/>
        </p:nvSpPr>
        <p:spPr>
          <a:xfrm>
            <a:off x="5119684" y="1340314"/>
            <a:ext cx="511200" cy="5096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146"/>
          <p:cNvSpPr txBox="1"/>
          <p:nvPr/>
        </p:nvSpPr>
        <p:spPr>
          <a:xfrm>
            <a:off x="5181268" y="1369928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4" name="圓角矩形 34">
            <a:extLst>
              <a:ext uri="{FF2B5EF4-FFF2-40B4-BE49-F238E27FC236}">
                <a16:creationId xmlns=""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6369415" y="1642563"/>
            <a:ext cx="1778717" cy="1224962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矩形 25">
            <a:extLst>
              <a:ext uri="{FF2B5EF4-FFF2-40B4-BE49-F238E27FC236}">
                <a16:creationId xmlns=""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6353558" y="1850645"/>
            <a:ext cx="1778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確認欲加入建立</a:t>
            </a:r>
            <a:r>
              <a:rPr lang="en-US" altLang="zh-TW" sz="1800" b="1" dirty="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儲存池的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數量</a:t>
            </a:r>
          </a:p>
        </p:txBody>
      </p:sp>
      <p:sp>
        <p:nvSpPr>
          <p:cNvPr id="56" name="矩形 38">
            <a:extLst>
              <a:ext uri="{FF2B5EF4-FFF2-40B4-BE49-F238E27FC236}">
                <a16:creationId xmlns=""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6480803" y="1436849"/>
            <a:ext cx="992712" cy="3708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矩形 21">
            <a:extLst>
              <a:ext uri="{FF2B5EF4-FFF2-40B4-BE49-F238E27FC236}">
                <a16:creationId xmlns=""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6480802" y="1444465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58" name="Shape 145"/>
          <p:cNvSpPr/>
          <p:nvPr/>
        </p:nvSpPr>
        <p:spPr>
          <a:xfrm>
            <a:off x="7174385" y="1332698"/>
            <a:ext cx="511200" cy="5096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146"/>
          <p:cNvSpPr txBox="1"/>
          <p:nvPr/>
        </p:nvSpPr>
        <p:spPr>
          <a:xfrm>
            <a:off x="7235969" y="1362312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圓角矩形 34">
            <a:extLst>
              <a:ext uri="{FF2B5EF4-FFF2-40B4-BE49-F238E27FC236}">
                <a16:creationId xmlns=""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4314714" y="3369609"/>
            <a:ext cx="3817560" cy="761094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矩形 25">
            <a:extLst>
              <a:ext uri="{FF2B5EF4-FFF2-40B4-BE49-F238E27FC236}">
                <a16:creationId xmlns=""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4298857" y="3613475"/>
            <a:ext cx="3712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使用升級精靈升級為</a:t>
            </a:r>
            <a:r>
              <a:rPr lang="en-US" altLang="zh-TW" sz="1800" b="1" dirty="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</a:t>
            </a:r>
          </a:p>
        </p:txBody>
      </p:sp>
      <p:sp>
        <p:nvSpPr>
          <p:cNvPr id="62" name="矩形 38">
            <a:extLst>
              <a:ext uri="{FF2B5EF4-FFF2-40B4-BE49-F238E27FC236}">
                <a16:creationId xmlns=""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4426102" y="3163895"/>
            <a:ext cx="992712" cy="370832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3">
                <a:lumMod val="75000"/>
                <a:alpha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矩形 21">
            <a:extLst>
              <a:ext uri="{FF2B5EF4-FFF2-40B4-BE49-F238E27FC236}">
                <a16:creationId xmlns=""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4426101" y="3171511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64" name="Shape 145"/>
          <p:cNvSpPr/>
          <p:nvPr/>
        </p:nvSpPr>
        <p:spPr>
          <a:xfrm>
            <a:off x="5119684" y="3059744"/>
            <a:ext cx="511200" cy="5096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146"/>
          <p:cNvSpPr txBox="1"/>
          <p:nvPr/>
        </p:nvSpPr>
        <p:spPr>
          <a:xfrm>
            <a:off x="5181268" y="3089358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41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" y="0"/>
            <a:ext cx="9128318" cy="5143499"/>
          </a:xfrm>
          <a:prstGeom prst="rect">
            <a:avLst/>
          </a:prstGeom>
        </p:spPr>
      </p:pic>
      <p:sp>
        <p:nvSpPr>
          <p:cNvPr id="47" name="Shape 611"/>
          <p:cNvSpPr/>
          <p:nvPr/>
        </p:nvSpPr>
        <p:spPr>
          <a:xfrm flipV="1">
            <a:off x="287044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611"/>
          <p:cNvSpPr/>
          <p:nvPr/>
        </p:nvSpPr>
        <p:spPr>
          <a:xfrm>
            <a:off x="278582" y="1120371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5411974" y="1854877"/>
            <a:ext cx="3553122" cy="1964549"/>
            <a:chOff x="58751" y="1105877"/>
            <a:chExt cx="3568656" cy="2096371"/>
          </a:xfrm>
        </p:grpSpPr>
        <p:grpSp>
          <p:nvGrpSpPr>
            <p:cNvPr id="21" name="群組 12"/>
            <p:cNvGrpSpPr/>
            <p:nvPr/>
          </p:nvGrpSpPr>
          <p:grpSpPr>
            <a:xfrm>
              <a:off x="58751" y="2164630"/>
              <a:ext cx="3456375" cy="1037618"/>
              <a:chOff x="4870807" y="1337487"/>
              <a:chExt cx="2316204" cy="634248"/>
            </a:xfrm>
          </p:grpSpPr>
          <p:sp>
            <p:nvSpPr>
              <p:cNvPr id="22" name="平行四邊形 21"/>
              <p:cNvSpPr/>
              <p:nvPr/>
            </p:nvSpPr>
            <p:spPr>
              <a:xfrm>
                <a:off x="4870807" y="1357306"/>
                <a:ext cx="2316204" cy="614429"/>
              </a:xfrm>
              <a:prstGeom prst="parallelogram">
                <a:avLst>
                  <a:gd name="adj" fmla="val 44758"/>
                </a:avLst>
              </a:prstGeom>
              <a:solidFill>
                <a:srgbClr val="002060"/>
              </a:solidFill>
              <a:ln>
                <a:solidFill>
                  <a:schemeClr val="lt1">
                    <a:alpha val="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grpSp>
          <p:nvGrpSpPr>
            <p:cNvPr id="18" name="群組 12"/>
            <p:cNvGrpSpPr/>
            <p:nvPr/>
          </p:nvGrpSpPr>
          <p:grpSpPr>
            <a:xfrm>
              <a:off x="151550" y="1105877"/>
              <a:ext cx="3475857" cy="943689"/>
              <a:chOff x="4857752" y="1337487"/>
              <a:chExt cx="2329260" cy="511840"/>
            </a:xfrm>
          </p:grpSpPr>
          <p:sp>
            <p:nvSpPr>
              <p:cNvPr id="19" name="平行四邊形 18"/>
              <p:cNvSpPr/>
              <p:nvPr/>
            </p:nvSpPr>
            <p:spPr>
              <a:xfrm>
                <a:off x="4857752" y="1357304"/>
                <a:ext cx="2329260" cy="492023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>
                <a:solidFill>
                  <a:schemeClr val="lt1">
                    <a:alpha val="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14" name="Shape 448">
              <a:extLst>
                <a:ext uri="{FF2B5EF4-FFF2-40B4-BE49-F238E27FC236}">
                  <a16:creationId xmlns="" xmlns:a16="http://schemas.microsoft.com/office/drawing/2014/main" id="{706F7947-4FB4-D243-A4A0-55C706E32186}"/>
                </a:ext>
              </a:extLst>
            </p:cNvPr>
            <p:cNvSpPr txBox="1"/>
            <p:nvPr/>
          </p:nvSpPr>
          <p:spPr>
            <a:xfrm>
              <a:off x="470723" y="1266782"/>
              <a:ext cx="2932529" cy="886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50" rIns="68550" bIns="34250" anchor="t" anchorCtr="0">
              <a:noAutofit/>
            </a:bodyPr>
            <a:lstStyle/>
            <a:p>
              <a:pPr marL="180975" lvl="0">
                <a:spcBef>
                  <a:spcPts val="450"/>
                </a:spcBef>
                <a:buClr>
                  <a:srgbClr val="044981"/>
                </a:buClr>
                <a:buSzPct val="100000"/>
              </a:pPr>
              <a:r>
                <a:rPr lang="zh-TW" altLang="zh-TW" sz="1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自動將冷熱資料在SSD與HDD層間移動</a:t>
              </a:r>
              <a:br>
                <a:rPr lang="zh-TW" altLang="zh-TW" sz="1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endParaRPr lang="zh-TW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5" name="橢圓 24"/>
          <p:cNvSpPr/>
          <p:nvPr/>
        </p:nvSpPr>
        <p:spPr>
          <a:xfrm>
            <a:off x="1872527" y="1673617"/>
            <a:ext cx="2610874" cy="2610874"/>
          </a:xfrm>
          <a:prstGeom prst="ellipse">
            <a:avLst/>
          </a:prstGeom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148">
            <a:extLst>
              <a:ext uri="{FF2B5EF4-FFF2-40B4-BE49-F238E27FC236}">
                <a16:creationId xmlns="" xmlns:a16="http://schemas.microsoft.com/office/drawing/2014/main" id="{91BA1ADF-A74E-2E41-8F74-7CD6DB39B490}"/>
              </a:ext>
            </a:extLst>
          </p:cNvPr>
          <p:cNvSpPr/>
          <p:nvPr/>
        </p:nvSpPr>
        <p:spPr>
          <a:xfrm>
            <a:off x="6240978" y="1341689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5" name="Shape 149" descr="1_Qtier-01-01.png">
            <a:extLst>
              <a:ext uri="{FF2B5EF4-FFF2-40B4-BE49-F238E27FC236}">
                <a16:creationId xmlns="" xmlns:a16="http://schemas.microsoft.com/office/drawing/2014/main" id="{055F8F3D-6973-A14D-96CE-1DEB89E958F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513" b="3523"/>
          <a:stretch/>
        </p:blipFill>
        <p:spPr>
          <a:xfrm>
            <a:off x="235729" y="1112794"/>
            <a:ext cx="5826300" cy="38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50">
            <a:extLst>
              <a:ext uri="{FF2B5EF4-FFF2-40B4-BE49-F238E27FC236}">
                <a16:creationId xmlns="" xmlns:a16="http://schemas.microsoft.com/office/drawing/2014/main" id="{55CE3136-97EA-2043-8C18-BAF628C31D71}"/>
              </a:ext>
            </a:extLst>
          </p:cNvPr>
          <p:cNvSpPr txBox="1"/>
          <p:nvPr/>
        </p:nvSpPr>
        <p:spPr>
          <a:xfrm>
            <a:off x="557031" y="1407394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熱資料</a:t>
            </a:r>
          </a:p>
        </p:txBody>
      </p:sp>
      <p:sp>
        <p:nvSpPr>
          <p:cNvPr id="7" name="Shape 151">
            <a:extLst>
              <a:ext uri="{FF2B5EF4-FFF2-40B4-BE49-F238E27FC236}">
                <a16:creationId xmlns="" xmlns:a16="http://schemas.microsoft.com/office/drawing/2014/main" id="{2EBD364C-DA15-F04C-AC63-9329B7621250}"/>
              </a:ext>
            </a:extLst>
          </p:cNvPr>
          <p:cNvSpPr txBox="1"/>
          <p:nvPr/>
        </p:nvSpPr>
        <p:spPr>
          <a:xfrm>
            <a:off x="549079" y="1610794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暖資料</a:t>
            </a:r>
          </a:p>
        </p:txBody>
      </p:sp>
      <p:sp>
        <p:nvSpPr>
          <p:cNvPr id="8" name="Shape 152">
            <a:extLst>
              <a:ext uri="{FF2B5EF4-FFF2-40B4-BE49-F238E27FC236}">
                <a16:creationId xmlns="" xmlns:a16="http://schemas.microsoft.com/office/drawing/2014/main" id="{3296DEE0-18EB-714B-A942-341224F04772}"/>
              </a:ext>
            </a:extLst>
          </p:cNvPr>
          <p:cNvSpPr txBox="1"/>
          <p:nvPr/>
        </p:nvSpPr>
        <p:spPr>
          <a:xfrm>
            <a:off x="557031" y="1797807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</a:t>
            </a:r>
          </a:p>
        </p:txBody>
      </p:sp>
      <p:sp>
        <p:nvSpPr>
          <p:cNvPr id="13" name="Shape 157">
            <a:extLst>
              <a:ext uri="{FF2B5EF4-FFF2-40B4-BE49-F238E27FC236}">
                <a16:creationId xmlns="" xmlns:a16="http://schemas.microsoft.com/office/drawing/2014/main" id="{47DB8A74-D728-2B4B-83D3-4E4345F19AC6}"/>
              </a:ext>
            </a:extLst>
          </p:cNvPr>
          <p:cNvSpPr txBox="1"/>
          <p:nvPr/>
        </p:nvSpPr>
        <p:spPr>
          <a:xfrm>
            <a:off x="2390966" y="2854219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00"/>
                </a:solidFill>
              </a:rPr>
              <a:t>Qtier</a:t>
            </a:r>
            <a:r>
              <a:rPr lang="zh-TW" sz="2400" dirty="0">
                <a:solidFill>
                  <a:srgbClr val="FFFF00"/>
                </a:solidFill>
              </a:rPr>
              <a:t> </a:t>
            </a:r>
            <a:endParaRPr lang="en-US" altLang="zh-TW" sz="2400" dirty="0">
              <a:solidFill>
                <a:srgbClr val="FFF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zh-TW" sz="16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引擎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486"/>
            <a:ext cx="9144000" cy="697312"/>
          </a:xfrm>
        </p:spPr>
        <p:txBody>
          <a:bodyPr/>
          <a:lstStyle/>
          <a:p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自動分層兼具高效能與大容量</a:t>
            </a:r>
            <a:endParaRPr 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28" name="Shape 448">
            <a:extLst>
              <a:ext uri="{FF2B5EF4-FFF2-40B4-BE49-F238E27FC236}">
                <a16:creationId xmlns=""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5822164" y="3034316"/>
            <a:ext cx="2604240" cy="77715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加速容量不受記憶體大小限制</a:t>
            </a: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0" name="矩形 38">
            <a:extLst>
              <a:ext uri="{FF2B5EF4-FFF2-40B4-BE49-F238E27FC236}">
                <a16:creationId xmlns=""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2476831" y="1254197"/>
            <a:ext cx="1590259" cy="370832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Shape 154">
            <a:extLst>
              <a:ext uri="{FF2B5EF4-FFF2-40B4-BE49-F238E27FC236}">
                <a16:creationId xmlns="" xmlns:a16="http://schemas.microsoft.com/office/drawing/2014/main" id="{D9DCDD32-2775-EE47-BAFE-15BA0E54CFC5}"/>
              </a:ext>
            </a:extLst>
          </p:cNvPr>
          <p:cNvSpPr txBox="1"/>
          <p:nvPr/>
        </p:nvSpPr>
        <p:spPr>
          <a:xfrm>
            <a:off x="2633649" y="1275894"/>
            <a:ext cx="1939675" cy="318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  <a:endParaRPr lang="zh-TW" sz="9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矩形 38">
            <a:extLst>
              <a:ext uri="{FF2B5EF4-FFF2-40B4-BE49-F238E27FC236}">
                <a16:creationId xmlns=""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838193" y="2272027"/>
            <a:ext cx="1504845" cy="370832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8">
            <a:extLst>
              <a:ext uri="{FF2B5EF4-FFF2-40B4-BE49-F238E27FC236}">
                <a16:creationId xmlns=""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4438140" y="2307624"/>
            <a:ext cx="1422793" cy="370832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Shape 153">
            <a:extLst>
              <a:ext uri="{FF2B5EF4-FFF2-40B4-BE49-F238E27FC236}">
                <a16:creationId xmlns="" xmlns:a16="http://schemas.microsoft.com/office/drawing/2014/main" id="{8F0C8432-852B-574B-84D4-A21FCC03F16F}"/>
              </a:ext>
            </a:extLst>
          </p:cNvPr>
          <p:cNvSpPr txBox="1"/>
          <p:nvPr/>
        </p:nvSpPr>
        <p:spPr>
          <a:xfrm>
            <a:off x="926438" y="2284248"/>
            <a:ext cx="14166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資料存取行為改變</a:t>
            </a:r>
          </a:p>
        </p:txBody>
      </p:sp>
      <p:sp>
        <p:nvSpPr>
          <p:cNvPr id="11" name="Shape 155">
            <a:extLst>
              <a:ext uri="{FF2B5EF4-FFF2-40B4-BE49-F238E27FC236}">
                <a16:creationId xmlns="" xmlns:a16="http://schemas.microsoft.com/office/drawing/2014/main" id="{034BCA3E-5E3C-9640-BE11-6F93576F01C6}"/>
              </a:ext>
            </a:extLst>
          </p:cNvPr>
          <p:cNvSpPr txBox="1"/>
          <p:nvPr/>
        </p:nvSpPr>
        <p:spPr>
          <a:xfrm>
            <a:off x="4693616" y="2354892"/>
            <a:ext cx="1601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sp>
        <p:nvSpPr>
          <p:cNvPr id="33" name="矩形 38">
            <a:extLst>
              <a:ext uri="{FF2B5EF4-FFF2-40B4-BE49-F238E27FC236}">
                <a16:creationId xmlns=""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2476831" y="3778681"/>
            <a:ext cx="1590259" cy="370832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Shape 156">
            <a:extLst>
              <a:ext uri="{FF2B5EF4-FFF2-40B4-BE49-F238E27FC236}">
                <a16:creationId xmlns="" xmlns:a16="http://schemas.microsoft.com/office/drawing/2014/main" id="{27319ACB-7AA9-1A4C-AB2E-465F73DB8801}"/>
              </a:ext>
            </a:extLst>
          </p:cNvPr>
          <p:cNvSpPr txBox="1"/>
          <p:nvPr/>
        </p:nvSpPr>
        <p:spPr>
          <a:xfrm>
            <a:off x="2661818" y="3754825"/>
            <a:ext cx="1555652" cy="4136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  <a:endParaRPr lang="zh-TW" sz="9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145"/>
          <p:cNvSpPr/>
          <p:nvPr/>
        </p:nvSpPr>
        <p:spPr>
          <a:xfrm>
            <a:off x="2182309" y="1120371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146"/>
          <p:cNvSpPr txBox="1"/>
          <p:nvPr/>
        </p:nvSpPr>
        <p:spPr>
          <a:xfrm>
            <a:off x="2243893" y="1149985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36" name="Shape 145"/>
          <p:cNvSpPr/>
          <p:nvPr/>
        </p:nvSpPr>
        <p:spPr>
          <a:xfrm>
            <a:off x="470190" y="2168819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146"/>
          <p:cNvSpPr txBox="1"/>
          <p:nvPr/>
        </p:nvSpPr>
        <p:spPr>
          <a:xfrm>
            <a:off x="515870" y="2182529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45"/>
          <p:cNvSpPr/>
          <p:nvPr/>
        </p:nvSpPr>
        <p:spPr>
          <a:xfrm>
            <a:off x="4102874" y="2190481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46"/>
          <p:cNvSpPr txBox="1"/>
          <p:nvPr/>
        </p:nvSpPr>
        <p:spPr>
          <a:xfrm>
            <a:off x="4164458" y="2200215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145"/>
          <p:cNvSpPr/>
          <p:nvPr/>
        </p:nvSpPr>
        <p:spPr>
          <a:xfrm>
            <a:off x="2215045" y="3643889"/>
            <a:ext cx="511200" cy="509637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2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146"/>
          <p:cNvSpPr txBox="1"/>
          <p:nvPr/>
        </p:nvSpPr>
        <p:spPr>
          <a:xfrm>
            <a:off x="2268677" y="3657599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731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6" name="Shape 611"/>
          <p:cNvSpPr/>
          <p:nvPr/>
        </p:nvSpPr>
        <p:spPr>
          <a:xfrm>
            <a:off x="276241" y="10289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107732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最實惠</a:t>
            </a: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與高效率</a:t>
            </a:r>
            <a:r>
              <a:rPr lang="en-US" sz="3600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的企業級快照防護</a:t>
            </a:r>
            <a:r>
              <a:rPr lang="zh-TW" altLang="en-US" b="0" dirty="0"/>
              <a:t/>
            </a:r>
            <a:br>
              <a:rPr lang="zh-TW" altLang="en-US" b="0" dirty="0"/>
            </a:b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8" name="文字方塊 14">
            <a:extLst>
              <a:ext uri="{FF2B5EF4-FFF2-40B4-BE49-F238E27FC236}">
                <a16:creationId xmlns="" xmlns:a16="http://schemas.microsoft.com/office/drawing/2014/main" id="{7E5DFAF5-33F5-AD49-8A16-064537F210B5}"/>
              </a:ext>
            </a:extLst>
          </p:cNvPr>
          <p:cNvSpPr txBox="1"/>
          <p:nvPr/>
        </p:nvSpPr>
        <p:spPr>
          <a:xfrm>
            <a:off x="7757316" y="2948609"/>
            <a:ext cx="114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最超值的</a:t>
            </a:r>
          </a:p>
          <a:p>
            <a:r>
              <a:rPr lang="zh-TW" alt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備份選擇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2A0E9B-927A-2D44-9C1C-79074D55B9E4}"/>
              </a:ext>
            </a:extLst>
          </p:cNvPr>
          <p:cNvSpPr txBox="1"/>
          <p:nvPr/>
        </p:nvSpPr>
        <p:spPr>
          <a:xfrm>
            <a:off x="4393319" y="4757464"/>
            <a:ext cx="616544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>
                    <a:lumMod val="85000"/>
                  </a:schemeClr>
                </a:solidFill>
              </a:rPr>
              <a:t>TS-963X</a:t>
            </a:r>
          </a:p>
        </p:txBody>
      </p:sp>
      <p:sp>
        <p:nvSpPr>
          <p:cNvPr id="29" name="平行四邊形 28"/>
          <p:cNvSpPr/>
          <p:nvPr/>
        </p:nvSpPr>
        <p:spPr>
          <a:xfrm>
            <a:off x="4851780" y="1102570"/>
            <a:ext cx="3810583" cy="511556"/>
          </a:xfrm>
          <a:prstGeom prst="parallelogram">
            <a:avLst>
              <a:gd name="adj" fmla="val 55727"/>
            </a:avLst>
          </a:prstGeom>
          <a:solidFill>
            <a:srgbClr val="002060"/>
          </a:soli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37450" y="1343156"/>
            <a:ext cx="1000785" cy="14159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330288" y="1343156"/>
            <a:ext cx="1000785" cy="1415947"/>
          </a:xfrm>
          <a:prstGeom prst="rect">
            <a:avLst/>
          </a:prstGeom>
          <a:solidFill>
            <a:srgbClr val="00A0AC"/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6016124" y="1500736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="" xmlns:a16="http://schemas.microsoft.com/office/drawing/2014/main" id="{016B38B9-F8EA-D64B-AAFF-C599D0B45C85}"/>
              </a:ext>
            </a:extLst>
          </p:cNvPr>
          <p:cNvSpPr txBox="1"/>
          <p:nvPr/>
        </p:nvSpPr>
        <p:spPr>
          <a:xfrm>
            <a:off x="6026696" y="2097797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7001096" y="1482593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1024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=""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7010404" y="2095920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6397618" y="735509"/>
            <a:ext cx="826138" cy="826138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Shape 326">
            <a:extLst>
              <a:ext uri="{FF2B5EF4-FFF2-40B4-BE49-F238E27FC236}">
                <a16:creationId xmlns="" xmlns:a16="http://schemas.microsoft.com/office/drawing/2014/main" id="{4B1ABAFA-A470-F349-AEEA-F58BB04DE3C0}"/>
              </a:ext>
            </a:extLst>
          </p:cNvPr>
          <p:cNvSpPr/>
          <p:nvPr/>
        </p:nvSpPr>
        <p:spPr>
          <a:xfrm>
            <a:off x="4531873" y="1343156"/>
            <a:ext cx="1805577" cy="1466064"/>
          </a:xfrm>
          <a:prstGeom prst="wedgeRectCallout">
            <a:avLst>
              <a:gd name="adj1" fmla="val -17182"/>
              <a:gd name="adj2" fmla="val 5000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D29D5E-BF7D-9044-BA87-145F40A72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335" y="2668729"/>
            <a:ext cx="2704517" cy="2309071"/>
          </a:xfrm>
          <a:prstGeom prst="rect">
            <a:avLst/>
          </a:prstGeom>
        </p:spPr>
      </p:pic>
      <p:sp>
        <p:nvSpPr>
          <p:cNvPr id="11" name="Shape 328">
            <a:extLst>
              <a:ext uri="{FF2B5EF4-FFF2-40B4-BE49-F238E27FC236}">
                <a16:creationId xmlns="" xmlns:a16="http://schemas.microsoft.com/office/drawing/2014/main" id="{BDDC8E57-37A6-694A-817B-B9F36FBED687}"/>
              </a:ext>
            </a:extLst>
          </p:cNvPr>
          <p:cNvSpPr txBox="1"/>
          <p:nvPr/>
        </p:nvSpPr>
        <p:spPr>
          <a:xfrm>
            <a:off x="4624112" y="1848464"/>
            <a:ext cx="37478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27">
            <a:extLst>
              <a:ext uri="{FF2B5EF4-FFF2-40B4-BE49-F238E27FC236}">
                <a16:creationId xmlns="" xmlns:a16="http://schemas.microsoft.com/office/drawing/2014/main" id="{3084386D-AD9F-8F4B-A98D-087C6AA8B5FD}"/>
              </a:ext>
            </a:extLst>
          </p:cNvPr>
          <p:cNvSpPr txBox="1"/>
          <p:nvPr/>
        </p:nvSpPr>
        <p:spPr>
          <a:xfrm>
            <a:off x="4652393" y="2099858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sz="16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LUN最大快照數量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="" xmlns:a16="http://schemas.microsoft.com/office/drawing/2014/main" id="{EAE1D39C-F6B4-6944-9B43-F6E54F68F7A0}"/>
              </a:ext>
            </a:extLst>
          </p:cNvPr>
          <p:cNvSpPr txBox="1"/>
          <p:nvPr/>
        </p:nvSpPr>
        <p:spPr>
          <a:xfrm>
            <a:off x="4628088" y="1394654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376156" y="728629"/>
            <a:ext cx="826138" cy="826138"/>
          </a:xfrm>
          <a:prstGeom prst="ellipse">
            <a:avLst/>
          </a:prstGeom>
          <a:solidFill>
            <a:srgbClr val="00B0F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6487236" y="860301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2GB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RAM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465606" y="840421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8GB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RAM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Shape 323">
            <a:extLst>
              <a:ext uri="{FF2B5EF4-FFF2-40B4-BE49-F238E27FC236}">
                <a16:creationId xmlns="" xmlns:a16="http://schemas.microsoft.com/office/drawing/2014/main" id="{DBFF229C-5B17-7D43-8BA1-AD1AF62C1EDE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25451" y="1467017"/>
            <a:ext cx="3847334" cy="3073963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="" xmlns:a16="http://schemas.microsoft.com/office/drawing/2014/main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31918" y="3391381"/>
            <a:ext cx="941625" cy="94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7459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123636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QTS </a:t>
            </a:r>
            <a:r>
              <a:rPr lang="zh-TW" altLang="en-US" sz="3600" dirty="0">
                <a:solidFill>
                  <a:schemeClr val="bg1"/>
                </a:solidFill>
              </a:rPr>
              <a:t>與虛擬化應用提升生產力</a:t>
            </a:r>
            <a:endParaRPr sz="40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平行四邊形 15">
            <a:extLst>
              <a:ext uri="{FF2B5EF4-FFF2-40B4-BE49-F238E27FC236}">
                <a16:creationId xmlns="" xmlns:a16="http://schemas.microsoft.com/office/drawing/2014/main" id="{ECC15470-E78D-9A43-88AD-29506A7AA480}"/>
              </a:ext>
            </a:extLst>
          </p:cNvPr>
          <p:cNvSpPr/>
          <p:nvPr/>
        </p:nvSpPr>
        <p:spPr>
          <a:xfrm>
            <a:off x="4058769" y="3096151"/>
            <a:ext cx="6143668" cy="1030080"/>
          </a:xfrm>
          <a:prstGeom prst="parallelogram">
            <a:avLst>
              <a:gd name="adj" fmla="val 55727"/>
            </a:avLst>
          </a:prstGeom>
          <a:solidFill>
            <a:srgbClr val="0363A5"/>
          </a:soli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29" name="群組 11">
            <a:extLst>
              <a:ext uri="{FF2B5EF4-FFF2-40B4-BE49-F238E27FC236}">
                <a16:creationId xmlns="" xmlns:a16="http://schemas.microsoft.com/office/drawing/2014/main" id="{00C8FB1F-2AEE-8046-9FF0-94732145351B}"/>
              </a:ext>
            </a:extLst>
          </p:cNvPr>
          <p:cNvGrpSpPr/>
          <p:nvPr/>
        </p:nvGrpSpPr>
        <p:grpSpPr>
          <a:xfrm>
            <a:off x="4058769" y="1840215"/>
            <a:ext cx="6143668" cy="1071570"/>
            <a:chOff x="4857752" y="1337487"/>
            <a:chExt cx="2329260" cy="511841"/>
          </a:xfrm>
        </p:grpSpPr>
        <p:sp>
          <p:nvSpPr>
            <p:cNvPr id="30" name="平行四邊形 12">
              <a:extLst>
                <a:ext uri="{FF2B5EF4-FFF2-40B4-BE49-F238E27FC236}">
                  <a16:creationId xmlns="" xmlns:a16="http://schemas.microsoft.com/office/drawing/2014/main" id="{36A04886-2BAC-A844-9344-DFFFEDF62BE6}"/>
                </a:ext>
              </a:extLst>
            </p:cNvPr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363A5"/>
            </a:solidFill>
            <a:ln>
              <a:solidFill>
                <a:schemeClr val="lt1">
                  <a:alpha val="4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1" name="矩形 13">
              <a:extLst>
                <a:ext uri="{FF2B5EF4-FFF2-40B4-BE49-F238E27FC236}">
                  <a16:creationId xmlns="" xmlns:a16="http://schemas.microsoft.com/office/drawing/2014/main" id="{BFABA964-2E55-0944-AE85-277C76E7ECC2}"/>
                </a:ext>
              </a:extLst>
            </p:cNvPr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8C5B8FA-302A-F849-95B5-4672CD0D3576}"/>
              </a:ext>
            </a:extLst>
          </p:cNvPr>
          <p:cNvSpPr txBox="1"/>
          <p:nvPr/>
        </p:nvSpPr>
        <p:spPr>
          <a:xfrm>
            <a:off x="4450724" y="1130610"/>
            <a:ext cx="4357148" cy="723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一機多系統</a:t>
            </a:r>
            <a:endParaRPr lang="en-US" altLang="zh-TW" sz="2400" b="1" dirty="0">
              <a:solidFill>
                <a:srgbClr val="FFFF00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運行</a:t>
            </a:r>
            <a:r>
              <a:rPr lang="en-US" altLang="zh-TW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500" b="1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Windows/Linux </a:t>
            </a:r>
            <a:r>
              <a:rPr lang="zh-TW" altLang="en-US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虛擬機與各式軟體容器</a:t>
            </a:r>
            <a:endParaRPr lang="en-US" sz="15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10EFB4F-A89E-A045-9AA8-4179B01D79A1}"/>
              </a:ext>
            </a:extLst>
          </p:cNvPr>
          <p:cNvSpPr txBox="1"/>
          <p:nvPr/>
        </p:nvSpPr>
        <p:spPr>
          <a:xfrm>
            <a:off x="5300559" y="2061035"/>
            <a:ext cx="2786050" cy="64631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000" b="1" dirty="0">
                <a:solidFill>
                  <a:srgbClr val="FFC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虛擬機工作站</a:t>
            </a:r>
            <a:endParaRPr lang="en-US" altLang="zh-TW" sz="2000" b="1" dirty="0">
              <a:solidFill>
                <a:srgbClr val="FFC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(Virtualization Station)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CCAA5E7-2640-3446-B5B6-4CAD3D0A0B47}"/>
              </a:ext>
            </a:extLst>
          </p:cNvPr>
          <p:cNvSpPr txBox="1"/>
          <p:nvPr/>
        </p:nvSpPr>
        <p:spPr>
          <a:xfrm>
            <a:off x="5364045" y="3268975"/>
            <a:ext cx="2714612" cy="64631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C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軟體容器工作站</a:t>
            </a:r>
            <a:endParaRPr lang="en-US" altLang="zh-TW" sz="2000" b="1" dirty="0">
              <a:solidFill>
                <a:srgbClr val="FFC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(Container Station)</a:t>
            </a:r>
          </a:p>
        </p:txBody>
      </p:sp>
      <p:pic>
        <p:nvPicPr>
          <p:cNvPr id="35" name="Picture 3" descr="\\MARKETING\Marketing\MarketingMaterials\素材\_icons\ICON_Sabrina\Virtualization Station.png">
            <a:extLst>
              <a:ext uri="{FF2B5EF4-FFF2-40B4-BE49-F238E27FC236}">
                <a16:creationId xmlns="" xmlns:a16="http://schemas.microsoft.com/office/drawing/2014/main" id="{EFD06409-7767-0D43-AAA7-CA6D747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3149" y="1983091"/>
            <a:ext cx="785818" cy="785818"/>
          </a:xfrm>
          <a:prstGeom prst="rect">
            <a:avLst/>
          </a:prstGeom>
          <a:noFill/>
        </p:spPr>
      </p:pic>
      <p:pic>
        <p:nvPicPr>
          <p:cNvPr id="36" name="Picture 4" descr="\\MARKETING\Marketing\MarketingMaterials\素材\_icons\00_4.2iconPNG\Container-Station-icon.png">
            <a:extLst>
              <a:ext uri="{FF2B5EF4-FFF2-40B4-BE49-F238E27FC236}">
                <a16:creationId xmlns="" xmlns:a16="http://schemas.microsoft.com/office/drawing/2014/main" id="{288B7891-3CE4-9F40-A4B8-02074797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3149" y="3223969"/>
            <a:ext cx="785818" cy="785818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02D47B7-614B-9C48-920E-C3376F649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0119" y="1576007"/>
            <a:ext cx="4904481" cy="293179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="" xmlns:a16="http://schemas.microsoft.com/office/drawing/2014/main" id="{BAB572D8-456B-1947-A505-CF93054EE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071" y="3037245"/>
            <a:ext cx="1314210" cy="1213117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="" xmlns:a16="http://schemas.microsoft.com/office/drawing/2014/main" id="{1CAA55F0-AEA9-1B42-BCBB-A083A6C0E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968" y="1765405"/>
            <a:ext cx="1345217" cy="12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40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238" cy="5143499"/>
          </a:xfrm>
          <a:prstGeom prst="rect">
            <a:avLst/>
          </a:prstGeom>
        </p:spPr>
      </p:pic>
      <p:sp>
        <p:nvSpPr>
          <p:cNvPr id="15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197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QVR Pro 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監控應用，守護環境安全</a:t>
            </a:r>
            <a:r>
              <a:rPr lang="zh-TW" altLang="en-US" b="0" dirty="0"/>
              <a:t/>
            </a:r>
            <a:br>
              <a:rPr lang="zh-TW" altLang="en-US" b="0" dirty="0"/>
            </a:br>
            <a:r>
              <a:rPr lang="zh-TW" altLang="en-US" b="0" dirty="0"/>
              <a:t/>
            </a:r>
            <a:br>
              <a:rPr lang="zh-TW" altLang="en-US" b="0" dirty="0"/>
            </a:b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9" name="平行四邊形 8"/>
          <p:cNvSpPr/>
          <p:nvPr/>
        </p:nvSpPr>
        <p:spPr>
          <a:xfrm>
            <a:off x="2675072" y="1600368"/>
            <a:ext cx="5741860" cy="524950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50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2889015" y="2224877"/>
            <a:ext cx="5741860" cy="524950"/>
          </a:xfrm>
          <a:prstGeom prst="parallelogram">
            <a:avLst>
              <a:gd name="adj" fmla="val 55727"/>
            </a:avLst>
          </a:prstGeom>
          <a:solidFill>
            <a:srgbClr val="336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8" name="平行四邊形 17"/>
          <p:cNvSpPr/>
          <p:nvPr/>
        </p:nvSpPr>
        <p:spPr>
          <a:xfrm>
            <a:off x="2675072" y="2855845"/>
            <a:ext cx="5741860" cy="524950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50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475102" y="1676400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5,000+ 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支相容網路攝影機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平行四邊形 20"/>
          <p:cNvSpPr/>
          <p:nvPr/>
        </p:nvSpPr>
        <p:spPr>
          <a:xfrm>
            <a:off x="2675072" y="3478697"/>
            <a:ext cx="5741860" cy="524950"/>
          </a:xfrm>
          <a:prstGeom prst="parallelogram">
            <a:avLst>
              <a:gd name="adj" fmla="val 55727"/>
            </a:avLst>
          </a:prstGeom>
          <a:solidFill>
            <a:srgbClr val="336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84" y="1233283"/>
            <a:ext cx="3597003" cy="3245123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494980" y="2304943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8 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路免費攝影機頻道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494980" y="2937429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128</a:t>
            </a:r>
            <a:r>
              <a:rPr lang="en-US" alt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 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</a:t>
            </a:r>
            <a:r>
              <a:rPr lang="zh-Hant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攝影機頻道支援總數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488354" y="3558209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QUSBCam2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觀看 </a:t>
            </a:r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攝影機影像</a:t>
            </a:r>
            <a:endParaRPr lang="en-US" sz="1600" dirty="0"/>
          </a:p>
        </p:txBody>
      </p:sp>
      <p:sp>
        <p:nvSpPr>
          <p:cNvPr id="19" name="矩形 18"/>
          <p:cNvSpPr/>
          <p:nvPr/>
        </p:nvSpPr>
        <p:spPr>
          <a:xfrm>
            <a:off x="3483917" y="4111779"/>
            <a:ext cx="2850242" cy="8817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FC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3635452" y="4160233"/>
            <a:ext cx="26987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Surveillance Station 5.1</a:t>
            </a:r>
          </a:p>
          <a:p>
            <a:pPr fontAlgn="base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路免費頻道</a:t>
            </a:r>
            <a:endParaRPr lang="en-US" altLang="zh-Hant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40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路最高總頻道數擴充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941" y="2184076"/>
            <a:ext cx="671626" cy="671626"/>
          </a:xfrm>
          <a:prstGeom prst="rect">
            <a:avLst/>
          </a:prstGeom>
        </p:spPr>
      </p:pic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659" y="1469016"/>
            <a:ext cx="672908" cy="6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928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14684"/>
            <a:ext cx="8572560" cy="3637286"/>
          </a:xfrm>
          <a:prstGeom prst="rect">
            <a:avLst/>
          </a:prstGeom>
        </p:spPr>
      </p:pic>
      <p:sp>
        <p:nvSpPr>
          <p:cNvPr id="46" name="Shape 611"/>
          <p:cNvSpPr/>
          <p:nvPr/>
        </p:nvSpPr>
        <p:spPr>
          <a:xfrm flipV="1">
            <a:off x="281936" y="1306076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2018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 </a:t>
            </a:r>
            <a:r>
              <a:rPr lang="zh-TW" altLang="en-US" sz="3600" dirty="0">
                <a:solidFill>
                  <a:schemeClr val="bg1"/>
                </a:solidFill>
              </a:rPr>
              <a:t>透過</a:t>
            </a:r>
            <a:r>
              <a:rPr lang="en-US" altLang="zh-TW" sz="3600" dirty="0">
                <a:solidFill>
                  <a:schemeClr val="bg1"/>
                </a:solidFill>
              </a:rPr>
              <a:t> VJBOD </a:t>
            </a:r>
            <a:r>
              <a:rPr lang="zh-TW" altLang="en-US" sz="3600" dirty="0">
                <a:solidFill>
                  <a:schemeClr val="bg1"/>
                </a:solidFill>
              </a:rPr>
              <a:t>與擴充</a:t>
            </a:r>
            <a:r>
              <a:rPr lang="zh-Hant" altLang="en-US" sz="3600" dirty="0">
                <a:solidFill>
                  <a:schemeClr val="bg1"/>
                </a:solidFill>
              </a:rPr>
              <a:t>櫃</a:t>
            </a:r>
            <a:r>
              <a:rPr lang="zh-TW" altLang="en-US" sz="3600" dirty="0">
                <a:solidFill>
                  <a:schemeClr val="bg1"/>
                </a:solidFill>
              </a:rPr>
              <a:t>彈性擴充空間</a:t>
            </a:r>
            <a:endParaRPr sz="36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19" name="群組 15">
            <a:extLst>
              <a:ext uri="{FF2B5EF4-FFF2-40B4-BE49-F238E27FC236}">
                <a16:creationId xmlns="" xmlns:a16="http://schemas.microsoft.com/office/drawing/2014/main" id="{8AB26E22-6027-1044-AAE8-63C994C65C1E}"/>
              </a:ext>
            </a:extLst>
          </p:cNvPr>
          <p:cNvGrpSpPr/>
          <p:nvPr/>
        </p:nvGrpSpPr>
        <p:grpSpPr>
          <a:xfrm>
            <a:off x="5957047" y="1499172"/>
            <a:ext cx="1080000" cy="1080000"/>
            <a:chOff x="6959108" y="2066980"/>
            <a:chExt cx="1440187" cy="1440000"/>
          </a:xfrm>
        </p:grpSpPr>
        <p:sp>
          <p:nvSpPr>
            <p:cNvPr id="20" name="橢圓 9">
              <a:extLst>
                <a:ext uri="{FF2B5EF4-FFF2-40B4-BE49-F238E27FC236}">
                  <a16:creationId xmlns="" xmlns:a16="http://schemas.microsoft.com/office/drawing/2014/main" id="{E652BE63-B285-F34F-BF23-61BE629ABF05}"/>
                </a:ext>
              </a:extLst>
            </p:cNvPr>
            <p:cNvSpPr/>
            <p:nvPr/>
          </p:nvSpPr>
          <p:spPr>
            <a:xfrm>
              <a:off x="6959108" y="2066980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3" name="圖片 11" descr="VJBOD.png">
              <a:extLst>
                <a:ext uri="{FF2B5EF4-FFF2-40B4-BE49-F238E27FC236}">
                  <a16:creationId xmlns="" xmlns:a16="http://schemas.microsoft.com/office/drawing/2014/main" id="{1EA59EA3-BA26-2242-AC23-632D4BDF6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7247179" y="2393385"/>
              <a:ext cx="1071570" cy="902972"/>
            </a:xfrm>
            <a:prstGeom prst="rect">
              <a:avLst/>
            </a:prstGeom>
          </p:spPr>
        </p:pic>
      </p:grpSp>
      <p:grpSp>
        <p:nvGrpSpPr>
          <p:cNvPr id="24" name="群組 10">
            <a:extLst>
              <a:ext uri="{FF2B5EF4-FFF2-40B4-BE49-F238E27FC236}">
                <a16:creationId xmlns="" xmlns:a16="http://schemas.microsoft.com/office/drawing/2014/main" id="{FF07EC5E-DBDC-0F44-B234-670AF083D47C}"/>
              </a:ext>
            </a:extLst>
          </p:cNvPr>
          <p:cNvGrpSpPr/>
          <p:nvPr/>
        </p:nvGrpSpPr>
        <p:grpSpPr>
          <a:xfrm>
            <a:off x="1577413" y="1519265"/>
            <a:ext cx="1080000" cy="1080000"/>
            <a:chOff x="428596" y="2143809"/>
            <a:chExt cx="1440187" cy="1440000"/>
          </a:xfrm>
        </p:grpSpPr>
        <p:sp>
          <p:nvSpPr>
            <p:cNvPr id="25" name="橢圓 8">
              <a:extLst>
                <a:ext uri="{FF2B5EF4-FFF2-40B4-BE49-F238E27FC236}">
                  <a16:creationId xmlns="" xmlns:a16="http://schemas.microsoft.com/office/drawing/2014/main" id="{E1F6B0E3-DD74-1649-B5C3-77A634FFFC6C}"/>
                </a:ext>
              </a:extLst>
            </p:cNvPr>
            <p:cNvSpPr/>
            <p:nvPr/>
          </p:nvSpPr>
          <p:spPr>
            <a:xfrm>
              <a:off x="428596" y="2143809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6" name="圖片 12" descr="VJBOD.png">
              <a:extLst>
                <a:ext uri="{FF2B5EF4-FFF2-40B4-BE49-F238E27FC236}">
                  <a16:creationId xmlns="" xmlns:a16="http://schemas.microsoft.com/office/drawing/2014/main" id="{B270A285-20D5-BC45-8D01-14895BC3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484930" y="2431841"/>
              <a:ext cx="1095944" cy="963171"/>
            </a:xfrm>
            <a:prstGeom prst="rect">
              <a:avLst/>
            </a:prstGeom>
          </p:spPr>
        </p:pic>
      </p:grpSp>
      <p:cxnSp>
        <p:nvCxnSpPr>
          <p:cNvPr id="41" name="Straight Connector 7">
            <a:extLst>
              <a:ext uri="{FF2B5EF4-FFF2-40B4-BE49-F238E27FC236}">
                <a16:creationId xmlns="" xmlns:a16="http://schemas.microsoft.com/office/drawing/2014/main" id="{BA79A4E9-F17E-DB4D-AFB6-19DF25AFD39F}"/>
              </a:ext>
            </a:extLst>
          </p:cNvPr>
          <p:cNvCxnSpPr>
            <a:cxnSpLocks/>
          </p:cNvCxnSpPr>
          <p:nvPr/>
        </p:nvCxnSpPr>
        <p:spPr>
          <a:xfrm>
            <a:off x="3809480" y="4497355"/>
            <a:ext cx="1080120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4">
            <a:extLst>
              <a:ext uri="{FF2B5EF4-FFF2-40B4-BE49-F238E27FC236}">
                <a16:creationId xmlns="" xmlns:a16="http://schemas.microsoft.com/office/drawing/2014/main" id="{4A607067-39FA-8B46-AB7B-E256DFBF739A}"/>
              </a:ext>
            </a:extLst>
          </p:cNvPr>
          <p:cNvGrpSpPr/>
          <p:nvPr/>
        </p:nvGrpSpPr>
        <p:grpSpPr>
          <a:xfrm>
            <a:off x="4097512" y="2579172"/>
            <a:ext cx="792088" cy="1488975"/>
            <a:chOff x="3707904" y="3075806"/>
            <a:chExt cx="1656184" cy="1080120"/>
          </a:xfrm>
        </p:grpSpPr>
        <p:cxnSp>
          <p:nvCxnSpPr>
            <p:cNvPr id="43" name="Straight Connector 7">
              <a:extLst>
                <a:ext uri="{FF2B5EF4-FFF2-40B4-BE49-F238E27FC236}">
                  <a16:creationId xmlns="" xmlns:a16="http://schemas.microsoft.com/office/drawing/2014/main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">
              <a:extLst>
                <a:ext uri="{FF2B5EF4-FFF2-40B4-BE49-F238E27FC236}">
                  <a16:creationId xmlns="" xmlns:a16="http://schemas.microsoft.com/office/drawing/2014/main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">
              <a:extLst>
                <a:ext uri="{FF2B5EF4-FFF2-40B4-BE49-F238E27FC236}">
                  <a16:creationId xmlns="" xmlns:a16="http://schemas.microsoft.com/office/drawing/2014/main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圖片 60" descr="UX-800P-front.png">
            <a:extLst>
              <a:ext uri="{FF2B5EF4-FFF2-40B4-BE49-F238E27FC236}">
                <a16:creationId xmlns="" xmlns:a16="http://schemas.microsoft.com/office/drawing/2014/main" id="{4F019D0E-3F60-BE47-9459-C711579A59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69720" y="3830054"/>
            <a:ext cx="1447367" cy="1260000"/>
          </a:xfrm>
          <a:prstGeom prst="rect">
            <a:avLst/>
          </a:prstGeom>
        </p:spPr>
      </p:pic>
      <p:pic>
        <p:nvPicPr>
          <p:cNvPr id="54" name="圖片 77" descr="網路分享器1-02.png">
            <a:extLst>
              <a:ext uri="{FF2B5EF4-FFF2-40B4-BE49-F238E27FC236}">
                <a16:creationId xmlns="" xmlns:a16="http://schemas.microsoft.com/office/drawing/2014/main" id="{7AA5A9F4-0673-0047-BC69-08C87FBF17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57413" y="3605453"/>
            <a:ext cx="217553" cy="20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平行四邊形 35"/>
          <p:cNvSpPr/>
          <p:nvPr/>
        </p:nvSpPr>
        <p:spPr>
          <a:xfrm>
            <a:off x="578759" y="3209120"/>
            <a:ext cx="2128676" cy="524950"/>
          </a:xfrm>
          <a:prstGeom prst="parallelogram">
            <a:avLst>
              <a:gd name="adj" fmla="val 55727"/>
            </a:avLst>
          </a:prstGeom>
          <a:solidFill>
            <a:srgbClr val="054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618EB40-71A5-AD43-9616-95328E326E1B}"/>
              </a:ext>
            </a:extLst>
          </p:cNvPr>
          <p:cNvSpPr txBox="1"/>
          <p:nvPr/>
        </p:nvSpPr>
        <p:spPr>
          <a:xfrm>
            <a:off x="1018117" y="3210858"/>
            <a:ext cx="1423392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最高連接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VJBOD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5651270" y="2687003"/>
            <a:ext cx="1677272" cy="307777"/>
          </a:xfrm>
          <a:prstGeom prst="rect">
            <a:avLst/>
          </a:prstGeom>
          <a:solidFill>
            <a:srgbClr val="0096FF"/>
          </a:solidFill>
          <a:ln>
            <a:solidFill>
              <a:schemeClr val="lt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4F16E3F-CE16-4943-8A96-B341ADB6DFCE}"/>
              </a:ext>
            </a:extLst>
          </p:cNvPr>
          <p:cNvSpPr txBox="1"/>
          <p:nvPr/>
        </p:nvSpPr>
        <p:spPr>
          <a:xfrm>
            <a:off x="5624346" y="2688414"/>
            <a:ext cx="1567477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3.0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線連接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8" name="肘形接點 77"/>
          <p:cNvCxnSpPr/>
          <p:nvPr/>
        </p:nvCxnSpPr>
        <p:spPr>
          <a:xfrm rot="16200000" flipH="1">
            <a:off x="5271048" y="2533295"/>
            <a:ext cx="1339685" cy="1306285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6727736" y="3200398"/>
            <a:ext cx="2178334" cy="544568"/>
          </a:xfrm>
          <a:prstGeom prst="rect">
            <a:avLst/>
          </a:prstGeom>
          <a:solidFill>
            <a:schemeClr val="bg2"/>
          </a:solidFill>
          <a:ln w="19050">
            <a:solidFill>
              <a:srgbClr val="09ED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1998CC0-9BDF-5C4D-918A-736E2608000E}"/>
              </a:ext>
            </a:extLst>
          </p:cNvPr>
          <p:cNvSpPr txBox="1"/>
          <p:nvPr/>
        </p:nvSpPr>
        <p:spPr>
          <a:xfrm>
            <a:off x="6732844" y="3205506"/>
            <a:ext cx="2360059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最高連接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１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UX-800P/UX-500P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4" name="群組 44">
            <a:extLst>
              <a:ext uri="{FF2B5EF4-FFF2-40B4-BE49-F238E27FC236}">
                <a16:creationId xmlns="" xmlns:a16="http://schemas.microsoft.com/office/drawing/2014/main" id="{4A607067-39FA-8B46-AB7B-E256DFBF739A}"/>
              </a:ext>
            </a:extLst>
          </p:cNvPr>
          <p:cNvGrpSpPr/>
          <p:nvPr/>
        </p:nvGrpSpPr>
        <p:grpSpPr>
          <a:xfrm flipH="1">
            <a:off x="2956746" y="2481207"/>
            <a:ext cx="792088" cy="1726906"/>
            <a:chOff x="3707904" y="3075806"/>
            <a:chExt cx="1656184" cy="1080120"/>
          </a:xfrm>
        </p:grpSpPr>
        <p:cxnSp>
          <p:nvCxnSpPr>
            <p:cNvPr id="85" name="Straight Connector 7">
              <a:extLst>
                <a:ext uri="{FF2B5EF4-FFF2-40B4-BE49-F238E27FC236}">
                  <a16:creationId xmlns="" xmlns:a16="http://schemas.microsoft.com/office/drawing/2014/main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7">
              <a:extLst>
                <a:ext uri="{FF2B5EF4-FFF2-40B4-BE49-F238E27FC236}">
                  <a16:creationId xmlns="" xmlns:a16="http://schemas.microsoft.com/office/drawing/2014/main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7">
              <a:extLst>
                <a:ext uri="{FF2B5EF4-FFF2-40B4-BE49-F238E27FC236}">
                  <a16:creationId xmlns="" xmlns:a16="http://schemas.microsoft.com/office/drawing/2014/main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圖片 59" descr="TS-831XU-Front.png">
            <a:extLst>
              <a:ext uri="{FF2B5EF4-FFF2-40B4-BE49-F238E27FC236}">
                <a16:creationId xmlns="" xmlns:a16="http://schemas.microsoft.com/office/drawing/2014/main" id="{C2A61169-F72E-4C43-B803-067F8A5A42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3276" y="3783378"/>
            <a:ext cx="2088232" cy="1305377"/>
          </a:xfrm>
          <a:prstGeom prst="rect">
            <a:avLst/>
          </a:prstGeom>
        </p:spPr>
      </p:pic>
      <p:pic>
        <p:nvPicPr>
          <p:cNvPr id="53" name="圖片 62" descr="網路分享器1-01.png">
            <a:extLst>
              <a:ext uri="{FF2B5EF4-FFF2-40B4-BE49-F238E27FC236}">
                <a16:creationId xmlns="" xmlns:a16="http://schemas.microsoft.com/office/drawing/2014/main" id="{AC107AFA-81A5-A247-A815-319725F1B8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1408" y="2950217"/>
            <a:ext cx="1512168" cy="3256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63E4A0A3-436B-0E4F-998C-04581AD08B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60816" y="991896"/>
            <a:ext cx="2234516" cy="1873727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3043153" y="3409376"/>
            <a:ext cx="1752782" cy="529225"/>
          </a:xfrm>
          <a:prstGeom prst="rect">
            <a:avLst/>
          </a:prstGeom>
          <a:solidFill>
            <a:srgbClr val="0070C0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AAB8D42-8E1A-224E-BF34-121F706B96DE}"/>
              </a:ext>
            </a:extLst>
          </p:cNvPr>
          <p:cNvSpPr txBox="1"/>
          <p:nvPr/>
        </p:nvSpPr>
        <p:spPr>
          <a:xfrm>
            <a:off x="3052483" y="3420054"/>
            <a:ext cx="1893430" cy="523212"/>
          </a:xfrm>
          <a:prstGeom prst="rect">
            <a:avLst/>
          </a:prstGeom>
          <a:solidFill>
            <a:srgbClr val="009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1GbE / 10GbE</a:t>
            </a:r>
          </a:p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網路連接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0" name="圖片 58" descr="TS-831X-Front_V2.png">
            <a:extLst>
              <a:ext uri="{FF2B5EF4-FFF2-40B4-BE49-F238E27FC236}">
                <a16:creationId xmlns="" xmlns:a16="http://schemas.microsoft.com/office/drawing/2014/main" id="{5C87E958-B7D7-6D4B-B766-45580FD88C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43557" y="3844209"/>
            <a:ext cx="1497334" cy="936000"/>
          </a:xfrm>
          <a:prstGeom prst="rect">
            <a:avLst/>
          </a:prstGeom>
        </p:spPr>
      </p:pic>
      <p:sp>
        <p:nvSpPr>
          <p:cNvPr id="37" name="TextBox 6">
            <a:extLst>
              <a:ext uri="{FF2B5EF4-FFF2-40B4-BE49-F238E27FC236}">
                <a16:creationId xmlns="" xmlns:a16="http://schemas.microsoft.com/office/drawing/2014/main" id="{837A05E0-C9EE-6E43-B025-06E548B5E6C5}"/>
              </a:ext>
            </a:extLst>
          </p:cNvPr>
          <p:cNvSpPr txBox="1"/>
          <p:nvPr/>
        </p:nvSpPr>
        <p:spPr>
          <a:xfrm>
            <a:off x="2587009" y="2605261"/>
            <a:ext cx="75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TS-963X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="" xmlns:a16="http://schemas.microsoft.com/office/drawing/2014/main" id="{5FA7AA19-093A-584B-A6C0-E142C2FC5D82}"/>
              </a:ext>
            </a:extLst>
          </p:cNvPr>
          <p:cNvSpPr txBox="1"/>
          <p:nvPr/>
        </p:nvSpPr>
        <p:spPr>
          <a:xfrm>
            <a:off x="2595702" y="4738270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TS-831XU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="" xmlns:a16="http://schemas.microsoft.com/office/drawing/2014/main" id="{3149FB8A-FBDB-9E44-BB7A-7A6B9976260A}"/>
              </a:ext>
            </a:extLst>
          </p:cNvPr>
          <p:cNvSpPr txBox="1"/>
          <p:nvPr/>
        </p:nvSpPr>
        <p:spPr>
          <a:xfrm>
            <a:off x="4709458" y="474264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TS-831X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="" xmlns:a16="http://schemas.microsoft.com/office/drawing/2014/main" id="{D7B7BC23-B0EB-6642-B1DE-8D2EFAD0F232}"/>
              </a:ext>
            </a:extLst>
          </p:cNvPr>
          <p:cNvSpPr txBox="1"/>
          <p:nvPr/>
        </p:nvSpPr>
        <p:spPr>
          <a:xfrm>
            <a:off x="6281580" y="475500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UX-800P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941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11"/>
          <p:cNvSpPr/>
          <p:nvPr/>
        </p:nvSpPr>
        <p:spPr>
          <a:xfrm flipV="1">
            <a:off x="281936" y="1306076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171"/>
            <a:ext cx="9144000" cy="697312"/>
          </a:xfrm>
        </p:spPr>
        <p:txBody>
          <a:bodyPr/>
          <a:lstStyle/>
          <a:p>
            <a:pPr fontAlgn="base"/>
            <a:r>
              <a:rPr lang="zh-Hant" alt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款款皆可支援單埠 </a:t>
            </a:r>
            <a:r>
              <a:rPr lang="en-US" altLang="zh-TW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10</a:t>
            </a:r>
            <a:r>
              <a:rPr lang="en-US" sz="3600" dirty="0">
                <a:solidFill>
                  <a:srgbClr val="FFFFFF"/>
                </a:solidFill>
                <a:latin typeface="Microsoft JhengHei"/>
                <a:ea typeface="Microsoft JhengHei"/>
              </a:rPr>
              <a:t>GBASE-T</a:t>
            </a:r>
            <a:endParaRPr lang="zh-TW" alt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D5A6C3D-68C2-4440-BC17-B065456623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7034" y="1861210"/>
            <a:ext cx="2287700" cy="2029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0C127A-9D0E-BD46-8694-B69EF075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528" y="2099631"/>
            <a:ext cx="1479419" cy="9246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F67BD4D-FA19-E648-919A-A133C1649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497464" y="1904864"/>
            <a:ext cx="2296334" cy="1925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B9340A-FD5D-0B4C-B7FF-30F1280FDAD5}"/>
              </a:ext>
            </a:extLst>
          </p:cNvPr>
          <p:cNvSpPr txBox="1"/>
          <p:nvPr/>
        </p:nvSpPr>
        <p:spPr>
          <a:xfrm>
            <a:off x="2941740" y="3069210"/>
            <a:ext cx="1256509" cy="523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 x M.2 SSD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= RAID 0/1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D64D053-7D30-3140-84D0-FE47582FC4CA}"/>
              </a:ext>
            </a:extLst>
          </p:cNvPr>
          <p:cNvSpPr txBox="1"/>
          <p:nvPr/>
        </p:nvSpPr>
        <p:spPr>
          <a:xfrm>
            <a:off x="6821788" y="3069210"/>
            <a:ext cx="1820342" cy="523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x 2.5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吋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SSD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= RAID 0/1/5/6/10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平行四邊形 24"/>
          <p:cNvSpPr/>
          <p:nvPr/>
        </p:nvSpPr>
        <p:spPr>
          <a:xfrm>
            <a:off x="532235" y="1278817"/>
            <a:ext cx="3680531" cy="524950"/>
          </a:xfrm>
          <a:prstGeom prst="parallelogram">
            <a:avLst>
              <a:gd name="adj" fmla="val 55727"/>
            </a:avLst>
          </a:prstGeom>
          <a:solidFill>
            <a:srgbClr val="009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6C153B-59A9-0043-96CB-DBDB1145F2C3}"/>
              </a:ext>
            </a:extLst>
          </p:cNvPr>
          <p:cNvSpPr txBox="1"/>
          <p:nvPr/>
        </p:nvSpPr>
        <p:spPr>
          <a:xfrm>
            <a:off x="808542" y="1371030"/>
            <a:ext cx="3519649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285750" indent="-285750"/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TS-563 + QM2-2S10G1T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平行四邊形 25"/>
          <p:cNvSpPr/>
          <p:nvPr/>
        </p:nvSpPr>
        <p:spPr>
          <a:xfrm>
            <a:off x="4502129" y="1278817"/>
            <a:ext cx="3960733" cy="524950"/>
          </a:xfrm>
          <a:prstGeom prst="parallelogram">
            <a:avLst>
              <a:gd name="adj" fmla="val 55727"/>
            </a:avLst>
          </a:prstGeom>
          <a:solidFill>
            <a:srgbClr val="009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576D24-7C94-E04D-99C1-E9B6B747E859}"/>
              </a:ext>
            </a:extLst>
          </p:cNvPr>
          <p:cNvSpPr txBox="1"/>
          <p:nvPr/>
        </p:nvSpPr>
        <p:spPr>
          <a:xfrm>
            <a:off x="4774294" y="1371030"/>
            <a:ext cx="3830516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285750" indent="-285750"/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TS-963X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直接內建 </a:t>
            </a:r>
            <a:r>
              <a:rPr lang="en-US" altLang="zh-Hant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10GBASE-T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29005" y="3990075"/>
            <a:ext cx="6563092" cy="675231"/>
          </a:xfrm>
          <a:prstGeom prst="rect">
            <a:avLst/>
          </a:prstGeom>
          <a:solidFill>
            <a:srgbClr val="0546FF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1256180" y="3990075"/>
            <a:ext cx="6379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高速的資料吞吐能力，滿足企業對軟體容器應用、大量檔案存取、備份和復原等高頻寬作業的需求。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8" name="Picture 3" descr="C:\Users\user\Desktop\TS-x28A_PPT\勝2.png"/>
          <p:cNvPicPr>
            <a:picLocks noChangeAspect="1" noChangeArrowheads="1"/>
          </p:cNvPicPr>
          <p:nvPr/>
        </p:nvPicPr>
        <p:blipFill>
          <a:blip r:embed="rId6">
            <a:lum bright="12000" contrast="34000"/>
          </a:blip>
          <a:srcRect/>
          <a:stretch>
            <a:fillRect/>
          </a:stretch>
        </p:blipFill>
        <p:spPr bwMode="auto">
          <a:xfrm>
            <a:off x="6995342" y="2341920"/>
            <a:ext cx="720080" cy="480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5945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-3811" y="11905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</a:t>
            </a: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的好，用過就回不去了</a:t>
            </a:r>
            <a:endParaRPr sz="36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1" name="Shape 246">
            <a:extLst>
              <a:ext uri="{FF2B5EF4-FFF2-40B4-BE49-F238E27FC236}">
                <a16:creationId xmlns="" xmlns:a16="http://schemas.microsoft.com/office/drawing/2014/main" id="{90025C07-6871-7B4A-80E5-8FBC1ABE5AF3}"/>
              </a:ext>
            </a:extLst>
          </p:cNvPr>
          <p:cNvSpPr txBox="1"/>
          <p:nvPr/>
        </p:nvSpPr>
        <p:spPr>
          <a:xfrm>
            <a:off x="492501" y="1298277"/>
            <a:ext cx="701233" cy="23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8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單位</a:t>
            </a:r>
            <a:r>
              <a:rPr lang="en-US" altLang="zh-Hant" sz="8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: </a:t>
            </a:r>
            <a:r>
              <a:rPr lang="zh-Hant" altLang="en-US" sz="8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百萬</a:t>
            </a:r>
            <a:endParaRPr sz="8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2" name="Shape 246">
            <a:extLst>
              <a:ext uri="{FF2B5EF4-FFF2-40B4-BE49-F238E27FC236}">
                <a16:creationId xmlns="" xmlns:a16="http://schemas.microsoft.com/office/drawing/2014/main" id="{B16B9525-DB8A-9C49-A184-7708BAB6B0D5}"/>
              </a:ext>
            </a:extLst>
          </p:cNvPr>
          <p:cNvSpPr txBox="1"/>
          <p:nvPr/>
        </p:nvSpPr>
        <p:spPr>
          <a:xfrm>
            <a:off x="1407260" y="4764407"/>
            <a:ext cx="3982439" cy="20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zh-Hant" altLang="en-US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來源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https://</a:t>
            </a:r>
            <a:r>
              <a:rPr lang="en-US" altLang="zh-Hant" sz="600" b="1" dirty="0" err="1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www.statista.com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/statistics/285474/hdds-and-ssds-in-pcs-global-shipments-2012-2017/</a:t>
            </a:r>
            <a:endParaRPr sz="600" b="1" i="0" u="none" strike="noStrike" cap="none" dirty="0">
              <a:solidFill>
                <a:schemeClr val="bg1">
                  <a:lumMod val="6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4" name="Shape 246">
            <a:extLst>
              <a:ext uri="{FF2B5EF4-FFF2-40B4-BE49-F238E27FC236}">
                <a16:creationId xmlns="" xmlns:a16="http://schemas.microsoft.com/office/drawing/2014/main" id="{BA9145DB-5FA1-B845-A4D9-6850949C0C00}"/>
              </a:ext>
            </a:extLst>
          </p:cNvPr>
          <p:cNvSpPr txBox="1"/>
          <p:nvPr/>
        </p:nvSpPr>
        <p:spPr>
          <a:xfrm>
            <a:off x="608408" y="1195085"/>
            <a:ext cx="5010287" cy="29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SSD </a:t>
            </a:r>
            <a:r>
              <a:rPr lang="zh-Hant" altLang="en-US" sz="15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與 </a:t>
            </a:r>
            <a:r>
              <a:rPr lang="en-US" altLang="zh-Hant" sz="15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HDD </a:t>
            </a:r>
            <a:r>
              <a:rPr lang="zh-Hant" altLang="en-US" sz="15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全球銷售量</a:t>
            </a:r>
            <a:endParaRPr sz="15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9" name="Shape 233"/>
          <p:cNvSpPr/>
          <p:nvPr/>
        </p:nvSpPr>
        <p:spPr>
          <a:xfrm>
            <a:off x="5206457" y="2077793"/>
            <a:ext cx="3546883" cy="1592686"/>
          </a:xfrm>
          <a:prstGeom prst="parallelogram">
            <a:avLst>
              <a:gd name="adj" fmla="val 2442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246">
            <a:extLst>
              <a:ext uri="{FF2B5EF4-FFF2-40B4-BE49-F238E27FC236}">
                <a16:creationId xmlns="" xmlns:a16="http://schemas.microsoft.com/office/drawing/2014/main" id="{E5EC4C7A-FA4B-C94A-A095-3DFF9C20A4E2}"/>
              </a:ext>
            </a:extLst>
          </p:cNvPr>
          <p:cNvSpPr txBox="1"/>
          <p:nvPr/>
        </p:nvSpPr>
        <p:spPr>
          <a:xfrm>
            <a:off x="5715201" y="2215167"/>
            <a:ext cx="2943694" cy="14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altLang="zh-Hant" sz="19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SSD </a:t>
            </a:r>
            <a:r>
              <a:rPr lang="zh-Hant" altLang="en-US" sz="19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相較傳統硬碟的優點</a:t>
            </a:r>
            <a:endParaRPr lang="en-US" altLang="zh-Hant" sz="1900" b="1" i="0" u="none" strike="noStrike" cap="none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zh-Hant" altLang="en-US" sz="15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超高讀寫效能，高反應</a:t>
            </a:r>
            <a:endParaRPr lang="en-US" altLang="zh-Hant" sz="155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zh-Hant" altLang="en-US" sz="15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無讀寫頭，不怕震動或落摔</a:t>
            </a:r>
            <a:r>
              <a:rPr lang="en-US" altLang="zh-Hant" sz="15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zh-Hant" altLang="en-US" sz="155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超輕薄的體積</a:t>
            </a:r>
            <a:endParaRPr lang="en-US" altLang="zh-Hant" sz="155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</a:pPr>
            <a:r>
              <a:rPr lang="zh-Hant" altLang="en-US" sz="155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低耗電量</a:t>
            </a:r>
            <a:endParaRPr lang="en-US" altLang="zh-Hant"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FD9E636-19DF-764E-ACC9-0A6842BC08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9974" y="1507276"/>
            <a:ext cx="5010287" cy="3181018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5786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78504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265865" y="2385385"/>
            <a:ext cx="4915311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zh-TW" altLang="en-US" sz="3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大檔傳輸只在</a:t>
            </a:r>
            <a:r>
              <a:rPr lang="en-US" altLang="zh-TW" sz="3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3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一念間</a:t>
            </a:r>
            <a:endParaRPr sz="38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5040754" y="1649891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  <a:endParaRPr kumimoji="0" lang="zh-TW" altLang="en-US" sz="5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4BF31C-BB5C-7C4D-8CD9-1C97EDADD0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71478" y="2991101"/>
            <a:ext cx="1013012" cy="1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666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3747E4-4B6D-494F-8D55-8403EBE3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5" y="4406565"/>
            <a:ext cx="620935" cy="530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E4DF5A-D462-804B-B57C-ECC743A53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5" y="4535784"/>
            <a:ext cx="444500" cy="38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E6A00F-8F0B-CC47-BE91-DEF07A43E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05" y="4599284"/>
            <a:ext cx="571500" cy="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6597D152-60AD-2543-8F25-76612FC8D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217" y="4488156"/>
            <a:ext cx="428628" cy="428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34" descr="Windows Server 2016 R2.png">
            <a:extLst>
              <a:ext uri="{FF2B5EF4-FFF2-40B4-BE49-F238E27FC236}">
                <a16:creationId xmlns="" xmlns:a16="http://schemas.microsoft.com/office/drawing/2014/main" id="{E39C7F1B-FCF1-724C-9761-B2D4F40DE8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0905" y="4362566"/>
            <a:ext cx="598312" cy="646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56331C72-B59B-B94D-B435-9FBCBB942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0061" y="289249"/>
            <a:ext cx="4292082" cy="1222310"/>
          </a:xfrm>
        </p:spPr>
        <p:txBody>
          <a:bodyPr/>
          <a:lstStyle/>
          <a:p>
            <a:pPr algn="ctr"/>
            <a:r>
              <a:rPr lang="en-US" altLang="zh-Hant" sz="3200" dirty="0">
                <a:solidFill>
                  <a:srgbClr val="F6C62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10GBASE-T </a:t>
            </a:r>
            <a:r>
              <a:rPr lang="zh-Hant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en-US" altLang="zh-Hant" sz="3200" dirty="0">
                <a:solidFill>
                  <a:srgbClr val="F6C62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3200" dirty="0" err="1">
                <a:solidFill>
                  <a:srgbClr val="F6C62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Qtier</a:t>
            </a:r>
            <a:r>
              <a:rPr lang="en-US" altLang="zh-Hant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US" altLang="zh-Hant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Hant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小小體積，大大滿足</a:t>
            </a:r>
            <a:endParaRPr 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4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1905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唾手可得的 </a:t>
            </a:r>
            <a:r>
              <a:rPr lang="en-US" altLang="zh-Hant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2.5</a:t>
            </a: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吋</a:t>
            </a:r>
            <a:r>
              <a:rPr lang="en-US" altLang="zh-Hant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SSD</a:t>
            </a:r>
            <a:endParaRPr sz="36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F67518-0822-4048-8405-83F661B0B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85637" y="2204659"/>
            <a:ext cx="2289102" cy="1745298"/>
          </a:xfrm>
          <a:prstGeom prst="rect">
            <a:avLst/>
          </a:prstGeom>
        </p:spPr>
      </p:pic>
      <p:sp>
        <p:nvSpPr>
          <p:cNvPr id="39" name="Shape 246">
            <a:extLst>
              <a:ext uri="{FF2B5EF4-FFF2-40B4-BE49-F238E27FC236}">
                <a16:creationId xmlns="" xmlns:a16="http://schemas.microsoft.com/office/drawing/2014/main" id="{644F9399-C487-7D4E-AF7D-195EC7A8C28A}"/>
              </a:ext>
            </a:extLst>
          </p:cNvPr>
          <p:cNvSpPr txBox="1"/>
          <p:nvPr/>
        </p:nvSpPr>
        <p:spPr>
          <a:xfrm>
            <a:off x="6593009" y="4016029"/>
            <a:ext cx="1560269" cy="20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zh-Hant" altLang="en-US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來源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2018/03/22 </a:t>
            </a:r>
            <a:r>
              <a:rPr lang="en-US" altLang="zh-Hant" sz="600" b="1" dirty="0" err="1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PChome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購物網站</a:t>
            </a:r>
            <a:endParaRPr sz="600" b="1" i="0" u="none" strike="noStrike" cap="none" dirty="0">
              <a:solidFill>
                <a:schemeClr val="bg1">
                  <a:lumMod val="6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411659" y="1193291"/>
            <a:ext cx="5568431" cy="3492115"/>
          </a:xfrm>
          <a:prstGeom prst="roundRect">
            <a:avLst>
              <a:gd name="adj" fmla="val 4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437101" y="1205009"/>
            <a:ext cx="6293634" cy="3504235"/>
            <a:chOff x="389479" y="941259"/>
            <a:chExt cx="6751259" cy="3759032"/>
          </a:xfrm>
        </p:grpSpPr>
        <p:pic>
          <p:nvPicPr>
            <p:cNvPr id="19" name="圖片 39" descr="比較.jpg">
              <a:extLst>
                <a:ext uri="{FF2B5EF4-FFF2-40B4-BE49-F238E27FC236}">
                  <a16:creationId xmlns="" xmlns:a16="http://schemas.microsoft.com/office/drawing/2014/main" id="{DFA9FF9B-0084-A441-9EC6-F12FBB7D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237"/>
            <a:stretch>
              <a:fillRect/>
            </a:stretch>
          </p:blipFill>
          <p:spPr bwMode="auto">
            <a:xfrm>
              <a:off x="707679" y="1110899"/>
              <a:ext cx="5062581" cy="356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Shape 179">
              <a:extLst>
                <a:ext uri="{FF2B5EF4-FFF2-40B4-BE49-F238E27FC236}">
                  <a16:creationId xmlns="" xmlns:a16="http://schemas.microsoft.com/office/drawing/2014/main" id="{71063E24-04BF-E54A-89C1-665E48A1F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151" y="1440251"/>
              <a:ext cx="1546422" cy="314724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zh-TW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3.5</a:t>
              </a:r>
              <a:r>
                <a:rPr lang="zh-TW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吋傳統硬碟</a:t>
              </a:r>
            </a:p>
          </p:txBody>
        </p:sp>
        <p:cxnSp>
          <p:nvCxnSpPr>
            <p:cNvPr id="21" name="Shape 164">
              <a:extLst>
                <a:ext uri="{FF2B5EF4-FFF2-40B4-BE49-F238E27FC236}">
                  <a16:creationId xmlns="" xmlns:a16="http://schemas.microsoft.com/office/drawing/2014/main" id="{AEB1A29D-1C2B-C84D-9008-CEADDC2579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-387057" y="2881955"/>
              <a:ext cx="3111103" cy="30956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2" name="文字方塊 30">
              <a:extLst>
                <a:ext uri="{FF2B5EF4-FFF2-40B4-BE49-F238E27FC236}">
                  <a16:creationId xmlns="" xmlns:a16="http://schemas.microsoft.com/office/drawing/2014/main" id="{E904DA7A-7AB7-744A-9195-920A57222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071" y="4446375"/>
              <a:ext cx="13263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r"/>
              <a:r>
                <a:rPr lang="en-US" altLang="zh-TW" sz="1050" b="1" dirty="0">
                  <a:solidFill>
                    <a:srgbClr val="0070C0"/>
                  </a:solidFill>
                </a:rPr>
                <a:t>H 100.1 mm</a:t>
              </a:r>
              <a:endParaRPr lang="zh-TW" altLang="en-US" sz="105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3" name="Shape 164">
              <a:extLst>
                <a:ext uri="{FF2B5EF4-FFF2-40B4-BE49-F238E27FC236}">
                  <a16:creationId xmlns="" xmlns:a16="http://schemas.microsoft.com/office/drawing/2014/main" id="{2298D93F-29DC-B547-8EAC-16B7C99B50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16132" y="1162097"/>
              <a:ext cx="2155031" cy="39291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4" name="文字方塊 36">
              <a:extLst>
                <a:ext uri="{FF2B5EF4-FFF2-40B4-BE49-F238E27FC236}">
                  <a16:creationId xmlns="" xmlns:a16="http://schemas.microsoft.com/office/drawing/2014/main" id="{366D3CB6-A038-0E4B-8D4E-FCC5784F8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8078" y="941259"/>
              <a:ext cx="1521618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 101.6 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文字方塊 38">
              <a:extLst>
                <a:ext uri="{FF2B5EF4-FFF2-40B4-BE49-F238E27FC236}">
                  <a16:creationId xmlns="" xmlns:a16="http://schemas.microsoft.com/office/drawing/2014/main" id="{62402E3F-5EA4-394F-8388-781340E4B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79" y="2700384"/>
              <a:ext cx="1521620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H 147mm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26" name="Shape 164">
              <a:extLst>
                <a:ext uri="{FF2B5EF4-FFF2-40B4-BE49-F238E27FC236}">
                  <a16:creationId xmlns="" xmlns:a16="http://schemas.microsoft.com/office/drawing/2014/main" id="{FC03EED8-FAE7-3B43-8859-68F4128CE6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062778" y="2100309"/>
              <a:ext cx="1462088" cy="71438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文字方塊 36">
              <a:extLst>
                <a:ext uri="{FF2B5EF4-FFF2-40B4-BE49-F238E27FC236}">
                  <a16:creationId xmlns="" xmlns:a16="http://schemas.microsoft.com/office/drawing/2014/main" id="{0C0B3C57-C217-264A-B35C-79FFDF1C9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499" y="1796640"/>
              <a:ext cx="1521618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b="1" dirty="0">
                  <a:solidFill>
                    <a:srgbClr val="0070C0"/>
                  </a:solidFill>
                </a:rPr>
                <a:t>W 69.85 mm</a:t>
              </a:r>
              <a:endParaRPr lang="zh-TW" altLang="en-US" sz="105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Shape 164">
              <a:extLst>
                <a:ext uri="{FF2B5EF4-FFF2-40B4-BE49-F238E27FC236}">
                  <a16:creationId xmlns="" xmlns:a16="http://schemas.microsoft.com/office/drawing/2014/main" id="{F81869AF-F63F-1849-AE73-DEADA9B282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98722" y="1961007"/>
              <a:ext cx="471488" cy="30956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文字方塊 36">
              <a:extLst>
                <a:ext uri="{FF2B5EF4-FFF2-40B4-BE49-F238E27FC236}">
                  <a16:creationId xmlns="" xmlns:a16="http://schemas.microsoft.com/office/drawing/2014/main" id="{DD6D73FA-38AB-3E40-A8FD-C188ABAB0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087" y="160858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W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22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cxnSp>
          <p:nvCxnSpPr>
            <p:cNvPr id="30" name="Shape 164">
              <a:extLst>
                <a:ext uri="{FF2B5EF4-FFF2-40B4-BE49-F238E27FC236}">
                  <a16:creationId xmlns="" xmlns:a16="http://schemas.microsoft.com/office/drawing/2014/main" id="{578E635D-D908-8D42-B466-CF090624CD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389730" y="3212949"/>
              <a:ext cx="2213372" cy="0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文字方塊 36">
              <a:extLst>
                <a:ext uri="{FF2B5EF4-FFF2-40B4-BE49-F238E27FC236}">
                  <a16:creationId xmlns="" xmlns:a16="http://schemas.microsoft.com/office/drawing/2014/main" id="{5A376E5F-FBB1-B747-ADE4-69B5174E6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9586" y="2215594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110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sp>
          <p:nvSpPr>
            <p:cNvPr id="32" name="Shape 179">
              <a:extLst>
                <a:ext uri="{FF2B5EF4-FFF2-40B4-BE49-F238E27FC236}">
                  <a16:creationId xmlns="" xmlns:a16="http://schemas.microsoft.com/office/drawing/2014/main" id="{59F78254-5932-BA4B-AD97-F721B917A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704" y="2336053"/>
              <a:ext cx="1039415" cy="378619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/>
            <a:lstStyle/>
            <a:p>
              <a:pPr algn="ctr">
                <a:defRPr/>
              </a:pP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2.5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吋</a:t>
              </a: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SSD</a:t>
              </a:r>
              <a:endPara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微軟正黑體" pitchFamily="34" charset="-120"/>
              </a:endParaRPr>
            </a:p>
          </p:txBody>
        </p:sp>
        <p:cxnSp>
          <p:nvCxnSpPr>
            <p:cNvPr id="33" name="Shape 164">
              <a:extLst>
                <a:ext uri="{FF2B5EF4-FFF2-40B4-BE49-F238E27FC236}">
                  <a16:creationId xmlns="" xmlns:a16="http://schemas.microsoft.com/office/drawing/2014/main" id="{AF5FE90D-FC2B-6E4F-87D4-C42152ADEA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867987" y="3341536"/>
              <a:ext cx="2132409" cy="0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hape 164">
              <a:extLst>
                <a:ext uri="{FF2B5EF4-FFF2-40B4-BE49-F238E27FC236}">
                  <a16:creationId xmlns="" xmlns:a16="http://schemas.microsoft.com/office/drawing/2014/main" id="{019BDAFC-8557-7B45-9E29-7D34CB7E3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768944" y="3409997"/>
              <a:ext cx="1766888" cy="7144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hape 164">
              <a:extLst>
                <a:ext uri="{FF2B5EF4-FFF2-40B4-BE49-F238E27FC236}">
                  <a16:creationId xmlns="" xmlns:a16="http://schemas.microsoft.com/office/drawing/2014/main" id="{754143AD-236F-BD46-9BC0-92D7148F4C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11819" y="2070544"/>
              <a:ext cx="908447" cy="54769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" name="文字方塊 36">
              <a:extLst>
                <a:ext uri="{FF2B5EF4-FFF2-40B4-BE49-F238E27FC236}">
                  <a16:creationId xmlns="" xmlns:a16="http://schemas.microsoft.com/office/drawing/2014/main" id="{5267671A-5A5C-4745-B5D5-79087FC35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119" y="324982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80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cxnSp>
          <p:nvCxnSpPr>
            <p:cNvPr id="37" name="Shape 164">
              <a:extLst>
                <a:ext uri="{FF2B5EF4-FFF2-40B4-BE49-F238E27FC236}">
                  <a16:creationId xmlns="" xmlns:a16="http://schemas.microsoft.com/office/drawing/2014/main" id="{6BCF0A81-4CB5-0A46-A67E-CC9CCE6B7E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54619" y="2543222"/>
              <a:ext cx="1395413" cy="84535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" name="Rounded Rectangle 1">
              <a:extLst>
                <a:ext uri="{FF2B5EF4-FFF2-40B4-BE49-F238E27FC236}">
                  <a16:creationId xmlns="" xmlns:a16="http://schemas.microsoft.com/office/drawing/2014/main" id="{A0724611-A215-3340-956E-3E3B85EB6075}"/>
                </a:ext>
              </a:extLst>
            </p:cNvPr>
            <p:cNvSpPr/>
            <p:nvPr/>
          </p:nvSpPr>
          <p:spPr>
            <a:xfrm>
              <a:off x="2773680" y="1753839"/>
              <a:ext cx="1821180" cy="284864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Shape 233"/>
          <p:cNvSpPr/>
          <p:nvPr/>
        </p:nvSpPr>
        <p:spPr>
          <a:xfrm>
            <a:off x="5290018" y="1024327"/>
            <a:ext cx="3690849" cy="1043771"/>
          </a:xfrm>
          <a:prstGeom prst="parallelogram">
            <a:avLst>
              <a:gd name="adj" fmla="val 2442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46">
            <a:extLst>
              <a:ext uri="{FF2B5EF4-FFF2-40B4-BE49-F238E27FC236}">
                <a16:creationId xmlns="" xmlns:a16="http://schemas.microsoft.com/office/drawing/2014/main" id="{BD3078D0-161A-EC45-B6E7-4CABB2B6B723}"/>
              </a:ext>
            </a:extLst>
          </p:cNvPr>
          <p:cNvSpPr txBox="1"/>
          <p:nvPr/>
        </p:nvSpPr>
        <p:spPr>
          <a:xfrm>
            <a:off x="5544068" y="1088323"/>
            <a:ext cx="3271764" cy="130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altLang="zh-Hant" sz="15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2.5 </a:t>
            </a:r>
            <a:r>
              <a:rPr lang="zh-Hant" altLang="en-US" sz="15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吋 </a:t>
            </a:r>
            <a:r>
              <a:rPr lang="en-US" altLang="zh-Hant" sz="15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SSD </a:t>
            </a:r>
            <a:r>
              <a:rPr lang="zh-Hant" altLang="en-US" sz="15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常見於你我生活之中</a:t>
            </a:r>
            <a:endParaRPr lang="en-US" altLang="zh-Hant" sz="1500" b="1" i="0" u="none" strike="noStrike" cap="none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30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歷史悠久，始於輕薄型筆電</a:t>
            </a:r>
            <a:endParaRPr lang="en-US" altLang="zh-Hant" sz="1300" b="1" i="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30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電腦升級後，汰換下的 </a:t>
            </a:r>
            <a:r>
              <a:rPr lang="en-US" altLang="zh-Hant" sz="130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2.5</a:t>
            </a:r>
            <a:r>
              <a:rPr lang="zh-Hant" altLang="en-US" sz="130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吋 </a:t>
            </a:r>
            <a:r>
              <a:rPr lang="en-US" altLang="zh-Hant" sz="130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SSD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30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各種通路與賣場的最高能見度與市佔率</a:t>
            </a:r>
            <a:endParaRPr lang="en-US" altLang="zh-Hant" sz="1300" b="1" i="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lang="en-US" altLang="zh-Hant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00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圖片 36" descr="4.png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281909" y="1112793"/>
            <a:ext cx="2697862" cy="3553238"/>
          </a:xfrm>
          <a:prstGeom prst="rect">
            <a:avLst/>
          </a:prstGeom>
        </p:spPr>
      </p:pic>
      <p:pic>
        <p:nvPicPr>
          <p:cNvPr id="26" name="圖片 25" descr="4.png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3080167" y="1112795"/>
            <a:ext cx="2970479" cy="355323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2" name="圖片 21" descr="4.png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6156607" y="1112795"/>
            <a:ext cx="2697861" cy="3553238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1905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極致工藝，創造出最珍貴的</a:t>
            </a:r>
            <a:r>
              <a:rPr lang="zh-Hant" alt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每吋空間</a:t>
            </a:r>
            <a:endParaRPr sz="36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B880D63-1A22-0046-A6B1-C7D38B7BF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95" y="2432908"/>
            <a:ext cx="2522697" cy="19107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628438" y="1773384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185 x 211 x 236 mm</a:t>
            </a:r>
          </a:p>
        </p:txBody>
      </p:sp>
      <p:sp>
        <p:nvSpPr>
          <p:cNvPr id="21" name="Shape 233"/>
          <p:cNvSpPr/>
          <p:nvPr/>
        </p:nvSpPr>
        <p:spPr>
          <a:xfrm>
            <a:off x="613532" y="1392692"/>
            <a:ext cx="1976321" cy="36147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  <a:lumOff val="10000"/>
            </a:schemeClr>
          </a:solidFill>
          <a:ln w="38100" cap="flat" cmpd="sng">
            <a:solidFill>
              <a:srgbClr val="292929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632696" y="1392692"/>
            <a:ext cx="195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5-bay TS-563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FDBA57-F696-8A49-B671-51DF18703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127" y="2280016"/>
            <a:ext cx="2565473" cy="20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EAA372-498F-1C4E-B5E0-3D60A7222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983" y="2510340"/>
            <a:ext cx="2447361" cy="1821964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=""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6527068" y="1773384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185 x 264 x 279 mm</a:t>
            </a:r>
          </a:p>
        </p:txBody>
      </p:sp>
      <p:sp>
        <p:nvSpPr>
          <p:cNvPr id="31" name="Shape 233"/>
          <p:cNvSpPr/>
          <p:nvPr/>
        </p:nvSpPr>
        <p:spPr>
          <a:xfrm>
            <a:off x="6512162" y="1392692"/>
            <a:ext cx="1976321" cy="36147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  <a:lumOff val="10000"/>
            </a:schemeClr>
          </a:solidFill>
          <a:ln w="38100" cap="flat" cmpd="sng">
            <a:solidFill>
              <a:srgbClr val="292929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=""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6531326" y="1392692"/>
            <a:ext cx="195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6-bay TVS-673e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=""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3555510" y="1773384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182 x 217 x 236 mm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=""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3571128" y="1392692"/>
            <a:ext cx="1957157" cy="369332"/>
          </a:xfrm>
          <a:prstGeom prst="rect">
            <a:avLst/>
          </a:prstGeom>
          <a:solidFill>
            <a:srgbClr val="3366FF"/>
          </a:solidFill>
          <a:ln>
            <a:solidFill>
              <a:schemeClr val="tx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9-bay TS-963X</a:t>
            </a:r>
          </a:p>
        </p:txBody>
      </p:sp>
      <p:pic>
        <p:nvPicPr>
          <p:cNvPr id="38" name="圖片 37" descr="皇冠-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286" y="867062"/>
            <a:ext cx="720224" cy="5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334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156"/>
            <a:ext cx="9144000" cy="697312"/>
          </a:xfrm>
        </p:spPr>
        <p:txBody>
          <a:bodyPr/>
          <a:lstStyle/>
          <a:p>
            <a:r>
              <a:rPr lang="zh-Hant" altLang="en-US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長期支援性的 </a:t>
            </a:r>
            <a:r>
              <a:rPr lang="en-US" altLang="zh-Hant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AMD </a:t>
            </a:r>
            <a:r>
              <a:rPr lang="zh-Hant" altLang="en-US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四核心</a:t>
            </a:r>
            <a:r>
              <a:rPr lang="en-US" altLang="zh-Hant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2.0 GHz</a:t>
            </a:r>
            <a:endParaRPr 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2757601" y="4142302"/>
            <a:ext cx="3153669" cy="523220"/>
          </a:xfrm>
          <a:prstGeom prst="rect">
            <a:avLst/>
          </a:prstGeom>
          <a:solidFill>
            <a:srgbClr val="1DABA4">
              <a:alpha val="80000"/>
            </a:srgbClr>
          </a:solidFill>
          <a:ln w="12700">
            <a:solidFill>
              <a:schemeClr val="bg2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TS-963X-2G: 1 x 2GB DDR3L-1600</a:t>
            </a:r>
          </a:p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TS-963X-8G: 1 x 8GB DDR3L-1600</a:t>
            </a:r>
          </a:p>
        </p:txBody>
      </p:sp>
      <p:pic>
        <p:nvPicPr>
          <p:cNvPr id="16" name="圖片 12">
            <a:extLst>
              <a:ext uri="{FF2B5EF4-FFF2-40B4-BE49-F238E27FC236}">
                <a16:creationId xmlns="" xmlns:a16="http://schemas.microsoft.com/office/drawing/2014/main" id="{FB4F8C0A-E65A-3944-A80E-14139FC8F2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95251" y="1169903"/>
            <a:ext cx="1115331" cy="879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1">
            <a:extLst>
              <a:ext uri="{FF2B5EF4-FFF2-40B4-BE49-F238E27FC236}">
                <a16:creationId xmlns="" xmlns:a16="http://schemas.microsoft.com/office/drawing/2014/main" id="{0642C338-77B0-2443-AB93-C7D0FFC5E007}"/>
              </a:ext>
            </a:extLst>
          </p:cNvPr>
          <p:cNvSpPr txBox="1"/>
          <p:nvPr/>
        </p:nvSpPr>
        <p:spPr>
          <a:xfrm>
            <a:off x="4163942" y="1185761"/>
            <a:ext cx="4017817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zh-TW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極速 </a:t>
            </a:r>
            <a:r>
              <a:rPr kumimoji="1" lang="en-US" altLang="zh-TW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64-bit </a:t>
            </a:r>
            <a:r>
              <a:rPr kumimoji="1" lang="zh-TW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四核 </a:t>
            </a:r>
            <a:r>
              <a:rPr kumimoji="1" lang="en-US" altLang="zh-TW" sz="24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2.0</a:t>
            </a:r>
            <a:r>
              <a:rPr kumimoji="1" lang="en-US" altLang="zh-TW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 GHz </a:t>
            </a:r>
            <a:r>
              <a:rPr kumimoji="1" lang="en-US" altLang="zh-TW" sz="1800" b="1" dirty="0" err="1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SoC</a:t>
            </a:r>
            <a:endParaRPr kumimoji="1" lang="en-US" altLang="zh-TW" sz="18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  <a:p>
            <a:r>
              <a:rPr kumimoji="1" lang="zh-Hant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長期供貨的嵌入式</a:t>
            </a:r>
            <a:r>
              <a:rPr kumimoji="1" lang="en-US" altLang="zh-Hant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 G </a:t>
            </a:r>
            <a:r>
              <a:rPr kumimoji="1" lang="zh-Hant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系列處理器</a:t>
            </a:r>
            <a:endParaRPr kumimoji="1" lang="zh-TW" altLang="en-US" sz="18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22" name="文字方塊 1">
            <a:extLst>
              <a:ext uri="{FF2B5EF4-FFF2-40B4-BE49-F238E27FC236}">
                <a16:creationId xmlns="" xmlns:a16="http://schemas.microsoft.com/office/drawing/2014/main" id="{888D60F0-B4A1-A443-B732-D8F747208B4E}"/>
              </a:ext>
            </a:extLst>
          </p:cNvPr>
          <p:cNvSpPr txBox="1"/>
          <p:nvPr/>
        </p:nvSpPr>
        <p:spPr>
          <a:xfrm>
            <a:off x="7518459" y="2023994"/>
            <a:ext cx="1412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i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GX-420MC</a:t>
            </a:r>
            <a:endParaRPr kumimoji="1" lang="zh-TW" altLang="en-US" sz="1600" b="1" i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24" name="Shape 233"/>
          <p:cNvSpPr/>
          <p:nvPr/>
        </p:nvSpPr>
        <p:spPr>
          <a:xfrm>
            <a:off x="3518530" y="2049359"/>
            <a:ext cx="3999929" cy="1043771"/>
          </a:xfrm>
          <a:prstGeom prst="parallelogram">
            <a:avLst>
              <a:gd name="adj" fmla="val 2442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1DDDA3-0DC4-F94F-8B28-34C6963C24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8270" y="1348929"/>
            <a:ext cx="3960607" cy="3018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A2A7416-5CC6-9B49-85FC-42DADA065F33}"/>
              </a:ext>
            </a:extLst>
          </p:cNvPr>
          <p:cNvSpPr txBox="1"/>
          <p:nvPr/>
        </p:nvSpPr>
        <p:spPr>
          <a:xfrm>
            <a:off x="4222942" y="2121663"/>
            <a:ext cx="3130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altLang="zh-Hant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AES-NI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硬體加密引擎</a:t>
            </a:r>
            <a:endParaRPr lang="en-US" altLang="zh-Hant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SODIMM DDR3L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</a:t>
            </a:r>
            <a:r>
              <a:rPr lang="zh-Hant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體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高達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5387624" y="2770433"/>
            <a:ext cx="1570452" cy="892552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79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Hant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16GB</a:t>
            </a:r>
          </a:p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(2 x 8GB)</a:t>
            </a:r>
            <a:endParaRPr lang="zh-TW" altLang="en-US" sz="2600" dirty="0">
              <a:latin typeface="+mj-lt"/>
            </a:endParaRPr>
          </a:p>
        </p:txBody>
      </p:sp>
      <p:pic>
        <p:nvPicPr>
          <p:cNvPr id="20" name="圖片 5" descr="RAM-0715-2.png">
            <a:extLst>
              <a:ext uri="{FF2B5EF4-FFF2-40B4-BE49-F238E27FC236}">
                <a16:creationId xmlns="" xmlns:a16="http://schemas.microsoft.com/office/drawing/2014/main" id="{E9534400-59AA-5F47-B8F2-40952CD54E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6966" y="3142251"/>
            <a:ext cx="1366765" cy="701366"/>
          </a:xfrm>
          <a:prstGeom prst="rect">
            <a:avLst/>
          </a:prstGeom>
        </p:spPr>
      </p:pic>
      <p:pic>
        <p:nvPicPr>
          <p:cNvPr id="21" name="圖片 5" descr="RAM-0715-2.png">
            <a:extLst>
              <a:ext uri="{FF2B5EF4-FFF2-40B4-BE49-F238E27FC236}">
                <a16:creationId xmlns="" xmlns:a16="http://schemas.microsoft.com/office/drawing/2014/main" id="{7EB439BC-A783-3E4C-ACC6-789B81BECF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58076" y="2617774"/>
            <a:ext cx="1366765" cy="7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59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611"/>
          <p:cNvSpPr/>
          <p:nvPr/>
        </p:nvSpPr>
        <p:spPr>
          <a:xfrm flipV="1">
            <a:off x="281936" y="12958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圖片 20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4468"/>
            <a:ext cx="8572560" cy="3637286"/>
          </a:xfrm>
          <a:prstGeom prst="rect">
            <a:avLst/>
          </a:prstGeom>
        </p:spPr>
      </p:pic>
      <p:sp>
        <p:nvSpPr>
          <p:cNvPr id="2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A79AEE1-48F2-3243-ADED-312B0B514D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55933" y="1132482"/>
            <a:ext cx="4239358" cy="3554863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TS-963X </a:t>
            </a:r>
            <a:r>
              <a:rPr lang="zh-Hant" alt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正面</a:t>
            </a:r>
            <a:r>
              <a:rPr lang="en-US" sz="36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490439" y="1585030"/>
            <a:ext cx="2115540" cy="522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指示燈號：狀態</a:t>
            </a:r>
            <a:r>
              <a:rPr lang="zh-Hant" altLang="en-US" sz="13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  <a:r>
              <a:rPr lang="en-US" sz="13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r>
              <a:rPr lang="zh-Hant" altLang="en-US" sz="13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  <a:endParaRPr lang="en-US"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Hant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Hant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吋</a:t>
            </a: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endParaRPr sz="13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135602" y="3063531"/>
            <a:ext cx="911026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ja-JP" alt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按鍵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74525" y="3737399"/>
            <a:ext cx="16826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USB 3.0</a:t>
            </a:r>
            <a:r>
              <a:rPr lang="en-US" sz="1300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u="none" strike="noStrike" cap="none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一鍵備份</a:t>
            </a:r>
            <a:endParaRPr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852519" y="1588324"/>
            <a:ext cx="1608266" cy="86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x 3.5</a:t>
            </a:r>
            <a:r>
              <a:rPr lang="zh-TW" alt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吋 </a:t>
            </a: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SATA 6Gb/s HDD</a:t>
            </a:r>
            <a:r>
              <a:rPr lang="zh-Hant" alt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埠</a:t>
            </a:r>
            <a:endParaRPr lang="en-US" altLang="zh-Hant" sz="1300" b="1" i="0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Hant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亦支援 </a:t>
            </a:r>
            <a:r>
              <a:rPr lang="en-US" altLang="zh-Hant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吋</a:t>
            </a:r>
            <a:r>
              <a:rPr lang="en-US" altLang="zh-Hant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HDD/SSD)</a:t>
            </a:r>
            <a:endParaRPr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937073" y="3219490"/>
            <a:ext cx="1962122" cy="67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4 x 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吋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SATA 6Gb/s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Hant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埠</a:t>
            </a:r>
            <a:endParaRPr lang="en-US" sz="1300" b="1" i="0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172979" y="1842053"/>
            <a:ext cx="199875" cy="187420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43CE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10800000">
            <a:off x="1968050" y="1935554"/>
            <a:ext cx="1147056" cy="3334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0" name="Shape 250"/>
          <p:cNvCxnSpPr>
            <a:cxnSpLocks/>
          </p:cNvCxnSpPr>
          <p:nvPr/>
        </p:nvCxnSpPr>
        <p:spPr>
          <a:xfrm rot="10800000">
            <a:off x="1984538" y="3201279"/>
            <a:ext cx="808984" cy="40907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6" name="Shape 250"/>
          <p:cNvCxnSpPr>
            <a:cxnSpLocks/>
          </p:cNvCxnSpPr>
          <p:nvPr/>
        </p:nvCxnSpPr>
        <p:spPr>
          <a:xfrm>
            <a:off x="1968049" y="3882978"/>
            <a:ext cx="736498" cy="18219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1" name="TextBox 20">
            <a:extLst>
              <a:ext uri="{FF2B5EF4-FFF2-40B4-BE49-F238E27FC236}">
                <a16:creationId xmlns="" xmlns:a16="http://schemas.microsoft.com/office/drawing/2014/main" id="{867A362D-2DF7-A34C-ABB7-0EA37E9DCB17}"/>
              </a:ext>
            </a:extLst>
          </p:cNvPr>
          <p:cNvSpPr txBox="1"/>
          <p:nvPr/>
        </p:nvSpPr>
        <p:spPr>
          <a:xfrm>
            <a:off x="1010439" y="2280175"/>
            <a:ext cx="998934" cy="338554"/>
          </a:xfrm>
          <a:prstGeom prst="rect">
            <a:avLst/>
          </a:prstGeom>
          <a:solidFill>
            <a:srgbClr val="3366FF">
              <a:alpha val="98824"/>
            </a:srgbClr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刷紋質感</a:t>
            </a:r>
            <a:endParaRPr 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Shape 265"/>
          <p:cNvSpPr/>
          <p:nvPr/>
        </p:nvSpPr>
        <p:spPr>
          <a:xfrm>
            <a:off x="3150564" y="3775907"/>
            <a:ext cx="222290" cy="70486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43CE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>
            <a:off x="1984538" y="4384268"/>
            <a:ext cx="1109055" cy="897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6" name="Shape 249">
            <a:extLst>
              <a:ext uri="{FF2B5EF4-FFF2-40B4-BE49-F238E27FC236}">
                <a16:creationId xmlns="" xmlns:a16="http://schemas.microsoft.com/office/drawing/2014/main" id="{1F55481C-D112-EA42-892E-8F18BFAB3DCB}"/>
              </a:ext>
            </a:extLst>
          </p:cNvPr>
          <p:cNvSpPr txBox="1"/>
          <p:nvPr/>
        </p:nvSpPr>
        <p:spPr>
          <a:xfrm>
            <a:off x="350424" y="4235981"/>
            <a:ext cx="1669521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2.5</a:t>
            </a:r>
            <a:r>
              <a:rPr lang="zh-TW" alt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吋</a:t>
            </a: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SSD </a:t>
            </a:r>
            <a:r>
              <a:rPr lang="zh-Hant" alt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指示燈號</a:t>
            </a:r>
            <a:endParaRPr lang="ja-JP" altLang="en-US"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 flipV="1">
            <a:off x="6251828" y="3459780"/>
            <a:ext cx="686926" cy="62239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64" name="Shape 264"/>
          <p:cNvCxnSpPr>
            <a:cxnSpLocks/>
          </p:cNvCxnSpPr>
          <p:nvPr/>
        </p:nvCxnSpPr>
        <p:spPr>
          <a:xfrm flipV="1">
            <a:off x="6134454" y="1935554"/>
            <a:ext cx="702207" cy="3220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" name="向右箭號 25"/>
          <p:cNvSpPr/>
          <p:nvPr/>
        </p:nvSpPr>
        <p:spPr>
          <a:xfrm flipH="1">
            <a:off x="1968048" y="2364813"/>
            <a:ext cx="825474" cy="169277"/>
          </a:xfrm>
          <a:prstGeom prst="rightArrow">
            <a:avLst>
              <a:gd name="adj1" fmla="val 50000"/>
              <a:gd name="adj2" fmla="val 103081"/>
            </a:avLst>
          </a:prstGeom>
          <a:solidFill>
            <a:srgbClr val="3366FF"/>
          </a:solidFill>
          <a:ln w="12700">
            <a:solidFill>
              <a:schemeClr val="bg1">
                <a:alpha val="4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9939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493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可快速安裝與拆卸的 </a:t>
            </a:r>
            <a:r>
              <a:rPr lang="en-US" altLang="zh-Hant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HDD / SSD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92656" y="1437349"/>
            <a:ext cx="4584252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 descr="C:\Users\Han Tsai\Desktop\TS-932X_直播_0320\未命名-5.png">
            <a:extLst>
              <a:ext uri="{FF2B5EF4-FFF2-40B4-BE49-F238E27FC236}">
                <a16:creationId xmlns="" xmlns:a16="http://schemas.microsoft.com/office/drawing/2014/main" id="{AD81DCFD-3638-764F-9044-35124E92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0124" y="1734679"/>
            <a:ext cx="2517240" cy="27275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0EF3DD-4535-8042-9C1C-D6EED92F9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922" y="1961917"/>
            <a:ext cx="1796569" cy="2675794"/>
          </a:xfrm>
          <a:prstGeom prst="rect">
            <a:avLst/>
          </a:prstGeom>
        </p:spPr>
      </p:pic>
      <p:sp>
        <p:nvSpPr>
          <p:cNvPr id="48" name="圓角矩形 47"/>
          <p:cNvSpPr/>
          <p:nvPr/>
        </p:nvSpPr>
        <p:spPr>
          <a:xfrm>
            <a:off x="5184500" y="1437349"/>
            <a:ext cx="3363151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3" descr="C:\Users\Han Tsai\Desktop\TS-932X_直播_0320\未命名-6.png">
            <a:extLst>
              <a:ext uri="{FF2B5EF4-FFF2-40B4-BE49-F238E27FC236}">
                <a16:creationId xmlns="" xmlns:a16="http://schemas.microsoft.com/office/drawing/2014/main" id="{38B14C86-DC66-2345-AC03-B9156EBB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7315" y="2258128"/>
            <a:ext cx="2992841" cy="1628493"/>
          </a:xfrm>
          <a:prstGeom prst="rect">
            <a:avLst/>
          </a:prstGeom>
          <a:noFill/>
        </p:spPr>
      </p:pic>
      <p:sp>
        <p:nvSpPr>
          <p:cNvPr id="26" name="Shape 246">
            <a:extLst>
              <a:ext uri="{FF2B5EF4-FFF2-40B4-BE49-F238E27FC236}">
                <a16:creationId xmlns="" xmlns:a16="http://schemas.microsoft.com/office/drawing/2014/main" id="{651D8BB7-E3BB-DC48-97B3-7F6320885A9B}"/>
              </a:ext>
            </a:extLst>
          </p:cNvPr>
          <p:cNvSpPr txBox="1"/>
          <p:nvPr/>
        </p:nvSpPr>
        <p:spPr>
          <a:xfrm>
            <a:off x="1231426" y="1797924"/>
            <a:ext cx="182713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免工具安裝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吋</a:t>
            </a:r>
            <a:r>
              <a:rPr lang="en-US" sz="1100" b="1" u="none" strike="noStrike" cap="none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616669" y="1289197"/>
            <a:ext cx="1397126" cy="307777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buSzPts val="1400"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吋硬碟托盤</a:t>
            </a:r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7" name="Shape 246">
            <a:extLst>
              <a:ext uri="{FF2B5EF4-FFF2-40B4-BE49-F238E27FC236}">
                <a16:creationId xmlns="" xmlns:a16="http://schemas.microsoft.com/office/drawing/2014/main" id="{F1EBFE38-1B94-EE46-B29E-372AF73D6871}"/>
              </a:ext>
            </a:extLst>
          </p:cNvPr>
          <p:cNvSpPr txBox="1"/>
          <p:nvPr/>
        </p:nvSpPr>
        <p:spPr>
          <a:xfrm>
            <a:off x="3228659" y="1492101"/>
            <a:ext cx="1732959" cy="40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亦支援螺絲固定的</a:t>
            </a:r>
            <a:endParaRPr lang="en-US" altLang="zh-Hant" sz="11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5309356" y="1321933"/>
            <a:ext cx="1450862" cy="307777"/>
          </a:xfrm>
          <a:prstGeom prst="rect">
            <a:avLst/>
          </a:prstGeom>
          <a:solidFill>
            <a:srgbClr val="3366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buSzPts val="1400"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2.5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托盤</a:t>
            </a:r>
          </a:p>
        </p:txBody>
      </p:sp>
      <p:sp>
        <p:nvSpPr>
          <p:cNvPr id="28" name="Shape 246">
            <a:extLst>
              <a:ext uri="{FF2B5EF4-FFF2-40B4-BE49-F238E27FC236}">
                <a16:creationId xmlns="" xmlns:a16="http://schemas.microsoft.com/office/drawing/2014/main" id="{5ECF41A6-C0AD-D64B-9E90-E46E79DCE760}"/>
              </a:ext>
            </a:extLst>
          </p:cNvPr>
          <p:cNvSpPr txBox="1"/>
          <p:nvPr/>
        </p:nvSpPr>
        <p:spPr>
          <a:xfrm>
            <a:off x="5305084" y="1722751"/>
            <a:ext cx="216776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免工具安裝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85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1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30" name="Shape 611"/>
          <p:cNvSpPr/>
          <p:nvPr/>
        </p:nvSpPr>
        <p:spPr>
          <a:xfrm flipV="1">
            <a:off x="276828" y="130096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3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611"/>
          <p:cNvSpPr/>
          <p:nvPr/>
        </p:nvSpPr>
        <p:spPr>
          <a:xfrm>
            <a:off x="292983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54604A-A5EF-D140-BEFF-DC355D4D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102" y="1179870"/>
            <a:ext cx="4046462" cy="3515335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600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TS-963X</a:t>
            </a:r>
            <a:r>
              <a:rPr 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zh-Hant" alt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背面</a:t>
            </a:r>
            <a:r>
              <a:rPr lang="en-US" sz="36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cxnSp>
        <p:nvCxnSpPr>
          <p:cNvPr id="255" name="Shape 255"/>
          <p:cNvCxnSpPr>
            <a:cxnSpLocks/>
          </p:cNvCxnSpPr>
          <p:nvPr/>
        </p:nvCxnSpPr>
        <p:spPr>
          <a:xfrm rot="10800000">
            <a:off x="1950302" y="3603291"/>
            <a:ext cx="3673623" cy="48224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6" name="Shape 256"/>
          <p:cNvSpPr txBox="1"/>
          <p:nvPr/>
        </p:nvSpPr>
        <p:spPr>
          <a:xfrm>
            <a:off x="771822" y="3444443"/>
            <a:ext cx="1551720" cy="341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防盜安全鎖</a:t>
            </a:r>
            <a:r>
              <a:rPr lang="en-US" sz="1300" b="1" i="0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孔</a:t>
            </a:r>
            <a:endParaRPr sz="13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906803" y="2003942"/>
            <a:ext cx="1161681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內建揚聲器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8" name="Shape 258"/>
          <p:cNvCxnSpPr>
            <a:cxnSpLocks/>
          </p:cNvCxnSpPr>
          <p:nvPr/>
        </p:nvCxnSpPr>
        <p:spPr>
          <a:xfrm rot="10800000">
            <a:off x="1932272" y="2164667"/>
            <a:ext cx="3742171" cy="38569"/>
          </a:xfrm>
          <a:prstGeom prst="straightConnector1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9" name="Shape 259"/>
          <p:cNvSpPr txBox="1"/>
          <p:nvPr/>
        </p:nvSpPr>
        <p:spPr>
          <a:xfrm>
            <a:off x="6783119" y="1664077"/>
            <a:ext cx="1066732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系統重置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806141" y="2163795"/>
            <a:ext cx="1633230" cy="2347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3.5mm</a:t>
            </a:r>
            <a:r>
              <a:rPr lang="en-US" sz="13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音源輸出孔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6306811" y="2667320"/>
            <a:ext cx="493412" cy="158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5" name="Shape 265"/>
          <p:cNvSpPr/>
          <p:nvPr/>
        </p:nvSpPr>
        <p:spPr>
          <a:xfrm>
            <a:off x="6044013" y="2495189"/>
            <a:ext cx="268524" cy="31961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09B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800223" y="2518441"/>
            <a:ext cx="1465618" cy="2441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 err="1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GbE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RJ-45</a:t>
            </a:r>
            <a:r>
              <a:rPr lang="zh-Hant" alt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2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sz="12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7" name="Shape 267"/>
          <p:cNvCxnSpPr/>
          <p:nvPr/>
        </p:nvCxnSpPr>
        <p:spPr>
          <a:xfrm>
            <a:off x="6247772" y="2312655"/>
            <a:ext cx="560404" cy="1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9" name="Shape 269"/>
          <p:cNvSpPr txBox="1"/>
          <p:nvPr/>
        </p:nvSpPr>
        <p:spPr>
          <a:xfrm>
            <a:off x="6804199" y="3438345"/>
            <a:ext cx="1590916" cy="493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1 x USB 3.0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 x USB 2.0</a:t>
            </a:r>
            <a:endParaRPr lang="en-US" sz="13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505816" y="4158377"/>
            <a:ext cx="159091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DC </a:t>
            </a:r>
            <a:r>
              <a:rPr lang="en-US" sz="13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12V </a:t>
            </a:r>
            <a:r>
              <a:rPr lang="en-US" sz="1300" b="1" u="none" strike="noStrike" cap="none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電源輸入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>
            <a:off x="1954394" y="4300338"/>
            <a:ext cx="4101447" cy="1588"/>
          </a:xfrm>
          <a:prstGeom prst="straightConnector1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0" name="Shape 262"/>
          <p:cNvCxnSpPr>
            <a:cxnSpLocks/>
            <a:endCxn id="259" idx="1"/>
          </p:cNvCxnSpPr>
          <p:nvPr/>
        </p:nvCxnSpPr>
        <p:spPr>
          <a:xfrm>
            <a:off x="6285529" y="1815966"/>
            <a:ext cx="497590" cy="2000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1" name="Shape 266">
            <a:extLst>
              <a:ext uri="{FF2B5EF4-FFF2-40B4-BE49-F238E27FC236}">
                <a16:creationId xmlns=""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6808176" y="2903839"/>
            <a:ext cx="1750250" cy="47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10GbE 10GBASE-T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69" name="Shape 264"/>
          <p:cNvCxnSpPr>
            <a:cxnSpLocks/>
          </p:cNvCxnSpPr>
          <p:nvPr/>
        </p:nvCxnSpPr>
        <p:spPr>
          <a:xfrm>
            <a:off x="6323233" y="3153804"/>
            <a:ext cx="480966" cy="158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0" name="Shape 265"/>
          <p:cNvSpPr/>
          <p:nvPr/>
        </p:nvSpPr>
        <p:spPr>
          <a:xfrm>
            <a:off x="6044013" y="2958860"/>
            <a:ext cx="273871" cy="36628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09B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>
            <a:off x="6317507" y="3687499"/>
            <a:ext cx="486692" cy="1588"/>
          </a:xfrm>
          <a:prstGeom prst="straightConnector1">
            <a:avLst/>
          </a:prstGeom>
          <a:noFill/>
          <a:ln w="19050" cap="flat" cmpd="sng">
            <a:solidFill>
              <a:srgbClr val="43CEFF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2" name="Shape 265"/>
          <p:cNvSpPr/>
          <p:nvPr/>
        </p:nvSpPr>
        <p:spPr>
          <a:xfrm>
            <a:off x="5960747" y="3446155"/>
            <a:ext cx="340715" cy="59145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43CE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FEB3729-6F23-5A47-988C-CDCA0D0B09F4}"/>
              </a:ext>
            </a:extLst>
          </p:cNvPr>
          <p:cNvSpPr/>
          <p:nvPr/>
        </p:nvSpPr>
        <p:spPr>
          <a:xfrm>
            <a:off x="5738873" y="2462169"/>
            <a:ext cx="281073" cy="43595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584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圖片 18" descr="BG_Mai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40080" cy="5143499"/>
          </a:xfrm>
          <a:prstGeom prst="rect">
            <a:avLst/>
          </a:prstGeom>
        </p:spPr>
      </p:pic>
      <p:pic>
        <p:nvPicPr>
          <p:cNvPr id="34" name="圖片 33" descr="1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pic>
        <p:nvPicPr>
          <p:cNvPr id="36" name="Picture 35" descr="C:\Users\user\Desktop\21_PPT對稿QNAP AQC107 10G網卡\29384737_xxl.png">
            <a:extLst>
              <a:ext uri="{FF2B5EF4-FFF2-40B4-BE49-F238E27FC236}">
                <a16:creationId xmlns="" xmlns:a16="http://schemas.microsoft.com/office/drawing/2014/main" id="{A5103048-87E0-634A-A326-D365C67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6378">
            <a:off x="1884845" y="3480941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免費送你 </a:t>
            </a:r>
            <a:r>
              <a:rPr lang="en-US" altLang="zh-Hant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Multi-Gigabit 10GBASE-T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4" name="圖片 18" descr="highlight.png">
            <a:extLst>
              <a:ext uri="{FF2B5EF4-FFF2-40B4-BE49-F238E27FC236}">
                <a16:creationId xmlns="" xmlns:a16="http://schemas.microsoft.com/office/drawing/2014/main" id="{9D749287-AF6A-2346-8E6D-617921D7C5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4452" y="937764"/>
            <a:ext cx="2643206" cy="528641"/>
          </a:xfrm>
          <a:prstGeom prst="rect">
            <a:avLst/>
          </a:prstGeom>
        </p:spPr>
      </p:pic>
      <p:pic>
        <p:nvPicPr>
          <p:cNvPr id="25" name="Picture 4" descr="C:\Users\user\Desktop\21_PPT對稿QNAP AQC107 10G網卡\15-1-01.png">
            <a:extLst>
              <a:ext uri="{FF2B5EF4-FFF2-40B4-BE49-F238E27FC236}">
                <a16:creationId xmlns="" xmlns:a16="http://schemas.microsoft.com/office/drawing/2014/main" id="{84C44E08-9731-AF46-8F1E-B3E5C9E5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15549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6" name="Picture 5" descr="C:\Users\user\Desktop\21_PPT對稿QNAP AQC107 10G網卡\15-2-01.png">
            <a:extLst>
              <a:ext uri="{FF2B5EF4-FFF2-40B4-BE49-F238E27FC236}">
                <a16:creationId xmlns="" xmlns:a16="http://schemas.microsoft.com/office/drawing/2014/main" id="{978FFAA6-8914-5B47-A051-6CD327A2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258461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7" name="Picture 6" descr="C:\Users\user\Desktop\21_PPT對稿QNAP AQC107 10G網卡\15-3-01.png">
            <a:extLst>
              <a:ext uri="{FF2B5EF4-FFF2-40B4-BE49-F238E27FC236}">
                <a16:creationId xmlns="" xmlns:a16="http://schemas.microsoft.com/office/drawing/2014/main" id="{4F3B3263-E5B7-2844-8893-2B339578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364321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8" name="文字方塊 16">
            <a:extLst>
              <a:ext uri="{FF2B5EF4-FFF2-40B4-BE49-F238E27FC236}">
                <a16:creationId xmlns="" xmlns:a16="http://schemas.microsoft.com/office/drawing/2014/main" id="{9F4EC937-D383-EE4C-91A7-557EC8AA674A}"/>
              </a:ext>
            </a:extLst>
          </p:cNvPr>
          <p:cNvSpPr txBox="1"/>
          <p:nvPr/>
        </p:nvSpPr>
        <p:spPr>
          <a:xfrm>
            <a:off x="3431599" y="1065602"/>
            <a:ext cx="19428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</a:p>
        </p:txBody>
      </p:sp>
      <p:sp>
        <p:nvSpPr>
          <p:cNvPr id="29" name="平行四邊形 28">
            <a:extLst>
              <a:ext uri="{FF2B5EF4-FFF2-40B4-BE49-F238E27FC236}">
                <a16:creationId xmlns="" xmlns:a16="http://schemas.microsoft.com/office/drawing/2014/main" id="{55B0FC65-6AD7-494D-BAEE-1CC526466179}"/>
              </a:ext>
            </a:extLst>
          </p:cNvPr>
          <p:cNvSpPr/>
          <p:nvPr/>
        </p:nvSpPr>
        <p:spPr>
          <a:xfrm>
            <a:off x="3393934" y="2101578"/>
            <a:ext cx="748630" cy="288032"/>
          </a:xfrm>
          <a:prstGeom prst="parallelogram">
            <a:avLst/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6">
            <a:extLst>
              <a:ext uri="{FF2B5EF4-FFF2-40B4-BE49-F238E27FC236}">
                <a16:creationId xmlns="" xmlns:a16="http://schemas.microsoft.com/office/drawing/2014/main" id="{E2AFBA48-F634-2149-B482-58E31D9445D0}"/>
              </a:ext>
            </a:extLst>
          </p:cNvPr>
          <p:cNvSpPr txBox="1"/>
          <p:nvPr/>
        </p:nvSpPr>
        <p:spPr>
          <a:xfrm>
            <a:off x="3393934" y="209482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1" name="平行四邊形 29">
            <a:extLst>
              <a:ext uri="{FF2B5EF4-FFF2-40B4-BE49-F238E27FC236}">
                <a16:creationId xmlns="" xmlns:a16="http://schemas.microsoft.com/office/drawing/2014/main" id="{02BDDA3A-0236-3147-A16D-93669876D936}"/>
              </a:ext>
            </a:extLst>
          </p:cNvPr>
          <p:cNvSpPr/>
          <p:nvPr/>
        </p:nvSpPr>
        <p:spPr>
          <a:xfrm>
            <a:off x="1845586" y="3110802"/>
            <a:ext cx="2233506" cy="288032"/>
          </a:xfrm>
          <a:prstGeom prst="parallelogram">
            <a:avLst/>
          </a:prstGeom>
          <a:solidFill>
            <a:srgbClr val="3366FF"/>
          </a:solidFill>
          <a:ln>
            <a:solidFill>
              <a:schemeClr val="lt1">
                <a:alpha val="1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5G/2.5G/1G/100M</a:t>
            </a:r>
            <a:endParaRPr lang="zh-TW" altLang="en-US" b="1" dirty="0"/>
          </a:p>
        </p:txBody>
      </p:sp>
      <p:sp>
        <p:nvSpPr>
          <p:cNvPr id="32" name="平行四邊形 33">
            <a:extLst>
              <a:ext uri="{FF2B5EF4-FFF2-40B4-BE49-F238E27FC236}">
                <a16:creationId xmlns="" xmlns:a16="http://schemas.microsoft.com/office/drawing/2014/main" id="{1FCA6071-0802-1149-AE7B-52CF1B41C887}"/>
              </a:ext>
            </a:extLst>
          </p:cNvPr>
          <p:cNvSpPr/>
          <p:nvPr/>
        </p:nvSpPr>
        <p:spPr>
          <a:xfrm>
            <a:off x="3191006" y="4241105"/>
            <a:ext cx="888086" cy="288032"/>
          </a:xfrm>
          <a:prstGeom prst="parallelogram">
            <a:avLst/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4">
            <a:extLst>
              <a:ext uri="{FF2B5EF4-FFF2-40B4-BE49-F238E27FC236}">
                <a16:creationId xmlns="" xmlns:a16="http://schemas.microsoft.com/office/drawing/2014/main" id="{162B91F0-1381-0E41-B3F1-4511E24F2909}"/>
              </a:ext>
            </a:extLst>
          </p:cNvPr>
          <p:cNvSpPr txBox="1"/>
          <p:nvPr/>
        </p:nvSpPr>
        <p:spPr>
          <a:xfrm>
            <a:off x="3179620" y="421927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未連接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A81C2673-AB3A-FC45-B38E-F456DD000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0976"/>
          <a:stretch>
            <a:fillRect/>
          </a:stretch>
        </p:blipFill>
        <p:spPr>
          <a:xfrm>
            <a:off x="4039" y="1119100"/>
            <a:ext cx="2079419" cy="368491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A1DB101-4D5E-E54C-BE0D-76DACF7EC159}"/>
              </a:ext>
            </a:extLst>
          </p:cNvPr>
          <p:cNvSpPr/>
          <p:nvPr/>
        </p:nvSpPr>
        <p:spPr>
          <a:xfrm>
            <a:off x="1465663" y="2930497"/>
            <a:ext cx="534581" cy="501674"/>
          </a:xfrm>
          <a:prstGeom prst="ellipse">
            <a:avLst/>
          </a:prstGeom>
          <a:noFill/>
          <a:ln>
            <a:solidFill>
              <a:srgbClr val="09B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hape 233"/>
          <p:cNvSpPr/>
          <p:nvPr/>
        </p:nvSpPr>
        <p:spPr>
          <a:xfrm>
            <a:off x="4969569" y="3308047"/>
            <a:ext cx="3530377" cy="755070"/>
          </a:xfrm>
          <a:prstGeom prst="parallelogram">
            <a:avLst>
              <a:gd name="adj" fmla="val 16939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" name="Shape 253">
            <a:extLst>
              <a:ext uri="{FF2B5EF4-FFF2-40B4-BE49-F238E27FC236}">
                <a16:creationId xmlns="" xmlns:a16="http://schemas.microsoft.com/office/drawing/2014/main" id="{3790ACF7-814A-4A40-BD07-1536F0A8C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47326635"/>
              </p:ext>
            </p:extLst>
          </p:nvPr>
        </p:nvGraphicFramePr>
        <p:xfrm>
          <a:off x="5190633" y="1225725"/>
          <a:ext cx="3464364" cy="219762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84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5e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6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6A </a:t>
                      </a:r>
                      <a:endParaRPr lang="en-US" altLang="zh-TW" sz="1400" dirty="0"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1G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+mj-lt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+mj-lt"/>
                          <a:sym typeface="Microsoft JhengHei"/>
                        </a:rPr>
                        <a:t>10G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85E51E9-9C37-2F4C-8AA6-60D14617BD46}"/>
              </a:ext>
            </a:extLst>
          </p:cNvPr>
          <p:cNvSpPr/>
          <p:nvPr/>
        </p:nvSpPr>
        <p:spPr>
          <a:xfrm>
            <a:off x="5074678" y="34838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</a:t>
            </a:r>
            <a:r>
              <a:rPr lang="zh-Hant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速度直接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升級！ </a:t>
            </a:r>
            <a:endParaRPr lang="en-US" altLang="zh-TW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sp>
        <p:nvSpPr>
          <p:cNvPr id="22" name="矩形 21"/>
          <p:cNvSpPr/>
          <p:nvPr/>
        </p:nvSpPr>
        <p:spPr>
          <a:xfrm>
            <a:off x="5879990" y="1225726"/>
            <a:ext cx="755373" cy="2197626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58323" y="1225725"/>
            <a:ext cx="1196674" cy="2195765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90633" y="1225725"/>
            <a:ext cx="3464364" cy="2197627"/>
          </a:xfrm>
          <a:prstGeom prst="rect">
            <a:avLst/>
          </a:prstGeom>
          <a:noFill/>
          <a:ln>
            <a:solidFill>
              <a:srgbClr val="09BFFF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179">
            <a:extLst>
              <a:ext uri="{FF2B5EF4-FFF2-40B4-BE49-F238E27FC236}">
                <a16:creationId xmlns:a16="http://schemas.microsoft.com/office/drawing/2014/main" xmlns="" id="{BAC022B9-B957-C545-8C78-AE33EDB77F39}"/>
              </a:ext>
            </a:extLst>
          </p:cNvPr>
          <p:cNvSpPr/>
          <p:nvPr/>
        </p:nvSpPr>
        <p:spPr>
          <a:xfrm>
            <a:off x="-71692" y="935906"/>
            <a:ext cx="3059832" cy="517315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45" name="Shape 271">
            <a:extLst>
              <a:ext uri="{FF2B5EF4-FFF2-40B4-BE49-F238E27FC236}">
                <a16:creationId xmlns:a16="http://schemas.microsoft.com/office/drawing/2014/main" xmlns="" id="{A3912A20-C882-8142-A74F-5D1514425D96}"/>
              </a:ext>
            </a:extLst>
          </p:cNvPr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225109" y="958626"/>
            <a:ext cx="2497690" cy="46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圖片 45" descr="chip_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9438" y="1554982"/>
            <a:ext cx="1068993" cy="12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71848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2848</TotalTime>
  <Words>812</Words>
  <Application>Microsoft Office PowerPoint</Application>
  <PresentationFormat>如螢幕大小 (16:9)</PresentationFormat>
  <Paragraphs>203</Paragraphs>
  <Slides>21</Slides>
  <Notes>20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Simple Light</vt:lpstr>
      <vt:lpstr>小小體積，大大滿足 緊緻型 5 x 3.5吋 + 4 x 2.5吋 魔術大空間 高速 10GBASE-T 與四核心 2.0 GHz </vt:lpstr>
      <vt:lpstr>SSD 的好，用過就回不去了</vt:lpstr>
      <vt:lpstr>唾手可得的 2.5吋 SSD</vt:lpstr>
      <vt:lpstr>極致工藝，創造出最珍貴的每吋空間</vt:lpstr>
      <vt:lpstr>長期支援性的 AMD 四核心 2.0 GHz</vt:lpstr>
      <vt:lpstr>TS-963X 正面硬體配置</vt:lpstr>
      <vt:lpstr>可快速安裝與拆卸的 HDD / SSD</vt:lpstr>
      <vt:lpstr>TS-963X 背面硬體配置</vt:lpstr>
      <vt:lpstr>免費送你 Multi-Gigabit 10GBASE-T</vt:lpstr>
      <vt:lpstr>精心研發散熱設計，從此不再發高燒 </vt:lpstr>
      <vt:lpstr>輕鬆升級記憶體</vt:lpstr>
      <vt:lpstr>自動分層技術的混合式儲存架構就是快</vt:lpstr>
      <vt:lpstr>將SSD快取轉換為Qtier以立即提升效益</vt:lpstr>
      <vt:lpstr>自動分層兼具高效能與大容量</vt:lpstr>
      <vt:lpstr> 最實惠與高效率的企業級快照防護 </vt:lpstr>
      <vt:lpstr> QTS 與虛擬化應用提升生產力</vt:lpstr>
      <vt:lpstr>QVR Pro 監控應用，守護環境安全  </vt:lpstr>
      <vt:lpstr>  透過 VJBOD 與擴充櫃彈性擴充空間</vt:lpstr>
      <vt:lpstr>款款皆可支援單埠 10GBASE-T</vt:lpstr>
      <vt:lpstr>大檔傳輸只在 一念間</vt:lpstr>
      <vt:lpstr>10GBASE-T 與 Qtier  小小體積，大大滿足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Windows 使用者</cp:lastModifiedBy>
  <cp:revision>321</cp:revision>
  <cp:lastPrinted>2018-03-22T15:33:37Z</cp:lastPrinted>
  <dcterms:modified xsi:type="dcterms:W3CDTF">2018-03-27T03:49:23Z</dcterms:modified>
</cp:coreProperties>
</file>