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80" r:id="rId4"/>
    <p:sldId id="279" r:id="rId5"/>
    <p:sldId id="284" r:id="rId6"/>
    <p:sldId id="276" r:id="rId7"/>
    <p:sldId id="281" r:id="rId8"/>
    <p:sldId id="278" r:id="rId9"/>
    <p:sldId id="282" r:id="rId10"/>
    <p:sldId id="277" r:id="rId11"/>
    <p:sldId id="288" r:id="rId12"/>
    <p:sldId id="261" r:id="rId13"/>
    <p:sldId id="262" r:id="rId14"/>
    <p:sldId id="263" r:id="rId15"/>
    <p:sldId id="270" r:id="rId16"/>
    <p:sldId id="285" r:id="rId17"/>
    <p:sldId id="273" r:id="rId18"/>
    <p:sldId id="289" r:id="rId19"/>
    <p:sldId id="290" r:id="rId20"/>
    <p:sldId id="286" r:id="rId21"/>
    <p:sldId id="258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施邑靜" initials="施邑靜" lastIdx="7" clrIdx="0"/>
  <p:cmAuthor id="1" name="Windows 使用者" initials="W使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FFC000"/>
    <a:srgbClr val="3B9AD5"/>
    <a:srgbClr val="0088B8"/>
    <a:srgbClr val="167492"/>
    <a:srgbClr val="006C92"/>
    <a:srgbClr val="00668A"/>
    <a:srgbClr val="799CFF"/>
    <a:srgbClr val="0363A5"/>
    <a:srgbClr val="0F84F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243"/>
    <p:restoredTop sz="95386" autoAdjust="0"/>
  </p:normalViewPr>
  <p:slideViewPr>
    <p:cSldViewPr snapToGrid="0" snapToObjects="1">
      <p:cViewPr varScale="1">
        <p:scale>
          <a:sx n="178" d="100"/>
          <a:sy n="178" d="100"/>
        </p:scale>
        <p:origin x="-500" y="-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4040" y="-7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23T19:27:01.765" idx="4">
    <p:pos x="6140" y="709"/>
    <p:text>若 9-bay 全裝 2.5 吋 SSD 可以做到 RAID 50/60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2018/3/27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015811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240607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869930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387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1931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060382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07796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565653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97860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7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967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24060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93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桌面寸土寸金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18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7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70607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29314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124332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938961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Shape 14" descr="C:\Users\user\Desktop\TS-x28A_PPT\底板整理6-01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7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4" name="Shape 24" descr="C:\Users\user\Desktop\TS-x28A_PPT\底板整理8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812" y="-1158"/>
            <a:ext cx="9137187" cy="5144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Shape 9" descr="底_(ZH+EN).png"/>
          <p:cNvPicPr preferRelativeResize="0"/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101EA-B20F-A043-A3A5-6DA6E1989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89" y="1775460"/>
            <a:ext cx="3851587" cy="14624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altLang="zh-Hant" sz="3050" dirty="0">
                <a:solidFill>
                  <a:srgbClr val="F6C62E"/>
                </a:solidFill>
                <a:latin typeface="+mj-lt"/>
                <a:ea typeface="Microsoft JhengHei" panose="020B0604030504040204" pitchFamily="34" charset="-120"/>
              </a:rPr>
              <a:t>Smaller Size</a:t>
            </a:r>
            <a:br>
              <a:rPr lang="en-US" altLang="zh-Hant" sz="3050" dirty="0">
                <a:solidFill>
                  <a:srgbClr val="F6C62E"/>
                </a:solidFill>
                <a:latin typeface="+mj-lt"/>
                <a:ea typeface="Microsoft JhengHei" panose="020B0604030504040204" pitchFamily="34" charset="-120"/>
              </a:rPr>
            </a:br>
            <a:r>
              <a:rPr lang="en-US" altLang="zh-Hant" sz="3050" dirty="0">
                <a:solidFill>
                  <a:srgbClr val="F6C62E"/>
                </a:solidFill>
                <a:latin typeface="+mj-lt"/>
                <a:ea typeface="Microsoft JhengHei" panose="020B0604030504040204" pitchFamily="34" charset="-120"/>
              </a:rPr>
              <a:t>Full Performance</a:t>
            </a:r>
            <a:r>
              <a:rPr lang="en-US" altLang="zh-Hant" sz="3200" dirty="0">
                <a:solidFill>
                  <a:srgbClr val="F8D357"/>
                </a:solidFill>
                <a:latin typeface="+mj-lt"/>
                <a:ea typeface="Microsoft JhengHei" panose="020B0604030504040204" pitchFamily="34" charset="-120"/>
              </a:rPr>
              <a:t/>
            </a:r>
            <a:br>
              <a:rPr lang="en-US" altLang="zh-Hant" sz="3200" dirty="0">
                <a:solidFill>
                  <a:srgbClr val="F8D357"/>
                </a:solidFill>
                <a:latin typeface="+mj-lt"/>
                <a:ea typeface="Microsoft JhengHei" panose="020B0604030504040204" pitchFamily="34" charset="-120"/>
              </a:rPr>
            </a:br>
            <a:r>
              <a:rPr lang="en-US" altLang="zh-Hant" sz="1200" dirty="0">
                <a:latin typeface="+mj-lt"/>
              </a:rPr>
              <a:t>5</a:t>
            </a:r>
            <a:r>
              <a:rPr lang="zh-Hant" altLang="en-US" sz="1200" dirty="0">
                <a:latin typeface="+mj-lt"/>
              </a:rPr>
              <a:t> </a:t>
            </a:r>
            <a:r>
              <a:rPr lang="en-US" altLang="zh-Hant" sz="1200" dirty="0">
                <a:latin typeface="+mj-lt"/>
              </a:rPr>
              <a:t>x</a:t>
            </a:r>
            <a:r>
              <a:rPr lang="zh-Hant" altLang="en-US" sz="1200" dirty="0">
                <a:latin typeface="+mj-lt"/>
              </a:rPr>
              <a:t> </a:t>
            </a:r>
            <a:r>
              <a:rPr lang="en-US" altLang="zh-Hant" sz="1200" dirty="0">
                <a:latin typeface="+mj-lt"/>
              </a:rPr>
              <a:t>3.5” + 4</a:t>
            </a:r>
            <a:r>
              <a:rPr lang="zh-Hant" altLang="en-US" sz="1200" dirty="0">
                <a:latin typeface="+mj-lt"/>
              </a:rPr>
              <a:t> </a:t>
            </a:r>
            <a:r>
              <a:rPr lang="en-US" altLang="zh-Hant" sz="1200" dirty="0">
                <a:latin typeface="+mj-lt"/>
              </a:rPr>
              <a:t>x</a:t>
            </a:r>
            <a:r>
              <a:rPr lang="zh-Hant" altLang="en-US" sz="1200" dirty="0">
                <a:latin typeface="+mj-lt"/>
              </a:rPr>
              <a:t> </a:t>
            </a:r>
            <a:r>
              <a:rPr lang="en-US" altLang="zh-Hant" sz="1200" dirty="0">
                <a:latin typeface="+mj-lt"/>
              </a:rPr>
              <a:t>2.5”</a:t>
            </a:r>
            <a:r>
              <a:rPr lang="en-US" altLang="zh-Hant" sz="1200" dirty="0">
                <a:latin typeface="+mj-lt"/>
                <a:ea typeface="微軟正黑體" pitchFamily="34" charset="-120"/>
              </a:rPr>
              <a:t> bays in compact chassis</a:t>
            </a:r>
            <a:br>
              <a:rPr lang="en-US" altLang="zh-Hant" sz="1200" dirty="0">
                <a:latin typeface="+mj-lt"/>
                <a:ea typeface="微軟正黑體" pitchFamily="34" charset="-120"/>
              </a:rPr>
            </a:br>
            <a:r>
              <a:rPr lang="en-US" altLang="zh-Hant" sz="1200" dirty="0">
                <a:latin typeface="+mj-lt"/>
                <a:ea typeface="Microsoft JhengHei" panose="020B0604030504040204" pitchFamily="34" charset="-120"/>
              </a:rPr>
              <a:t>10GBASE-T and </a:t>
            </a:r>
            <a:r>
              <a:rPr lang="en-US" altLang="zh-Hant" sz="1200" dirty="0" err="1">
                <a:latin typeface="+mj-lt"/>
                <a:ea typeface="Microsoft JhengHei" panose="020B0604030504040204" pitchFamily="34" charset="-120"/>
              </a:rPr>
              <a:t>Qtier</a:t>
            </a:r>
            <a:r>
              <a:rPr lang="en-US" altLang="zh-Hant" sz="1200" dirty="0">
                <a:latin typeface="+mj-lt"/>
                <a:ea typeface="Microsoft JhengHei" panose="020B0604030504040204" pitchFamily="34" charset="-120"/>
              </a:rPr>
              <a:t> automated storage </a:t>
            </a:r>
            <a:r>
              <a:rPr lang="en-US" altLang="zh-Hant" sz="1200" dirty="0" err="1">
                <a:latin typeface="+mj-lt"/>
                <a:ea typeface="Microsoft JhengHei" panose="020B0604030504040204" pitchFamily="34" charset="-120"/>
              </a:rPr>
              <a:t>tiering</a:t>
            </a:r>
            <a:endParaRPr lang="en-US" sz="1400" dirty="0"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2A8B88-DCBF-FA42-AE1F-261CBE591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69" y="3837185"/>
            <a:ext cx="444500" cy="38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99C2A0-FA1E-E14C-BAD4-DB86D8C91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69" y="3900685"/>
            <a:ext cx="571500" cy="31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3146E2E4-E021-C04E-B4A3-8993FA875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067" y="3789557"/>
            <a:ext cx="428628" cy="428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34" descr="Windows Server 2016 R2.png">
            <a:extLst>
              <a:ext uri="{FF2B5EF4-FFF2-40B4-BE49-F238E27FC236}">
                <a16:creationId xmlns:a16="http://schemas.microsoft.com/office/drawing/2014/main" xmlns="" id="{B15E51FE-22E2-5446-834B-2E0C83BDF6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65462" y="3663967"/>
            <a:ext cx="598312" cy="646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AM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2418" y="3582062"/>
            <a:ext cx="745126" cy="636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12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19900"/>
            <a:ext cx="9144000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altLang="zh-TW" sz="3200" dirty="0">
                <a:solidFill>
                  <a:schemeClr val="bg1"/>
                </a:solidFill>
                <a:latin typeface="+mn-lt"/>
              </a:rPr>
              <a:t>Keep NAS and drives cool and quiet</a:t>
            </a:r>
            <a:r>
              <a:rPr lang="zh-TW" altLang="en-US" sz="3600" b="0" dirty="0">
                <a:latin typeface="+mn-lt"/>
              </a:rPr>
              <a:t/>
            </a:r>
            <a:br>
              <a:rPr lang="zh-TW" altLang="en-US" sz="3600" b="0" dirty="0">
                <a:latin typeface="+mn-lt"/>
              </a:rPr>
            </a:br>
            <a:endParaRPr sz="3600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E3BC81-A520-2B47-8623-51535AD96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74" y="1184580"/>
            <a:ext cx="4591675" cy="3560890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877175" y="1570432"/>
            <a:ext cx="1811320" cy="338554"/>
          </a:xfrm>
          <a:prstGeom prst="rect">
            <a:avLst/>
          </a:prstGeom>
          <a:solidFill>
            <a:srgbClr val="336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ea typeface="微軟正黑體" pitchFamily="34" charset="-120"/>
              </a:rPr>
              <a:t>Multi air flows</a:t>
            </a:r>
            <a:endParaRPr lang="zh-TW" altLang="en-US" sz="1600" b="1" dirty="0">
              <a:ea typeface="微軟正黑體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33F64E-6F2B-A448-A1C9-F72AEA0BF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201" y="1981913"/>
            <a:ext cx="2865253" cy="24891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9D9E072-58D3-2B45-B1E4-D5E11E691FAD}"/>
              </a:ext>
            </a:extLst>
          </p:cNvPr>
          <p:cNvSpPr/>
          <p:nvPr/>
        </p:nvSpPr>
        <p:spPr>
          <a:xfrm>
            <a:off x="7741921" y="2773680"/>
            <a:ext cx="190499" cy="25146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xmlns="" id="{888413A9-5C6B-EB44-981E-1FF54468A0B1}"/>
              </a:ext>
            </a:extLst>
          </p:cNvPr>
          <p:cNvSpPr txBox="1"/>
          <p:nvPr/>
        </p:nvSpPr>
        <p:spPr>
          <a:xfrm>
            <a:off x="5556835" y="1285574"/>
            <a:ext cx="2513725" cy="584775"/>
          </a:xfrm>
          <a:prstGeom prst="rect">
            <a:avLst/>
          </a:prstGeom>
          <a:solidFill>
            <a:srgbClr val="336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Hant" sz="1600" b="1" dirty="0">
                <a:ea typeface="微軟正黑體" pitchFamily="34" charset="-120"/>
              </a:rPr>
              <a:t>Large</a:t>
            </a:r>
            <a:r>
              <a:rPr lang="zh-Hant" altLang="en-US" sz="1600" b="1" dirty="0">
                <a:ea typeface="微軟正黑體" pitchFamily="34" charset="-120"/>
              </a:rPr>
              <a:t> </a:t>
            </a:r>
            <a:r>
              <a:rPr lang="en-US" altLang="zh-TW" sz="1600" b="1" dirty="0">
                <a:ea typeface="微軟正黑體" pitchFamily="34" charset="-120"/>
              </a:rPr>
              <a:t>14cm smart system </a:t>
            </a:r>
            <a:r>
              <a:rPr lang="en-US" altLang="zh-Hant" sz="1600" b="1" dirty="0">
                <a:ea typeface="微軟正黑體" pitchFamily="34" charset="-120"/>
              </a:rPr>
              <a:t>fan</a:t>
            </a:r>
            <a:endParaRPr lang="zh-TW" altLang="en-US" sz="1600" b="1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379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78504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743718" y="2385385"/>
            <a:ext cx="4428872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en-US" altLang="zh-TW" sz="3200" dirty="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rPr>
              <a:t>Memory upgrade</a:t>
            </a:r>
            <a:endParaRPr sz="3200" u="none" strike="noStrike" cap="none" dirty="0">
              <a:solidFill>
                <a:schemeClr val="bg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4743718" y="1735751"/>
            <a:ext cx="4434787" cy="7866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55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Demo</a:t>
            </a:r>
            <a:endParaRPr kumimoji="0" lang="zh-TW" altLang="en-US" sz="5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4BF31C-BB5C-7C4D-8CD9-1C97EDADD0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71478" y="2991101"/>
            <a:ext cx="1013012" cy="10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666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32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Picture 2" descr="C:\Users\Han Tsai\Desktop\TS-963X_直播_0327\1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5014" y="1227697"/>
            <a:ext cx="1302976" cy="992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233"/>
          <p:cNvSpPr/>
          <p:nvPr/>
        </p:nvSpPr>
        <p:spPr>
          <a:xfrm>
            <a:off x="388237" y="2507164"/>
            <a:ext cx="8373411" cy="1906476"/>
          </a:xfrm>
          <a:prstGeom prst="parallelogram">
            <a:avLst>
              <a:gd name="adj" fmla="val 17997"/>
            </a:avLst>
          </a:prstGeom>
          <a:solidFill>
            <a:srgbClr val="00518E">
              <a:alpha val="32000"/>
            </a:srgbClr>
          </a:solidFill>
          <a:ln w="38100" cap="flat" cmpd="sng">
            <a:solidFill>
              <a:schemeClr val="lt1">
                <a:alpha val="3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5741B97-28A1-F04E-B49A-0FCB3914E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076" y="946887"/>
            <a:ext cx="3130677" cy="2284201"/>
          </a:xfrm>
          <a:prstGeom prst="rect">
            <a:avLst/>
          </a:prstGeom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0" y="123077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en-US" altLang="zh-Hant" sz="3200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</a:rPr>
              <a:t>SSDs for auto-tiered hybrid architecture</a:t>
            </a:r>
            <a:endParaRPr sz="3200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xmlns="" id="{EAF86AA3-8B1E-234B-A2D3-2F7AD60D8ACD}"/>
              </a:ext>
            </a:extLst>
          </p:cNvPr>
          <p:cNvSpPr txBox="1"/>
          <p:nvPr/>
        </p:nvSpPr>
        <p:spPr>
          <a:xfrm>
            <a:off x="4908408" y="3299786"/>
            <a:ext cx="3110837" cy="523220"/>
          </a:xfrm>
          <a:prstGeom prst="rect">
            <a:avLst/>
          </a:prstGeom>
          <a:solidFill>
            <a:srgbClr val="0070C0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>
                <a:ea typeface="微軟正黑體" pitchFamily="34" charset="-120"/>
              </a:rPr>
              <a:t>High capacity file and media server</a:t>
            </a:r>
            <a:r>
              <a:rPr lang="zh-TW" altLang="en-US" b="1" dirty="0">
                <a:ea typeface="微軟正黑體" pitchFamily="34" charset="-120"/>
              </a:rPr>
              <a:t> </a:t>
            </a:r>
            <a:r>
              <a:rPr lang="en-US" altLang="zh-TW" b="1" dirty="0">
                <a:ea typeface="微軟正黑體" pitchFamily="34" charset="-120"/>
              </a:rPr>
              <a:t>4 x SSD for</a:t>
            </a:r>
            <a:r>
              <a:rPr lang="zh-TW" altLang="en-US" b="1" dirty="0">
                <a:ea typeface="微軟正黑體" pitchFamily="34" charset="-120"/>
              </a:rPr>
              <a:t> </a:t>
            </a:r>
            <a:r>
              <a:rPr lang="en-US" altLang="zh-TW" b="1" dirty="0" err="1">
                <a:ea typeface="微軟正黑體" pitchFamily="34" charset="-120"/>
              </a:rPr>
              <a:t>Qtier</a:t>
            </a:r>
            <a:r>
              <a:rPr lang="en-US" altLang="zh-TW" b="1" dirty="0">
                <a:ea typeface="微軟正黑體" pitchFamily="34" charset="-120"/>
              </a:rPr>
              <a:t>, RAID5</a:t>
            </a:r>
            <a:endParaRPr lang="en-US" altLang="zh-Hant" b="1" dirty="0">
              <a:ea typeface="微軟正黑體" pitchFamily="34" charset="-120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4908408" y="3825381"/>
            <a:ext cx="3110837" cy="738664"/>
          </a:xfrm>
          <a:prstGeom prst="rect">
            <a:avLst/>
          </a:prstGeom>
          <a:solidFill>
            <a:srgbClr val="00518E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b="1" dirty="0">
              <a:ea typeface="微軟正黑體" pitchFamily="34" charset="-120"/>
            </a:endParaRPr>
          </a:p>
          <a:p>
            <a:pPr algn="ctr"/>
            <a:endParaRPr lang="en-US" b="1" dirty="0">
              <a:ea typeface="微軟正黑體" pitchFamily="34" charset="-120"/>
            </a:endParaRPr>
          </a:p>
          <a:p>
            <a:pPr algn="ctr"/>
            <a:endParaRPr lang="en-US" b="1" dirty="0">
              <a:ea typeface="微軟正黑體" pitchFamily="34" charset="-120"/>
            </a:endParaRP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xmlns="" id="{5E3C56A6-6096-2B48-99B1-F3C3A81F43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06834" y="2814036"/>
            <a:ext cx="1655357" cy="378418"/>
          </a:xfrm>
          <a:prstGeom prst="bentConnector3">
            <a:avLst>
              <a:gd name="adj1" fmla="val 99955"/>
            </a:avLst>
          </a:prstGeom>
          <a:ln>
            <a:solidFill>
              <a:srgbClr val="8BB7F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xmlns="" id="{985F7745-6B68-9C4C-BA41-9DE30D3DACD8}"/>
              </a:ext>
            </a:extLst>
          </p:cNvPr>
          <p:cNvCxnSpPr>
            <a:cxnSpLocks/>
          </p:cNvCxnSpPr>
          <p:nvPr/>
        </p:nvCxnSpPr>
        <p:spPr>
          <a:xfrm>
            <a:off x="6007209" y="2759104"/>
            <a:ext cx="536711" cy="524784"/>
          </a:xfrm>
          <a:prstGeom prst="bentConnector3">
            <a:avLst>
              <a:gd name="adj1" fmla="val 100371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向右箭號 34"/>
          <p:cNvSpPr/>
          <p:nvPr/>
        </p:nvSpPr>
        <p:spPr>
          <a:xfrm>
            <a:off x="3278091" y="1607047"/>
            <a:ext cx="856147" cy="178904"/>
          </a:xfrm>
          <a:prstGeom prst="rightArrow">
            <a:avLst>
              <a:gd name="adj1" fmla="val 50000"/>
              <a:gd name="adj2" fmla="val 105556"/>
            </a:avLst>
          </a:prstGeom>
          <a:solidFill>
            <a:srgbClr val="0FC7B5"/>
          </a:solidFill>
          <a:ln w="12700">
            <a:solidFill>
              <a:srgbClr val="167492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平行四邊形 37"/>
          <p:cNvSpPr/>
          <p:nvPr/>
        </p:nvSpPr>
        <p:spPr>
          <a:xfrm>
            <a:off x="171718" y="1427214"/>
            <a:ext cx="3335903" cy="480704"/>
          </a:xfrm>
          <a:prstGeom prst="parallelogram">
            <a:avLst>
              <a:gd name="adj" fmla="val 55727"/>
            </a:avLst>
          </a:prstGeom>
          <a:solidFill>
            <a:srgbClr val="0FC7B5"/>
          </a:solidFill>
          <a:ln w="12700">
            <a:solidFill>
              <a:srgbClr val="167492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2" name="Shape 163"/>
          <p:cNvSpPr txBox="1">
            <a:spLocks/>
          </p:cNvSpPr>
          <p:nvPr/>
        </p:nvSpPr>
        <p:spPr>
          <a:xfrm>
            <a:off x="366772" y="1434429"/>
            <a:ext cx="3491908" cy="6429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TW" sz="15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5 x 3.5” HDDs</a:t>
            </a:r>
            <a:r>
              <a:rPr lang="zh-Hant" altLang="en-US" sz="15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15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for high capacity</a:t>
            </a:r>
            <a:endParaRPr lang="zh-TW" altLang="en-US" sz="1500" b="1" dirty="0">
              <a:solidFill>
                <a:schemeClr val="tx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1211164" y="2367791"/>
            <a:ext cx="1892644" cy="307777"/>
          </a:xfrm>
          <a:prstGeom prst="rect">
            <a:avLst/>
          </a:prstGeom>
          <a:solidFill>
            <a:srgbClr val="00B0F0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36">
            <a:extLst>
              <a:ext uri="{FF2B5EF4-FFF2-40B4-BE49-F238E27FC236}">
                <a16:creationId xmlns:a16="http://schemas.microsoft.com/office/drawing/2014/main" xmlns="" id="{29C70BB9-A160-5040-8320-F90296A2EF29}"/>
              </a:ext>
            </a:extLst>
          </p:cNvPr>
          <p:cNvSpPr txBox="1"/>
          <p:nvPr/>
        </p:nvSpPr>
        <p:spPr>
          <a:xfrm>
            <a:off x="6897533" y="2367791"/>
            <a:ext cx="1622630" cy="738664"/>
          </a:xfrm>
          <a:prstGeom prst="rect">
            <a:avLst/>
          </a:prstGeom>
          <a:solidFill>
            <a:srgbClr val="336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  <a:ea typeface="微軟正黑體" pitchFamily="34" charset="-120"/>
            </a:endParaRPr>
          </a:p>
          <a:p>
            <a:endParaRPr lang="en-US" b="1" dirty="0">
              <a:solidFill>
                <a:schemeClr val="bg1"/>
              </a:solidFill>
              <a:ea typeface="微軟正黑體" pitchFamily="34" charset="-120"/>
            </a:endParaRPr>
          </a:p>
          <a:p>
            <a:endParaRPr lang="en-US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xmlns="" id="{29C70BB9-A160-5040-8320-F90296A2EF29}"/>
              </a:ext>
            </a:extLst>
          </p:cNvPr>
          <p:cNvSpPr txBox="1"/>
          <p:nvPr/>
        </p:nvSpPr>
        <p:spPr>
          <a:xfrm>
            <a:off x="1266973" y="2353275"/>
            <a:ext cx="183483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Boost performance</a:t>
            </a:r>
            <a:endParaRPr lang="zh-TW" altLang="en-US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xmlns="" id="{EAF86AA3-8B1E-234B-A2D3-2F7AD60D8ACD}"/>
              </a:ext>
            </a:extLst>
          </p:cNvPr>
          <p:cNvSpPr txBox="1"/>
          <p:nvPr/>
        </p:nvSpPr>
        <p:spPr>
          <a:xfrm>
            <a:off x="685872" y="3299786"/>
            <a:ext cx="2945189" cy="523220"/>
          </a:xfrm>
          <a:prstGeom prst="rect">
            <a:avLst/>
          </a:prstGeom>
          <a:solidFill>
            <a:srgbClr val="799CFF"/>
          </a:solidFill>
          <a:ln>
            <a:solidFill>
              <a:srgbClr val="7030A0">
                <a:alpha val="5000"/>
              </a:srgb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altLang="zh-Hant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altLang="zh-Hant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685872" y="3813984"/>
            <a:ext cx="2945189" cy="738664"/>
          </a:xfrm>
          <a:prstGeom prst="rect">
            <a:avLst/>
          </a:prstGeom>
          <a:solidFill>
            <a:srgbClr val="557D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46913" y="3300886"/>
            <a:ext cx="2841218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ea typeface="微軟正黑體" pitchFamily="34" charset="-120"/>
              </a:rPr>
              <a:t>All in one for SMB</a:t>
            </a:r>
            <a:endParaRPr lang="en-US" b="1" dirty="0">
              <a:solidFill>
                <a:schemeClr val="bg1"/>
              </a:solidFill>
              <a:ea typeface="微軟正黑體" pitchFamily="34" charset="-12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a typeface="微軟正黑體" pitchFamily="34" charset="-120"/>
              </a:rPr>
              <a:t>2 x SSD </a:t>
            </a:r>
            <a:r>
              <a:rPr lang="en-US" altLang="zh-Hant" b="1" dirty="0">
                <a:solidFill>
                  <a:schemeClr val="bg1"/>
                </a:solidFill>
                <a:ea typeface="微軟正黑體" pitchFamily="34" charset="-120"/>
              </a:rPr>
              <a:t>for</a:t>
            </a:r>
            <a:r>
              <a:rPr lang="zh-TW" altLang="en-US" b="1" dirty="0">
                <a:solidFill>
                  <a:schemeClr val="bg1"/>
                </a:solidFill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ea typeface="微軟正黑體" pitchFamily="34" charset="-120"/>
              </a:rPr>
              <a:t>caching,</a:t>
            </a:r>
            <a:r>
              <a:rPr lang="en-US" altLang="zh-Hant" b="1" dirty="0">
                <a:solidFill>
                  <a:schemeClr val="bg1"/>
                </a:solidFill>
                <a:ea typeface="微軟正黑體" pitchFamily="34" charset="-120"/>
              </a:rPr>
              <a:t> RAID1</a:t>
            </a:r>
          </a:p>
        </p:txBody>
      </p:sp>
      <p:sp>
        <p:nvSpPr>
          <p:cNvPr id="47" name="矩形 46"/>
          <p:cNvSpPr/>
          <p:nvPr/>
        </p:nvSpPr>
        <p:spPr>
          <a:xfrm>
            <a:off x="6897534" y="2358148"/>
            <a:ext cx="1622630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Hant" b="1" dirty="0">
                <a:solidFill>
                  <a:schemeClr val="bg1"/>
                </a:solidFill>
                <a:ea typeface="微軟正黑體" pitchFamily="34" charset="-120"/>
              </a:rPr>
              <a:t>Boost performance and capacity</a:t>
            </a:r>
            <a:endParaRPr lang="en-US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85872" y="3899844"/>
            <a:ext cx="2945189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Hant" b="1" dirty="0">
                <a:solidFill>
                  <a:schemeClr val="bg1"/>
                </a:solidFill>
                <a:ea typeface="微軟正黑體" pitchFamily="34" charset="-120"/>
              </a:rPr>
              <a:t>Boost applications’ random IO access</a:t>
            </a:r>
          </a:p>
        </p:txBody>
      </p:sp>
      <p:sp>
        <p:nvSpPr>
          <p:cNvPr id="49" name="矩形 48"/>
          <p:cNvSpPr/>
          <p:nvPr/>
        </p:nvSpPr>
        <p:spPr>
          <a:xfrm>
            <a:off x="5124693" y="3899844"/>
            <a:ext cx="2503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ea typeface="微軟正黑體" pitchFamily="34" charset="-120"/>
              </a:rPr>
              <a:t>Boost both sequential and random access!</a:t>
            </a:r>
            <a:endParaRPr lang="zh-TW" altLang="en-US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650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 descr="BG_Main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5" name="Shape 611"/>
          <p:cNvSpPr/>
          <p:nvPr/>
        </p:nvSpPr>
        <p:spPr>
          <a:xfrm>
            <a:off x="281909" y="1108961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7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-2002" y="119528"/>
            <a:ext cx="914600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200"/>
            </a:pPr>
            <a:r>
              <a:rPr lang="en-US" sz="3200" u="none" strike="noStrike" cap="none" dirty="0">
                <a:solidFill>
                  <a:srgbClr val="FFFFFF"/>
                </a:solidFill>
                <a:latin typeface="+mn-lt"/>
                <a:ea typeface="Microsoft JhengHei"/>
                <a:sym typeface="Microsoft JhengHei"/>
              </a:rPr>
              <a:t>Switch from SSD cache to </a:t>
            </a:r>
            <a:r>
              <a:rPr lang="en-US" sz="3200" u="none" strike="noStrike" cap="none" dirty="0" err="1">
                <a:solidFill>
                  <a:srgbClr val="FFFFFF"/>
                </a:solidFill>
                <a:latin typeface="+mn-lt"/>
                <a:ea typeface="Microsoft JhengHei"/>
                <a:sym typeface="Microsoft JhengHei"/>
              </a:rPr>
              <a:t>Qtier</a:t>
            </a:r>
            <a:endParaRPr sz="320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0" name="圓角矩形 34">
            <a:extLst>
              <a:ext uri="{FF2B5EF4-FFF2-40B4-BE49-F238E27FC236}">
                <a16:creationId xmlns:a16="http://schemas.microsoft.com/office/drawing/2014/main" xmlns="" id="{54DA3526-D13C-5146-9127-F0A5F93DF729}"/>
              </a:ext>
            </a:extLst>
          </p:cNvPr>
          <p:cNvSpPr/>
          <p:nvPr/>
        </p:nvSpPr>
        <p:spPr>
          <a:xfrm>
            <a:off x="4314714" y="1650179"/>
            <a:ext cx="1778717" cy="1224962"/>
          </a:xfrm>
          <a:prstGeom prst="roundRect">
            <a:avLst>
              <a:gd name="adj" fmla="val 11233"/>
            </a:avLst>
          </a:prstGeom>
          <a:solidFill>
            <a:srgbClr val="0363A5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5">
            <a:extLst>
              <a:ext uri="{FF2B5EF4-FFF2-40B4-BE49-F238E27FC236}">
                <a16:creationId xmlns:a16="http://schemas.microsoft.com/office/drawing/2014/main" xmlns="" id="{A4AF22E8-C54D-A14B-A767-9E558ADB9B52}"/>
              </a:ext>
            </a:extLst>
          </p:cNvPr>
          <p:cNvSpPr/>
          <p:nvPr/>
        </p:nvSpPr>
        <p:spPr>
          <a:xfrm>
            <a:off x="4298857" y="1858261"/>
            <a:ext cx="177871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01600" lvl="0">
              <a:buClr>
                <a:srgbClr val="262626"/>
              </a:buClr>
              <a:buSzPct val="100000"/>
            </a:pPr>
            <a:r>
              <a:rPr lang="en-US" altLang="zh-TW" sz="1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Disable SSD cache online</a:t>
            </a:r>
            <a:endParaRPr lang="zh-TW" altLang="zh-TW" sz="1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矩形 38">
            <a:extLst>
              <a:ext uri="{FF2B5EF4-FFF2-40B4-BE49-F238E27FC236}">
                <a16:creationId xmlns:a16="http://schemas.microsoft.com/office/drawing/2014/main" xmlns="" id="{A86EEB18-E682-8D48-8A2F-759E16C59760}"/>
              </a:ext>
            </a:extLst>
          </p:cNvPr>
          <p:cNvSpPr/>
          <p:nvPr/>
        </p:nvSpPr>
        <p:spPr>
          <a:xfrm>
            <a:off x="4426102" y="1444465"/>
            <a:ext cx="992712" cy="370832"/>
          </a:xfrm>
          <a:prstGeom prst="rect">
            <a:avLst/>
          </a:prstGeom>
          <a:solidFill>
            <a:srgbClr val="00B0F0"/>
          </a:solidFill>
          <a:ln w="12700">
            <a:solidFill>
              <a:schemeClr val="accent3">
                <a:lumMod val="75000"/>
                <a:alpha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矩形 21">
            <a:extLst>
              <a:ext uri="{FF2B5EF4-FFF2-40B4-BE49-F238E27FC236}">
                <a16:creationId xmlns:a16="http://schemas.microsoft.com/office/drawing/2014/main" xmlns="" id="{AABE4948-F49F-9A45-8852-9AE737BDC8DA}"/>
              </a:ext>
            </a:extLst>
          </p:cNvPr>
          <p:cNvSpPr/>
          <p:nvPr/>
        </p:nvSpPr>
        <p:spPr>
          <a:xfrm>
            <a:off x="4426101" y="1452081"/>
            <a:ext cx="685631" cy="3385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+mn-lt"/>
              </a:rPr>
              <a:t>Step</a:t>
            </a:r>
          </a:p>
        </p:txBody>
      </p:sp>
      <p:sp>
        <p:nvSpPr>
          <p:cNvPr id="52" name="Shape 145"/>
          <p:cNvSpPr/>
          <p:nvPr/>
        </p:nvSpPr>
        <p:spPr>
          <a:xfrm>
            <a:off x="5119684" y="1340314"/>
            <a:ext cx="511200" cy="50963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3" name="Shape 146"/>
          <p:cNvSpPr txBox="1"/>
          <p:nvPr/>
        </p:nvSpPr>
        <p:spPr>
          <a:xfrm>
            <a:off x="5181268" y="1369928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4" name="圓角矩形 34">
            <a:extLst>
              <a:ext uri="{FF2B5EF4-FFF2-40B4-BE49-F238E27FC236}">
                <a16:creationId xmlns:a16="http://schemas.microsoft.com/office/drawing/2014/main" xmlns="" id="{54DA3526-D13C-5146-9127-F0A5F93DF729}"/>
              </a:ext>
            </a:extLst>
          </p:cNvPr>
          <p:cNvSpPr/>
          <p:nvPr/>
        </p:nvSpPr>
        <p:spPr>
          <a:xfrm>
            <a:off x="6257797" y="1642563"/>
            <a:ext cx="2444028" cy="1224962"/>
          </a:xfrm>
          <a:prstGeom prst="roundRect">
            <a:avLst>
              <a:gd name="adj" fmla="val 11233"/>
            </a:avLst>
          </a:prstGeom>
          <a:solidFill>
            <a:srgbClr val="0363A5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5" name="矩形 25">
            <a:extLst>
              <a:ext uri="{FF2B5EF4-FFF2-40B4-BE49-F238E27FC236}">
                <a16:creationId xmlns:a16="http://schemas.microsoft.com/office/drawing/2014/main" xmlns="" id="{A4AF22E8-C54D-A14B-A767-9E558ADB9B52}"/>
              </a:ext>
            </a:extLst>
          </p:cNvPr>
          <p:cNvSpPr/>
          <p:nvPr/>
        </p:nvSpPr>
        <p:spPr>
          <a:xfrm>
            <a:off x="6246232" y="1833473"/>
            <a:ext cx="2586771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01600" lvl="0">
              <a:buClr>
                <a:srgbClr val="262626"/>
              </a:buClr>
              <a:buSzPct val="100000"/>
            </a:pPr>
            <a:r>
              <a:rPr lang="en-US" altLang="zh-TW" sz="1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Confirm SSDs that will be added to the storage pool</a:t>
            </a:r>
            <a:endParaRPr lang="zh-TW" altLang="en-US" sz="1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" name="矩形 38">
            <a:extLst>
              <a:ext uri="{FF2B5EF4-FFF2-40B4-BE49-F238E27FC236}">
                <a16:creationId xmlns:a16="http://schemas.microsoft.com/office/drawing/2014/main" xmlns="" id="{A86EEB18-E682-8D48-8A2F-759E16C59760}"/>
              </a:ext>
            </a:extLst>
          </p:cNvPr>
          <p:cNvSpPr/>
          <p:nvPr/>
        </p:nvSpPr>
        <p:spPr>
          <a:xfrm>
            <a:off x="6369185" y="1436849"/>
            <a:ext cx="992712" cy="370832"/>
          </a:xfrm>
          <a:prstGeom prst="rect">
            <a:avLst/>
          </a:prstGeom>
          <a:solidFill>
            <a:srgbClr val="00B0F0"/>
          </a:solidFill>
          <a:ln w="12700">
            <a:solidFill>
              <a:schemeClr val="accent3">
                <a:lumMod val="75000"/>
                <a:alpha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7" name="矩形 21">
            <a:extLst>
              <a:ext uri="{FF2B5EF4-FFF2-40B4-BE49-F238E27FC236}">
                <a16:creationId xmlns:a16="http://schemas.microsoft.com/office/drawing/2014/main" xmlns="" id="{AABE4948-F49F-9A45-8852-9AE737BDC8DA}"/>
              </a:ext>
            </a:extLst>
          </p:cNvPr>
          <p:cNvSpPr/>
          <p:nvPr/>
        </p:nvSpPr>
        <p:spPr>
          <a:xfrm>
            <a:off x="6369184" y="1444465"/>
            <a:ext cx="685631" cy="3385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+mn-lt"/>
              </a:rPr>
              <a:t>Step</a:t>
            </a:r>
          </a:p>
        </p:txBody>
      </p:sp>
      <p:sp>
        <p:nvSpPr>
          <p:cNvPr id="58" name="Shape 145"/>
          <p:cNvSpPr/>
          <p:nvPr/>
        </p:nvSpPr>
        <p:spPr>
          <a:xfrm>
            <a:off x="7062767" y="1332698"/>
            <a:ext cx="511200" cy="50963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" name="Shape 146"/>
          <p:cNvSpPr txBox="1"/>
          <p:nvPr/>
        </p:nvSpPr>
        <p:spPr>
          <a:xfrm>
            <a:off x="7124351" y="1362312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</a:t>
            </a:r>
            <a:endParaRPr lang="en" sz="24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60" name="圓角矩形 34">
            <a:extLst>
              <a:ext uri="{FF2B5EF4-FFF2-40B4-BE49-F238E27FC236}">
                <a16:creationId xmlns:a16="http://schemas.microsoft.com/office/drawing/2014/main" xmlns="" id="{54DA3526-D13C-5146-9127-F0A5F93DF729}"/>
              </a:ext>
            </a:extLst>
          </p:cNvPr>
          <p:cNvSpPr/>
          <p:nvPr/>
        </p:nvSpPr>
        <p:spPr>
          <a:xfrm>
            <a:off x="4314714" y="3369609"/>
            <a:ext cx="3817560" cy="761094"/>
          </a:xfrm>
          <a:prstGeom prst="roundRect">
            <a:avLst>
              <a:gd name="adj" fmla="val 11233"/>
            </a:avLst>
          </a:prstGeom>
          <a:solidFill>
            <a:srgbClr val="0363A5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1" name="矩形 25">
            <a:extLst>
              <a:ext uri="{FF2B5EF4-FFF2-40B4-BE49-F238E27FC236}">
                <a16:creationId xmlns:a16="http://schemas.microsoft.com/office/drawing/2014/main" xmlns="" id="{A4AF22E8-C54D-A14B-A767-9E558ADB9B52}"/>
              </a:ext>
            </a:extLst>
          </p:cNvPr>
          <p:cNvSpPr/>
          <p:nvPr/>
        </p:nvSpPr>
        <p:spPr>
          <a:xfrm>
            <a:off x="4298857" y="3613475"/>
            <a:ext cx="3712082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01600" lvl="0">
              <a:buClr>
                <a:srgbClr val="262626"/>
              </a:buClr>
              <a:buSzPct val="100000"/>
            </a:pPr>
            <a:r>
              <a:rPr lang="en-US" altLang="zh-TW" sz="1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Upgrade to </a:t>
            </a:r>
            <a:r>
              <a:rPr lang="en-US" altLang="zh-TW" sz="1800" b="1" dirty="0" err="1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1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pool!</a:t>
            </a:r>
            <a:endParaRPr lang="zh-TW" altLang="en-US" sz="1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" name="矩形 38">
            <a:extLst>
              <a:ext uri="{FF2B5EF4-FFF2-40B4-BE49-F238E27FC236}">
                <a16:creationId xmlns:a16="http://schemas.microsoft.com/office/drawing/2014/main" xmlns="" id="{A86EEB18-E682-8D48-8A2F-759E16C59760}"/>
              </a:ext>
            </a:extLst>
          </p:cNvPr>
          <p:cNvSpPr/>
          <p:nvPr/>
        </p:nvSpPr>
        <p:spPr>
          <a:xfrm>
            <a:off x="4426102" y="3163895"/>
            <a:ext cx="992712" cy="370832"/>
          </a:xfrm>
          <a:prstGeom prst="rect">
            <a:avLst/>
          </a:prstGeom>
          <a:solidFill>
            <a:srgbClr val="00B0F0"/>
          </a:solidFill>
          <a:ln w="12700">
            <a:solidFill>
              <a:schemeClr val="accent3">
                <a:lumMod val="75000"/>
                <a:alpha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3" name="矩形 21">
            <a:extLst>
              <a:ext uri="{FF2B5EF4-FFF2-40B4-BE49-F238E27FC236}">
                <a16:creationId xmlns:a16="http://schemas.microsoft.com/office/drawing/2014/main" xmlns="" id="{AABE4948-F49F-9A45-8852-9AE737BDC8DA}"/>
              </a:ext>
            </a:extLst>
          </p:cNvPr>
          <p:cNvSpPr/>
          <p:nvPr/>
        </p:nvSpPr>
        <p:spPr>
          <a:xfrm>
            <a:off x="4426101" y="3171511"/>
            <a:ext cx="685631" cy="3385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+mn-lt"/>
              </a:rPr>
              <a:t>Step</a:t>
            </a:r>
          </a:p>
        </p:txBody>
      </p:sp>
      <p:sp>
        <p:nvSpPr>
          <p:cNvPr id="64" name="Shape 145"/>
          <p:cNvSpPr/>
          <p:nvPr/>
        </p:nvSpPr>
        <p:spPr>
          <a:xfrm>
            <a:off x="5119684" y="3059744"/>
            <a:ext cx="511200" cy="50963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Shape 146"/>
          <p:cNvSpPr txBox="1"/>
          <p:nvPr/>
        </p:nvSpPr>
        <p:spPr>
          <a:xfrm>
            <a:off x="5181268" y="3089358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3</a:t>
            </a:r>
            <a:endParaRPr lang="en" sz="24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4" name="Shape 352">
            <a:extLst>
              <a:ext uri="{FF2B5EF4-FFF2-40B4-BE49-F238E27FC236}">
                <a16:creationId xmlns:a16="http://schemas.microsoft.com/office/drawing/2014/main" xmlns="" id="{6546C552-1126-2A4D-BFB8-0DA5601801FA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03844" y="1213623"/>
            <a:ext cx="3426483" cy="3307804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84419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 descr="BG_Main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" y="0"/>
            <a:ext cx="9128318" cy="5143499"/>
          </a:xfrm>
          <a:prstGeom prst="rect">
            <a:avLst/>
          </a:prstGeom>
        </p:spPr>
      </p:pic>
      <p:sp>
        <p:nvSpPr>
          <p:cNvPr id="43" name="Shape 611"/>
          <p:cNvSpPr/>
          <p:nvPr/>
        </p:nvSpPr>
        <p:spPr>
          <a:xfrm>
            <a:off x="287044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6" name="Shape 611"/>
          <p:cNvSpPr/>
          <p:nvPr/>
        </p:nvSpPr>
        <p:spPr>
          <a:xfrm flipV="1">
            <a:off x="294580" y="12651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5281189" y="1552597"/>
            <a:ext cx="3745116" cy="2145744"/>
            <a:chOff x="-72606" y="783311"/>
            <a:chExt cx="3761489" cy="2289726"/>
          </a:xfrm>
        </p:grpSpPr>
        <p:grpSp>
          <p:nvGrpSpPr>
            <p:cNvPr id="21" name="群組 12"/>
            <p:cNvGrpSpPr/>
            <p:nvPr/>
          </p:nvGrpSpPr>
          <p:grpSpPr>
            <a:xfrm>
              <a:off x="-72606" y="1984716"/>
              <a:ext cx="3761488" cy="1088321"/>
              <a:chOff x="4782782" y="1227515"/>
              <a:chExt cx="2520668" cy="665241"/>
            </a:xfrm>
          </p:grpSpPr>
          <p:sp>
            <p:nvSpPr>
              <p:cNvPr id="22" name="平行四邊形 21"/>
              <p:cNvSpPr/>
              <p:nvPr/>
            </p:nvSpPr>
            <p:spPr>
              <a:xfrm>
                <a:off x="4782782" y="1227515"/>
                <a:ext cx="2520668" cy="665241"/>
              </a:xfrm>
              <a:prstGeom prst="parallelogram">
                <a:avLst>
                  <a:gd name="adj" fmla="val 44758"/>
                </a:avLst>
              </a:prstGeom>
              <a:solidFill>
                <a:srgbClr val="002060"/>
              </a:solidFill>
              <a:ln>
                <a:solidFill>
                  <a:schemeClr val="lt1">
                    <a:alpha val="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021429" y="1337487"/>
                <a:ext cx="2089628" cy="291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>
                  <a:solidFill>
                    <a:schemeClr val="bg1"/>
                  </a:solidFill>
                  <a:latin typeface="+mn-lt"/>
                  <a:ea typeface="微軟正黑體" pitchFamily="34" charset="-120"/>
                </a:endParaRPr>
              </a:p>
            </p:txBody>
          </p:sp>
        </p:grpSp>
        <p:grpSp>
          <p:nvGrpSpPr>
            <p:cNvPr id="18" name="群組 12"/>
            <p:cNvGrpSpPr/>
            <p:nvPr/>
          </p:nvGrpSpPr>
          <p:grpSpPr>
            <a:xfrm>
              <a:off x="-72605" y="783311"/>
              <a:ext cx="3761488" cy="1088869"/>
              <a:chOff x="4707539" y="1162534"/>
              <a:chExt cx="2520668" cy="590583"/>
            </a:xfrm>
          </p:grpSpPr>
          <p:sp>
            <p:nvSpPr>
              <p:cNvPr id="19" name="平行四邊形 18"/>
              <p:cNvSpPr/>
              <p:nvPr/>
            </p:nvSpPr>
            <p:spPr>
              <a:xfrm>
                <a:off x="4707539" y="1162534"/>
                <a:ext cx="2520668" cy="590583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>
                <a:solidFill>
                  <a:schemeClr val="lt1">
                    <a:alpha val="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021429" y="1337487"/>
                <a:ext cx="2089628" cy="258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>
                  <a:solidFill>
                    <a:schemeClr val="bg1"/>
                  </a:solidFill>
                  <a:latin typeface="+mn-lt"/>
                  <a:ea typeface="微軟正黑體" pitchFamily="34" charset="-120"/>
                </a:endParaRPr>
              </a:p>
            </p:txBody>
          </p:sp>
        </p:grpSp>
        <p:sp>
          <p:nvSpPr>
            <p:cNvPr id="14" name="Shape 448">
              <a:extLst>
                <a:ext uri="{FF2B5EF4-FFF2-40B4-BE49-F238E27FC236}">
                  <a16:creationId xmlns:a16="http://schemas.microsoft.com/office/drawing/2014/main" xmlns="" id="{706F7947-4FB4-D243-A4A0-55C706E32186}"/>
                </a:ext>
              </a:extLst>
            </p:cNvPr>
            <p:cNvSpPr txBox="1"/>
            <p:nvPr/>
          </p:nvSpPr>
          <p:spPr>
            <a:xfrm>
              <a:off x="469255" y="847376"/>
              <a:ext cx="2932529" cy="88656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68550" tIns="34250" rIns="68550" bIns="34250" anchor="t" anchorCtr="0">
              <a:noAutofit/>
            </a:bodyPr>
            <a:lstStyle/>
            <a:p>
              <a:pPr marL="180975">
                <a:spcBef>
                  <a:spcPts val="450"/>
                </a:spcBef>
                <a:buClr>
                  <a:srgbClr val="044981"/>
                </a:buClr>
                <a:buSzPct val="100000"/>
              </a:pPr>
              <a:r>
                <a:rPr lang="en-US" altLang="zh-TW" sz="1800" b="1" dirty="0">
                  <a:solidFill>
                    <a:schemeClr val="bg1"/>
                  </a:solidFill>
                  <a:latin typeface="+mn-lt"/>
                  <a:ea typeface="Calibri"/>
                  <a:cs typeface="Calibri"/>
                  <a:sym typeface="Calibri"/>
                </a:rPr>
                <a:t>Automatically moves data between different tiers</a:t>
              </a:r>
            </a:p>
            <a:p>
              <a:pPr marL="180975" lvl="0">
                <a:spcBef>
                  <a:spcPts val="450"/>
                </a:spcBef>
                <a:buClr>
                  <a:srgbClr val="044981"/>
                </a:buClr>
                <a:buSzPct val="100000"/>
              </a:pPr>
              <a:r>
                <a:rPr lang="zh-TW" altLang="zh-TW" sz="1800" b="1" dirty="0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/>
              </a:r>
              <a:br>
                <a:rPr lang="zh-TW" altLang="zh-TW" sz="1800" b="1" dirty="0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</a:br>
              <a:endParaRPr lang="zh-TW" altLang="zh-TW" sz="1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5" name="橢圓 24"/>
          <p:cNvSpPr/>
          <p:nvPr/>
        </p:nvSpPr>
        <p:spPr>
          <a:xfrm>
            <a:off x="1872527" y="1673617"/>
            <a:ext cx="2610874" cy="2610874"/>
          </a:xfrm>
          <a:prstGeom prst="ellipse">
            <a:avLst/>
          </a:prstGeom>
          <a:ln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hape 148">
            <a:extLst>
              <a:ext uri="{FF2B5EF4-FFF2-40B4-BE49-F238E27FC236}">
                <a16:creationId xmlns:a16="http://schemas.microsoft.com/office/drawing/2014/main" xmlns="" id="{91BA1ADF-A74E-2E41-8F74-7CD6DB39B490}"/>
              </a:ext>
            </a:extLst>
          </p:cNvPr>
          <p:cNvSpPr/>
          <p:nvPr/>
        </p:nvSpPr>
        <p:spPr>
          <a:xfrm>
            <a:off x="6240978" y="1341689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10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5" name="Shape 149" descr="1_Qtier-01-01.png">
            <a:extLst>
              <a:ext uri="{FF2B5EF4-FFF2-40B4-BE49-F238E27FC236}">
                <a16:creationId xmlns:a16="http://schemas.microsoft.com/office/drawing/2014/main" xmlns="" id="{055F8F3D-6973-A14D-96CE-1DEB89E958F0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513" b="3523"/>
          <a:stretch/>
        </p:blipFill>
        <p:spPr>
          <a:xfrm>
            <a:off x="235729" y="1112794"/>
            <a:ext cx="5826300" cy="38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50">
            <a:extLst>
              <a:ext uri="{FF2B5EF4-FFF2-40B4-BE49-F238E27FC236}">
                <a16:creationId xmlns:a16="http://schemas.microsoft.com/office/drawing/2014/main" xmlns="" id="{55CE3136-97EA-2043-8C18-BAF628C31D71}"/>
              </a:ext>
            </a:extLst>
          </p:cNvPr>
          <p:cNvSpPr txBox="1"/>
          <p:nvPr/>
        </p:nvSpPr>
        <p:spPr>
          <a:xfrm>
            <a:off x="557030" y="1407394"/>
            <a:ext cx="2136479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Frequently-accessed data</a:t>
            </a:r>
            <a:endParaRPr lang="zh-TW" sz="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Shape 151">
            <a:extLst>
              <a:ext uri="{FF2B5EF4-FFF2-40B4-BE49-F238E27FC236}">
                <a16:creationId xmlns:a16="http://schemas.microsoft.com/office/drawing/2014/main" xmlns="" id="{2EBD364C-DA15-F04C-AC63-9329B7621250}"/>
              </a:ext>
            </a:extLst>
          </p:cNvPr>
          <p:cNvSpPr txBox="1"/>
          <p:nvPr/>
        </p:nvSpPr>
        <p:spPr>
          <a:xfrm>
            <a:off x="549079" y="1610794"/>
            <a:ext cx="2408532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Infrequently-accessed data</a:t>
            </a:r>
            <a:endParaRPr lang="zh-TW" sz="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Shape 152">
            <a:extLst>
              <a:ext uri="{FF2B5EF4-FFF2-40B4-BE49-F238E27FC236}">
                <a16:creationId xmlns:a16="http://schemas.microsoft.com/office/drawing/2014/main" xmlns="" id="{3296DEE0-18EB-714B-A942-341224F04772}"/>
              </a:ext>
            </a:extLst>
          </p:cNvPr>
          <p:cNvSpPr txBox="1"/>
          <p:nvPr/>
        </p:nvSpPr>
        <p:spPr>
          <a:xfrm>
            <a:off x="557031" y="1797807"/>
            <a:ext cx="2076618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Rarely-accessed data</a:t>
            </a:r>
            <a:endParaRPr lang="zh-TW" sz="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486"/>
            <a:ext cx="9144000" cy="697312"/>
          </a:xfrm>
        </p:spPr>
        <p:txBody>
          <a:bodyPr/>
          <a:lstStyle/>
          <a:p>
            <a:r>
              <a:rPr lang="en" sz="3200" dirty="0" err="1">
                <a:solidFill>
                  <a:srgbClr val="FFFFFF"/>
                </a:solidFill>
                <a:latin typeface="+mn-lt"/>
              </a:rPr>
              <a:t>Qtier</a:t>
            </a:r>
            <a:r>
              <a:rPr lang="en" sz="3200" dirty="0">
                <a:solidFill>
                  <a:srgbClr val="FFFFFF"/>
                </a:solidFill>
                <a:latin typeface="+mn-lt"/>
              </a:rPr>
              <a:t> auto-</a:t>
            </a:r>
            <a:r>
              <a:rPr lang="en" sz="3200" dirty="0" err="1">
                <a:solidFill>
                  <a:srgbClr val="FFFFFF"/>
                </a:solidFill>
                <a:latin typeface="+mn-lt"/>
              </a:rPr>
              <a:t>tiering</a:t>
            </a:r>
            <a:r>
              <a:rPr lang="en" sz="3200" dirty="0">
                <a:solidFill>
                  <a:srgbClr val="FFFFFF"/>
                </a:solidFill>
                <a:latin typeface="+mn-lt"/>
              </a:rPr>
              <a:t>: speed and capacity</a:t>
            </a:r>
            <a:endParaRPr lang="en-US" sz="3200" dirty="0">
              <a:solidFill>
                <a:srgbClr val="FFFFFF"/>
              </a:solidFill>
              <a:latin typeface="+mn-lt"/>
              <a:ea typeface="Microsoft JhengHei"/>
            </a:endParaRPr>
          </a:p>
        </p:txBody>
      </p:sp>
      <p:sp>
        <p:nvSpPr>
          <p:cNvPr id="28" name="Shape 448">
            <a:extLst>
              <a:ext uri="{FF2B5EF4-FFF2-40B4-BE49-F238E27FC236}">
                <a16:creationId xmlns:a16="http://schemas.microsoft.com/office/drawing/2014/main" xmlns="" id="{706F7947-4FB4-D243-A4A0-55C706E32186}"/>
              </a:ext>
            </a:extLst>
          </p:cNvPr>
          <p:cNvSpPr txBox="1"/>
          <p:nvPr/>
        </p:nvSpPr>
        <p:spPr>
          <a:xfrm>
            <a:off x="5826691" y="2709354"/>
            <a:ext cx="2604240" cy="975277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80975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8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SSD tier capacity will not be limited by </a:t>
            </a:r>
          </a:p>
          <a:p>
            <a:pPr marL="180975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8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RAM size</a:t>
            </a:r>
            <a:endParaRPr lang="zh-TW" altLang="zh-TW" sz="1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矩形 38">
            <a:extLst>
              <a:ext uri="{FF2B5EF4-FFF2-40B4-BE49-F238E27FC236}">
                <a16:creationId xmlns:a16="http://schemas.microsoft.com/office/drawing/2014/main" xmlns="" id="{A86EEB18-E682-8D48-8A2F-759E16C59760}"/>
              </a:ext>
            </a:extLst>
          </p:cNvPr>
          <p:cNvSpPr/>
          <p:nvPr/>
        </p:nvSpPr>
        <p:spPr>
          <a:xfrm>
            <a:off x="2331967" y="1085632"/>
            <a:ext cx="1961309" cy="512235"/>
          </a:xfrm>
          <a:prstGeom prst="rect">
            <a:avLst/>
          </a:prstGeom>
          <a:solidFill>
            <a:srgbClr val="0070C0"/>
          </a:solidFill>
          <a:ln>
            <a:solidFill>
              <a:schemeClr val="lt1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Shape 154">
            <a:extLst>
              <a:ext uri="{FF2B5EF4-FFF2-40B4-BE49-F238E27FC236}">
                <a16:creationId xmlns:a16="http://schemas.microsoft.com/office/drawing/2014/main" xmlns="" id="{D9DCDD32-2775-EE47-BAFE-15BA0E54CFC5}"/>
              </a:ext>
            </a:extLst>
          </p:cNvPr>
          <p:cNvSpPr txBox="1"/>
          <p:nvPr/>
        </p:nvSpPr>
        <p:spPr>
          <a:xfrm>
            <a:off x="2534055" y="1100188"/>
            <a:ext cx="2285192" cy="4442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" sz="1100" b="1" dirty="0">
                <a:solidFill>
                  <a:schemeClr val="bg1"/>
                </a:solidFill>
                <a:latin typeface="+mn-lt"/>
              </a:rPr>
              <a:t>Before </a:t>
            </a:r>
            <a:r>
              <a:rPr lang="en" sz="1100" b="1" dirty="0" err="1">
                <a:solidFill>
                  <a:schemeClr val="bg1"/>
                </a:solidFill>
                <a:latin typeface="+mn-lt"/>
              </a:rPr>
              <a:t>tiering</a:t>
            </a:r>
            <a:r>
              <a:rPr lang="en" sz="1100" b="1" dirty="0">
                <a:solidFill>
                  <a:schemeClr val="bg1"/>
                </a:solidFill>
                <a:latin typeface="+mn-lt"/>
              </a:rPr>
              <a:t>:</a:t>
            </a:r>
            <a:r>
              <a:rPr lang="en" sz="12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" sz="1200" b="1" dirty="0">
                <a:solidFill>
                  <a:schemeClr val="bg1"/>
                </a:solidFill>
                <a:latin typeface="+mn-lt"/>
              </a:rPr>
            </a:br>
            <a:r>
              <a:rPr lang="en" sz="900" b="1" dirty="0">
                <a:solidFill>
                  <a:schemeClr val="bg1"/>
                </a:solidFill>
                <a:latin typeface="+mn-lt"/>
              </a:rPr>
              <a:t>Frequently-accessed data </a:t>
            </a:r>
            <a:br>
              <a:rPr lang="en" sz="900" b="1" dirty="0">
                <a:solidFill>
                  <a:schemeClr val="bg1"/>
                </a:solidFill>
                <a:latin typeface="+mn-lt"/>
              </a:rPr>
            </a:br>
            <a:r>
              <a:rPr lang="en" sz="900" b="1" dirty="0">
                <a:solidFill>
                  <a:schemeClr val="bg1"/>
                </a:solidFill>
                <a:latin typeface="+mn-lt"/>
              </a:rPr>
              <a:t>performance is not optimized</a:t>
            </a:r>
            <a:endParaRPr lang="en" sz="900" b="1" dirty="0">
              <a:solidFill>
                <a:srgbClr val="262626"/>
              </a:solidFill>
              <a:latin typeface="+mn-lt"/>
            </a:endParaRPr>
          </a:p>
        </p:txBody>
      </p:sp>
      <p:sp>
        <p:nvSpPr>
          <p:cNvPr id="31" name="矩形 38">
            <a:extLst>
              <a:ext uri="{FF2B5EF4-FFF2-40B4-BE49-F238E27FC236}">
                <a16:creationId xmlns:a16="http://schemas.microsoft.com/office/drawing/2014/main" xmlns="" id="{A86EEB18-E682-8D48-8A2F-759E16C59760}"/>
              </a:ext>
            </a:extLst>
          </p:cNvPr>
          <p:cNvSpPr/>
          <p:nvPr/>
        </p:nvSpPr>
        <p:spPr>
          <a:xfrm>
            <a:off x="849757" y="2243053"/>
            <a:ext cx="1504845" cy="402640"/>
          </a:xfrm>
          <a:prstGeom prst="rect">
            <a:avLst/>
          </a:prstGeom>
          <a:solidFill>
            <a:srgbClr val="0070C0"/>
          </a:solidFill>
          <a:ln>
            <a:solidFill>
              <a:schemeClr val="lt1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矩形 38">
            <a:extLst>
              <a:ext uri="{FF2B5EF4-FFF2-40B4-BE49-F238E27FC236}">
                <a16:creationId xmlns:a16="http://schemas.microsoft.com/office/drawing/2014/main" xmlns="" id="{A86EEB18-E682-8D48-8A2F-759E16C59760}"/>
              </a:ext>
            </a:extLst>
          </p:cNvPr>
          <p:cNvSpPr/>
          <p:nvPr/>
        </p:nvSpPr>
        <p:spPr>
          <a:xfrm>
            <a:off x="4438140" y="2272027"/>
            <a:ext cx="1422793" cy="406429"/>
          </a:xfrm>
          <a:prstGeom prst="rect">
            <a:avLst/>
          </a:prstGeom>
          <a:solidFill>
            <a:srgbClr val="0070C0"/>
          </a:solidFill>
          <a:ln>
            <a:solidFill>
              <a:schemeClr val="lt1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Shape 153">
            <a:extLst>
              <a:ext uri="{FF2B5EF4-FFF2-40B4-BE49-F238E27FC236}">
                <a16:creationId xmlns:a16="http://schemas.microsoft.com/office/drawing/2014/main" xmlns="" id="{8F0C8432-852B-574B-84D4-A21FCC03F16F}"/>
              </a:ext>
            </a:extLst>
          </p:cNvPr>
          <p:cNvSpPr txBox="1"/>
          <p:nvPr/>
        </p:nvSpPr>
        <p:spPr>
          <a:xfrm>
            <a:off x="998870" y="2244933"/>
            <a:ext cx="1416600" cy="3971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" sz="1100" b="1" dirty="0">
                <a:solidFill>
                  <a:schemeClr val="bg1"/>
                </a:solidFill>
                <a:latin typeface="+mn-lt"/>
              </a:rPr>
              <a:t>Changes in data</a:t>
            </a:r>
            <a:br>
              <a:rPr lang="en" sz="1100" b="1" dirty="0">
                <a:solidFill>
                  <a:schemeClr val="bg1"/>
                </a:solidFill>
                <a:latin typeface="+mn-lt"/>
              </a:rPr>
            </a:br>
            <a:r>
              <a:rPr lang="en" sz="1100" b="1" dirty="0">
                <a:solidFill>
                  <a:schemeClr val="bg1"/>
                </a:solidFill>
                <a:latin typeface="+mn-lt"/>
              </a:rPr>
              <a:t>access patterns</a:t>
            </a:r>
          </a:p>
        </p:txBody>
      </p:sp>
      <p:sp>
        <p:nvSpPr>
          <p:cNvPr id="11" name="Shape 155">
            <a:extLst>
              <a:ext uri="{FF2B5EF4-FFF2-40B4-BE49-F238E27FC236}">
                <a16:creationId xmlns:a16="http://schemas.microsoft.com/office/drawing/2014/main" xmlns="" id="{034BCA3E-5E3C-9640-BE11-6F93576F01C6}"/>
              </a:ext>
            </a:extLst>
          </p:cNvPr>
          <p:cNvSpPr txBox="1"/>
          <p:nvPr/>
        </p:nvSpPr>
        <p:spPr>
          <a:xfrm>
            <a:off x="4589495" y="2350365"/>
            <a:ext cx="1601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1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Start data </a:t>
            </a:r>
            <a:r>
              <a:rPr lang="en-US" altLang="zh-TW" sz="1100" b="1" dirty="0" err="1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tiering</a:t>
            </a:r>
            <a:endParaRPr lang="zh-TW" sz="11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矩形 38">
            <a:extLst>
              <a:ext uri="{FF2B5EF4-FFF2-40B4-BE49-F238E27FC236}">
                <a16:creationId xmlns:a16="http://schemas.microsoft.com/office/drawing/2014/main" xmlns="" id="{A86EEB18-E682-8D48-8A2F-759E16C59760}"/>
              </a:ext>
            </a:extLst>
          </p:cNvPr>
          <p:cNvSpPr/>
          <p:nvPr/>
        </p:nvSpPr>
        <p:spPr>
          <a:xfrm>
            <a:off x="2476831" y="3693813"/>
            <a:ext cx="1751137" cy="506994"/>
          </a:xfrm>
          <a:prstGeom prst="rect">
            <a:avLst/>
          </a:prstGeom>
          <a:solidFill>
            <a:srgbClr val="0070C0"/>
          </a:solidFill>
          <a:ln>
            <a:solidFill>
              <a:schemeClr val="lt1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Shape 156">
            <a:extLst>
              <a:ext uri="{FF2B5EF4-FFF2-40B4-BE49-F238E27FC236}">
                <a16:creationId xmlns:a16="http://schemas.microsoft.com/office/drawing/2014/main" xmlns="" id="{27319ACB-7AA9-1A4C-AB2E-465F73DB8801}"/>
              </a:ext>
            </a:extLst>
          </p:cNvPr>
          <p:cNvSpPr txBox="1"/>
          <p:nvPr/>
        </p:nvSpPr>
        <p:spPr>
          <a:xfrm>
            <a:off x="2642703" y="3730207"/>
            <a:ext cx="2031798" cy="4136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" sz="1100" b="1" dirty="0">
                <a:solidFill>
                  <a:schemeClr val="bg1"/>
                </a:solidFill>
                <a:latin typeface="+mn-lt"/>
              </a:rPr>
              <a:t>After </a:t>
            </a:r>
            <a:r>
              <a:rPr lang="en" sz="1100" b="1" dirty="0" err="1">
                <a:solidFill>
                  <a:schemeClr val="bg1"/>
                </a:solidFill>
                <a:latin typeface="+mn-lt"/>
              </a:rPr>
              <a:t>tiering</a:t>
            </a:r>
            <a:r>
              <a:rPr lang="en" sz="1100" b="1" dirty="0">
                <a:solidFill>
                  <a:schemeClr val="bg1"/>
                </a:solidFill>
                <a:latin typeface="+mn-lt"/>
              </a:rPr>
              <a:t>:</a:t>
            </a:r>
            <a:r>
              <a:rPr lang="en" sz="105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" sz="1050" b="1" dirty="0">
                <a:solidFill>
                  <a:schemeClr val="bg1"/>
                </a:solidFill>
                <a:latin typeface="+mn-lt"/>
              </a:rPr>
            </a:br>
            <a:r>
              <a:rPr lang="en" sz="900" b="1" dirty="0">
                <a:solidFill>
                  <a:schemeClr val="bg1"/>
                </a:solidFill>
                <a:latin typeface="+mn-lt"/>
              </a:rPr>
              <a:t>Frequently-accessed data </a:t>
            </a:r>
            <a:br>
              <a:rPr lang="en" sz="900" b="1" dirty="0">
                <a:solidFill>
                  <a:schemeClr val="bg1"/>
                </a:solidFill>
                <a:latin typeface="+mn-lt"/>
              </a:rPr>
            </a:br>
            <a:r>
              <a:rPr lang="en" sz="900" b="1" dirty="0">
                <a:solidFill>
                  <a:schemeClr val="bg1"/>
                </a:solidFill>
                <a:latin typeface="+mn-lt"/>
              </a:rPr>
              <a:t>performance is optimized</a:t>
            </a:r>
          </a:p>
        </p:txBody>
      </p:sp>
      <p:sp>
        <p:nvSpPr>
          <p:cNvPr id="34" name="Shape 145"/>
          <p:cNvSpPr/>
          <p:nvPr/>
        </p:nvSpPr>
        <p:spPr>
          <a:xfrm>
            <a:off x="2037445" y="1075101"/>
            <a:ext cx="511200" cy="509637"/>
          </a:xfrm>
          <a:prstGeom prst="ellipse">
            <a:avLst/>
          </a:prstGeom>
          <a:solidFill>
            <a:srgbClr val="00B0F0"/>
          </a:solidFill>
          <a:ln>
            <a:solidFill>
              <a:schemeClr val="lt1">
                <a:alpha val="2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Shape 146"/>
          <p:cNvSpPr txBox="1"/>
          <p:nvPr/>
        </p:nvSpPr>
        <p:spPr>
          <a:xfrm>
            <a:off x="2099029" y="1086607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36" name="Shape 145"/>
          <p:cNvSpPr/>
          <p:nvPr/>
        </p:nvSpPr>
        <p:spPr>
          <a:xfrm>
            <a:off x="470190" y="2168819"/>
            <a:ext cx="511200" cy="509637"/>
          </a:xfrm>
          <a:prstGeom prst="ellipse">
            <a:avLst/>
          </a:prstGeom>
          <a:solidFill>
            <a:srgbClr val="00B0F0"/>
          </a:solidFill>
          <a:ln>
            <a:solidFill>
              <a:schemeClr val="lt1">
                <a:alpha val="2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Shape 146"/>
          <p:cNvSpPr txBox="1"/>
          <p:nvPr/>
        </p:nvSpPr>
        <p:spPr>
          <a:xfrm>
            <a:off x="515870" y="2182529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4</a:t>
            </a:r>
            <a:endParaRPr lang="en" sz="24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8" name="Shape 145"/>
          <p:cNvSpPr/>
          <p:nvPr/>
        </p:nvSpPr>
        <p:spPr>
          <a:xfrm>
            <a:off x="4102874" y="2190481"/>
            <a:ext cx="511200" cy="509637"/>
          </a:xfrm>
          <a:prstGeom prst="ellipse">
            <a:avLst/>
          </a:prstGeom>
          <a:solidFill>
            <a:srgbClr val="00B0F0"/>
          </a:solidFill>
          <a:ln>
            <a:solidFill>
              <a:schemeClr val="lt1">
                <a:alpha val="2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" name="Shape 146"/>
          <p:cNvSpPr txBox="1"/>
          <p:nvPr/>
        </p:nvSpPr>
        <p:spPr>
          <a:xfrm>
            <a:off x="4164458" y="2200215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</a:t>
            </a:r>
            <a:endParaRPr lang="en" sz="24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0" name="Shape 145"/>
          <p:cNvSpPr/>
          <p:nvPr/>
        </p:nvSpPr>
        <p:spPr>
          <a:xfrm>
            <a:off x="2133559" y="3684632"/>
            <a:ext cx="511200" cy="509637"/>
          </a:xfrm>
          <a:prstGeom prst="ellipse">
            <a:avLst/>
          </a:prstGeom>
          <a:solidFill>
            <a:srgbClr val="00B0F0"/>
          </a:solidFill>
          <a:ln>
            <a:solidFill>
              <a:schemeClr val="lt1">
                <a:alpha val="2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" name="Shape 146"/>
          <p:cNvSpPr txBox="1"/>
          <p:nvPr/>
        </p:nvSpPr>
        <p:spPr>
          <a:xfrm>
            <a:off x="2187191" y="3698342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3</a:t>
            </a:r>
            <a:endParaRPr lang="en" sz="24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2331348" y="2216549"/>
            <a:ext cx="1646814" cy="1646814"/>
          </a:xfrm>
          <a:prstGeom prst="ellipse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157">
            <a:extLst>
              <a:ext uri="{FF2B5EF4-FFF2-40B4-BE49-F238E27FC236}">
                <a16:creationId xmlns:a16="http://schemas.microsoft.com/office/drawing/2014/main" xmlns="" id="{47DB8A74-D728-2B4B-83D3-4E4345F19AC6}"/>
              </a:ext>
            </a:extLst>
          </p:cNvPr>
          <p:cNvSpPr txBox="1"/>
          <p:nvPr/>
        </p:nvSpPr>
        <p:spPr>
          <a:xfrm>
            <a:off x="2092183" y="2836111"/>
            <a:ext cx="2198529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zh-TW" sz="2400" b="1" dirty="0">
                <a:solidFill>
                  <a:srgbClr val="FFFF00"/>
                </a:solidFill>
                <a:latin typeface="+mn-lt"/>
              </a:rPr>
              <a:t>How </a:t>
            </a:r>
            <a:r>
              <a:rPr lang="en-US" altLang="zh-TW" sz="2400" b="1" dirty="0" err="1">
                <a:solidFill>
                  <a:srgbClr val="FFFF00"/>
                </a:solidFill>
                <a:latin typeface="+mn-lt"/>
              </a:rPr>
              <a:t>Qtier</a:t>
            </a:r>
            <a:r>
              <a:rPr lang="en-US" altLang="zh-TW" sz="2400" b="1" dirty="0">
                <a:solidFill>
                  <a:srgbClr val="FFFF00"/>
                </a:solidFill>
                <a:latin typeface="+mn-lt"/>
              </a:rPr>
              <a:t> works</a:t>
            </a:r>
            <a:endParaRPr lang="zh-TW" sz="1600" b="1" dirty="0">
              <a:solidFill>
                <a:srgbClr val="FFFF0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731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 descr="BG_Main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5" name="Shape 611"/>
          <p:cNvSpPr/>
          <p:nvPr/>
        </p:nvSpPr>
        <p:spPr>
          <a:xfrm>
            <a:off x="276241" y="1015379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611"/>
          <p:cNvSpPr/>
          <p:nvPr/>
        </p:nvSpPr>
        <p:spPr>
          <a:xfrm flipV="1">
            <a:off x="281936" y="1246523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3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-1" y="120611"/>
            <a:ext cx="914400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 Snapshots protect your data</a:t>
            </a:r>
            <a:r>
              <a:rPr lang="zh-TW" altLang="en-US" sz="3200" b="0" dirty="0">
                <a:latin typeface="+mj-lt"/>
              </a:rPr>
              <a:t/>
            </a:r>
            <a:br>
              <a:rPr lang="zh-TW" altLang="en-US" sz="3200" b="0" dirty="0">
                <a:latin typeface="+mj-lt"/>
              </a:rPr>
            </a:b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8" name="文字方塊 14">
            <a:extLst>
              <a:ext uri="{FF2B5EF4-FFF2-40B4-BE49-F238E27FC236}">
                <a16:creationId xmlns:a16="http://schemas.microsoft.com/office/drawing/2014/main" xmlns="" id="{7E5DFAF5-33F5-AD49-8A16-064537F210B5}"/>
              </a:ext>
            </a:extLst>
          </p:cNvPr>
          <p:cNvSpPr txBox="1"/>
          <p:nvPr/>
        </p:nvSpPr>
        <p:spPr>
          <a:xfrm>
            <a:off x="7746740" y="2772684"/>
            <a:ext cx="1149704" cy="7848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450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Memory upgrade is easy!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2A0E9B-927A-2D44-9C1C-79074D55B9E4}"/>
              </a:ext>
            </a:extLst>
          </p:cNvPr>
          <p:cNvSpPr txBox="1"/>
          <p:nvPr/>
        </p:nvSpPr>
        <p:spPr>
          <a:xfrm>
            <a:off x="4585554" y="4709012"/>
            <a:ext cx="520611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TS-963X</a:t>
            </a:r>
          </a:p>
        </p:txBody>
      </p:sp>
      <p:sp>
        <p:nvSpPr>
          <p:cNvPr id="29" name="平行四邊形 28"/>
          <p:cNvSpPr/>
          <p:nvPr/>
        </p:nvSpPr>
        <p:spPr>
          <a:xfrm>
            <a:off x="4827402" y="1168151"/>
            <a:ext cx="3810583" cy="511556"/>
          </a:xfrm>
          <a:prstGeom prst="parallelogram">
            <a:avLst>
              <a:gd name="adj" fmla="val 55727"/>
            </a:avLst>
          </a:prstGeom>
          <a:solidFill>
            <a:srgbClr val="002060"/>
          </a:solidFill>
          <a:ln>
            <a:solidFill>
              <a:schemeClr val="lt1">
                <a:alpha val="4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6337450" y="1343156"/>
            <a:ext cx="1000785" cy="14159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330288" y="1343156"/>
            <a:ext cx="1000785" cy="1415947"/>
          </a:xfrm>
          <a:prstGeom prst="rect">
            <a:avLst/>
          </a:prstGeom>
          <a:solidFill>
            <a:srgbClr val="00A0AC"/>
          </a:solidFill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330">
            <a:extLst>
              <a:ext uri="{FF2B5EF4-FFF2-40B4-BE49-F238E27FC236}">
                <a16:creationId xmlns:a16="http://schemas.microsoft.com/office/drawing/2014/main" xmlns="" id="{CD6DB5B1-D438-EF44-BDEE-7E258D6FEE1A}"/>
              </a:ext>
            </a:extLst>
          </p:cNvPr>
          <p:cNvSpPr txBox="1"/>
          <p:nvPr/>
        </p:nvSpPr>
        <p:spPr>
          <a:xfrm>
            <a:off x="6016124" y="1500736"/>
            <a:ext cx="1584176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4" name="Shape 331">
            <a:extLst>
              <a:ext uri="{FF2B5EF4-FFF2-40B4-BE49-F238E27FC236}">
                <a16:creationId xmlns:a16="http://schemas.microsoft.com/office/drawing/2014/main" xmlns="" id="{016B38B9-F8EA-D64B-AAFF-C599D0B45C85}"/>
              </a:ext>
            </a:extLst>
          </p:cNvPr>
          <p:cNvSpPr txBox="1"/>
          <p:nvPr/>
        </p:nvSpPr>
        <p:spPr>
          <a:xfrm>
            <a:off x="6026696" y="2097797"/>
            <a:ext cx="1584176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32</a:t>
            </a:r>
            <a:endParaRPr sz="28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3" name="Shape 330">
            <a:extLst>
              <a:ext uri="{FF2B5EF4-FFF2-40B4-BE49-F238E27FC236}">
                <a16:creationId xmlns:a16="http://schemas.microsoft.com/office/drawing/2014/main" xmlns="" id="{CD6DB5B1-D438-EF44-BDEE-7E258D6FEE1A}"/>
              </a:ext>
            </a:extLst>
          </p:cNvPr>
          <p:cNvSpPr txBox="1"/>
          <p:nvPr/>
        </p:nvSpPr>
        <p:spPr>
          <a:xfrm>
            <a:off x="7001096" y="1482593"/>
            <a:ext cx="1584176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1024</a:t>
            </a:r>
            <a:endParaRPr sz="28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4" name="Shape 330">
            <a:extLst>
              <a:ext uri="{FF2B5EF4-FFF2-40B4-BE49-F238E27FC236}">
                <a16:creationId xmlns:a16="http://schemas.microsoft.com/office/drawing/2014/main" xmlns="" id="{CD6DB5B1-D438-EF44-BDEE-7E258D6FEE1A}"/>
              </a:ext>
            </a:extLst>
          </p:cNvPr>
          <p:cNvSpPr txBox="1"/>
          <p:nvPr/>
        </p:nvSpPr>
        <p:spPr>
          <a:xfrm>
            <a:off x="7010404" y="2095920"/>
            <a:ext cx="1584176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6397618" y="735509"/>
            <a:ext cx="826138" cy="826138"/>
          </a:xfrm>
          <a:prstGeom prst="ellipse">
            <a:avLst/>
          </a:prstGeom>
          <a:solidFill>
            <a:srgbClr val="00B0F0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Shape 326">
            <a:extLst>
              <a:ext uri="{FF2B5EF4-FFF2-40B4-BE49-F238E27FC236}">
                <a16:creationId xmlns:a16="http://schemas.microsoft.com/office/drawing/2014/main" xmlns="" id="{4B1ABAFA-A470-F349-AEEA-F58BB04DE3C0}"/>
              </a:ext>
            </a:extLst>
          </p:cNvPr>
          <p:cNvSpPr/>
          <p:nvPr/>
        </p:nvSpPr>
        <p:spPr>
          <a:xfrm>
            <a:off x="4531873" y="1343156"/>
            <a:ext cx="1805577" cy="1466064"/>
          </a:xfrm>
          <a:prstGeom prst="wedgeRectCallout">
            <a:avLst>
              <a:gd name="adj1" fmla="val -17182"/>
              <a:gd name="adj2" fmla="val 50005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D29D5E-BF7D-9044-BA87-145F40A72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335" y="2668729"/>
            <a:ext cx="2704517" cy="2309071"/>
          </a:xfrm>
          <a:prstGeom prst="rect">
            <a:avLst/>
          </a:prstGeom>
        </p:spPr>
      </p:pic>
      <p:sp>
        <p:nvSpPr>
          <p:cNvPr id="11" name="Shape 328">
            <a:extLst>
              <a:ext uri="{FF2B5EF4-FFF2-40B4-BE49-F238E27FC236}">
                <a16:creationId xmlns:a16="http://schemas.microsoft.com/office/drawing/2014/main" xmlns="" id="{BDDC8E57-37A6-694A-817B-B9F36FBED687}"/>
              </a:ext>
            </a:extLst>
          </p:cNvPr>
          <p:cNvSpPr txBox="1"/>
          <p:nvPr/>
        </p:nvSpPr>
        <p:spPr>
          <a:xfrm>
            <a:off x="4624112" y="1848464"/>
            <a:ext cx="37478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  <a:latin typeface="+mn-lt"/>
              </a:rPr>
              <a:t>----------------------------------------------------</a:t>
            </a:r>
            <a:endParaRPr sz="16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0" name="Shape 327">
            <a:extLst>
              <a:ext uri="{FF2B5EF4-FFF2-40B4-BE49-F238E27FC236}">
                <a16:creationId xmlns:a16="http://schemas.microsoft.com/office/drawing/2014/main" xmlns="" id="{3084386D-AD9F-8F4B-A98D-087C6AA8B5FD}"/>
              </a:ext>
            </a:extLst>
          </p:cNvPr>
          <p:cNvSpPr txBox="1"/>
          <p:nvPr/>
        </p:nvSpPr>
        <p:spPr>
          <a:xfrm>
            <a:off x="4652393" y="2077223"/>
            <a:ext cx="1584176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For a single volume/LUN</a:t>
            </a:r>
            <a:endParaRPr sz="1600" b="1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5" name="Shape 332">
            <a:extLst>
              <a:ext uri="{FF2B5EF4-FFF2-40B4-BE49-F238E27FC236}">
                <a16:creationId xmlns:a16="http://schemas.microsoft.com/office/drawing/2014/main" xmlns="" id="{EAE1D39C-F6B4-6944-9B43-F6E54F68F7A0}"/>
              </a:ext>
            </a:extLst>
          </p:cNvPr>
          <p:cNvSpPr txBox="1"/>
          <p:nvPr/>
        </p:nvSpPr>
        <p:spPr>
          <a:xfrm>
            <a:off x="4628088" y="1394654"/>
            <a:ext cx="1584176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For whole NAS</a:t>
            </a:r>
            <a:endParaRPr sz="1600" b="1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7376156" y="728629"/>
            <a:ext cx="826138" cy="826138"/>
          </a:xfrm>
          <a:prstGeom prst="ellipse">
            <a:avLst/>
          </a:prstGeom>
          <a:solidFill>
            <a:srgbClr val="00B0F0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6487236" y="860301"/>
            <a:ext cx="663964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2GB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RAM</a:t>
            </a:r>
            <a:endParaRPr lang="en-US" sz="16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465606" y="840421"/>
            <a:ext cx="663964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8GB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RAM</a:t>
            </a:r>
            <a:endParaRPr lang="en-US" sz="16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7" name="Shape 323">
            <a:extLst>
              <a:ext uri="{FF2B5EF4-FFF2-40B4-BE49-F238E27FC236}">
                <a16:creationId xmlns:a16="http://schemas.microsoft.com/office/drawing/2014/main" xmlns="" id="{DBFF229C-5B17-7D43-8BA1-AD1AF62C1EDE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25451" y="1439855"/>
            <a:ext cx="3847334" cy="3073963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xmlns="" id="{76FB8646-4440-9A4E-AF9D-E30BF3EE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31918" y="3391381"/>
            <a:ext cx="941625" cy="941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47459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1"/>
          <p:cNvSpPr/>
          <p:nvPr/>
        </p:nvSpPr>
        <p:spPr>
          <a:xfrm flipV="1">
            <a:off x="281936" y="126010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-1" y="123636"/>
            <a:ext cx="914400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 dirty="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+mn-lt"/>
                <a:cs typeface="Arial" pitchFamily="34" charset="0"/>
              </a:rPr>
              <a:t>QTS </a:t>
            </a:r>
            <a:r>
              <a:rPr lang="en-US" altLang="zh-TW" sz="3200" dirty="0">
                <a:solidFill>
                  <a:schemeClr val="bg1"/>
                </a:solidFill>
                <a:latin typeface="+mn-lt"/>
                <a:cs typeface="Arial" pitchFamily="34" charset="0"/>
              </a:rPr>
              <a:t>&amp; </a:t>
            </a:r>
            <a:r>
              <a:rPr lang="en-US" sz="3200" dirty="0">
                <a:solidFill>
                  <a:schemeClr val="bg1"/>
                </a:solidFill>
                <a:latin typeface="+mn-lt"/>
                <a:cs typeface="Arial" pitchFamily="34" charset="0"/>
              </a:rPr>
              <a:t>virtualization improve productivity</a:t>
            </a:r>
            <a:endParaRPr sz="3200" u="none" strike="noStrike" cap="none" dirty="0">
              <a:solidFill>
                <a:schemeClr val="bg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8" name="平行四邊形 15">
            <a:extLst>
              <a:ext uri="{FF2B5EF4-FFF2-40B4-BE49-F238E27FC236}">
                <a16:creationId xmlns:a16="http://schemas.microsoft.com/office/drawing/2014/main" xmlns="" id="{ECC15470-E78D-9A43-88AD-29506A7AA480}"/>
              </a:ext>
            </a:extLst>
          </p:cNvPr>
          <p:cNvSpPr/>
          <p:nvPr/>
        </p:nvSpPr>
        <p:spPr>
          <a:xfrm>
            <a:off x="4058769" y="3096151"/>
            <a:ext cx="6143668" cy="1030080"/>
          </a:xfrm>
          <a:prstGeom prst="parallelogram">
            <a:avLst>
              <a:gd name="adj" fmla="val 55727"/>
            </a:avLst>
          </a:prstGeom>
          <a:solidFill>
            <a:srgbClr val="0363A5"/>
          </a:solidFill>
          <a:ln>
            <a:solidFill>
              <a:schemeClr val="lt1">
                <a:alpha val="4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grpSp>
        <p:nvGrpSpPr>
          <p:cNvPr id="29" name="群組 11">
            <a:extLst>
              <a:ext uri="{FF2B5EF4-FFF2-40B4-BE49-F238E27FC236}">
                <a16:creationId xmlns:a16="http://schemas.microsoft.com/office/drawing/2014/main" xmlns="" id="{00C8FB1F-2AEE-8046-9FF0-94732145351B}"/>
              </a:ext>
            </a:extLst>
          </p:cNvPr>
          <p:cNvGrpSpPr/>
          <p:nvPr/>
        </p:nvGrpSpPr>
        <p:grpSpPr>
          <a:xfrm>
            <a:off x="4058769" y="1840215"/>
            <a:ext cx="6143668" cy="1071570"/>
            <a:chOff x="4857752" y="1337487"/>
            <a:chExt cx="2329260" cy="511841"/>
          </a:xfrm>
        </p:grpSpPr>
        <p:sp>
          <p:nvSpPr>
            <p:cNvPr id="30" name="平行四邊形 12">
              <a:extLst>
                <a:ext uri="{FF2B5EF4-FFF2-40B4-BE49-F238E27FC236}">
                  <a16:creationId xmlns:a16="http://schemas.microsoft.com/office/drawing/2014/main" xmlns="" id="{36A04886-2BAC-A844-9344-DFFFEDF62BE6}"/>
                </a:ext>
              </a:extLst>
            </p:cNvPr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363A5"/>
            </a:solidFill>
            <a:ln>
              <a:solidFill>
                <a:schemeClr val="lt1">
                  <a:alpha val="4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31" name="矩形 13">
              <a:extLst>
                <a:ext uri="{FF2B5EF4-FFF2-40B4-BE49-F238E27FC236}">
                  <a16:creationId xmlns:a16="http://schemas.microsoft.com/office/drawing/2014/main" xmlns="" id="{BFABA964-2E55-0944-AE85-277C76E7ECC2}"/>
                </a:ext>
              </a:extLst>
            </p:cNvPr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8C5B8FA-302A-F849-95B5-4672CD0D3576}"/>
              </a:ext>
            </a:extLst>
          </p:cNvPr>
          <p:cNvSpPr txBox="1"/>
          <p:nvPr/>
        </p:nvSpPr>
        <p:spPr>
          <a:xfrm>
            <a:off x="3823774" y="1331136"/>
            <a:ext cx="5503406" cy="3616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1550" b="1" dirty="0">
                <a:solidFill>
                  <a:schemeClr val="bg1"/>
                </a:solidFill>
                <a:latin typeface="+mn-lt"/>
                <a:ea typeface="Microsoft JhengHei" charset="-120"/>
                <a:cs typeface="Microsoft JhengHei" charset="-120"/>
              </a:rPr>
              <a:t>Supports </a:t>
            </a:r>
            <a:r>
              <a:rPr lang="en-US" altLang="zh-TW" sz="1550" b="1" dirty="0">
                <a:solidFill>
                  <a:schemeClr val="bg1"/>
                </a:solidFill>
                <a:latin typeface="+mn-lt"/>
                <a:ea typeface="Microsoft JhengHei" charset="-120"/>
                <a:cs typeface="Arial" pitchFamily="34" charset="0"/>
              </a:rPr>
              <a:t>Windows/Linux </a:t>
            </a:r>
            <a:r>
              <a:rPr lang="en-US" altLang="zh-TW" sz="1550" b="1" dirty="0">
                <a:solidFill>
                  <a:schemeClr val="bg1"/>
                </a:solidFill>
                <a:latin typeface="+mn-lt"/>
                <a:ea typeface="Microsoft JhengHei" charset="-120"/>
                <a:cs typeface="Microsoft JhengHei" charset="-120"/>
              </a:rPr>
              <a:t>VMs and containers</a:t>
            </a:r>
            <a:endParaRPr lang="en-US" sz="1550" b="1" dirty="0">
              <a:solidFill>
                <a:schemeClr val="bg1"/>
              </a:solidFill>
              <a:latin typeface="+mn-lt"/>
              <a:ea typeface="Microsoft JhengHei" charset="-120"/>
              <a:cs typeface="Microsoft JhengHei" charset="-12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10EFB4F-A89E-A045-9AA8-4179B01D79A1}"/>
              </a:ext>
            </a:extLst>
          </p:cNvPr>
          <p:cNvSpPr txBox="1"/>
          <p:nvPr/>
        </p:nvSpPr>
        <p:spPr>
          <a:xfrm>
            <a:off x="5169282" y="2016676"/>
            <a:ext cx="2786050" cy="73865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000" b="1" dirty="0">
                <a:solidFill>
                  <a:srgbClr val="FFC000"/>
                </a:solidFill>
                <a:latin typeface="+mn-lt"/>
                <a:ea typeface="Microsoft JhengHei" charset="-120"/>
                <a:cs typeface="Microsoft JhengHei" charset="-120"/>
              </a:rPr>
              <a:t>Virtualization </a:t>
            </a:r>
          </a:p>
          <a:p>
            <a:pPr algn="ctr" eaLnBrk="1" hangingPunct="1">
              <a:defRPr/>
            </a:pPr>
            <a:r>
              <a:rPr lang="en-US" altLang="zh-TW" sz="2000" b="1" dirty="0">
                <a:solidFill>
                  <a:srgbClr val="FFC000"/>
                </a:solidFill>
                <a:latin typeface="+mn-lt"/>
                <a:ea typeface="Microsoft JhengHei" charset="-120"/>
                <a:cs typeface="Microsoft JhengHei" charset="-120"/>
              </a:rPr>
              <a:t>Station</a:t>
            </a:r>
            <a:endParaRPr lang="en-US" b="1" dirty="0">
              <a:solidFill>
                <a:srgbClr val="FFC000"/>
              </a:solidFill>
              <a:latin typeface="+mn-lt"/>
              <a:ea typeface="Microsoft JhengHei" charset="-120"/>
              <a:cs typeface="Microsoft JhengHei" charset="-12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CCAA5E7-2640-3446-B5B6-4CAD3D0A0B47}"/>
              </a:ext>
            </a:extLst>
          </p:cNvPr>
          <p:cNvSpPr txBox="1"/>
          <p:nvPr/>
        </p:nvSpPr>
        <p:spPr>
          <a:xfrm>
            <a:off x="5214654" y="3237286"/>
            <a:ext cx="2714612" cy="73865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C000"/>
                </a:solidFill>
                <a:latin typeface="+mn-lt"/>
                <a:ea typeface="Microsoft JhengHei" charset="-120"/>
                <a:cs typeface="Microsoft JhengHei" charset="-120"/>
              </a:rPr>
              <a:t>Container 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srgbClr val="FFC000"/>
                </a:solidFill>
                <a:latin typeface="+mn-lt"/>
                <a:ea typeface="Microsoft JhengHei" charset="-120"/>
                <a:cs typeface="Microsoft JhengHei" charset="-120"/>
              </a:rPr>
              <a:t>Station</a:t>
            </a:r>
            <a:endParaRPr lang="en-US" b="1" dirty="0">
              <a:solidFill>
                <a:schemeClr val="bg1"/>
              </a:solidFill>
              <a:latin typeface="+mn-lt"/>
              <a:ea typeface="Microsoft JhengHei" charset="-120"/>
              <a:cs typeface="Microsoft JhengHei" charset="-120"/>
            </a:endParaRPr>
          </a:p>
        </p:txBody>
      </p:sp>
      <p:pic>
        <p:nvPicPr>
          <p:cNvPr id="35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xmlns="" id="{EFD06409-7767-0D43-AAA7-CA6D747E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76373" y="2005726"/>
            <a:ext cx="785818" cy="785818"/>
          </a:xfrm>
          <a:prstGeom prst="rect">
            <a:avLst/>
          </a:prstGeom>
          <a:noFill/>
        </p:spPr>
      </p:pic>
      <p:pic>
        <p:nvPicPr>
          <p:cNvPr id="36" name="Picture 4" descr="\\MARKETING\Marketing\MarketingMaterials\素材\_icons\00_4.2iconPNG\Container-Station-icon.png">
            <a:extLst>
              <a:ext uri="{FF2B5EF4-FFF2-40B4-BE49-F238E27FC236}">
                <a16:creationId xmlns:a16="http://schemas.microsoft.com/office/drawing/2014/main" xmlns="" id="{288B7891-3CE4-9F40-A4B8-02074797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76373" y="3223969"/>
            <a:ext cx="785818" cy="785818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02D47B7-614B-9C48-920E-C3376F649F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00119" y="1576007"/>
            <a:ext cx="4904481" cy="2931790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xmlns="" id="{BAB572D8-456B-1947-A505-CF93054EE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341" y="2973867"/>
            <a:ext cx="1314210" cy="1213117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xmlns="" id="{1CAA55F0-AEA9-1B42-BCBB-A083A6C0E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4238" y="1738243"/>
            <a:ext cx="1345217" cy="12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140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BG_Main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4" name="Shape 611"/>
          <p:cNvSpPr/>
          <p:nvPr/>
        </p:nvSpPr>
        <p:spPr>
          <a:xfrm flipV="1">
            <a:off x="281936" y="126010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21977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QVR Pro </a:t>
            </a:r>
            <a:r>
              <a:rPr lang="en-US" altLang="zh-TW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surveillance solution</a:t>
            </a:r>
            <a:r>
              <a:rPr lang="zh-TW" altLang="en-US" sz="3200" dirty="0">
                <a:latin typeface="+mj-lt"/>
              </a:rPr>
              <a:t/>
            </a:r>
            <a:br>
              <a:rPr lang="zh-TW" altLang="en-US" sz="3200" dirty="0">
                <a:latin typeface="+mj-lt"/>
              </a:rPr>
            </a:br>
            <a:r>
              <a:rPr lang="zh-TW" altLang="en-US" sz="3200" dirty="0">
                <a:latin typeface="+mj-lt"/>
              </a:rPr>
              <a:t/>
            </a:r>
            <a:br>
              <a:rPr lang="zh-TW" altLang="en-US" sz="3200" dirty="0">
                <a:latin typeface="+mj-lt"/>
              </a:rPr>
            </a:b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207787" y="4114963"/>
            <a:ext cx="2850242" cy="8817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FC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E0495728-5284-2243-8533-B93F68E25479}"/>
              </a:ext>
            </a:extLst>
          </p:cNvPr>
          <p:cNvSpPr txBox="1"/>
          <p:nvPr/>
        </p:nvSpPr>
        <p:spPr>
          <a:xfrm>
            <a:off x="3268071" y="4157547"/>
            <a:ext cx="30921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7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Surveillance Station 5.1</a:t>
            </a:r>
          </a:p>
          <a:p>
            <a:pPr fontAlgn="base"/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4 </a:t>
            </a:r>
            <a:r>
              <a:rPr lang="en-US" altLang="zh-Hant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free channels</a:t>
            </a:r>
          </a:p>
          <a:p>
            <a:pPr fontAlgn="base"/>
            <a:r>
              <a:rPr lang="en-US" altLang="zh-Hant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40 max channels with licenses</a:t>
            </a:r>
            <a:endParaRPr lang="en-US" altLang="zh-TW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6" name="平行四邊形 25"/>
          <p:cNvSpPr/>
          <p:nvPr/>
        </p:nvSpPr>
        <p:spPr>
          <a:xfrm>
            <a:off x="2727783" y="1615692"/>
            <a:ext cx="5741860" cy="455980"/>
          </a:xfrm>
          <a:prstGeom prst="parallelogram">
            <a:avLst>
              <a:gd name="adj" fmla="val 55727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accent3">
                <a:lumMod val="50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7" name="平行四邊形 26"/>
          <p:cNvSpPr/>
          <p:nvPr/>
        </p:nvSpPr>
        <p:spPr>
          <a:xfrm>
            <a:off x="2941726" y="2172296"/>
            <a:ext cx="5741860" cy="455980"/>
          </a:xfrm>
          <a:prstGeom prst="parallelogram">
            <a:avLst>
              <a:gd name="adj" fmla="val 55727"/>
            </a:avLst>
          </a:prstGeom>
          <a:solidFill>
            <a:srgbClr val="3366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8" name="平行四邊形 27"/>
          <p:cNvSpPr/>
          <p:nvPr/>
        </p:nvSpPr>
        <p:spPr>
          <a:xfrm>
            <a:off x="2727783" y="2744413"/>
            <a:ext cx="5741860" cy="455980"/>
          </a:xfrm>
          <a:prstGeom prst="parallelogram">
            <a:avLst>
              <a:gd name="adj" fmla="val 55727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accent3">
                <a:lumMod val="50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9" name="平行四邊形 28"/>
          <p:cNvSpPr/>
          <p:nvPr/>
        </p:nvSpPr>
        <p:spPr>
          <a:xfrm>
            <a:off x="2727783" y="3285778"/>
            <a:ext cx="5741860" cy="607310"/>
          </a:xfrm>
          <a:prstGeom prst="parallelogram">
            <a:avLst>
              <a:gd name="adj" fmla="val 55727"/>
            </a:avLst>
          </a:prstGeom>
          <a:solidFill>
            <a:srgbClr val="3366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80C865EE-576D-3945-8818-228A1BA7980A}"/>
              </a:ext>
            </a:extLst>
          </p:cNvPr>
          <p:cNvSpPr txBox="1"/>
          <p:nvPr/>
        </p:nvSpPr>
        <p:spPr>
          <a:xfrm>
            <a:off x="4366454" y="1671873"/>
            <a:ext cx="3773212" cy="3539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65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5,000+ compatible IP cameras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xmlns="" id="{80C865EE-576D-3945-8818-228A1BA7980A}"/>
              </a:ext>
            </a:extLst>
          </p:cNvPr>
          <p:cNvSpPr txBox="1"/>
          <p:nvPr/>
        </p:nvSpPr>
        <p:spPr>
          <a:xfrm>
            <a:off x="4386332" y="2207552"/>
            <a:ext cx="3773212" cy="3539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65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8 free IP camera channels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xmlns="" id="{80C865EE-576D-3945-8818-228A1BA7980A}"/>
              </a:ext>
            </a:extLst>
          </p:cNvPr>
          <p:cNvSpPr txBox="1"/>
          <p:nvPr/>
        </p:nvSpPr>
        <p:spPr>
          <a:xfrm>
            <a:off x="4386332" y="2763660"/>
            <a:ext cx="3773212" cy="3539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65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128</a:t>
            </a:r>
            <a:r>
              <a:rPr lang="en-US" altLang="zh-TW" sz="165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 max. IP camera channels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C865EE-576D-3945-8818-228A1BA7980A}"/>
              </a:ext>
            </a:extLst>
          </p:cNvPr>
          <p:cNvSpPr txBox="1"/>
          <p:nvPr/>
        </p:nvSpPr>
        <p:spPr>
          <a:xfrm>
            <a:off x="4379706" y="3277535"/>
            <a:ext cx="3773212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base"/>
            <a:r>
              <a:rPr lang="en-US" sz="165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QUSBCam2</a:t>
            </a:r>
            <a:r>
              <a:rPr lang="en-US" altLang="zh-TW" sz="165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for up to 1080P USB webcam live view &amp; recording </a:t>
            </a:r>
            <a:endParaRPr lang="en-US" sz="1650" dirty="0">
              <a:latin typeface="+mn-lt"/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84" y="1233283"/>
            <a:ext cx="3597003" cy="3245123"/>
          </a:xfrm>
          <a:prstGeom prst="rect">
            <a:avLst/>
          </a:prstGeom>
        </p:spPr>
      </p:pic>
      <p:pic>
        <p:nvPicPr>
          <p:cNvPr id="16" name="圖片 15" descr="0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941" y="2184076"/>
            <a:ext cx="671626" cy="671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0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659" y="1469016"/>
            <a:ext cx="672908" cy="671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68928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14684"/>
            <a:ext cx="8572560" cy="3637286"/>
          </a:xfrm>
          <a:prstGeom prst="rect">
            <a:avLst/>
          </a:prstGeom>
        </p:spPr>
      </p:pic>
      <p:sp>
        <p:nvSpPr>
          <p:cNvPr id="46" name="Shape 611"/>
          <p:cNvSpPr/>
          <p:nvPr/>
        </p:nvSpPr>
        <p:spPr>
          <a:xfrm flipV="1">
            <a:off x="281936" y="1306076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22018"/>
            <a:ext cx="914399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Capacity expansion</a:t>
            </a:r>
            <a:endParaRPr sz="3200" u="none" strike="noStrike" cap="none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2" name="群組 15">
            <a:extLst>
              <a:ext uri="{FF2B5EF4-FFF2-40B4-BE49-F238E27FC236}">
                <a16:creationId xmlns:a16="http://schemas.microsoft.com/office/drawing/2014/main" xmlns="" id="{8AB26E22-6027-1044-AAE8-63C994C65C1E}"/>
              </a:ext>
            </a:extLst>
          </p:cNvPr>
          <p:cNvGrpSpPr/>
          <p:nvPr/>
        </p:nvGrpSpPr>
        <p:grpSpPr>
          <a:xfrm>
            <a:off x="5957047" y="1499172"/>
            <a:ext cx="1080000" cy="1080000"/>
            <a:chOff x="6959108" y="2066980"/>
            <a:chExt cx="1440187" cy="1440000"/>
          </a:xfrm>
        </p:grpSpPr>
        <p:sp>
          <p:nvSpPr>
            <p:cNvPr id="20" name="橢圓 9">
              <a:extLst>
                <a:ext uri="{FF2B5EF4-FFF2-40B4-BE49-F238E27FC236}">
                  <a16:creationId xmlns:a16="http://schemas.microsoft.com/office/drawing/2014/main" xmlns="" id="{E652BE63-B285-F34F-BF23-61BE629ABF05}"/>
                </a:ext>
              </a:extLst>
            </p:cNvPr>
            <p:cNvSpPr/>
            <p:nvPr/>
          </p:nvSpPr>
          <p:spPr>
            <a:xfrm>
              <a:off x="6959108" y="2066980"/>
              <a:ext cx="1440187" cy="144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23" name="圖片 11" descr="VJBOD.png">
              <a:extLst>
                <a:ext uri="{FF2B5EF4-FFF2-40B4-BE49-F238E27FC236}">
                  <a16:creationId xmlns:a16="http://schemas.microsoft.com/office/drawing/2014/main" xmlns="" id="{1EA59EA3-BA26-2242-AC23-632D4BDF6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7247179" y="2393385"/>
              <a:ext cx="1071570" cy="902972"/>
            </a:xfrm>
            <a:prstGeom prst="rect">
              <a:avLst/>
            </a:prstGeom>
          </p:spPr>
        </p:pic>
      </p:grpSp>
      <p:grpSp>
        <p:nvGrpSpPr>
          <p:cNvPr id="3" name="群組 10">
            <a:extLst>
              <a:ext uri="{FF2B5EF4-FFF2-40B4-BE49-F238E27FC236}">
                <a16:creationId xmlns:a16="http://schemas.microsoft.com/office/drawing/2014/main" xmlns="" id="{FF07EC5E-DBDC-0F44-B234-670AF083D47C}"/>
              </a:ext>
            </a:extLst>
          </p:cNvPr>
          <p:cNvGrpSpPr/>
          <p:nvPr/>
        </p:nvGrpSpPr>
        <p:grpSpPr>
          <a:xfrm>
            <a:off x="1577413" y="1519265"/>
            <a:ext cx="1080000" cy="1080000"/>
            <a:chOff x="428596" y="2143809"/>
            <a:chExt cx="1440187" cy="1440000"/>
          </a:xfrm>
        </p:grpSpPr>
        <p:sp>
          <p:nvSpPr>
            <p:cNvPr id="25" name="橢圓 8">
              <a:extLst>
                <a:ext uri="{FF2B5EF4-FFF2-40B4-BE49-F238E27FC236}">
                  <a16:creationId xmlns:a16="http://schemas.microsoft.com/office/drawing/2014/main" xmlns="" id="{E1F6B0E3-DD74-1649-B5C3-77A634FFFC6C}"/>
                </a:ext>
              </a:extLst>
            </p:cNvPr>
            <p:cNvSpPr/>
            <p:nvPr/>
          </p:nvSpPr>
          <p:spPr>
            <a:xfrm>
              <a:off x="428596" y="2143809"/>
              <a:ext cx="1440187" cy="144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26" name="圖片 12" descr="VJBOD.png">
              <a:extLst>
                <a:ext uri="{FF2B5EF4-FFF2-40B4-BE49-F238E27FC236}">
                  <a16:creationId xmlns:a16="http://schemas.microsoft.com/office/drawing/2014/main" xmlns="" id="{B270A285-20D5-BC45-8D01-14895BC32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484930" y="2431841"/>
              <a:ext cx="1095944" cy="963171"/>
            </a:xfrm>
            <a:prstGeom prst="rect">
              <a:avLst/>
            </a:prstGeom>
          </p:spPr>
        </p:pic>
      </p:grpSp>
      <p:cxnSp>
        <p:nvCxnSpPr>
          <p:cNvPr id="41" name="Straight Connector 7">
            <a:extLst>
              <a:ext uri="{FF2B5EF4-FFF2-40B4-BE49-F238E27FC236}">
                <a16:creationId xmlns:a16="http://schemas.microsoft.com/office/drawing/2014/main" xmlns="" id="{BA79A4E9-F17E-DB4D-AFB6-19DF25AFD39F}"/>
              </a:ext>
            </a:extLst>
          </p:cNvPr>
          <p:cNvCxnSpPr>
            <a:cxnSpLocks/>
          </p:cNvCxnSpPr>
          <p:nvPr/>
        </p:nvCxnSpPr>
        <p:spPr>
          <a:xfrm>
            <a:off x="3809480" y="4497355"/>
            <a:ext cx="1080120" cy="0"/>
          </a:xfrm>
          <a:prstGeom prst="line">
            <a:avLst/>
          </a:prstGeom>
          <a:ln w="254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群組 44">
            <a:extLst>
              <a:ext uri="{FF2B5EF4-FFF2-40B4-BE49-F238E27FC236}">
                <a16:creationId xmlns:a16="http://schemas.microsoft.com/office/drawing/2014/main" xmlns="" id="{4A607067-39FA-8B46-AB7B-E256DFBF739A}"/>
              </a:ext>
            </a:extLst>
          </p:cNvPr>
          <p:cNvGrpSpPr/>
          <p:nvPr/>
        </p:nvGrpSpPr>
        <p:grpSpPr>
          <a:xfrm>
            <a:off x="4097512" y="2579172"/>
            <a:ext cx="792088" cy="1488975"/>
            <a:chOff x="3707904" y="3075806"/>
            <a:chExt cx="1656184" cy="1080120"/>
          </a:xfrm>
        </p:grpSpPr>
        <p:cxnSp>
          <p:nvCxnSpPr>
            <p:cNvPr id="43" name="Straight Connector 7">
              <a:extLst>
                <a:ext uri="{FF2B5EF4-FFF2-40B4-BE49-F238E27FC236}">
                  <a16:creationId xmlns:a16="http://schemas.microsoft.com/office/drawing/2014/main" xmlns="" id="{80E7AA8E-30F9-4A46-A1E3-F270D13762F3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7">
              <a:extLst>
                <a:ext uri="{FF2B5EF4-FFF2-40B4-BE49-F238E27FC236}">
                  <a16:creationId xmlns:a16="http://schemas.microsoft.com/office/drawing/2014/main" xmlns="" id="{00AEA8D3-62C0-F94F-BAC8-776D3EE44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3507854"/>
              <a:ext cx="0" cy="648072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7">
              <a:extLst>
                <a:ext uri="{FF2B5EF4-FFF2-40B4-BE49-F238E27FC236}">
                  <a16:creationId xmlns:a16="http://schemas.microsoft.com/office/drawing/2014/main" xmlns="" id="{3439429A-60AA-0545-91B9-CA33C4D3C5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7904" y="3075806"/>
              <a:ext cx="0" cy="432048"/>
            </a:xfrm>
            <a:prstGeom prst="line">
              <a:avLst/>
            </a:prstGeom>
            <a:ln w="254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圖片 60" descr="UX-800P-front.png">
            <a:extLst>
              <a:ext uri="{FF2B5EF4-FFF2-40B4-BE49-F238E27FC236}">
                <a16:creationId xmlns:a16="http://schemas.microsoft.com/office/drawing/2014/main" xmlns="" id="{4F019D0E-3F60-BE47-9459-C711579A59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69720" y="3830054"/>
            <a:ext cx="1447367" cy="1260000"/>
          </a:xfrm>
          <a:prstGeom prst="rect">
            <a:avLst/>
          </a:prstGeom>
        </p:spPr>
      </p:pic>
      <p:pic>
        <p:nvPicPr>
          <p:cNvPr id="54" name="圖片 77" descr="網路分享器1-02.png">
            <a:extLst>
              <a:ext uri="{FF2B5EF4-FFF2-40B4-BE49-F238E27FC236}">
                <a16:creationId xmlns:a16="http://schemas.microsoft.com/office/drawing/2014/main" xmlns="" id="{7AA5A9F4-0673-0047-BC69-08C87FBF17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57413" y="3605453"/>
            <a:ext cx="217553" cy="208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平行四邊形 35"/>
          <p:cNvSpPr/>
          <p:nvPr/>
        </p:nvSpPr>
        <p:spPr>
          <a:xfrm>
            <a:off x="542543" y="3191012"/>
            <a:ext cx="2128676" cy="595672"/>
          </a:xfrm>
          <a:prstGeom prst="parallelogram">
            <a:avLst>
              <a:gd name="adj" fmla="val 55727"/>
            </a:avLst>
          </a:prstGeom>
          <a:solidFill>
            <a:srgbClr val="0546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618EB40-71A5-AD43-9616-95328E326E1B}"/>
              </a:ext>
            </a:extLst>
          </p:cNvPr>
          <p:cNvSpPr txBox="1"/>
          <p:nvPr/>
        </p:nvSpPr>
        <p:spPr>
          <a:xfrm>
            <a:off x="938390" y="3183809"/>
            <a:ext cx="1956443" cy="584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Max </a:t>
            </a:r>
            <a:r>
              <a:rPr lang="en-US" altLang="zh-TW" sz="16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8</a:t>
            </a:r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VJBOD units</a:t>
            </a: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5651269" y="2687003"/>
            <a:ext cx="1831393" cy="307777"/>
          </a:xfrm>
          <a:prstGeom prst="rect">
            <a:avLst/>
          </a:prstGeom>
          <a:solidFill>
            <a:srgbClr val="0096FF"/>
          </a:solidFill>
          <a:ln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4F16E3F-CE16-4943-8A96-B341ADB6DFCE}"/>
              </a:ext>
            </a:extLst>
          </p:cNvPr>
          <p:cNvSpPr txBox="1"/>
          <p:nvPr/>
        </p:nvSpPr>
        <p:spPr>
          <a:xfrm>
            <a:off x="5189754" y="2688414"/>
            <a:ext cx="2292909" cy="3077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a typeface="微軟正黑體" pitchFamily="34" charset="-120"/>
              </a:rPr>
              <a:t>USB 3.0 connection</a:t>
            </a:r>
          </a:p>
        </p:txBody>
      </p:sp>
      <p:cxnSp>
        <p:nvCxnSpPr>
          <p:cNvPr id="78" name="肘形接點 77"/>
          <p:cNvCxnSpPr/>
          <p:nvPr/>
        </p:nvCxnSpPr>
        <p:spPr>
          <a:xfrm rot="16200000" flipH="1">
            <a:off x="5271048" y="2533295"/>
            <a:ext cx="1339685" cy="1306285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/>
          <p:cNvSpPr/>
          <p:nvPr/>
        </p:nvSpPr>
        <p:spPr>
          <a:xfrm>
            <a:off x="6727736" y="3200398"/>
            <a:ext cx="2178334" cy="544568"/>
          </a:xfrm>
          <a:prstGeom prst="rect">
            <a:avLst/>
          </a:prstGeom>
          <a:solidFill>
            <a:schemeClr val="bg2"/>
          </a:solidFill>
          <a:ln w="19050">
            <a:solidFill>
              <a:srgbClr val="09ED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1998CC0-9BDF-5C4D-918A-736E2608000E}"/>
              </a:ext>
            </a:extLst>
          </p:cNvPr>
          <p:cNvSpPr txBox="1"/>
          <p:nvPr/>
        </p:nvSpPr>
        <p:spPr>
          <a:xfrm>
            <a:off x="6732844" y="3205506"/>
            <a:ext cx="2360059" cy="53860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45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Max 1 </a:t>
            </a:r>
          </a:p>
          <a:p>
            <a:r>
              <a:rPr lang="en-US" altLang="zh-TW" sz="14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UX-800P/UX-500P unit</a:t>
            </a:r>
          </a:p>
        </p:txBody>
      </p:sp>
      <p:grpSp>
        <p:nvGrpSpPr>
          <p:cNvPr id="5" name="群組 44">
            <a:extLst>
              <a:ext uri="{FF2B5EF4-FFF2-40B4-BE49-F238E27FC236}">
                <a16:creationId xmlns:a16="http://schemas.microsoft.com/office/drawing/2014/main" xmlns="" id="{4A607067-39FA-8B46-AB7B-E256DFBF739A}"/>
              </a:ext>
            </a:extLst>
          </p:cNvPr>
          <p:cNvGrpSpPr/>
          <p:nvPr/>
        </p:nvGrpSpPr>
        <p:grpSpPr>
          <a:xfrm flipH="1">
            <a:off x="2956746" y="2481207"/>
            <a:ext cx="792088" cy="1726906"/>
            <a:chOff x="3707904" y="3075806"/>
            <a:chExt cx="1656184" cy="1080120"/>
          </a:xfrm>
        </p:grpSpPr>
        <p:cxnSp>
          <p:nvCxnSpPr>
            <p:cNvPr id="85" name="Straight Connector 7">
              <a:extLst>
                <a:ext uri="{FF2B5EF4-FFF2-40B4-BE49-F238E27FC236}">
                  <a16:creationId xmlns:a16="http://schemas.microsoft.com/office/drawing/2014/main" xmlns="" id="{80E7AA8E-30F9-4A46-A1E3-F270D13762F3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7">
              <a:extLst>
                <a:ext uri="{FF2B5EF4-FFF2-40B4-BE49-F238E27FC236}">
                  <a16:creationId xmlns:a16="http://schemas.microsoft.com/office/drawing/2014/main" xmlns="" id="{00AEA8D3-62C0-F94F-BAC8-776D3EE44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3507854"/>
              <a:ext cx="0" cy="648072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7">
              <a:extLst>
                <a:ext uri="{FF2B5EF4-FFF2-40B4-BE49-F238E27FC236}">
                  <a16:creationId xmlns:a16="http://schemas.microsoft.com/office/drawing/2014/main" xmlns="" id="{3439429A-60AA-0545-91B9-CA33C4D3C5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7904" y="3075806"/>
              <a:ext cx="0" cy="432048"/>
            </a:xfrm>
            <a:prstGeom prst="line">
              <a:avLst/>
            </a:prstGeom>
            <a:ln w="254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圖片 59" descr="TS-831XU-Front.png">
            <a:extLst>
              <a:ext uri="{FF2B5EF4-FFF2-40B4-BE49-F238E27FC236}">
                <a16:creationId xmlns:a16="http://schemas.microsoft.com/office/drawing/2014/main" xmlns="" id="{C2A61169-F72E-4C43-B803-067F8A5A42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3276" y="3783378"/>
            <a:ext cx="2088232" cy="1305377"/>
          </a:xfrm>
          <a:prstGeom prst="rect">
            <a:avLst/>
          </a:prstGeom>
        </p:spPr>
      </p:pic>
      <p:pic>
        <p:nvPicPr>
          <p:cNvPr id="53" name="圖片 62" descr="網路分享器1-01.png">
            <a:extLst>
              <a:ext uri="{FF2B5EF4-FFF2-40B4-BE49-F238E27FC236}">
                <a16:creationId xmlns:a16="http://schemas.microsoft.com/office/drawing/2014/main" xmlns="" id="{AC107AFA-81A5-A247-A815-319725F1B8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61408" y="2950217"/>
            <a:ext cx="1512168" cy="3256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63E4A0A3-436B-0E4F-998C-04581AD08B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60816" y="991896"/>
            <a:ext cx="2234516" cy="1873727"/>
          </a:xfrm>
          <a:prstGeom prst="rect">
            <a:avLst/>
          </a:prstGeom>
        </p:spPr>
      </p:pic>
      <p:sp>
        <p:nvSpPr>
          <p:cNvPr id="88" name="矩形 87"/>
          <p:cNvSpPr/>
          <p:nvPr/>
        </p:nvSpPr>
        <p:spPr>
          <a:xfrm>
            <a:off x="3043153" y="3409376"/>
            <a:ext cx="1752782" cy="529225"/>
          </a:xfrm>
          <a:prstGeom prst="rect">
            <a:avLst/>
          </a:prstGeom>
          <a:solidFill>
            <a:srgbClr val="0070C0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AAB8D42-8E1A-224E-BF34-121F706B96DE}"/>
              </a:ext>
            </a:extLst>
          </p:cNvPr>
          <p:cNvSpPr txBox="1"/>
          <p:nvPr/>
        </p:nvSpPr>
        <p:spPr>
          <a:xfrm>
            <a:off x="3061537" y="3379311"/>
            <a:ext cx="1734398" cy="547834"/>
          </a:xfrm>
          <a:prstGeom prst="rect">
            <a:avLst/>
          </a:prstGeom>
          <a:solidFill>
            <a:srgbClr val="009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48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1GbE / 10GbE</a:t>
            </a:r>
          </a:p>
          <a:p>
            <a:r>
              <a:rPr lang="en-US" sz="1480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iSCSI</a:t>
            </a:r>
            <a:r>
              <a:rPr lang="en-US" sz="148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connection</a:t>
            </a:r>
          </a:p>
        </p:txBody>
      </p:sp>
      <p:pic>
        <p:nvPicPr>
          <p:cNvPr id="50" name="圖片 58" descr="TS-831X-Front_V2.png">
            <a:extLst>
              <a:ext uri="{FF2B5EF4-FFF2-40B4-BE49-F238E27FC236}">
                <a16:creationId xmlns:a16="http://schemas.microsoft.com/office/drawing/2014/main" xmlns="" id="{5C87E958-B7D7-6D4B-B766-45580FD88C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43557" y="3844209"/>
            <a:ext cx="1497334" cy="936000"/>
          </a:xfrm>
          <a:prstGeom prst="rect">
            <a:avLst/>
          </a:prstGeom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xmlns="" id="{837A05E0-C9EE-6E43-B025-06E548B5E6C5}"/>
              </a:ext>
            </a:extLst>
          </p:cNvPr>
          <p:cNvSpPr txBox="1"/>
          <p:nvPr/>
        </p:nvSpPr>
        <p:spPr>
          <a:xfrm>
            <a:off x="2587009" y="2605261"/>
            <a:ext cx="751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TS-963X</a:t>
            </a:r>
            <a:endParaRPr lang="en-US" altLang="zh-TW" sz="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xmlns="" id="{5FA7AA19-093A-584B-A6C0-E142C2FC5D82}"/>
              </a:ext>
            </a:extLst>
          </p:cNvPr>
          <p:cNvSpPr txBox="1"/>
          <p:nvPr/>
        </p:nvSpPr>
        <p:spPr>
          <a:xfrm>
            <a:off x="2595702" y="4738270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TS-831XU</a:t>
            </a:r>
            <a:endParaRPr lang="en-US" altLang="zh-TW" sz="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xmlns="" id="{3149FB8A-FBDB-9E44-BB7A-7A6B9976260A}"/>
              </a:ext>
            </a:extLst>
          </p:cNvPr>
          <p:cNvSpPr txBox="1"/>
          <p:nvPr/>
        </p:nvSpPr>
        <p:spPr>
          <a:xfrm>
            <a:off x="4709458" y="4742646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Hant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TS-831X</a:t>
            </a:r>
            <a:endParaRPr lang="en-US" altLang="zh-TW" sz="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xmlns="" id="{D7B7BC23-B0EB-6642-B1DE-8D2EFAD0F232}"/>
              </a:ext>
            </a:extLst>
          </p:cNvPr>
          <p:cNvSpPr txBox="1"/>
          <p:nvPr/>
        </p:nvSpPr>
        <p:spPr>
          <a:xfrm>
            <a:off x="6281580" y="4755006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Hant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UX-800P</a:t>
            </a:r>
            <a:endParaRPr lang="en-US" altLang="zh-TW" sz="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941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11"/>
          <p:cNvSpPr/>
          <p:nvPr/>
        </p:nvSpPr>
        <p:spPr>
          <a:xfrm flipV="1">
            <a:off x="281936" y="1306076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171"/>
            <a:ext cx="9144000" cy="697312"/>
          </a:xfrm>
        </p:spPr>
        <p:txBody>
          <a:bodyPr/>
          <a:lstStyle/>
          <a:p>
            <a:pPr fontAlgn="base"/>
            <a:r>
              <a:rPr lang="en-US" altLang="zh-Hant" sz="3200" dirty="0">
                <a:solidFill>
                  <a:srgbClr val="FFFFFF"/>
                </a:solidFill>
                <a:latin typeface="+mj-lt"/>
                <a:ea typeface="Microsoft JhengHei"/>
              </a:rPr>
              <a:t>Support 10GbE 10GBASE-T</a:t>
            </a:r>
            <a:endParaRPr lang="zh-TW" altLang="en-US" sz="3200" dirty="0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5A6C3D-68C2-4440-BC17-B065456623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47034" y="1861210"/>
            <a:ext cx="2287700" cy="2029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0C127A-9D0E-BD46-8694-B69EF0759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528" y="2099631"/>
            <a:ext cx="1479419" cy="9246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F67BD4D-FA19-E648-919A-A133C1649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497464" y="1904864"/>
            <a:ext cx="2296334" cy="19255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BB9340A-FD5D-0B4C-B7FF-30F1280FDAD5}"/>
              </a:ext>
            </a:extLst>
          </p:cNvPr>
          <p:cNvSpPr txBox="1"/>
          <p:nvPr/>
        </p:nvSpPr>
        <p:spPr>
          <a:xfrm>
            <a:off x="2941740" y="3069210"/>
            <a:ext cx="1256509" cy="523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 x M.2 SSD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= RAID 0/1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D64D053-7D30-3140-84D0-FE47582FC4CA}"/>
              </a:ext>
            </a:extLst>
          </p:cNvPr>
          <p:cNvSpPr txBox="1"/>
          <p:nvPr/>
        </p:nvSpPr>
        <p:spPr>
          <a:xfrm>
            <a:off x="6821788" y="3069210"/>
            <a:ext cx="1820342" cy="523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 x 2.5”SSD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= RAID 0/1/</a:t>
            </a:r>
            <a:r>
              <a:rPr lang="en-US" altLang="zh-TW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5/6/10</a:t>
            </a:r>
            <a:endParaRPr lang="en-US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平行四邊形 24"/>
          <p:cNvSpPr/>
          <p:nvPr/>
        </p:nvSpPr>
        <p:spPr>
          <a:xfrm>
            <a:off x="532235" y="1278817"/>
            <a:ext cx="3680531" cy="524950"/>
          </a:xfrm>
          <a:prstGeom prst="parallelogram">
            <a:avLst>
              <a:gd name="adj" fmla="val 55727"/>
            </a:avLst>
          </a:prstGeom>
          <a:solidFill>
            <a:srgbClr val="009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66C153B-59A9-0043-96CB-DBDB1145F2C3}"/>
              </a:ext>
            </a:extLst>
          </p:cNvPr>
          <p:cNvSpPr txBox="1"/>
          <p:nvPr/>
        </p:nvSpPr>
        <p:spPr>
          <a:xfrm>
            <a:off x="731583" y="1371030"/>
            <a:ext cx="3519649" cy="369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>
            <a:spAutoFit/>
          </a:bodyPr>
          <a:lstStyle/>
          <a:p>
            <a:pPr marL="285750" indent="-285750"/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TS-563 + QM2-2S10G1T card</a:t>
            </a:r>
            <a:endParaRPr 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6" name="平行四邊形 25"/>
          <p:cNvSpPr/>
          <p:nvPr/>
        </p:nvSpPr>
        <p:spPr>
          <a:xfrm>
            <a:off x="4520237" y="1278817"/>
            <a:ext cx="3960733" cy="524950"/>
          </a:xfrm>
          <a:prstGeom prst="parallelogram">
            <a:avLst>
              <a:gd name="adj" fmla="val 55727"/>
            </a:avLst>
          </a:prstGeom>
          <a:solidFill>
            <a:srgbClr val="009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129005" y="3922170"/>
            <a:ext cx="6563092" cy="747663"/>
          </a:xfrm>
          <a:prstGeom prst="rect">
            <a:avLst/>
          </a:prstGeom>
          <a:solidFill>
            <a:srgbClr val="0546FF"/>
          </a:solidFill>
          <a:ln>
            <a:solidFill>
              <a:schemeClr val="lt1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A3E6D1-64DF-1E4F-A371-150121BFDAEB}"/>
              </a:ext>
            </a:extLst>
          </p:cNvPr>
          <p:cNvSpPr txBox="1"/>
          <p:nvPr/>
        </p:nvSpPr>
        <p:spPr>
          <a:xfrm>
            <a:off x="1229018" y="3899535"/>
            <a:ext cx="6379937" cy="7848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5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Fully support 10GbE high-speed networks, delivering a major speed increase for virtualization tasks, fast backup &amp; restoration, and large-data applications.</a:t>
            </a:r>
          </a:p>
        </p:txBody>
      </p:sp>
      <p:pic>
        <p:nvPicPr>
          <p:cNvPr id="28" name="Picture 3" descr="C:\Users\user\Desktop\TS-x28A_PPT\勝2.png"/>
          <p:cNvPicPr>
            <a:picLocks noChangeAspect="1" noChangeArrowheads="1"/>
          </p:cNvPicPr>
          <p:nvPr/>
        </p:nvPicPr>
        <p:blipFill>
          <a:blip r:embed="rId6">
            <a:lum bright="12000" contrast="34000"/>
          </a:blip>
          <a:srcRect/>
          <a:stretch>
            <a:fillRect/>
          </a:stretch>
        </p:blipFill>
        <p:spPr bwMode="auto">
          <a:xfrm>
            <a:off x="6995342" y="2341920"/>
            <a:ext cx="720080" cy="4809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4">
            <a:extLst>
              <a:ext uri="{FF2B5EF4-FFF2-40B4-BE49-F238E27FC236}">
                <a16:creationId xmlns:a16="http://schemas.microsoft.com/office/drawing/2014/main" xmlns="" id="{3D576D24-7C94-E04D-99C1-E9B6B747E859}"/>
              </a:ext>
            </a:extLst>
          </p:cNvPr>
          <p:cNvSpPr txBox="1"/>
          <p:nvPr/>
        </p:nvSpPr>
        <p:spPr>
          <a:xfrm>
            <a:off x="4715443" y="1366503"/>
            <a:ext cx="3830516" cy="369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>
            <a:spAutoFit/>
          </a:bodyPr>
          <a:lstStyle/>
          <a:p>
            <a:pPr marL="285750" indent="-285750"/>
            <a:r>
              <a:rPr lang="en-US" altLang="zh-TW" sz="1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TS-963X integrates 10GBASE-T</a:t>
            </a:r>
          </a:p>
        </p:txBody>
      </p:sp>
    </p:spTree>
    <p:extLst>
      <p:ext uri="{BB962C8B-B14F-4D97-AF65-F5344CB8AC3E}">
        <p14:creationId xmlns:p14="http://schemas.microsoft.com/office/powerpoint/2010/main" xmlns="" val="959450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11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-3811" y="11905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SSD</a:t>
            </a:r>
            <a:r>
              <a:rPr lang="zh-Hant" altLang="en-US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Hant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gaining popularity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1" name="Shape 246">
            <a:extLst>
              <a:ext uri="{FF2B5EF4-FFF2-40B4-BE49-F238E27FC236}">
                <a16:creationId xmlns:a16="http://schemas.microsoft.com/office/drawing/2014/main" xmlns="" id="{90025C07-6871-7B4A-80E5-8FBC1ABE5AF3}"/>
              </a:ext>
            </a:extLst>
          </p:cNvPr>
          <p:cNvSpPr txBox="1"/>
          <p:nvPr/>
        </p:nvSpPr>
        <p:spPr>
          <a:xfrm>
            <a:off x="445278" y="1259640"/>
            <a:ext cx="1002070" cy="23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Hant" sz="800" b="1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Unit in millions</a:t>
            </a:r>
            <a:endParaRPr sz="8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2" name="Shape 246">
            <a:extLst>
              <a:ext uri="{FF2B5EF4-FFF2-40B4-BE49-F238E27FC236}">
                <a16:creationId xmlns:a16="http://schemas.microsoft.com/office/drawing/2014/main" xmlns="" id="{B16B9525-DB8A-9C49-A184-7708BAB6B0D5}"/>
              </a:ext>
            </a:extLst>
          </p:cNvPr>
          <p:cNvSpPr txBox="1"/>
          <p:nvPr/>
        </p:nvSpPr>
        <p:spPr>
          <a:xfrm>
            <a:off x="1415846" y="4764407"/>
            <a:ext cx="4307941" cy="203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軟正黑體" pitchFamily="34" charset="-120"/>
              </a:rPr>
              <a:t>Source: https://</a:t>
            </a:r>
            <a:r>
              <a:rPr lang="en-US" altLang="zh-Hant" sz="600" b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微軟正黑體" pitchFamily="34" charset="-120"/>
              </a:rPr>
              <a:t>www.statista.com</a:t>
            </a: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軟正黑體" pitchFamily="34" charset="-120"/>
              </a:rPr>
              <a:t>/statistics/285474/hdds-and-ssds-in-pcs-global-shipments-2012-2017/</a:t>
            </a:r>
            <a:endParaRPr sz="600" b="1" i="0" u="none" strike="noStrike" cap="none" dirty="0">
              <a:solidFill>
                <a:schemeClr val="bg1">
                  <a:lumMod val="65000"/>
                </a:schemeClr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44" name="Shape 246">
            <a:extLst>
              <a:ext uri="{FF2B5EF4-FFF2-40B4-BE49-F238E27FC236}">
                <a16:creationId xmlns:a16="http://schemas.microsoft.com/office/drawing/2014/main" xmlns="" id="{BA9145DB-5FA1-B845-A4D9-6850949C0C00}"/>
              </a:ext>
            </a:extLst>
          </p:cNvPr>
          <p:cNvSpPr txBox="1"/>
          <p:nvPr/>
        </p:nvSpPr>
        <p:spPr>
          <a:xfrm>
            <a:off x="1181090" y="1154600"/>
            <a:ext cx="4214369" cy="2964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SSD </a:t>
            </a:r>
            <a:r>
              <a:rPr lang="en-US" sz="15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and</a:t>
            </a:r>
            <a:r>
              <a:rPr lang="zh-Hant" altLang="en-US" sz="15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altLang="zh-Hant" sz="15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HDD </a:t>
            </a:r>
            <a:r>
              <a:rPr lang="en-US" altLang="zh-Hant" sz="15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global sales &amp; forecast</a:t>
            </a:r>
            <a:endParaRPr sz="15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9" name="Shape 233"/>
          <p:cNvSpPr/>
          <p:nvPr/>
        </p:nvSpPr>
        <p:spPr>
          <a:xfrm>
            <a:off x="5223629" y="1665666"/>
            <a:ext cx="3546883" cy="2584361"/>
          </a:xfrm>
          <a:prstGeom prst="parallelogram">
            <a:avLst>
              <a:gd name="adj" fmla="val 10641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3" name="Shape 246">
            <a:extLst>
              <a:ext uri="{FF2B5EF4-FFF2-40B4-BE49-F238E27FC236}">
                <a16:creationId xmlns:a16="http://schemas.microsoft.com/office/drawing/2014/main" xmlns="" id="{E5EC4C7A-FA4B-C94A-A095-3DFF9C20A4E2}"/>
              </a:ext>
            </a:extLst>
          </p:cNvPr>
          <p:cNvSpPr txBox="1"/>
          <p:nvPr/>
        </p:nvSpPr>
        <p:spPr>
          <a:xfrm>
            <a:off x="5635868" y="1790163"/>
            <a:ext cx="2943694" cy="23804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altLang="zh-Hant" sz="1900" b="1" i="0" u="none" strike="noStrike" cap="none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SSD advantages compared to HDD</a:t>
            </a: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</a:pPr>
            <a:r>
              <a:rPr lang="en-US" altLang="zh-Hant" sz="155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High performance and fast response </a:t>
            </a: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</a:pPr>
            <a:r>
              <a:rPr lang="en-US" altLang="zh-Hant" sz="1550" b="1" i="0" u="none" strike="noStrike" cap="none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No mechanical moving parts means less prone to shock and vibration</a:t>
            </a: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</a:pPr>
            <a:r>
              <a:rPr lang="en-US" altLang="zh-Hant" sz="155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Thin and light weight</a:t>
            </a: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</a:pPr>
            <a:r>
              <a:rPr lang="en-US" altLang="zh-Hant" sz="155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Lower power consumption</a:t>
            </a:r>
            <a:endParaRPr lang="en-US" altLang="zh-Hant" sz="1550" b="1" i="0" u="none" strike="noStrike" cap="none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endParaRPr lang="en-US" altLang="zh-Hant" sz="16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endParaRPr sz="16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FD9E636-19DF-764E-ACC9-0A6842BC08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1237" y="1480357"/>
            <a:ext cx="5010287" cy="3181018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57861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78504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626016" y="2385385"/>
            <a:ext cx="4428872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en-US" altLang="zh-TW" sz="3200" dirty="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rPr>
              <a:t>10GbE data transfer</a:t>
            </a:r>
            <a:endParaRPr sz="3200" u="none" strike="noStrike" cap="none" dirty="0">
              <a:solidFill>
                <a:schemeClr val="bg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4626016" y="1735751"/>
            <a:ext cx="4434787" cy="7866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55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Demo</a:t>
            </a:r>
            <a:endParaRPr kumimoji="0" lang="zh-TW" altLang="en-US" sz="5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666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3747E4-4B6D-494F-8D55-8403EBE3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5" y="4410858"/>
            <a:ext cx="620935" cy="530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E4DF5A-D462-804B-B57C-ECC743A53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98" y="4531491"/>
            <a:ext cx="444500" cy="38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E6A00F-8F0B-CC47-BE91-DEF07A43E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112" y="4599284"/>
            <a:ext cx="571500" cy="31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6597D152-60AD-2543-8F25-76612FC8D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217" y="4488156"/>
            <a:ext cx="428628" cy="428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34" descr="Windows Server 2016 R2.png">
            <a:extLst>
              <a:ext uri="{FF2B5EF4-FFF2-40B4-BE49-F238E27FC236}">
                <a16:creationId xmlns:a16="http://schemas.microsoft.com/office/drawing/2014/main" xmlns="" id="{E39C7F1B-FCF1-724C-9761-B2D4F40DE8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66612" y="4362566"/>
            <a:ext cx="598312" cy="646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56331C72-B59B-B94D-B435-9FBCBB942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8" y="767666"/>
            <a:ext cx="9139855" cy="8336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altLang="zh-Hant" sz="2700" dirty="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rPr>
              <a:t>Quad-core performance</a:t>
            </a:r>
            <a:r>
              <a:rPr lang="en-US" altLang="zh-Hant" sz="2500" dirty="0">
                <a:solidFill>
                  <a:srgbClr val="F6C62E"/>
                </a:solidFill>
                <a:latin typeface="+mn-lt"/>
                <a:ea typeface="Microsoft JhengHei" panose="020B0604030504040204" pitchFamily="34" charset="-120"/>
              </a:rPr>
              <a:t/>
            </a:r>
            <a:br>
              <a:rPr lang="en-US" altLang="zh-Hant" sz="2500" dirty="0">
                <a:solidFill>
                  <a:srgbClr val="F6C62E"/>
                </a:solidFill>
                <a:latin typeface="+mn-lt"/>
                <a:ea typeface="Microsoft JhengHei" panose="020B0604030504040204" pitchFamily="34" charset="-120"/>
              </a:rPr>
            </a:br>
            <a:r>
              <a:rPr lang="en-US" altLang="zh-Hant" sz="2500" dirty="0">
                <a:solidFill>
                  <a:srgbClr val="F6C62E"/>
                </a:solidFill>
                <a:latin typeface="+mn-lt"/>
                <a:ea typeface="Microsoft JhengHei" panose="020B0604030504040204" pitchFamily="34" charset="-120"/>
              </a:rPr>
              <a:t>with 10GbE 10GBASE-T and Qtier auto-</a:t>
            </a:r>
            <a:r>
              <a:rPr lang="en-US" altLang="zh-Hant" sz="2500" dirty="0">
                <a:solidFill>
                  <a:srgbClr val="F6C62E"/>
                </a:solidFill>
                <a:ea typeface="Microsoft JhengHei" panose="020B0604030504040204" pitchFamily="34" charset="-120"/>
              </a:rPr>
              <a:t>tiering</a:t>
            </a:r>
            <a:r>
              <a:rPr lang="en-US" altLang="zh-Hant" sz="2500" dirty="0">
                <a:solidFill>
                  <a:srgbClr val="F6C62E"/>
                </a:solidFill>
                <a:latin typeface="+mn-lt"/>
                <a:ea typeface="Microsoft JhengHei" panose="020B0604030504040204" pitchFamily="34" charset="-120"/>
              </a:rPr>
              <a:t> storage</a:t>
            </a:r>
            <a:endParaRPr lang="en-US" sz="2500" dirty="0">
              <a:latin typeface="+mn-lt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45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11905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</a:rPr>
              <a:t>2.5” SSD becomes more popular</a:t>
            </a:r>
            <a:endParaRPr sz="3200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39" name="Shape 246">
            <a:extLst>
              <a:ext uri="{FF2B5EF4-FFF2-40B4-BE49-F238E27FC236}">
                <a16:creationId xmlns:a16="http://schemas.microsoft.com/office/drawing/2014/main" xmlns="" id="{644F9399-C487-7D4E-AF7D-195EC7A8C28A}"/>
              </a:ext>
            </a:extLst>
          </p:cNvPr>
          <p:cNvSpPr txBox="1"/>
          <p:nvPr/>
        </p:nvSpPr>
        <p:spPr>
          <a:xfrm>
            <a:off x="6014515" y="3580958"/>
            <a:ext cx="2705991" cy="561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軟正黑體" pitchFamily="34" charset="-120"/>
              </a:rPr>
              <a:t>Source: 2018 Mar 26. https://</a:t>
            </a:r>
            <a:r>
              <a:rPr lang="en-US" altLang="zh-Hant" sz="600" b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微軟正黑體" pitchFamily="34" charset="-120"/>
              </a:rPr>
              <a:t>www.amazon.com</a:t>
            </a: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軟正黑體" pitchFamily="34" charset="-120"/>
              </a:rPr>
              <a:t>/s/ref=</a:t>
            </a:r>
            <a:r>
              <a:rPr lang="en-US" altLang="zh-Hant" sz="600" b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微軟正黑體" pitchFamily="34" charset="-120"/>
              </a:rPr>
              <a:t>sr_st_featured-rank?lo</a:t>
            </a: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軟正黑體" pitchFamily="34" charset="-120"/>
              </a:rPr>
              <a:t>=</a:t>
            </a:r>
            <a:r>
              <a:rPr lang="en-US" altLang="zh-Hant" sz="600" b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微軟正黑體" pitchFamily="34" charset="-120"/>
              </a:rPr>
              <a:t>computers&amp;rh</a:t>
            </a: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軟正黑體" pitchFamily="34" charset="-120"/>
              </a:rPr>
              <a:t>=n%3A172282%2Cn%3A!493964%2Cn%3A541966%2Cn%3A1292110011%2Cn%3A1292116011&amp;qid=1522034837&amp;sort=featured-rank</a:t>
            </a:r>
            <a:endParaRPr sz="600" b="1" i="0" u="none" strike="noStrike" cap="none" dirty="0">
              <a:solidFill>
                <a:schemeClr val="bg1">
                  <a:lumMod val="65000"/>
                </a:schemeClr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368729" y="1183544"/>
            <a:ext cx="5568431" cy="3492115"/>
          </a:xfrm>
          <a:prstGeom prst="roundRect">
            <a:avLst>
              <a:gd name="adj" fmla="val 4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394171" y="1162079"/>
            <a:ext cx="6293634" cy="3536195"/>
            <a:chOff x="389479" y="941259"/>
            <a:chExt cx="6751259" cy="3793315"/>
          </a:xfrm>
        </p:grpSpPr>
        <p:pic>
          <p:nvPicPr>
            <p:cNvPr id="19" name="圖片 39" descr="比較.jpg">
              <a:extLst>
                <a:ext uri="{FF2B5EF4-FFF2-40B4-BE49-F238E27FC236}">
                  <a16:creationId xmlns:a16="http://schemas.microsoft.com/office/drawing/2014/main" xmlns="" id="{DFA9FF9B-0084-A441-9EC6-F12FBB7DA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25" y="1110899"/>
              <a:ext cx="5342335" cy="356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Shape 179">
              <a:extLst>
                <a:ext uri="{FF2B5EF4-FFF2-40B4-BE49-F238E27FC236}">
                  <a16:creationId xmlns:a16="http://schemas.microsoft.com/office/drawing/2014/main" xmlns="" id="{71063E24-04BF-E54A-89C1-665E48A1F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151" y="1440251"/>
              <a:ext cx="1546422" cy="314724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1423" tIns="91423" rIns="91423" bIns="91423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zh-TW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3.5</a:t>
              </a:r>
              <a:r>
                <a:rPr lang="en-US" altLang="zh-TW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”HDD</a:t>
              </a:r>
              <a:endParaRPr lang="zh-TW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endParaRPr>
            </a:p>
          </p:txBody>
        </p:sp>
        <p:cxnSp>
          <p:nvCxnSpPr>
            <p:cNvPr id="21" name="Shape 164">
              <a:extLst>
                <a:ext uri="{FF2B5EF4-FFF2-40B4-BE49-F238E27FC236}">
                  <a16:creationId xmlns:a16="http://schemas.microsoft.com/office/drawing/2014/main" xmlns="" id="{AEB1A29D-1C2B-C84D-9008-CEADDC2579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-387057" y="2881955"/>
              <a:ext cx="3111103" cy="30956"/>
            </a:xfrm>
            <a:prstGeom prst="straightConnector1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sp>
          <p:nvSpPr>
            <p:cNvPr id="22" name="文字方塊 30">
              <a:extLst>
                <a:ext uri="{FF2B5EF4-FFF2-40B4-BE49-F238E27FC236}">
                  <a16:creationId xmlns:a16="http://schemas.microsoft.com/office/drawing/2014/main" xmlns="" id="{E904DA7A-7AB7-744A-9195-920A57222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172" y="4462195"/>
              <a:ext cx="1326356" cy="272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r"/>
              <a:r>
                <a:rPr lang="en-US" altLang="zh-TW" sz="1050" b="1" dirty="0">
                  <a:solidFill>
                    <a:srgbClr val="0070C0"/>
                  </a:solidFill>
                  <a:latin typeface="+mn-lt"/>
                </a:rPr>
                <a:t>H 100.1 mm</a:t>
              </a:r>
              <a:endParaRPr lang="zh-TW" altLang="en-US" sz="1050" b="1" dirty="0">
                <a:solidFill>
                  <a:srgbClr val="0070C0"/>
                </a:solidFill>
                <a:latin typeface="+mn-lt"/>
              </a:endParaRPr>
            </a:p>
          </p:txBody>
        </p:sp>
        <p:cxnSp>
          <p:nvCxnSpPr>
            <p:cNvPr id="23" name="Shape 164">
              <a:extLst>
                <a:ext uri="{FF2B5EF4-FFF2-40B4-BE49-F238E27FC236}">
                  <a16:creationId xmlns:a16="http://schemas.microsoft.com/office/drawing/2014/main" xmlns="" id="{2298D93F-29DC-B547-8EAC-16B7C99B50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316132" y="1162097"/>
              <a:ext cx="2155031" cy="39291"/>
            </a:xfrm>
            <a:prstGeom prst="straightConnector1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sp>
          <p:nvSpPr>
            <p:cNvPr id="24" name="文字方塊 36">
              <a:extLst>
                <a:ext uri="{FF2B5EF4-FFF2-40B4-BE49-F238E27FC236}">
                  <a16:creationId xmlns:a16="http://schemas.microsoft.com/office/drawing/2014/main" xmlns="" id="{366D3CB6-A038-0E4B-8D4E-FCC5784F8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8077" y="941259"/>
              <a:ext cx="1521618" cy="272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W 101.6 mm</a:t>
              </a:r>
              <a:endParaRPr lang="zh-TW" altLang="en-US" sz="1050" b="1" dirty="0">
                <a:solidFill>
                  <a:schemeClr val="accent6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5" name="文字方塊 38">
              <a:extLst>
                <a:ext uri="{FF2B5EF4-FFF2-40B4-BE49-F238E27FC236}">
                  <a16:creationId xmlns:a16="http://schemas.microsoft.com/office/drawing/2014/main" xmlns="" id="{62402E3F-5EA4-394F-8388-781340E4B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479" y="2700384"/>
              <a:ext cx="1521620" cy="272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H 147mm</a:t>
              </a:r>
              <a:endParaRPr lang="zh-TW" altLang="en-US" sz="1050" b="1" dirty="0">
                <a:solidFill>
                  <a:schemeClr val="accent6">
                    <a:lumMod val="50000"/>
                  </a:schemeClr>
                </a:solidFill>
                <a:latin typeface="+mn-lt"/>
              </a:endParaRPr>
            </a:p>
          </p:txBody>
        </p:sp>
        <p:cxnSp>
          <p:nvCxnSpPr>
            <p:cNvPr id="26" name="Shape 164">
              <a:extLst>
                <a:ext uri="{FF2B5EF4-FFF2-40B4-BE49-F238E27FC236}">
                  <a16:creationId xmlns:a16="http://schemas.microsoft.com/office/drawing/2014/main" xmlns="" id="{FC03EED8-FAE7-3B43-8859-68F4128CE68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062778" y="2100309"/>
              <a:ext cx="1462088" cy="71438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文字方塊 36">
              <a:extLst>
                <a:ext uri="{FF2B5EF4-FFF2-40B4-BE49-F238E27FC236}">
                  <a16:creationId xmlns:a16="http://schemas.microsoft.com/office/drawing/2014/main" xmlns="" id="{0C0B3C57-C217-264A-B35C-79FFDF1C9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2499" y="1776864"/>
              <a:ext cx="1521618" cy="27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b="1" dirty="0">
                  <a:solidFill>
                    <a:srgbClr val="0070C0"/>
                  </a:solidFill>
                  <a:latin typeface="+mn-lt"/>
                </a:rPr>
                <a:t>W 69.85 mm</a:t>
              </a:r>
              <a:endParaRPr lang="zh-TW" altLang="en-US" sz="1050" b="1" dirty="0">
                <a:solidFill>
                  <a:srgbClr val="0070C0"/>
                </a:solidFill>
                <a:latin typeface="+mn-lt"/>
              </a:endParaRPr>
            </a:p>
          </p:txBody>
        </p:sp>
        <p:cxnSp>
          <p:nvCxnSpPr>
            <p:cNvPr id="28" name="Shape 164">
              <a:extLst>
                <a:ext uri="{FF2B5EF4-FFF2-40B4-BE49-F238E27FC236}">
                  <a16:creationId xmlns:a16="http://schemas.microsoft.com/office/drawing/2014/main" xmlns="" id="{F81869AF-F63F-1849-AE73-DEADA9B282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98722" y="1961007"/>
              <a:ext cx="471488" cy="30956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9" name="文字方塊 36">
              <a:extLst>
                <a:ext uri="{FF2B5EF4-FFF2-40B4-BE49-F238E27FC236}">
                  <a16:creationId xmlns:a16="http://schemas.microsoft.com/office/drawing/2014/main" xmlns="" id="{DD6D73FA-38AB-3E40-A8FD-C188ABAB0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087" y="1608583"/>
              <a:ext cx="1521619" cy="27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dirty="0">
                  <a:solidFill>
                    <a:srgbClr val="C00000"/>
                  </a:solidFill>
                  <a:latin typeface="+mn-lt"/>
                </a:rPr>
                <a:t>W</a:t>
              </a:r>
              <a:r>
                <a:rPr lang="zh-TW" altLang="en-US" sz="1050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en-US" altLang="zh-TW" sz="1050" dirty="0">
                  <a:solidFill>
                    <a:srgbClr val="C00000"/>
                  </a:solidFill>
                  <a:latin typeface="+mn-lt"/>
                </a:rPr>
                <a:t>22 mm</a:t>
              </a:r>
              <a:endParaRPr lang="zh-TW" altLang="en-US" sz="1050" dirty="0">
                <a:solidFill>
                  <a:srgbClr val="C00000"/>
                </a:solidFill>
                <a:latin typeface="+mn-lt"/>
              </a:endParaRPr>
            </a:p>
          </p:txBody>
        </p:sp>
        <p:cxnSp>
          <p:nvCxnSpPr>
            <p:cNvPr id="30" name="Shape 164">
              <a:extLst>
                <a:ext uri="{FF2B5EF4-FFF2-40B4-BE49-F238E27FC236}">
                  <a16:creationId xmlns:a16="http://schemas.microsoft.com/office/drawing/2014/main" xmlns="" id="{578E635D-D908-8D42-B466-CF090624CD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389730" y="3212949"/>
              <a:ext cx="2213372" cy="0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1" name="文字方塊 36">
              <a:extLst>
                <a:ext uri="{FF2B5EF4-FFF2-40B4-BE49-F238E27FC236}">
                  <a16:creationId xmlns:a16="http://schemas.microsoft.com/office/drawing/2014/main" xmlns="" id="{5A376E5F-FBB1-B747-ADE4-69B5174E6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9586" y="2215595"/>
              <a:ext cx="1521619" cy="27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dirty="0">
                  <a:solidFill>
                    <a:srgbClr val="C00000"/>
                  </a:solidFill>
                  <a:latin typeface="+mn-lt"/>
                </a:rPr>
                <a:t>H</a:t>
              </a:r>
              <a:r>
                <a:rPr lang="zh-TW" altLang="en-US" sz="1050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en-US" altLang="zh-TW" sz="1050" dirty="0">
                  <a:solidFill>
                    <a:srgbClr val="C00000"/>
                  </a:solidFill>
                  <a:latin typeface="+mn-lt"/>
                </a:rPr>
                <a:t>110 mm</a:t>
              </a:r>
              <a:endParaRPr lang="zh-TW" altLang="en-US" sz="1050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32" name="Shape 179">
              <a:extLst>
                <a:ext uri="{FF2B5EF4-FFF2-40B4-BE49-F238E27FC236}">
                  <a16:creationId xmlns:a16="http://schemas.microsoft.com/office/drawing/2014/main" xmlns="" id="{59F78254-5932-BA4B-AD97-F721B917AF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4704" y="2336053"/>
              <a:ext cx="1039415" cy="378619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1423" tIns="91423" rIns="91423" bIns="91423"/>
            <a:lstStyle/>
            <a:p>
              <a:pPr algn="ctr">
                <a:defRPr/>
              </a:pPr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微軟正黑體" pitchFamily="34" charset="-120"/>
                  <a:sym typeface="微軟正黑體" pitchFamily="34" charset="-120"/>
                </a:rPr>
                <a:t>2.5”SSD</a:t>
              </a:r>
              <a:endParaRPr lang="zh-TW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  <a:sym typeface="微軟正黑體" pitchFamily="34" charset="-120"/>
              </a:endParaRPr>
            </a:p>
          </p:txBody>
        </p:sp>
        <p:cxnSp>
          <p:nvCxnSpPr>
            <p:cNvPr id="33" name="Shape 164">
              <a:extLst>
                <a:ext uri="{FF2B5EF4-FFF2-40B4-BE49-F238E27FC236}">
                  <a16:creationId xmlns:a16="http://schemas.microsoft.com/office/drawing/2014/main" xmlns="" id="{AF5FE90D-FC2B-6E4F-87D4-C42152ADEA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867987" y="3341536"/>
              <a:ext cx="2132409" cy="0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hape 164">
              <a:extLst>
                <a:ext uri="{FF2B5EF4-FFF2-40B4-BE49-F238E27FC236}">
                  <a16:creationId xmlns:a16="http://schemas.microsoft.com/office/drawing/2014/main" xmlns="" id="{019BDAFC-8557-7B45-9E29-7D34CB7E36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768944" y="3409997"/>
              <a:ext cx="1766888" cy="7144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Shape 164">
              <a:extLst>
                <a:ext uri="{FF2B5EF4-FFF2-40B4-BE49-F238E27FC236}">
                  <a16:creationId xmlns:a16="http://schemas.microsoft.com/office/drawing/2014/main" xmlns="" id="{754143AD-236F-BD46-9BC0-92D7148F4C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11819" y="2070544"/>
              <a:ext cx="908447" cy="54769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6" name="文字方塊 36">
              <a:extLst>
                <a:ext uri="{FF2B5EF4-FFF2-40B4-BE49-F238E27FC236}">
                  <a16:creationId xmlns:a16="http://schemas.microsoft.com/office/drawing/2014/main" xmlns="" id="{5267671A-5A5C-4745-B5D5-79087FC35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9119" y="3249823"/>
              <a:ext cx="1521619" cy="27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dirty="0">
                  <a:solidFill>
                    <a:srgbClr val="C00000"/>
                  </a:solidFill>
                  <a:latin typeface="+mn-lt"/>
                </a:rPr>
                <a:t>H</a:t>
              </a:r>
              <a:r>
                <a:rPr lang="zh-TW" altLang="en-US" sz="1050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en-US" altLang="zh-TW" sz="1050" dirty="0">
                  <a:solidFill>
                    <a:srgbClr val="C00000"/>
                  </a:solidFill>
                  <a:latin typeface="+mn-lt"/>
                </a:rPr>
                <a:t>80 mm</a:t>
              </a:r>
              <a:endParaRPr lang="zh-TW" altLang="en-US" sz="1050" dirty="0">
                <a:solidFill>
                  <a:srgbClr val="C00000"/>
                </a:solidFill>
                <a:latin typeface="+mn-lt"/>
              </a:endParaRPr>
            </a:p>
          </p:txBody>
        </p:sp>
        <p:cxnSp>
          <p:nvCxnSpPr>
            <p:cNvPr id="37" name="Shape 164">
              <a:extLst>
                <a:ext uri="{FF2B5EF4-FFF2-40B4-BE49-F238E27FC236}">
                  <a16:creationId xmlns:a16="http://schemas.microsoft.com/office/drawing/2014/main" xmlns="" id="{6BCF0A81-4CB5-0A46-A67E-CC9CCE6B7E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54619" y="2543222"/>
              <a:ext cx="1395413" cy="84535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xmlns="" id="{A0724611-A215-3340-956E-3E3B85EB6075}"/>
                </a:ext>
              </a:extLst>
            </p:cNvPr>
            <p:cNvSpPr/>
            <p:nvPr/>
          </p:nvSpPr>
          <p:spPr>
            <a:xfrm>
              <a:off x="2773680" y="1753839"/>
              <a:ext cx="1821180" cy="284864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Shape 233"/>
          <p:cNvSpPr/>
          <p:nvPr/>
        </p:nvSpPr>
        <p:spPr>
          <a:xfrm>
            <a:off x="5186986" y="1067257"/>
            <a:ext cx="3832518" cy="955355"/>
          </a:xfrm>
          <a:prstGeom prst="parallelogram">
            <a:avLst>
              <a:gd name="adj" fmla="val 24428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8" name="Shape 246">
            <a:extLst>
              <a:ext uri="{FF2B5EF4-FFF2-40B4-BE49-F238E27FC236}">
                <a16:creationId xmlns:a16="http://schemas.microsoft.com/office/drawing/2014/main" xmlns="" id="{BD3078D0-161A-EC45-B6E7-4CABB2B6B723}"/>
              </a:ext>
            </a:extLst>
          </p:cNvPr>
          <p:cNvSpPr txBox="1"/>
          <p:nvPr/>
        </p:nvSpPr>
        <p:spPr>
          <a:xfrm>
            <a:off x="5418202" y="1122668"/>
            <a:ext cx="3608518" cy="130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altLang="zh-Hant" sz="1450" b="1" i="0" u="none" strike="noStrike" cap="none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2.5”</a:t>
            </a:r>
            <a:r>
              <a:rPr lang="zh-Hant" altLang="en-US" sz="1450" b="1" i="0" u="none" strike="noStrike" cap="none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altLang="zh-Hant" sz="1450" b="1" i="0" u="none" strike="noStrike" cap="none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SSD is commonly seen</a:t>
            </a:r>
          </a:p>
          <a:p>
            <a:pPr marL="90488" marR="0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90488" algn="l"/>
              </a:tabLst>
            </a:pPr>
            <a:r>
              <a:rPr lang="en-US" altLang="zh-Hant" sz="1150" b="1" i="0" u="none" strike="noStrike" cap="none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Long history since thin &amp; light laptops</a:t>
            </a:r>
          </a:p>
          <a:p>
            <a:pPr marL="90488" marR="0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90488" algn="l"/>
              </a:tabLst>
            </a:pPr>
            <a:r>
              <a:rPr lang="en-US" altLang="zh-Hant" sz="1150" b="1" i="0" u="none" strike="noStrike" cap="none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Leftover parts after PC storage upgrade</a:t>
            </a:r>
          </a:p>
          <a:p>
            <a:pPr marL="90488" marR="0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90488" algn="l"/>
              </a:tabLst>
            </a:pPr>
            <a:r>
              <a:rPr lang="en-US" altLang="zh-Hant" sz="1150" b="1" i="0" u="none" strike="noStrike" cap="none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Highest exposure and discount on e-shops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endParaRPr lang="en-US" altLang="zh-Hant" sz="12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endParaRPr sz="12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7CED45-D273-DC41-9B04-6CB9933E1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22" y="2141564"/>
            <a:ext cx="2755812" cy="1355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9200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37" name="圖片 36" descr="4.png"/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281909" y="1112793"/>
            <a:ext cx="2697862" cy="3553238"/>
          </a:xfrm>
          <a:prstGeom prst="rect">
            <a:avLst/>
          </a:prstGeom>
        </p:spPr>
      </p:pic>
      <p:pic>
        <p:nvPicPr>
          <p:cNvPr id="26" name="圖片 25" descr="4.png"/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3080167" y="1112795"/>
            <a:ext cx="2970479" cy="355323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2" name="圖片 21" descr="4.png"/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6156607" y="1112795"/>
            <a:ext cx="2697861" cy="3553238"/>
          </a:xfrm>
          <a:prstGeom prst="rect">
            <a:avLst/>
          </a:prstGeom>
        </p:spPr>
      </p:pic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11905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</a:rPr>
              <a:t>Finely crafted with the most capacity</a:t>
            </a:r>
            <a:endParaRPr sz="3200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880D63-1A22-0046-A6B1-C7D38B7BF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95" y="2432908"/>
            <a:ext cx="2522697" cy="19107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520B32-50B5-264E-8968-678881DFAEEA}"/>
              </a:ext>
            </a:extLst>
          </p:cNvPr>
          <p:cNvSpPr txBox="1"/>
          <p:nvPr/>
        </p:nvSpPr>
        <p:spPr>
          <a:xfrm>
            <a:off x="628438" y="1773384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n-lt"/>
              </a:rPr>
              <a:t>185 x 211 x 236 mm</a:t>
            </a:r>
          </a:p>
        </p:txBody>
      </p:sp>
      <p:sp>
        <p:nvSpPr>
          <p:cNvPr id="21" name="Shape 233"/>
          <p:cNvSpPr/>
          <p:nvPr/>
        </p:nvSpPr>
        <p:spPr>
          <a:xfrm>
            <a:off x="613532" y="1392692"/>
            <a:ext cx="1976321" cy="361472"/>
          </a:xfrm>
          <a:prstGeom prst="parallelogram">
            <a:avLst>
              <a:gd name="adj" fmla="val 0"/>
            </a:avLst>
          </a:prstGeom>
          <a:solidFill>
            <a:schemeClr val="bg2">
              <a:lumMod val="90000"/>
              <a:lumOff val="10000"/>
            </a:schemeClr>
          </a:solidFill>
          <a:ln w="38100" cap="flat" cmpd="sng">
            <a:solidFill>
              <a:srgbClr val="292929">
                <a:alpha val="1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AB32A8-55F4-6941-BD9A-EF67E82C24AB}"/>
              </a:ext>
            </a:extLst>
          </p:cNvPr>
          <p:cNvSpPr txBox="1"/>
          <p:nvPr/>
        </p:nvSpPr>
        <p:spPr>
          <a:xfrm>
            <a:off x="632696" y="1392692"/>
            <a:ext cx="195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5-bay TS-563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FDBA57-F696-8A49-B671-51DF18703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127" y="2280016"/>
            <a:ext cx="2565473" cy="20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EAA372-498F-1C4E-B5E0-3D60A7222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983" y="2510340"/>
            <a:ext cx="2447361" cy="1821964"/>
          </a:xfrm>
          <a:prstGeom prst="rect">
            <a:avLst/>
          </a:prstGeom>
        </p:spPr>
      </p:pic>
      <p:sp>
        <p:nvSpPr>
          <p:cNvPr id="30" name="TextBox 16">
            <a:extLst>
              <a:ext uri="{FF2B5EF4-FFF2-40B4-BE49-F238E27FC236}">
                <a16:creationId xmlns:a16="http://schemas.microsoft.com/office/drawing/2014/main" xmlns="" id="{4D520B32-50B5-264E-8968-678881DFAEEA}"/>
              </a:ext>
            </a:extLst>
          </p:cNvPr>
          <p:cNvSpPr txBox="1"/>
          <p:nvPr/>
        </p:nvSpPr>
        <p:spPr>
          <a:xfrm>
            <a:off x="6527068" y="1773384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n-lt"/>
              </a:rPr>
              <a:t>185 x 264 x 279 mm</a:t>
            </a:r>
          </a:p>
        </p:txBody>
      </p:sp>
      <p:sp>
        <p:nvSpPr>
          <p:cNvPr id="31" name="Shape 233"/>
          <p:cNvSpPr/>
          <p:nvPr/>
        </p:nvSpPr>
        <p:spPr>
          <a:xfrm>
            <a:off x="6512162" y="1392692"/>
            <a:ext cx="1976321" cy="361472"/>
          </a:xfrm>
          <a:prstGeom prst="parallelogram">
            <a:avLst>
              <a:gd name="adj" fmla="val 0"/>
            </a:avLst>
          </a:prstGeom>
          <a:solidFill>
            <a:schemeClr val="bg2">
              <a:lumMod val="90000"/>
              <a:lumOff val="10000"/>
            </a:schemeClr>
          </a:solidFill>
          <a:ln w="38100" cap="flat" cmpd="sng">
            <a:solidFill>
              <a:srgbClr val="292929">
                <a:alpha val="1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xmlns="" id="{D8AB32A8-55F4-6941-BD9A-EF67E82C24AB}"/>
              </a:ext>
            </a:extLst>
          </p:cNvPr>
          <p:cNvSpPr txBox="1"/>
          <p:nvPr/>
        </p:nvSpPr>
        <p:spPr>
          <a:xfrm>
            <a:off x="6531326" y="1392692"/>
            <a:ext cx="195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6-bay TVS-673e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xmlns="" id="{4D520B32-50B5-264E-8968-678881DFAEEA}"/>
              </a:ext>
            </a:extLst>
          </p:cNvPr>
          <p:cNvSpPr txBox="1"/>
          <p:nvPr/>
        </p:nvSpPr>
        <p:spPr>
          <a:xfrm>
            <a:off x="3589854" y="1773384"/>
            <a:ext cx="1961415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+mn-lt"/>
              </a:rPr>
              <a:t>182 x 217 x 236 mm</a:t>
            </a:r>
          </a:p>
        </p:txBody>
      </p:sp>
      <p:pic>
        <p:nvPicPr>
          <p:cNvPr id="38" name="圖片 37" descr="皇冠-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3286" y="867062"/>
            <a:ext cx="720224" cy="500792"/>
          </a:xfrm>
          <a:prstGeom prst="rect">
            <a:avLst/>
          </a:prstGeom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xmlns="" id="{D8AB32A8-55F4-6941-BD9A-EF67E82C24AB}"/>
              </a:ext>
            </a:extLst>
          </p:cNvPr>
          <p:cNvSpPr txBox="1"/>
          <p:nvPr/>
        </p:nvSpPr>
        <p:spPr>
          <a:xfrm>
            <a:off x="3607520" y="1367854"/>
            <a:ext cx="1957157" cy="369332"/>
          </a:xfrm>
          <a:prstGeom prst="rect">
            <a:avLst/>
          </a:prstGeom>
          <a:solidFill>
            <a:srgbClr val="3366FF"/>
          </a:solidFill>
          <a:ln>
            <a:solidFill>
              <a:schemeClr val="tx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9-bay TS-963X</a:t>
            </a:r>
          </a:p>
        </p:txBody>
      </p:sp>
    </p:spTree>
    <p:extLst>
      <p:ext uri="{BB962C8B-B14F-4D97-AF65-F5344CB8AC3E}">
        <p14:creationId xmlns:p14="http://schemas.microsoft.com/office/powerpoint/2010/main" xmlns="" val="284334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26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156"/>
            <a:ext cx="9144000" cy="697312"/>
          </a:xfrm>
        </p:spPr>
        <p:txBody>
          <a:bodyPr/>
          <a:lstStyle/>
          <a:p>
            <a:r>
              <a:rPr lang="en-US" altLang="zh-Hant" sz="3200" dirty="0">
                <a:solidFill>
                  <a:srgbClr val="FFFFFF"/>
                </a:solidFill>
                <a:latin typeface="+mn-lt"/>
                <a:ea typeface="Microsoft JhengHei"/>
                <a:sym typeface="Microsoft JhengHei"/>
              </a:rPr>
              <a:t>AMD 4-core 2.0 GHz embedded </a:t>
            </a:r>
            <a:r>
              <a:rPr lang="en-US" altLang="zh-Hant" sz="3200" dirty="0" err="1">
                <a:solidFill>
                  <a:srgbClr val="FFFFFF"/>
                </a:solidFill>
                <a:latin typeface="+mn-lt"/>
                <a:ea typeface="Microsoft JhengHei"/>
                <a:sym typeface="Microsoft JhengHei"/>
              </a:rPr>
              <a:t>SoC</a:t>
            </a:r>
            <a:endParaRPr lang="en-US" sz="3200" dirty="0">
              <a:solidFill>
                <a:srgbClr val="FFFFFF"/>
              </a:solidFill>
              <a:latin typeface="+mn-lt"/>
              <a:ea typeface="Microsoft JhengHei"/>
            </a:endParaRPr>
          </a:p>
        </p:txBody>
      </p:sp>
      <p:pic>
        <p:nvPicPr>
          <p:cNvPr id="16" name="圖片 12">
            <a:extLst>
              <a:ext uri="{FF2B5EF4-FFF2-40B4-BE49-F238E27FC236}">
                <a16:creationId xmlns:a16="http://schemas.microsoft.com/office/drawing/2014/main" xmlns="" id="{FB4F8C0A-E65A-3944-A80E-14139FC8F2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08400" y="1153125"/>
            <a:ext cx="1115331" cy="879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字方塊 1">
            <a:extLst>
              <a:ext uri="{FF2B5EF4-FFF2-40B4-BE49-F238E27FC236}">
                <a16:creationId xmlns:a16="http://schemas.microsoft.com/office/drawing/2014/main" xmlns="" id="{0642C338-77B0-2443-AB93-C7D0FFC5E007}"/>
              </a:ext>
            </a:extLst>
          </p:cNvPr>
          <p:cNvSpPr txBox="1"/>
          <p:nvPr/>
        </p:nvSpPr>
        <p:spPr>
          <a:xfrm>
            <a:off x="4249802" y="1142831"/>
            <a:ext cx="4017817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TW" sz="1800" b="1" dirty="0">
                <a:solidFill>
                  <a:srgbClr val="FFFF00"/>
                </a:solidFill>
                <a:latin typeface="+mn-lt"/>
                <a:ea typeface="Microsoft JhengHei" panose="020B0604030504040204" pitchFamily="34" charset="-120"/>
                <a:cs typeface="DFPLiHei-Md"/>
              </a:rPr>
              <a:t>64-bit quad-core</a:t>
            </a:r>
            <a:r>
              <a:rPr kumimoji="1" lang="zh-TW" altLang="en-US" sz="1800" b="1" dirty="0">
                <a:solidFill>
                  <a:srgbClr val="FFFF00"/>
                </a:solidFill>
                <a:latin typeface="+mn-lt"/>
                <a:ea typeface="Microsoft JhengHei" panose="020B0604030504040204" pitchFamily="34" charset="-120"/>
                <a:cs typeface="DFPLiHei-Md"/>
              </a:rPr>
              <a:t> </a:t>
            </a:r>
            <a:r>
              <a:rPr kumimoji="1" lang="en-US" altLang="zh-TW" sz="2400" b="1" dirty="0">
                <a:solidFill>
                  <a:srgbClr val="FFFF00"/>
                </a:solidFill>
                <a:latin typeface="+mn-lt"/>
                <a:ea typeface="Microsoft JhengHei" panose="020B0604030504040204" pitchFamily="34" charset="-120"/>
                <a:cs typeface="DFPLiHei-Md"/>
              </a:rPr>
              <a:t>2.0</a:t>
            </a:r>
            <a:r>
              <a:rPr kumimoji="1" lang="en-US" altLang="zh-TW" sz="1800" b="1" dirty="0">
                <a:solidFill>
                  <a:srgbClr val="FFFF00"/>
                </a:solidFill>
                <a:latin typeface="+mn-lt"/>
                <a:ea typeface="Microsoft JhengHei" panose="020B0604030504040204" pitchFamily="34" charset="-120"/>
                <a:cs typeface="DFPLiHei-Md"/>
              </a:rPr>
              <a:t> GHz</a:t>
            </a:r>
          </a:p>
          <a:p>
            <a:r>
              <a:rPr kumimoji="1" lang="en-US" altLang="zh-TW" sz="1800" b="1" dirty="0">
                <a:solidFill>
                  <a:srgbClr val="FFFF00"/>
                </a:solidFill>
                <a:latin typeface="+mn-lt"/>
                <a:ea typeface="Microsoft JhengHei" panose="020B0604030504040204" pitchFamily="34" charset="-120"/>
                <a:cs typeface="DFPLiHei-Md"/>
              </a:rPr>
              <a:t>Long-term supply from AMD</a:t>
            </a:r>
            <a:endParaRPr kumimoji="1" lang="zh-TW" altLang="en-US" sz="1800" b="1" dirty="0">
              <a:solidFill>
                <a:srgbClr val="FFFF00"/>
              </a:solidFill>
              <a:latin typeface="+mn-lt"/>
              <a:ea typeface="Microsoft JhengHei" panose="020B0604030504040204" pitchFamily="34" charset="-120"/>
              <a:cs typeface="DFPLiHei-Md"/>
            </a:endParaRPr>
          </a:p>
        </p:txBody>
      </p:sp>
      <p:sp>
        <p:nvSpPr>
          <p:cNvPr id="22" name="文字方塊 1">
            <a:extLst>
              <a:ext uri="{FF2B5EF4-FFF2-40B4-BE49-F238E27FC236}">
                <a16:creationId xmlns:a16="http://schemas.microsoft.com/office/drawing/2014/main" xmlns="" id="{888D60F0-B4A1-A443-B732-D8F747208B4E}"/>
              </a:ext>
            </a:extLst>
          </p:cNvPr>
          <p:cNvSpPr txBox="1"/>
          <p:nvPr/>
        </p:nvSpPr>
        <p:spPr>
          <a:xfrm>
            <a:off x="7431608" y="2007216"/>
            <a:ext cx="1412659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TW" sz="1600" b="1" i="1" dirty="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DFPLiHei-Md"/>
              </a:rPr>
              <a:t>GX-420MC</a:t>
            </a:r>
            <a:endParaRPr kumimoji="1" lang="zh-TW" altLang="en-US" sz="1600" b="1" i="1" dirty="0">
              <a:solidFill>
                <a:schemeClr val="bg1"/>
              </a:solidFill>
              <a:latin typeface="+mn-lt"/>
              <a:ea typeface="Microsoft JhengHei" panose="020B0604030504040204" pitchFamily="34" charset="-120"/>
              <a:cs typeface="DFPLiHei-Md"/>
            </a:endParaRPr>
          </a:p>
        </p:txBody>
      </p:sp>
      <p:sp>
        <p:nvSpPr>
          <p:cNvPr id="24" name="Shape 233"/>
          <p:cNvSpPr/>
          <p:nvPr/>
        </p:nvSpPr>
        <p:spPr>
          <a:xfrm>
            <a:off x="3518530" y="1916276"/>
            <a:ext cx="3690849" cy="1043771"/>
          </a:xfrm>
          <a:prstGeom prst="parallelogram">
            <a:avLst>
              <a:gd name="adj" fmla="val 24428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A2A7416-5CC6-9B49-85FC-42DADA065F33}"/>
              </a:ext>
            </a:extLst>
          </p:cNvPr>
          <p:cNvSpPr txBox="1"/>
          <p:nvPr/>
        </p:nvSpPr>
        <p:spPr>
          <a:xfrm>
            <a:off x="4244407" y="2032580"/>
            <a:ext cx="2756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</a:pPr>
            <a:r>
              <a:rPr lang="en-US" altLang="zh-Hant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AES-NI encryption acceleration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</a:pPr>
            <a:r>
              <a:rPr 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2 x SODIMM DDR3L slots</a:t>
            </a:r>
            <a:r>
              <a:rPr lang="en-US" altLang="zh-Hant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, up to</a:t>
            </a:r>
            <a:endParaRPr lang="en-US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20" name="圖片 5" descr="RAM-0715-2.png">
            <a:extLst>
              <a:ext uri="{FF2B5EF4-FFF2-40B4-BE49-F238E27FC236}">
                <a16:creationId xmlns:a16="http://schemas.microsoft.com/office/drawing/2014/main" xmlns="" id="{E9534400-59AA-5F47-B8F2-40952CD54E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6966" y="3142251"/>
            <a:ext cx="1366765" cy="701366"/>
          </a:xfrm>
          <a:prstGeom prst="rect">
            <a:avLst/>
          </a:prstGeom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xmlns="" id="{EAF86AA3-8B1E-234B-A2D3-2F7AD60D8ACD}"/>
              </a:ext>
            </a:extLst>
          </p:cNvPr>
          <p:cNvSpPr txBox="1"/>
          <p:nvPr/>
        </p:nvSpPr>
        <p:spPr>
          <a:xfrm>
            <a:off x="2757601" y="4125130"/>
            <a:ext cx="3153669" cy="523220"/>
          </a:xfrm>
          <a:prstGeom prst="rect">
            <a:avLst/>
          </a:prstGeom>
          <a:solidFill>
            <a:srgbClr val="1DABA4">
              <a:alpha val="80000"/>
            </a:srgbClr>
          </a:solidFill>
          <a:ln w="12700">
            <a:solidFill>
              <a:schemeClr val="bg2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TS-963X-2G: 1 x 2GB DDR3L-1600</a:t>
            </a:r>
          </a:p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TS-963X-8G: 1 x 8GB DDR3L-1600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xmlns="" id="{EAF86AA3-8B1E-234B-A2D3-2F7AD60D8ACD}"/>
              </a:ext>
            </a:extLst>
          </p:cNvPr>
          <p:cNvSpPr txBox="1"/>
          <p:nvPr/>
        </p:nvSpPr>
        <p:spPr>
          <a:xfrm>
            <a:off x="5693615" y="2799875"/>
            <a:ext cx="1570452" cy="892552"/>
          </a:xfrm>
          <a:prstGeom prst="rect">
            <a:avLst/>
          </a:prstGeom>
          <a:solidFill>
            <a:srgbClr val="3366FF"/>
          </a:solidFill>
          <a:ln w="12700">
            <a:solidFill>
              <a:schemeClr val="accent3">
                <a:lumMod val="75000"/>
                <a:alpha val="79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zh-Hant" sz="2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16GB</a:t>
            </a:r>
          </a:p>
          <a:p>
            <a:r>
              <a:rPr lang="en-US" altLang="zh-TW" sz="2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(2 x 8GB)</a:t>
            </a:r>
            <a:endParaRPr lang="zh-TW" altLang="en-US" sz="2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1DDDA3-0DC4-F94F-8B28-34C6963C24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38270" y="1348929"/>
            <a:ext cx="3960607" cy="3018865"/>
          </a:xfrm>
          <a:prstGeom prst="rect">
            <a:avLst/>
          </a:prstGeom>
        </p:spPr>
      </p:pic>
      <p:pic>
        <p:nvPicPr>
          <p:cNvPr id="21" name="圖片 5" descr="RAM-0715-2.png">
            <a:extLst>
              <a:ext uri="{FF2B5EF4-FFF2-40B4-BE49-F238E27FC236}">
                <a16:creationId xmlns:a16="http://schemas.microsoft.com/office/drawing/2014/main" xmlns="" id="{7EB439BC-A783-3E4C-ACC6-789B81BECF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61054" y="2604829"/>
            <a:ext cx="1366765" cy="7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59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611"/>
          <p:cNvSpPr/>
          <p:nvPr/>
        </p:nvSpPr>
        <p:spPr>
          <a:xfrm flipV="1">
            <a:off x="281936" y="12958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3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圖片 20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4468"/>
            <a:ext cx="8572560" cy="3637286"/>
          </a:xfrm>
          <a:prstGeom prst="rect">
            <a:avLst/>
          </a:prstGeom>
        </p:spPr>
      </p:pic>
      <p:sp>
        <p:nvSpPr>
          <p:cNvPr id="22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A79AEE1-48F2-3243-ADED-312B0B514D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411581" y="1133458"/>
            <a:ext cx="4239358" cy="3554863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064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 u="none" strike="noStrike" cap="none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TS-963X front view</a:t>
            </a:r>
            <a:endParaRPr sz="3200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-89277" y="1676159"/>
            <a:ext cx="2115540" cy="5228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LEDs：Status</a:t>
            </a:r>
            <a:r>
              <a:rPr lang="en-US" sz="1300" b="1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, LAN,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USB, </a:t>
            </a:r>
            <a:r>
              <a:rPr lang="en-US" altLang="zh-Hant" sz="13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3.5” HDDs</a:t>
            </a:r>
            <a:endParaRPr sz="1300" b="1" i="0" u="none" strike="noStrike" cap="none" dirty="0">
              <a:solidFill>
                <a:schemeClr val="bg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709267" y="3043042"/>
            <a:ext cx="1383758" cy="26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  <a:sym typeface="Arial"/>
              </a:rPr>
              <a:t>Power button</a:t>
            </a:r>
            <a:endParaRPr lang="ja-JP" altLang="en-US" sz="13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324516" y="3600999"/>
            <a:ext cx="168264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  <a:sym typeface="Arial"/>
              </a:rPr>
              <a:t>USB 3.0 </a:t>
            </a:r>
            <a:r>
              <a:rPr 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  <a:sym typeface="Arial"/>
              </a:rPr>
              <a:t>port with copy button</a:t>
            </a:r>
            <a:endParaRPr sz="13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6981148" y="1589300"/>
            <a:ext cx="1712250" cy="86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</a:rPr>
              <a:t>5</a:t>
            </a:r>
            <a:r>
              <a:rPr 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  <a:sym typeface="Arial"/>
              </a:rPr>
              <a:t> x 3.5</a:t>
            </a: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</a:rPr>
              <a:t>”</a:t>
            </a:r>
            <a:r>
              <a:rPr lang="zh-TW" alt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  <a:sym typeface="Arial"/>
              </a:rPr>
              <a:t>SATA 6Gb/s HDD</a:t>
            </a:r>
            <a:r>
              <a:rPr lang="zh-Hant" alt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  <a:sym typeface="Arial"/>
              </a:rPr>
              <a:t>bay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</a:rPr>
              <a:t>(</a:t>
            </a:r>
            <a:r>
              <a:rPr lang="en-US" altLang="zh-Hant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</a:rPr>
              <a:t>also support 2.5” SSD/HDD)</a:t>
            </a:r>
            <a:endParaRPr sz="13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6992721" y="3220466"/>
            <a:ext cx="1962122" cy="67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  <a:sym typeface="Arial"/>
              </a:rPr>
              <a:t>4 x </a:t>
            </a: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</a:rPr>
              <a:t>2.5”SATA 6Gb/s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</a:rPr>
              <a:t>SSD</a:t>
            </a:r>
            <a:r>
              <a:rPr lang="zh-Hant" alt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</a:rPr>
              <a:t> </a:t>
            </a:r>
            <a:r>
              <a:rPr lang="en-US" altLang="zh-Hant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</a:rPr>
              <a:t>bay</a:t>
            </a:r>
            <a:endParaRPr lang="en-US" sz="1300" b="1" i="0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3228627" y="1843029"/>
            <a:ext cx="199875" cy="187420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43CE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248" name="Shape 248"/>
          <p:cNvCxnSpPr>
            <a:cxnSpLocks/>
          </p:cNvCxnSpPr>
          <p:nvPr/>
        </p:nvCxnSpPr>
        <p:spPr>
          <a:xfrm rot="10800000">
            <a:off x="2023698" y="1936530"/>
            <a:ext cx="1147056" cy="33341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50" name="Shape 250"/>
          <p:cNvCxnSpPr>
            <a:cxnSpLocks/>
          </p:cNvCxnSpPr>
          <p:nvPr/>
        </p:nvCxnSpPr>
        <p:spPr>
          <a:xfrm rot="10800000">
            <a:off x="2040186" y="3202255"/>
            <a:ext cx="808984" cy="40907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6" name="Shape 250"/>
          <p:cNvCxnSpPr>
            <a:cxnSpLocks/>
          </p:cNvCxnSpPr>
          <p:nvPr/>
        </p:nvCxnSpPr>
        <p:spPr>
          <a:xfrm>
            <a:off x="2023697" y="3883954"/>
            <a:ext cx="736498" cy="18219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1" name="TextBox 20">
            <a:extLst>
              <a:ext uri="{FF2B5EF4-FFF2-40B4-BE49-F238E27FC236}">
                <a16:creationId xmlns:a16="http://schemas.microsoft.com/office/drawing/2014/main" xmlns="" id="{867A362D-2DF7-A34C-ABB7-0EA37E9DCB17}"/>
              </a:ext>
            </a:extLst>
          </p:cNvPr>
          <p:cNvSpPr txBox="1"/>
          <p:nvPr/>
        </p:nvSpPr>
        <p:spPr>
          <a:xfrm>
            <a:off x="599269" y="2349839"/>
            <a:ext cx="1682648" cy="307777"/>
          </a:xfrm>
          <a:prstGeom prst="rect">
            <a:avLst/>
          </a:prstGeom>
          <a:solidFill>
            <a:srgbClr val="3366FF">
              <a:alpha val="98824"/>
            </a:srgbClr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Hant" b="1" dirty="0">
                <a:ea typeface="微軟正黑體" pitchFamily="34" charset="-120"/>
              </a:rPr>
              <a:t>Patented</a:t>
            </a:r>
            <a:r>
              <a:rPr lang="zh-TW" altLang="en-US" b="1" dirty="0">
                <a:ea typeface="微軟正黑體" pitchFamily="34" charset="-120"/>
              </a:rPr>
              <a:t> </a:t>
            </a:r>
            <a:r>
              <a:rPr lang="en-US" altLang="zh-Hant" b="1" dirty="0">
                <a:ea typeface="微軟正黑體" pitchFamily="34" charset="-120"/>
              </a:rPr>
              <a:t>design</a:t>
            </a:r>
            <a:endParaRPr lang="en-US" b="1" dirty="0">
              <a:ea typeface="微軟正黑體" pitchFamily="34" charset="-120"/>
            </a:endParaRPr>
          </a:p>
        </p:txBody>
      </p:sp>
      <p:sp>
        <p:nvSpPr>
          <p:cNvPr id="72" name="Shape 265"/>
          <p:cNvSpPr/>
          <p:nvPr/>
        </p:nvSpPr>
        <p:spPr>
          <a:xfrm>
            <a:off x="3206212" y="3776883"/>
            <a:ext cx="222290" cy="70486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43CE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10800000">
            <a:off x="2040186" y="4385244"/>
            <a:ext cx="1109055" cy="8978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6" name="Shape 249">
            <a:extLst>
              <a:ext uri="{FF2B5EF4-FFF2-40B4-BE49-F238E27FC236}">
                <a16:creationId xmlns:a16="http://schemas.microsoft.com/office/drawing/2014/main" xmlns="" id="{1F55481C-D112-EA42-892E-8F18BFAB3DCB}"/>
              </a:ext>
            </a:extLst>
          </p:cNvPr>
          <p:cNvSpPr txBox="1"/>
          <p:nvPr/>
        </p:nvSpPr>
        <p:spPr>
          <a:xfrm>
            <a:off x="496485" y="4216825"/>
            <a:ext cx="1669521" cy="26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  <a:sym typeface="Arial"/>
              </a:rPr>
              <a:t>2.5</a:t>
            </a: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</a:rPr>
              <a:t>”</a:t>
            </a:r>
            <a:r>
              <a:rPr 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  <a:sym typeface="Arial"/>
              </a:rPr>
              <a:t> SSD </a:t>
            </a: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微軟正黑體" pitchFamily="34" charset="-120"/>
              </a:rPr>
              <a:t>LEDs</a:t>
            </a:r>
            <a:endParaRPr lang="ja-JP" altLang="en-US" sz="13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微軟正黑體" pitchFamily="34" charset="-120"/>
              <a:sym typeface="Arial"/>
            </a:endParaRPr>
          </a:p>
        </p:txBody>
      </p:sp>
      <p:cxnSp>
        <p:nvCxnSpPr>
          <p:cNvPr id="71" name="Shape 264"/>
          <p:cNvCxnSpPr>
            <a:cxnSpLocks/>
          </p:cNvCxnSpPr>
          <p:nvPr/>
        </p:nvCxnSpPr>
        <p:spPr>
          <a:xfrm flipV="1">
            <a:off x="6307476" y="3460756"/>
            <a:ext cx="686926" cy="62239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64" name="Shape 264"/>
          <p:cNvCxnSpPr>
            <a:cxnSpLocks/>
          </p:cNvCxnSpPr>
          <p:nvPr/>
        </p:nvCxnSpPr>
        <p:spPr>
          <a:xfrm flipV="1">
            <a:off x="6190102" y="1936530"/>
            <a:ext cx="769581" cy="3220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5" name="向右箭號 24"/>
          <p:cNvSpPr/>
          <p:nvPr/>
        </p:nvSpPr>
        <p:spPr>
          <a:xfrm flipH="1">
            <a:off x="2102276" y="2419651"/>
            <a:ext cx="825474" cy="169277"/>
          </a:xfrm>
          <a:prstGeom prst="rightArrow">
            <a:avLst>
              <a:gd name="adj1" fmla="val 50000"/>
              <a:gd name="adj2" fmla="val 103081"/>
            </a:avLst>
          </a:prstGeom>
          <a:solidFill>
            <a:srgbClr val="3366FF"/>
          </a:solidFill>
          <a:ln w="12700">
            <a:solidFill>
              <a:schemeClr val="bg1">
                <a:alpha val="4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99390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18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4937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</a:rPr>
              <a:t>Install HDD and SSD in a snap</a:t>
            </a:r>
            <a:endParaRPr sz="3200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492656" y="1437349"/>
            <a:ext cx="4584252" cy="3115299"/>
          </a:xfrm>
          <a:prstGeom prst="roundRect">
            <a:avLst>
              <a:gd name="adj" fmla="val 42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2" descr="C:\Users\Han Tsai\Desktop\TS-932X_直播_0320\未命名-5.png">
            <a:extLst>
              <a:ext uri="{FF2B5EF4-FFF2-40B4-BE49-F238E27FC236}">
                <a16:creationId xmlns:a16="http://schemas.microsoft.com/office/drawing/2014/main" xmlns="" id="{AD81DCFD-3638-764F-9044-35124E92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10124" y="1734679"/>
            <a:ext cx="2517240" cy="272751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0EF3DD-4535-8042-9C1C-D6EED92F9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922" y="1961917"/>
            <a:ext cx="1796569" cy="2675794"/>
          </a:xfrm>
          <a:prstGeom prst="rect">
            <a:avLst/>
          </a:prstGeom>
        </p:spPr>
      </p:pic>
      <p:sp>
        <p:nvSpPr>
          <p:cNvPr id="48" name="圓角矩形 47"/>
          <p:cNvSpPr/>
          <p:nvPr/>
        </p:nvSpPr>
        <p:spPr>
          <a:xfrm>
            <a:off x="5184500" y="1437349"/>
            <a:ext cx="3363151" cy="3115299"/>
          </a:xfrm>
          <a:prstGeom prst="roundRect">
            <a:avLst>
              <a:gd name="adj" fmla="val 42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3" descr="C:\Users\Han Tsai\Desktop\TS-932X_直播_0320\未命名-6.png">
            <a:extLst>
              <a:ext uri="{FF2B5EF4-FFF2-40B4-BE49-F238E27FC236}">
                <a16:creationId xmlns:a16="http://schemas.microsoft.com/office/drawing/2014/main" xmlns="" id="{38B14C86-DC66-2345-AC03-B9156EBB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7315" y="2258128"/>
            <a:ext cx="2992841" cy="1628493"/>
          </a:xfrm>
          <a:prstGeom prst="rect">
            <a:avLst/>
          </a:prstGeom>
          <a:noFill/>
        </p:spPr>
      </p:pic>
      <p:sp>
        <p:nvSpPr>
          <p:cNvPr id="26" name="Shape 246">
            <a:extLst>
              <a:ext uri="{FF2B5EF4-FFF2-40B4-BE49-F238E27FC236}">
                <a16:creationId xmlns:a16="http://schemas.microsoft.com/office/drawing/2014/main" xmlns="" id="{651D8BB7-E3BB-DC48-97B3-7F6320885A9B}"/>
              </a:ext>
            </a:extLst>
          </p:cNvPr>
          <p:cNvSpPr txBox="1"/>
          <p:nvPr/>
        </p:nvSpPr>
        <p:spPr>
          <a:xfrm>
            <a:off x="1213318" y="1761708"/>
            <a:ext cx="1827138" cy="32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Hant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Toolless</a:t>
            </a:r>
            <a:r>
              <a:rPr lang="en-US" altLang="zh-Hant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 installation of 3.5” HDD</a:t>
            </a:r>
            <a:endParaRPr sz="11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xmlns="" id="{EAF86AA3-8B1E-234B-A2D3-2F7AD60D8ACD}"/>
              </a:ext>
            </a:extLst>
          </p:cNvPr>
          <p:cNvSpPr txBox="1"/>
          <p:nvPr/>
        </p:nvSpPr>
        <p:spPr>
          <a:xfrm>
            <a:off x="616669" y="1289197"/>
            <a:ext cx="1609422" cy="307777"/>
          </a:xfrm>
          <a:prstGeom prst="rect">
            <a:avLst/>
          </a:prstGeom>
          <a:solidFill>
            <a:srgbClr val="336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 algn="ctr">
              <a:buSzPts val="1400"/>
            </a:pPr>
            <a:r>
              <a:rPr lang="en-US" altLang="zh-TW" b="1" dirty="0">
                <a:solidFill>
                  <a:schemeClr val="bg1"/>
                </a:solidFill>
                <a:ea typeface="微軟正黑體" pitchFamily="34" charset="-120"/>
              </a:rPr>
              <a:t>3.5” HDD tray</a:t>
            </a:r>
            <a:endParaRPr lang="zh-TW" altLang="en-US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7" name="Shape 246">
            <a:extLst>
              <a:ext uri="{FF2B5EF4-FFF2-40B4-BE49-F238E27FC236}">
                <a16:creationId xmlns:a16="http://schemas.microsoft.com/office/drawing/2014/main" xmlns="" id="{F1EBFE38-1B94-EE46-B29E-372AF73D6871}"/>
              </a:ext>
            </a:extLst>
          </p:cNvPr>
          <p:cNvSpPr txBox="1"/>
          <p:nvPr/>
        </p:nvSpPr>
        <p:spPr>
          <a:xfrm>
            <a:off x="3251294" y="1487574"/>
            <a:ext cx="1732959" cy="40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Hant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Also supports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Hant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2.5“</a:t>
            </a:r>
            <a:r>
              <a:rPr lang="zh-Hant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Hant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SSD with screws</a:t>
            </a:r>
            <a:endParaRPr sz="11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xmlns="" id="{EAF86AA3-8B1E-234B-A2D3-2F7AD60D8ACD}"/>
              </a:ext>
            </a:extLst>
          </p:cNvPr>
          <p:cNvSpPr txBox="1"/>
          <p:nvPr/>
        </p:nvSpPr>
        <p:spPr>
          <a:xfrm>
            <a:off x="5309356" y="1321933"/>
            <a:ext cx="1450862" cy="307777"/>
          </a:xfrm>
          <a:prstGeom prst="rect">
            <a:avLst/>
          </a:prstGeom>
          <a:solidFill>
            <a:srgbClr val="336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 algn="ctr">
              <a:buSzPts val="1400"/>
            </a:pPr>
            <a:r>
              <a:rPr lang="en-US" altLang="zh-TW" b="1" dirty="0">
                <a:solidFill>
                  <a:schemeClr val="bg1"/>
                </a:solidFill>
                <a:ea typeface="微軟正黑體" pitchFamily="34" charset="-120"/>
              </a:rPr>
              <a:t>2.5” SSD tray</a:t>
            </a:r>
            <a:endParaRPr lang="zh-TW" altLang="en-US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8" name="Shape 246">
            <a:extLst>
              <a:ext uri="{FF2B5EF4-FFF2-40B4-BE49-F238E27FC236}">
                <a16:creationId xmlns:a16="http://schemas.microsoft.com/office/drawing/2014/main" xmlns="" id="{5ECF41A6-C0AD-D64B-9E90-E46E79DCE760}"/>
              </a:ext>
            </a:extLst>
          </p:cNvPr>
          <p:cNvSpPr txBox="1"/>
          <p:nvPr/>
        </p:nvSpPr>
        <p:spPr>
          <a:xfrm>
            <a:off x="5184499" y="1847721"/>
            <a:ext cx="3363151" cy="32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Hant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Toolless</a:t>
            </a:r>
            <a:r>
              <a:rPr lang="en-US" altLang="zh-Hant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 installation of 2.5”SSD</a:t>
            </a:r>
            <a:endParaRPr sz="11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85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611"/>
          <p:cNvSpPr/>
          <p:nvPr/>
        </p:nvSpPr>
        <p:spPr>
          <a:xfrm flipV="1">
            <a:off x="281936" y="12958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3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圖片 24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4468"/>
            <a:ext cx="8572560" cy="3637286"/>
          </a:xfrm>
          <a:prstGeom prst="rect">
            <a:avLst/>
          </a:prstGeom>
        </p:spPr>
      </p:pic>
      <p:sp>
        <p:nvSpPr>
          <p:cNvPr id="26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954604A-A5EF-D140-BEFF-DC355D4D0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898" y="1113456"/>
            <a:ext cx="4131645" cy="3589336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064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200" u="none" strike="noStrike" cap="none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TS-963X </a:t>
            </a:r>
            <a:r>
              <a:rPr lang="en-US" altLang="zh-Hant" sz="3200" u="none" strike="noStrike" cap="none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rear view</a:t>
            </a:r>
            <a:endParaRPr sz="3200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cxnSp>
        <p:nvCxnSpPr>
          <p:cNvPr id="255" name="Shape 255"/>
          <p:cNvCxnSpPr>
            <a:cxnSpLocks/>
          </p:cNvCxnSpPr>
          <p:nvPr/>
        </p:nvCxnSpPr>
        <p:spPr>
          <a:xfrm rot="10800000">
            <a:off x="1885552" y="3580485"/>
            <a:ext cx="3829449" cy="48224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56" name="Shape 256"/>
          <p:cNvSpPr txBox="1"/>
          <p:nvPr/>
        </p:nvSpPr>
        <p:spPr>
          <a:xfrm>
            <a:off x="290649" y="3335776"/>
            <a:ext cx="1551720" cy="341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Kensington security slot</a:t>
            </a:r>
            <a:endParaRPr sz="1300" b="1" i="0" u="none" strike="noStrike" cap="none" dirty="0">
              <a:solidFill>
                <a:schemeClr val="bg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1005236" y="1854038"/>
            <a:ext cx="1161681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Speaker</a:t>
            </a:r>
            <a:endParaRPr sz="1300" b="1" u="none" strike="noStrike" cap="none" dirty="0">
              <a:solidFill>
                <a:schemeClr val="bg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cxnSp>
        <p:nvCxnSpPr>
          <p:cNvPr id="258" name="Shape 258"/>
          <p:cNvCxnSpPr>
            <a:cxnSpLocks/>
          </p:cNvCxnSpPr>
          <p:nvPr/>
        </p:nvCxnSpPr>
        <p:spPr>
          <a:xfrm rot="10800000">
            <a:off x="1893328" y="2014761"/>
            <a:ext cx="3893110" cy="38569"/>
          </a:xfrm>
          <a:prstGeom prst="straightConnector1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59" name="Shape 259"/>
          <p:cNvSpPr txBox="1"/>
          <p:nvPr/>
        </p:nvSpPr>
        <p:spPr>
          <a:xfrm>
            <a:off x="6931505" y="1599901"/>
            <a:ext cx="1429698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Reset button</a:t>
            </a:r>
            <a:endParaRPr sz="1300" b="1" u="none" strike="noStrike" cap="none" dirty="0">
              <a:solidFill>
                <a:schemeClr val="bg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6954526" y="2106763"/>
            <a:ext cx="1980541" cy="2347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3.5mm </a:t>
            </a:r>
            <a:r>
              <a:rPr lang="en-US" sz="1300" b="1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audio line out</a:t>
            </a:r>
            <a:endParaRPr sz="1300" b="1" u="none" strike="noStrike" cap="none" dirty="0">
              <a:solidFill>
                <a:schemeClr val="bg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cxnSp>
        <p:nvCxnSpPr>
          <p:cNvPr id="264" name="Shape 264"/>
          <p:cNvCxnSpPr>
            <a:cxnSpLocks/>
          </p:cNvCxnSpPr>
          <p:nvPr/>
        </p:nvCxnSpPr>
        <p:spPr>
          <a:xfrm>
            <a:off x="6407974" y="2646008"/>
            <a:ext cx="493412" cy="1588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65" name="Shape 265"/>
          <p:cNvSpPr/>
          <p:nvPr/>
        </p:nvSpPr>
        <p:spPr>
          <a:xfrm>
            <a:off x="6145176" y="2473877"/>
            <a:ext cx="268524" cy="31961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09B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6948608" y="2497129"/>
            <a:ext cx="1848901" cy="2441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 err="1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GbE</a:t>
            </a:r>
            <a:r>
              <a:rPr lang="en-US" sz="1200" b="1" i="0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 RJ-45</a:t>
            </a:r>
            <a:r>
              <a:rPr lang="zh-Hant" altLang="en-US" sz="1200" b="1" i="0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sz="1200" b="1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LAN port</a:t>
            </a:r>
            <a:endParaRPr sz="1200" b="1" u="none" strike="noStrike" cap="none" dirty="0">
              <a:solidFill>
                <a:schemeClr val="bg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cxnSp>
        <p:nvCxnSpPr>
          <p:cNvPr id="267" name="Shape 267"/>
          <p:cNvCxnSpPr/>
          <p:nvPr/>
        </p:nvCxnSpPr>
        <p:spPr>
          <a:xfrm>
            <a:off x="6348935" y="2255623"/>
            <a:ext cx="560404" cy="1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69" name="Shape 269"/>
          <p:cNvSpPr txBox="1"/>
          <p:nvPr/>
        </p:nvSpPr>
        <p:spPr>
          <a:xfrm>
            <a:off x="6952585" y="3417033"/>
            <a:ext cx="1590916" cy="4931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1 x USB 3.0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2 x USB 2.0</a:t>
            </a:r>
            <a:endParaRPr lang="en-US" sz="1300" b="1" i="0" u="none" strike="noStrike" cap="none" dirty="0">
              <a:solidFill>
                <a:schemeClr val="bg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259482" y="4027612"/>
            <a:ext cx="159091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DC 12V</a:t>
            </a:r>
            <a:r>
              <a:rPr lang="en-US" sz="1300" b="1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power input</a:t>
            </a:r>
            <a:endParaRPr sz="1300" b="1" u="none" strike="noStrike" cap="none" dirty="0">
              <a:solidFill>
                <a:schemeClr val="bg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10800000">
            <a:off x="1893330" y="4254483"/>
            <a:ext cx="4251846" cy="1589"/>
          </a:xfrm>
          <a:prstGeom prst="straightConnector1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60" name="Shape 262"/>
          <p:cNvCxnSpPr>
            <a:cxnSpLocks/>
          </p:cNvCxnSpPr>
          <p:nvPr/>
        </p:nvCxnSpPr>
        <p:spPr>
          <a:xfrm>
            <a:off x="6348935" y="1753790"/>
            <a:ext cx="561105" cy="1588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1" name="Shape 266">
            <a:extLst>
              <a:ext uri="{FF2B5EF4-FFF2-40B4-BE49-F238E27FC236}">
                <a16:creationId xmlns:a16="http://schemas.microsoft.com/office/drawing/2014/main" xmlns="" id="{896283B6-6107-F349-8BCA-1AA545BAA0E1}"/>
              </a:ext>
            </a:extLst>
          </p:cNvPr>
          <p:cNvSpPr txBox="1"/>
          <p:nvPr/>
        </p:nvSpPr>
        <p:spPr>
          <a:xfrm>
            <a:off x="6956562" y="2882527"/>
            <a:ext cx="1750250" cy="4727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10GbE 10GBASE-T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LAN port</a:t>
            </a:r>
            <a:endParaRPr sz="1300" b="1" u="none" strike="noStrike" cap="none" dirty="0">
              <a:solidFill>
                <a:schemeClr val="bg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cxnSp>
        <p:nvCxnSpPr>
          <p:cNvPr id="69" name="Shape 264"/>
          <p:cNvCxnSpPr>
            <a:cxnSpLocks/>
          </p:cNvCxnSpPr>
          <p:nvPr/>
        </p:nvCxnSpPr>
        <p:spPr>
          <a:xfrm>
            <a:off x="6424396" y="3132492"/>
            <a:ext cx="480966" cy="1588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70" name="Shape 265"/>
          <p:cNvSpPr/>
          <p:nvPr/>
        </p:nvSpPr>
        <p:spPr>
          <a:xfrm>
            <a:off x="6145176" y="2937548"/>
            <a:ext cx="273871" cy="36628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09B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71" name="Shape 264"/>
          <p:cNvCxnSpPr>
            <a:cxnSpLocks/>
          </p:cNvCxnSpPr>
          <p:nvPr/>
        </p:nvCxnSpPr>
        <p:spPr>
          <a:xfrm>
            <a:off x="6418670" y="3666187"/>
            <a:ext cx="486692" cy="1588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72" name="Shape 265"/>
          <p:cNvSpPr/>
          <p:nvPr/>
        </p:nvSpPr>
        <p:spPr>
          <a:xfrm>
            <a:off x="6061910" y="3424843"/>
            <a:ext cx="340715" cy="59145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43CE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845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BG_Main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1"/>
            <a:ext cx="9140080" cy="5143499"/>
          </a:xfrm>
          <a:prstGeom prst="rect">
            <a:avLst/>
          </a:prstGeom>
        </p:spPr>
      </p:pic>
      <p:pic>
        <p:nvPicPr>
          <p:cNvPr id="39" name="圖片 38" descr="123.png"/>
          <p:cNvPicPr>
            <a:picLocks noChangeAspect="1"/>
          </p:cNvPicPr>
          <p:nvPr/>
        </p:nvPicPr>
        <p:blipFill>
          <a:blip r:embed="rId4">
            <a:lum bright="-11000" contrast="35000"/>
          </a:blip>
          <a:stretch>
            <a:fillRect/>
          </a:stretch>
        </p:blipFill>
        <p:spPr>
          <a:xfrm>
            <a:off x="286202" y="1118818"/>
            <a:ext cx="8572560" cy="3637286"/>
          </a:xfrm>
          <a:prstGeom prst="rect">
            <a:avLst/>
          </a:prstGeom>
        </p:spPr>
      </p:pic>
      <p:sp>
        <p:nvSpPr>
          <p:cNvPr id="20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36" name="Picture 35" descr="C:\Users\user\Desktop\21_PPT對稿QNAP AQC107 10G網卡\29384737_xxl.png">
            <a:extLst>
              <a:ext uri="{FF2B5EF4-FFF2-40B4-BE49-F238E27FC236}">
                <a16:creationId xmlns:a16="http://schemas.microsoft.com/office/drawing/2014/main" xmlns="" id="{A5103048-87E0-634A-A326-D365C672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6378">
            <a:off x="1862501" y="3505064"/>
            <a:ext cx="2125460" cy="165587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064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</a:rPr>
              <a:t>Integrated </a:t>
            </a:r>
            <a:r>
              <a:rPr lang="en-US" altLang="zh-Hant" sz="3200" u="none" strike="noStrike" cap="none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Multi-Gigabit 10GBASE-T</a:t>
            </a:r>
            <a:endParaRPr sz="3200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4" name="圖片 18" descr="highlight.png">
            <a:extLst>
              <a:ext uri="{FF2B5EF4-FFF2-40B4-BE49-F238E27FC236}">
                <a16:creationId xmlns:a16="http://schemas.microsoft.com/office/drawing/2014/main" xmlns="" id="{9D749287-AF6A-2346-8E6D-617921D7C5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84452" y="937764"/>
            <a:ext cx="2643206" cy="528641"/>
          </a:xfrm>
          <a:prstGeom prst="rect">
            <a:avLst/>
          </a:prstGeom>
        </p:spPr>
      </p:pic>
      <p:pic>
        <p:nvPicPr>
          <p:cNvPr id="25" name="Picture 4" descr="C:\Users\user\Desktop\21_PPT對稿QNAP AQC107 10G網卡\15-1-01.png">
            <a:extLst>
              <a:ext uri="{FF2B5EF4-FFF2-40B4-BE49-F238E27FC236}">
                <a16:creationId xmlns:a16="http://schemas.microsoft.com/office/drawing/2014/main" xmlns="" id="{84C44E08-9731-AF46-8F1E-B3E5C9E5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8534" y="155498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26" name="Picture 5" descr="C:\Users\user\Desktop\21_PPT對稿QNAP AQC107 10G網卡\15-2-01.png">
            <a:extLst>
              <a:ext uri="{FF2B5EF4-FFF2-40B4-BE49-F238E27FC236}">
                <a16:creationId xmlns:a16="http://schemas.microsoft.com/office/drawing/2014/main" xmlns="" id="{978FFAA6-8914-5B47-A051-6CD327A2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8534" y="2584610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27" name="Picture 6" descr="C:\Users\user\Desktop\21_PPT對稿QNAP AQC107 10G網卡\15-3-01.png">
            <a:extLst>
              <a:ext uri="{FF2B5EF4-FFF2-40B4-BE49-F238E27FC236}">
                <a16:creationId xmlns:a16="http://schemas.microsoft.com/office/drawing/2014/main" xmlns="" id="{4F3B3263-E5B7-2844-8893-2B339578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8534" y="3643214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28" name="文字方塊 16">
            <a:extLst>
              <a:ext uri="{FF2B5EF4-FFF2-40B4-BE49-F238E27FC236}">
                <a16:creationId xmlns:a16="http://schemas.microsoft.com/office/drawing/2014/main" xmlns="" id="{9F4EC937-D383-EE4C-91A7-557EC8AA674A}"/>
              </a:ext>
            </a:extLst>
          </p:cNvPr>
          <p:cNvSpPr txBox="1"/>
          <p:nvPr/>
        </p:nvSpPr>
        <p:spPr>
          <a:xfrm>
            <a:off x="3444478" y="1048430"/>
            <a:ext cx="19428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Five speeds</a:t>
            </a:r>
            <a:endParaRPr lang="zh-TW" altLang="en-US" sz="20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1" name="Shape 233"/>
          <p:cNvSpPr/>
          <p:nvPr/>
        </p:nvSpPr>
        <p:spPr>
          <a:xfrm>
            <a:off x="4969569" y="3308047"/>
            <a:ext cx="3959783" cy="755070"/>
          </a:xfrm>
          <a:prstGeom prst="parallelogram">
            <a:avLst>
              <a:gd name="adj" fmla="val 16939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graphicFrame>
        <p:nvGraphicFramePr>
          <p:cNvPr id="37" name="Shape 253">
            <a:extLst>
              <a:ext uri="{FF2B5EF4-FFF2-40B4-BE49-F238E27FC236}">
                <a16:creationId xmlns:a16="http://schemas.microsoft.com/office/drawing/2014/main" xmlns="" id="{3790ACF7-814A-4A40-BD07-1536F0A8C2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447326635"/>
              </p:ext>
            </p:extLst>
          </p:nvPr>
        </p:nvGraphicFramePr>
        <p:xfrm>
          <a:off x="5190633" y="1225725"/>
          <a:ext cx="3464364" cy="219762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dk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CAT 5e</a:t>
                      </a:r>
                      <a:endParaRPr sz="1400" b="1" dirty="0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CAT 6</a:t>
                      </a:r>
                      <a:endParaRPr sz="1400" b="1" dirty="0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CAT 6A </a:t>
                      </a:r>
                      <a:endParaRPr lang="en-US" altLang="zh-TW" sz="1400" dirty="0"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&amp; CAT 7</a:t>
                      </a:r>
                      <a:endParaRPr sz="1400" b="1" dirty="0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sym typeface="Microsoft JhengHei"/>
                        </a:rPr>
                        <a:t>100M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sym typeface="Microsoft JhengHei"/>
                        </a:rPr>
                        <a:t>1G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sym typeface="Microsoft JhengHei"/>
                        </a:rPr>
                        <a:t>2.5G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+mj-lt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sym typeface="Microsoft JhengHei"/>
                        </a:rPr>
                        <a:t>10G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X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>
                          <a:sym typeface="Microsoft JhengHei"/>
                        </a:rPr>
                        <a:t>✔(55m)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85E51E9-9C37-2F4C-8AA6-60D14617BD46}"/>
              </a:ext>
            </a:extLst>
          </p:cNvPr>
          <p:cNvSpPr/>
          <p:nvPr/>
        </p:nvSpPr>
        <p:spPr>
          <a:xfrm>
            <a:off x="5074678" y="3483864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0">
              <a:buNone/>
            </a:pPr>
            <a:r>
              <a:rPr lang="en-US" altLang="zh-TW" sz="13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Don’t throw away your old cables yet</a:t>
            </a:r>
            <a:r>
              <a:rPr lang="zh-TW" altLang="en-US" sz="13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！ </a:t>
            </a:r>
            <a:endParaRPr lang="en-US" altLang="zh-TW" sz="13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lvl="0" indent="0">
              <a:buNone/>
            </a:pPr>
            <a:r>
              <a:rPr lang="en-US" altLang="zh-TW" sz="13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Multi-Gigabit </a:t>
            </a:r>
            <a:r>
              <a:rPr lang="en-US" altLang="zh-TW" sz="1300" b="1" dirty="0">
                <a:solidFill>
                  <a:srgbClr val="FFFF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en-US" altLang="zh-TW" sz="13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technology supported</a:t>
            </a:r>
            <a:endParaRPr lang="zh-TW" altLang="en-US" sz="13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879990" y="1225726"/>
            <a:ext cx="755373" cy="2197626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458323" y="1225725"/>
            <a:ext cx="1196674" cy="2195765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190633" y="1225725"/>
            <a:ext cx="3464364" cy="2197627"/>
          </a:xfrm>
          <a:prstGeom prst="rect">
            <a:avLst/>
          </a:prstGeom>
          <a:noFill/>
          <a:ln>
            <a:solidFill>
              <a:srgbClr val="09BFFF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平行四邊形 39">
            <a:extLst>
              <a:ext uri="{FF2B5EF4-FFF2-40B4-BE49-F238E27FC236}">
                <a16:creationId xmlns:a16="http://schemas.microsoft.com/office/drawing/2014/main" xmlns="" id="{55B0FC65-6AD7-494D-BAEE-1CC526466179}"/>
              </a:ext>
            </a:extLst>
          </p:cNvPr>
          <p:cNvSpPr/>
          <p:nvPr/>
        </p:nvSpPr>
        <p:spPr>
          <a:xfrm>
            <a:off x="3359012" y="2027034"/>
            <a:ext cx="748630" cy="288032"/>
          </a:xfrm>
          <a:prstGeom prst="parallelogram">
            <a:avLst/>
          </a:prstGeom>
          <a:solidFill>
            <a:srgbClr val="29A3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26">
            <a:extLst>
              <a:ext uri="{FF2B5EF4-FFF2-40B4-BE49-F238E27FC236}">
                <a16:creationId xmlns:a16="http://schemas.microsoft.com/office/drawing/2014/main" xmlns="" id="{E2AFBA48-F634-2149-B482-58E31D9445D0}"/>
              </a:ext>
            </a:extLst>
          </p:cNvPr>
          <p:cNvSpPr txBox="1"/>
          <p:nvPr/>
        </p:nvSpPr>
        <p:spPr>
          <a:xfrm>
            <a:off x="3359012" y="2018448"/>
            <a:ext cx="72008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10G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2" name="平行四邊形 29">
            <a:extLst>
              <a:ext uri="{FF2B5EF4-FFF2-40B4-BE49-F238E27FC236}">
                <a16:creationId xmlns:a16="http://schemas.microsoft.com/office/drawing/2014/main" xmlns="" id="{02BDDA3A-0236-3147-A16D-93669876D936}"/>
              </a:ext>
            </a:extLst>
          </p:cNvPr>
          <p:cNvSpPr/>
          <p:nvPr/>
        </p:nvSpPr>
        <p:spPr>
          <a:xfrm>
            <a:off x="1796862" y="3115095"/>
            <a:ext cx="2233506" cy="288032"/>
          </a:xfrm>
          <a:prstGeom prst="parallelogram">
            <a:avLst/>
          </a:prstGeom>
          <a:solidFill>
            <a:srgbClr val="3366FF"/>
          </a:solidFill>
          <a:ln>
            <a:solidFill>
              <a:schemeClr val="lt1">
                <a:alpha val="14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5G/2.5G/1G/100M</a:t>
            </a:r>
            <a:endParaRPr lang="zh-TW" altLang="en-US" b="1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A81C2673-AB3A-FC45-B38E-F456DD000C8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0976"/>
          <a:stretch>
            <a:fillRect/>
          </a:stretch>
        </p:blipFill>
        <p:spPr>
          <a:xfrm>
            <a:off x="0" y="1103347"/>
            <a:ext cx="2079419" cy="368491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FA1DB101-4D5E-E54C-BE0D-76DACF7EC159}"/>
              </a:ext>
            </a:extLst>
          </p:cNvPr>
          <p:cNvSpPr/>
          <p:nvPr/>
        </p:nvSpPr>
        <p:spPr>
          <a:xfrm>
            <a:off x="1482895" y="2897464"/>
            <a:ext cx="534581" cy="501674"/>
          </a:xfrm>
          <a:prstGeom prst="ellipse">
            <a:avLst/>
          </a:prstGeom>
          <a:noFill/>
          <a:ln>
            <a:solidFill>
              <a:srgbClr val="09B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平行四邊形 42">
            <a:extLst>
              <a:ext uri="{FF2B5EF4-FFF2-40B4-BE49-F238E27FC236}">
                <a16:creationId xmlns:a16="http://schemas.microsoft.com/office/drawing/2014/main" xmlns="" id="{55B0FC65-6AD7-494D-BAEE-1CC526466179}"/>
              </a:ext>
            </a:extLst>
          </p:cNvPr>
          <p:cNvSpPr/>
          <p:nvPr/>
        </p:nvSpPr>
        <p:spPr>
          <a:xfrm>
            <a:off x="2944969" y="4356886"/>
            <a:ext cx="1262130" cy="336306"/>
          </a:xfrm>
          <a:prstGeom prst="parallelogram">
            <a:avLst>
              <a:gd name="adj" fmla="val 17634"/>
            </a:avLst>
          </a:prstGeom>
          <a:solidFill>
            <a:srgbClr val="29A3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4">
            <a:extLst>
              <a:ext uri="{FF2B5EF4-FFF2-40B4-BE49-F238E27FC236}">
                <a16:creationId xmlns:a16="http://schemas.microsoft.com/office/drawing/2014/main" xmlns="" id="{162B91F0-1381-0E41-B3F1-4511E24F2909}"/>
              </a:ext>
            </a:extLst>
          </p:cNvPr>
          <p:cNvSpPr txBox="1"/>
          <p:nvPr/>
        </p:nvSpPr>
        <p:spPr>
          <a:xfrm>
            <a:off x="2818937" y="4378351"/>
            <a:ext cx="1539731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 dirty="0">
                <a:solidFill>
                  <a:schemeClr val="bg1"/>
                </a:solidFill>
                <a:latin typeface="+mn-lt"/>
                <a:ea typeface="微軟正黑體" pitchFamily="34" charset="-120"/>
                <a:cs typeface="Arial" pitchFamily="34" charset="0"/>
              </a:rPr>
              <a:t>Disconnected</a:t>
            </a:r>
            <a:endParaRPr lang="zh-TW" altLang="en-US" sz="1300" b="1" dirty="0">
              <a:solidFill>
                <a:schemeClr val="bg1"/>
              </a:solidFill>
              <a:latin typeface="+mn-lt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9" name="Shape 179">
            <a:extLst>
              <a:ext uri="{FF2B5EF4-FFF2-40B4-BE49-F238E27FC236}">
                <a16:creationId xmlns:a16="http://schemas.microsoft.com/office/drawing/2014/main" xmlns="" id="{BAC022B9-B957-C545-8C78-AE33EDB77F39}"/>
              </a:ext>
            </a:extLst>
          </p:cNvPr>
          <p:cNvSpPr/>
          <p:nvPr/>
        </p:nvSpPr>
        <p:spPr>
          <a:xfrm>
            <a:off x="-71692" y="935906"/>
            <a:ext cx="3059832" cy="517315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pic>
        <p:nvPicPr>
          <p:cNvPr id="30" name="Shape 271">
            <a:extLst>
              <a:ext uri="{FF2B5EF4-FFF2-40B4-BE49-F238E27FC236}">
                <a16:creationId xmlns:a16="http://schemas.microsoft.com/office/drawing/2014/main" xmlns="" id="{A3912A20-C882-8142-A74F-5D1514425D96}"/>
              </a:ext>
            </a:extLst>
          </p:cNvPr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225109" y="958626"/>
            <a:ext cx="2497690" cy="46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圖片 30" descr="chip_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9438" y="1554982"/>
            <a:ext cx="1068993" cy="12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71848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2929</TotalTime>
  <Words>667</Words>
  <Application>Microsoft Macintosh PowerPoint</Application>
  <PresentationFormat>如螢幕大小 (16:9)</PresentationFormat>
  <Paragraphs>199</Paragraphs>
  <Slides>21</Slides>
  <Notes>20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Simple Light</vt:lpstr>
      <vt:lpstr>Smaller Size Full Performance 5 x 3.5” + 4 x 2.5” bays in compact chassis 10GBASE-T and Qtier automated storage tiering</vt:lpstr>
      <vt:lpstr>SSD gaining popularity</vt:lpstr>
      <vt:lpstr>2.5” SSD becomes more popular</vt:lpstr>
      <vt:lpstr>Finely crafted with the most capacity</vt:lpstr>
      <vt:lpstr>AMD 4-core 2.0 GHz embedded SoC</vt:lpstr>
      <vt:lpstr>TS-963X front view</vt:lpstr>
      <vt:lpstr>Install HDD and SSD in a snap</vt:lpstr>
      <vt:lpstr>TS-963X rear view</vt:lpstr>
      <vt:lpstr>Integrated Multi-Gigabit 10GBASE-T</vt:lpstr>
      <vt:lpstr>Keep NAS and drives cool and quiet </vt:lpstr>
      <vt:lpstr>Memory upgrade</vt:lpstr>
      <vt:lpstr>SSDs for auto-tiered hybrid architecture</vt:lpstr>
      <vt:lpstr>Switch from SSD cache to Qtier</vt:lpstr>
      <vt:lpstr>Qtier auto-tiering: speed and capacity</vt:lpstr>
      <vt:lpstr> Snapshots protect your data </vt:lpstr>
      <vt:lpstr> QTS &amp; virtualization improve productivity</vt:lpstr>
      <vt:lpstr>QVR Pro surveillance solution  </vt:lpstr>
      <vt:lpstr>Capacity expansion</vt:lpstr>
      <vt:lpstr>Support 10GbE 10GBASE-T</vt:lpstr>
      <vt:lpstr>10GbE data transfer</vt:lpstr>
      <vt:lpstr>Quad-core performance with 10GbE 10GBASE-T and Qtier auto-tiering storage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Windows 使用者</cp:lastModifiedBy>
  <cp:revision>346</cp:revision>
  <cp:lastPrinted>2018-03-22T15:33:37Z</cp:lastPrinted>
  <dcterms:modified xsi:type="dcterms:W3CDTF">2018-03-27T09:30:10Z</dcterms:modified>
</cp:coreProperties>
</file>