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3" r:id="rId23"/>
    <p:sldId id="277" r:id="rId24"/>
    <p:sldId id="279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1" r:id="rId36"/>
    <p:sldId id="289" r:id="rId37"/>
    <p:sldId id="290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rry  Liao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7C80"/>
    <a:srgbClr val="039AA3"/>
    <a:srgbClr val="024E52"/>
    <a:srgbClr val="012F31"/>
    <a:srgbClr val="FF6600"/>
    <a:srgbClr val="2F7742"/>
    <a:srgbClr val="5F2987"/>
    <a:srgbClr val="DE5A0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43DCC36-837F-4687-8A28-C2EA69BAD711}">
  <a:tblStyle styleId="{A43DCC36-837F-4687-8A28-C2EA69BAD71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2" autoAdjust="0"/>
    <p:restoredTop sz="94979" autoAdjust="0"/>
  </p:normalViewPr>
  <p:slideViewPr>
    <p:cSldViewPr>
      <p:cViewPr varScale="1">
        <p:scale>
          <a:sx n="124" d="100"/>
          <a:sy n="124" d="100"/>
        </p:scale>
        <p:origin x="-65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28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9D5EF-9212-4289-BEE0-2BF9365701FB}" type="datetimeFigureOut">
              <a:rPr lang="zh-TW" altLang="en-US" smtClean="0"/>
              <a:pPr/>
              <a:t>18/3/26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B3695-7753-46E1-BCFB-0EF506495D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5881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7924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Shape 35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截圖更新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Shape 4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https://www.qnap.com/solution/thunderbolt3-nas/zh-tw/index.php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Shape 41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TVS-453BT 比 Giga (USB quick access) 快3倍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Shape 43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TVS-453BT 比 Giga (USB quick access) 快3倍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Shape 43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https://www.qnap.com/zh-tw/case-studies/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Shape 4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5" name="群組 4"/>
          <p:cNvGrpSpPr/>
          <p:nvPr userDrawn="1"/>
        </p:nvGrpSpPr>
        <p:grpSpPr>
          <a:xfrm>
            <a:off x="0" y="2000246"/>
            <a:ext cx="9144000" cy="1571636"/>
            <a:chOff x="0" y="1773918"/>
            <a:chExt cx="9144000" cy="2264482"/>
          </a:xfrm>
        </p:grpSpPr>
        <p:sp>
          <p:nvSpPr>
            <p:cNvPr id="6" name="Shape 191"/>
            <p:cNvSpPr/>
            <p:nvPr/>
          </p:nvSpPr>
          <p:spPr>
            <a:xfrm>
              <a:off x="0" y="1773918"/>
              <a:ext cx="9144000" cy="2264482"/>
            </a:xfrm>
            <a:prstGeom prst="rect">
              <a:avLst/>
            </a:prstGeom>
            <a:solidFill>
              <a:srgbClr val="039AA3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Shape 192"/>
            <p:cNvSpPr/>
            <p:nvPr/>
          </p:nvSpPr>
          <p:spPr>
            <a:xfrm>
              <a:off x="0" y="1946205"/>
              <a:ext cx="9144000" cy="1919908"/>
            </a:xfrm>
            <a:prstGeom prst="rect">
              <a:avLst/>
            </a:prstGeom>
            <a:solidFill>
              <a:srgbClr val="039AA3">
                <a:alpha val="8470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4980" y="0"/>
            <a:ext cx="9144000" cy="514350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85720" y="0"/>
            <a:ext cx="8520600" cy="714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2714626"/>
            <a:ext cx="9144000" cy="2428874"/>
          </a:xfrm>
          <a:prstGeom prst="rect">
            <a:avLst/>
          </a:prstGeom>
          <a:solidFill>
            <a:srgbClr val="039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noFill/>
              </a:ln>
              <a:solidFill>
                <a:srgbClr val="1FC7B3"/>
              </a:solidFill>
            </a:endParaRPr>
          </a:p>
        </p:txBody>
      </p:sp>
      <p:pic>
        <p:nvPicPr>
          <p:cNvPr id="5" name="圖片 4" descr="內頁10326母片_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6" name="圖片 5" descr="logo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70224"/>
            <a:ext cx="8520600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Shape 5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2714626"/>
            <a:ext cx="9144000" cy="2428874"/>
          </a:xfrm>
          <a:prstGeom prst="rect">
            <a:avLst/>
          </a:prstGeom>
          <a:solidFill>
            <a:srgbClr val="039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noFill/>
              </a:ln>
              <a:solidFill>
                <a:srgbClr val="1FC7B3"/>
              </a:solidFill>
            </a:endParaRPr>
          </a:p>
        </p:txBody>
      </p:sp>
      <p:pic>
        <p:nvPicPr>
          <p:cNvPr id="8" name="圖片 7" descr="內頁10326母片_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</p:spPr>
      </p:pic>
      <p:pic>
        <p:nvPicPr>
          <p:cNvPr id="9" name="圖片 8" descr="logo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sp>
        <p:nvSpPr>
          <p:cNvPr id="10" name="Shape 26"/>
          <p:cNvSpPr txBox="1">
            <a:spLocks noGrp="1"/>
          </p:cNvSpPr>
          <p:nvPr>
            <p:ph type="title"/>
          </p:nvPr>
        </p:nvSpPr>
        <p:spPr>
          <a:xfrm>
            <a:off x="311700" y="70224"/>
            <a:ext cx="8520600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內頁10326母片_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pic>
        <p:nvPicPr>
          <p:cNvPr id="5" name="圖片 4" descr="logo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sp>
        <p:nvSpPr>
          <p:cNvPr id="6" name="Shape 26"/>
          <p:cNvSpPr txBox="1">
            <a:spLocks noGrp="1"/>
          </p:cNvSpPr>
          <p:nvPr>
            <p:ph type="title"/>
          </p:nvPr>
        </p:nvSpPr>
        <p:spPr>
          <a:xfrm>
            <a:off x="311700" y="70224"/>
            <a:ext cx="8520600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0326母片_結尾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片 3" descr="logo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內頁10326母片_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18"/>
            <a:ext cx="9151968" cy="5148000"/>
          </a:xfrm>
          <a:prstGeom prst="rect">
            <a:avLst/>
          </a:prstGeom>
        </p:spPr>
      </p:pic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pic>
        <p:nvPicPr>
          <p:cNvPr id="9" name="圖片 8" descr="logo-0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11700" y="-18"/>
            <a:ext cx="8105804" cy="857250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1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9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7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14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0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2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41.png"/><Relationship Id="rId8" Type="http://schemas.openxmlformats.org/officeDocument/2006/relationships/image" Target="../media/image94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7394929-food-photography-professional-digital-camera-with-table-with-white-coffee-cup-photo-preview-food-pho-Stock-Photo.jpg"/>
          <p:cNvPicPr>
            <a:picLocks noChangeAspect="1"/>
          </p:cNvPicPr>
          <p:nvPr/>
        </p:nvPicPr>
        <p:blipFill>
          <a:blip r:embed="rId3"/>
          <a:srcRect t="4740" b="9945"/>
          <a:stretch>
            <a:fillRect/>
          </a:stretch>
        </p:blipFill>
        <p:spPr>
          <a:xfrm>
            <a:off x="0" y="0"/>
            <a:ext cx="9144032" cy="5143500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0" y="2285998"/>
            <a:ext cx="9144000" cy="2071702"/>
            <a:chOff x="0" y="1773918"/>
            <a:chExt cx="9144000" cy="2264482"/>
          </a:xfrm>
        </p:grpSpPr>
        <p:sp>
          <p:nvSpPr>
            <p:cNvPr id="4" name="Shape 191"/>
            <p:cNvSpPr/>
            <p:nvPr/>
          </p:nvSpPr>
          <p:spPr>
            <a:xfrm>
              <a:off x="0" y="1773918"/>
              <a:ext cx="9144000" cy="2264482"/>
            </a:xfrm>
            <a:prstGeom prst="rect">
              <a:avLst/>
            </a:prstGeom>
            <a:solidFill>
              <a:srgbClr val="039AA3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Shape 192"/>
            <p:cNvSpPr/>
            <p:nvPr/>
          </p:nvSpPr>
          <p:spPr>
            <a:xfrm>
              <a:off x="0" y="1946205"/>
              <a:ext cx="9144000" cy="1919908"/>
            </a:xfrm>
            <a:prstGeom prst="rect">
              <a:avLst/>
            </a:prstGeom>
            <a:solidFill>
              <a:srgbClr val="039AA3">
                <a:alpha val="8470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Shape 62"/>
          <p:cNvSpPr txBox="1"/>
          <p:nvPr/>
        </p:nvSpPr>
        <p:spPr>
          <a:xfrm>
            <a:off x="142844" y="3000378"/>
            <a:ext cx="8572560" cy="8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攝影人</a:t>
            </a:r>
            <a:r>
              <a:rPr lang="en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的照片儲存術</a:t>
            </a:r>
            <a:endParaRPr sz="54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4" name="Shape 379"/>
          <p:cNvPicPr preferRelativeResize="0"/>
          <p:nvPr/>
        </p:nvPicPr>
        <p:blipFill rotWithShape="1">
          <a:blip r:embed="rId4">
            <a:alphaModFix/>
          </a:blip>
          <a:srcRect r="5250" b="38148"/>
          <a:stretch/>
        </p:blipFill>
        <p:spPr>
          <a:xfrm>
            <a:off x="285720" y="214296"/>
            <a:ext cx="1345971" cy="285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五邊形 8"/>
          <p:cNvSpPr/>
          <p:nvPr/>
        </p:nvSpPr>
        <p:spPr>
          <a:xfrm>
            <a:off x="857224" y="2285998"/>
            <a:ext cx="1643074" cy="428628"/>
          </a:xfrm>
          <a:prstGeom prst="homePlate">
            <a:avLst/>
          </a:prstGeom>
          <a:solidFill>
            <a:srgbClr val="012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/>
          </a:p>
        </p:txBody>
      </p:sp>
      <p:sp>
        <p:nvSpPr>
          <p:cNvPr id="10" name="矩形 9"/>
          <p:cNvSpPr/>
          <p:nvPr/>
        </p:nvSpPr>
        <p:spPr>
          <a:xfrm>
            <a:off x="928662" y="228599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 dirty="0" smtClean="0">
                <a:solidFill>
                  <a:schemeClr val="bg1"/>
                </a:solidFill>
                <a:ea typeface="微軟正黑體" pitchFamily="34" charset="-120"/>
              </a:rPr>
              <a:t>誰來儲存</a:t>
            </a:r>
            <a:endParaRPr lang="zh-TW" altLang="en-US" sz="24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" b="1" i="0" u="none" strike="noStrike" cap="none" dirty="0" smtClean="0">
                <a:sym typeface="Arial"/>
              </a:rPr>
              <a:t>儲存</a:t>
            </a:r>
            <a:r>
              <a:rPr lang="zh-TW" altLang="en-US" b="1" i="0" u="none" strike="noStrike" cap="none" dirty="0" smtClean="0">
                <a:sym typeface="Arial"/>
              </a:rPr>
              <a:t>長</a:t>
            </a:r>
            <a:r>
              <a:rPr lang="en" b="1" i="0" u="none" strike="noStrike" cap="none" dirty="0" smtClean="0">
                <a:sym typeface="Arial"/>
              </a:rPr>
              <a:t>知識</a:t>
            </a:r>
            <a:r>
              <a:rPr lang="zh-TW" altLang="en-US" b="1" i="0" u="none" strike="noStrike" cap="none" dirty="0" smtClean="0">
                <a:sym typeface="Arial"/>
              </a:rPr>
              <a:t> </a:t>
            </a:r>
            <a:r>
              <a:rPr lang="en-US" altLang="zh-TW" b="1" i="0" u="none" strike="noStrike" cap="none" dirty="0" smtClean="0">
                <a:sym typeface="Arial"/>
              </a:rPr>
              <a:t>-</a:t>
            </a:r>
            <a:r>
              <a:rPr lang="zh-TW" altLang="en-US" b="1" i="0" u="none" strike="noStrike" cap="none" dirty="0" smtClean="0">
                <a:sym typeface="Arial"/>
              </a:rPr>
              <a:t> </a:t>
            </a:r>
            <a:r>
              <a:rPr lang="en" b="1" i="0" u="none" strike="noStrike" cap="none" dirty="0" smtClean="0">
                <a:sym typeface="Arial"/>
              </a:rPr>
              <a:t>磁碟陣列</a:t>
            </a:r>
            <a:endParaRPr b="1" i="0" u="none" strike="noStrike" cap="none" dirty="0">
              <a:sym typeface="Arial"/>
            </a:endParaRPr>
          </a:p>
        </p:txBody>
      </p:sp>
      <p:graphicFrame>
        <p:nvGraphicFramePr>
          <p:cNvPr id="159" name="Shape 159"/>
          <p:cNvGraphicFramePr/>
          <p:nvPr/>
        </p:nvGraphicFramePr>
        <p:xfrm>
          <a:off x="251520" y="1214429"/>
          <a:ext cx="8640975" cy="3286146"/>
        </p:xfrm>
        <a:graphic>
          <a:graphicData uri="http://schemas.openxmlformats.org/drawingml/2006/table">
            <a:tbl>
              <a:tblPr firstRow="1" bandRow="1">
                <a:noFill/>
                <a:tableStyleId>{A43DCC36-837F-4687-8A28-C2EA69BAD711}</a:tableStyleId>
              </a:tblPr>
              <a:tblGrid>
                <a:gridCol w="940775"/>
                <a:gridCol w="1147450"/>
                <a:gridCol w="1437225"/>
                <a:gridCol w="1983075"/>
                <a:gridCol w="1101700"/>
                <a:gridCol w="2030750"/>
              </a:tblGrid>
              <a:tr h="332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陣列模式</a:t>
                      </a:r>
                      <a:endParaRPr sz="1400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最少磁碟數</a:t>
                      </a:r>
                      <a:endParaRPr sz="1400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容量</a:t>
                      </a:r>
                      <a:endParaRPr sz="1400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數據保護</a:t>
                      </a:r>
                      <a:endParaRPr sz="1400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性能</a:t>
                      </a:r>
                      <a:endParaRPr sz="1400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使用時機</a:t>
                      </a:r>
                      <a:endParaRPr sz="1400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32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RAID 0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2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100%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無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極高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高速運算伺服器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</a:tr>
              <a:tr h="5837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RAID 1</a:t>
                      </a:r>
                      <a:endParaRPr sz="1400" b="1" u="none" strike="noStrike" cap="none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2</a:t>
                      </a:r>
                      <a:endParaRPr sz="1400" b="1" u="none" strike="noStrike" cap="none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50%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高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(允許任1</a:t>
                      </a:r>
                      <a:r>
                        <a:rPr lang="en" sz="14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個硬碟損毀</a:t>
                      </a: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)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一般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2-bay</a:t>
                      </a:r>
                      <a:endParaRPr sz="1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硬碟組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</a:tr>
              <a:tr h="5837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RAID 5</a:t>
                      </a:r>
                      <a:endParaRPr sz="1400" b="1" u="none" strike="noStrike" cap="none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3</a:t>
                      </a:r>
                      <a:endParaRPr sz="1400" b="1" u="none" strike="noStrike" cap="none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(硬碟數-1</a:t>
                      </a:r>
                      <a:r>
                        <a:rPr lang="en" sz="14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)*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容量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高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(允許任1</a:t>
                      </a:r>
                      <a:r>
                        <a:rPr lang="en" sz="14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個硬碟損壞</a:t>
                      </a: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)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高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3~5-bay</a:t>
                      </a:r>
                      <a:endParaRPr sz="11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硬碟組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</a:tr>
              <a:tr h="5837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RAID 6</a:t>
                      </a:r>
                      <a:endParaRPr sz="1400" b="1" u="none" strike="noStrike" cap="none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4</a:t>
                      </a:r>
                      <a:endParaRPr sz="1400" b="1" u="none" strike="noStrike" cap="none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(硬碟數-2</a:t>
                      </a:r>
                      <a:r>
                        <a:rPr lang="en" sz="14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)*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容量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極高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(允許任2</a:t>
                      </a:r>
                      <a:r>
                        <a:rPr lang="en" sz="1400" b="1" u="none" strike="noStrike" cap="none" dirty="0" smtClean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個硬碟損壞</a:t>
                      </a: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)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稍高</a:t>
                      </a:r>
                      <a:endParaRPr sz="1400" b="1" u="none" strike="noStrike" cap="none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6-bay 以上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硬碟組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</a:tr>
              <a:tr h="87029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RAID 10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4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50%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高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(允許同組RAID1</a:t>
                      </a:r>
                      <a:endParaRPr sz="11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任1個硬碟損壞)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極高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 dirty="0"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高速運算伺服器</a:t>
                      </a: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</a:tr>
            </a:tbl>
          </a:graphicData>
        </a:graphic>
      </p:graphicFrame>
      <p:sp>
        <p:nvSpPr>
          <p:cNvPr id="160" name="Shape 160"/>
          <p:cNvSpPr/>
          <p:nvPr/>
        </p:nvSpPr>
        <p:spPr>
          <a:xfrm>
            <a:off x="1500166" y="4572014"/>
            <a:ext cx="42959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註</a:t>
            </a:r>
            <a:r>
              <a:rPr lang="en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：</a:t>
            </a:r>
            <a:r>
              <a:rPr lang="zh-TW" altLang="en-US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建議採用相同容量的硬碟組成磁碟陣列</a:t>
            </a:r>
            <a:endParaRPr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57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異地備援 </a:t>
            </a:r>
            <a:r>
              <a:rPr lang="en" b="1" dirty="0" smtClean="0"/>
              <a:t>– </a:t>
            </a:r>
            <a:r>
              <a:rPr lang="zh-TW" altLang="en-US" b="1" dirty="0" smtClean="0"/>
              <a:t>多點</a:t>
            </a:r>
            <a:r>
              <a:rPr lang="en" b="1" dirty="0" smtClean="0"/>
              <a:t>備份最安心</a:t>
            </a:r>
            <a:endParaRPr b="1" dirty="0"/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14348" y="1152474"/>
            <a:ext cx="7572428" cy="4905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/>
              <a:t>把資料放在同一個地方，火災、水災、地震都可能在幾分鐘內毀掉你一輩子的心血</a:t>
            </a:r>
            <a:endParaRPr sz="2000" b="1" dirty="0"/>
          </a:p>
        </p:txBody>
      </p:sp>
      <p:sp>
        <p:nvSpPr>
          <p:cNvPr id="182" name="Shape 182"/>
          <p:cNvSpPr/>
          <p:nvPr/>
        </p:nvSpPr>
        <p:spPr>
          <a:xfrm>
            <a:off x="1142976" y="2174096"/>
            <a:ext cx="2818800" cy="392942"/>
          </a:xfrm>
          <a:prstGeom prst="roundRect">
            <a:avLst/>
          </a:prstGeom>
          <a:solidFill>
            <a:srgbClr val="039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雞蛋不要放在同一個籃子裡</a:t>
            </a:r>
            <a:endParaRPr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2214546" y="3792656"/>
            <a:ext cx="4741847" cy="1049313"/>
            <a:chOff x="2116169" y="4000510"/>
            <a:chExt cx="4741847" cy="642942"/>
          </a:xfrm>
        </p:grpSpPr>
        <p:pic>
          <p:nvPicPr>
            <p:cNvPr id="29" name="圖片 28" descr="P5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2116169" y="4000510"/>
              <a:ext cx="4741847" cy="642942"/>
            </a:xfrm>
            <a:prstGeom prst="rect">
              <a:avLst/>
            </a:prstGeom>
          </p:spPr>
        </p:pic>
        <p:sp>
          <p:nvSpPr>
            <p:cNvPr id="189" name="Shape 189"/>
            <p:cNvSpPr/>
            <p:nvPr/>
          </p:nvSpPr>
          <p:spPr>
            <a:xfrm>
              <a:off x="2187607" y="4212967"/>
              <a:ext cx="4500594" cy="308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RTRR 協定雙向 NAS 同步</a:t>
              </a:r>
              <a:endParaRPr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90" name="Shape 190"/>
          <p:cNvSpPr/>
          <p:nvPr/>
        </p:nvSpPr>
        <p:spPr>
          <a:xfrm>
            <a:off x="5072066" y="2178808"/>
            <a:ext cx="3143272" cy="392942"/>
          </a:xfrm>
          <a:prstGeom prst="roundRect">
            <a:avLst/>
          </a:prstGeom>
          <a:solidFill>
            <a:srgbClr val="039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照片也不要放在同一台NAS裡</a:t>
            </a:r>
            <a:endParaRPr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374557" y="2705781"/>
            <a:ext cx="6394886" cy="1151853"/>
            <a:chOff x="1214414" y="2786064"/>
            <a:chExt cx="6394886" cy="1151853"/>
          </a:xfrm>
        </p:grpSpPr>
        <p:grpSp>
          <p:nvGrpSpPr>
            <p:cNvPr id="20" name="群組 19"/>
            <p:cNvGrpSpPr/>
            <p:nvPr/>
          </p:nvGrpSpPr>
          <p:grpSpPr>
            <a:xfrm>
              <a:off x="3566089" y="3000378"/>
              <a:ext cx="1685797" cy="823207"/>
              <a:chOff x="3566089" y="3000378"/>
              <a:chExt cx="1685797" cy="823207"/>
            </a:xfrm>
          </p:grpSpPr>
          <p:sp>
            <p:nvSpPr>
              <p:cNvPr id="185" name="Shape 185"/>
              <p:cNvSpPr/>
              <p:nvPr/>
            </p:nvSpPr>
            <p:spPr>
              <a:xfrm>
                <a:off x="3566089" y="3214692"/>
                <a:ext cx="1685797" cy="399778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C27B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86" name="Shape 18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054667" y="3000378"/>
                <a:ext cx="823207" cy="8232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群組 21"/>
            <p:cNvGrpSpPr/>
            <p:nvPr/>
          </p:nvGrpSpPr>
          <p:grpSpPr>
            <a:xfrm>
              <a:off x="1214414" y="2786064"/>
              <a:ext cx="2177383" cy="1151853"/>
              <a:chOff x="1214414" y="2786064"/>
              <a:chExt cx="2177383" cy="1151853"/>
            </a:xfrm>
          </p:grpSpPr>
          <p:pic>
            <p:nvPicPr>
              <p:cNvPr id="187" name="Shape 18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214414" y="3329509"/>
                <a:ext cx="608408" cy="6084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圖片 16" descr="NAS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9511" y="2786064"/>
                <a:ext cx="1502286" cy="1151853"/>
              </a:xfrm>
              <a:prstGeom prst="rect">
                <a:avLst/>
              </a:prstGeom>
            </p:spPr>
          </p:pic>
        </p:grpSp>
        <p:grpSp>
          <p:nvGrpSpPr>
            <p:cNvPr id="21" name="群組 20"/>
            <p:cNvGrpSpPr/>
            <p:nvPr/>
          </p:nvGrpSpPr>
          <p:grpSpPr>
            <a:xfrm>
              <a:off x="5411989" y="2786064"/>
              <a:ext cx="2197311" cy="1151853"/>
              <a:chOff x="5411989" y="2786064"/>
              <a:chExt cx="2197311" cy="1151853"/>
            </a:xfrm>
          </p:grpSpPr>
          <p:pic>
            <p:nvPicPr>
              <p:cNvPr id="188" name="Shape 18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000892" y="3329509"/>
                <a:ext cx="608408" cy="6084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圖片 17" descr="NAS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1989" y="2786064"/>
                <a:ext cx="1502286" cy="1151853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3214678" y="4549989"/>
            <a:ext cx="2689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(Real-time Remote Replication)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/>
        </p:nvSpPr>
        <p:spPr>
          <a:xfrm>
            <a:off x="428596" y="3071816"/>
            <a:ext cx="8604448" cy="154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zh-TW" altLang="en-US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支援至多</a:t>
            </a:r>
            <a:r>
              <a:rPr lang="en-US" altLang="zh-TW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256</a:t>
            </a:r>
            <a:r>
              <a:rPr lang="zh-TW" altLang="en-US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份多版本差異備份</a:t>
            </a:r>
            <a:endParaRPr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zh-TW" altLang="en-US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整機磁碟區</a:t>
            </a:r>
            <a:r>
              <a:rPr lang="en-US" altLang="zh-TW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/ LUN </a:t>
            </a:r>
            <a:r>
              <a:rPr lang="zh-TW" altLang="en-US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秒級快速還原</a:t>
            </a:r>
            <a:endParaRPr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zh-TW" altLang="en-US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區塊層級快照免受勒索軟體威脅</a:t>
            </a:r>
            <a:endParaRPr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71" name="Shape 171" descr="https://www.qnap.com/i/qts/images/product_McAfee-virus-scanner.png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快照_C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5486"/>
            <a:ext cx="6660232" cy="249976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群組 12"/>
          <p:cNvGrpSpPr/>
          <p:nvPr/>
        </p:nvGrpSpPr>
        <p:grpSpPr>
          <a:xfrm>
            <a:off x="6084168" y="1059582"/>
            <a:ext cx="3000396" cy="2143158"/>
            <a:chOff x="4730225" y="1000114"/>
            <a:chExt cx="3098516" cy="2571768"/>
          </a:xfrm>
        </p:grpSpPr>
        <p:pic>
          <p:nvPicPr>
            <p:cNvPr id="14" name="圖片 13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0225" y="1000114"/>
              <a:ext cx="3098516" cy="2571768"/>
            </a:xfrm>
            <a:prstGeom prst="rect">
              <a:avLst/>
            </a:prstGeom>
          </p:spPr>
        </p:pic>
        <p:sp>
          <p:nvSpPr>
            <p:cNvPr id="15" name="Shape 198"/>
            <p:cNvSpPr txBox="1"/>
            <p:nvPr/>
          </p:nvSpPr>
          <p:spPr>
            <a:xfrm>
              <a:off x="4926376" y="1142990"/>
              <a:ext cx="2706214" cy="135732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zh-TW" altLang="en-US" sz="40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快照保護</a:t>
              </a:r>
              <a:endParaRPr lang="zh-TW" altLang="en-US" sz="4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" name="Picture 2" descr="Storage &amp; Snapshot_512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003798"/>
            <a:ext cx="1419622" cy="141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/>
        </p:nvSpPr>
        <p:spPr>
          <a:xfrm>
            <a:off x="357158" y="3218676"/>
            <a:ext cx="8978776" cy="142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-US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USB</a:t>
            </a:r>
            <a:r>
              <a:rPr lang="zh-TW" altLang="en-US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Thunderbolt 直連</a:t>
            </a:r>
            <a:r>
              <a:rPr lang="en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，高速傳輸</a:t>
            </a:r>
            <a:endParaRPr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自動歸檔外接碟、</a:t>
            </a:r>
            <a:r>
              <a:rPr lang="en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SD 卡多個來源端的照片</a:t>
            </a:r>
            <a:endParaRPr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99" name="Shape 199" descr="http://img2.imgtn.bdimg.com/it/u=4108316652,3646287318&amp;fm=21&amp;gp=0.jpg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Shape 200" descr="H:\01-SalesKit\09-产品图片\TS-469H\Righ angle of elevation_shadow.png"/>
          <p:cNvPicPr preferRelativeResize="0"/>
          <p:nvPr/>
        </p:nvPicPr>
        <p:blipFill>
          <a:blip r:embed="rId3"/>
          <a:srcRect r="28398"/>
          <a:stretch>
            <a:fillRect/>
          </a:stretch>
        </p:blipFill>
        <p:spPr>
          <a:xfrm>
            <a:off x="1643042" y="1032194"/>
            <a:ext cx="2500330" cy="21824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hape 153"/>
          <p:cNvSpPr/>
          <p:nvPr/>
        </p:nvSpPr>
        <p:spPr>
          <a:xfrm>
            <a:off x="2571736" y="0"/>
            <a:ext cx="5286412" cy="7858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zh-TW" altLang="en-US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快速匯入</a:t>
            </a:r>
            <a:endParaRPr lang="zh-TW" altLang="en-US"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8628" y="77914"/>
            <a:ext cx="257173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en" sz="3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優勢</a:t>
            </a:r>
            <a:r>
              <a:rPr lang="zh-TW" altLang="en-US" sz="3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二</a:t>
            </a:r>
            <a:endParaRPr lang="zh-TW" altLang="en-US" sz="3600" dirty="0">
              <a:solidFill>
                <a:srgbClr val="FFFF00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572132" y="1142990"/>
            <a:ext cx="2786082" cy="2312448"/>
            <a:chOff x="5301729" y="928676"/>
            <a:chExt cx="2786082" cy="2312448"/>
          </a:xfrm>
        </p:grpSpPr>
        <p:pic>
          <p:nvPicPr>
            <p:cNvPr id="11" name="圖片 10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301729" y="928676"/>
              <a:ext cx="2786082" cy="2312448"/>
            </a:xfrm>
            <a:prstGeom prst="rect">
              <a:avLst/>
            </a:prstGeom>
          </p:spPr>
        </p:pic>
        <p:sp>
          <p:nvSpPr>
            <p:cNvPr id="198" name="Shape 198"/>
            <p:cNvSpPr txBox="1"/>
            <p:nvPr/>
          </p:nvSpPr>
          <p:spPr>
            <a:xfrm>
              <a:off x="5301729" y="1000114"/>
              <a:ext cx="2706214" cy="135732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即插即用</a:t>
              </a:r>
              <a:endParaRPr sz="4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/>
          <a:srcRect l="13061" t="2704" r="2929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/>
          <p:cNvGrpSpPr/>
          <p:nvPr/>
        </p:nvGrpSpPr>
        <p:grpSpPr>
          <a:xfrm>
            <a:off x="0" y="1521714"/>
            <a:ext cx="9144000" cy="2264482"/>
            <a:chOff x="0" y="1773918"/>
            <a:chExt cx="9144000" cy="2264482"/>
          </a:xfrm>
        </p:grpSpPr>
        <p:sp>
          <p:nvSpPr>
            <p:cNvPr id="5" name="Shape 191"/>
            <p:cNvSpPr/>
            <p:nvPr/>
          </p:nvSpPr>
          <p:spPr>
            <a:xfrm>
              <a:off x="0" y="1773918"/>
              <a:ext cx="9144000" cy="2264482"/>
            </a:xfrm>
            <a:prstGeom prst="rect">
              <a:avLst/>
            </a:prstGeom>
            <a:solidFill>
              <a:srgbClr val="039AA3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192"/>
            <p:cNvSpPr/>
            <p:nvPr/>
          </p:nvSpPr>
          <p:spPr>
            <a:xfrm>
              <a:off x="0" y="1946205"/>
              <a:ext cx="9144000" cy="1919908"/>
            </a:xfrm>
            <a:prstGeom prst="rect">
              <a:avLst/>
            </a:prstGeom>
            <a:solidFill>
              <a:srgbClr val="039AA3">
                <a:alpha val="8470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" name="Shape 207"/>
          <p:cNvSpPr/>
          <p:nvPr/>
        </p:nvSpPr>
        <p:spPr>
          <a:xfrm>
            <a:off x="1071538" y="1761660"/>
            <a:ext cx="7429520" cy="1728192"/>
          </a:xfrm>
          <a:prstGeom prst="roundRect">
            <a:avLst>
              <a:gd name="adj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成千上萬張照片</a:t>
            </a:r>
            <a:endParaRPr sz="4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怎麼轉移到NAS？</a:t>
            </a:r>
            <a:endParaRPr sz="4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0" name="Shape 379"/>
          <p:cNvPicPr preferRelativeResize="0"/>
          <p:nvPr/>
        </p:nvPicPr>
        <p:blipFill rotWithShape="1">
          <a:blip r:embed="rId4">
            <a:alphaModFix/>
          </a:blip>
          <a:srcRect r="5250" b="38148"/>
          <a:stretch/>
        </p:blipFill>
        <p:spPr>
          <a:xfrm>
            <a:off x="285720" y="214296"/>
            <a:ext cx="1345971" cy="285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Shape 4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0760" y="1785932"/>
            <a:ext cx="2828386" cy="17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弧形箭號 (下彎) 7"/>
          <p:cNvSpPr/>
          <p:nvPr/>
        </p:nvSpPr>
        <p:spPr>
          <a:xfrm>
            <a:off x="4399233" y="623677"/>
            <a:ext cx="3203053" cy="1186443"/>
          </a:xfrm>
          <a:prstGeom prst="curvedDownArrow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內頁10326母片_.jpg"/>
          <p:cNvPicPr>
            <a:picLocks noChangeAspect="1"/>
          </p:cNvPicPr>
          <p:nvPr/>
        </p:nvPicPr>
        <p:blipFill>
          <a:blip r:embed="rId3"/>
          <a:srcRect r="10936" b="75001"/>
          <a:stretch>
            <a:fillRect/>
          </a:stretch>
        </p:blipFill>
        <p:spPr>
          <a:xfrm>
            <a:off x="0" y="0"/>
            <a:ext cx="8143900" cy="1285866"/>
          </a:xfrm>
          <a:prstGeom prst="foldedCorner">
            <a:avLst/>
          </a:prstGeom>
        </p:spPr>
      </p:pic>
      <p:sp>
        <p:nvSpPr>
          <p:cNvPr id="213" name="Shape 213"/>
          <p:cNvSpPr txBox="1"/>
          <p:nvPr/>
        </p:nvSpPr>
        <p:spPr>
          <a:xfrm>
            <a:off x="2000232" y="123439"/>
            <a:ext cx="7029146" cy="13053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ts val="4000"/>
              </a:lnSpc>
              <a:spcAft>
                <a:spcPts val="0"/>
              </a:spcAft>
              <a:buNone/>
            </a:pPr>
            <a:r>
              <a:rPr lang="en" sz="3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最簡單的使用方式</a:t>
            </a:r>
            <a:endParaRPr sz="3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342900" marR="0" lvl="0" indent="-342900" algn="l" rtl="0">
              <a:lnSpc>
                <a:spcPts val="4000"/>
              </a:lnSpc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USB</a:t>
            </a:r>
            <a:r>
              <a:rPr lang="en" sz="3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/ Thunderbolt </a:t>
            </a:r>
            <a:r>
              <a:rPr lang="en" sz="3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隨插即用</a:t>
            </a:r>
            <a:endParaRPr sz="3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71406" y="1500180"/>
            <a:ext cx="9001188" cy="78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備份照片就像使用行動硬碟一樣</a:t>
            </a:r>
            <a:r>
              <a:rPr lang="en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，無須搞懂複雜的設定</a:t>
            </a:r>
            <a:endParaRPr sz="2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15" name="Shape 21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965726" y="2694130"/>
            <a:ext cx="2590423" cy="1657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6400467" y="2015066"/>
            <a:ext cx="2708037" cy="2235475"/>
            <a:chOff x="6574" y="2214560"/>
            <a:chExt cx="2708037" cy="2235475"/>
          </a:xfrm>
        </p:grpSpPr>
        <p:sp>
          <p:nvSpPr>
            <p:cNvPr id="222" name="Shape 222"/>
            <p:cNvSpPr/>
            <p:nvPr/>
          </p:nvSpPr>
          <p:spPr>
            <a:xfrm>
              <a:off x="428596" y="2857502"/>
              <a:ext cx="1643074" cy="342300"/>
            </a:xfrm>
            <a:prstGeom prst="round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</a:rPr>
                <a:t>USB 3.0</a:t>
              </a:r>
              <a:endParaRPr b="1" dirty="0">
                <a:solidFill>
                  <a:schemeClr val="lt1"/>
                </a:solidFill>
              </a:endParaRPr>
            </a:p>
          </p:txBody>
        </p:sp>
        <p:sp>
          <p:nvSpPr>
            <p:cNvPr id="223" name="Shape 223"/>
            <p:cNvSpPr txBox="1"/>
            <p:nvPr/>
          </p:nvSpPr>
          <p:spPr>
            <a:xfrm>
              <a:off x="248816" y="3144527"/>
              <a:ext cx="2042700" cy="4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b="1" dirty="0" smtClean="0">
                  <a:latin typeface="微軟正黑體" pitchFamily="34" charset="-120"/>
                  <a:ea typeface="微軟正黑體" pitchFamily="34" charset="-120"/>
                </a:rPr>
                <a:t>1000</a:t>
              </a: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張</a:t>
              </a:r>
              <a:r>
                <a:rPr lang="en-US" altLang="zh-TW" b="1" dirty="0" smtClean="0">
                  <a:latin typeface="微軟正黑體" pitchFamily="34" charset="-120"/>
                  <a:ea typeface="微軟正黑體" pitchFamily="34" charset="-120"/>
                </a:rPr>
                <a:t>RAW</a:t>
              </a: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檔</a:t>
              </a:r>
              <a:r>
                <a:rPr lang="en-US" altLang="zh-TW" b="1" dirty="0" smtClean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分鐘</a:t>
              </a:r>
              <a:endParaRPr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4" name="Shape 224"/>
            <p:cNvSpPr/>
            <p:nvPr/>
          </p:nvSpPr>
          <p:spPr>
            <a:xfrm>
              <a:off x="428596" y="3707348"/>
              <a:ext cx="1714512" cy="342300"/>
            </a:xfrm>
            <a:prstGeom prst="round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</a:rPr>
                <a:t>Thunderbolt 3</a:t>
              </a:r>
              <a:endParaRPr b="1" dirty="0">
                <a:solidFill>
                  <a:schemeClr val="lt1"/>
                </a:solidFill>
              </a:endParaRPr>
            </a:p>
          </p:txBody>
        </p:sp>
        <p:sp>
          <p:nvSpPr>
            <p:cNvPr id="225" name="Shape 225"/>
            <p:cNvSpPr txBox="1"/>
            <p:nvPr/>
          </p:nvSpPr>
          <p:spPr>
            <a:xfrm>
              <a:off x="111474" y="4039935"/>
              <a:ext cx="2317385" cy="4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</a:rPr>
                <a:t>1</a:t>
              </a:r>
              <a:r>
                <a:rPr lang="en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</a:rPr>
                <a:t>000張RAW檔</a:t>
              </a:r>
              <a:r>
                <a:rPr lang="en-US" altLang="zh-TW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</a:rPr>
                <a:t>40</a:t>
              </a:r>
              <a:r>
                <a:rPr lang="en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</a:rPr>
                <a:t>秒</a:t>
              </a:r>
              <a:endParaRPr b="1" dirty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 flipH="1">
              <a:off x="6574" y="2214560"/>
              <a:ext cx="2708037" cy="410100"/>
            </a:xfrm>
            <a:prstGeom prst="homePlate">
              <a:avLst>
                <a:gd name="adj" fmla="val 50000"/>
              </a:avLst>
            </a:prstGeom>
            <a:solidFill>
              <a:srgbClr val="039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傳輸速度</a:t>
              </a:r>
              <a:endParaRPr sz="1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" name="標題 16"/>
          <p:cNvSpPr>
            <a:spLocks noGrp="1"/>
          </p:cNvSpPr>
          <p:nvPr>
            <p:ph type="title" idx="4294967295"/>
          </p:nvPr>
        </p:nvSpPr>
        <p:spPr>
          <a:xfrm>
            <a:off x="-71469" y="6001820"/>
            <a:ext cx="4284000" cy="4728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　　</a:t>
            </a:r>
            <a:endParaRPr lang="zh-TW" altLang="en-US" dirty="0"/>
          </a:p>
        </p:txBody>
      </p:sp>
      <p:grpSp>
        <p:nvGrpSpPr>
          <p:cNvPr id="23" name="群組 22"/>
          <p:cNvGrpSpPr/>
          <p:nvPr/>
        </p:nvGrpSpPr>
        <p:grpSpPr>
          <a:xfrm>
            <a:off x="0" y="0"/>
            <a:ext cx="1928794" cy="1285866"/>
            <a:chOff x="0" y="0"/>
            <a:chExt cx="1928794" cy="1285866"/>
          </a:xfrm>
        </p:grpSpPr>
        <p:sp>
          <p:nvSpPr>
            <p:cNvPr id="19" name="流程圖: 文件 18"/>
            <p:cNvSpPr/>
            <p:nvPr/>
          </p:nvSpPr>
          <p:spPr>
            <a:xfrm>
              <a:off x="0" y="0"/>
              <a:ext cx="1928794" cy="1285866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42844" y="0"/>
              <a:ext cx="1714512" cy="928676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 smtClean="0">
                  <a:latin typeface="微軟正黑體" pitchFamily="34" charset="-120"/>
                  <a:ea typeface="微軟正黑體" pitchFamily="34" charset="-120"/>
                </a:rPr>
                <a:t>方法１</a:t>
              </a:r>
              <a:endParaRPr lang="zh-TW" altLang="en-US" sz="3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28" name="圖片 27" descr="USB 3.0+thunderbolt-01.png"/>
          <p:cNvPicPr>
            <a:picLocks noChangeAspect="1"/>
          </p:cNvPicPr>
          <p:nvPr/>
        </p:nvPicPr>
        <p:blipFill>
          <a:blip r:embed="rId5"/>
          <a:srcRect t="4674" r="15385" b="6740"/>
          <a:stretch>
            <a:fillRect/>
          </a:stretch>
        </p:blipFill>
        <p:spPr>
          <a:xfrm>
            <a:off x="179512" y="1851670"/>
            <a:ext cx="4214842" cy="3065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/>
        </p:nvSpPr>
        <p:spPr>
          <a:xfrm>
            <a:off x="2071670" y="1"/>
            <a:ext cx="6172738" cy="8572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Qfiling</a:t>
            </a:r>
            <a:r>
              <a:rPr lang="en" sz="3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智能歸檔</a:t>
            </a:r>
            <a:endParaRPr sz="3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0" y="1148005"/>
            <a:ext cx="9286908" cy="495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" sz="24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照片可依相機型號、日期…自動歸檔至指定路徑</a:t>
            </a:r>
            <a:endParaRPr sz="6000"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342900" marR="0" lvl="0" indent="-190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4" name="Shape 234"/>
          <p:cNvGrpSpPr/>
          <p:nvPr/>
        </p:nvGrpSpPr>
        <p:grpSpPr>
          <a:xfrm>
            <a:off x="2285984" y="2428868"/>
            <a:ext cx="1929600" cy="2714632"/>
            <a:chOff x="1534500" y="2352364"/>
            <a:chExt cx="1929600" cy="2714632"/>
          </a:xfrm>
        </p:grpSpPr>
        <p:pic>
          <p:nvPicPr>
            <p:cNvPr id="235" name="Shape 235" descr="H:\01-SalesKit\09-产品图片\TS-469H\Righ angle of elevation_shadow.png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2293284" y="2352364"/>
              <a:ext cx="941947" cy="1588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Shape 240"/>
            <p:cNvSpPr/>
            <p:nvPr/>
          </p:nvSpPr>
          <p:spPr>
            <a:xfrm>
              <a:off x="2265450" y="3816071"/>
              <a:ext cx="467700" cy="3030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EAD1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1534500" y="4049396"/>
              <a:ext cx="1929600" cy="10176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7" name="Shape 237" descr="apple-iphone6-gold-portrait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68400" y="4031213"/>
              <a:ext cx="990475" cy="990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Shape 2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99853" y="4176827"/>
              <a:ext cx="576557" cy="6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Shape 2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>
              <a:off x="2734487" y="4349036"/>
              <a:ext cx="709675" cy="354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1" name="Shape 2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7752" y="2485703"/>
            <a:ext cx="1500198" cy="15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/>
          <p:nvPr/>
        </p:nvSpPr>
        <p:spPr>
          <a:xfrm>
            <a:off x="6429388" y="1732050"/>
            <a:ext cx="2643206" cy="620400"/>
          </a:xfrm>
          <a:prstGeom prst="homePlate">
            <a:avLst>
              <a:gd name="adj" fmla="val 50000"/>
            </a:avLst>
          </a:prstGeom>
          <a:solidFill>
            <a:srgbClr val="D9D2E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en" sz="1800" b="1" dirty="0" smtClean="0">
                <a:latin typeface="微軟正黑體" pitchFamily="34" charset="-120"/>
                <a:ea typeface="微軟正黑體" pitchFamily="34" charset="-120"/>
              </a:rPr>
              <a:t>選擇目的資料夾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4143372" y="1732050"/>
            <a:ext cx="2761942" cy="620400"/>
          </a:xfrm>
          <a:prstGeom prst="homePlate">
            <a:avLst>
              <a:gd name="adj" fmla="val 50000"/>
            </a:avLst>
          </a:prstGeom>
          <a:solidFill>
            <a:srgbClr val="CFE2F3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en" sz="1800" b="1" dirty="0" smtClean="0">
                <a:latin typeface="微軟正黑體" pitchFamily="34" charset="-120"/>
                <a:ea typeface="微軟正黑體" pitchFamily="34" charset="-120"/>
              </a:rPr>
              <a:t>設定歸檔任務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2177004" y="1732050"/>
            <a:ext cx="2466434" cy="620400"/>
          </a:xfrm>
          <a:prstGeom prst="homePlate">
            <a:avLst>
              <a:gd name="adj" fmla="val 50000"/>
            </a:avLst>
          </a:prstGeom>
          <a:solidFill>
            <a:srgbClr val="9FC5E8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en" sz="1800" b="1" dirty="0" smtClean="0">
                <a:latin typeface="微軟正黑體" pitchFamily="34" charset="-120"/>
                <a:ea typeface="微軟正黑體" pitchFamily="34" charset="-120"/>
              </a:rPr>
              <a:t>選擇來源端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285720" y="1571618"/>
            <a:ext cx="2130633" cy="1000132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39AA3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三步驟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輕鬆歸檔</a:t>
            </a:r>
            <a:endParaRPr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142844" y="2571750"/>
            <a:ext cx="2245806" cy="1975698"/>
          </a:xfrm>
          <a:prstGeom prst="irregularSeal1">
            <a:avLst/>
          </a:prstGeom>
          <a:solidFill>
            <a:srgbClr val="DD7E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設定排程自動歸檔</a:t>
            </a:r>
            <a:endParaRPr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0" y="0"/>
            <a:ext cx="1928794" cy="1285866"/>
            <a:chOff x="0" y="0"/>
            <a:chExt cx="1928794" cy="1285866"/>
          </a:xfrm>
        </p:grpSpPr>
        <p:sp>
          <p:nvSpPr>
            <p:cNvPr id="21" name="流程圖: 文件 20"/>
            <p:cNvSpPr/>
            <p:nvPr/>
          </p:nvSpPr>
          <p:spPr>
            <a:xfrm>
              <a:off x="0" y="0"/>
              <a:ext cx="1928794" cy="1285866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42844" y="0"/>
              <a:ext cx="1714512" cy="857238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dirty="0" smtClean="0">
                  <a:latin typeface="微軟正黑體" pitchFamily="34" charset="-120"/>
                  <a:ea typeface="微軟正黑體" pitchFamily="34" charset="-120"/>
                </a:rPr>
                <a:t>方法２</a:t>
              </a:r>
              <a:endParaRPr lang="zh-TW" altLang="en-US" sz="3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23" name="Shape 166" descr="資料夾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00892" y="2786064"/>
            <a:ext cx="1293430" cy="957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>
            <a:off x="539552" y="0"/>
            <a:ext cx="7704900" cy="785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" sz="4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Qfiling</a:t>
            </a:r>
            <a:r>
              <a:rPr lang="en" sz="4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為什麼好用？</a:t>
            </a:r>
            <a:endParaRPr sz="4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928662" y="1076567"/>
            <a:ext cx="7963686" cy="1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自訂照片名稱，自動為照片更名</a:t>
            </a:r>
            <a:endParaRPr sz="2400"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名稱一樣且内容也一樣的照片，只留一份</a:t>
            </a:r>
            <a:endParaRPr sz="2400"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名稱一樣但内容不一樣的照片，自動改名</a:t>
            </a:r>
            <a:endParaRPr sz="6000"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342900" marR="0" lvl="0" indent="-190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88" y="2469447"/>
            <a:ext cx="4337068" cy="21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550" y="2469452"/>
            <a:ext cx="4333426" cy="217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/>
        </p:nvSpPr>
        <p:spPr>
          <a:xfrm>
            <a:off x="642910" y="3071816"/>
            <a:ext cx="7929586" cy="12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找照片？用Qsirch秒速查找</a:t>
            </a:r>
            <a:endParaRPr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用Photo Station建立作品集</a:t>
            </a:r>
            <a:endParaRPr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" sz="2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將作品集立即分享</a:t>
            </a:r>
            <a:endParaRPr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5" name="Shape 265" descr="http://img2.imgtn.bdimg.com/it/u=4108316652,3646287318&amp;fm=21&amp;gp=0.jpg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Shape 266" descr="H:\01-SalesKit\09-产品图片\TS-469H\Righ angle of elevation_shadow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00298" y="928676"/>
            <a:ext cx="1299108" cy="218250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/>
          <p:nvPr/>
        </p:nvSpPr>
        <p:spPr>
          <a:xfrm>
            <a:off x="2571736" y="0"/>
            <a:ext cx="5572164" cy="857238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彈性管理</a:t>
            </a:r>
            <a:endParaRPr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8628" y="77914"/>
            <a:ext cx="2571736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" sz="4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優勢</a:t>
            </a:r>
            <a:r>
              <a:rPr lang="zh-TW" altLang="en-US" sz="4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三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072066" y="928676"/>
            <a:ext cx="3098516" cy="2571768"/>
            <a:chOff x="4658787" y="642924"/>
            <a:chExt cx="3098516" cy="2571768"/>
          </a:xfrm>
        </p:grpSpPr>
        <p:pic>
          <p:nvPicPr>
            <p:cNvPr id="11" name="圖片 10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658787" y="642924"/>
              <a:ext cx="3098516" cy="2571768"/>
            </a:xfrm>
            <a:prstGeom prst="rect">
              <a:avLst/>
            </a:prstGeom>
          </p:spPr>
        </p:pic>
        <p:sp>
          <p:nvSpPr>
            <p:cNvPr id="12" name="Shape 198"/>
            <p:cNvSpPr txBox="1"/>
            <p:nvPr/>
          </p:nvSpPr>
          <p:spPr>
            <a:xfrm>
              <a:off x="4873101" y="857238"/>
              <a:ext cx="2706214" cy="135732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zh-TW" altLang="en-US" sz="40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支援豐富應用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/>
          <p:cNvPicPr preferRelativeResize="0"/>
          <p:nvPr/>
        </p:nvPicPr>
        <p:blipFill>
          <a:blip r:embed="rId3"/>
          <a:srcRect l="7407" t="10893" b="10665"/>
          <a:stretch>
            <a:fillRect/>
          </a:stretch>
        </p:blipFill>
        <p:spPr>
          <a:xfrm flipH="1"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/>
          <p:cNvGrpSpPr/>
          <p:nvPr/>
        </p:nvGrpSpPr>
        <p:grpSpPr>
          <a:xfrm>
            <a:off x="0" y="1521714"/>
            <a:ext cx="9144000" cy="2264482"/>
            <a:chOff x="0" y="1773918"/>
            <a:chExt cx="9144000" cy="2264482"/>
          </a:xfrm>
        </p:grpSpPr>
        <p:sp>
          <p:nvSpPr>
            <p:cNvPr id="5" name="Shape 191"/>
            <p:cNvSpPr/>
            <p:nvPr/>
          </p:nvSpPr>
          <p:spPr>
            <a:xfrm>
              <a:off x="0" y="1773918"/>
              <a:ext cx="9144000" cy="2264482"/>
            </a:xfrm>
            <a:prstGeom prst="rect">
              <a:avLst/>
            </a:prstGeom>
            <a:solidFill>
              <a:srgbClr val="039AA3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192"/>
            <p:cNvSpPr/>
            <p:nvPr/>
          </p:nvSpPr>
          <p:spPr>
            <a:xfrm>
              <a:off x="0" y="1946205"/>
              <a:ext cx="9144000" cy="1919908"/>
            </a:xfrm>
            <a:prstGeom prst="rect">
              <a:avLst/>
            </a:prstGeom>
            <a:solidFill>
              <a:srgbClr val="039AA3">
                <a:alpha val="8470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3" name="Shape 273"/>
          <p:cNvSpPr/>
          <p:nvPr/>
        </p:nvSpPr>
        <p:spPr>
          <a:xfrm>
            <a:off x="-15689" y="1761660"/>
            <a:ext cx="8445341" cy="1728192"/>
          </a:xfrm>
          <a:prstGeom prst="roundRect">
            <a:avLst>
              <a:gd name="adj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資料進來了</a:t>
            </a:r>
            <a:endParaRPr sz="4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如何快速找到照片</a:t>
            </a:r>
            <a:r>
              <a:rPr lang="en" sz="4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？</a:t>
            </a:r>
            <a:endParaRPr sz="4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7" name="圖片 6" descr="0326P19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02" y="1398960"/>
            <a:ext cx="2143139" cy="3744540"/>
          </a:xfrm>
          <a:prstGeom prst="rect">
            <a:avLst/>
          </a:prstGeom>
        </p:spPr>
      </p:pic>
      <p:pic>
        <p:nvPicPr>
          <p:cNvPr id="10" name="Shape 379"/>
          <p:cNvPicPr preferRelativeResize="0"/>
          <p:nvPr/>
        </p:nvPicPr>
        <p:blipFill rotWithShape="1">
          <a:blip r:embed="rId5">
            <a:alphaModFix/>
          </a:blip>
          <a:srcRect r="5250" b="38148"/>
          <a:stretch/>
        </p:blipFill>
        <p:spPr>
          <a:xfrm>
            <a:off x="285720" y="214296"/>
            <a:ext cx="1345971" cy="285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326P2-1_工作區域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" y="285771"/>
            <a:ext cx="9092120" cy="5143499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1619672" y="3651870"/>
            <a:ext cx="2309386" cy="107157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硬碟曾壞過</a:t>
            </a:r>
            <a:r>
              <a:rPr lang="en" sz="17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，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如何儲存才</a:t>
            </a:r>
            <a:r>
              <a:rPr lang="en" sz="17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安全</a:t>
            </a:r>
            <a:r>
              <a:rPr lang="en" sz="17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？</a:t>
            </a:r>
            <a:endParaRPr sz="17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6876256" y="2427734"/>
            <a:ext cx="1768280" cy="150019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檔案</a:t>
            </a:r>
            <a:r>
              <a:rPr lang="en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傳到雲端要好久</a:t>
            </a:r>
            <a:r>
              <a:rPr lang="en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，有没有更快的方法？</a:t>
            </a:r>
            <a:endParaRPr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5429256" y="3857634"/>
            <a:ext cx="1714512" cy="107157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硬碟好多，</a:t>
            </a:r>
            <a:r>
              <a:rPr lang="en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要找照片真麻煩</a:t>
            </a:r>
            <a:r>
              <a:rPr lang="en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？</a:t>
            </a:r>
            <a:endParaRPr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755576" y="2285998"/>
            <a:ext cx="1584176" cy="128588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0" tIns="45700" rIns="0" bIns="45700" anchor="ctr" anchorCtr="0">
            <a:noAutofit/>
          </a:bodyPr>
          <a:lstStyle/>
          <a:p>
            <a:pPr lvl="0" algn="ctr"/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</a:t>
            </a:r>
            <a:r>
              <a:rPr lang="en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萬張照片</a:t>
            </a: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要</a:t>
            </a:r>
            <a:r>
              <a:rPr lang="en" alt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</a:t>
            </a: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有没有更省事的方法</a:t>
            </a:r>
            <a:r>
              <a:rPr lang="en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？</a:t>
            </a:r>
            <a:endParaRPr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214282" y="0"/>
            <a:ext cx="8429684" cy="7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攝影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人</a:t>
            </a:r>
            <a:r>
              <a:rPr lang="en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的煩惱</a:t>
            </a:r>
            <a:endParaRPr sz="4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2143108" y="928676"/>
            <a:ext cx="2786082" cy="135732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多個硬碟上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同樣的照片</a:t>
            </a: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可否</a:t>
            </a:r>
            <a:r>
              <a:rPr lang="en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自動篩選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且</a:t>
            </a:r>
            <a:r>
              <a:rPr lang="en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只</a:t>
            </a: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保</a:t>
            </a:r>
            <a:r>
              <a:rPr lang="en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留一份</a:t>
            </a:r>
            <a:r>
              <a:rPr lang="en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？</a:t>
            </a:r>
            <a:endParaRPr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2" name="Shape 69"/>
          <p:cNvSpPr/>
          <p:nvPr/>
        </p:nvSpPr>
        <p:spPr>
          <a:xfrm>
            <a:off x="5500693" y="1357304"/>
            <a:ext cx="2357455" cy="92995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" alt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想</a:t>
            </a:r>
            <a:r>
              <a:rPr lang="zh-TW" altLang="en-US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用</a:t>
            </a:r>
            <a:r>
              <a:rPr lang="en" sz="17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手機隨時存取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所有照片</a:t>
            </a:r>
            <a:r>
              <a:rPr lang="en" sz="17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？</a:t>
            </a:r>
            <a:endParaRPr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 descr="螢幕快照 2018-02-13 上午11.30.4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7174" y="1571618"/>
            <a:ext cx="2003190" cy="327427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82" name="Shape 282" descr="螢幕快照 2018-02-13 上午11.31.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472" y="1571618"/>
            <a:ext cx="5893696" cy="32742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2" name="圖片 11" descr="內頁10326母片_.jpg"/>
          <p:cNvPicPr>
            <a:picLocks noChangeAspect="1"/>
          </p:cNvPicPr>
          <p:nvPr/>
        </p:nvPicPr>
        <p:blipFill>
          <a:blip r:embed="rId5"/>
          <a:srcRect r="10936" b="70834"/>
          <a:stretch>
            <a:fillRect/>
          </a:stretch>
        </p:blipFill>
        <p:spPr>
          <a:xfrm>
            <a:off x="0" y="0"/>
            <a:ext cx="8143900" cy="1500180"/>
          </a:xfrm>
          <a:prstGeom prst="foldedCorner">
            <a:avLst/>
          </a:prstGeom>
        </p:spPr>
      </p:pic>
      <p:pic>
        <p:nvPicPr>
          <p:cNvPr id="14" name="圖片 13" descr="0326母片1.png"/>
          <p:cNvPicPr>
            <a:picLocks noChangeAspect="1"/>
          </p:cNvPicPr>
          <p:nvPr/>
        </p:nvPicPr>
        <p:blipFill>
          <a:blip r:embed="rId6"/>
          <a:srcRect t="91667"/>
          <a:stretch>
            <a:fillRect/>
          </a:stretch>
        </p:blipFill>
        <p:spPr>
          <a:xfrm>
            <a:off x="0" y="4714890"/>
            <a:ext cx="9144000" cy="428610"/>
          </a:xfrm>
          <a:prstGeom prst="rect">
            <a:avLst/>
          </a:prstGeom>
        </p:spPr>
      </p:pic>
      <p:pic>
        <p:nvPicPr>
          <p:cNvPr id="15" name="圖片 14" descr="logo-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sp>
        <p:nvSpPr>
          <p:cNvPr id="279" name="Shape 279"/>
          <p:cNvSpPr/>
          <p:nvPr/>
        </p:nvSpPr>
        <p:spPr>
          <a:xfrm>
            <a:off x="157689" y="137993"/>
            <a:ext cx="8909169" cy="17312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Qsirch酷先生</a:t>
            </a:r>
            <a:endParaRPr sz="3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3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透過篩選器秒速找照片並分享</a:t>
            </a:r>
            <a:endParaRPr sz="3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pic>
        <p:nvPicPr>
          <p:cNvPr id="9" name="Picture 2" descr="C:\Users\user\Desktop\小娟工作區\19_PPT\0326場_只先作圖跟母片(文字還再潤稿)\image\Qphoto_512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643702" y="428610"/>
            <a:ext cx="857256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725" y="371579"/>
            <a:ext cx="3681451" cy="2128733"/>
          </a:xfrm>
          <a:prstGeom prst="rect">
            <a:avLst/>
          </a:prstGeom>
          <a:noFill/>
          <a:ln w="3175" cap="flat" cmpd="sng">
            <a:solidFill>
              <a:srgbClr val="039A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 l="63388" t="3274" r="3293" b="60381"/>
          <a:stretch/>
        </p:blipFill>
        <p:spPr>
          <a:xfrm>
            <a:off x="2288150" y="214296"/>
            <a:ext cx="1712346" cy="1222876"/>
          </a:xfrm>
          <a:prstGeom prst="ellipse">
            <a:avLst/>
          </a:prstGeom>
          <a:noFill/>
          <a:ln w="28575" cap="flat" cmpd="sng">
            <a:solidFill>
              <a:srgbClr val="1FC7B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5" name="Shape 295"/>
          <p:cNvSpPr/>
          <p:nvPr/>
        </p:nvSpPr>
        <p:spPr>
          <a:xfrm>
            <a:off x="2428860" y="1357304"/>
            <a:ext cx="1303500" cy="396300"/>
          </a:xfrm>
          <a:prstGeom prst="roundRect">
            <a:avLst/>
          </a:prstGeom>
          <a:gradFill flip="none" rotWithShape="1">
            <a:gsLst>
              <a:gs pos="0">
                <a:srgbClr val="039AA3">
                  <a:shade val="30000"/>
                  <a:satMod val="115000"/>
                </a:srgbClr>
              </a:gs>
              <a:gs pos="50000">
                <a:srgbClr val="039AA3">
                  <a:shade val="67500"/>
                  <a:satMod val="115000"/>
                </a:srgbClr>
              </a:gs>
              <a:gs pos="100000">
                <a:srgbClr val="039AA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篩選顏色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5072066" y="1428742"/>
            <a:ext cx="3857652" cy="2133800"/>
            <a:chOff x="4143372" y="357172"/>
            <a:chExt cx="3857652" cy="2133800"/>
          </a:xfrm>
        </p:grpSpPr>
        <p:pic>
          <p:nvPicPr>
            <p:cNvPr id="289" name="Shape 28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43372" y="357172"/>
              <a:ext cx="3681449" cy="2133800"/>
            </a:xfrm>
            <a:prstGeom prst="rect">
              <a:avLst/>
            </a:prstGeom>
            <a:noFill/>
            <a:ln w="3175" cap="flat" cmpd="sng">
              <a:solidFill>
                <a:srgbClr val="039AA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90" name="Shape 290"/>
            <p:cNvPicPr preferRelativeResize="0"/>
            <p:nvPr/>
          </p:nvPicPr>
          <p:blipFill rotWithShape="1">
            <a:blip r:embed="rId4">
              <a:alphaModFix/>
            </a:blip>
            <a:srcRect l="63480" t="40763" r="4522" b="20655"/>
            <a:stretch/>
          </p:blipFill>
          <p:spPr>
            <a:xfrm>
              <a:off x="6267259" y="717108"/>
              <a:ext cx="1733765" cy="1211700"/>
            </a:xfrm>
            <a:prstGeom prst="ellipse">
              <a:avLst/>
            </a:prstGeom>
            <a:noFill/>
            <a:ln w="28575" cap="flat" cmpd="sng">
              <a:solidFill>
                <a:srgbClr val="039AA3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96" name="Shape 296"/>
            <p:cNvSpPr/>
            <p:nvPr/>
          </p:nvSpPr>
          <p:spPr>
            <a:xfrm>
              <a:off x="6482391" y="391959"/>
              <a:ext cx="1303500" cy="396300"/>
            </a:xfrm>
            <a:prstGeom prst="roundRect">
              <a:avLst/>
            </a:prstGeom>
            <a:gradFill flip="none" rotWithShape="1">
              <a:gsLst>
                <a:gs pos="0">
                  <a:srgbClr val="039AA3">
                    <a:shade val="30000"/>
                    <a:satMod val="115000"/>
                  </a:srgbClr>
                </a:gs>
                <a:gs pos="50000">
                  <a:srgbClr val="039AA3">
                    <a:shade val="67500"/>
                    <a:satMod val="115000"/>
                  </a:srgbClr>
                </a:gs>
                <a:gs pos="100000">
                  <a:srgbClr val="039AA3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篩選關鍵字</a:t>
              </a:r>
              <a:endParaRPr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071538" y="2739150"/>
            <a:ext cx="3944475" cy="2123090"/>
            <a:chOff x="785786" y="2739150"/>
            <a:chExt cx="3944475" cy="2123090"/>
          </a:xfrm>
        </p:grpSpPr>
        <p:pic>
          <p:nvPicPr>
            <p:cNvPr id="291" name="Shape 29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85786" y="2739150"/>
              <a:ext cx="3681449" cy="2123090"/>
            </a:xfrm>
            <a:prstGeom prst="rect">
              <a:avLst/>
            </a:prstGeom>
            <a:noFill/>
            <a:ln w="3175" cap="flat" cmpd="sng">
              <a:solidFill>
                <a:srgbClr val="039AA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92" name="Shape 292"/>
            <p:cNvPicPr preferRelativeResize="0"/>
            <p:nvPr/>
          </p:nvPicPr>
          <p:blipFill rotWithShape="1">
            <a:blip r:embed="rId5">
              <a:alphaModFix/>
            </a:blip>
            <a:srcRect l="65986" t="53907" b="4783"/>
            <a:stretch/>
          </p:blipFill>
          <p:spPr>
            <a:xfrm>
              <a:off x="2877761" y="3346252"/>
              <a:ext cx="1852500" cy="1297200"/>
            </a:xfrm>
            <a:prstGeom prst="ellipse">
              <a:avLst/>
            </a:prstGeom>
            <a:noFill/>
            <a:ln w="28575" cap="flat" cmpd="sng">
              <a:solidFill>
                <a:srgbClr val="039AA3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97" name="Shape 297"/>
            <p:cNvSpPr/>
            <p:nvPr/>
          </p:nvSpPr>
          <p:spPr>
            <a:xfrm>
              <a:off x="3041561" y="3016575"/>
              <a:ext cx="1524900" cy="396300"/>
            </a:xfrm>
            <a:prstGeom prst="roundRect">
              <a:avLst/>
            </a:prstGeom>
            <a:gradFill flip="none" rotWithShape="1">
              <a:gsLst>
                <a:gs pos="0">
                  <a:srgbClr val="039AA3">
                    <a:shade val="30000"/>
                    <a:satMod val="115000"/>
                  </a:srgbClr>
                </a:gs>
                <a:gs pos="50000">
                  <a:srgbClr val="039AA3">
                    <a:shade val="67500"/>
                    <a:satMod val="115000"/>
                  </a:srgbClr>
                </a:gs>
                <a:gs pos="100000">
                  <a:srgbClr val="039AA3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篩選拍攝日期</a:t>
              </a:r>
              <a:endParaRPr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293" name="Shape 2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01354" y="2928940"/>
            <a:ext cx="3684049" cy="21338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4" name="Shape 294"/>
          <p:cNvPicPr preferRelativeResize="0"/>
          <p:nvPr/>
        </p:nvPicPr>
        <p:blipFill rotWithShape="1">
          <a:blip r:embed="rId6">
            <a:alphaModFix/>
          </a:blip>
          <a:srcRect l="65938" t="45040" b="15139"/>
          <a:stretch/>
        </p:blipFill>
        <p:spPr>
          <a:xfrm>
            <a:off x="12727329" y="3682397"/>
            <a:ext cx="1881600" cy="1273800"/>
          </a:xfrm>
          <a:prstGeom prst="ellipse">
            <a:avLst/>
          </a:prstGeom>
          <a:noFill/>
          <a:ln w="28575" cap="flat" cmpd="sng">
            <a:solidFill>
              <a:srgbClr val="1FC7B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8" name="Shape 298"/>
          <p:cNvSpPr/>
          <p:nvPr/>
        </p:nvSpPr>
        <p:spPr>
          <a:xfrm>
            <a:off x="12911829" y="3206365"/>
            <a:ext cx="1512600" cy="396300"/>
          </a:xfrm>
          <a:prstGeom prst="flowChartAlternateProcess">
            <a:avLst/>
          </a:prstGeom>
          <a:gradFill flip="none" rotWithShape="1">
            <a:gsLst>
              <a:gs pos="0">
                <a:srgbClr val="039AA3">
                  <a:shade val="30000"/>
                  <a:satMod val="115000"/>
                </a:srgbClr>
              </a:gs>
              <a:gs pos="50000">
                <a:srgbClr val="039AA3">
                  <a:shade val="67500"/>
                  <a:satMod val="115000"/>
                </a:srgbClr>
              </a:gs>
              <a:gs pos="100000">
                <a:srgbClr val="039AA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篩選相機型號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圖片 15" descr="0326母片1.png"/>
          <p:cNvPicPr>
            <a:picLocks noChangeAspect="1"/>
          </p:cNvPicPr>
          <p:nvPr/>
        </p:nvPicPr>
        <p:blipFill>
          <a:blip r:embed="rId7"/>
          <a:srcRect t="91667"/>
          <a:stretch>
            <a:fillRect/>
          </a:stretch>
        </p:blipFill>
        <p:spPr>
          <a:xfrm>
            <a:off x="0" y="4714890"/>
            <a:ext cx="9144000" cy="428610"/>
          </a:xfrm>
          <a:prstGeom prst="rect">
            <a:avLst/>
          </a:prstGeom>
        </p:spPr>
      </p:pic>
      <p:pic>
        <p:nvPicPr>
          <p:cNvPr id="15" name="圖片 14" descr="logo-0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-71469" y="6001820"/>
            <a:ext cx="4284000" cy="472800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Shape 3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214296"/>
            <a:ext cx="4111951" cy="2363375"/>
          </a:xfrm>
          <a:prstGeom prst="rect">
            <a:avLst/>
          </a:prstGeom>
          <a:noFill/>
          <a:ln w="3175" cap="flat" cmpd="sng">
            <a:solidFill>
              <a:srgbClr val="039A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Shape 301"/>
          <p:cNvPicPr preferRelativeResize="0"/>
          <p:nvPr/>
        </p:nvPicPr>
        <p:blipFill rotWithShape="1">
          <a:blip r:embed="rId2">
            <a:alphaModFix/>
          </a:blip>
          <a:srcRect l="66582" t="31129" b="30694"/>
          <a:stretch/>
        </p:blipFill>
        <p:spPr>
          <a:xfrm>
            <a:off x="2660675" y="720270"/>
            <a:ext cx="1795500" cy="1422852"/>
          </a:xfrm>
          <a:prstGeom prst="ellipse">
            <a:avLst/>
          </a:prstGeom>
          <a:noFill/>
          <a:ln w="28575" cap="flat" cmpd="sng">
            <a:solidFill>
              <a:srgbClr val="039AA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6550" y="1357304"/>
            <a:ext cx="4111951" cy="2373661"/>
          </a:xfrm>
          <a:prstGeom prst="rect">
            <a:avLst/>
          </a:prstGeom>
          <a:noFill/>
          <a:ln w="3175" cap="flat" cmpd="sng">
            <a:solidFill>
              <a:srgbClr val="039A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Shape 303"/>
          <p:cNvPicPr preferRelativeResize="0"/>
          <p:nvPr/>
        </p:nvPicPr>
        <p:blipFill rotWithShape="1">
          <a:blip r:embed="rId3">
            <a:alphaModFix/>
          </a:blip>
          <a:srcRect l="66818" t="22121" b="26823"/>
          <a:stretch/>
        </p:blipFill>
        <p:spPr>
          <a:xfrm>
            <a:off x="7383000" y="1721930"/>
            <a:ext cx="1761000" cy="1564200"/>
          </a:xfrm>
          <a:prstGeom prst="ellipse">
            <a:avLst/>
          </a:prstGeom>
          <a:noFill/>
          <a:ln w="28575" cap="flat" cmpd="sng">
            <a:solidFill>
              <a:srgbClr val="039AA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hape 306"/>
          <p:cNvSpPr/>
          <p:nvPr/>
        </p:nvSpPr>
        <p:spPr>
          <a:xfrm>
            <a:off x="10429916" y="3714758"/>
            <a:ext cx="1512600" cy="3963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篩選相機型號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Shape 308"/>
          <p:cNvSpPr/>
          <p:nvPr/>
        </p:nvSpPr>
        <p:spPr>
          <a:xfrm>
            <a:off x="10644230" y="3000378"/>
            <a:ext cx="1512600" cy="396300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篩選光圈值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785786" y="2786064"/>
            <a:ext cx="4107575" cy="2133801"/>
            <a:chOff x="928662" y="2714626"/>
            <a:chExt cx="4107575" cy="2133801"/>
          </a:xfrm>
        </p:grpSpPr>
        <p:pic>
          <p:nvPicPr>
            <p:cNvPr id="7" name="Shape 30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28662" y="2714626"/>
              <a:ext cx="3684049" cy="2133801"/>
            </a:xfrm>
            <a:prstGeom prst="rect">
              <a:avLst/>
            </a:prstGeom>
            <a:noFill/>
            <a:ln w="3175" cap="flat" cmpd="sng">
              <a:solidFill>
                <a:srgbClr val="039AA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8" name="Shape 305"/>
            <p:cNvPicPr preferRelativeResize="0"/>
            <p:nvPr/>
          </p:nvPicPr>
          <p:blipFill rotWithShape="1">
            <a:blip r:embed="rId4">
              <a:alphaModFix/>
            </a:blip>
            <a:srcRect l="65938" t="45040" b="15139"/>
            <a:stretch/>
          </p:blipFill>
          <p:spPr>
            <a:xfrm>
              <a:off x="3154637" y="3357568"/>
              <a:ext cx="1881600" cy="1384315"/>
            </a:xfrm>
            <a:prstGeom prst="ellipse">
              <a:avLst/>
            </a:prstGeom>
            <a:noFill/>
            <a:ln w="28575" cap="flat" cmpd="sng">
              <a:solidFill>
                <a:srgbClr val="039AA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Shape 298"/>
            <p:cNvSpPr/>
            <p:nvPr/>
          </p:nvSpPr>
          <p:spPr>
            <a:xfrm>
              <a:off x="3286116" y="3032706"/>
              <a:ext cx="1512600" cy="396300"/>
            </a:xfrm>
            <a:prstGeom prst="flowChartAlternateProcess">
              <a:avLst/>
            </a:prstGeom>
            <a:gradFill flip="none" rotWithShape="1">
              <a:gsLst>
                <a:gs pos="0">
                  <a:srgbClr val="039AA3">
                    <a:shade val="30000"/>
                    <a:satMod val="115000"/>
                  </a:srgbClr>
                </a:gs>
                <a:gs pos="50000">
                  <a:srgbClr val="039AA3">
                    <a:shade val="67500"/>
                    <a:satMod val="115000"/>
                  </a:srgbClr>
                </a:gs>
                <a:gs pos="100000">
                  <a:srgbClr val="039AA3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篩選相機型號</a:t>
              </a:r>
              <a:endParaRPr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41" name="圖片 40" descr="0326母片1.png"/>
          <p:cNvPicPr>
            <a:picLocks noChangeAspect="1"/>
          </p:cNvPicPr>
          <p:nvPr/>
        </p:nvPicPr>
        <p:blipFill>
          <a:blip r:embed="rId5"/>
          <a:srcRect t="91667"/>
          <a:stretch>
            <a:fillRect/>
          </a:stretch>
        </p:blipFill>
        <p:spPr>
          <a:xfrm>
            <a:off x="0" y="4714890"/>
            <a:ext cx="9144000" cy="428610"/>
          </a:xfrm>
          <a:prstGeom prst="rect">
            <a:avLst/>
          </a:prstGeom>
        </p:spPr>
      </p:pic>
      <p:pic>
        <p:nvPicPr>
          <p:cNvPr id="42" name="圖片 41" descr="logo-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oundRect">
            <a:avLst/>
          </a:prstGeom>
        </p:spPr>
      </p:pic>
      <p:sp>
        <p:nvSpPr>
          <p:cNvPr id="47" name="Shape 298"/>
          <p:cNvSpPr/>
          <p:nvPr/>
        </p:nvSpPr>
        <p:spPr>
          <a:xfrm>
            <a:off x="2752166" y="428610"/>
            <a:ext cx="1512600" cy="396300"/>
          </a:xfrm>
          <a:prstGeom prst="flowChartAlternateProcess">
            <a:avLst/>
          </a:prstGeom>
          <a:gradFill flip="none" rotWithShape="1">
            <a:gsLst>
              <a:gs pos="0">
                <a:srgbClr val="039AA3">
                  <a:shade val="30000"/>
                  <a:satMod val="115000"/>
                </a:srgbClr>
              </a:gs>
              <a:gs pos="50000">
                <a:srgbClr val="039AA3">
                  <a:shade val="67500"/>
                  <a:satMod val="115000"/>
                </a:srgbClr>
              </a:gs>
              <a:gs pos="100000">
                <a:srgbClr val="039AA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篩選鏡頭型號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Shape 298"/>
          <p:cNvSpPr/>
          <p:nvPr/>
        </p:nvSpPr>
        <p:spPr>
          <a:xfrm>
            <a:off x="7500958" y="3214692"/>
            <a:ext cx="1512600" cy="396300"/>
          </a:xfrm>
          <a:prstGeom prst="flowChartAlternateProcess">
            <a:avLst/>
          </a:prstGeom>
          <a:gradFill flip="none" rotWithShape="1">
            <a:gsLst>
              <a:gs pos="0">
                <a:srgbClr val="039AA3">
                  <a:shade val="30000"/>
                  <a:satMod val="115000"/>
                </a:srgbClr>
              </a:gs>
              <a:gs pos="50000">
                <a:srgbClr val="039AA3">
                  <a:shade val="67500"/>
                  <a:satMod val="115000"/>
                </a:srgbClr>
              </a:gs>
              <a:gs pos="100000">
                <a:srgbClr val="039AA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篩選光圈值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hape 303"/>
          <p:cNvPicPr preferRelativeResize="0"/>
          <p:nvPr/>
        </p:nvPicPr>
        <p:blipFill>
          <a:blip r:embed="rId3"/>
          <a:srcRect t="3901"/>
          <a:stretch>
            <a:fillRect/>
          </a:stretch>
        </p:blipFill>
        <p:spPr>
          <a:xfrm>
            <a:off x="0" y="0"/>
            <a:ext cx="9144000" cy="5500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/>
          <p:cNvGrpSpPr/>
          <p:nvPr/>
        </p:nvGrpSpPr>
        <p:grpSpPr>
          <a:xfrm>
            <a:off x="0" y="1521714"/>
            <a:ext cx="9144000" cy="2264482"/>
            <a:chOff x="0" y="1773918"/>
            <a:chExt cx="9144000" cy="2264482"/>
          </a:xfrm>
        </p:grpSpPr>
        <p:sp>
          <p:nvSpPr>
            <p:cNvPr id="5" name="Shape 191"/>
            <p:cNvSpPr/>
            <p:nvPr/>
          </p:nvSpPr>
          <p:spPr>
            <a:xfrm>
              <a:off x="0" y="1773918"/>
              <a:ext cx="9144000" cy="2264482"/>
            </a:xfrm>
            <a:prstGeom prst="rect">
              <a:avLst/>
            </a:prstGeom>
            <a:solidFill>
              <a:srgbClr val="039AA3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192"/>
            <p:cNvSpPr/>
            <p:nvPr/>
          </p:nvSpPr>
          <p:spPr>
            <a:xfrm>
              <a:off x="0" y="1946205"/>
              <a:ext cx="9144000" cy="1919908"/>
            </a:xfrm>
            <a:prstGeom prst="rect">
              <a:avLst/>
            </a:prstGeom>
            <a:solidFill>
              <a:srgbClr val="039AA3">
                <a:alpha val="8470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圖片 6" descr="0326p22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09342" flipH="1">
            <a:off x="6432954" y="1345519"/>
            <a:ext cx="3002072" cy="2824096"/>
          </a:xfrm>
          <a:prstGeom prst="rect">
            <a:avLst/>
          </a:prstGeom>
        </p:spPr>
      </p:pic>
      <p:sp>
        <p:nvSpPr>
          <p:cNvPr id="304" name="Shape 304"/>
          <p:cNvSpPr/>
          <p:nvPr/>
        </p:nvSpPr>
        <p:spPr>
          <a:xfrm>
            <a:off x="-15689" y="1761660"/>
            <a:ext cx="8231027" cy="1674186"/>
          </a:xfrm>
          <a:prstGeom prst="roundRect">
            <a:avLst>
              <a:gd name="adj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用</a:t>
            </a:r>
            <a:r>
              <a:rPr lang="en" sz="4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照片時光屋 </a:t>
            </a:r>
            <a:r>
              <a:rPr lang="en" sz="4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Photo Station</a:t>
            </a:r>
            <a:endParaRPr sz="4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建立我的作品集</a:t>
            </a:r>
            <a:endParaRPr sz="4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Shape 379"/>
          <p:cNvPicPr preferRelativeResize="0"/>
          <p:nvPr/>
        </p:nvPicPr>
        <p:blipFill rotWithShape="1">
          <a:blip r:embed="rId5">
            <a:alphaModFix/>
          </a:blip>
          <a:srcRect r="5250" b="38148"/>
          <a:stretch/>
        </p:blipFill>
        <p:spPr>
          <a:xfrm>
            <a:off x="285720" y="314902"/>
            <a:ext cx="1345971" cy="2565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345"/>
          <p:cNvSpPr/>
          <p:nvPr/>
        </p:nvSpPr>
        <p:spPr>
          <a:xfrm>
            <a:off x="414750" y="1142990"/>
            <a:ext cx="1524900" cy="396300"/>
          </a:xfrm>
          <a:prstGeom prst="snipRoundRect">
            <a:avLst/>
          </a:prstGeom>
          <a:solidFill>
            <a:srgbClr val="FF7C8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人物辨識</a:t>
            </a:r>
            <a:endParaRPr sz="1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346"/>
          <p:cNvSpPr/>
          <p:nvPr/>
        </p:nvSpPr>
        <p:spPr>
          <a:xfrm>
            <a:off x="3214678" y="1142990"/>
            <a:ext cx="2058234" cy="396300"/>
          </a:xfrm>
          <a:prstGeom prst="snip1Rect">
            <a:avLst/>
          </a:prstGeom>
          <a:solidFill>
            <a:srgbClr val="039AA3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相簿和</a:t>
            </a:r>
            <a:r>
              <a:rPr lang="en" sz="1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智慧相簿</a:t>
            </a:r>
            <a:endParaRPr sz="1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Shape 337"/>
          <p:cNvSpPr txBox="1">
            <a:spLocks noGrp="1"/>
          </p:cNvSpPr>
          <p:nvPr>
            <p:ph type="title"/>
          </p:nvPr>
        </p:nvSpPr>
        <p:spPr>
          <a:xfrm>
            <a:off x="71406" y="0"/>
            <a:ext cx="7858148" cy="857220"/>
          </a:xfrm>
        </p:spPr>
        <p:txBody>
          <a:bodyPr/>
          <a:lstStyle/>
          <a:p>
            <a:pPr lvl="0">
              <a:defRPr/>
            </a:pPr>
            <a:r>
              <a:rPr lang="zh-TW" altLang="en-US" dirty="0" smtClean="0"/>
              <a:t>用</a:t>
            </a:r>
            <a:r>
              <a:rPr lang="en-US" dirty="0" smtClean="0"/>
              <a:t>Photo Station</a:t>
            </a:r>
            <a:r>
              <a:rPr lang="zh-TW" altLang="en-US" dirty="0" smtClean="0"/>
              <a:t>自動建立作品集</a:t>
            </a:r>
            <a:endParaRPr lang="zh-TW" altLang="en-US" dirty="0"/>
          </a:p>
        </p:txBody>
      </p:sp>
      <p:sp>
        <p:nvSpPr>
          <p:cNvPr id="21" name="Shape 347"/>
          <p:cNvSpPr txBox="1"/>
          <p:nvPr/>
        </p:nvSpPr>
        <p:spPr>
          <a:xfrm>
            <a:off x="285720" y="3571882"/>
            <a:ext cx="2857520" cy="128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2"/>
            <a:r>
              <a:rPr lang="zh-TW" altLang="en-US" b="1" dirty="0" smtClean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＊</a:t>
            </a:r>
            <a:r>
              <a:rPr lang="en" b="1" dirty="0" smtClean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人物辨識僅支援</a:t>
            </a:r>
            <a:r>
              <a:rPr lang="en" b="1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x86 機種，</a:t>
            </a:r>
            <a:r>
              <a:rPr lang="en" b="1" dirty="0" smtClean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須先</a:t>
            </a:r>
          </a:p>
          <a:p>
            <a:pPr lvl="2"/>
            <a:r>
              <a:rPr lang="zh-TW" altLang="en-US" b="1" dirty="0" smtClean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en" b="1" dirty="0" smtClean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安裝</a:t>
            </a:r>
            <a:r>
              <a:rPr lang="en" b="1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Photo </a:t>
            </a:r>
            <a:r>
              <a:rPr lang="en" b="1" dirty="0" smtClean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Station延伸套件</a:t>
            </a:r>
            <a:r>
              <a:rPr lang="en" b="1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endParaRPr b="1" dirty="0">
              <a:solidFill>
                <a:srgbClr val="FF5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圖片 21" descr="logo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sp>
        <p:nvSpPr>
          <p:cNvPr id="23" name="Shape 340"/>
          <p:cNvSpPr txBox="1"/>
          <p:nvPr/>
        </p:nvSpPr>
        <p:spPr>
          <a:xfrm>
            <a:off x="3214678" y="3214692"/>
            <a:ext cx="2714644" cy="15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" sz="1600" b="1" dirty="0">
                <a:latin typeface="微軟正黑體" pitchFamily="34" charset="-120"/>
                <a:ea typeface="微軟正黑體" pitchFamily="34" charset="-120"/>
              </a:rPr>
              <a:t>依拍攝日期、關鍵字、喜好度等條件自動建立智慧相簿</a:t>
            </a:r>
            <a:endParaRPr sz="1600" b="1" dirty="0"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 b="1" dirty="0">
                <a:latin typeface="微軟正黑體" pitchFamily="34" charset="-120"/>
                <a:ea typeface="微軟正黑體" pitchFamily="34" charset="-120"/>
              </a:rPr>
              <a:t>手動將照片加入相簿</a:t>
            </a:r>
            <a:endParaRPr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100686" y="1500180"/>
            <a:ext cx="8686156" cy="1579571"/>
            <a:chOff x="-99518" y="6562512"/>
            <a:chExt cx="8686156" cy="1579571"/>
          </a:xfrm>
        </p:grpSpPr>
        <p:pic>
          <p:nvPicPr>
            <p:cNvPr id="25" name="Shape 329" descr="PhotoStation_CHT_4.png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214282" y="6588289"/>
              <a:ext cx="2675437" cy="1545519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6" name="Shape 330" descr="PhotoStation_CHT_4.png"/>
            <p:cNvPicPr preferRelativeResize="0"/>
            <p:nvPr/>
          </p:nvPicPr>
          <p:blipFill rotWithShape="1">
            <a:blip r:embed="rId5">
              <a:alphaModFix/>
            </a:blip>
            <a:srcRect t="28644" r="86840" b="47709"/>
            <a:stretch/>
          </p:blipFill>
          <p:spPr>
            <a:xfrm>
              <a:off x="-99518" y="7016486"/>
              <a:ext cx="760200" cy="797400"/>
            </a:xfrm>
            <a:prstGeom prst="ellipse">
              <a:avLst/>
            </a:prstGeom>
            <a:solidFill>
              <a:srgbClr val="FFCCCC"/>
            </a:solidFill>
            <a:ln w="28575" cap="flat" cmpd="sng">
              <a:solidFill>
                <a:srgbClr val="FF999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7" name="Shape 331" descr="21-2_CH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004987" y="6562512"/>
              <a:ext cx="2712615" cy="1579571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9" name="Shape 33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843063" y="6562524"/>
              <a:ext cx="2743575" cy="157955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30" name="橢圓形圖說文字 29"/>
          <p:cNvSpPr/>
          <p:nvPr/>
        </p:nvSpPr>
        <p:spPr>
          <a:xfrm rot="10800000" flipH="1">
            <a:off x="6072198" y="2786064"/>
            <a:ext cx="2143140" cy="1928826"/>
          </a:xfrm>
          <a:prstGeom prst="wedgeEllipseCallout">
            <a:avLst>
              <a:gd name="adj1" fmla="val -18818"/>
              <a:gd name="adj2" fmla="val 66583"/>
            </a:avLst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Shape 344"/>
          <p:cNvSpPr/>
          <p:nvPr/>
        </p:nvSpPr>
        <p:spPr>
          <a:xfrm>
            <a:off x="6429388" y="3214692"/>
            <a:ext cx="1500198" cy="114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latin typeface="微軟正黑體" pitchFamily="34" charset="-120"/>
                <a:ea typeface="微軟正黑體" pitchFamily="34" charset="-120"/>
              </a:rPr>
              <a:t>拍攝日期設定 2018-02-01到2018-02-28找到上個月去東京的照片</a:t>
            </a:r>
            <a:endParaRPr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Shape 343"/>
          <p:cNvSpPr/>
          <p:nvPr/>
        </p:nvSpPr>
        <p:spPr>
          <a:xfrm>
            <a:off x="6786578" y="1214428"/>
            <a:ext cx="1620300" cy="994500"/>
          </a:xfrm>
          <a:prstGeom prst="wedgeEllipseCallout">
            <a:avLst>
              <a:gd name="adj1" fmla="val 6497"/>
              <a:gd name="adj2" fmla="val 71453"/>
            </a:avLst>
          </a:prstGeom>
          <a:gradFill flip="none" rotWithShape="1">
            <a:gsLst>
              <a:gs pos="0">
                <a:srgbClr val="1FC7B3">
                  <a:tint val="66000"/>
                  <a:satMod val="160000"/>
                </a:srgbClr>
              </a:gs>
              <a:gs pos="50000">
                <a:srgbClr val="1FC7B3">
                  <a:tint val="44500"/>
                  <a:satMod val="160000"/>
                </a:srgbClr>
              </a:gs>
              <a:gs pos="100000">
                <a:srgbClr val="1FC7B3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latin typeface="微軟正黑體" pitchFamily="34" charset="-120"/>
                <a:ea typeface="微軟正黑體" pitchFamily="34" charset="-120"/>
              </a:rPr>
              <a:t>關鍵字搜尋「結婚」找到婚紗照</a:t>
            </a:r>
            <a:endParaRPr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Shape 341"/>
          <p:cNvSpPr/>
          <p:nvPr/>
        </p:nvSpPr>
        <p:spPr>
          <a:xfrm>
            <a:off x="428596" y="2571750"/>
            <a:ext cx="2000264" cy="928694"/>
          </a:xfrm>
          <a:prstGeom prst="wedgeEllipseCallout">
            <a:avLst>
              <a:gd name="adj1" fmla="val 36993"/>
              <a:gd name="adj2" fmla="val -61642"/>
            </a:avLst>
          </a:pr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 smtClean="0">
                <a:latin typeface="微軟正黑體" pitchFamily="34" charset="-120"/>
                <a:ea typeface="微軟正黑體" pitchFamily="34" charset="-120"/>
              </a:rPr>
              <a:t>用人物辨識找到</a:t>
            </a:r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兒子</a:t>
            </a:r>
            <a:r>
              <a:rPr lang="en" sz="1500" b="1" dirty="0" smtClean="0">
                <a:latin typeface="微軟正黑體" pitchFamily="34" charset="-120"/>
                <a:ea typeface="微軟正黑體" pitchFamily="34" charset="-120"/>
              </a:rPr>
              <a:t>的照片</a:t>
            </a:r>
            <a:endParaRPr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4" name="Shape 332" descr="PhotoStation_CHT_4.png"/>
          <p:cNvPicPr preferRelativeResize="0"/>
          <p:nvPr/>
        </p:nvPicPr>
        <p:blipFill>
          <a:blip r:embed="rId8"/>
          <a:srcRect l="17325" t="9419" r="8662" b="8477"/>
          <a:stretch>
            <a:fillRect/>
          </a:stretch>
        </p:blipFill>
        <p:spPr>
          <a:xfrm>
            <a:off x="2071670" y="1638416"/>
            <a:ext cx="1071570" cy="1106371"/>
          </a:xfrm>
          <a:prstGeom prst="ellipse">
            <a:avLst/>
          </a:prstGeom>
          <a:ln w="28575" cap="rnd" cmpd="sng">
            <a:solidFill>
              <a:srgbClr val="FF7C80"/>
            </a:solidFill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612" y="1142990"/>
            <a:ext cx="3857652" cy="384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內頁10326母片_.jpg"/>
          <p:cNvPicPr>
            <a:picLocks noChangeAspect="1"/>
          </p:cNvPicPr>
          <p:nvPr/>
        </p:nvPicPr>
        <p:blipFill>
          <a:blip r:embed="rId4"/>
          <a:srcRect r="46093" b="73612"/>
          <a:stretch>
            <a:fillRect/>
          </a:stretch>
        </p:blipFill>
        <p:spPr>
          <a:xfrm>
            <a:off x="0" y="0"/>
            <a:ext cx="4929190" cy="1357304"/>
          </a:xfrm>
          <a:prstGeom prst="foldedCorner">
            <a:avLst>
              <a:gd name="adj" fmla="val 50000"/>
            </a:avLst>
          </a:prstGeom>
        </p:spPr>
      </p:pic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71406" y="1"/>
            <a:ext cx="7715304" cy="857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spc="-90" dirty="0"/>
              <a:t>我的照片都存在NAS</a:t>
            </a:r>
            <a:r>
              <a:rPr lang="en" sz="3800" b="1" spc="-90" dirty="0" smtClean="0"/>
              <a:t>，</a:t>
            </a:r>
            <a:br>
              <a:rPr lang="en" sz="3800" b="1" spc="-90" dirty="0" smtClean="0"/>
            </a:br>
            <a:r>
              <a:rPr lang="en" sz="3800" b="1" spc="-90" dirty="0" smtClean="0"/>
              <a:t>要怎麼分享？</a:t>
            </a:r>
            <a:endParaRPr sz="3800" b="1" spc="-90" dirty="0"/>
          </a:p>
        </p:txBody>
      </p:sp>
      <p:sp>
        <p:nvSpPr>
          <p:cNvPr id="311" name="Shape 311"/>
          <p:cNvSpPr/>
          <p:nvPr/>
        </p:nvSpPr>
        <p:spPr>
          <a:xfrm>
            <a:off x="6286512" y="1500180"/>
            <a:ext cx="2562000" cy="1402800"/>
          </a:xfrm>
          <a:prstGeom prst="wedgeEllipseCallout">
            <a:avLst>
              <a:gd name="adj1" fmla="val -57969"/>
              <a:gd name="adj2" fmla="val 26994"/>
            </a:avLst>
          </a:prstGeom>
          <a:solidFill>
            <a:srgbClr val="FFCCCC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婚紗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攝影</a:t>
            </a:r>
            <a:r>
              <a:rPr lang="en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要傳給那對新人</a:t>
            </a:r>
            <a:endParaRPr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6053425" y="3216975"/>
            <a:ext cx="2562000" cy="1402800"/>
          </a:xfrm>
          <a:prstGeom prst="wedgeEllipseCallout">
            <a:avLst>
              <a:gd name="adj1" fmla="val -59296"/>
              <a:gd name="adj2" fmla="val -22523"/>
            </a:avLst>
          </a:prstGeom>
          <a:solidFill>
            <a:srgbClr val="CCFFCC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上個月去東京拍的要參加攝影展</a:t>
            </a:r>
            <a:endParaRPr sz="18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571472" y="2285998"/>
            <a:ext cx="2562000" cy="1402800"/>
          </a:xfrm>
          <a:prstGeom prst="wedgeEllipseCallout">
            <a:avLst>
              <a:gd name="adj1" fmla="val 57455"/>
              <a:gd name="adj2" fmla="val 28115"/>
            </a:avLst>
          </a:prstGeom>
          <a:solidFill>
            <a:srgbClr val="CCECFF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這幾張幫</a:t>
            </a:r>
            <a:r>
              <a:rPr lang="zh-TW" altLang="en-US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兒子</a:t>
            </a:r>
            <a:r>
              <a:rPr lang="en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拍的要分享給朋友</a:t>
            </a:r>
            <a:endParaRPr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內頁10326母片_.jpg"/>
          <p:cNvPicPr>
            <a:picLocks noChangeAspect="1"/>
          </p:cNvPicPr>
          <p:nvPr/>
        </p:nvPicPr>
        <p:blipFill>
          <a:blip r:embed="rId3"/>
          <a:srcRect r="35937" b="73612"/>
          <a:stretch>
            <a:fillRect/>
          </a:stretch>
        </p:blipFill>
        <p:spPr>
          <a:xfrm>
            <a:off x="0" y="0"/>
            <a:ext cx="6357950" cy="1357304"/>
          </a:xfrm>
          <a:prstGeom prst="foldedCorner">
            <a:avLst>
              <a:gd name="adj" fmla="val 34396"/>
            </a:avLst>
          </a:prstGeom>
        </p:spPr>
      </p:pic>
      <p:sp>
        <p:nvSpPr>
          <p:cNvPr id="18" name="Shape 318"/>
          <p:cNvSpPr/>
          <p:nvPr/>
        </p:nvSpPr>
        <p:spPr>
          <a:xfrm>
            <a:off x="5857884" y="1500180"/>
            <a:ext cx="3166800" cy="620400"/>
          </a:xfrm>
          <a:prstGeom prst="homePlate">
            <a:avLst>
              <a:gd name="adj" fmla="val 50000"/>
            </a:avLst>
          </a:prstGeom>
          <a:solidFill>
            <a:srgbClr val="039AA3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微軟正黑體" pitchFamily="34" charset="-120"/>
                <a:ea typeface="微軟正黑體" pitchFamily="34" charset="-120"/>
              </a:rPr>
              <a:t>傳送分享連結</a:t>
            </a:r>
            <a:endParaRPr sz="20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319"/>
          <p:cNvSpPr txBox="1">
            <a:spLocks noGrp="1"/>
          </p:cNvSpPr>
          <p:nvPr>
            <p:ph type="title"/>
          </p:nvPr>
        </p:nvSpPr>
        <p:spPr>
          <a:xfrm>
            <a:off x="194804" y="0"/>
            <a:ext cx="8520600" cy="874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defRPr/>
            </a:pPr>
            <a:r>
              <a:rPr lang="zh-TW" altLang="en-US" dirty="0" smtClean="0"/>
              <a:t>已經用資料夾整理好，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用</a:t>
            </a:r>
            <a:r>
              <a:rPr lang="en-US" dirty="0" smtClean="0"/>
              <a:t>File Station</a:t>
            </a:r>
            <a:r>
              <a:rPr lang="zh-TW" altLang="en-US" dirty="0" smtClean="0"/>
              <a:t>分享</a:t>
            </a:r>
            <a:endParaRPr lang="zh-TW" altLang="en-US" dirty="0"/>
          </a:p>
        </p:txBody>
      </p:sp>
      <p:sp>
        <p:nvSpPr>
          <p:cNvPr id="20" name="Shape 320"/>
          <p:cNvSpPr/>
          <p:nvPr/>
        </p:nvSpPr>
        <p:spPr>
          <a:xfrm>
            <a:off x="3076550" y="1500180"/>
            <a:ext cx="3166800" cy="620400"/>
          </a:xfrm>
          <a:prstGeom prst="homePlate">
            <a:avLst>
              <a:gd name="adj" fmla="val 50000"/>
            </a:avLst>
          </a:prstGeom>
          <a:solidFill>
            <a:srgbClr val="FF7C8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000" b="1" dirty="0" smtClean="0">
                <a:latin typeface="微軟正黑體" pitchFamily="34" charset="-120"/>
                <a:ea typeface="微軟正黑體" pitchFamily="34" charset="-120"/>
              </a:rPr>
              <a:t>設定分享條件</a:t>
            </a:r>
            <a:endParaRPr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321"/>
          <p:cNvSpPr/>
          <p:nvPr/>
        </p:nvSpPr>
        <p:spPr>
          <a:xfrm>
            <a:off x="285720" y="1500180"/>
            <a:ext cx="3138780" cy="620400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找到要分享的資料夾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Shape 349"/>
          <p:cNvPicPr preferRelativeResize="0"/>
          <p:nvPr/>
        </p:nvPicPr>
        <p:blipFill rotWithShape="1">
          <a:blip r:embed="rId4">
            <a:alphaModFix/>
          </a:blip>
          <a:srcRect l="2061" r="2070"/>
          <a:stretch/>
        </p:blipFill>
        <p:spPr>
          <a:xfrm>
            <a:off x="328641" y="2294161"/>
            <a:ext cx="2814599" cy="1638960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" name="Shape 350"/>
          <p:cNvSpPr txBox="1"/>
          <p:nvPr/>
        </p:nvSpPr>
        <p:spPr>
          <a:xfrm>
            <a:off x="169014" y="3961141"/>
            <a:ext cx="30690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>
                <a:latin typeface="微軟正黑體" pitchFamily="34" charset="-120"/>
                <a:ea typeface="微軟正黑體" pitchFamily="34" charset="-120"/>
              </a:rPr>
              <a:t>選取要分享的資料夾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>
                <a:latin typeface="微軟正黑體" pitchFamily="34" charset="-120"/>
                <a:ea typeface="微軟正黑體" pitchFamily="34" charset="-120"/>
              </a:rPr>
              <a:t>建立分享連結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" name="Shape 351"/>
          <p:cNvPicPr preferRelativeResize="0"/>
          <p:nvPr/>
        </p:nvPicPr>
        <p:blipFill rotWithShape="1">
          <a:blip r:embed="rId5">
            <a:alphaModFix/>
          </a:blip>
          <a:srcRect l="1876" r="1886"/>
          <a:stretch/>
        </p:blipFill>
        <p:spPr>
          <a:xfrm>
            <a:off x="3260099" y="2297949"/>
            <a:ext cx="2814601" cy="1631378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Shape 352"/>
          <p:cNvSpPr txBox="1"/>
          <p:nvPr/>
        </p:nvSpPr>
        <p:spPr>
          <a:xfrm>
            <a:off x="3214678" y="3961166"/>
            <a:ext cx="3031936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微軟正黑體" pitchFamily="34" charset="-120"/>
                <a:ea typeface="微軟正黑體" pitchFamily="34" charset="-120"/>
              </a:rPr>
              <a:t>設定分享連結名稱、</a:t>
            </a:r>
            <a:r>
              <a:rPr lang="en" b="1" dirty="0" smtClean="0">
                <a:latin typeface="微軟正黑體" pitchFamily="34" charset="-120"/>
                <a:ea typeface="微軟正黑體" pitchFamily="34" charset="-120"/>
              </a:rPr>
              <a:t>有效期限或密碼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" name="Shape 353"/>
          <p:cNvPicPr preferRelativeResize="0"/>
          <p:nvPr/>
        </p:nvPicPr>
        <p:blipFill rotWithShape="1">
          <a:blip r:embed="rId6">
            <a:alphaModFix/>
          </a:blip>
          <a:srcRect t="1418" b="1428"/>
          <a:stretch/>
        </p:blipFill>
        <p:spPr>
          <a:xfrm>
            <a:off x="6215074" y="2294161"/>
            <a:ext cx="2661426" cy="1291874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" name="Shape 355"/>
          <p:cNvPicPr preferRelativeResize="0"/>
          <p:nvPr/>
        </p:nvPicPr>
        <p:blipFill>
          <a:blip r:embed="rId7"/>
          <a:srcRect l="8659" r="14053" b="11541"/>
          <a:stretch>
            <a:fillRect/>
          </a:stretch>
        </p:blipFill>
        <p:spPr>
          <a:xfrm flipH="1">
            <a:off x="8143900" y="3143254"/>
            <a:ext cx="785818" cy="785818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356"/>
          <p:cNvSpPr/>
          <p:nvPr/>
        </p:nvSpPr>
        <p:spPr>
          <a:xfrm>
            <a:off x="7358082" y="3571882"/>
            <a:ext cx="714214" cy="33676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Shape 3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29520" y="3214692"/>
            <a:ext cx="385158" cy="37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58" descr="C:\Users\Han Tsai\Desktop\QNAP_直播\Photo Station 5.6 直播\photos+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29388" y="3429006"/>
            <a:ext cx="792806" cy="51469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59"/>
          <p:cNvSpPr txBox="1"/>
          <p:nvPr/>
        </p:nvSpPr>
        <p:spPr>
          <a:xfrm>
            <a:off x="6643702" y="4027966"/>
            <a:ext cx="18936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" b="1" dirty="0" smtClean="0">
                <a:latin typeface="微軟正黑體" pitchFamily="34" charset="-120"/>
                <a:ea typeface="微軟正黑體" pitchFamily="34" charset="-120"/>
              </a:rPr>
              <a:t>把連結複製給客戶</a:t>
            </a:r>
            <a:endParaRPr lang="en-US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支援上傳檔案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hape 355"/>
          <p:cNvPicPr preferRelativeResize="0"/>
          <p:nvPr/>
        </p:nvPicPr>
        <p:blipFill>
          <a:blip r:embed="rId3"/>
          <a:srcRect t="15625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群組 10"/>
          <p:cNvGrpSpPr/>
          <p:nvPr/>
        </p:nvGrpSpPr>
        <p:grpSpPr>
          <a:xfrm>
            <a:off x="0" y="1857370"/>
            <a:ext cx="9144000" cy="1978627"/>
            <a:chOff x="0" y="2285998"/>
            <a:chExt cx="9144000" cy="1978627"/>
          </a:xfrm>
        </p:grpSpPr>
        <p:grpSp>
          <p:nvGrpSpPr>
            <p:cNvPr id="8" name="群組 7"/>
            <p:cNvGrpSpPr/>
            <p:nvPr/>
          </p:nvGrpSpPr>
          <p:grpSpPr>
            <a:xfrm>
              <a:off x="0" y="2285998"/>
              <a:ext cx="9144000" cy="1714512"/>
              <a:chOff x="0" y="1773918"/>
              <a:chExt cx="9144000" cy="2264482"/>
            </a:xfrm>
          </p:grpSpPr>
          <p:sp>
            <p:nvSpPr>
              <p:cNvPr id="9" name="Shape 191"/>
              <p:cNvSpPr/>
              <p:nvPr/>
            </p:nvSpPr>
            <p:spPr>
              <a:xfrm>
                <a:off x="0" y="1773918"/>
                <a:ext cx="9144000" cy="2264482"/>
              </a:xfrm>
              <a:prstGeom prst="rect">
                <a:avLst/>
              </a:prstGeom>
              <a:solidFill>
                <a:srgbClr val="039AA3">
                  <a:alpha val="40000"/>
                </a:srgb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Shape 192"/>
              <p:cNvSpPr/>
              <p:nvPr/>
            </p:nvSpPr>
            <p:spPr>
              <a:xfrm>
                <a:off x="0" y="1946205"/>
                <a:ext cx="9144000" cy="1919908"/>
              </a:xfrm>
              <a:prstGeom prst="rect">
                <a:avLst/>
              </a:prstGeom>
              <a:solidFill>
                <a:srgbClr val="039AA3">
                  <a:alpha val="84705"/>
                </a:srgb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8" name="Shape 358"/>
            <p:cNvSpPr txBox="1"/>
            <p:nvPr/>
          </p:nvSpPr>
          <p:spPr>
            <a:xfrm>
              <a:off x="0" y="2500312"/>
              <a:ext cx="9144000" cy="1764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如何在工作室</a:t>
              </a:r>
              <a:endParaRPr sz="4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大螢幕上展示攝影作品？</a:t>
              </a:r>
              <a:endParaRPr sz="4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內頁10326母片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3998" cy="5143498"/>
          </a:xfrm>
          <a:prstGeom prst="rect">
            <a:avLst/>
          </a:prstGeom>
        </p:spPr>
      </p:pic>
      <p:pic>
        <p:nvPicPr>
          <p:cNvPr id="363" name="Shape 3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7040" y="3143254"/>
            <a:ext cx="757219" cy="21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/>
          <p:nvPr/>
        </p:nvSpPr>
        <p:spPr>
          <a:xfrm>
            <a:off x="179512" y="87474"/>
            <a:ext cx="892899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HDMI直接播放</a:t>
            </a:r>
            <a:endParaRPr sz="4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用</a:t>
            </a:r>
            <a:r>
              <a:rPr lang="en" sz="4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大螢幕一起</a:t>
            </a:r>
            <a:r>
              <a:rPr lang="zh-TW" altLang="en-US" sz="4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欣</a:t>
            </a:r>
            <a:r>
              <a:rPr lang="en" sz="4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賞攝影作品</a:t>
            </a:r>
            <a:endParaRPr sz="4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366" name="Shape 366" descr="https://eu1.qnap.com/Origin/images/products/NAS/vsseries/TAS-Multimedia.png"/>
          <p:cNvPicPr preferRelativeResize="0"/>
          <p:nvPr/>
        </p:nvPicPr>
        <p:blipFill rotWithShape="1">
          <a:blip r:embed="rId5">
            <a:alphaModFix/>
          </a:blip>
          <a:srcRect b="15848"/>
          <a:stretch/>
        </p:blipFill>
        <p:spPr>
          <a:xfrm>
            <a:off x="561928" y="357172"/>
            <a:ext cx="8153755" cy="4572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群組 15"/>
          <p:cNvGrpSpPr/>
          <p:nvPr/>
        </p:nvGrpSpPr>
        <p:grpSpPr>
          <a:xfrm>
            <a:off x="642910" y="1714494"/>
            <a:ext cx="1396200" cy="1434720"/>
            <a:chOff x="167313" y="1500180"/>
            <a:chExt cx="1396200" cy="1434720"/>
          </a:xfrm>
        </p:grpSpPr>
        <p:pic>
          <p:nvPicPr>
            <p:cNvPr id="368" name="Shape 36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6800" y="1500180"/>
              <a:ext cx="1077226" cy="1077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Shape 369"/>
            <p:cNvSpPr txBox="1"/>
            <p:nvPr/>
          </p:nvSpPr>
          <p:spPr>
            <a:xfrm>
              <a:off x="167313" y="2588700"/>
              <a:ext cx="13962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bg1"/>
                  </a:solidFill>
                </a:rPr>
                <a:t>HD Player</a:t>
              </a:r>
              <a:endParaRPr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500694" y="1785932"/>
            <a:ext cx="3240300" cy="428628"/>
            <a:chOff x="5643570" y="1785932"/>
            <a:chExt cx="3240300" cy="428628"/>
          </a:xfrm>
        </p:grpSpPr>
        <p:grpSp>
          <p:nvGrpSpPr>
            <p:cNvPr id="12" name="群組 11"/>
            <p:cNvGrpSpPr/>
            <p:nvPr/>
          </p:nvGrpSpPr>
          <p:grpSpPr>
            <a:xfrm>
              <a:off x="5878515" y="1785932"/>
              <a:ext cx="2770411" cy="428628"/>
              <a:chOff x="5142431" y="3197600"/>
              <a:chExt cx="3775441" cy="584123"/>
            </a:xfrm>
          </p:grpSpPr>
          <p:sp>
            <p:nvSpPr>
              <p:cNvPr id="13" name="Shape 660"/>
              <p:cNvSpPr/>
              <p:nvPr/>
            </p:nvSpPr>
            <p:spPr>
              <a:xfrm rot="5400000">
                <a:off x="6788022" y="1651872"/>
                <a:ext cx="561900" cy="3697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剪去對角線角落矩形 13"/>
              <p:cNvSpPr/>
              <p:nvPr/>
            </p:nvSpPr>
            <p:spPr>
              <a:xfrm>
                <a:off x="5142431" y="3197600"/>
                <a:ext cx="77641" cy="584123"/>
              </a:xfrm>
              <a:prstGeom prst="snip2DiagRect">
                <a:avLst/>
              </a:prstGeom>
              <a:solidFill>
                <a:srgbClr val="8A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sp>
          <p:nvSpPr>
            <p:cNvPr id="367" name="Shape 367"/>
            <p:cNvSpPr txBox="1"/>
            <p:nvPr/>
          </p:nvSpPr>
          <p:spPr>
            <a:xfrm>
              <a:off x="5643570" y="1827146"/>
              <a:ext cx="3240300" cy="3462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cs typeface="Calibri"/>
                  <a:sym typeface="Calibri"/>
                </a:rPr>
                <a:t>支援遙控器操作</a:t>
              </a:r>
              <a:endParaRPr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</p:grpSp>
      <p:pic>
        <p:nvPicPr>
          <p:cNvPr id="17" name="圖片 16" descr="logo-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Shape 377"/>
          <p:cNvPicPr preferRelativeResize="0"/>
          <p:nvPr/>
        </p:nvPicPr>
        <p:blipFill>
          <a:blip r:embed="rId3"/>
          <a:srcRect t="14325" b="1066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群組 12"/>
          <p:cNvGrpSpPr/>
          <p:nvPr/>
        </p:nvGrpSpPr>
        <p:grpSpPr>
          <a:xfrm>
            <a:off x="0" y="2357436"/>
            <a:ext cx="9144000" cy="1643073"/>
            <a:chOff x="0" y="2428875"/>
            <a:chExt cx="9144000" cy="1643073"/>
          </a:xfrm>
        </p:grpSpPr>
        <p:sp>
          <p:nvSpPr>
            <p:cNvPr id="11" name="Shape 191"/>
            <p:cNvSpPr/>
            <p:nvPr/>
          </p:nvSpPr>
          <p:spPr>
            <a:xfrm>
              <a:off x="0" y="2428875"/>
              <a:ext cx="9144000" cy="1643073"/>
            </a:xfrm>
            <a:prstGeom prst="rect">
              <a:avLst/>
            </a:prstGeom>
            <a:solidFill>
              <a:srgbClr val="039AA3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92"/>
            <p:cNvSpPr/>
            <p:nvPr/>
          </p:nvSpPr>
          <p:spPr>
            <a:xfrm>
              <a:off x="0" y="2536277"/>
              <a:ext cx="9144000" cy="1428269"/>
            </a:xfrm>
            <a:prstGeom prst="rect">
              <a:avLst/>
            </a:prstGeom>
            <a:solidFill>
              <a:srgbClr val="039AA3">
                <a:alpha val="8470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Shape 358"/>
          <p:cNvSpPr txBox="1"/>
          <p:nvPr/>
        </p:nvSpPr>
        <p:spPr>
          <a:xfrm>
            <a:off x="0" y="2547053"/>
            <a:ext cx="9144000" cy="9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TW" altLang="en-US" sz="4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出門在外，想隨時存取</a:t>
            </a:r>
            <a:endParaRPr lang="en-US" altLang="zh-TW" sz="44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zh-TW" altLang="en-US" sz="4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家中 </a:t>
            </a:r>
            <a:r>
              <a:rPr lang="en-US" altLang="zh-TW" sz="4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4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的照片？</a:t>
            </a:r>
            <a:endParaRPr lang="zh-TW" altLang="en-US" sz="4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Shape 379"/>
          <p:cNvPicPr preferRelativeResize="0"/>
          <p:nvPr/>
        </p:nvPicPr>
        <p:blipFill rotWithShape="1">
          <a:blip r:embed="rId4">
            <a:alphaModFix/>
          </a:blip>
          <a:srcRect r="5250" b="38148"/>
          <a:stretch/>
        </p:blipFill>
        <p:spPr>
          <a:xfrm>
            <a:off x="285720" y="214296"/>
            <a:ext cx="1345971" cy="285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78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" b="1" i="0" u="none" strike="noStrike" cap="none" dirty="0">
                <a:sym typeface="Arial"/>
              </a:rPr>
              <a:t>常用照片儲存裝置</a:t>
            </a:r>
            <a:endParaRPr b="1" i="0" u="none" strike="noStrike" cap="none" dirty="0">
              <a:sym typeface="Arial"/>
            </a:endParaRPr>
          </a:p>
        </p:txBody>
      </p:sp>
      <p:grpSp>
        <p:nvGrpSpPr>
          <p:cNvPr id="20" name="群組 21"/>
          <p:cNvGrpSpPr/>
          <p:nvPr/>
        </p:nvGrpSpPr>
        <p:grpSpPr>
          <a:xfrm>
            <a:off x="4299256" y="500048"/>
            <a:ext cx="4844744" cy="3906390"/>
            <a:chOff x="3714744" y="1285866"/>
            <a:chExt cx="4844744" cy="3906390"/>
          </a:xfrm>
        </p:grpSpPr>
        <p:pic>
          <p:nvPicPr>
            <p:cNvPr id="24" name="圖片 20" descr="0326p3_工作區域 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4744" y="1285866"/>
              <a:ext cx="4844744" cy="3906390"/>
            </a:xfrm>
            <a:prstGeom prst="rect">
              <a:avLst/>
            </a:prstGeom>
          </p:spPr>
        </p:pic>
        <p:sp>
          <p:nvSpPr>
            <p:cNvPr id="25" name="Shape 85"/>
            <p:cNvSpPr txBox="1"/>
            <p:nvPr/>
          </p:nvSpPr>
          <p:spPr>
            <a:xfrm>
              <a:off x="5443600" y="2143122"/>
              <a:ext cx="1357322" cy="928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675" tIns="97525" rIns="170675" bIns="97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accent5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雲儲存</a:t>
              </a:r>
              <a:endParaRPr sz="2400" b="1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26" name="Shape 87"/>
            <p:cNvSpPr txBox="1"/>
            <p:nvPr/>
          </p:nvSpPr>
          <p:spPr>
            <a:xfrm>
              <a:off x="4872096" y="3956786"/>
              <a:ext cx="1214446" cy="637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70675" bIns="192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</a:pPr>
              <a:r>
                <a:rPr lang="en" sz="2000" b="1" i="0" u="none" strike="noStrike" cap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公有雲</a:t>
              </a:r>
              <a:endParaRPr sz="2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endParaRPr sz="2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  <a:p>
              <a:pPr marL="285750" marR="0" lvl="1" indent="-10795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pic>
          <p:nvPicPr>
            <p:cNvPr id="27" name="Shape 9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58178" y="3666020"/>
              <a:ext cx="446179" cy="5143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9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57716" y="3880334"/>
              <a:ext cx="571504" cy="5715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矩形 17"/>
            <p:cNvSpPr/>
            <p:nvPr/>
          </p:nvSpPr>
          <p:spPr>
            <a:xfrm>
              <a:off x="6443732" y="3737458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私有雲</a:t>
              </a:r>
              <a:endParaRPr lang="zh-TW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群組 22"/>
          <p:cNvGrpSpPr/>
          <p:nvPr/>
        </p:nvGrpSpPr>
        <p:grpSpPr>
          <a:xfrm>
            <a:off x="-142908" y="1142990"/>
            <a:ext cx="4858385" cy="3906390"/>
            <a:chOff x="4143372" y="428610"/>
            <a:chExt cx="4858385" cy="3906390"/>
          </a:xfrm>
        </p:grpSpPr>
        <p:pic>
          <p:nvPicPr>
            <p:cNvPr id="31" name="圖片 16" descr="0326p3_工作區域 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3372" y="428610"/>
              <a:ext cx="4858385" cy="3906390"/>
            </a:xfrm>
            <a:prstGeom prst="rect">
              <a:avLst/>
            </a:prstGeom>
          </p:spPr>
        </p:pic>
        <p:sp>
          <p:nvSpPr>
            <p:cNvPr id="32" name="Shape 81"/>
            <p:cNvSpPr txBox="1"/>
            <p:nvPr/>
          </p:nvSpPr>
          <p:spPr>
            <a:xfrm>
              <a:off x="5929322" y="1000114"/>
              <a:ext cx="1500198" cy="785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675" tIns="97525" rIns="170675" bIns="97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便攜式</a:t>
              </a:r>
              <a:endParaRPr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3" name="Shape 83"/>
            <p:cNvSpPr txBox="1"/>
            <p:nvPr/>
          </p:nvSpPr>
          <p:spPr>
            <a:xfrm>
              <a:off x="5158508" y="3094516"/>
              <a:ext cx="1000132" cy="494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70675" bIns="192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</a:pPr>
              <a:r>
                <a:rPr lang="en" sz="2000" b="1" i="0" u="none" strike="noStrike" cap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SD</a:t>
              </a:r>
              <a:r>
                <a:rPr lang="en" sz="2000" b="1" i="0" u="none" strike="noStrike" cap="none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卡</a:t>
              </a:r>
              <a:endParaRPr sz="2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pic>
          <p:nvPicPr>
            <p:cNvPr id="34" name="Shape 8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73152" y="2880202"/>
              <a:ext cx="816000" cy="475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Shape 9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14876" y="3071816"/>
              <a:ext cx="446435" cy="5414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矩形 18"/>
            <p:cNvSpPr/>
            <p:nvPr/>
          </p:nvSpPr>
          <p:spPr>
            <a:xfrm>
              <a:off x="6801582" y="2737326"/>
              <a:ext cx="1210588" cy="697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28600" lvl="1" indent="-228600">
                <a:lnSpc>
                  <a:spcPct val="90000"/>
                </a:lnSpc>
                <a:spcBef>
                  <a:spcPts val="360"/>
                </a:spcBef>
                <a:buClr>
                  <a:schemeClr val="dk1"/>
                </a:buClr>
                <a:buSzPts val="2400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外接硬碟</a:t>
              </a:r>
              <a:endParaRPr lang="ar-JO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>
                <a:lnSpc>
                  <a:spcPct val="90000"/>
                </a:lnSpc>
                <a:spcBef>
                  <a:spcPts val="360"/>
                </a:spcBef>
                <a:buClr>
                  <a:schemeClr val="dk1"/>
                </a:buClr>
                <a:buSzPts val="2400"/>
              </a:pP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裸碟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/>
        </p:nvSpPr>
        <p:spPr>
          <a:xfrm>
            <a:off x="-32" y="4071948"/>
            <a:ext cx="7858180" cy="777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" sz="3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申請 </a:t>
            </a:r>
            <a:r>
              <a:rPr lang="en" sz="3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QID，</a:t>
            </a:r>
            <a:r>
              <a:rPr lang="en" sz="3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登入即可連線</a:t>
            </a:r>
            <a:r>
              <a:rPr lang="zh-TW" altLang="en-US" sz="3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到</a:t>
            </a:r>
            <a:r>
              <a:rPr lang="en" sz="3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NAS </a:t>
            </a:r>
            <a:endParaRPr sz="3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142844" y="3571882"/>
            <a:ext cx="655272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您專屬的個人雲儲存</a:t>
            </a:r>
            <a:endParaRPr sz="3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390" name="Shape 390" descr="螢幕快照 2018-02-12 下午5.55.01.png"/>
          <p:cNvPicPr preferRelativeResize="0"/>
          <p:nvPr/>
        </p:nvPicPr>
        <p:blipFill rotWithShape="1">
          <a:blip r:embed="rId3">
            <a:alphaModFix/>
          </a:blip>
          <a:srcRect r="1289"/>
          <a:stretch/>
        </p:blipFill>
        <p:spPr>
          <a:xfrm>
            <a:off x="-32" y="71420"/>
            <a:ext cx="7143768" cy="3500462"/>
          </a:xfrm>
          <a:prstGeom prst="rect">
            <a:avLst/>
          </a:prstGeom>
          <a:noFill/>
          <a:ln w="38100">
            <a:solidFill>
              <a:srgbClr val="039AA3"/>
            </a:solidFill>
          </a:ln>
        </p:spPr>
      </p:pic>
      <p:pic>
        <p:nvPicPr>
          <p:cNvPr id="391" name="Shape 391" descr="C:\Users\motomo\Documents\Tencent Files\2263977786\FileRecv\TS-453mini\TS-453mini-Right-angle-of-elevation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000760" y="1857370"/>
            <a:ext cx="2935262" cy="250084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0" y="2428874"/>
            <a:ext cx="9144000" cy="1978627"/>
            <a:chOff x="0" y="2500312"/>
            <a:chExt cx="9144000" cy="1978627"/>
          </a:xfrm>
        </p:grpSpPr>
        <p:grpSp>
          <p:nvGrpSpPr>
            <p:cNvPr id="14" name="群組 13"/>
            <p:cNvGrpSpPr/>
            <p:nvPr/>
          </p:nvGrpSpPr>
          <p:grpSpPr>
            <a:xfrm>
              <a:off x="0" y="2500312"/>
              <a:ext cx="9144000" cy="1714512"/>
              <a:chOff x="0" y="1720710"/>
              <a:chExt cx="9144000" cy="1714512"/>
            </a:xfrm>
          </p:grpSpPr>
          <p:sp>
            <p:nvSpPr>
              <p:cNvPr id="12" name="Shape 191"/>
              <p:cNvSpPr/>
              <p:nvPr/>
            </p:nvSpPr>
            <p:spPr>
              <a:xfrm>
                <a:off x="0" y="1720710"/>
                <a:ext cx="9144000" cy="1714512"/>
              </a:xfrm>
              <a:prstGeom prst="rect">
                <a:avLst/>
              </a:prstGeom>
              <a:solidFill>
                <a:srgbClr val="039AA3">
                  <a:alpha val="40000"/>
                </a:srgb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Shape 192"/>
              <p:cNvSpPr/>
              <p:nvPr/>
            </p:nvSpPr>
            <p:spPr>
              <a:xfrm>
                <a:off x="0" y="1851154"/>
                <a:ext cx="9144000" cy="1453624"/>
              </a:xfrm>
              <a:prstGeom prst="rect">
                <a:avLst/>
              </a:prstGeom>
              <a:solidFill>
                <a:srgbClr val="039AA3">
                  <a:alpha val="84705"/>
                </a:srgb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Shape 358"/>
            <p:cNvSpPr txBox="1"/>
            <p:nvPr/>
          </p:nvSpPr>
          <p:spPr>
            <a:xfrm>
              <a:off x="0" y="2643188"/>
              <a:ext cx="8929718" cy="1835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 algn="r"/>
              <a:r>
                <a:rPr lang="zh-TW" altLang="en-US" sz="38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　分享至</a:t>
              </a:r>
              <a:r>
                <a:rPr lang="en-US" sz="38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FB/Line</a:t>
              </a:r>
              <a:endParaRPr lang="en-US" sz="3800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marL="342900" lvl="0" indent="-342900" algn="r">
                <a:spcBef>
                  <a:spcPts val="800"/>
                </a:spcBef>
              </a:pPr>
              <a:r>
                <a:rPr lang="zh-TW" altLang="en-US" sz="3800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自動備份手機相片</a:t>
              </a:r>
              <a:endParaRPr lang="zh-TW" altLang="en-US" sz="3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98" name="Shape 398"/>
          <p:cNvSpPr txBox="1"/>
          <p:nvPr/>
        </p:nvSpPr>
        <p:spPr>
          <a:xfrm>
            <a:off x="3419872" y="2985796"/>
            <a:ext cx="5616624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3500430" y="4286262"/>
            <a:ext cx="535728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從此不怕手機容量不夠</a:t>
            </a:r>
            <a:endParaRPr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401" name="Shape 401" descr="Qphoto_CHT_3.PNG"/>
          <p:cNvPicPr preferRelativeResize="0"/>
          <p:nvPr/>
        </p:nvPicPr>
        <p:blipFill rotWithShape="1">
          <a:blip r:embed="rId3"/>
          <a:stretch/>
        </p:blipFill>
        <p:spPr>
          <a:xfrm>
            <a:off x="2857488" y="285734"/>
            <a:ext cx="1770857" cy="31432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402" name="Shape 402" descr="Qphoto_CHT_6-1.PNG"/>
          <p:cNvPicPr preferRelativeResize="0"/>
          <p:nvPr/>
        </p:nvPicPr>
        <p:blipFill rotWithShape="1">
          <a:blip r:embed="rId4"/>
          <a:stretch/>
        </p:blipFill>
        <p:spPr>
          <a:xfrm>
            <a:off x="214282" y="285734"/>
            <a:ext cx="1770857" cy="31432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403" name="Shape 403" descr="Qphoto_CHT_5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3570" y="1495068"/>
            <a:ext cx="1813984" cy="3219822"/>
          </a:xfrm>
          <a:prstGeom prst="rect">
            <a:avLst/>
          </a:prstGeom>
          <a:noFill/>
          <a:ln w="127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" name="圓角矩形 19"/>
          <p:cNvSpPr/>
          <p:nvPr/>
        </p:nvSpPr>
        <p:spPr>
          <a:xfrm>
            <a:off x="5500694" y="642924"/>
            <a:ext cx="2071702" cy="500066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2400"/>
              </a:lnSpc>
            </a:pPr>
            <a:endParaRPr lang="zh-TW" altLang="en-US" sz="2400" b="1" dirty="0"/>
          </a:p>
        </p:txBody>
      </p:sp>
      <p:sp>
        <p:nvSpPr>
          <p:cNvPr id="22" name="矩形 21"/>
          <p:cNvSpPr/>
          <p:nvPr/>
        </p:nvSpPr>
        <p:spPr>
          <a:xfrm>
            <a:off x="6239287" y="1857369"/>
            <a:ext cx="1266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000" lvl="0" algn="ctr"/>
            <a:r>
              <a:rPr lang="en-US" altLang="zh-TW" b="1" dirty="0" err="1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Qfile</a:t>
            </a:r>
            <a:endParaRPr lang="en-US" altLang="zh-TW" b="1" dirty="0" smtClean="0">
              <a:solidFill>
                <a:srgbClr val="002060"/>
              </a:solidFill>
              <a:latin typeface="+mn-lt"/>
              <a:ea typeface="微軟正黑體" pitchFamily="34" charset="-120"/>
            </a:endParaRPr>
          </a:p>
          <a:p>
            <a:pPr marL="360000" lvl="0" algn="ctr"/>
            <a:r>
              <a:rPr lang="zh-TW" altLang="en-US" b="1" dirty="0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管理文件</a:t>
            </a:r>
            <a:endParaRPr lang="zh-TW" altLang="en-US" b="1" dirty="0">
              <a:solidFill>
                <a:srgbClr val="00206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143504" y="1857370"/>
            <a:ext cx="1928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 err="1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Qphoto</a:t>
            </a:r>
            <a:endParaRPr lang="en-US" altLang="zh-TW" b="1" dirty="0" smtClean="0">
              <a:solidFill>
                <a:srgbClr val="002060"/>
              </a:solidFill>
              <a:latin typeface="+mn-lt"/>
              <a:ea typeface="微軟正黑體" pitchFamily="34" charset="-120"/>
            </a:endParaRPr>
          </a:p>
          <a:p>
            <a:pPr lvl="0" algn="ctr"/>
            <a:r>
              <a:rPr lang="zh-TW" altLang="en-US" b="1" dirty="0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看相片</a:t>
            </a:r>
            <a:endParaRPr lang="zh-TW" altLang="en-US" b="1" dirty="0">
              <a:solidFill>
                <a:srgbClr val="002060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026" name="Picture 2" descr="E:\相關應用LOGO\A-QTS 4相關LOGO\2014\手機ICON\Qfile_5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 flipH="1" flipV="1">
            <a:off x="6715140" y="1214428"/>
            <a:ext cx="667155" cy="669168"/>
          </a:xfrm>
          <a:prstGeom prst="rect">
            <a:avLst/>
          </a:prstGeom>
          <a:noFill/>
        </p:spPr>
      </p:pic>
      <p:pic>
        <p:nvPicPr>
          <p:cNvPr id="1027" name="Picture 3" descr="E:\相關應用LOGO\A-QTS 4相關LOGO\2014\手機ICON\Qphoto_51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9221" y="1214427"/>
            <a:ext cx="641192" cy="641192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5715008" y="714362"/>
            <a:ext cx="1614546" cy="376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400"/>
              </a:lnSpc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專屬手機 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App</a:t>
            </a:r>
            <a:endParaRPr lang="zh-TW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/>
          <p:nvPr/>
        </p:nvSpPr>
        <p:spPr>
          <a:xfrm>
            <a:off x="307975" y="2928940"/>
            <a:ext cx="8835900" cy="168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超高速傳輸：40Gbps</a:t>
            </a:r>
            <a:endParaRPr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不用複雜網路設定，NAS隨插即用</a:t>
            </a:r>
            <a:endParaRPr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lvl="0" indent="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直接用Lightroom編輯NAS裡的RAW檔</a:t>
            </a:r>
            <a:endParaRPr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12" name="Shape 412" descr="http://img2.imgtn.bdimg.com/it/u=4108316652,3646287318&amp;fm=21&amp;gp=0.jpg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Shape 413" descr="H:\01-SalesKit\09-产品图片\TS-469H\Righ angle of elevation_shadow.png"/>
          <p:cNvPicPr preferRelativeResize="0"/>
          <p:nvPr/>
        </p:nvPicPr>
        <p:blipFill>
          <a:blip r:embed="rId3"/>
          <a:srcRect l="23582"/>
          <a:stretch>
            <a:fillRect/>
          </a:stretch>
        </p:blipFill>
        <p:spPr>
          <a:xfrm>
            <a:off x="6072198" y="1071552"/>
            <a:ext cx="2548218" cy="208411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14" name="Shape 414"/>
          <p:cNvSpPr/>
          <p:nvPr/>
        </p:nvSpPr>
        <p:spPr>
          <a:xfrm>
            <a:off x="1714480" y="0"/>
            <a:ext cx="6429388" cy="7858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高速編輯</a:t>
            </a:r>
            <a:endParaRPr sz="4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77914"/>
            <a:ext cx="2000232" cy="6771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" sz="3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優勢</a:t>
            </a:r>
            <a:r>
              <a:rPr lang="zh-TW" altLang="en-US" sz="3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四</a:t>
            </a:r>
            <a:endParaRPr lang="zh-TW" altLang="en-US" sz="3800" dirty="0">
              <a:solidFill>
                <a:srgbClr val="FFFF00"/>
              </a:solidFill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284938" y="928676"/>
            <a:ext cx="4064986" cy="2357454"/>
            <a:chOff x="5825850" y="694433"/>
            <a:chExt cx="4120738" cy="2561549"/>
          </a:xfrm>
        </p:grpSpPr>
        <p:pic>
          <p:nvPicPr>
            <p:cNvPr id="12" name="圖片 11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825850" y="694433"/>
              <a:ext cx="4120738" cy="2561549"/>
            </a:xfrm>
            <a:prstGeom prst="rect">
              <a:avLst/>
            </a:prstGeom>
          </p:spPr>
        </p:pic>
        <p:sp>
          <p:nvSpPr>
            <p:cNvPr id="13" name="Shape 198"/>
            <p:cNvSpPr txBox="1"/>
            <p:nvPr/>
          </p:nvSpPr>
          <p:spPr>
            <a:xfrm>
              <a:off x="5899195" y="849678"/>
              <a:ext cx="3997536" cy="135732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sz="3600" b="1" dirty="0" smtClean="0">
                  <a:solidFill>
                    <a:schemeClr val="lt1"/>
                  </a:solidFill>
                </a:rPr>
                <a:t>Thunderbolt 3</a:t>
              </a:r>
              <a:endParaRPr lang="en-US" sz="3600" b="1" dirty="0">
                <a:solidFill>
                  <a:schemeClr val="lt1"/>
                </a:solidFill>
              </a:endParaRPr>
            </a:p>
          </p:txBody>
        </p:sp>
      </p:grpSp>
      <p:pic>
        <p:nvPicPr>
          <p:cNvPr id="10" name="Picture 6" descr="C:\Users\Coco Chiang\Desktop\20170911直播母版16比9\TS-453BT3_元素\TS-453BT3_封面_PPT元素\元素\Thunderbolt.png"/>
          <p:cNvPicPr>
            <a:picLocks noChangeAspect="1" noChangeArrowheads="1"/>
          </p:cNvPicPr>
          <p:nvPr/>
        </p:nvPicPr>
        <p:blipFill>
          <a:blip r:embed="rId5"/>
          <a:srcRect r="78737"/>
          <a:stretch>
            <a:fillRect/>
          </a:stretch>
        </p:blipFill>
        <p:spPr bwMode="auto">
          <a:xfrm>
            <a:off x="5286380" y="1285866"/>
            <a:ext cx="642942" cy="702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326母片_結尾.png"/>
          <p:cNvPicPr>
            <a:picLocks noChangeAspect="1"/>
          </p:cNvPicPr>
          <p:nvPr/>
        </p:nvPicPr>
        <p:blipFill>
          <a:blip r:embed="rId3"/>
          <a:srcRect b="73612"/>
          <a:stretch>
            <a:fillRect/>
          </a:stretch>
        </p:blipFill>
        <p:spPr>
          <a:xfrm>
            <a:off x="0" y="0"/>
            <a:ext cx="9144000" cy="1357304"/>
          </a:xfrm>
          <a:prstGeom prst="rect">
            <a:avLst/>
          </a:prstGeom>
        </p:spPr>
      </p:pic>
      <p:sp>
        <p:nvSpPr>
          <p:cNvPr id="421" name="Shape 421"/>
          <p:cNvSpPr txBox="1"/>
          <p:nvPr/>
        </p:nvSpPr>
        <p:spPr>
          <a:xfrm>
            <a:off x="252536" y="123438"/>
            <a:ext cx="8776842" cy="1335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為超高速而生</a:t>
            </a:r>
            <a:endParaRPr lang="en" sz="4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marR="0" lvl="0" indent="-342900" algn="l" rtl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Thunderbolt </a:t>
            </a:r>
            <a:r>
              <a:rPr lang="en" sz="4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直連共享儲存</a:t>
            </a:r>
            <a:endParaRPr sz="4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0" y="1500180"/>
            <a:ext cx="9144000" cy="85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以Thunderbolt直連</a:t>
            </a:r>
            <a:r>
              <a:rPr lang="en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en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，</a:t>
            </a:r>
            <a:r>
              <a:rPr lang="en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直接在電腦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Lightroom</a:t>
            </a:r>
            <a:r>
              <a:rPr lang="en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編輯NAS裡的RAW檔</a:t>
            </a:r>
            <a:endParaRPr sz="28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0" y="2928940"/>
            <a:ext cx="2071670" cy="1204200"/>
          </a:xfrm>
          <a:prstGeom prst="homePlate">
            <a:avLst>
              <a:gd name="adj" fmla="val 25894"/>
            </a:avLst>
          </a:prstGeom>
          <a:solidFill>
            <a:srgbClr val="039AA3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en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000張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RAW</a:t>
            </a:r>
            <a:r>
              <a:rPr lang="en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檔 </a:t>
            </a:r>
            <a:endParaRPr lang="en" sz="24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只要 </a:t>
            </a:r>
            <a:r>
              <a:rPr lang="en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40</a:t>
            </a:r>
            <a:r>
              <a:rPr lang="en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秒</a:t>
            </a:r>
            <a:endParaRPr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9" name="圖片 28" descr="P32_Network-Technologies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500312"/>
            <a:ext cx="6643734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2071670" y="1928808"/>
            <a:ext cx="5077331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chemeClr val="lt1"/>
                </a:solidFill>
                <a:latin typeface="+mj-lt"/>
                <a:ea typeface="微軟正黑體" pitchFamily="34" charset="-120"/>
                <a:sym typeface="Arial"/>
              </a:rPr>
              <a:t>QNAP NAS </a:t>
            </a:r>
            <a:endParaRPr lang="en" sz="5400" b="1" dirty="0" smtClean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推薦機型</a:t>
            </a:r>
            <a:endParaRPr sz="4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/>
        </p:nvSpPr>
        <p:spPr>
          <a:xfrm>
            <a:off x="6929454" y="0"/>
            <a:ext cx="2214546" cy="4587558"/>
          </a:xfrm>
          <a:prstGeom prst="snip1Rect">
            <a:avLst>
              <a:gd name="adj" fmla="val 0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45" name="Shape 445"/>
          <p:cNvSpPr/>
          <p:nvPr/>
        </p:nvSpPr>
        <p:spPr>
          <a:xfrm>
            <a:off x="4786315" y="0"/>
            <a:ext cx="2357454" cy="4587558"/>
          </a:xfrm>
          <a:prstGeom prst="snip1Rect">
            <a:avLst>
              <a:gd name="adj" fmla="val 7519"/>
            </a:avLst>
          </a:prstGeom>
          <a:solidFill>
            <a:srgbClr val="00CC99"/>
          </a:soli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3071803" y="0"/>
            <a:ext cx="2286015" cy="4587558"/>
          </a:xfrm>
          <a:prstGeom prst="snip1Rect">
            <a:avLst>
              <a:gd name="adj" fmla="val 9120"/>
            </a:avLst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1428728" y="0"/>
            <a:ext cx="2214578" cy="4587558"/>
          </a:xfrm>
          <a:prstGeom prst="snip1Rect">
            <a:avLst>
              <a:gd name="adj" fmla="val 10940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39" name="Shape 439"/>
          <p:cNvSpPr/>
          <p:nvPr/>
        </p:nvSpPr>
        <p:spPr>
          <a:xfrm>
            <a:off x="0" y="0"/>
            <a:ext cx="1857356" cy="4587558"/>
          </a:xfrm>
          <a:prstGeom prst="snip1Rect">
            <a:avLst>
              <a:gd name="adj" fmla="val 10165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42844" y="214296"/>
            <a:ext cx="1571636" cy="357190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/>
          <p:cNvSpPr/>
          <p:nvPr/>
        </p:nvSpPr>
        <p:spPr>
          <a:xfrm>
            <a:off x="1928794" y="214296"/>
            <a:ext cx="1571636" cy="357190"/>
          </a:xfrm>
          <a:prstGeom prst="rect">
            <a:avLst/>
          </a:prstGeom>
          <a:solidFill>
            <a:srgbClr val="DE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/>
        </p:nvSpPr>
        <p:spPr>
          <a:xfrm>
            <a:off x="3714744" y="214296"/>
            <a:ext cx="1571636" cy="357190"/>
          </a:xfrm>
          <a:prstGeom prst="rect">
            <a:avLst/>
          </a:prstGeom>
          <a:solidFill>
            <a:srgbClr val="5F2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/>
        </p:nvSpPr>
        <p:spPr>
          <a:xfrm>
            <a:off x="5500694" y="214296"/>
            <a:ext cx="1571636" cy="357190"/>
          </a:xfrm>
          <a:prstGeom prst="rect">
            <a:avLst/>
          </a:prstGeom>
          <a:solidFill>
            <a:srgbClr val="039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/>
        </p:nvSpPr>
        <p:spPr>
          <a:xfrm>
            <a:off x="7286644" y="214296"/>
            <a:ext cx="1571636" cy="357190"/>
          </a:xfrm>
          <a:prstGeom prst="rect">
            <a:avLst/>
          </a:prstGeom>
          <a:solidFill>
            <a:srgbClr val="2F7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438" name="Shape 438"/>
          <p:cNvSpPr/>
          <p:nvPr/>
        </p:nvSpPr>
        <p:spPr>
          <a:xfrm>
            <a:off x="7286644" y="225304"/>
            <a:ext cx="1501649" cy="98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新手入門</a:t>
            </a:r>
            <a:endParaRPr sz="2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" sz="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USB直連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輕鬆體驗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48" name="Shape 448"/>
          <p:cNvSpPr/>
          <p:nvPr/>
        </p:nvSpPr>
        <p:spPr>
          <a:xfrm>
            <a:off x="7540004" y="2314535"/>
            <a:ext cx="1461152" cy="39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TS-251A</a:t>
            </a:r>
            <a:endParaRPr sz="1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51" name="Shape 451"/>
          <p:cNvSpPr/>
          <p:nvPr/>
        </p:nvSpPr>
        <p:spPr>
          <a:xfrm>
            <a:off x="7429520" y="2786064"/>
            <a:ext cx="1467109" cy="113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2~12TB</a:t>
            </a:r>
            <a:endParaRPr sz="1100" b="1" dirty="0">
              <a:latin typeface="微軟正黑體" pitchFamily="34" charset="-120"/>
              <a:ea typeface="微軟正黑體" pitchFamily="34" charset="-120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2個硬碟槽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Intel雙核心Celeron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2GB記憶體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USB快速直連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内建SD卡插槽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5507966" y="214296"/>
            <a:ext cx="1564364" cy="91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攝影</a:t>
            </a:r>
            <a: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愛好者</a:t>
            </a:r>
            <a:endParaRPr sz="2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" sz="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USB直連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性價比王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47" name="Shape 447"/>
          <p:cNvSpPr/>
          <p:nvPr/>
        </p:nvSpPr>
        <p:spPr>
          <a:xfrm>
            <a:off x="5643569" y="2314532"/>
            <a:ext cx="1285885" cy="34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TS-453B</a:t>
            </a:r>
            <a:endParaRPr sz="1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50" name="Shape 450"/>
          <p:cNvSpPr/>
          <p:nvPr/>
        </p:nvSpPr>
        <p:spPr>
          <a:xfrm>
            <a:off x="5500694" y="2786064"/>
            <a:ext cx="1690306" cy="1301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4~24TB</a:t>
            </a:r>
            <a:endParaRPr sz="1100" b="1" dirty="0">
              <a:latin typeface="微軟正黑體" pitchFamily="34" charset="-120"/>
              <a:ea typeface="微軟正黑體" pitchFamily="34" charset="-120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4個硬碟槽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Intel四核心Celeron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8GB/4GB記憶體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USB快速直連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內建SD</a:t>
            </a:r>
            <a:r>
              <a:rPr lang="en" sz="11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卡插槽</a:t>
            </a:r>
            <a:endParaRPr lang="en-US" sz="11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indent="-173038">
              <a:buClr>
                <a:schemeClr val="lt1"/>
              </a:buClr>
              <a:buSzPts val="1200"/>
              <a:buFont typeface="Arial"/>
              <a:buChar char="•"/>
            </a:pPr>
            <a:r>
              <a:rPr lang="zh-CHT" altLang="en-US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可插卡擴充</a:t>
            </a:r>
            <a:r>
              <a:rPr lang="en-US" altLang="zh-CHT" sz="11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10GbE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3791187" y="142858"/>
            <a:ext cx="1566631" cy="1244501"/>
          </a:xfrm>
          <a:prstGeom prst="snip1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攝影</a:t>
            </a:r>
            <a: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玩家</a:t>
            </a:r>
            <a:endParaRPr sz="2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高效能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多媒體享受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3929058" y="2802825"/>
            <a:ext cx="1672954" cy="1613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4~36TB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6個硬碟槽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AMD 四核心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7" marR="0" lvl="0" indent="-17303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8GB/4GB</a:t>
            </a:r>
            <a:r>
              <a:rPr lang="en" sz="11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記憶</a:t>
            </a:r>
          </a:p>
          <a:p>
            <a:pPr marL="173037" marR="0" lvl="0" indent="-17303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USB</a:t>
            </a: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快速直連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HDMI 4K </a:t>
            </a:r>
            <a:r>
              <a:rPr lang="en" sz="11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輸出</a:t>
            </a:r>
            <a:endParaRPr lang="en-US" sz="11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zh-TW" altLang="en-US" sz="11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可插卡擴充</a:t>
            </a:r>
            <a:r>
              <a:rPr lang="en-US" altLang="zh-TW" sz="11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10GbE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3643306" y="2331296"/>
            <a:ext cx="1785950" cy="339409"/>
          </a:xfrm>
          <a:prstGeom prst="snip1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TVS-673e</a:t>
            </a:r>
            <a:endParaRPr sz="1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43" name="Shape 443"/>
          <p:cNvSpPr/>
          <p:nvPr/>
        </p:nvSpPr>
        <p:spPr>
          <a:xfrm>
            <a:off x="1536462" y="198522"/>
            <a:ext cx="2464036" cy="1218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資深攝影師</a:t>
            </a:r>
            <a:endParaRPr sz="2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" sz="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高速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Thunderbolt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快速</a:t>
            </a: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共享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44" name="Shape 444"/>
          <p:cNvSpPr/>
          <p:nvPr/>
        </p:nvSpPr>
        <p:spPr>
          <a:xfrm>
            <a:off x="1785918" y="2331297"/>
            <a:ext cx="1928826" cy="33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 b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TS-453BT3</a:t>
            </a:r>
            <a:endParaRPr sz="1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49" name="Shape 449"/>
          <p:cNvSpPr/>
          <p:nvPr/>
        </p:nvSpPr>
        <p:spPr>
          <a:xfrm>
            <a:off x="2000232" y="2802827"/>
            <a:ext cx="1571638" cy="141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4~24TB</a:t>
            </a:r>
            <a:endParaRPr sz="1100" b="1" dirty="0">
              <a:latin typeface="微軟正黑體" pitchFamily="34" charset="-120"/>
              <a:ea typeface="微軟正黑體" pitchFamily="34" charset="-120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4個硬碟槽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Intel 四核心Celeron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8GB記憶體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Thunderbolt直連/</a:t>
            </a:r>
            <a:r>
              <a:rPr lang="en" sz="11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共用</a:t>
            </a:r>
            <a:endParaRPr lang="en-US" sz="11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indent="-173038"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HDMI 4K </a:t>
            </a:r>
            <a:r>
              <a:rPr lang="en" sz="11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輸出</a:t>
            </a:r>
            <a:endParaRPr lang="en-US"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40" name="Shape 440"/>
          <p:cNvSpPr/>
          <p:nvPr/>
        </p:nvSpPr>
        <p:spPr>
          <a:xfrm>
            <a:off x="-76200" y="181760"/>
            <a:ext cx="1933556" cy="1230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專業攝影師</a:t>
            </a:r>
            <a:endParaRPr sz="2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" sz="7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超高速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Thunderbolt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超大容量</a:t>
            </a:r>
            <a:endParaRPr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41" name="Shape 441"/>
          <p:cNvSpPr/>
          <p:nvPr/>
        </p:nvSpPr>
        <p:spPr>
          <a:xfrm>
            <a:off x="123795" y="2786064"/>
            <a:ext cx="1519247" cy="1578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12~72TB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12個硬碟槽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Intel 四核心i5/i7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16GB記憶體</a:t>
            </a:r>
            <a:endParaRPr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Thunderbolt直連/</a:t>
            </a:r>
            <a:r>
              <a:rPr lang="en" sz="11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共用</a:t>
            </a:r>
            <a:endParaRPr lang="en-US" sz="11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173038" indent="-173038"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1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HDMI 4K </a:t>
            </a:r>
            <a:r>
              <a:rPr lang="en" sz="11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輸出</a:t>
            </a:r>
            <a:endParaRPr lang="en-US" sz="11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442" name="Shape 442"/>
          <p:cNvSpPr/>
          <p:nvPr/>
        </p:nvSpPr>
        <p:spPr>
          <a:xfrm>
            <a:off x="0" y="2314535"/>
            <a:ext cx="1864529" cy="33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TVS-1282T3</a:t>
            </a:r>
            <a:endParaRPr sz="1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31" name="圖片 30" descr="0326母片_結尾.png"/>
          <p:cNvPicPr>
            <a:picLocks noChangeAspect="1"/>
          </p:cNvPicPr>
          <p:nvPr/>
        </p:nvPicPr>
        <p:blipFill>
          <a:blip r:embed="rId3"/>
          <a:srcRect t="87500"/>
          <a:stretch>
            <a:fillRect/>
          </a:stretch>
        </p:blipFill>
        <p:spPr>
          <a:xfrm>
            <a:off x="0" y="4572014"/>
            <a:ext cx="9144000" cy="571486"/>
          </a:xfrm>
          <a:prstGeom prst="rect">
            <a:avLst/>
          </a:prstGeom>
        </p:spPr>
      </p:pic>
      <p:sp>
        <p:nvSpPr>
          <p:cNvPr id="452" name="Shape 452"/>
          <p:cNvSpPr/>
          <p:nvPr/>
        </p:nvSpPr>
        <p:spPr>
          <a:xfrm>
            <a:off x="-4980" y="4572014"/>
            <a:ext cx="9144000" cy="57148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攝影儲存、搜尋、分享的最佳伙伴</a:t>
            </a:r>
            <a:endParaRPr sz="28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33" name="圖片 32" descr="logo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857766"/>
            <a:ext cx="1080000" cy="195223"/>
          </a:xfrm>
          <a:prstGeom prst="rect">
            <a:avLst/>
          </a:prstGeom>
        </p:spPr>
      </p:pic>
      <p:pic>
        <p:nvPicPr>
          <p:cNvPr id="67" name="Shape 460" descr="268_1488959195_TVS-1282T3_Fron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589" y="1457865"/>
            <a:ext cx="1336122" cy="83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459" descr="293_1505812275_TS-453BT3_Front2BControl.png"/>
          <p:cNvPicPr preferRelativeResize="0"/>
          <p:nvPr/>
        </p:nvPicPr>
        <p:blipFill rotWithShape="1">
          <a:blip r:embed="rId6">
            <a:alphaModFix/>
          </a:blip>
          <a:srcRect r="28670"/>
          <a:stretch/>
        </p:blipFill>
        <p:spPr>
          <a:xfrm>
            <a:off x="2285984" y="1573369"/>
            <a:ext cx="791070" cy="70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4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0496" y="1571618"/>
            <a:ext cx="1068350" cy="66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461"/>
          <p:cNvPicPr preferRelativeResize="0"/>
          <p:nvPr/>
        </p:nvPicPr>
        <p:blipFill>
          <a:blip r:embed="rId8">
            <a:alphaModFix/>
          </a:blip>
          <a:srcRect r="29083"/>
          <a:stretch>
            <a:fillRect/>
          </a:stretch>
        </p:blipFill>
        <p:spPr>
          <a:xfrm>
            <a:off x="5786446" y="1571618"/>
            <a:ext cx="785818" cy="69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453"/>
          <p:cNvPicPr preferRelativeResize="0"/>
          <p:nvPr/>
        </p:nvPicPr>
        <p:blipFill>
          <a:blip r:embed="rId9"/>
          <a:srcRect r="-19058" b="-14009"/>
          <a:stretch>
            <a:fillRect/>
          </a:stretch>
        </p:blipFill>
        <p:spPr>
          <a:xfrm>
            <a:off x="7858148" y="1629376"/>
            <a:ext cx="450953" cy="728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/>
        </p:nvSpPr>
        <p:spPr>
          <a:xfrm>
            <a:off x="0" y="-142894"/>
            <a:ext cx="9148980" cy="928090"/>
          </a:xfrm>
          <a:prstGeom prst="roundRect">
            <a:avLst>
              <a:gd name="adj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Shape 469"/>
          <p:cNvSpPr txBox="1">
            <a:spLocks noGrp="1"/>
          </p:cNvSpPr>
          <p:nvPr>
            <p:ph type="title" idx="4294967295"/>
          </p:nvPr>
        </p:nvSpPr>
        <p:spPr>
          <a:xfrm>
            <a:off x="457200" y="33468"/>
            <a:ext cx="8229600" cy="75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" sz="4000" b="1" i="0" u="none" strike="noStrike" cap="none" dirty="0">
                <a:solidFill>
                  <a:schemeClr val="lt1"/>
                </a:solidFill>
                <a:sym typeface="Arial"/>
              </a:rPr>
              <a:t>攝影名家們的見證</a:t>
            </a:r>
            <a:endParaRPr sz="4000" b="1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sp>
        <p:nvSpPr>
          <p:cNvPr id="470" name="Shape 470" descr="http://img5.imgtn.bdimg.com/it/u=1390935100,519191545&amp;fm=15&amp;gp=0.jpg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Shape 471" descr="螢幕快照 2018-02-13 上午11.55.4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596" y="1215562"/>
            <a:ext cx="3429001" cy="164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 descr="螢幕快照 2018-02-13 上午11.57.0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1934" y="1285866"/>
            <a:ext cx="4867582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6" y="3001512"/>
            <a:ext cx="3368599" cy="16419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直線接點 8"/>
          <p:cNvCxnSpPr/>
          <p:nvPr/>
        </p:nvCxnSpPr>
        <p:spPr>
          <a:xfrm>
            <a:off x="285720" y="2928940"/>
            <a:ext cx="3500462" cy="1588"/>
          </a:xfrm>
          <a:prstGeom prst="line">
            <a:avLst/>
          </a:prstGeom>
          <a:ln>
            <a:solidFill>
              <a:srgbClr val="039AA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rot="5400000">
            <a:off x="2321703" y="2963865"/>
            <a:ext cx="3214710" cy="1588"/>
          </a:xfrm>
          <a:prstGeom prst="line">
            <a:avLst/>
          </a:prstGeom>
          <a:ln>
            <a:solidFill>
              <a:srgbClr val="039A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rot="5400000">
            <a:off x="4914215" y="2963865"/>
            <a:ext cx="3214710" cy="1588"/>
          </a:xfrm>
          <a:prstGeom prst="line">
            <a:avLst/>
          </a:prstGeom>
          <a:ln>
            <a:solidFill>
              <a:srgbClr val="039A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/>
        </p:nvSpPr>
        <p:spPr>
          <a:xfrm>
            <a:off x="0" y="1071750"/>
            <a:ext cx="9144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4400" b="1" dirty="0" smtClean="0">
                <a:solidFill>
                  <a:schemeClr val="lt1"/>
                </a:solidFill>
                <a:ea typeface="微軟正黑體" pitchFamily="34" charset="-120"/>
              </a:rPr>
              <a:t>QNAP</a:t>
            </a:r>
            <a:r>
              <a:rPr lang="en" sz="4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Economica"/>
                <a:sym typeface="Economica"/>
              </a:rPr>
              <a:t> </a:t>
            </a:r>
            <a:r>
              <a:rPr lang="en" sz="4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Economica"/>
                <a:sym typeface="Economica"/>
              </a:rPr>
              <a:t>攝影解決方案</a:t>
            </a:r>
            <a:endParaRPr sz="4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Economica"/>
                <a:sym typeface="Economica"/>
              </a:rPr>
              <a:t>是您最好的選擇</a:t>
            </a: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215074" y="1285866"/>
            <a:ext cx="2571768" cy="3429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85720" y="0"/>
            <a:ext cx="8520600" cy="7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" b="1" i="0" u="none" strike="noStrike" cap="none" dirty="0">
                <a:sym typeface="Arial"/>
              </a:rPr>
              <a:t>外接硬碟</a:t>
            </a:r>
            <a:r>
              <a:rPr lang="en" b="1" dirty="0"/>
              <a:t>、SD卡</a:t>
            </a:r>
            <a:r>
              <a:rPr lang="en" b="1" i="0" u="none" strike="noStrike" cap="none" dirty="0">
                <a:sym typeface="Arial"/>
              </a:rPr>
              <a:t>儲存</a:t>
            </a:r>
            <a:endParaRPr b="1" i="0" u="none" strike="noStrike" cap="none" dirty="0">
              <a:sym typeface="Arial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142844" y="114299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52000" algn="l" defTabSz="720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000" b="1" i="0" u="none" strike="noStrike" cap="none" dirty="0">
                <a:solidFill>
                  <a:srgbClr val="039AA3"/>
                </a:solidFill>
                <a:sym typeface="Arial"/>
              </a:rPr>
              <a:t>好處</a:t>
            </a:r>
            <a:r>
              <a:rPr lang="en" sz="2000" b="1" i="0" u="none" strike="noStrike" cap="none" dirty="0">
                <a:solidFill>
                  <a:schemeClr val="dk1"/>
                </a:solidFill>
                <a:sym typeface="Arial"/>
              </a:rPr>
              <a:t>：價格便宜、容易使用</a:t>
            </a:r>
            <a:endParaRPr sz="2000" b="1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342900" lvl="0" indent="-252000" defTabSz="720000">
              <a:spcBef>
                <a:spcPts val="480"/>
              </a:spcBef>
              <a:buClr>
                <a:schemeClr val="dk1"/>
              </a:buClr>
              <a:buSzPts val="2400"/>
              <a:buNone/>
            </a:pPr>
            <a:r>
              <a:rPr lang="en" sz="2000" b="1" dirty="0">
                <a:solidFill>
                  <a:srgbClr val="039AA3"/>
                </a:solidFill>
              </a:rPr>
              <a:t>壞處</a:t>
            </a:r>
            <a:r>
              <a:rPr lang="en" sz="2000" b="1" i="0" u="none" strike="noStrike" cap="none" dirty="0">
                <a:solidFill>
                  <a:schemeClr val="dk1"/>
                </a:solidFill>
                <a:sym typeface="Arial"/>
              </a:rPr>
              <a:t>：</a:t>
            </a:r>
            <a:r>
              <a:rPr lang="en" sz="2000" b="1" i="0" u="none" strike="noStrike" cap="none" dirty="0" smtClean="0">
                <a:solidFill>
                  <a:schemeClr val="dk1"/>
                </a:solidFill>
                <a:sym typeface="Arial"/>
              </a:rPr>
              <a:t>容易損壞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，</a:t>
            </a:r>
            <a:r>
              <a:rPr lang="en" sz="2000" b="1" i="0" u="none" strike="noStrike" cap="none" dirty="0" smtClean="0">
                <a:solidFill>
                  <a:schemeClr val="dk1"/>
                </a:solidFill>
                <a:sym typeface="Arial"/>
              </a:rPr>
              <a:t>資料救不回</a:t>
            </a:r>
            <a:r>
              <a:rPr lang="en" altLang="zh-TW" sz="2000" b="1" dirty="0" smtClean="0">
                <a:solidFill>
                  <a:schemeClr val="dk1"/>
                </a:solidFill>
              </a:rPr>
              <a:t> ！</a:t>
            </a:r>
            <a:endParaRPr lang="en" sz="2000" b="1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342900" marR="0" lvl="0" indent="-252000" algn="l" defTabSz="7200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000" b="1" i="0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          照片分散在</a:t>
            </a:r>
            <a:r>
              <a:rPr lang="en" sz="2000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不同</a:t>
            </a:r>
            <a:r>
              <a:rPr lang="en" sz="2000" b="1" i="0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外接硬碟</a:t>
            </a:r>
            <a:r>
              <a:rPr lang="en" sz="2000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或</a:t>
            </a:r>
            <a:r>
              <a:rPr lang="en" sz="20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SD卡</a:t>
            </a:r>
            <a:r>
              <a:rPr lang="en" sz="2000" b="1" i="0" u="none" strike="noStrike" cap="none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，不易尋找</a:t>
            </a:r>
            <a:endParaRPr sz="2000" b="1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99" name="Shape 99" descr="螢幕快照 2018-02-12 下午4.42.5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12" y="1428742"/>
            <a:ext cx="2396245" cy="3071834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" name="Shape 100" descr="螢幕快照 2018-02-12 下午4.43.5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158" y="3460547"/>
            <a:ext cx="5231189" cy="111146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158" y="2500312"/>
            <a:ext cx="5710626" cy="824350"/>
          </a:xfrm>
          <a:prstGeom prst="rect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85720" y="0"/>
            <a:ext cx="8520600" cy="7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" b="1" i="0" u="none" strike="noStrike" cap="none" dirty="0">
                <a:sym typeface="Arial"/>
              </a:rPr>
              <a:t>雲儲存</a:t>
            </a:r>
            <a:r>
              <a:rPr lang="en" b="1" dirty="0"/>
              <a:t> - </a:t>
            </a:r>
            <a:r>
              <a:rPr lang="en" b="1" i="0" u="none" strike="noStrike" cap="none" dirty="0">
                <a:sym typeface="Arial"/>
              </a:rPr>
              <a:t>公有雲服務</a:t>
            </a:r>
            <a:endParaRPr b="1" i="0" u="none" strike="noStrike" cap="none" dirty="0">
              <a:sym typeface="Arial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500034" y="1214428"/>
            <a:ext cx="8286808" cy="15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000" b="1" i="0" u="none" strike="noStrike" cap="none" dirty="0">
                <a:solidFill>
                  <a:srgbClr val="039AA3"/>
                </a:solidFill>
                <a:sym typeface="Arial"/>
              </a:rPr>
              <a:t>公有雲的好處</a:t>
            </a:r>
            <a:r>
              <a:rPr lang="en" sz="2000" b="1" i="0" u="none" strike="noStrike" cap="none" dirty="0">
                <a:solidFill>
                  <a:schemeClr val="dk1"/>
                </a:solidFill>
                <a:sym typeface="Arial"/>
              </a:rPr>
              <a:t>：隨時隨地分享</a:t>
            </a:r>
            <a:endParaRPr sz="2000" b="1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2000" b="1" i="0" u="none" strike="noStrike" cap="none" dirty="0">
                <a:solidFill>
                  <a:srgbClr val="039AA3"/>
                </a:solidFill>
                <a:sym typeface="Arial"/>
              </a:rPr>
              <a:t>公有雲的問題</a:t>
            </a:r>
            <a:r>
              <a:rPr lang="en" sz="2000" b="1" i="0" u="none" strike="noStrike" cap="none" dirty="0">
                <a:solidFill>
                  <a:schemeClr val="dk1"/>
                </a:solidFill>
                <a:sym typeface="Arial"/>
              </a:rPr>
              <a:t>：上傳很慢，</a:t>
            </a:r>
            <a:r>
              <a:rPr lang="en" sz="2000" b="1" i="0" u="none" strike="noStrike" cap="none" dirty="0" smtClean="0">
                <a:solidFill>
                  <a:schemeClr val="dk1"/>
                </a:solidFill>
                <a:sym typeface="Arial"/>
              </a:rPr>
              <a:t>免費雲端</a:t>
            </a:r>
            <a:r>
              <a:rPr lang="zh-TW" altLang="en-US" sz="2000" b="1" i="0" u="none" strike="noStrike" cap="none" dirty="0" smtClean="0">
                <a:solidFill>
                  <a:schemeClr val="dk1"/>
                </a:solidFill>
                <a:sym typeface="Arial"/>
              </a:rPr>
              <a:t>服務</a:t>
            </a:r>
            <a:r>
              <a:rPr lang="en" sz="2000" b="1" i="0" u="none" strike="noStrike" cap="none" dirty="0" smtClean="0">
                <a:solidFill>
                  <a:schemeClr val="dk1"/>
                </a:solidFill>
                <a:sym typeface="Arial"/>
              </a:rPr>
              <a:t>，</a:t>
            </a:r>
            <a:r>
              <a:rPr lang="en" sz="2000" b="1" i="0" u="none" strike="noStrike" cap="none" dirty="0">
                <a:solidFill>
                  <a:schemeClr val="dk1"/>
                </a:solidFill>
                <a:sym typeface="Arial"/>
              </a:rPr>
              <a:t>說關就關！？</a:t>
            </a:r>
            <a:endParaRPr sz="2000" b="1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342900" lvl="0">
              <a:lnSpc>
                <a:spcPct val="100000"/>
              </a:lnSpc>
              <a:spcBef>
                <a:spcPts val="480"/>
              </a:spcBef>
              <a:spcAft>
                <a:spcPts val="1600"/>
              </a:spcAft>
              <a:buClr>
                <a:schemeClr val="dk1"/>
              </a:buClr>
              <a:buSzPts val="2400"/>
              <a:buNone/>
            </a:pPr>
            <a:r>
              <a:rPr lang="en" sz="2000" b="1" i="0" u="none" strike="noStrike" cap="none" dirty="0" smtClean="0">
                <a:solidFill>
                  <a:schemeClr val="dk1"/>
                </a:solidFill>
                <a:sym typeface="Arial"/>
              </a:rPr>
              <a:t>                             公有雲上的資料屬於雲端</a:t>
            </a:r>
            <a:r>
              <a:rPr lang="zh-TW" altLang="en-US" sz="2000" b="1" i="0" u="none" strike="noStrike" cap="none" dirty="0" smtClean="0">
                <a:solidFill>
                  <a:schemeClr val="dk1"/>
                </a:solidFill>
                <a:sym typeface="Arial"/>
              </a:rPr>
              <a:t>服務</a:t>
            </a:r>
            <a:r>
              <a:rPr lang="en" altLang="zh-TW" sz="2000" b="1" dirty="0" smtClean="0">
                <a:solidFill>
                  <a:schemeClr val="dk1"/>
                </a:solidFill>
              </a:rPr>
              <a:t>提供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者</a:t>
            </a:r>
            <a:r>
              <a:rPr lang="en" sz="2000" b="1" i="0" u="none" strike="noStrike" cap="none" dirty="0" smtClean="0">
                <a:solidFill>
                  <a:schemeClr val="dk1"/>
                </a:solidFill>
                <a:sym typeface="Arial"/>
              </a:rPr>
              <a:t>，不是</a:t>
            </a:r>
            <a:r>
              <a:rPr lang="zh-TW" altLang="en-US" sz="2000" b="1" i="0" u="none" strike="noStrike" cap="none" dirty="0" smtClean="0">
                <a:solidFill>
                  <a:schemeClr val="dk1"/>
                </a:solidFill>
                <a:sym typeface="Arial"/>
              </a:rPr>
              <a:t>您</a:t>
            </a:r>
            <a:r>
              <a:rPr lang="en" sz="2000" b="1" i="0" u="none" strike="noStrike" cap="none" dirty="0" smtClean="0">
                <a:solidFill>
                  <a:schemeClr val="dk1"/>
                </a:solidFill>
                <a:sym typeface="Arial"/>
              </a:rPr>
              <a:t>的</a:t>
            </a:r>
            <a:r>
              <a:rPr lang="en" altLang="zh-TW" sz="2000" b="1" dirty="0" smtClean="0">
                <a:solidFill>
                  <a:schemeClr val="dk1"/>
                </a:solidFill>
              </a:rPr>
              <a:t>！</a:t>
            </a:r>
            <a:endParaRPr sz="2000" b="1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74475" y="2571750"/>
            <a:ext cx="8145650" cy="2313730"/>
            <a:chOff x="142844" y="2571750"/>
            <a:chExt cx="8808912" cy="2502125"/>
          </a:xfrm>
        </p:grpSpPr>
        <p:pic>
          <p:nvPicPr>
            <p:cNvPr id="108" name="Shape 108" descr="螢幕快照 2018-02-12 下午4.29.13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29256" y="2571750"/>
              <a:ext cx="3522500" cy="2502125"/>
            </a:xfrm>
            <a:prstGeom prst="rect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9" name="Shape 109" descr="螢幕快照 2018-02-12 下午4.33.35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2844" y="2571750"/>
              <a:ext cx="5173284" cy="1716407"/>
            </a:xfrm>
            <a:prstGeom prst="rect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0326p6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428596" y="5929336"/>
            <a:ext cx="7704900" cy="1801208"/>
            <a:chOff x="2714612" y="1428742"/>
            <a:chExt cx="7704900" cy="1801208"/>
          </a:xfrm>
          <a:scene3d>
            <a:camera prst="orthographicFront">
              <a:rot lat="281866" lon="21304207" rev="102834"/>
            </a:camera>
            <a:lightRig rig="threePt" dir="t"/>
          </a:scene3d>
        </p:grpSpPr>
        <p:sp>
          <p:nvSpPr>
            <p:cNvPr id="116" name="Shape 116"/>
            <p:cNvSpPr txBox="1"/>
            <p:nvPr/>
          </p:nvSpPr>
          <p:spPr>
            <a:xfrm>
              <a:off x="2714612" y="2714626"/>
              <a:ext cx="7704900" cy="515324"/>
            </a:xfrm>
            <a:prstGeom prst="rect">
              <a:avLst/>
            </a:prstGeom>
            <a:noFill/>
            <a:ln>
              <a:noFill/>
            </a:ln>
            <a:sp3d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一個專為攝影</a:t>
              </a:r>
              <a:r>
                <a:rPr lang="zh-TW" altLang="en-US" sz="25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人</a:t>
              </a:r>
              <a:r>
                <a:rPr lang="en" sz="25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設計的私有雲儲存</a:t>
              </a:r>
              <a:endParaRPr sz="25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18" name="Shape 118"/>
            <p:cNvSpPr txBox="1"/>
            <p:nvPr/>
          </p:nvSpPr>
          <p:spPr>
            <a:xfrm>
              <a:off x="2714612" y="1968802"/>
              <a:ext cx="5410800" cy="857400"/>
            </a:xfrm>
            <a:prstGeom prst="rect">
              <a:avLst/>
            </a:prstGeom>
            <a:noFill/>
            <a:ln>
              <a:noFill/>
            </a:ln>
            <a:sp3d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38CD5"/>
                </a:buClr>
                <a:buSzPts val="4400"/>
                <a:buFont typeface="Arial"/>
                <a:buNone/>
              </a:pPr>
              <a:r>
                <a:rPr lang="en" sz="44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威聯通 </a:t>
              </a:r>
              <a:r>
                <a:rPr lang="en" sz="4400" b="1" dirty="0">
                  <a:solidFill>
                    <a:srgbClr val="002060"/>
                  </a:solidFill>
                  <a:latin typeface="+mj-lt"/>
                  <a:ea typeface="微軟正黑體" pitchFamily="34" charset="-120"/>
                  <a:sym typeface="Arial"/>
                </a:rPr>
                <a:t>QNAP NAS</a:t>
              </a:r>
              <a:endParaRPr sz="4400" b="1" dirty="0">
                <a:solidFill>
                  <a:srgbClr val="00206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119" name="Shape 119"/>
            <p:cNvSpPr txBox="1"/>
            <p:nvPr/>
          </p:nvSpPr>
          <p:spPr>
            <a:xfrm>
              <a:off x="2714612" y="1428742"/>
              <a:ext cx="4032300" cy="484800"/>
            </a:xfrm>
            <a:prstGeom prst="rect">
              <a:avLst/>
            </a:prstGeom>
            <a:noFill/>
            <a:ln>
              <a:noFill/>
            </a:ln>
            <a:sp3d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你有更好的選擇！</a:t>
              </a:r>
              <a:endParaRPr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pic>
        <p:nvPicPr>
          <p:cNvPr id="13" name="Shape 379"/>
          <p:cNvPicPr preferRelativeResize="0"/>
          <p:nvPr/>
        </p:nvPicPr>
        <p:blipFill rotWithShape="1">
          <a:blip r:embed="rId4">
            <a:alphaModFix/>
          </a:blip>
          <a:srcRect r="5250" b="38148"/>
          <a:stretch/>
        </p:blipFill>
        <p:spPr>
          <a:xfrm>
            <a:off x="285720" y="214296"/>
            <a:ext cx="1345971" cy="285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326p7-1.png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785932"/>
            <a:ext cx="3718406" cy="2214560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0" cy="857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" b="1" dirty="0"/>
              <a:t>QNAP NAS </a:t>
            </a:r>
            <a:r>
              <a:rPr lang="en" b="1" i="0" u="none" strike="noStrike" cap="none" dirty="0">
                <a:sym typeface="Arial"/>
              </a:rPr>
              <a:t>智能私有雲</a:t>
            </a:r>
            <a:endParaRPr b="1" i="0" u="none" strike="noStrike" cap="none" dirty="0">
              <a:sym typeface="Arial"/>
            </a:endParaRPr>
          </a:p>
        </p:txBody>
      </p:sp>
      <p:pic>
        <p:nvPicPr>
          <p:cNvPr id="13" name="圖片 12" descr="0326p7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1142990"/>
            <a:ext cx="4426459" cy="1857388"/>
          </a:xfrm>
          <a:prstGeom prst="rect">
            <a:avLst/>
          </a:prstGeom>
        </p:spPr>
      </p:pic>
      <p:pic>
        <p:nvPicPr>
          <p:cNvPr id="131" name="Shape 131" descr="https://eu1.qnap.com/Origin/album/120_1385018707_5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857620" y="1478896"/>
            <a:ext cx="2662972" cy="1664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群組 11"/>
          <p:cNvGrpSpPr/>
          <p:nvPr/>
        </p:nvGrpSpPr>
        <p:grpSpPr>
          <a:xfrm>
            <a:off x="5857884" y="2005208"/>
            <a:ext cx="2146316" cy="1138046"/>
            <a:chOff x="107504" y="2204380"/>
            <a:chExt cx="2146316" cy="1138046"/>
          </a:xfrm>
        </p:grpSpPr>
        <p:pic>
          <p:nvPicPr>
            <p:cNvPr id="129" name="Shape 129" descr="https://download.qnap.com/Origin/images/products/NAS/vsseries/qts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7504" y="2204380"/>
              <a:ext cx="2146316" cy="11380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Shape 1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8100" y="2394025"/>
              <a:ext cx="1427127" cy="7802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群組 35"/>
          <p:cNvGrpSpPr/>
          <p:nvPr/>
        </p:nvGrpSpPr>
        <p:grpSpPr>
          <a:xfrm>
            <a:off x="357158" y="1357304"/>
            <a:ext cx="3710786" cy="1285884"/>
            <a:chOff x="4429092" y="1142990"/>
            <a:chExt cx="3369684" cy="1285884"/>
          </a:xfrm>
        </p:grpSpPr>
        <p:grpSp>
          <p:nvGrpSpPr>
            <p:cNvPr id="25" name="群組 24"/>
            <p:cNvGrpSpPr/>
            <p:nvPr/>
          </p:nvGrpSpPr>
          <p:grpSpPr>
            <a:xfrm>
              <a:off x="4429092" y="1142990"/>
              <a:ext cx="2373603" cy="428629"/>
              <a:chOff x="4429092" y="1142990"/>
              <a:chExt cx="2373603" cy="428629"/>
            </a:xfrm>
          </p:grpSpPr>
          <p:pic>
            <p:nvPicPr>
              <p:cNvPr id="23" name="Picture 4" descr="C:\Users\user\Desktop\NAS醫療影像加值服務方案\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286380" y="1142991"/>
                <a:ext cx="1516315" cy="428628"/>
              </a:xfrm>
              <a:prstGeom prst="rect">
                <a:avLst/>
              </a:prstGeom>
              <a:noFill/>
            </p:spPr>
          </p:pic>
          <p:sp>
            <p:nvSpPr>
              <p:cNvPr id="24" name="手繪多邊形 23"/>
              <p:cNvSpPr/>
              <p:nvPr/>
            </p:nvSpPr>
            <p:spPr>
              <a:xfrm>
                <a:off x="4429092" y="1142990"/>
                <a:ext cx="2000264" cy="428628"/>
              </a:xfrm>
              <a:custGeom>
                <a:avLst/>
                <a:gdLst>
                  <a:gd name="connsiteX0" fmla="*/ 0 w 1714512"/>
                  <a:gd name="connsiteY0" fmla="*/ 0 h 428628"/>
                  <a:gd name="connsiteX1" fmla="*/ 1500198 w 1714512"/>
                  <a:gd name="connsiteY1" fmla="*/ 0 h 428628"/>
                  <a:gd name="connsiteX2" fmla="*/ 1714512 w 1714512"/>
                  <a:gd name="connsiteY2" fmla="*/ 214314 h 428628"/>
                  <a:gd name="connsiteX3" fmla="*/ 1500198 w 1714512"/>
                  <a:gd name="connsiteY3" fmla="*/ 428628 h 428628"/>
                  <a:gd name="connsiteX4" fmla="*/ 0 w 1714512"/>
                  <a:gd name="connsiteY4" fmla="*/ 428628 h 428628"/>
                  <a:gd name="connsiteX5" fmla="*/ 0 w 1714512"/>
                  <a:gd name="connsiteY5" fmla="*/ 0 h 428628"/>
                  <a:gd name="connsiteX0" fmla="*/ 0 w 1785918"/>
                  <a:gd name="connsiteY0" fmla="*/ 0 h 428628"/>
                  <a:gd name="connsiteX1" fmla="*/ 1500198 w 1785918"/>
                  <a:gd name="connsiteY1" fmla="*/ 0 h 428628"/>
                  <a:gd name="connsiteX2" fmla="*/ 1785918 w 1785918"/>
                  <a:gd name="connsiteY2" fmla="*/ 214314 h 428628"/>
                  <a:gd name="connsiteX3" fmla="*/ 1500198 w 1785918"/>
                  <a:gd name="connsiteY3" fmla="*/ 428628 h 428628"/>
                  <a:gd name="connsiteX4" fmla="*/ 0 w 1785918"/>
                  <a:gd name="connsiteY4" fmla="*/ 428628 h 428628"/>
                  <a:gd name="connsiteX5" fmla="*/ 0 w 1785918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214346 w 2000264"/>
                  <a:gd name="connsiteY4" fmla="*/ 428628 h 428628"/>
                  <a:gd name="connsiteX5" fmla="*/ 0 w 2000264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0 w 2000264"/>
                  <a:gd name="connsiteY4" fmla="*/ 428628 h 428628"/>
                  <a:gd name="connsiteX5" fmla="*/ 0 w 2000264"/>
                  <a:gd name="connsiteY5" fmla="*/ 0 h 4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64" h="428628">
                    <a:moveTo>
                      <a:pt x="0" y="0"/>
                    </a:moveTo>
                    <a:lnTo>
                      <a:pt x="1714544" y="0"/>
                    </a:lnTo>
                    <a:lnTo>
                      <a:pt x="2000264" y="214314"/>
                    </a:lnTo>
                    <a:lnTo>
                      <a:pt x="1714544" y="428628"/>
                    </a:lnTo>
                    <a:lnTo>
                      <a:pt x="0" y="4286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C7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6" name="Shape 126"/>
            <p:cNvSpPr/>
            <p:nvPr/>
          </p:nvSpPr>
          <p:spPr>
            <a:xfrm>
              <a:off x="4429092" y="1142990"/>
              <a:ext cx="3369684" cy="1285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2400"/>
              </a:pP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高效能</a:t>
              </a:r>
              <a:r>
                <a:rPr lang="en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伺服器</a:t>
              </a:r>
              <a:endParaRPr lang="ar-JO" sz="2400" b="1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</a:pPr>
              <a:r>
                <a:rPr lang="en" sz="18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處理器、</a:t>
              </a:r>
              <a:r>
                <a:rPr lang="zh-TW" altLang="en-US" sz="1800" b="1" dirty="0" smtClean="0">
                  <a:latin typeface="微軟正黑體" pitchFamily="34" charset="-120"/>
                  <a:ea typeface="微軟正黑體" pitchFamily="34" charset="-120"/>
                </a:rPr>
                <a:t>記憶體，及</a:t>
              </a:r>
              <a:r>
                <a:rPr lang="en" sz="18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專屬軟體</a:t>
              </a:r>
              <a:r>
                <a:rPr lang="zh-TW" altLang="en-US" sz="18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應用</a:t>
              </a:r>
              <a:r>
                <a:rPr lang="en" sz="18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功能</a:t>
              </a:r>
              <a:endParaRPr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214282" y="2643188"/>
            <a:ext cx="3643338" cy="1500198"/>
            <a:chOff x="4857752" y="2071684"/>
            <a:chExt cx="3643338" cy="1500198"/>
          </a:xfrm>
        </p:grpSpPr>
        <p:grpSp>
          <p:nvGrpSpPr>
            <p:cNvPr id="33" name="群組 32"/>
            <p:cNvGrpSpPr/>
            <p:nvPr/>
          </p:nvGrpSpPr>
          <p:grpSpPr>
            <a:xfrm>
              <a:off x="4857752" y="2071684"/>
              <a:ext cx="2786114" cy="428651"/>
              <a:chOff x="4016581" y="1142990"/>
              <a:chExt cx="2786114" cy="428651"/>
            </a:xfrm>
          </p:grpSpPr>
          <p:pic>
            <p:nvPicPr>
              <p:cNvPr id="34" name="Picture 4" descr="C:\Users\user\Desktop\NAS醫療影像加值服務方案\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286380" y="1142991"/>
                <a:ext cx="1516315" cy="428628"/>
              </a:xfrm>
              <a:prstGeom prst="rect">
                <a:avLst/>
              </a:prstGeom>
              <a:noFill/>
            </p:spPr>
          </p:pic>
          <p:sp>
            <p:nvSpPr>
              <p:cNvPr id="35" name="手繪多邊形 34"/>
              <p:cNvSpPr/>
              <p:nvPr/>
            </p:nvSpPr>
            <p:spPr>
              <a:xfrm>
                <a:off x="4016581" y="1142990"/>
                <a:ext cx="2428924" cy="428651"/>
              </a:xfrm>
              <a:custGeom>
                <a:avLst/>
                <a:gdLst>
                  <a:gd name="connsiteX0" fmla="*/ 0 w 1714512"/>
                  <a:gd name="connsiteY0" fmla="*/ 0 h 428628"/>
                  <a:gd name="connsiteX1" fmla="*/ 1500198 w 1714512"/>
                  <a:gd name="connsiteY1" fmla="*/ 0 h 428628"/>
                  <a:gd name="connsiteX2" fmla="*/ 1714512 w 1714512"/>
                  <a:gd name="connsiteY2" fmla="*/ 214314 h 428628"/>
                  <a:gd name="connsiteX3" fmla="*/ 1500198 w 1714512"/>
                  <a:gd name="connsiteY3" fmla="*/ 428628 h 428628"/>
                  <a:gd name="connsiteX4" fmla="*/ 0 w 1714512"/>
                  <a:gd name="connsiteY4" fmla="*/ 428628 h 428628"/>
                  <a:gd name="connsiteX5" fmla="*/ 0 w 1714512"/>
                  <a:gd name="connsiteY5" fmla="*/ 0 h 428628"/>
                  <a:gd name="connsiteX0" fmla="*/ 0 w 1785918"/>
                  <a:gd name="connsiteY0" fmla="*/ 0 h 428628"/>
                  <a:gd name="connsiteX1" fmla="*/ 1500198 w 1785918"/>
                  <a:gd name="connsiteY1" fmla="*/ 0 h 428628"/>
                  <a:gd name="connsiteX2" fmla="*/ 1785918 w 1785918"/>
                  <a:gd name="connsiteY2" fmla="*/ 214314 h 428628"/>
                  <a:gd name="connsiteX3" fmla="*/ 1500198 w 1785918"/>
                  <a:gd name="connsiteY3" fmla="*/ 428628 h 428628"/>
                  <a:gd name="connsiteX4" fmla="*/ 0 w 1785918"/>
                  <a:gd name="connsiteY4" fmla="*/ 428628 h 428628"/>
                  <a:gd name="connsiteX5" fmla="*/ 0 w 1785918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214346 w 2000264"/>
                  <a:gd name="connsiteY4" fmla="*/ 428628 h 428628"/>
                  <a:gd name="connsiteX5" fmla="*/ 0 w 2000264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0 w 2000264"/>
                  <a:gd name="connsiteY4" fmla="*/ 428628 h 428628"/>
                  <a:gd name="connsiteX5" fmla="*/ 0 w 2000264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0 w 2000264"/>
                  <a:gd name="connsiteY4" fmla="*/ 428628 h 428628"/>
                  <a:gd name="connsiteX5" fmla="*/ 0 w 2000264"/>
                  <a:gd name="connsiteY5" fmla="*/ 0 h 428628"/>
                  <a:gd name="connsiteX0" fmla="*/ 0 w 2428924"/>
                  <a:gd name="connsiteY0" fmla="*/ 0 h 428628"/>
                  <a:gd name="connsiteX1" fmla="*/ 2143204 w 2428924"/>
                  <a:gd name="connsiteY1" fmla="*/ 0 h 428628"/>
                  <a:gd name="connsiteX2" fmla="*/ 2428924 w 2428924"/>
                  <a:gd name="connsiteY2" fmla="*/ 214314 h 428628"/>
                  <a:gd name="connsiteX3" fmla="*/ 2143204 w 2428924"/>
                  <a:gd name="connsiteY3" fmla="*/ 428628 h 428628"/>
                  <a:gd name="connsiteX4" fmla="*/ 428660 w 2428924"/>
                  <a:gd name="connsiteY4" fmla="*/ 428628 h 428628"/>
                  <a:gd name="connsiteX5" fmla="*/ 0 w 2428924"/>
                  <a:gd name="connsiteY5" fmla="*/ 0 h 428628"/>
                  <a:gd name="connsiteX0" fmla="*/ 0 w 2428924"/>
                  <a:gd name="connsiteY0" fmla="*/ 0 h 428628"/>
                  <a:gd name="connsiteX1" fmla="*/ 2143204 w 2428924"/>
                  <a:gd name="connsiteY1" fmla="*/ 0 h 428628"/>
                  <a:gd name="connsiteX2" fmla="*/ 2428924 w 2428924"/>
                  <a:gd name="connsiteY2" fmla="*/ 214314 h 428628"/>
                  <a:gd name="connsiteX3" fmla="*/ 2143204 w 2428924"/>
                  <a:gd name="connsiteY3" fmla="*/ 428628 h 428628"/>
                  <a:gd name="connsiteX4" fmla="*/ 0 w 2428924"/>
                  <a:gd name="connsiteY4" fmla="*/ 428628 h 428628"/>
                  <a:gd name="connsiteX5" fmla="*/ 0 w 2428924"/>
                  <a:gd name="connsiteY5" fmla="*/ 0 h 428628"/>
                  <a:gd name="connsiteX0" fmla="*/ 142844 w 2428924"/>
                  <a:gd name="connsiteY0" fmla="*/ 0 h 428628"/>
                  <a:gd name="connsiteX1" fmla="*/ 2143204 w 2428924"/>
                  <a:gd name="connsiteY1" fmla="*/ 0 h 428628"/>
                  <a:gd name="connsiteX2" fmla="*/ 2428924 w 2428924"/>
                  <a:gd name="connsiteY2" fmla="*/ 214314 h 428628"/>
                  <a:gd name="connsiteX3" fmla="*/ 2143204 w 2428924"/>
                  <a:gd name="connsiteY3" fmla="*/ 428628 h 428628"/>
                  <a:gd name="connsiteX4" fmla="*/ 0 w 2428924"/>
                  <a:gd name="connsiteY4" fmla="*/ 428628 h 428628"/>
                  <a:gd name="connsiteX5" fmla="*/ 142844 w 2428924"/>
                  <a:gd name="connsiteY5" fmla="*/ 0 h 428628"/>
                  <a:gd name="connsiteX0" fmla="*/ 142844 w 2428924"/>
                  <a:gd name="connsiteY0" fmla="*/ 0 h 428628"/>
                  <a:gd name="connsiteX1" fmla="*/ 2143204 w 2428924"/>
                  <a:gd name="connsiteY1" fmla="*/ 0 h 428628"/>
                  <a:gd name="connsiteX2" fmla="*/ 2428924 w 2428924"/>
                  <a:gd name="connsiteY2" fmla="*/ 214314 h 428628"/>
                  <a:gd name="connsiteX3" fmla="*/ 2143204 w 2428924"/>
                  <a:gd name="connsiteY3" fmla="*/ 428628 h 428628"/>
                  <a:gd name="connsiteX4" fmla="*/ 0 w 2428924"/>
                  <a:gd name="connsiteY4" fmla="*/ 428628 h 428628"/>
                  <a:gd name="connsiteX5" fmla="*/ 147636 w 2428924"/>
                  <a:gd name="connsiteY5" fmla="*/ 419126 h 428628"/>
                  <a:gd name="connsiteX6" fmla="*/ 142844 w 2428924"/>
                  <a:gd name="connsiteY6" fmla="*/ 0 h 428628"/>
                  <a:gd name="connsiteX0" fmla="*/ 142844 w 2428924"/>
                  <a:gd name="connsiteY0" fmla="*/ 0 h 428651"/>
                  <a:gd name="connsiteX1" fmla="*/ 2143204 w 2428924"/>
                  <a:gd name="connsiteY1" fmla="*/ 0 h 428651"/>
                  <a:gd name="connsiteX2" fmla="*/ 2428924 w 2428924"/>
                  <a:gd name="connsiteY2" fmla="*/ 214314 h 428651"/>
                  <a:gd name="connsiteX3" fmla="*/ 2143204 w 2428924"/>
                  <a:gd name="connsiteY3" fmla="*/ 428628 h 428651"/>
                  <a:gd name="connsiteX4" fmla="*/ 0 w 2428924"/>
                  <a:gd name="connsiteY4" fmla="*/ 428628 h 428651"/>
                  <a:gd name="connsiteX5" fmla="*/ 147636 w 2428924"/>
                  <a:gd name="connsiteY5" fmla="*/ 428651 h 428651"/>
                  <a:gd name="connsiteX6" fmla="*/ 147636 w 2428924"/>
                  <a:gd name="connsiteY6" fmla="*/ 419126 h 428651"/>
                  <a:gd name="connsiteX7" fmla="*/ 142844 w 2428924"/>
                  <a:gd name="connsiteY7" fmla="*/ 0 h 428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8924" h="428651">
                    <a:moveTo>
                      <a:pt x="142844" y="0"/>
                    </a:moveTo>
                    <a:lnTo>
                      <a:pt x="2143204" y="0"/>
                    </a:lnTo>
                    <a:lnTo>
                      <a:pt x="2428924" y="214314"/>
                    </a:lnTo>
                    <a:lnTo>
                      <a:pt x="2143204" y="428628"/>
                    </a:lnTo>
                    <a:lnTo>
                      <a:pt x="0" y="428628"/>
                    </a:lnTo>
                    <a:lnTo>
                      <a:pt x="147636" y="428651"/>
                    </a:lnTo>
                    <a:lnTo>
                      <a:pt x="147636" y="419126"/>
                    </a:lnTo>
                    <a:cubicBezTo>
                      <a:pt x="146039" y="279417"/>
                      <a:pt x="144441" y="139709"/>
                      <a:pt x="142844" y="0"/>
                    </a:cubicBezTo>
                    <a:close/>
                  </a:path>
                </a:pathLst>
              </a:custGeom>
              <a:solidFill>
                <a:srgbClr val="1FC7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8" name="Shape 128"/>
            <p:cNvSpPr/>
            <p:nvPr/>
          </p:nvSpPr>
          <p:spPr>
            <a:xfrm>
              <a:off x="5000628" y="2071684"/>
              <a:ext cx="3500462" cy="1500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2400"/>
              </a:pPr>
              <a:r>
                <a:rPr lang="en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隨時隨地存取</a:t>
              </a:r>
              <a:endParaRPr lang="ar-JO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R="0" lvl="0" indent="-342900" rtl="0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2400"/>
              </a:pPr>
              <a:r>
                <a:rPr lang="en" sz="18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PC、Mac</a:t>
              </a:r>
              <a:r>
                <a:rPr lang="en" sz="18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、手機都可存取，</a:t>
              </a:r>
              <a:r>
                <a:rPr lang="en" sz="18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本地和外地也都可透過網路隨時存取</a:t>
              </a:r>
              <a:endParaRPr sz="18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357158" y="3857634"/>
            <a:ext cx="4299547" cy="743783"/>
            <a:chOff x="4984479" y="3286130"/>
            <a:chExt cx="4299547" cy="743783"/>
          </a:xfrm>
        </p:grpSpPr>
        <p:grpSp>
          <p:nvGrpSpPr>
            <p:cNvPr id="30" name="群組 29"/>
            <p:cNvGrpSpPr/>
            <p:nvPr/>
          </p:nvGrpSpPr>
          <p:grpSpPr>
            <a:xfrm>
              <a:off x="4984479" y="3286130"/>
              <a:ext cx="2373603" cy="428629"/>
              <a:chOff x="4429092" y="1142990"/>
              <a:chExt cx="2373603" cy="428629"/>
            </a:xfrm>
          </p:grpSpPr>
          <p:pic>
            <p:nvPicPr>
              <p:cNvPr id="31" name="Picture 4" descr="C:\Users\user\Desktop\NAS醫療影像加值服務方案\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286380" y="1142991"/>
                <a:ext cx="1516315" cy="428628"/>
              </a:xfrm>
              <a:prstGeom prst="rect">
                <a:avLst/>
              </a:prstGeom>
              <a:noFill/>
            </p:spPr>
          </p:pic>
          <p:sp>
            <p:nvSpPr>
              <p:cNvPr id="32" name="手繪多邊形 31"/>
              <p:cNvSpPr/>
              <p:nvPr/>
            </p:nvSpPr>
            <p:spPr>
              <a:xfrm>
                <a:off x="4429092" y="1142990"/>
                <a:ext cx="2000264" cy="428628"/>
              </a:xfrm>
              <a:custGeom>
                <a:avLst/>
                <a:gdLst>
                  <a:gd name="connsiteX0" fmla="*/ 0 w 1714512"/>
                  <a:gd name="connsiteY0" fmla="*/ 0 h 428628"/>
                  <a:gd name="connsiteX1" fmla="*/ 1500198 w 1714512"/>
                  <a:gd name="connsiteY1" fmla="*/ 0 h 428628"/>
                  <a:gd name="connsiteX2" fmla="*/ 1714512 w 1714512"/>
                  <a:gd name="connsiteY2" fmla="*/ 214314 h 428628"/>
                  <a:gd name="connsiteX3" fmla="*/ 1500198 w 1714512"/>
                  <a:gd name="connsiteY3" fmla="*/ 428628 h 428628"/>
                  <a:gd name="connsiteX4" fmla="*/ 0 w 1714512"/>
                  <a:gd name="connsiteY4" fmla="*/ 428628 h 428628"/>
                  <a:gd name="connsiteX5" fmla="*/ 0 w 1714512"/>
                  <a:gd name="connsiteY5" fmla="*/ 0 h 428628"/>
                  <a:gd name="connsiteX0" fmla="*/ 0 w 1785918"/>
                  <a:gd name="connsiteY0" fmla="*/ 0 h 428628"/>
                  <a:gd name="connsiteX1" fmla="*/ 1500198 w 1785918"/>
                  <a:gd name="connsiteY1" fmla="*/ 0 h 428628"/>
                  <a:gd name="connsiteX2" fmla="*/ 1785918 w 1785918"/>
                  <a:gd name="connsiteY2" fmla="*/ 214314 h 428628"/>
                  <a:gd name="connsiteX3" fmla="*/ 1500198 w 1785918"/>
                  <a:gd name="connsiteY3" fmla="*/ 428628 h 428628"/>
                  <a:gd name="connsiteX4" fmla="*/ 0 w 1785918"/>
                  <a:gd name="connsiteY4" fmla="*/ 428628 h 428628"/>
                  <a:gd name="connsiteX5" fmla="*/ 0 w 1785918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214346 w 2000264"/>
                  <a:gd name="connsiteY4" fmla="*/ 428628 h 428628"/>
                  <a:gd name="connsiteX5" fmla="*/ 0 w 2000264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0 w 2000264"/>
                  <a:gd name="connsiteY4" fmla="*/ 428628 h 428628"/>
                  <a:gd name="connsiteX5" fmla="*/ 0 w 2000264"/>
                  <a:gd name="connsiteY5" fmla="*/ 0 h 4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64" h="428628">
                    <a:moveTo>
                      <a:pt x="0" y="0"/>
                    </a:moveTo>
                    <a:lnTo>
                      <a:pt x="1714544" y="0"/>
                    </a:lnTo>
                    <a:lnTo>
                      <a:pt x="2000264" y="214314"/>
                    </a:lnTo>
                    <a:lnTo>
                      <a:pt x="1714544" y="428628"/>
                    </a:lnTo>
                    <a:lnTo>
                      <a:pt x="0" y="4286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C7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7" name="Shape 127"/>
            <p:cNvSpPr/>
            <p:nvPr/>
          </p:nvSpPr>
          <p:spPr>
            <a:xfrm>
              <a:off x="5072066" y="3286131"/>
              <a:ext cx="4211960" cy="7437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indent="-342900" algn="l" rtl="0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2400"/>
              </a:pPr>
              <a:r>
                <a:rPr lang="en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多人共用</a:t>
              </a:r>
              <a:endParaRPr lang="ar-JO" sz="20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  <a:p>
              <a:pPr marR="0" lvl="0" indent="-342900" algn="l" rtl="0"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Pts val="2400"/>
              </a:pPr>
              <a:r>
                <a:rPr lang="en" sz="18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可建立多個帳戶</a:t>
              </a:r>
              <a:r>
                <a:rPr lang="en" sz="1800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，設定使用權限</a:t>
              </a:r>
              <a:endParaRPr sz="18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4429124" y="3286130"/>
            <a:ext cx="4214842" cy="785818"/>
            <a:chOff x="5000628" y="4143386"/>
            <a:chExt cx="4214842" cy="785818"/>
          </a:xfrm>
        </p:grpSpPr>
        <p:grpSp>
          <p:nvGrpSpPr>
            <p:cNvPr id="26" name="群組 25"/>
            <p:cNvGrpSpPr/>
            <p:nvPr/>
          </p:nvGrpSpPr>
          <p:grpSpPr>
            <a:xfrm>
              <a:off x="5000628" y="4167180"/>
              <a:ext cx="2373603" cy="428629"/>
              <a:chOff x="4429092" y="1142990"/>
              <a:chExt cx="2373603" cy="428629"/>
            </a:xfrm>
          </p:grpSpPr>
          <p:pic>
            <p:nvPicPr>
              <p:cNvPr id="27" name="Picture 4" descr="C:\Users\user\Desktop\NAS醫療影像加值服務方案\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286380" y="1142991"/>
                <a:ext cx="1516315" cy="428628"/>
              </a:xfrm>
              <a:prstGeom prst="rect">
                <a:avLst/>
              </a:prstGeom>
              <a:noFill/>
            </p:spPr>
          </p:pic>
          <p:sp>
            <p:nvSpPr>
              <p:cNvPr id="28" name="手繪多邊形 27"/>
              <p:cNvSpPr/>
              <p:nvPr/>
            </p:nvSpPr>
            <p:spPr>
              <a:xfrm>
                <a:off x="4429092" y="1142990"/>
                <a:ext cx="2000264" cy="428628"/>
              </a:xfrm>
              <a:custGeom>
                <a:avLst/>
                <a:gdLst>
                  <a:gd name="connsiteX0" fmla="*/ 0 w 1714512"/>
                  <a:gd name="connsiteY0" fmla="*/ 0 h 428628"/>
                  <a:gd name="connsiteX1" fmla="*/ 1500198 w 1714512"/>
                  <a:gd name="connsiteY1" fmla="*/ 0 h 428628"/>
                  <a:gd name="connsiteX2" fmla="*/ 1714512 w 1714512"/>
                  <a:gd name="connsiteY2" fmla="*/ 214314 h 428628"/>
                  <a:gd name="connsiteX3" fmla="*/ 1500198 w 1714512"/>
                  <a:gd name="connsiteY3" fmla="*/ 428628 h 428628"/>
                  <a:gd name="connsiteX4" fmla="*/ 0 w 1714512"/>
                  <a:gd name="connsiteY4" fmla="*/ 428628 h 428628"/>
                  <a:gd name="connsiteX5" fmla="*/ 0 w 1714512"/>
                  <a:gd name="connsiteY5" fmla="*/ 0 h 428628"/>
                  <a:gd name="connsiteX0" fmla="*/ 0 w 1785918"/>
                  <a:gd name="connsiteY0" fmla="*/ 0 h 428628"/>
                  <a:gd name="connsiteX1" fmla="*/ 1500198 w 1785918"/>
                  <a:gd name="connsiteY1" fmla="*/ 0 h 428628"/>
                  <a:gd name="connsiteX2" fmla="*/ 1785918 w 1785918"/>
                  <a:gd name="connsiteY2" fmla="*/ 214314 h 428628"/>
                  <a:gd name="connsiteX3" fmla="*/ 1500198 w 1785918"/>
                  <a:gd name="connsiteY3" fmla="*/ 428628 h 428628"/>
                  <a:gd name="connsiteX4" fmla="*/ 0 w 1785918"/>
                  <a:gd name="connsiteY4" fmla="*/ 428628 h 428628"/>
                  <a:gd name="connsiteX5" fmla="*/ 0 w 1785918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214346 w 2000264"/>
                  <a:gd name="connsiteY4" fmla="*/ 428628 h 428628"/>
                  <a:gd name="connsiteX5" fmla="*/ 0 w 2000264"/>
                  <a:gd name="connsiteY5" fmla="*/ 0 h 428628"/>
                  <a:gd name="connsiteX0" fmla="*/ 0 w 2000264"/>
                  <a:gd name="connsiteY0" fmla="*/ 0 h 428628"/>
                  <a:gd name="connsiteX1" fmla="*/ 1714544 w 2000264"/>
                  <a:gd name="connsiteY1" fmla="*/ 0 h 428628"/>
                  <a:gd name="connsiteX2" fmla="*/ 2000264 w 2000264"/>
                  <a:gd name="connsiteY2" fmla="*/ 214314 h 428628"/>
                  <a:gd name="connsiteX3" fmla="*/ 1714544 w 2000264"/>
                  <a:gd name="connsiteY3" fmla="*/ 428628 h 428628"/>
                  <a:gd name="connsiteX4" fmla="*/ 0 w 2000264"/>
                  <a:gd name="connsiteY4" fmla="*/ 428628 h 428628"/>
                  <a:gd name="connsiteX5" fmla="*/ 0 w 2000264"/>
                  <a:gd name="connsiteY5" fmla="*/ 0 h 4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264" h="428628">
                    <a:moveTo>
                      <a:pt x="0" y="0"/>
                    </a:moveTo>
                    <a:lnTo>
                      <a:pt x="1714544" y="0"/>
                    </a:lnTo>
                    <a:lnTo>
                      <a:pt x="2000264" y="214314"/>
                    </a:lnTo>
                    <a:lnTo>
                      <a:pt x="1714544" y="428628"/>
                    </a:lnTo>
                    <a:lnTo>
                      <a:pt x="0" y="4286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C7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30" name="Shape 130"/>
            <p:cNvSpPr/>
            <p:nvPr/>
          </p:nvSpPr>
          <p:spPr>
            <a:xfrm>
              <a:off x="5072098" y="4143386"/>
              <a:ext cx="4143372" cy="785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indent="-342900" algn="l" rtl="0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2400"/>
              </a:pPr>
              <a:r>
                <a:rPr lang="en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安全可靠</a:t>
              </a:r>
              <a:endParaRPr lang="ar-JO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  <a:p>
              <a:pPr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</a:pPr>
              <a:r>
                <a:rPr lang="en" sz="1800" b="1" dirty="0" smtClean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多種資料安全保護機制</a:t>
              </a:r>
              <a:endParaRPr sz="18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326P08-1png_工作區域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95358"/>
            <a:ext cx="9286908" cy="5238858"/>
          </a:xfrm>
          <a:prstGeom prst="rect">
            <a:avLst/>
          </a:prstGeom>
        </p:spPr>
      </p:pic>
      <p:sp>
        <p:nvSpPr>
          <p:cNvPr id="137" name="Shape 137"/>
          <p:cNvSpPr/>
          <p:nvPr/>
        </p:nvSpPr>
        <p:spPr>
          <a:xfrm>
            <a:off x="323528" y="1214428"/>
            <a:ext cx="2952328" cy="785818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RAID1/RAID5 </a:t>
            </a:r>
            <a:r>
              <a:rPr lang="en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備援</a:t>
            </a:r>
            <a:r>
              <a:rPr lang="en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，</a:t>
            </a:r>
            <a:endParaRPr lang="ar-JO" sz="1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lvl="0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任一硬碟損壞，資料仍安全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4786314" y="428610"/>
            <a:ext cx="2643174" cy="107157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2. 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快速匯入</a:t>
            </a:r>
          </a:p>
        </p:txBody>
      </p:sp>
      <p:sp>
        <p:nvSpPr>
          <p:cNvPr id="139" name="Shape 139"/>
          <p:cNvSpPr/>
          <p:nvPr/>
        </p:nvSpPr>
        <p:spPr>
          <a:xfrm>
            <a:off x="428066" y="3000378"/>
            <a:ext cx="2643736" cy="92867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完整功能</a:t>
            </a:r>
            <a:r>
              <a:rPr lang="en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，便於瀏覽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5857884" y="2928940"/>
            <a:ext cx="3214678" cy="107157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海量照片</a:t>
            </a:r>
            <a:r>
              <a:rPr lang="en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，超快速傳輸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0" y="2064378"/>
            <a:ext cx="9501222" cy="900000"/>
            <a:chOff x="0" y="2028940"/>
            <a:chExt cx="9501222" cy="900000"/>
          </a:xfrm>
        </p:grpSpPr>
        <p:grpSp>
          <p:nvGrpSpPr>
            <p:cNvPr id="8" name="群組 7"/>
            <p:cNvGrpSpPr/>
            <p:nvPr/>
          </p:nvGrpSpPr>
          <p:grpSpPr>
            <a:xfrm>
              <a:off x="0" y="2028940"/>
              <a:ext cx="9501222" cy="900000"/>
              <a:chOff x="0" y="1773918"/>
              <a:chExt cx="9144000" cy="2264482"/>
            </a:xfrm>
          </p:grpSpPr>
          <p:sp>
            <p:nvSpPr>
              <p:cNvPr id="9" name="Shape 191"/>
              <p:cNvSpPr/>
              <p:nvPr/>
            </p:nvSpPr>
            <p:spPr>
              <a:xfrm>
                <a:off x="0" y="1773918"/>
                <a:ext cx="9144000" cy="2264482"/>
              </a:xfrm>
              <a:prstGeom prst="rect">
                <a:avLst/>
              </a:prstGeom>
              <a:solidFill>
                <a:schemeClr val="accent5">
                  <a:lumMod val="50000"/>
                  <a:alpha val="40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Shape 192"/>
              <p:cNvSpPr/>
              <p:nvPr/>
            </p:nvSpPr>
            <p:spPr>
              <a:xfrm>
                <a:off x="0" y="1946205"/>
                <a:ext cx="9144000" cy="1919909"/>
              </a:xfrm>
              <a:prstGeom prst="rect">
                <a:avLst/>
              </a:prstGeom>
              <a:solidFill>
                <a:schemeClr val="accent5">
                  <a:lumMod val="50000"/>
                  <a:alpha val="84705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" name="Shape 142"/>
            <p:cNvSpPr/>
            <p:nvPr/>
          </p:nvSpPr>
          <p:spPr>
            <a:xfrm>
              <a:off x="0" y="2121751"/>
              <a:ext cx="9286907" cy="7143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400" b="1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QNAP NAS </a:t>
              </a:r>
              <a:r>
                <a:rPr lang="en" sz="4400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四大優勢</a:t>
              </a:r>
              <a:endParaRPr sz="4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sp>
        <p:nvSpPr>
          <p:cNvPr id="16" name="Shape 138"/>
          <p:cNvSpPr/>
          <p:nvPr/>
        </p:nvSpPr>
        <p:spPr>
          <a:xfrm>
            <a:off x="6357950" y="1142990"/>
            <a:ext cx="2500330" cy="857256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即插即用</a:t>
            </a:r>
            <a:r>
              <a:rPr lang="en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，輕易上手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8" name="Shape 137"/>
          <p:cNvSpPr/>
          <p:nvPr/>
        </p:nvSpPr>
        <p:spPr>
          <a:xfrm>
            <a:off x="1857356" y="428610"/>
            <a:ext cx="2571768" cy="785818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0" indent="-742950">
              <a:buClr>
                <a:srgbClr val="E36C09"/>
              </a:buClr>
              <a:buSzPts val="3600"/>
            </a:pPr>
            <a: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1. 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安全儲存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9" name="Shape 139"/>
          <p:cNvSpPr/>
          <p:nvPr/>
        </p:nvSpPr>
        <p:spPr>
          <a:xfrm>
            <a:off x="1785918" y="3857634"/>
            <a:ext cx="2857520" cy="71438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3. </a:t>
            </a:r>
            <a:r>
              <a:rPr lang="en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彈性管理</a:t>
            </a: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Shape 139"/>
          <p:cNvSpPr/>
          <p:nvPr/>
        </p:nvSpPr>
        <p:spPr>
          <a:xfrm>
            <a:off x="4714876" y="3857634"/>
            <a:ext cx="4644000" cy="92867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4. 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高速編輯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285720" y="3071816"/>
            <a:ext cx="8501090" cy="15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en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RAID </a:t>
            </a:r>
            <a:r>
              <a:rPr lang="en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保護</a:t>
            </a: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任一硬碟</a:t>
            </a: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損</a:t>
            </a:r>
            <a:r>
              <a:rPr lang="en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壞，資料</a:t>
            </a: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仍然安全</a:t>
            </a:r>
            <a:endParaRPr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快照</a:t>
            </a:r>
            <a:r>
              <a:rPr lang="en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保護</a:t>
            </a: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好安心</a:t>
            </a:r>
            <a:endParaRPr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3200"/>
              <a:buFont typeface="Noto Sans Symbols"/>
              <a:buChar char="✓"/>
            </a:pP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多點</a:t>
            </a:r>
            <a:r>
              <a:rPr lang="en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異地備份</a:t>
            </a:r>
            <a:r>
              <a:rPr lang="en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，分散風險更安全</a:t>
            </a:r>
            <a:endParaRPr sz="24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51" name="Shape 151" descr="http://img2.imgtn.bdimg.com/it/u=4108316652,3646287318&amp;fm=21&amp;gp=0.jp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Shape 152" descr="H:\01-SalesKit\09-产品图片\TS-469H\Righ angle of elevation_shadow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85918" y="1071552"/>
            <a:ext cx="1986464" cy="19824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" name="Shape 153"/>
          <p:cNvSpPr/>
          <p:nvPr/>
        </p:nvSpPr>
        <p:spPr>
          <a:xfrm>
            <a:off x="2571736" y="0"/>
            <a:ext cx="5286412" cy="7858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安全儲存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8628" y="77914"/>
            <a:ext cx="257173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" sz="3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優勢一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5220072" y="1283267"/>
            <a:ext cx="3492000" cy="2584627"/>
            <a:chOff x="5132281" y="1071552"/>
            <a:chExt cx="3492000" cy="2584627"/>
          </a:xfrm>
        </p:grpSpPr>
        <p:pic>
          <p:nvPicPr>
            <p:cNvPr id="12" name="圖片 11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286380" y="1071552"/>
              <a:ext cx="3114009" cy="2584627"/>
            </a:xfrm>
            <a:prstGeom prst="rect">
              <a:avLst/>
            </a:prstGeom>
          </p:spPr>
        </p:pic>
        <p:sp>
          <p:nvSpPr>
            <p:cNvPr id="150" name="Shape 150"/>
            <p:cNvSpPr txBox="1"/>
            <p:nvPr/>
          </p:nvSpPr>
          <p:spPr>
            <a:xfrm>
              <a:off x="5132281" y="1214428"/>
              <a:ext cx="3492000" cy="13179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前置作業</a:t>
              </a:r>
              <a:endParaRPr sz="3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solidFill>
                    <a:schemeClr val="lt1"/>
                  </a:solidFill>
                </a:rPr>
                <a:t>RAID </a:t>
              </a:r>
              <a:r>
                <a:rPr lang="en" sz="36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設定</a:t>
              </a:r>
              <a:endParaRPr sz="3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pic>
        <p:nvPicPr>
          <p:cNvPr id="16" name="圖片 23" descr="P22_小圖-0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6450" y="3507854"/>
            <a:ext cx="18539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C:\Users\Han Tsai\Desktop\QNAP_直播\Photo Station 5.6 直播\未命名-1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72400" y="3293540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714</Words>
  <Application>Microsoft Macintosh PowerPoint</Application>
  <PresentationFormat>On-screen Show (16:9)</PresentationFormat>
  <Paragraphs>306</Paragraphs>
  <Slides>37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Simple Light</vt:lpstr>
      <vt:lpstr>PowerPoint Presentation</vt:lpstr>
      <vt:lpstr>PowerPoint Presentation</vt:lpstr>
      <vt:lpstr>常用照片儲存裝置</vt:lpstr>
      <vt:lpstr>外接硬碟、SD卡儲存</vt:lpstr>
      <vt:lpstr>雲儲存 - 公有雲服務</vt:lpstr>
      <vt:lpstr>PowerPoint Presentation</vt:lpstr>
      <vt:lpstr>QNAP NAS 智能私有雲</vt:lpstr>
      <vt:lpstr>PowerPoint Presentation</vt:lpstr>
      <vt:lpstr>PowerPoint Presentation</vt:lpstr>
      <vt:lpstr>儲存長知識 - 磁碟陣列</vt:lpstr>
      <vt:lpstr>異地備援 – 多點備份最安心</vt:lpstr>
      <vt:lpstr>PowerPoint Presentation</vt:lpstr>
      <vt:lpstr>PowerPoint Presentation</vt:lpstr>
      <vt:lpstr>PowerPoint Presentation</vt:lpstr>
      <vt:lpstr>　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用Photo Station自動建立作品集</vt:lpstr>
      <vt:lpstr>我的照片都存在NAS， 要怎麼分享？</vt:lpstr>
      <vt:lpstr>已經用資料夾整理好， 用File Station分享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攝影名家們的見證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Sherry  Liao</cp:lastModifiedBy>
  <cp:revision>191</cp:revision>
  <dcterms:modified xsi:type="dcterms:W3CDTF">2018-03-26T05:29:00Z</dcterms:modified>
</cp:coreProperties>
</file>