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3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89" r:id="rId37"/>
    <p:sldId id="290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rry  Liao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927964"/>
    <a:srgbClr val="33CCCC"/>
    <a:srgbClr val="2495DA"/>
    <a:srgbClr val="039AA3"/>
    <a:srgbClr val="024E52"/>
    <a:srgbClr val="012F31"/>
    <a:srgbClr val="FF6600"/>
    <a:srgbClr val="2F7742"/>
    <a:srgbClr val="5F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43DCC36-837F-4687-8A28-C2EA69BAD711}">
  <a:tblStyle styleId="{A43DCC36-837F-4687-8A28-C2EA69BAD71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9791" autoAdjust="0"/>
  </p:normalViewPr>
  <p:slideViewPr>
    <p:cSldViewPr>
      <p:cViewPr varScale="1">
        <p:scale>
          <a:sx n="120" d="100"/>
          <a:sy n="120" d="100"/>
        </p:scale>
        <p:origin x="-76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8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9D5EF-9212-4289-BEE0-2BF9365701FB}" type="datetimeFigureOut">
              <a:rPr lang="zh-TW" altLang="en-US" smtClean="0"/>
              <a:pPr/>
              <a:t>18/3/26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B3695-7753-46E1-BCFB-0EF506495D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275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2329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截圖更新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https://www.qnap.com/solution/thunderbolt3-nas/zh-tw/index.php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TVS-453BT 比 Giga (USB quick access) 快3倍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TVS-453BT 比 Giga (USB quick access) 快3倍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https://www.qnap.com/zh-tw/case-studies/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4980" y="0"/>
            <a:ext cx="9144000" cy="51435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14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2714626"/>
            <a:ext cx="9144000" cy="2428874"/>
          </a:xfrm>
          <a:prstGeom prst="rect">
            <a:avLst/>
          </a:prstGeom>
          <a:solidFill>
            <a:srgbClr val="03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noFill/>
              </a:ln>
              <a:solidFill>
                <a:srgbClr val="1FC7B3"/>
              </a:solidFill>
            </a:endParaRPr>
          </a:p>
        </p:txBody>
      </p:sp>
      <p:pic>
        <p:nvPicPr>
          <p:cNvPr id="5" name="圖片 4" descr="內頁10326母片_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6" name="圖片 5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70224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Shape 5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2714626"/>
            <a:ext cx="9144000" cy="2428874"/>
          </a:xfrm>
          <a:prstGeom prst="rect">
            <a:avLst/>
          </a:prstGeom>
          <a:solidFill>
            <a:srgbClr val="03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noFill/>
              </a:ln>
              <a:solidFill>
                <a:srgbClr val="1FC7B3"/>
              </a:solidFill>
            </a:endParaRPr>
          </a:p>
        </p:txBody>
      </p:sp>
      <p:pic>
        <p:nvPicPr>
          <p:cNvPr id="8" name="圖片 7" descr="內頁10326母片_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  <p:pic>
        <p:nvPicPr>
          <p:cNvPr id="9" name="圖片 8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10" name="Shape 26"/>
          <p:cNvSpPr txBox="1">
            <a:spLocks noGrp="1"/>
          </p:cNvSpPr>
          <p:nvPr>
            <p:ph type="title"/>
          </p:nvPr>
        </p:nvSpPr>
        <p:spPr>
          <a:xfrm>
            <a:off x="311700" y="70224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內頁10326母片_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5" name="圖片 4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6" name="Shape 26"/>
          <p:cNvSpPr txBox="1">
            <a:spLocks noGrp="1"/>
          </p:cNvSpPr>
          <p:nvPr>
            <p:ph type="title"/>
          </p:nvPr>
        </p:nvSpPr>
        <p:spPr>
          <a:xfrm>
            <a:off x="311700" y="70224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326母片_結尾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5" name="群組 4"/>
          <p:cNvGrpSpPr/>
          <p:nvPr userDrawn="1"/>
        </p:nvGrpSpPr>
        <p:grpSpPr>
          <a:xfrm>
            <a:off x="0" y="2000246"/>
            <a:ext cx="9144000" cy="1571636"/>
            <a:chOff x="0" y="1773918"/>
            <a:chExt cx="9144000" cy="2264482"/>
          </a:xfrm>
        </p:grpSpPr>
        <p:sp>
          <p:nvSpPr>
            <p:cNvPr id="6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內頁10326母片_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8"/>
            <a:ext cx="9144000" cy="5143518"/>
          </a:xfrm>
          <a:prstGeom prst="rect">
            <a:avLst/>
          </a:prstGeom>
        </p:spPr>
      </p:pic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pic>
        <p:nvPicPr>
          <p:cNvPr id="9" name="圖片 8" descr="logo-0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11700" y="-18"/>
            <a:ext cx="8105804" cy="85725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1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hyperlink" Target="https://www.qnap.com/solution/snapshots/en/index.php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7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1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27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91.png"/><Relationship Id="rId6" Type="http://schemas.openxmlformats.org/officeDocument/2006/relationships/image" Target="../media/image40.png"/><Relationship Id="rId7" Type="http://schemas.openxmlformats.org/officeDocument/2006/relationships/image" Target="../media/image92.png"/><Relationship Id="rId8" Type="http://schemas.openxmlformats.org/officeDocument/2006/relationships/image" Target="../media/image43.pn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7394929-food-photography-professional-digital-camera-with-table-with-white-coffee-cup-photo-preview-food-pho-Stock-Photo.jpg"/>
          <p:cNvPicPr>
            <a:picLocks noChangeAspect="1"/>
          </p:cNvPicPr>
          <p:nvPr/>
        </p:nvPicPr>
        <p:blipFill>
          <a:blip r:embed="rId3"/>
          <a:srcRect t="4740" b="9945"/>
          <a:stretch>
            <a:fillRect/>
          </a:stretch>
        </p:blipFill>
        <p:spPr>
          <a:xfrm>
            <a:off x="0" y="0"/>
            <a:ext cx="9144032" cy="5143500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0" y="2285998"/>
            <a:ext cx="9144000" cy="1714512"/>
            <a:chOff x="0" y="1773918"/>
            <a:chExt cx="9144000" cy="2264482"/>
          </a:xfrm>
        </p:grpSpPr>
        <p:sp>
          <p:nvSpPr>
            <p:cNvPr id="4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Shape 62"/>
          <p:cNvSpPr txBox="1"/>
          <p:nvPr/>
        </p:nvSpPr>
        <p:spPr>
          <a:xfrm>
            <a:off x="142844" y="2786064"/>
            <a:ext cx="857256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bg1"/>
                </a:solidFill>
                <a:ea typeface="微軟正黑體" pitchFamily="34" charset="-120"/>
              </a:rPr>
              <a:t>Solution for Photographers</a:t>
            </a:r>
            <a:endParaRPr sz="4800" b="1" i="0" u="none" strike="noStrike" cap="none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24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五邊形 8"/>
          <p:cNvSpPr/>
          <p:nvPr/>
        </p:nvSpPr>
        <p:spPr>
          <a:xfrm>
            <a:off x="357158" y="2285998"/>
            <a:ext cx="3354736" cy="428628"/>
          </a:xfrm>
          <a:prstGeom prst="homePlate">
            <a:avLst/>
          </a:prstGeom>
          <a:solidFill>
            <a:srgbClr val="012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10" name="矩形 9"/>
          <p:cNvSpPr/>
          <p:nvPr/>
        </p:nvSpPr>
        <p:spPr>
          <a:xfrm>
            <a:off x="387477" y="2285998"/>
            <a:ext cx="3108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400" b="1" dirty="0" smtClean="0">
                <a:solidFill>
                  <a:srgbClr val="33CCCC"/>
                </a:solidFill>
                <a:ea typeface="微軟正黑體" pitchFamily="34" charset="-120"/>
              </a:rPr>
              <a:t>Multimedia Solution</a:t>
            </a:r>
            <a:endParaRPr lang="zh-TW" altLang="en-US" sz="2400" b="1" dirty="0">
              <a:solidFill>
                <a:srgbClr val="33CCCC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 smtClean="0">
                <a:latin typeface="Arial"/>
              </a:rPr>
              <a:t>What is RAID?</a:t>
            </a:r>
            <a:endParaRPr b="1" i="0" u="none" strike="noStrike" cap="none" dirty="0">
              <a:latin typeface="Arial"/>
              <a:sym typeface="Arial"/>
            </a:endParaRPr>
          </a:p>
        </p:txBody>
      </p:sp>
      <p:graphicFrame>
        <p:nvGraphicFramePr>
          <p:cNvPr id="159" name="Shape 159"/>
          <p:cNvGraphicFramePr/>
          <p:nvPr>
            <p:extLst>
              <p:ext uri="{D42A27DB-BD31-4B8C-83A1-F6EECF244321}">
                <p14:modId xmlns:p14="http://schemas.microsoft.com/office/powerpoint/2010/main" val="4247324751"/>
              </p:ext>
            </p:extLst>
          </p:nvPr>
        </p:nvGraphicFramePr>
        <p:xfrm>
          <a:off x="251520" y="1171312"/>
          <a:ext cx="8640975" cy="3488670"/>
        </p:xfrm>
        <a:graphic>
          <a:graphicData uri="http://schemas.openxmlformats.org/drawingml/2006/table">
            <a:tbl>
              <a:tblPr firstRow="1" bandRow="1">
                <a:noFill/>
                <a:tableStyleId>{A43DCC36-837F-4687-8A28-C2EA69BAD711}</a:tableStyleId>
              </a:tblPr>
              <a:tblGrid>
                <a:gridCol w="940775"/>
                <a:gridCol w="931433"/>
                <a:gridCol w="1728192"/>
                <a:gridCol w="1908125"/>
                <a:gridCol w="1188219"/>
                <a:gridCol w="1944231"/>
              </a:tblGrid>
              <a:tr h="33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RAID</a:t>
                      </a:r>
                      <a:endParaRPr sz="1200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Disk</a:t>
                      </a:r>
                      <a:r>
                        <a:rPr lang="en-US" sz="1200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number</a:t>
                      </a:r>
                      <a:endParaRPr sz="1200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Capacity</a:t>
                      </a:r>
                      <a:endParaRPr sz="1200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Data</a:t>
                      </a:r>
                      <a:r>
                        <a:rPr lang="en-US" sz="1200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protection</a:t>
                      </a:r>
                      <a:endParaRPr sz="1200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Performance</a:t>
                      </a:r>
                      <a:endParaRPr sz="1200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Usage</a:t>
                      </a:r>
                      <a:endParaRPr sz="1200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3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RAID 0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2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100%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No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Excellent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High speed server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5837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RAID 1</a:t>
                      </a:r>
                      <a:endParaRPr sz="1200" b="1" u="none" strike="noStrike" cap="none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2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50%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Good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(Allow 1 hard drive to be broken)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Normal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2-bay</a:t>
                      </a:r>
                      <a:endParaRPr sz="1200" dirty="0">
                        <a:latin typeface="Arial"/>
                        <a:ea typeface="微軟正黑體" pitchFamily="34" charset="-120"/>
                        <a:cs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Disk</a:t>
                      </a:r>
                      <a:r>
                        <a:rPr lang="en-US" sz="1200" b="1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group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5837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RAID 5</a:t>
                      </a:r>
                      <a:endParaRPr sz="1200" b="1" u="none" strike="noStrike" cap="none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3</a:t>
                      </a:r>
                      <a:endParaRPr sz="1200" b="1" u="none" strike="noStrike" cap="none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Disk number</a:t>
                      </a:r>
                      <a:r>
                        <a:rPr lang="en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-1)*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Capacity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Good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(Allow 1 hard drive to be broken)</a:t>
                      </a:r>
                      <a:endParaRPr lang="en-US"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Good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3~5-bay</a:t>
                      </a:r>
                      <a:endParaRPr sz="1200" dirty="0">
                        <a:latin typeface="Arial"/>
                        <a:ea typeface="微軟正黑體" pitchFamily="34" charset="-120"/>
                        <a:cs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Disk</a:t>
                      </a:r>
                      <a:r>
                        <a:rPr lang="en-US" sz="1200" b="1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group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5837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RAID 6</a:t>
                      </a:r>
                      <a:endParaRPr sz="1200" b="1" u="none" strike="noStrike" cap="none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4</a:t>
                      </a:r>
                      <a:endParaRPr sz="1200" b="1" u="none" strike="noStrike" cap="none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Disk</a:t>
                      </a:r>
                      <a:r>
                        <a:rPr lang="en-US" sz="1200" b="1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number</a:t>
                      </a:r>
                      <a:r>
                        <a:rPr lang="en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-2)*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Capacity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Excellent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(Allow 2 hard drive to be broken)</a:t>
                      </a:r>
                      <a:endParaRPr lang="en-US"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Very</a:t>
                      </a:r>
                      <a:r>
                        <a:rPr lang="en-US" sz="1200" b="1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good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6-bay </a:t>
                      </a: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above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Disk</a:t>
                      </a:r>
                      <a:r>
                        <a:rPr lang="en-US" sz="1200" b="1" u="none" strike="noStrike" cap="none" baseline="0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 group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8702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RAID 10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4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strike="noStrike" cap="none" dirty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50%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Good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(Allow 1 hard drive in RAID1 group to be broken)</a:t>
                      </a:r>
                      <a:endParaRPr lang="en-US"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Excellent</a:t>
                      </a:r>
                      <a:endParaRPr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 smtClean="0">
                          <a:latin typeface="Arial"/>
                          <a:ea typeface="微軟正黑體" pitchFamily="34" charset="-120"/>
                          <a:cs typeface="Arial"/>
                          <a:sym typeface="Arial"/>
                        </a:rPr>
                        <a:t>High speed server</a:t>
                      </a:r>
                      <a:endParaRPr lang="en-US" sz="1200" b="1" u="none" strike="noStrike" cap="none" dirty="0">
                        <a:latin typeface="Arial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</a:tbl>
          </a:graphicData>
        </a:graphic>
      </p:graphicFrame>
      <p:sp>
        <p:nvSpPr>
          <p:cNvPr id="160" name="Shape 160"/>
          <p:cNvSpPr/>
          <p:nvPr/>
        </p:nvSpPr>
        <p:spPr>
          <a:xfrm>
            <a:off x="776096" y="4671015"/>
            <a:ext cx="6939176" cy="258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n-US" sz="1100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Note: It’s better to use the disks with </a:t>
            </a:r>
            <a:r>
              <a:rPr lang="en-US" sz="1100" dirty="0" smtClean="0">
                <a:solidFill>
                  <a:schemeClr val="dk1"/>
                </a:solidFill>
                <a:ea typeface="微軟正黑體" pitchFamily="34" charset="-120"/>
              </a:rPr>
              <a:t>the same capacity when setting the</a:t>
            </a:r>
            <a:r>
              <a:rPr lang="en-US" sz="1100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 RAID configuration</a:t>
            </a:r>
            <a:endParaRPr sz="1100" dirty="0">
              <a:solidFill>
                <a:schemeClr val="dk1"/>
              </a:solidFill>
              <a:ea typeface="微軟正黑體" pitchFamily="34" charset="-120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179512" y="2857502"/>
            <a:ext cx="8215370" cy="154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Supports up to 256 versions backup per volume/LUN, 1024 versions per NAS.*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Quickly restore whole disk / LUN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>
                <a:solidFill>
                  <a:schemeClr val="lt1"/>
                </a:solidFill>
                <a:ea typeface="微軟正黑體" pitchFamily="34" charset="-120"/>
              </a:rPr>
              <a:t>Block-level snapshots 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prote</a:t>
            </a:r>
            <a:r>
              <a:rPr lang="en-US" altLang="zh-TW" sz="2400" b="1" dirty="0" smtClean="0">
                <a:solidFill>
                  <a:schemeClr val="lt1"/>
                </a:solidFill>
                <a:ea typeface="微軟正黑體" pitchFamily="34" charset="-120"/>
              </a:rPr>
              <a:t>ct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 </a:t>
            </a:r>
            <a:r>
              <a:rPr lang="en-US" sz="2400" b="1" dirty="0">
                <a:solidFill>
                  <a:schemeClr val="lt1"/>
                </a:solidFill>
                <a:ea typeface="微軟正黑體" pitchFamily="34" charset="-120"/>
              </a:rPr>
              <a:t>from </a:t>
            </a:r>
            <a:r>
              <a:rPr lang="zh-TW" altLang="zh-TW" sz="2400" b="1" dirty="0" err="1">
                <a:solidFill>
                  <a:schemeClr val="lt1"/>
                </a:solidFill>
                <a:ea typeface="微軟正黑體" pitchFamily="34" charset="-120"/>
              </a:rPr>
              <a:t>r</a:t>
            </a:r>
            <a:r>
              <a:rPr lang="en-US" sz="2400" b="1" dirty="0" err="1" smtClean="0">
                <a:solidFill>
                  <a:schemeClr val="lt1"/>
                </a:solidFill>
                <a:ea typeface="微軟正黑體" pitchFamily="34" charset="-120"/>
              </a:rPr>
              <a:t>ansomware</a:t>
            </a:r>
            <a:endParaRPr lang="en-US" sz="2400"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171" name="Shape 171" descr="https://www.qnap.com/i/qts/images/product_McAfee-virus-scanner.png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快照_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7020272" cy="2609207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6084168" y="1203598"/>
            <a:ext cx="3000396" cy="2143158"/>
            <a:chOff x="4730225" y="1000114"/>
            <a:chExt cx="3098516" cy="2571768"/>
          </a:xfrm>
        </p:grpSpPr>
        <p:pic>
          <p:nvPicPr>
            <p:cNvPr id="14" name="圖片 13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0225" y="1000114"/>
              <a:ext cx="3098516" cy="2571768"/>
            </a:xfrm>
            <a:prstGeom prst="rect">
              <a:avLst/>
            </a:prstGeom>
          </p:spPr>
        </p:pic>
        <p:sp>
          <p:nvSpPr>
            <p:cNvPr id="15" name="Shape 198"/>
            <p:cNvSpPr txBox="1"/>
            <p:nvPr/>
          </p:nvSpPr>
          <p:spPr>
            <a:xfrm>
              <a:off x="4926376" y="1142990"/>
              <a:ext cx="2706214" cy="13573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2800" b="1" dirty="0" smtClean="0">
                  <a:solidFill>
                    <a:schemeClr val="lt1"/>
                  </a:solidFill>
                  <a:ea typeface="微軟正黑體" pitchFamily="34" charset="-120"/>
                </a:rPr>
                <a:t>Snapshot Protection</a:t>
              </a:r>
              <a:endParaRPr lang="zh-TW" altLang="en-US" sz="28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  <p:pic>
        <p:nvPicPr>
          <p:cNvPr id="3" name="Picture 2" descr="Storage &amp; Snapshot_512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1790"/>
            <a:ext cx="1080120" cy="1080120"/>
          </a:xfrm>
          <a:prstGeom prst="rect">
            <a:avLst/>
          </a:prstGeom>
        </p:spPr>
      </p:pic>
      <p:sp>
        <p:nvSpPr>
          <p:cNvPr id="9" name="Shape 160"/>
          <p:cNvSpPr/>
          <p:nvPr/>
        </p:nvSpPr>
        <p:spPr>
          <a:xfrm>
            <a:off x="1276162" y="4671015"/>
            <a:ext cx="6939176" cy="258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n-US" sz="1100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*The number of snapshot versions supported vary by model. Please check </a:t>
            </a:r>
            <a:r>
              <a:rPr lang="en-US" sz="1100" dirty="0" smtClean="0">
                <a:solidFill>
                  <a:schemeClr val="dk1"/>
                </a:solidFill>
                <a:ea typeface="微軟正黑體" pitchFamily="34" charset="-120"/>
                <a:sym typeface="Arial"/>
                <a:hlinkClick r:id="rId6"/>
              </a:rPr>
              <a:t>QNAP website </a:t>
            </a:r>
            <a:r>
              <a:rPr lang="en-US" sz="1100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for more detail.</a:t>
            </a:r>
            <a:endParaRPr sz="1100" dirty="0">
              <a:solidFill>
                <a:schemeClr val="dk1"/>
              </a:solidFill>
              <a:ea typeface="微軟正黑體" pitchFamily="34" charset="-120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7716684" cy="85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Arial"/>
              </a:rPr>
              <a:t>Back</a:t>
            </a:r>
            <a:r>
              <a:rPr lang="en-US" dirty="0" smtClean="0">
                <a:latin typeface="Arial"/>
              </a:rPr>
              <a:t>up</a:t>
            </a:r>
            <a:r>
              <a:rPr lang="en" dirty="0" smtClean="0">
                <a:latin typeface="Arial"/>
              </a:rPr>
              <a:t> at different locations</a:t>
            </a:r>
            <a:endParaRPr b="1" dirty="0">
              <a:latin typeface="Arial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4348" y="1152474"/>
            <a:ext cx="7572428" cy="490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 smtClean="0">
                <a:latin typeface="Arial"/>
              </a:rPr>
              <a:t>Don’t put your data in the same place. Any disaster can ruin all your data within a short time.</a:t>
            </a:r>
            <a:endParaRPr sz="2000" b="1" dirty="0">
              <a:latin typeface="Aria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539552" y="2174096"/>
            <a:ext cx="3888432" cy="392942"/>
          </a:xfrm>
          <a:prstGeom prst="roundRect">
            <a:avLst/>
          </a:prstGeom>
          <a:solidFill>
            <a:srgbClr val="039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ea typeface="微軟正黑體" pitchFamily="34" charset="-120"/>
              </a:rPr>
              <a:t>Don’t put all your eggs in one basket</a:t>
            </a:r>
            <a:endParaRPr sz="1600"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619672" y="3792664"/>
            <a:ext cx="6120681" cy="965409"/>
            <a:chOff x="2116169" y="4000510"/>
            <a:chExt cx="4834151" cy="675766"/>
          </a:xfrm>
        </p:grpSpPr>
        <p:pic>
          <p:nvPicPr>
            <p:cNvPr id="29" name="圖片 28" descr="P5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2116169" y="4000510"/>
              <a:ext cx="4741847" cy="642942"/>
            </a:xfrm>
            <a:prstGeom prst="rect">
              <a:avLst/>
            </a:prstGeom>
          </p:spPr>
        </p:pic>
        <p:sp>
          <p:nvSpPr>
            <p:cNvPr id="189" name="Shape 189"/>
            <p:cNvSpPr/>
            <p:nvPr/>
          </p:nvSpPr>
          <p:spPr>
            <a:xfrm>
              <a:off x="2180150" y="4103576"/>
              <a:ext cx="477017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RTRR</a:t>
              </a:r>
              <a:r>
                <a:rPr lang="en-US" sz="2000" b="1" dirty="0" smtClean="0">
                  <a:solidFill>
                    <a:schemeClr val="lt1"/>
                  </a:solidFill>
                  <a:ea typeface="微軟正黑體" pitchFamily="34" charset="-120"/>
                </a:rPr>
                <a:t>: Remote synchronization between NAS</a:t>
              </a: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smtClean="0">
                  <a:solidFill>
                    <a:schemeClr val="lt1"/>
                  </a:solidFill>
                  <a:ea typeface="微軟正黑體" pitchFamily="34" charset="-120"/>
                </a:rPr>
                <a:t>(Real-time Remote Replication)</a:t>
              </a:r>
              <a:endParaRPr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  <p:sp>
        <p:nvSpPr>
          <p:cNvPr id="190" name="Shape 190"/>
          <p:cNvSpPr/>
          <p:nvPr/>
        </p:nvSpPr>
        <p:spPr>
          <a:xfrm>
            <a:off x="4644008" y="2178808"/>
            <a:ext cx="3816424" cy="392942"/>
          </a:xfrm>
          <a:prstGeom prst="roundRect">
            <a:avLst/>
          </a:prstGeom>
          <a:solidFill>
            <a:srgbClr val="039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b="1" dirty="0">
                <a:solidFill>
                  <a:schemeClr val="lt1"/>
                </a:solidFill>
                <a:ea typeface="微軟正黑體" pitchFamily="34" charset="-120"/>
              </a:rPr>
              <a:t>Don’t put all your </a:t>
            </a:r>
            <a:r>
              <a:rPr lang="en-US" sz="1600" b="1" dirty="0" smtClean="0">
                <a:solidFill>
                  <a:schemeClr val="lt1"/>
                </a:solidFill>
                <a:ea typeface="微軟正黑體" pitchFamily="34" charset="-120"/>
              </a:rPr>
              <a:t>photos </a:t>
            </a:r>
            <a:r>
              <a:rPr lang="en-US" sz="1600" b="1" dirty="0">
                <a:solidFill>
                  <a:schemeClr val="lt1"/>
                </a:solidFill>
                <a:ea typeface="微軟正黑體" pitchFamily="34" charset="-120"/>
              </a:rPr>
              <a:t>in one </a:t>
            </a:r>
            <a:r>
              <a:rPr lang="en-US" sz="1600" b="1" dirty="0" smtClean="0">
                <a:solidFill>
                  <a:schemeClr val="lt1"/>
                </a:solidFill>
                <a:ea typeface="微軟正黑體" pitchFamily="34" charset="-120"/>
              </a:rPr>
              <a:t>NAS</a:t>
            </a:r>
            <a:endParaRPr lang="en-US" sz="1600"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374557" y="2705781"/>
            <a:ext cx="6394886" cy="1151853"/>
            <a:chOff x="1214414" y="2786064"/>
            <a:chExt cx="6394886" cy="1151853"/>
          </a:xfrm>
        </p:grpSpPr>
        <p:grpSp>
          <p:nvGrpSpPr>
            <p:cNvPr id="20" name="群組 19"/>
            <p:cNvGrpSpPr/>
            <p:nvPr/>
          </p:nvGrpSpPr>
          <p:grpSpPr>
            <a:xfrm>
              <a:off x="3566089" y="3000378"/>
              <a:ext cx="1685797" cy="823207"/>
              <a:chOff x="3566089" y="3000378"/>
              <a:chExt cx="1685797" cy="823207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3566089" y="3214692"/>
                <a:ext cx="1685797" cy="399778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C27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86" name="Shape 18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054667" y="3000378"/>
                <a:ext cx="823207" cy="8232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群組 21"/>
            <p:cNvGrpSpPr/>
            <p:nvPr/>
          </p:nvGrpSpPr>
          <p:grpSpPr>
            <a:xfrm>
              <a:off x="1214414" y="2786064"/>
              <a:ext cx="2177383" cy="1151853"/>
              <a:chOff x="1214414" y="2786064"/>
              <a:chExt cx="2177383" cy="1151853"/>
            </a:xfrm>
          </p:grpSpPr>
          <p:pic>
            <p:nvPicPr>
              <p:cNvPr id="187" name="Shape 18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214414" y="3329509"/>
                <a:ext cx="608408" cy="6084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圖片 16" descr="NAS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9511" y="2786064"/>
                <a:ext cx="1502286" cy="1151853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5411989" y="2786064"/>
              <a:ext cx="2197311" cy="1151853"/>
              <a:chOff x="5411989" y="2786064"/>
              <a:chExt cx="2197311" cy="1151853"/>
            </a:xfrm>
          </p:grpSpPr>
          <p:pic>
            <p:nvPicPr>
              <p:cNvPr id="188" name="Shape 18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000892" y="3329509"/>
                <a:ext cx="608408" cy="6084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圖片 17" descr="NAS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1989" y="2786064"/>
                <a:ext cx="1502286" cy="115185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357158" y="3000378"/>
            <a:ext cx="8978776" cy="142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Directly connect via </a:t>
            </a:r>
            <a:r>
              <a:rPr lang="en" sz="2400" b="1" dirty="0" smtClean="0">
                <a:solidFill>
                  <a:schemeClr val="lt1"/>
                </a:solidFill>
                <a:ea typeface="微軟正黑體" pitchFamily="34" charset="-120"/>
              </a:rPr>
              <a:t>Thunderbolt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 or USB</a:t>
            </a:r>
            <a:r>
              <a:rPr lang="en" sz="2400" b="1" dirty="0" smtClean="0">
                <a:solidFill>
                  <a:schemeClr val="lt1"/>
                </a:solidFill>
                <a:ea typeface="微軟正黑體" pitchFamily="34" charset="-120"/>
              </a:rPr>
              <a:t> port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Automatically archive photos from multiple sources</a:t>
            </a:r>
          </a:p>
        </p:txBody>
      </p:sp>
      <p:sp>
        <p:nvSpPr>
          <p:cNvPr id="199" name="Shape 199" descr="http://img2.imgtn.bdimg.com/it/u=4108316652,3646287318&amp;fm=21&amp;gp=0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Shape 200" descr="H:\01-SalesKit\09-产品图片\TS-469H\Righ angle of elevation_shadow.png"/>
          <p:cNvPicPr preferRelativeResize="0"/>
          <p:nvPr/>
        </p:nvPicPr>
        <p:blipFill>
          <a:blip r:embed="rId3"/>
          <a:srcRect r="28398"/>
          <a:stretch>
            <a:fillRect/>
          </a:stretch>
        </p:blipFill>
        <p:spPr>
          <a:xfrm>
            <a:off x="1643042" y="857238"/>
            <a:ext cx="2500330" cy="2182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153"/>
          <p:cNvSpPr/>
          <p:nvPr/>
        </p:nvSpPr>
        <p:spPr>
          <a:xfrm>
            <a:off x="2571736" y="0"/>
            <a:ext cx="5286412" cy="785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Quickly Import</a:t>
            </a:r>
            <a:endParaRPr lang="zh-TW" altLang="en-US" sz="4000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8628" y="77914"/>
            <a:ext cx="257173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US" altLang="zh-TW" sz="3600" b="1" dirty="0" smtClean="0">
                <a:solidFill>
                  <a:srgbClr val="FFFF00"/>
                </a:solidFill>
                <a:ea typeface="微軟正黑體" pitchFamily="34" charset="-120"/>
                <a:sym typeface="Calibri"/>
              </a:rPr>
              <a:t>No.2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572132" y="1071552"/>
            <a:ext cx="2786082" cy="2312448"/>
            <a:chOff x="5301729" y="928676"/>
            <a:chExt cx="2786082" cy="2312448"/>
          </a:xfrm>
        </p:grpSpPr>
        <p:pic>
          <p:nvPicPr>
            <p:cNvPr id="11" name="圖片 10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01729" y="928676"/>
              <a:ext cx="2786082" cy="2312448"/>
            </a:xfrm>
            <a:prstGeom prst="rect">
              <a:avLst/>
            </a:prstGeom>
          </p:spPr>
        </p:pic>
        <p:sp>
          <p:nvSpPr>
            <p:cNvPr id="198" name="Shape 198"/>
            <p:cNvSpPr txBox="1"/>
            <p:nvPr/>
          </p:nvSpPr>
          <p:spPr>
            <a:xfrm>
              <a:off x="5301729" y="1000114"/>
              <a:ext cx="2706214" cy="13573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ea typeface="微軟正黑體" pitchFamily="34" charset="-120"/>
                </a:rPr>
                <a:t>Plug and use</a:t>
              </a:r>
              <a:endParaRPr sz="3600" b="1" dirty="0">
                <a:solidFill>
                  <a:schemeClr val="lt1"/>
                </a:solidFill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/>
          <a:srcRect l="13061" t="2704" r="2929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0" y="1521714"/>
            <a:ext cx="9144000" cy="2264482"/>
            <a:chOff x="0" y="1773918"/>
            <a:chExt cx="9144000" cy="2264482"/>
          </a:xfrm>
        </p:grpSpPr>
        <p:sp>
          <p:nvSpPr>
            <p:cNvPr id="5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Shape 207"/>
          <p:cNvSpPr/>
          <p:nvPr/>
        </p:nvSpPr>
        <p:spPr>
          <a:xfrm>
            <a:off x="642910" y="1761660"/>
            <a:ext cx="6215106" cy="1728192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How to move thousands of photos to NAS?</a:t>
            </a:r>
            <a:endParaRPr sz="40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10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hape 4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388" y="1785932"/>
            <a:ext cx="282838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弧形箭號 (下彎) 7"/>
          <p:cNvSpPr/>
          <p:nvPr/>
        </p:nvSpPr>
        <p:spPr>
          <a:xfrm>
            <a:off x="4399233" y="623677"/>
            <a:ext cx="3203053" cy="1186443"/>
          </a:xfrm>
          <a:prstGeom prst="curvedDown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857224" y="194876"/>
            <a:ext cx="7457774" cy="13053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ts val="4000"/>
              </a:lnSpc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USB/ Thunderbolt </a:t>
            </a:r>
            <a:r>
              <a:rPr lang="en-US" sz="3200" b="1" dirty="0" smtClean="0">
                <a:solidFill>
                  <a:schemeClr val="lt1"/>
                </a:solidFill>
                <a:ea typeface="微軟正黑體" pitchFamily="34" charset="-120"/>
              </a:rPr>
              <a:t>connection</a:t>
            </a:r>
            <a:endParaRPr sz="32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71406" y="1203598"/>
            <a:ext cx="9001188" cy="78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C00000"/>
                </a:solidFill>
                <a:ea typeface="微軟正黑體" pitchFamily="34" charset="-120"/>
                <a:sym typeface="Arial"/>
              </a:rPr>
              <a:t>Just like backup photos to an external hard drive</a:t>
            </a:r>
            <a:endParaRPr sz="2400" b="1" dirty="0">
              <a:solidFill>
                <a:srgbClr val="C00000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21710" y="2550114"/>
            <a:ext cx="2590423" cy="1657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300192" y="1923678"/>
            <a:ext cx="2689248" cy="2373414"/>
            <a:chOff x="6574" y="2214560"/>
            <a:chExt cx="2689248" cy="2373414"/>
          </a:xfrm>
        </p:grpSpPr>
        <p:sp>
          <p:nvSpPr>
            <p:cNvPr id="222" name="Shape 222"/>
            <p:cNvSpPr/>
            <p:nvPr/>
          </p:nvSpPr>
          <p:spPr>
            <a:xfrm>
              <a:off x="216431" y="2857502"/>
              <a:ext cx="2259227" cy="342300"/>
            </a:xfrm>
            <a:prstGeom prst="round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USB 3.0</a:t>
              </a:r>
              <a:endParaRPr b="1" dirty="0">
                <a:solidFill>
                  <a:schemeClr val="lt1"/>
                </a:solidFill>
              </a:endParaRP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107504" y="3147814"/>
              <a:ext cx="2522984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b="1" dirty="0" smtClean="0">
                  <a:ea typeface="微軟正黑體" pitchFamily="34" charset="-120"/>
                </a:rPr>
                <a:t>4 minutes / 1000 RAW files</a:t>
              </a:r>
              <a:endParaRPr b="1" dirty="0">
                <a:ea typeface="微軟正黑體" pitchFamily="34" charset="-120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207208" y="3867894"/>
              <a:ext cx="2357454" cy="342300"/>
            </a:xfrm>
            <a:prstGeom prst="round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Thunderbolt 3</a:t>
              </a:r>
              <a:endParaRPr b="1" dirty="0">
                <a:solidFill>
                  <a:schemeClr val="lt1"/>
                </a:solidFill>
              </a:endParaRP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35496" y="4177874"/>
              <a:ext cx="2660326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b="1" dirty="0" smtClean="0">
                  <a:ea typeface="微軟正黑體" pitchFamily="34" charset="-120"/>
                </a:rPr>
                <a:t>40 seconds </a:t>
              </a:r>
              <a:r>
                <a:rPr lang="en-US" altLang="zh-TW" b="1" dirty="0">
                  <a:ea typeface="微軟正黑體" pitchFamily="34" charset="-120"/>
                </a:rPr>
                <a:t>/ 1000 RAW files</a:t>
              </a:r>
              <a:endParaRPr lang="en-US" b="1" dirty="0">
                <a:ea typeface="微軟正黑體" pitchFamily="34" charset="-120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 flipH="1">
              <a:off x="6574" y="2214560"/>
              <a:ext cx="2486650" cy="410100"/>
            </a:xfrm>
            <a:prstGeom prst="homePlate">
              <a:avLst>
                <a:gd name="adj" fmla="val 50000"/>
              </a:avLst>
            </a:prstGeom>
            <a:solidFill>
              <a:srgbClr val="039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chemeClr val="lt1"/>
                  </a:solidFill>
                  <a:ea typeface="微軟正黑體" pitchFamily="34" charset="-120"/>
                </a:rPr>
                <a:t>Transfer speed</a:t>
              </a:r>
              <a:endParaRPr sz="18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  <p:sp>
        <p:nvSpPr>
          <p:cNvPr id="17" name="標題 16"/>
          <p:cNvSpPr>
            <a:spLocks noGrp="1"/>
          </p:cNvSpPr>
          <p:nvPr>
            <p:ph type="title" idx="4294967295"/>
          </p:nvPr>
        </p:nvSpPr>
        <p:spPr>
          <a:xfrm>
            <a:off x="-71469" y="6001820"/>
            <a:ext cx="4284000" cy="4728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　　</a:t>
            </a:r>
            <a:endParaRPr lang="zh-TW" altLang="en-US" dirty="0"/>
          </a:p>
        </p:txBody>
      </p:sp>
      <p:pic>
        <p:nvPicPr>
          <p:cNvPr id="28" name="圖片 27" descr="USB 3.0+thunderbolt-01.png"/>
          <p:cNvPicPr>
            <a:picLocks noChangeAspect="1"/>
          </p:cNvPicPr>
          <p:nvPr/>
        </p:nvPicPr>
        <p:blipFill>
          <a:blip r:embed="rId4"/>
          <a:srcRect t="4674" r="15385" b="6740"/>
          <a:stretch>
            <a:fillRect/>
          </a:stretch>
        </p:blipFill>
        <p:spPr>
          <a:xfrm>
            <a:off x="35496" y="1707654"/>
            <a:ext cx="4214842" cy="306533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0" y="0"/>
            <a:ext cx="857224" cy="714362"/>
            <a:chOff x="0" y="0"/>
            <a:chExt cx="1928794" cy="1285866"/>
          </a:xfrm>
        </p:grpSpPr>
        <p:sp>
          <p:nvSpPr>
            <p:cNvPr id="21" name="流程圖: 文件 20"/>
            <p:cNvSpPr/>
            <p:nvPr/>
          </p:nvSpPr>
          <p:spPr>
            <a:xfrm>
              <a:off x="0" y="0"/>
              <a:ext cx="1928794" cy="1285866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2990" y="85704"/>
              <a:ext cx="1404326" cy="928677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latin typeface="Arial"/>
                  <a:ea typeface="微軟正黑體" pitchFamily="34" charset="-120"/>
                  <a:cs typeface="Arial"/>
                </a:rPr>
                <a:t>1</a:t>
              </a:r>
              <a:endParaRPr lang="zh-TW" altLang="en-US" sz="3600" b="1" dirty="0">
                <a:latin typeface="Arial"/>
                <a:ea typeface="微軟正黑體" pitchFamily="34" charset="-120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2071670" y="1"/>
            <a:ext cx="6172738" cy="857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Qfiling</a:t>
            </a:r>
            <a:r>
              <a:rPr lang="en-US" sz="3600" b="1" dirty="0" smtClean="0">
                <a:solidFill>
                  <a:schemeClr val="lt1"/>
                </a:solidFill>
                <a:ea typeface="微軟正黑體" pitchFamily="34" charset="-120"/>
              </a:rPr>
              <a:t>: </a:t>
            </a:r>
            <a:r>
              <a:rPr lang="en-US" sz="3600" b="1" dirty="0">
                <a:solidFill>
                  <a:schemeClr val="lt1"/>
                </a:solidFill>
                <a:ea typeface="微軟正黑體" pitchFamily="34" charset="-120"/>
              </a:rPr>
              <a:t>F</a:t>
            </a:r>
            <a:r>
              <a:rPr lang="en-US" sz="3600" b="1" dirty="0" smtClean="0">
                <a:solidFill>
                  <a:schemeClr val="lt1"/>
                </a:solidFill>
                <a:ea typeface="微軟正黑體" pitchFamily="34" charset="-120"/>
              </a:rPr>
              <a:t>ile organization</a:t>
            </a:r>
            <a:endParaRPr sz="36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0" y="1148005"/>
            <a:ext cx="9286908" cy="495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b="1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Archive photos by multiple criteria to destination</a:t>
            </a:r>
            <a:endParaRPr sz="6000" b="1" dirty="0">
              <a:solidFill>
                <a:schemeClr val="dk1"/>
              </a:solidFill>
              <a:ea typeface="微軟正黑體" pitchFamily="34" charset="-120"/>
              <a:sym typeface="Arial"/>
            </a:endParaRPr>
          </a:p>
          <a:p>
            <a:pPr marL="342900" marR="0" lvl="0" indent="-190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sym typeface="Arial"/>
            </a:endParaRPr>
          </a:p>
        </p:txBody>
      </p:sp>
      <p:grpSp>
        <p:nvGrpSpPr>
          <p:cNvPr id="234" name="Shape 234"/>
          <p:cNvGrpSpPr/>
          <p:nvPr/>
        </p:nvGrpSpPr>
        <p:grpSpPr>
          <a:xfrm>
            <a:off x="2285984" y="2428868"/>
            <a:ext cx="1929600" cy="2714632"/>
            <a:chOff x="1534500" y="2352364"/>
            <a:chExt cx="1929600" cy="2714632"/>
          </a:xfrm>
        </p:grpSpPr>
        <p:pic>
          <p:nvPicPr>
            <p:cNvPr id="235" name="Shape 235" descr="H:\01-SalesKit\09-产品图片\TS-469H\Righ angle of elevation_shadow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293284" y="2352364"/>
              <a:ext cx="941947" cy="1588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Shape 240"/>
            <p:cNvSpPr/>
            <p:nvPr/>
          </p:nvSpPr>
          <p:spPr>
            <a:xfrm>
              <a:off x="2265450" y="3816071"/>
              <a:ext cx="467700" cy="3030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EAD1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534500" y="4049396"/>
              <a:ext cx="1929600" cy="10176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7" name="Shape 237" descr="apple-iphone6-gold-portrait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68400" y="4031213"/>
              <a:ext cx="990475" cy="99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Shape 2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99853" y="4176827"/>
              <a:ext cx="576557" cy="6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Shape 2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2734487" y="4349036"/>
              <a:ext cx="709675" cy="354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1" name="Shape 2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7752" y="2485703"/>
            <a:ext cx="1500198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/>
          <p:nvPr/>
        </p:nvSpPr>
        <p:spPr>
          <a:xfrm>
            <a:off x="6588224" y="1732050"/>
            <a:ext cx="2484370" cy="620400"/>
          </a:xfrm>
          <a:prstGeom prst="homePlate">
            <a:avLst>
              <a:gd name="adj" fmla="val 50000"/>
            </a:avLst>
          </a:prstGeom>
          <a:solidFill>
            <a:srgbClr val="D9D2E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ea typeface="微軟正黑體" pitchFamily="34" charset="-120"/>
              </a:rPr>
              <a:t>Select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ea typeface="微軟正黑體" pitchFamily="34" charset="-120"/>
              </a:rPr>
              <a:t>destination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4283968" y="1732050"/>
            <a:ext cx="2621346" cy="6204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ea typeface="微軟正黑體" pitchFamily="34" charset="-120"/>
              </a:rPr>
              <a:t>　</a:t>
            </a:r>
            <a:r>
              <a:rPr lang="en-US" sz="1800" b="1" dirty="0" smtClean="0">
                <a:ea typeface="微軟正黑體" pitchFamily="34" charset="-120"/>
              </a:rPr>
              <a:t>Set filing criteria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2339752" y="1732050"/>
            <a:ext cx="2304256" cy="620400"/>
          </a:xfrm>
          <a:prstGeom prst="homePlate">
            <a:avLst>
              <a:gd name="adj" fmla="val 50000"/>
            </a:avLst>
          </a:prstGeom>
          <a:solidFill>
            <a:srgbClr val="9FC5E8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ea typeface="微軟正黑體" pitchFamily="34" charset="-120"/>
              </a:rPr>
              <a:t>Select source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285720" y="1571618"/>
            <a:ext cx="2130633" cy="100013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39AA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Arial"/>
                <a:ea typeface="微軟正黑體" pitchFamily="34" charset="-120"/>
                <a:cs typeface="Arial"/>
              </a:rPr>
              <a:t>Three steps to use</a:t>
            </a:r>
            <a:endParaRPr lang="en" sz="2400" b="1" dirty="0" smtClean="0">
              <a:solidFill>
                <a:schemeClr val="lt1"/>
              </a:solidFill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0" y="2571750"/>
            <a:ext cx="2388650" cy="1975698"/>
          </a:xfrm>
          <a:prstGeom prst="irregularSeal1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ea typeface="微軟正黑體" pitchFamily="34" charset="-120"/>
              </a:rPr>
              <a:t>Auto archive by schedule</a:t>
            </a:r>
            <a:endParaRPr sz="1800" b="1" dirty="0">
              <a:solidFill>
                <a:srgbClr val="FFFFFF"/>
              </a:solidFill>
              <a:ea typeface="微軟正黑體" pitchFamily="34" charset="-120"/>
            </a:endParaRPr>
          </a:p>
        </p:txBody>
      </p:sp>
      <p:pic>
        <p:nvPicPr>
          <p:cNvPr id="23" name="Shape 166" descr="資料夾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00892" y="2786064"/>
            <a:ext cx="1293430" cy="957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群組 26"/>
          <p:cNvGrpSpPr/>
          <p:nvPr/>
        </p:nvGrpSpPr>
        <p:grpSpPr>
          <a:xfrm>
            <a:off x="0" y="0"/>
            <a:ext cx="857224" cy="714362"/>
            <a:chOff x="0" y="0"/>
            <a:chExt cx="1928794" cy="1285866"/>
          </a:xfrm>
        </p:grpSpPr>
        <p:sp>
          <p:nvSpPr>
            <p:cNvPr id="28" name="流程圖: 文件 27"/>
            <p:cNvSpPr/>
            <p:nvPr/>
          </p:nvSpPr>
          <p:spPr>
            <a:xfrm>
              <a:off x="0" y="0"/>
              <a:ext cx="1928794" cy="1285866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02990" y="85704"/>
              <a:ext cx="1404326" cy="928677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latin typeface="Arial"/>
                  <a:ea typeface="微軟正黑體" pitchFamily="34" charset="-120"/>
                  <a:cs typeface="Arial"/>
                </a:rPr>
                <a:t>2</a:t>
              </a:r>
              <a:endParaRPr lang="zh-TW" altLang="en-US" sz="3600" b="1" dirty="0">
                <a:latin typeface="Arial"/>
                <a:ea typeface="微軟正黑體" pitchFamily="34" charset="-120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539552" y="0"/>
            <a:ext cx="7704900" cy="78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lt1"/>
                </a:solidFill>
                <a:ea typeface="微軟正黑體" pitchFamily="34" charset="-120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ea typeface="微軟正黑體" pitchFamily="34" charset="-120"/>
              </a:rPr>
              <a:t>Why </a:t>
            </a:r>
            <a:r>
              <a:rPr lang="en" sz="40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Qfiling</a:t>
            </a:r>
            <a:r>
              <a:rPr lang="en-US" sz="40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?</a:t>
            </a:r>
            <a:endParaRPr sz="40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928662" y="1076567"/>
            <a:ext cx="7963686" cy="1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Automatically rename photos</a:t>
            </a:r>
            <a:endParaRPr sz="2000" b="1" dirty="0">
              <a:solidFill>
                <a:schemeClr val="dk1"/>
              </a:solidFill>
              <a:ea typeface="微軟正黑體" pitchFamily="34" charset="-120"/>
              <a:sym typeface="Arial"/>
            </a:endParaRPr>
          </a:p>
          <a:p>
            <a:pPr marL="342900" lvl="0" indent="-342900">
              <a:lnSpc>
                <a:spcPct val="11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Only save one copy for identical photos</a:t>
            </a:r>
          </a:p>
          <a:p>
            <a:pPr marL="342900" lvl="0" indent="-342900">
              <a:lnSpc>
                <a:spcPct val="11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  <a:sym typeface="Arial"/>
              </a:rPr>
              <a:t>Rename different photos with the same name</a:t>
            </a:r>
            <a:endParaRPr sz="2000" b="1" dirty="0">
              <a:solidFill>
                <a:schemeClr val="dk1"/>
              </a:solidFill>
              <a:ea typeface="微軟正黑體" pitchFamily="34" charset="-120"/>
              <a:sym typeface="Arial"/>
            </a:endParaRPr>
          </a:p>
          <a:p>
            <a:pPr marL="342900" marR="0" lvl="0" indent="-190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1" dirty="0">
              <a:solidFill>
                <a:schemeClr val="dk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1088" y="2504984"/>
            <a:ext cx="4337068" cy="210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672550" y="2511331"/>
            <a:ext cx="4333426" cy="209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428596" y="3071816"/>
            <a:ext cx="8143900" cy="1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Use </a:t>
            </a:r>
            <a:r>
              <a:rPr lang="en-US" sz="2400" b="1" dirty="0" err="1" smtClean="0">
                <a:solidFill>
                  <a:schemeClr val="lt1"/>
                </a:solidFill>
                <a:ea typeface="微軟正黑體" pitchFamily="34" charset="-120"/>
              </a:rPr>
              <a:t>Qsirch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 to find photos quickly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Use </a:t>
            </a:r>
            <a:r>
              <a:rPr lang="en" sz="2400" b="1" dirty="0" smtClean="0">
                <a:solidFill>
                  <a:schemeClr val="lt1"/>
                </a:solidFill>
                <a:ea typeface="微軟正黑體" pitchFamily="34" charset="-120"/>
              </a:rPr>
              <a:t>Photo Station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 to create a portfolio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Share the portfolio instantly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265" name="Shape 265" descr="http://img2.imgtn.bdimg.com/it/u=4108316652,3646287318&amp;fm=21&amp;gp=0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Shape 266" descr="H:\01-SalesKit\09-产品图片\TS-469H\Righ angle of elevation_shadow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00298" y="928676"/>
            <a:ext cx="1299108" cy="218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2571736" y="0"/>
            <a:ext cx="5572164" cy="85723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Flexibly Manage</a:t>
            </a:r>
            <a:endParaRPr sz="4000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8628" y="77914"/>
            <a:ext cx="2571736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  <a:sym typeface="Calibri"/>
              </a:rPr>
              <a:t>No.3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72066" y="928676"/>
            <a:ext cx="3098516" cy="2571768"/>
            <a:chOff x="4658787" y="642924"/>
            <a:chExt cx="3098516" cy="2571768"/>
          </a:xfrm>
        </p:grpSpPr>
        <p:pic>
          <p:nvPicPr>
            <p:cNvPr id="11" name="圖片 10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58787" y="642924"/>
              <a:ext cx="3098516" cy="2571768"/>
            </a:xfrm>
            <a:prstGeom prst="rect">
              <a:avLst/>
            </a:prstGeom>
          </p:spPr>
        </p:pic>
        <p:sp>
          <p:nvSpPr>
            <p:cNvPr id="12" name="Shape 198"/>
            <p:cNvSpPr txBox="1"/>
            <p:nvPr/>
          </p:nvSpPr>
          <p:spPr>
            <a:xfrm>
              <a:off x="4873101" y="773830"/>
              <a:ext cx="2706214" cy="13573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chemeClr val="lt1"/>
                  </a:solidFill>
                  <a:ea typeface="微軟正黑體" pitchFamily="34" charset="-120"/>
                </a:rPr>
                <a:t>Useful Applications</a:t>
              </a:r>
              <a:endParaRPr lang="zh-TW" altLang="en-US" sz="3200" b="1" dirty="0" smtClean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>
          <a:blip r:embed="rId3"/>
          <a:srcRect l="7407" t="10893" b="10665"/>
          <a:stretch>
            <a:fillRect/>
          </a:stretch>
        </p:blipFill>
        <p:spPr>
          <a:xfrm flipH="1"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0" y="1521714"/>
            <a:ext cx="9144000" cy="2264482"/>
            <a:chOff x="0" y="1773918"/>
            <a:chExt cx="9144000" cy="2264482"/>
          </a:xfrm>
        </p:grpSpPr>
        <p:sp>
          <p:nvSpPr>
            <p:cNvPr id="5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3" name="Shape 273"/>
          <p:cNvSpPr/>
          <p:nvPr/>
        </p:nvSpPr>
        <p:spPr>
          <a:xfrm>
            <a:off x="571472" y="1761660"/>
            <a:ext cx="6232776" cy="1728192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lt1"/>
                </a:solidFill>
                <a:ea typeface="微軟正黑體" pitchFamily="34" charset="-120"/>
              </a:rPr>
              <a:t>How to find photos after backup them to the NAS </a:t>
            </a:r>
            <a:endParaRPr sz="4000"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7" name="圖片 6" descr="0326P19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1398960"/>
            <a:ext cx="2143139" cy="3744540"/>
          </a:xfrm>
          <a:prstGeom prst="rect">
            <a:avLst/>
          </a:prstGeom>
        </p:spPr>
      </p:pic>
      <p:pic>
        <p:nvPicPr>
          <p:cNvPr id="10" name="Shape 379"/>
          <p:cNvPicPr preferRelativeResize="0"/>
          <p:nvPr/>
        </p:nvPicPr>
        <p:blipFill rotWithShape="1">
          <a:blip r:embed="rId5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P2-1_工作區域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" y="285771"/>
            <a:ext cx="9092120" cy="5143499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1714480" y="3714758"/>
            <a:ext cx="2071702" cy="107157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Hard disk is </a:t>
            </a:r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broken.</a:t>
            </a:r>
            <a:endParaRPr sz="1600" b="1" i="0" u="none" strike="noStrike" cap="none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6929454" y="2500312"/>
            <a:ext cx="1643074" cy="150019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It takes </a:t>
            </a:r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too much time to upload </a:t>
            </a:r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photos to the cloud.</a:t>
            </a:r>
            <a:endParaRPr sz="1600" b="1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5429256" y="3857634"/>
            <a:ext cx="1879048" cy="107157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Hard to find photos in different </a:t>
            </a:r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disks.</a:t>
            </a:r>
            <a:endParaRPr sz="1600" b="1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714348" y="2285998"/>
            <a:ext cx="1714512" cy="128588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How to backup thousands of photos?</a:t>
            </a:r>
            <a:endParaRPr sz="1600" b="1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214282" y="0"/>
            <a:ext cx="8072494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sz="3600" b="1" dirty="0">
                <a:solidFill>
                  <a:schemeClr val="bg1"/>
                </a:solidFill>
                <a:ea typeface="微軟正黑體" pitchFamily="34" charset="-120"/>
              </a:rPr>
              <a:t>Photographer’s troubles</a:t>
            </a:r>
            <a:endParaRPr sz="3600" b="1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2143108" y="928676"/>
            <a:ext cx="2786082" cy="135732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How to find </a:t>
            </a:r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the same </a:t>
            </a:r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files in hard disk?</a:t>
            </a:r>
            <a:endParaRPr sz="1600" b="1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2" name="Shape 69"/>
          <p:cNvSpPr/>
          <p:nvPr/>
        </p:nvSpPr>
        <p:spPr>
          <a:xfrm>
            <a:off x="5357817" y="1285866"/>
            <a:ext cx="2357455" cy="92995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Want to </a:t>
            </a:r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access </a:t>
            </a:r>
            <a:endParaRPr lang="en" sz="1600" b="1" dirty="0" smtClean="0">
              <a:solidFill>
                <a:schemeClr val="bg1"/>
              </a:solidFill>
              <a:ea typeface="微軟正黑體" pitchFamily="34" charset="-120"/>
            </a:endParaRPr>
          </a:p>
          <a:p>
            <a:pPr lvl="0"/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photos </a:t>
            </a:r>
            <a:r>
              <a:rPr lang="en" sz="1600" b="1" dirty="0">
                <a:solidFill>
                  <a:schemeClr val="bg1"/>
                </a:solidFill>
                <a:ea typeface="微軟正黑體" pitchFamily="34" charset="-120"/>
              </a:rPr>
              <a:t>anytime from </a:t>
            </a:r>
            <a:r>
              <a:rPr lang="en" sz="1600" b="1" dirty="0" smtClean="0">
                <a:solidFill>
                  <a:schemeClr val="bg1"/>
                </a:solidFill>
                <a:ea typeface="微軟正黑體" pitchFamily="34" charset="-120"/>
              </a:rPr>
              <a:t>the smartphone.</a:t>
            </a:r>
            <a:endParaRPr sz="1600" b="1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 descr="螢幕快照 2018-02-13 上午11.30.4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215073" y="1571618"/>
            <a:ext cx="2218447" cy="328614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82" name="Shape 282" descr="螢幕快照 2018-02-13 上午11.31.25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0151" y="1571618"/>
            <a:ext cx="5156338" cy="32742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2" name="圖片 11" descr="內頁10326母片_.jpg"/>
          <p:cNvPicPr>
            <a:picLocks noChangeAspect="1"/>
          </p:cNvPicPr>
          <p:nvPr/>
        </p:nvPicPr>
        <p:blipFill>
          <a:blip r:embed="rId5"/>
          <a:srcRect r="10936" b="70834"/>
          <a:stretch>
            <a:fillRect/>
          </a:stretch>
        </p:blipFill>
        <p:spPr>
          <a:xfrm>
            <a:off x="0" y="0"/>
            <a:ext cx="8143900" cy="1500180"/>
          </a:xfrm>
          <a:prstGeom prst="foldedCorner">
            <a:avLst/>
          </a:prstGeom>
        </p:spPr>
      </p:pic>
      <p:pic>
        <p:nvPicPr>
          <p:cNvPr id="14" name="圖片 13" descr="0326母片1.png"/>
          <p:cNvPicPr>
            <a:picLocks noChangeAspect="1"/>
          </p:cNvPicPr>
          <p:nvPr/>
        </p:nvPicPr>
        <p:blipFill>
          <a:blip r:embed="rId6"/>
          <a:srcRect t="91667"/>
          <a:stretch>
            <a:fillRect/>
          </a:stretch>
        </p:blipFill>
        <p:spPr>
          <a:xfrm>
            <a:off x="0" y="4714890"/>
            <a:ext cx="9144000" cy="428610"/>
          </a:xfrm>
          <a:prstGeom prst="rect">
            <a:avLst/>
          </a:prstGeom>
        </p:spPr>
      </p:pic>
      <p:pic>
        <p:nvPicPr>
          <p:cNvPr id="15" name="圖片 14" descr="logo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279" name="Shape 279"/>
          <p:cNvSpPr/>
          <p:nvPr/>
        </p:nvSpPr>
        <p:spPr>
          <a:xfrm>
            <a:off x="157689" y="137993"/>
            <a:ext cx="8909169" cy="17312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Qsirch</a:t>
            </a:r>
            <a:r>
              <a:rPr lang="en-US" sz="38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Use filters to find photos</a:t>
            </a:r>
            <a:endParaRPr sz="38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</p:txBody>
      </p:sp>
      <p:pic>
        <p:nvPicPr>
          <p:cNvPr id="9" name="Picture 2" descr="C:\Users\user\Desktop\小娟工作區\19_PPT\0326場_只先作圖跟母片(文字還再潤稿)\image\Qphoto_512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643702" y="428610"/>
            <a:ext cx="857256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0725" y="374401"/>
            <a:ext cx="3681451" cy="2123089"/>
          </a:xfrm>
          <a:prstGeom prst="rect">
            <a:avLst/>
          </a:prstGeom>
          <a:noFill/>
          <a:ln w="31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Shape 288"/>
          <p:cNvPicPr preferRelativeResize="0"/>
          <p:nvPr/>
        </p:nvPicPr>
        <p:blipFill>
          <a:blip r:embed="rId3"/>
          <a:srcRect l="63837" t="16523" r="2667" b="38022"/>
          <a:stretch>
            <a:fillRect/>
          </a:stretch>
        </p:blipFill>
        <p:spPr>
          <a:xfrm>
            <a:off x="2428860" y="285734"/>
            <a:ext cx="1643074" cy="1285884"/>
          </a:xfrm>
          <a:prstGeom prst="ellipse">
            <a:avLst/>
          </a:prstGeom>
          <a:noFill/>
          <a:ln w="28575" cap="flat" cmpd="sng">
            <a:solidFill>
              <a:srgbClr val="1FC7B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5" name="Shape 295"/>
          <p:cNvSpPr/>
          <p:nvPr/>
        </p:nvSpPr>
        <p:spPr>
          <a:xfrm>
            <a:off x="2428860" y="1357304"/>
            <a:ext cx="1303500" cy="396300"/>
          </a:xfrm>
          <a:prstGeom prst="roundRect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Color filter</a:t>
            </a:r>
            <a:endParaRPr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857224" y="2643188"/>
            <a:ext cx="3890956" cy="2199398"/>
            <a:chOff x="5072066" y="1357304"/>
            <a:chExt cx="3890956" cy="2199398"/>
          </a:xfrm>
        </p:grpSpPr>
        <p:pic>
          <p:nvPicPr>
            <p:cNvPr id="289" name="Shape 289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5072066" y="1434582"/>
              <a:ext cx="3681449" cy="2122120"/>
            </a:xfrm>
            <a:prstGeom prst="rect">
              <a:avLst/>
            </a:prstGeom>
            <a:noFill/>
            <a:ln w="31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0" name="Shape 290"/>
            <p:cNvPicPr/>
            <p:nvPr/>
          </p:nvPicPr>
          <p:blipFill>
            <a:blip r:embed="rId4"/>
            <a:srcRect l="65726" b="61993"/>
            <a:stretch>
              <a:fillRect/>
            </a:stretch>
          </p:blipFill>
          <p:spPr>
            <a:xfrm>
              <a:off x="7286644" y="1357304"/>
              <a:ext cx="1676378" cy="1071570"/>
            </a:xfrm>
            <a:prstGeom prst="ellipse">
              <a:avLst/>
            </a:prstGeom>
            <a:noFill/>
            <a:ln w="285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0" name="群組 19"/>
          <p:cNvGrpSpPr/>
          <p:nvPr/>
        </p:nvGrpSpPr>
        <p:grpSpPr>
          <a:xfrm>
            <a:off x="5000628" y="1571618"/>
            <a:ext cx="3929090" cy="2119514"/>
            <a:chOff x="1071538" y="2740938"/>
            <a:chExt cx="3929090" cy="2119514"/>
          </a:xfrm>
        </p:grpSpPr>
        <p:pic>
          <p:nvPicPr>
            <p:cNvPr id="291" name="Shape 29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071538" y="2740938"/>
              <a:ext cx="3681449" cy="2119514"/>
            </a:xfrm>
            <a:prstGeom prst="rect">
              <a:avLst/>
            </a:prstGeom>
            <a:noFill/>
            <a:ln w="31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2" name="Shape 292"/>
            <p:cNvPicPr/>
            <p:nvPr/>
          </p:nvPicPr>
          <p:blipFill>
            <a:blip r:embed="rId5"/>
            <a:srcRect l="65121" t="34259" r="-73" b="22738"/>
            <a:stretch>
              <a:fillRect/>
            </a:stretch>
          </p:blipFill>
          <p:spPr>
            <a:xfrm>
              <a:off x="3286116" y="3214692"/>
              <a:ext cx="1714512" cy="1214446"/>
            </a:xfrm>
            <a:prstGeom prst="ellipse">
              <a:avLst/>
            </a:prstGeom>
            <a:noFill/>
            <a:ln w="285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96" name="Shape 296"/>
          <p:cNvSpPr/>
          <p:nvPr/>
        </p:nvSpPr>
        <p:spPr>
          <a:xfrm>
            <a:off x="7345542" y="1746822"/>
            <a:ext cx="1584176" cy="396300"/>
          </a:xfrm>
          <a:prstGeom prst="roundRect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Keywords filter</a:t>
            </a:r>
            <a:endParaRPr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3071802" y="3500444"/>
            <a:ext cx="1720373" cy="396300"/>
          </a:xfrm>
          <a:prstGeom prst="roundRect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Date taken filter</a:t>
            </a:r>
            <a:endParaRPr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93" name="Shape 2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01354" y="2928940"/>
            <a:ext cx="3684049" cy="2133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6">
            <a:alphaModFix/>
          </a:blip>
          <a:srcRect l="65938" t="45040" b="15139"/>
          <a:stretch/>
        </p:blipFill>
        <p:spPr>
          <a:xfrm>
            <a:off x="12727329" y="3682397"/>
            <a:ext cx="1881600" cy="1273800"/>
          </a:xfrm>
          <a:prstGeom prst="ellipse">
            <a:avLst/>
          </a:prstGeom>
          <a:noFill/>
          <a:ln w="28575" cap="flat" cmpd="sng">
            <a:solidFill>
              <a:srgbClr val="1FC7B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8" name="Shape 298"/>
          <p:cNvSpPr/>
          <p:nvPr/>
        </p:nvSpPr>
        <p:spPr>
          <a:xfrm>
            <a:off x="12911829" y="3206365"/>
            <a:ext cx="1512600" cy="396300"/>
          </a:xfrm>
          <a:prstGeom prst="flowChartAlternateProcess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篩選相機型號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 descr="0326母片1.png"/>
          <p:cNvPicPr>
            <a:picLocks noChangeAspect="1"/>
          </p:cNvPicPr>
          <p:nvPr/>
        </p:nvPicPr>
        <p:blipFill>
          <a:blip r:embed="rId7"/>
          <a:srcRect t="91667"/>
          <a:stretch>
            <a:fillRect/>
          </a:stretch>
        </p:blipFill>
        <p:spPr>
          <a:xfrm>
            <a:off x="0" y="4714890"/>
            <a:ext cx="9144000" cy="428610"/>
          </a:xfrm>
          <a:prstGeom prst="rect">
            <a:avLst/>
          </a:prstGeom>
        </p:spPr>
      </p:pic>
      <p:pic>
        <p:nvPicPr>
          <p:cNvPr id="15" name="圖片 14" descr="logo-0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30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9852" y="214296"/>
            <a:ext cx="4097047" cy="2363375"/>
          </a:xfrm>
          <a:prstGeom prst="rect">
            <a:avLst/>
          </a:prstGeom>
          <a:noFill/>
          <a:ln w="31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Shape 301"/>
          <p:cNvPicPr preferRelativeResize="0"/>
          <p:nvPr/>
        </p:nvPicPr>
        <p:blipFill>
          <a:blip r:embed="rId2"/>
          <a:srcRect l="64203" t="27825" r="777" b="31703"/>
          <a:stretch>
            <a:fillRect/>
          </a:stretch>
        </p:blipFill>
        <p:spPr>
          <a:xfrm>
            <a:off x="2714612" y="785800"/>
            <a:ext cx="1714512" cy="1143008"/>
          </a:xfrm>
          <a:prstGeom prst="ellipse">
            <a:avLst/>
          </a:prstGeom>
          <a:noFill/>
          <a:ln w="285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hape 3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56550" y="1358148"/>
            <a:ext cx="4111951" cy="2371972"/>
          </a:xfrm>
          <a:prstGeom prst="rect">
            <a:avLst/>
          </a:prstGeom>
          <a:noFill/>
          <a:ln w="31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hape 303"/>
          <p:cNvPicPr preferRelativeResize="0"/>
          <p:nvPr/>
        </p:nvPicPr>
        <p:blipFill>
          <a:blip r:embed="rId3"/>
          <a:srcRect l="62234" t="25295" r="1287" b="26644"/>
          <a:stretch>
            <a:fillRect/>
          </a:stretch>
        </p:blipFill>
        <p:spPr>
          <a:xfrm>
            <a:off x="7286644" y="1571618"/>
            <a:ext cx="1785950" cy="1357322"/>
          </a:xfrm>
          <a:prstGeom prst="ellipse">
            <a:avLst/>
          </a:prstGeom>
          <a:noFill/>
          <a:ln w="285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306"/>
          <p:cNvSpPr/>
          <p:nvPr/>
        </p:nvSpPr>
        <p:spPr>
          <a:xfrm>
            <a:off x="10429916" y="3714758"/>
            <a:ext cx="1512600" cy="396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篩選相機型號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308"/>
          <p:cNvSpPr/>
          <p:nvPr/>
        </p:nvSpPr>
        <p:spPr>
          <a:xfrm>
            <a:off x="10644230" y="3000378"/>
            <a:ext cx="1512600" cy="396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篩選光圈值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785786" y="2786064"/>
            <a:ext cx="4015918" cy="2124093"/>
            <a:chOff x="928662" y="2714626"/>
            <a:chExt cx="4015918" cy="2124093"/>
          </a:xfrm>
        </p:grpSpPr>
        <p:pic>
          <p:nvPicPr>
            <p:cNvPr id="7" name="Shape 304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28662" y="2724333"/>
              <a:ext cx="3684049" cy="2114386"/>
            </a:xfrm>
            <a:prstGeom prst="rect">
              <a:avLst/>
            </a:prstGeom>
            <a:noFill/>
            <a:ln w="31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" name="Shape 305"/>
            <p:cNvPicPr preferRelativeResize="0"/>
            <p:nvPr/>
          </p:nvPicPr>
          <p:blipFill>
            <a:blip r:embed="rId4"/>
            <a:srcRect l="66888" t="12380" r="3929" b="46942"/>
            <a:stretch>
              <a:fillRect/>
            </a:stretch>
          </p:blipFill>
          <p:spPr>
            <a:xfrm>
              <a:off x="3286116" y="2714626"/>
              <a:ext cx="1428760" cy="1143008"/>
            </a:xfrm>
            <a:prstGeom prst="ellipse">
              <a:avLst/>
            </a:prstGeom>
            <a:noFill/>
            <a:ln w="285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Shape 298"/>
            <p:cNvSpPr/>
            <p:nvPr/>
          </p:nvSpPr>
          <p:spPr>
            <a:xfrm>
              <a:off x="3000364" y="3714758"/>
              <a:ext cx="1944216" cy="396300"/>
            </a:xfrm>
            <a:prstGeom prst="flowChartAlternateProcess">
              <a:avLst/>
            </a:prstGeom>
            <a:gradFill flip="none" rotWithShape="1">
              <a:gsLst>
                <a:gs pos="0">
                  <a:srgbClr val="039AA3">
                    <a:shade val="30000"/>
                    <a:satMod val="115000"/>
                  </a:srgbClr>
                </a:gs>
                <a:gs pos="50000">
                  <a:srgbClr val="039AA3">
                    <a:shade val="67500"/>
                    <a:satMod val="115000"/>
                  </a:srgbClr>
                </a:gs>
                <a:gs pos="100000">
                  <a:srgbClr val="039AA3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smtClean="0">
                  <a:solidFill>
                    <a:schemeClr val="lt1"/>
                  </a:solidFill>
                  <a:ea typeface="微軟正黑體" pitchFamily="34" charset="-120"/>
                </a:rPr>
                <a:t>Camera model filter</a:t>
              </a:r>
              <a:endParaRPr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  <p:pic>
        <p:nvPicPr>
          <p:cNvPr id="41" name="圖片 40" descr="0326母片1.png"/>
          <p:cNvPicPr>
            <a:picLocks noChangeAspect="1"/>
          </p:cNvPicPr>
          <p:nvPr/>
        </p:nvPicPr>
        <p:blipFill>
          <a:blip r:embed="rId5"/>
          <a:srcRect t="91667"/>
          <a:stretch>
            <a:fillRect/>
          </a:stretch>
        </p:blipFill>
        <p:spPr>
          <a:xfrm>
            <a:off x="0" y="4714890"/>
            <a:ext cx="9144000" cy="428610"/>
          </a:xfrm>
          <a:prstGeom prst="rect">
            <a:avLst/>
          </a:prstGeom>
        </p:spPr>
      </p:pic>
      <p:pic>
        <p:nvPicPr>
          <p:cNvPr id="42" name="圖片 41" descr="logo-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oundRect">
            <a:avLst/>
          </a:prstGeom>
        </p:spPr>
      </p:pic>
      <p:sp>
        <p:nvSpPr>
          <p:cNvPr id="47" name="Shape 298"/>
          <p:cNvSpPr/>
          <p:nvPr/>
        </p:nvSpPr>
        <p:spPr>
          <a:xfrm>
            <a:off x="2714612" y="571486"/>
            <a:ext cx="1780998" cy="396300"/>
          </a:xfrm>
          <a:prstGeom prst="flowChartAlternateProcess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Lens model filter</a:t>
            </a:r>
            <a:endParaRPr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48" name="Shape 298"/>
          <p:cNvSpPr/>
          <p:nvPr/>
        </p:nvSpPr>
        <p:spPr>
          <a:xfrm>
            <a:off x="7429520" y="2857502"/>
            <a:ext cx="1512600" cy="396300"/>
          </a:xfrm>
          <a:prstGeom prst="flowChartAlternateProcess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lt1"/>
                </a:solidFill>
                <a:ea typeface="微軟正黑體" pitchFamily="34" charset="-120"/>
              </a:rPr>
              <a:t>F number filter</a:t>
            </a:r>
            <a:endParaRPr lang="zh-TW" altLang="en-US" b="1" dirty="0" smtClean="0">
              <a:solidFill>
                <a:schemeClr val="lt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>
          <a:blip r:embed="rId3"/>
          <a:srcRect t="3901"/>
          <a:stretch>
            <a:fillRect/>
          </a:stretch>
        </p:blipFill>
        <p:spPr>
          <a:xfrm>
            <a:off x="0" y="0"/>
            <a:ext cx="9144000" cy="5500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0" y="1643056"/>
            <a:ext cx="9144000" cy="2000264"/>
            <a:chOff x="0" y="1773918"/>
            <a:chExt cx="9144000" cy="2264482"/>
          </a:xfrm>
        </p:grpSpPr>
        <p:sp>
          <p:nvSpPr>
            <p:cNvPr id="5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圖片 6" descr="0326p22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9342" flipH="1">
            <a:off x="6432954" y="1345519"/>
            <a:ext cx="3002072" cy="2824096"/>
          </a:xfrm>
          <a:prstGeom prst="rect">
            <a:avLst/>
          </a:prstGeom>
        </p:spPr>
      </p:pic>
      <p:sp>
        <p:nvSpPr>
          <p:cNvPr id="304" name="Shape 304"/>
          <p:cNvSpPr/>
          <p:nvPr/>
        </p:nvSpPr>
        <p:spPr>
          <a:xfrm>
            <a:off x="-15689" y="1806095"/>
            <a:ext cx="8231027" cy="1674186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bg1"/>
                </a:solidFill>
                <a:ea typeface="微軟正黑體" pitchFamily="34" charset="-120"/>
              </a:rPr>
              <a:t>Use</a:t>
            </a:r>
            <a:r>
              <a:rPr lang="en" sz="4400" b="1" dirty="0" smtClean="0">
                <a:solidFill>
                  <a:schemeClr val="bg1"/>
                </a:solidFill>
                <a:ea typeface="微軟正黑體" pitchFamily="34" charset="-120"/>
                <a:sym typeface="Arial"/>
              </a:rPr>
              <a:t> </a:t>
            </a:r>
            <a:r>
              <a:rPr lang="en" sz="4400" b="1" dirty="0">
                <a:solidFill>
                  <a:schemeClr val="bg1"/>
                </a:solidFill>
                <a:ea typeface="微軟正黑體" pitchFamily="34" charset="-120"/>
                <a:sym typeface="Calibri"/>
              </a:rPr>
              <a:t>Photo </a:t>
            </a:r>
            <a:r>
              <a:rPr lang="en" sz="44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Station</a:t>
            </a:r>
            <a:r>
              <a:rPr lang="en-US" sz="44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ea typeface="微軟正黑體" pitchFamily="34" charset="-120"/>
              </a:rPr>
              <a:t>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bg1"/>
                </a:solidFill>
                <a:ea typeface="微軟正黑體" pitchFamily="34" charset="-120"/>
              </a:rPr>
              <a:t>Create a Portfolio</a:t>
            </a:r>
            <a:endParaRPr sz="44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pic>
        <p:nvPicPr>
          <p:cNvPr id="8" name="Shape 379"/>
          <p:cNvPicPr preferRelativeResize="0"/>
          <p:nvPr/>
        </p:nvPicPr>
        <p:blipFill rotWithShape="1">
          <a:blip r:embed="rId5">
            <a:alphaModFix/>
          </a:blip>
          <a:srcRect r="5250" b="38148"/>
          <a:stretch/>
        </p:blipFill>
        <p:spPr>
          <a:xfrm>
            <a:off x="285720" y="314902"/>
            <a:ext cx="1345971" cy="2565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345"/>
          <p:cNvSpPr/>
          <p:nvPr/>
        </p:nvSpPr>
        <p:spPr>
          <a:xfrm>
            <a:off x="414750" y="1142990"/>
            <a:ext cx="2501066" cy="396300"/>
          </a:xfrm>
          <a:prstGeom prst="snipRoundRect">
            <a:avLst/>
          </a:prstGeom>
          <a:solidFill>
            <a:srgbClr val="FF7C8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latin typeface="Arial"/>
                <a:ea typeface="微軟正黑體" pitchFamily="34" charset="-120"/>
                <a:cs typeface="Arial"/>
              </a:rPr>
              <a:t>Facial Recognition</a:t>
            </a:r>
            <a:endParaRPr sz="1600" b="1" dirty="0">
              <a:solidFill>
                <a:schemeClr val="lt1"/>
              </a:solidFill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19" name="Shape 346"/>
          <p:cNvSpPr/>
          <p:nvPr/>
        </p:nvSpPr>
        <p:spPr>
          <a:xfrm>
            <a:off x="3071802" y="1142990"/>
            <a:ext cx="2849822" cy="396300"/>
          </a:xfrm>
          <a:prstGeom prst="snip1Rect">
            <a:avLst/>
          </a:prstGeom>
          <a:solidFill>
            <a:srgbClr val="039AA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b="1" dirty="0" smtClean="0"/>
              <a:t>Albums and Smart Albums</a:t>
            </a:r>
            <a:endParaRPr sz="1600" b="1" dirty="0"/>
          </a:p>
        </p:txBody>
      </p:sp>
      <p:sp>
        <p:nvSpPr>
          <p:cNvPr id="20" name="Shape 337"/>
          <p:cNvSpPr txBox="1">
            <a:spLocks noGrp="1"/>
          </p:cNvSpPr>
          <p:nvPr>
            <p:ph type="title"/>
          </p:nvPr>
        </p:nvSpPr>
        <p:spPr>
          <a:xfrm>
            <a:off x="71406" y="0"/>
            <a:ext cx="7858148" cy="857220"/>
          </a:xfrm>
        </p:spPr>
        <p:txBody>
          <a:bodyPr/>
          <a:lstStyle/>
          <a:p>
            <a:pPr lvl="0">
              <a:defRPr/>
            </a:pPr>
            <a:r>
              <a:rPr lang="en-US" altLang="zh-TW" dirty="0" smtClean="0">
                <a:latin typeface="Arial"/>
              </a:rPr>
              <a:t>Photo Station portfolio</a:t>
            </a:r>
            <a:endParaRPr lang="zh-TW" altLang="en-US" dirty="0">
              <a:latin typeface="Arial"/>
            </a:endParaRPr>
          </a:p>
        </p:txBody>
      </p:sp>
      <p:sp>
        <p:nvSpPr>
          <p:cNvPr id="21" name="Shape 347"/>
          <p:cNvSpPr txBox="1"/>
          <p:nvPr/>
        </p:nvSpPr>
        <p:spPr>
          <a:xfrm>
            <a:off x="285720" y="3571882"/>
            <a:ext cx="2857520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2"/>
            <a:r>
              <a:rPr lang="en-US" sz="1200" b="1" dirty="0" smtClean="0">
                <a:solidFill>
                  <a:srgbClr val="FF7C80"/>
                </a:solidFill>
                <a:ea typeface="微軟正黑體" pitchFamily="34" charset="-120"/>
              </a:rPr>
              <a:t>* Only support x86 models</a:t>
            </a:r>
          </a:p>
          <a:p>
            <a:pPr lvl="2"/>
            <a:r>
              <a:rPr lang="en-US" sz="1200" b="1" dirty="0" smtClean="0">
                <a:solidFill>
                  <a:srgbClr val="FF7C80"/>
                </a:solidFill>
                <a:ea typeface="微軟正黑體" pitchFamily="34" charset="-120"/>
              </a:rPr>
              <a:t>* Requires Photo Station </a:t>
            </a:r>
          </a:p>
          <a:p>
            <a:pPr lvl="2"/>
            <a:r>
              <a:rPr lang="en-US" sz="1200" b="1" dirty="0" smtClean="0">
                <a:solidFill>
                  <a:srgbClr val="FF7C80"/>
                </a:solidFill>
                <a:ea typeface="微軟正黑體" pitchFamily="34" charset="-120"/>
              </a:rPr>
              <a:t>  Extension to be installed</a:t>
            </a:r>
            <a:endParaRPr sz="1200" b="1" dirty="0">
              <a:solidFill>
                <a:srgbClr val="FF7C80"/>
              </a:solidFill>
              <a:ea typeface="微軟正黑體" pitchFamily="34" charset="-120"/>
            </a:endParaRPr>
          </a:p>
        </p:txBody>
      </p:sp>
      <p:pic>
        <p:nvPicPr>
          <p:cNvPr id="22" name="圖片 21" descr="logo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23" name="Shape 340"/>
          <p:cNvSpPr txBox="1"/>
          <p:nvPr/>
        </p:nvSpPr>
        <p:spPr>
          <a:xfrm>
            <a:off x="2857488" y="3143254"/>
            <a:ext cx="3071834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b="1" dirty="0" smtClean="0">
                <a:ea typeface="微軟正黑體" pitchFamily="34" charset="-120"/>
              </a:rPr>
              <a:t>Create smart albums by date taken, keywords and etc.</a:t>
            </a:r>
            <a:endParaRPr b="1" dirty="0"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b="1" dirty="0" smtClean="0">
                <a:ea typeface="微軟正黑體" pitchFamily="34" charset="-120"/>
              </a:rPr>
              <a:t>Add photos to an album manually</a:t>
            </a:r>
            <a:endParaRPr b="1" dirty="0">
              <a:ea typeface="微軟正黑體" pitchFamily="34" charset="-120"/>
            </a:endParaRPr>
          </a:p>
        </p:txBody>
      </p:sp>
      <p:pic>
        <p:nvPicPr>
          <p:cNvPr id="25" name="Shape 329" descr="PhotoStation_CHT_4.png"/>
          <p:cNvPicPr preferRelativeResize="0"/>
          <p:nvPr/>
        </p:nvPicPr>
        <p:blipFill>
          <a:blip r:embed="rId4"/>
          <a:srcRect r="6098"/>
          <a:stretch>
            <a:fillRect/>
          </a:stretch>
        </p:blipFill>
        <p:spPr>
          <a:xfrm>
            <a:off x="412036" y="1519881"/>
            <a:ext cx="2516890" cy="155767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" name="Shape 330" descr="PhotoStation_CHT_4.png"/>
          <p:cNvPicPr preferRelativeResize="0"/>
          <p:nvPr/>
        </p:nvPicPr>
        <p:blipFill>
          <a:blip r:embed="rId5"/>
          <a:srcRect l="-957" t="21279" r="88514" b="55506"/>
          <a:stretch>
            <a:fillRect/>
          </a:stretch>
        </p:blipFill>
        <p:spPr>
          <a:xfrm>
            <a:off x="71406" y="1785932"/>
            <a:ext cx="928694" cy="928694"/>
          </a:xfrm>
          <a:prstGeom prst="ellipse">
            <a:avLst/>
          </a:prstGeom>
          <a:solidFill>
            <a:srgbClr val="FFCCCC"/>
          </a:solidFill>
          <a:ln w="28575" cap="flat" cmpd="sng">
            <a:solidFill>
              <a:srgbClr val="FF9999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pic>
        <p:nvPicPr>
          <p:cNvPr id="27" name="Shape 331" descr="21-2_CH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064104" y="1500180"/>
            <a:ext cx="2857520" cy="157957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" name="Shape 33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072198" y="1500192"/>
            <a:ext cx="2743568" cy="1579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" name="橢圓形圖說文字 29"/>
          <p:cNvSpPr/>
          <p:nvPr/>
        </p:nvSpPr>
        <p:spPr>
          <a:xfrm rot="10800000" flipH="1">
            <a:off x="6043274" y="2786064"/>
            <a:ext cx="2143140" cy="1143008"/>
          </a:xfrm>
          <a:prstGeom prst="wedgeEllipseCallout">
            <a:avLst>
              <a:gd name="adj1" fmla="val -23246"/>
              <a:gd name="adj2" fmla="val 67338"/>
            </a:avLst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344"/>
          <p:cNvSpPr/>
          <p:nvPr/>
        </p:nvSpPr>
        <p:spPr>
          <a:xfrm>
            <a:off x="6329026" y="2786064"/>
            <a:ext cx="1714512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ea typeface="微軟正黑體" pitchFamily="34" charset="-120"/>
              </a:rPr>
              <a:t>Find photos of Tokyo in Feb. by date taken</a:t>
            </a:r>
            <a:endParaRPr b="1" dirty="0">
              <a:ea typeface="微軟正黑體" pitchFamily="34" charset="-120"/>
            </a:endParaRPr>
          </a:p>
        </p:txBody>
      </p:sp>
      <p:sp>
        <p:nvSpPr>
          <p:cNvPr id="32" name="Shape 343"/>
          <p:cNvSpPr/>
          <p:nvPr/>
        </p:nvSpPr>
        <p:spPr>
          <a:xfrm>
            <a:off x="6471902" y="1357304"/>
            <a:ext cx="2286016" cy="851624"/>
          </a:xfrm>
          <a:prstGeom prst="wedgeEllipseCallout">
            <a:avLst>
              <a:gd name="adj1" fmla="val 11730"/>
              <a:gd name="adj2" fmla="val 71453"/>
            </a:avLst>
          </a:prstGeom>
          <a:gradFill flip="none" rotWithShape="1">
            <a:gsLst>
              <a:gs pos="0">
                <a:srgbClr val="1FC7B3">
                  <a:tint val="66000"/>
                  <a:satMod val="160000"/>
                </a:srgbClr>
              </a:gs>
              <a:gs pos="50000">
                <a:srgbClr val="1FC7B3">
                  <a:tint val="44500"/>
                  <a:satMod val="160000"/>
                </a:srgbClr>
              </a:gs>
              <a:gs pos="100000">
                <a:srgbClr val="1FC7B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ea typeface="微軟正黑體" pitchFamily="34" charset="-120"/>
              </a:rPr>
              <a:t>Enter a keyword “wedding”</a:t>
            </a:r>
            <a:endParaRPr b="1" dirty="0">
              <a:ea typeface="微軟正黑體" pitchFamily="34" charset="-120"/>
            </a:endParaRPr>
          </a:p>
        </p:txBody>
      </p:sp>
      <p:pic>
        <p:nvPicPr>
          <p:cNvPr id="1027" name="Picture 3" descr="D:\工作進行中\20170911直播母版16比9\各場PPT元素\20180326\son_EN-2.png"/>
          <p:cNvPicPr>
            <a:picLocks noChangeAspect="1" noChangeArrowheads="1"/>
          </p:cNvPicPr>
          <p:nvPr/>
        </p:nvPicPr>
        <p:blipFill>
          <a:blip r:embed="rId8"/>
          <a:srcRect l="13901" t="7762" r="13143" b="17546"/>
          <a:stretch>
            <a:fillRect/>
          </a:stretch>
        </p:blipFill>
        <p:spPr bwMode="auto">
          <a:xfrm>
            <a:off x="1714480" y="1643056"/>
            <a:ext cx="1107086" cy="1062802"/>
          </a:xfrm>
          <a:prstGeom prst="ellipse">
            <a:avLst/>
          </a:prstGeom>
          <a:noFill/>
          <a:ln w="19050">
            <a:solidFill>
              <a:srgbClr val="FF7C80"/>
            </a:solidFill>
          </a:ln>
        </p:spPr>
      </p:pic>
      <p:sp>
        <p:nvSpPr>
          <p:cNvPr id="33" name="Shape 341"/>
          <p:cNvSpPr/>
          <p:nvPr/>
        </p:nvSpPr>
        <p:spPr>
          <a:xfrm>
            <a:off x="571472" y="2714626"/>
            <a:ext cx="2000264" cy="928694"/>
          </a:xfrm>
          <a:prstGeom prst="wedgeEllipseCallout">
            <a:avLst>
              <a:gd name="adj1" fmla="val 36993"/>
              <a:gd name="adj2" fmla="val -61642"/>
            </a:avLst>
          </a:pr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ea typeface="微軟正黑體" pitchFamily="34" charset="-120"/>
              </a:rPr>
              <a:t>G</a:t>
            </a:r>
            <a:r>
              <a:rPr lang="en-US" sz="1500" b="1" dirty="0" smtClean="0">
                <a:ea typeface="微軟正黑體" pitchFamily="34" charset="-120"/>
              </a:rPr>
              <a:t>roup my son’s photos</a:t>
            </a:r>
            <a:endParaRPr sz="1500" b="1" dirty="0"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12" y="1142990"/>
            <a:ext cx="3857652" cy="384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內頁10326母片_.jpg"/>
          <p:cNvPicPr>
            <a:picLocks noChangeAspect="1"/>
          </p:cNvPicPr>
          <p:nvPr/>
        </p:nvPicPr>
        <p:blipFill>
          <a:blip r:embed="rId4"/>
          <a:srcRect r="46093" b="73612"/>
          <a:stretch>
            <a:fillRect/>
          </a:stretch>
        </p:blipFill>
        <p:spPr>
          <a:xfrm>
            <a:off x="0" y="0"/>
            <a:ext cx="4929190" cy="1357304"/>
          </a:xfrm>
          <a:prstGeom prst="foldedCorner">
            <a:avLst>
              <a:gd name="adj" fmla="val 50000"/>
            </a:avLst>
          </a:prstGeom>
        </p:spPr>
      </p:pic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357158" y="1"/>
            <a:ext cx="7429552" cy="85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pc="-90" dirty="0" smtClean="0">
                <a:latin typeface="+mj-lt"/>
              </a:rPr>
              <a:t>How to share photos</a:t>
            </a:r>
            <a:br>
              <a:rPr lang="en-US" spc="-90" dirty="0" smtClean="0">
                <a:latin typeface="+mj-lt"/>
              </a:rPr>
            </a:br>
            <a:r>
              <a:rPr lang="en-US" spc="-90" dirty="0" smtClean="0">
                <a:latin typeface="+mj-lt"/>
              </a:rPr>
              <a:t>in NAS ?</a:t>
            </a:r>
            <a:endParaRPr spc="-90" dirty="0">
              <a:latin typeface="+mj-lt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6286512" y="1500180"/>
            <a:ext cx="2562000" cy="1402800"/>
          </a:xfrm>
          <a:prstGeom prst="wedgeEllipseCallout">
            <a:avLst>
              <a:gd name="adj1" fmla="val -57969"/>
              <a:gd name="adj2" fmla="val 26994"/>
            </a:avLst>
          </a:prstGeom>
          <a:solidFill>
            <a:srgbClr val="FFCCCC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Arial"/>
                <a:ea typeface="微軟正黑體" pitchFamily="34" charset="-120"/>
                <a:cs typeface="Arial"/>
              </a:rPr>
              <a:t>Share wedding photos to the couple</a:t>
            </a:r>
            <a:endParaRPr sz="1800" b="1" dirty="0">
              <a:solidFill>
                <a:schemeClr val="tx1"/>
              </a:solidFill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6053425" y="3216975"/>
            <a:ext cx="2562000" cy="1402800"/>
          </a:xfrm>
          <a:prstGeom prst="wedgeEllipseCallout">
            <a:avLst>
              <a:gd name="adj1" fmla="val -59296"/>
              <a:gd name="adj2" fmla="val -22523"/>
            </a:avLst>
          </a:prstGeom>
          <a:solidFill>
            <a:srgbClr val="CCFFCC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Arial"/>
                <a:ea typeface="微軟正黑體" pitchFamily="34" charset="-120"/>
                <a:cs typeface="Arial"/>
              </a:rPr>
              <a:t>Photos of Tokyo are for the exhibition</a:t>
            </a:r>
            <a:endParaRPr sz="1800" b="1" dirty="0">
              <a:solidFill>
                <a:schemeClr val="tx1"/>
              </a:solidFill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571472" y="2285998"/>
            <a:ext cx="2714644" cy="1402800"/>
          </a:xfrm>
          <a:prstGeom prst="wedgeEllipseCallout">
            <a:avLst>
              <a:gd name="adj1" fmla="val 57455"/>
              <a:gd name="adj2" fmla="val 28115"/>
            </a:avLst>
          </a:prstGeom>
          <a:solidFill>
            <a:srgbClr val="CCECFF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Arial"/>
                <a:ea typeface="微軟正黑體" pitchFamily="34" charset="-120"/>
                <a:cs typeface="Arial"/>
              </a:rPr>
              <a:t>Share my son’s photos to friends</a:t>
            </a:r>
            <a:endParaRPr sz="1800" b="1" dirty="0">
              <a:solidFill>
                <a:schemeClr val="tx1"/>
              </a:solidFill>
              <a:latin typeface="Arial"/>
              <a:ea typeface="微軟正黑體" pitchFamily="34" charset="-12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內頁10326母片_.jpg"/>
          <p:cNvPicPr>
            <a:picLocks noChangeAspect="1"/>
          </p:cNvPicPr>
          <p:nvPr/>
        </p:nvPicPr>
        <p:blipFill>
          <a:blip r:embed="rId3"/>
          <a:srcRect r="35937" b="73612"/>
          <a:stretch>
            <a:fillRect/>
          </a:stretch>
        </p:blipFill>
        <p:spPr>
          <a:xfrm>
            <a:off x="0" y="0"/>
            <a:ext cx="6357950" cy="1357304"/>
          </a:xfrm>
          <a:prstGeom prst="foldedCorner">
            <a:avLst>
              <a:gd name="adj" fmla="val 34396"/>
            </a:avLst>
          </a:prstGeom>
        </p:spPr>
      </p:pic>
      <p:sp>
        <p:nvSpPr>
          <p:cNvPr id="18" name="Shape 318"/>
          <p:cNvSpPr/>
          <p:nvPr/>
        </p:nvSpPr>
        <p:spPr>
          <a:xfrm>
            <a:off x="5857884" y="1500180"/>
            <a:ext cx="3166800" cy="620400"/>
          </a:xfrm>
          <a:prstGeom prst="homePlate">
            <a:avLst>
              <a:gd name="adj" fmla="val 50000"/>
            </a:avLst>
          </a:prstGeom>
          <a:solidFill>
            <a:srgbClr val="039AA3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Arial"/>
                <a:ea typeface="微軟正黑體" pitchFamily="34" charset="-120"/>
                <a:cs typeface="Arial"/>
              </a:rPr>
              <a:t>Send the link</a:t>
            </a:r>
            <a:endParaRPr sz="2000" b="1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19" name="Shape 319"/>
          <p:cNvSpPr txBox="1">
            <a:spLocks noGrp="1"/>
          </p:cNvSpPr>
          <p:nvPr>
            <p:ph type="title"/>
          </p:nvPr>
        </p:nvSpPr>
        <p:spPr>
          <a:xfrm>
            <a:off x="194804" y="0"/>
            <a:ext cx="7545548" cy="874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defRPr/>
            </a:pPr>
            <a:r>
              <a:rPr lang="en-US" altLang="zh-TW" dirty="0" smtClean="0">
                <a:latin typeface="Arial"/>
              </a:rPr>
              <a:t>Use File Station to </a:t>
            </a:r>
            <a:br>
              <a:rPr lang="en-US" altLang="zh-TW" dirty="0" smtClean="0">
                <a:latin typeface="Arial"/>
              </a:rPr>
            </a:br>
            <a:r>
              <a:rPr lang="en-US" altLang="zh-TW" dirty="0" smtClean="0">
                <a:latin typeface="Arial"/>
              </a:rPr>
              <a:t>share folders</a:t>
            </a:r>
            <a:endParaRPr lang="zh-TW" altLang="en-US" dirty="0">
              <a:latin typeface="Arial"/>
            </a:endParaRPr>
          </a:p>
        </p:txBody>
      </p:sp>
      <p:sp>
        <p:nvSpPr>
          <p:cNvPr id="20" name="Shape 320"/>
          <p:cNvSpPr/>
          <p:nvPr/>
        </p:nvSpPr>
        <p:spPr>
          <a:xfrm>
            <a:off x="3000364" y="1500180"/>
            <a:ext cx="3299828" cy="620400"/>
          </a:xfrm>
          <a:prstGeom prst="homePlate">
            <a:avLst>
              <a:gd name="adj" fmla="val 50000"/>
            </a:avLst>
          </a:prstGeom>
          <a:solidFill>
            <a:srgbClr val="FF7C8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540000" lvl="0"/>
            <a:r>
              <a:rPr lang="en-US" sz="2000" b="1" dirty="0" smtClean="0">
                <a:latin typeface="Arial"/>
                <a:ea typeface="微軟正黑體" pitchFamily="34" charset="-120"/>
                <a:cs typeface="Arial"/>
              </a:rPr>
              <a:t>Set sharing method</a:t>
            </a:r>
            <a:endParaRPr sz="2000" b="1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21" name="Shape 321"/>
          <p:cNvSpPr/>
          <p:nvPr/>
        </p:nvSpPr>
        <p:spPr>
          <a:xfrm>
            <a:off x="285720" y="1500180"/>
            <a:ext cx="3138780" cy="62040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latin typeface="Arial"/>
                <a:ea typeface="微軟正黑體" pitchFamily="34" charset="-120"/>
                <a:cs typeface="Arial"/>
              </a:rPr>
              <a:t>Find folders</a:t>
            </a:r>
            <a:endParaRPr lang="zh-TW" altLang="en-US" sz="2000" b="1" dirty="0">
              <a:latin typeface="Arial"/>
              <a:ea typeface="微軟正黑體" pitchFamily="34" charset="-120"/>
              <a:cs typeface="Arial"/>
            </a:endParaRPr>
          </a:p>
        </p:txBody>
      </p:sp>
      <p:pic>
        <p:nvPicPr>
          <p:cNvPr id="22" name="Shape 34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8641" y="2328617"/>
            <a:ext cx="2814599" cy="1570048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Shape 350"/>
          <p:cNvSpPr txBox="1"/>
          <p:nvPr/>
        </p:nvSpPr>
        <p:spPr>
          <a:xfrm>
            <a:off x="169014" y="3961141"/>
            <a:ext cx="30690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b="1" dirty="0" smtClean="0">
                <a:ea typeface="微軟正黑體" pitchFamily="34" charset="-120"/>
              </a:rPr>
              <a:t>Select folders to be shared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b="1" dirty="0" smtClean="0">
                <a:ea typeface="微軟正黑體" pitchFamily="34" charset="-120"/>
              </a:rPr>
              <a:t>Create a sharing link</a:t>
            </a:r>
            <a:endParaRPr b="1" dirty="0">
              <a:ea typeface="微軟正黑體" pitchFamily="34" charset="-120"/>
            </a:endParaRPr>
          </a:p>
        </p:txBody>
      </p:sp>
      <p:pic>
        <p:nvPicPr>
          <p:cNvPr id="24" name="Shape 35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60099" y="2331349"/>
            <a:ext cx="2814601" cy="1564578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Shape 352"/>
          <p:cNvSpPr txBox="1"/>
          <p:nvPr/>
        </p:nvSpPr>
        <p:spPr>
          <a:xfrm>
            <a:off x="3214678" y="3961166"/>
            <a:ext cx="3031936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ea typeface="微軟正黑體" pitchFamily="34" charset="-120"/>
              </a:rPr>
              <a:t>Specify link name, expiration or password  </a:t>
            </a:r>
            <a:endParaRPr b="1" dirty="0">
              <a:ea typeface="微軟正黑體" pitchFamily="34" charset="-120"/>
            </a:endParaRPr>
          </a:p>
        </p:txBody>
      </p:sp>
      <p:pic>
        <p:nvPicPr>
          <p:cNvPr id="26" name="Shape 35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250871" y="2285998"/>
            <a:ext cx="2589831" cy="1291874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" name="Shape 358" descr="C:\Users\Han Tsai\Desktop\QNAP_直播\Photo Station 5.6 直播\photos+I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57950" y="3414376"/>
            <a:ext cx="792806" cy="51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59"/>
          <p:cNvSpPr txBox="1"/>
          <p:nvPr/>
        </p:nvSpPr>
        <p:spPr>
          <a:xfrm>
            <a:off x="6300192" y="3929072"/>
            <a:ext cx="2664296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b="1" dirty="0">
              <a:ea typeface="微軟正黑體" pitchFamily="34" charset="-120"/>
            </a:endParaRPr>
          </a:p>
        </p:txBody>
      </p:sp>
      <p:pic>
        <p:nvPicPr>
          <p:cNvPr id="33" name="Shape 355"/>
          <p:cNvPicPr preferRelativeResize="0"/>
          <p:nvPr/>
        </p:nvPicPr>
        <p:blipFill>
          <a:blip r:embed="rId8"/>
          <a:srcRect l="8659" r="14053" b="11541"/>
          <a:stretch>
            <a:fillRect/>
          </a:stretch>
        </p:blipFill>
        <p:spPr>
          <a:xfrm flipH="1">
            <a:off x="8143900" y="3143254"/>
            <a:ext cx="785818" cy="78581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350"/>
          <p:cNvSpPr txBox="1"/>
          <p:nvPr/>
        </p:nvSpPr>
        <p:spPr>
          <a:xfrm>
            <a:off x="6003594" y="3956528"/>
            <a:ext cx="30690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SzPts val="1400"/>
              <a:buFont typeface="Arial"/>
              <a:buChar char="●"/>
            </a:pPr>
            <a:r>
              <a:rPr lang="en-US" b="1" dirty="0" smtClean="0">
                <a:ea typeface="微軟正黑體" pitchFamily="34" charset="-120"/>
              </a:rPr>
              <a:t>Send the link to customers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b="1" dirty="0" smtClean="0">
                <a:ea typeface="微軟正黑體" pitchFamily="34" charset="-120"/>
              </a:rPr>
              <a:t>Allow uploading files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>
          <a:blip r:embed="rId3"/>
          <a:srcRect t="15625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/>
          <p:cNvGrpSpPr/>
          <p:nvPr/>
        </p:nvGrpSpPr>
        <p:grpSpPr>
          <a:xfrm>
            <a:off x="0" y="1857370"/>
            <a:ext cx="9144000" cy="1764313"/>
            <a:chOff x="0" y="2285998"/>
            <a:chExt cx="9144000" cy="1764313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2285998"/>
              <a:ext cx="9144000" cy="1714512"/>
              <a:chOff x="0" y="1773918"/>
              <a:chExt cx="9144000" cy="2264482"/>
            </a:xfrm>
          </p:grpSpPr>
          <p:sp>
            <p:nvSpPr>
              <p:cNvPr id="9" name="Shape 191"/>
              <p:cNvSpPr/>
              <p:nvPr/>
            </p:nvSpPr>
            <p:spPr>
              <a:xfrm>
                <a:off x="0" y="1773918"/>
                <a:ext cx="9144000" cy="2264482"/>
              </a:xfrm>
              <a:prstGeom prst="rect">
                <a:avLst/>
              </a:prstGeom>
              <a:solidFill>
                <a:srgbClr val="039AA3">
                  <a:alpha val="40000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Shape 192"/>
              <p:cNvSpPr/>
              <p:nvPr/>
            </p:nvSpPr>
            <p:spPr>
              <a:xfrm>
                <a:off x="0" y="1946205"/>
                <a:ext cx="9144000" cy="1919908"/>
              </a:xfrm>
              <a:prstGeom prst="rect">
                <a:avLst/>
              </a:prstGeom>
              <a:solidFill>
                <a:srgbClr val="039AA3">
                  <a:alpha val="84705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" name="Shape 358"/>
            <p:cNvSpPr txBox="1"/>
            <p:nvPr/>
          </p:nvSpPr>
          <p:spPr>
            <a:xfrm>
              <a:off x="0" y="2285998"/>
              <a:ext cx="9144000" cy="17643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smtClean="0">
                  <a:solidFill>
                    <a:schemeClr val="lt1"/>
                  </a:solidFill>
                  <a:ea typeface="微軟正黑體" pitchFamily="34" charset="-120"/>
                </a:rPr>
                <a:t>How to Display </a:t>
              </a:r>
              <a:r>
                <a:rPr lang="en-US" sz="4000" b="1" dirty="0">
                  <a:solidFill>
                    <a:schemeClr val="lt1"/>
                  </a:solidFill>
                  <a:ea typeface="微軟正黑體" pitchFamily="34" charset="-120"/>
                </a:rPr>
                <a:t>Y</a:t>
              </a:r>
              <a:r>
                <a:rPr lang="en-US" sz="4000" b="1" dirty="0" smtClean="0">
                  <a:solidFill>
                    <a:schemeClr val="lt1"/>
                  </a:solidFill>
                  <a:ea typeface="微軟正黑體" pitchFamily="34" charset="-120"/>
                </a:rPr>
                <a:t>our Photos </a:t>
              </a:r>
            </a:p>
            <a:p>
              <a:pPr marL="0" marR="0" lvl="0" indent="0" algn="ctr" rtl="0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smtClean="0">
                  <a:solidFill>
                    <a:schemeClr val="lt1"/>
                  </a:solidFill>
                  <a:ea typeface="微軟正黑體" pitchFamily="34" charset="-120"/>
                </a:rPr>
                <a:t>on Big Screen?</a:t>
              </a:r>
              <a:endParaRPr sz="40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內頁10326母片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3998" cy="5143498"/>
          </a:xfrm>
          <a:prstGeom prst="rect">
            <a:avLst/>
          </a:prstGeom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7040" y="3143254"/>
            <a:ext cx="757219" cy="21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322388" y="230350"/>
            <a:ext cx="7535760" cy="14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Share photos with </a:t>
            </a:r>
            <a:r>
              <a:rPr lang="en-US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others</a:t>
            </a:r>
            <a:r>
              <a:rPr lang="en-US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 on big screen using HDMI</a:t>
            </a:r>
            <a:endParaRPr sz="3600" b="1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366" name="Shape 366" descr="https://eu1.qnap.com/Origin/images/products/NAS/vsseries/TAS-Multimedia.png"/>
          <p:cNvPicPr preferRelativeResize="0"/>
          <p:nvPr/>
        </p:nvPicPr>
        <p:blipFill rotWithShape="1">
          <a:blip r:embed="rId5">
            <a:alphaModFix/>
          </a:blip>
          <a:srcRect b="15848"/>
          <a:stretch/>
        </p:blipFill>
        <p:spPr>
          <a:xfrm>
            <a:off x="561928" y="357172"/>
            <a:ext cx="8153755" cy="4572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642910" y="1714494"/>
            <a:ext cx="1396200" cy="1434720"/>
            <a:chOff x="167313" y="1500180"/>
            <a:chExt cx="1396200" cy="1434720"/>
          </a:xfrm>
        </p:grpSpPr>
        <p:pic>
          <p:nvPicPr>
            <p:cNvPr id="368" name="Shape 3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6800" y="1500180"/>
              <a:ext cx="1077226" cy="1077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Shape 369"/>
            <p:cNvSpPr txBox="1"/>
            <p:nvPr/>
          </p:nvSpPr>
          <p:spPr>
            <a:xfrm>
              <a:off x="167313" y="2588700"/>
              <a:ext cx="13962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bg1"/>
                  </a:solidFill>
                </a:rPr>
                <a:t>HD Player</a:t>
              </a:r>
              <a:endParaRPr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434386" y="1785932"/>
            <a:ext cx="3423894" cy="428628"/>
            <a:chOff x="5638715" y="1785932"/>
            <a:chExt cx="3240300" cy="428628"/>
          </a:xfrm>
        </p:grpSpPr>
        <p:grpSp>
          <p:nvGrpSpPr>
            <p:cNvPr id="12" name="群組 11"/>
            <p:cNvGrpSpPr/>
            <p:nvPr/>
          </p:nvGrpSpPr>
          <p:grpSpPr>
            <a:xfrm>
              <a:off x="5878515" y="1785932"/>
              <a:ext cx="2770411" cy="428628"/>
              <a:chOff x="5142431" y="3197600"/>
              <a:chExt cx="3775441" cy="584123"/>
            </a:xfrm>
          </p:grpSpPr>
          <p:sp>
            <p:nvSpPr>
              <p:cNvPr id="13" name="Shape 660"/>
              <p:cNvSpPr/>
              <p:nvPr/>
            </p:nvSpPr>
            <p:spPr>
              <a:xfrm rot="5400000">
                <a:off x="6788022" y="1651872"/>
                <a:ext cx="561900" cy="3697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剪去對角線角落矩形 13"/>
              <p:cNvSpPr/>
              <p:nvPr/>
            </p:nvSpPr>
            <p:spPr>
              <a:xfrm>
                <a:off x="5142431" y="3197600"/>
                <a:ext cx="77641" cy="584123"/>
              </a:xfrm>
              <a:prstGeom prst="snip2DiagRect">
                <a:avLst/>
              </a:prstGeom>
              <a:solidFill>
                <a:srgbClr val="8A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367" name="Shape 367"/>
            <p:cNvSpPr txBox="1"/>
            <p:nvPr/>
          </p:nvSpPr>
          <p:spPr>
            <a:xfrm>
              <a:off x="5638715" y="1827146"/>
              <a:ext cx="3240300" cy="3462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chemeClr val="lt1"/>
                  </a:solidFill>
                  <a:latin typeface="+mj-lt"/>
                  <a:ea typeface="微軟正黑體" pitchFamily="34" charset="-120"/>
                  <a:cs typeface="Calibri"/>
                  <a:sym typeface="Calibri"/>
                </a:rPr>
                <a:t>Support remote control</a:t>
              </a:r>
              <a:endParaRPr sz="1800" b="1" dirty="0">
                <a:solidFill>
                  <a:schemeClr val="lt1"/>
                </a:solidFill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</p:grpSp>
      <p:pic>
        <p:nvPicPr>
          <p:cNvPr id="17" name="圖片 16" descr="logo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Shape 377"/>
          <p:cNvPicPr preferRelativeResize="0"/>
          <p:nvPr/>
        </p:nvPicPr>
        <p:blipFill>
          <a:blip r:embed="rId3"/>
          <a:srcRect t="14325" b="1066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12"/>
          <p:cNvGrpSpPr/>
          <p:nvPr/>
        </p:nvGrpSpPr>
        <p:grpSpPr>
          <a:xfrm>
            <a:off x="0" y="2285998"/>
            <a:ext cx="9144000" cy="1643073"/>
            <a:chOff x="0" y="2428875"/>
            <a:chExt cx="9144000" cy="1643073"/>
          </a:xfrm>
        </p:grpSpPr>
        <p:sp>
          <p:nvSpPr>
            <p:cNvPr id="11" name="Shape 191"/>
            <p:cNvSpPr/>
            <p:nvPr/>
          </p:nvSpPr>
          <p:spPr>
            <a:xfrm>
              <a:off x="0" y="2428875"/>
              <a:ext cx="9144000" cy="1643073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92"/>
            <p:cNvSpPr/>
            <p:nvPr/>
          </p:nvSpPr>
          <p:spPr>
            <a:xfrm>
              <a:off x="0" y="2536277"/>
              <a:ext cx="9144000" cy="1428269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Shape 358"/>
          <p:cNvSpPr txBox="1"/>
          <p:nvPr/>
        </p:nvSpPr>
        <p:spPr>
          <a:xfrm>
            <a:off x="571472" y="2357436"/>
            <a:ext cx="8358246" cy="14287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ts val="4800"/>
              </a:lnSpc>
            </a:pPr>
            <a:r>
              <a:rPr lang="en-US" altLang="zh-TW" sz="4000" b="1" dirty="0" smtClean="0">
                <a:solidFill>
                  <a:schemeClr val="lt1"/>
                </a:solidFill>
                <a:ea typeface="微軟正黑體" pitchFamily="34" charset="-120"/>
              </a:rPr>
              <a:t>Want to Share Photos on NAS Using Smartphone?</a:t>
            </a:r>
            <a:endParaRPr lang="zh-TW" altLang="en-US" sz="4000"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15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956376" cy="7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n" dirty="0">
                <a:latin typeface="Arial"/>
              </a:rPr>
              <a:t>Common ways to store photos</a:t>
            </a:r>
            <a:endParaRPr b="1" i="0" u="none" strike="noStrike" cap="none" dirty="0">
              <a:latin typeface="Arial"/>
              <a:sym typeface="Arial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4334447" y="483518"/>
            <a:ext cx="4844744" cy="3906390"/>
            <a:chOff x="3714744" y="1285866"/>
            <a:chExt cx="4844744" cy="3906390"/>
          </a:xfrm>
        </p:grpSpPr>
        <p:pic>
          <p:nvPicPr>
            <p:cNvPr id="21" name="圖片 20" descr="0326p3_工作區域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744" y="1285866"/>
              <a:ext cx="4844744" cy="3906390"/>
            </a:xfrm>
            <a:prstGeom prst="rect">
              <a:avLst/>
            </a:prstGeom>
          </p:spPr>
        </p:pic>
        <p:sp>
          <p:nvSpPr>
            <p:cNvPr id="85" name="Shape 85"/>
            <p:cNvSpPr txBox="1"/>
            <p:nvPr/>
          </p:nvSpPr>
          <p:spPr>
            <a:xfrm>
              <a:off x="5443600" y="2214560"/>
              <a:ext cx="1357322" cy="763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97525" rIns="170675" bIns="97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smtClean="0">
                  <a:solidFill>
                    <a:schemeClr val="accent5">
                      <a:lumMod val="75000"/>
                    </a:schemeClr>
                  </a:solidFill>
                  <a:ea typeface="微軟正黑體" pitchFamily="34" charset="-120"/>
                </a:rPr>
                <a:t>Cloud</a:t>
              </a:r>
              <a:endParaRPr sz="2400" b="1" dirty="0">
                <a:solidFill>
                  <a:schemeClr val="accent5">
                    <a:lumMod val="75000"/>
                  </a:schemeClr>
                </a:solidFill>
                <a:ea typeface="微軟正黑體" pitchFamily="34" charset="-120"/>
                <a:sym typeface="Arial"/>
              </a:endParaRPr>
            </a:p>
          </p:txBody>
        </p:sp>
        <p:sp>
          <p:nvSpPr>
            <p:cNvPr id="87" name="Shape 87"/>
            <p:cNvSpPr txBox="1"/>
            <p:nvPr/>
          </p:nvSpPr>
          <p:spPr>
            <a:xfrm>
              <a:off x="4872096" y="3844642"/>
              <a:ext cx="1214446" cy="637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</a:pPr>
              <a:r>
                <a:rPr lang="en-US" sz="1800" b="1" dirty="0" smtClean="0">
                  <a:solidFill>
                    <a:schemeClr val="bg1"/>
                  </a:solidFill>
                  <a:ea typeface="微軟正黑體" pitchFamily="34" charset="-120"/>
                </a:rPr>
                <a:t>Public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</a:pPr>
              <a:r>
                <a:rPr lang="en-US" sz="1800" b="1" dirty="0" smtClean="0">
                  <a:solidFill>
                    <a:schemeClr val="bg1"/>
                  </a:solidFill>
                  <a:ea typeface="微軟正黑體" pitchFamily="34" charset="-120"/>
                </a:rPr>
                <a:t>Cloud</a:t>
              </a:r>
              <a:endParaRPr sz="1800" b="1" i="0" u="none" strike="noStrike" cap="none" dirty="0">
                <a:solidFill>
                  <a:schemeClr val="bg1"/>
                </a:solidFill>
                <a:ea typeface="微軟正黑體" pitchFamily="34" charset="-120"/>
                <a:sym typeface="Arial"/>
              </a:endParaRPr>
            </a:p>
            <a:p>
              <a:pPr marL="285750" marR="0" lvl="1" indent="-10795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1800" b="1" i="0" u="none" strike="noStrike" cap="none" dirty="0">
                <a:solidFill>
                  <a:schemeClr val="bg1"/>
                </a:solidFill>
                <a:ea typeface="微軟正黑體" pitchFamily="34" charset="-120"/>
                <a:sym typeface="Arial"/>
              </a:endParaRPr>
            </a:p>
          </p:txBody>
        </p:sp>
        <p:pic>
          <p:nvPicPr>
            <p:cNvPr id="90" name="Shape 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78" y="3666020"/>
              <a:ext cx="446179" cy="5143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Shape 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57716" y="3880334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6443732" y="3556610"/>
              <a:ext cx="9541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800" b="1" dirty="0" smtClean="0">
                  <a:solidFill>
                    <a:schemeClr val="bg1"/>
                  </a:solidFill>
                  <a:ea typeface="微軟正黑體" pitchFamily="34" charset="-120"/>
                </a:rPr>
                <a:t>Private</a:t>
              </a:r>
            </a:p>
            <a:p>
              <a:r>
                <a:rPr lang="en-US" altLang="zh-TW" sz="1800" b="1" dirty="0" smtClean="0">
                  <a:solidFill>
                    <a:schemeClr val="bg1"/>
                  </a:solidFill>
                  <a:ea typeface="微軟正黑體" pitchFamily="34" charset="-120"/>
                </a:rPr>
                <a:t>Cloud</a:t>
              </a:r>
              <a:endParaRPr lang="zh-TW" alt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-180528" y="1131590"/>
            <a:ext cx="4858385" cy="3906390"/>
            <a:chOff x="4143372" y="428610"/>
            <a:chExt cx="4858385" cy="3906390"/>
          </a:xfrm>
        </p:grpSpPr>
        <p:pic>
          <p:nvPicPr>
            <p:cNvPr id="17" name="圖片 16" descr="0326p3_工作區域 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3372" y="428610"/>
              <a:ext cx="4858385" cy="3906390"/>
            </a:xfrm>
            <a:prstGeom prst="rect">
              <a:avLst/>
            </a:prstGeom>
          </p:spPr>
        </p:pic>
        <p:sp>
          <p:nvSpPr>
            <p:cNvPr id="81" name="Shape 81"/>
            <p:cNvSpPr txBox="1"/>
            <p:nvPr/>
          </p:nvSpPr>
          <p:spPr>
            <a:xfrm>
              <a:off x="5797909" y="1000114"/>
              <a:ext cx="1631611" cy="785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97525" rIns="170675" bIns="975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lt1"/>
                  </a:solidFill>
                  <a:ea typeface="微軟正黑體" pitchFamily="34" charset="-120"/>
                </a:rPr>
                <a:t>Portable</a:t>
              </a:r>
              <a:endParaRPr sz="2400" b="1" dirty="0">
                <a:solidFill>
                  <a:schemeClr val="lt1"/>
                </a:solidFill>
                <a:ea typeface="微軟正黑體" pitchFamily="34" charset="-120"/>
                <a:sym typeface="Arial"/>
              </a:endParaRPr>
            </a:p>
          </p:txBody>
        </p:sp>
        <p:sp>
          <p:nvSpPr>
            <p:cNvPr id="83" name="Shape 83"/>
            <p:cNvSpPr txBox="1"/>
            <p:nvPr/>
          </p:nvSpPr>
          <p:spPr>
            <a:xfrm>
              <a:off x="5158507" y="3094516"/>
              <a:ext cx="1287474" cy="494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</a:pPr>
              <a:r>
                <a:rPr lang="en" sz="1800" b="1" i="0" u="none" strike="noStrike" cap="none" dirty="0" smtClean="0">
                  <a:solidFill>
                    <a:schemeClr val="bg1"/>
                  </a:solidFill>
                  <a:ea typeface="微軟正黑體" pitchFamily="34" charset="-120"/>
                  <a:sym typeface="Arial"/>
                </a:rPr>
                <a:t>SD</a:t>
              </a:r>
              <a:r>
                <a:rPr lang="en-US" sz="1800" b="1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en-US" sz="1800" b="1" dirty="0" smtClean="0">
                  <a:solidFill>
                    <a:schemeClr val="bg1"/>
                  </a:solidFill>
                  <a:ea typeface="微軟正黑體" pitchFamily="34" charset="-120"/>
                </a:rPr>
                <a:t>card</a:t>
              </a:r>
              <a:endParaRPr sz="1800" b="1" i="0" u="none" strike="noStrike" cap="none" dirty="0">
                <a:solidFill>
                  <a:schemeClr val="bg1"/>
                </a:solidFill>
                <a:ea typeface="微軟正黑體" pitchFamily="34" charset="-120"/>
                <a:sym typeface="Arial"/>
              </a:endParaRPr>
            </a:p>
          </p:txBody>
        </p:sp>
        <p:pic>
          <p:nvPicPr>
            <p:cNvPr id="89" name="Shape 8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73152" y="2880202"/>
              <a:ext cx="816000" cy="475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Shape 9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69140" y="3094516"/>
              <a:ext cx="446435" cy="5414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矩形 18"/>
            <p:cNvSpPr/>
            <p:nvPr/>
          </p:nvSpPr>
          <p:spPr>
            <a:xfrm>
              <a:off x="6848389" y="2708952"/>
              <a:ext cx="1296144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1" indent="-228600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2400"/>
              </a:pPr>
              <a:r>
                <a:rPr lang="en-US" altLang="zh-TW" sz="1800" b="1" dirty="0">
                  <a:solidFill>
                    <a:schemeClr val="bg1"/>
                  </a:solidFill>
                  <a:ea typeface="微軟正黑體" pitchFamily="34" charset="-120"/>
                </a:rPr>
                <a:t>External hard drive</a:t>
              </a:r>
              <a:endParaRPr lang="zh-TW" altLang="en-US" sz="1800" b="1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785786" y="4000510"/>
            <a:ext cx="7858180" cy="8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 </a:t>
            </a:r>
            <a:r>
              <a:rPr lang="en-US" sz="3600" b="1" dirty="0" smtClean="0">
                <a:solidFill>
                  <a:schemeClr val="lt1"/>
                </a:solidFill>
                <a:ea typeface="微軟正黑體" pitchFamily="34" charset="-120"/>
              </a:rPr>
              <a:t>Register</a:t>
            </a:r>
            <a:r>
              <a:rPr lang="en" sz="36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QID</a:t>
            </a:r>
            <a:r>
              <a:rPr lang="en-US" sz="36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to login </a:t>
            </a:r>
            <a:r>
              <a:rPr lang="en" sz="36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NAS </a:t>
            </a:r>
            <a:endParaRPr sz="3600" dirty="0">
              <a:ea typeface="微軟正黑體" pitchFamily="34" charset="-120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928662" y="3500444"/>
            <a:ext cx="6552728" cy="76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Your private cloud</a:t>
            </a:r>
            <a:endParaRPr sz="36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390" name="Shape 390" descr="螢幕快照 2018-02-12 下午5.55.0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6000" y="36000"/>
            <a:ext cx="7143800" cy="3373775"/>
          </a:xfrm>
          <a:prstGeom prst="rect">
            <a:avLst/>
          </a:prstGeom>
          <a:noFill/>
          <a:ln w="38100">
            <a:solidFill>
              <a:srgbClr val="039AA3"/>
            </a:solidFill>
          </a:ln>
        </p:spPr>
      </p:pic>
      <p:pic>
        <p:nvPicPr>
          <p:cNvPr id="6" name="Shape 391" descr="C:\Users\motomo\Documents\Tencent Files\2263977786\FileRecv\TS-453mini\TS-453mini-Right-angle-of-elevation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000760" y="1857370"/>
            <a:ext cx="2935262" cy="250084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0" y="2571750"/>
            <a:ext cx="9144000" cy="1714512"/>
            <a:chOff x="0" y="2500312"/>
            <a:chExt cx="9144000" cy="1714512"/>
          </a:xfrm>
        </p:grpSpPr>
        <p:grpSp>
          <p:nvGrpSpPr>
            <p:cNvPr id="14" name="群組 13"/>
            <p:cNvGrpSpPr/>
            <p:nvPr/>
          </p:nvGrpSpPr>
          <p:grpSpPr>
            <a:xfrm>
              <a:off x="0" y="2500312"/>
              <a:ext cx="9144000" cy="1714512"/>
              <a:chOff x="0" y="1720710"/>
              <a:chExt cx="9144000" cy="1714512"/>
            </a:xfrm>
          </p:grpSpPr>
          <p:sp>
            <p:nvSpPr>
              <p:cNvPr id="12" name="Shape 191"/>
              <p:cNvSpPr/>
              <p:nvPr/>
            </p:nvSpPr>
            <p:spPr>
              <a:xfrm>
                <a:off x="0" y="1720710"/>
                <a:ext cx="9144000" cy="1714512"/>
              </a:xfrm>
              <a:prstGeom prst="rect">
                <a:avLst/>
              </a:prstGeom>
              <a:solidFill>
                <a:srgbClr val="039AA3">
                  <a:alpha val="40000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ea typeface="Arial"/>
                  <a:sym typeface="Arial"/>
                </a:endParaRPr>
              </a:p>
            </p:txBody>
          </p:sp>
          <p:sp>
            <p:nvSpPr>
              <p:cNvPr id="13" name="Shape 192"/>
              <p:cNvSpPr/>
              <p:nvPr/>
            </p:nvSpPr>
            <p:spPr>
              <a:xfrm>
                <a:off x="0" y="1851154"/>
                <a:ext cx="9144000" cy="1453624"/>
              </a:xfrm>
              <a:prstGeom prst="rect">
                <a:avLst/>
              </a:prstGeom>
              <a:solidFill>
                <a:srgbClr val="039AA3">
                  <a:alpha val="84705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ea typeface="Arial"/>
                  <a:sym typeface="Arial"/>
                </a:endParaRPr>
              </a:p>
            </p:txBody>
          </p:sp>
        </p:grpSp>
        <p:sp>
          <p:nvSpPr>
            <p:cNvPr id="11" name="Shape 358"/>
            <p:cNvSpPr txBox="1"/>
            <p:nvPr/>
          </p:nvSpPr>
          <p:spPr>
            <a:xfrm>
              <a:off x="0" y="2643189"/>
              <a:ext cx="8929718" cy="1428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42900" lvl="0" indent="-342900" algn="r">
                <a:lnSpc>
                  <a:spcPts val="3800"/>
                </a:lnSpc>
              </a:pPr>
              <a:r>
                <a:rPr lang="zh-TW" altLang="en-US" sz="3600" b="1" dirty="0" smtClean="0">
                  <a:solidFill>
                    <a:schemeClr val="lt1"/>
                  </a:solidFill>
                  <a:ea typeface="微軟正黑體" pitchFamily="34" charset="-120"/>
                </a:rPr>
                <a:t>　</a:t>
              </a:r>
              <a:r>
                <a:rPr lang="en-US" sz="3600" b="1" dirty="0" smtClean="0">
                  <a:solidFill>
                    <a:schemeClr val="lt1"/>
                  </a:solidFill>
                  <a:ea typeface="微軟正黑體" pitchFamily="34" charset="-120"/>
                </a:rPr>
                <a:t>Share to others</a:t>
              </a:r>
            </a:p>
            <a:p>
              <a:pPr marL="342900" lvl="0" indent="-342900" algn="r">
                <a:lnSpc>
                  <a:spcPts val="3800"/>
                </a:lnSpc>
                <a:spcBef>
                  <a:spcPts val="800"/>
                </a:spcBef>
              </a:pPr>
              <a:r>
                <a:rPr lang="en-US" altLang="zh-TW" sz="3600" b="1" dirty="0" smtClean="0">
                  <a:solidFill>
                    <a:schemeClr val="lt1"/>
                  </a:solidFill>
                  <a:ea typeface="微軟正黑體" pitchFamily="34" charset="-120"/>
                </a:rPr>
                <a:t>Auto upload photos</a:t>
              </a:r>
              <a:endParaRPr lang="zh-TW" altLang="en-US" sz="36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  <p:sp>
        <p:nvSpPr>
          <p:cNvPr id="398" name="Shape 398"/>
          <p:cNvSpPr txBox="1"/>
          <p:nvPr/>
        </p:nvSpPr>
        <p:spPr>
          <a:xfrm>
            <a:off x="3419872" y="2985796"/>
            <a:ext cx="5616624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3357554" y="4286262"/>
            <a:ext cx="5643602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No need to worry about your phone capacity</a:t>
            </a:r>
            <a:endParaRPr sz="1800" b="1" dirty="0">
              <a:solidFill>
                <a:srgbClr val="002060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401" name="Shape 401" descr="Qphoto_CHT_3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57488" y="214296"/>
            <a:ext cx="1770857" cy="314327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02" name="Shape 402" descr="Qphoto_CHT_6-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42844" y="214296"/>
            <a:ext cx="1770857" cy="314327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03" name="Shape 403" descr="Qphoto_CHT_5-2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00166" y="1357304"/>
            <a:ext cx="1813984" cy="3219821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圓角矩形 19"/>
          <p:cNvSpPr/>
          <p:nvPr/>
        </p:nvSpPr>
        <p:spPr>
          <a:xfrm>
            <a:off x="5500694" y="1000114"/>
            <a:ext cx="2071702" cy="50006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400"/>
              </a:lnSpc>
            </a:pPr>
            <a:endParaRPr lang="zh-TW" altLang="en-US" sz="2400" b="1" dirty="0"/>
          </a:p>
        </p:txBody>
      </p:sp>
      <p:sp>
        <p:nvSpPr>
          <p:cNvPr id="22" name="矩形 21"/>
          <p:cNvSpPr/>
          <p:nvPr/>
        </p:nvSpPr>
        <p:spPr>
          <a:xfrm>
            <a:off x="6732240" y="2214559"/>
            <a:ext cx="583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Qfile</a:t>
            </a:r>
          </a:p>
        </p:txBody>
      </p:sp>
      <p:sp>
        <p:nvSpPr>
          <p:cNvPr id="23" name="矩形 22"/>
          <p:cNvSpPr/>
          <p:nvPr/>
        </p:nvSpPr>
        <p:spPr>
          <a:xfrm>
            <a:off x="5143504" y="2214560"/>
            <a:ext cx="1928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err="1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Qphoto</a:t>
            </a:r>
            <a:endParaRPr lang="en-US" altLang="zh-TW" b="1" dirty="0" smtClean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26" name="Picture 2" descr="E:\相關應用LOGO\A-QTS 4相關LOGO\2014\手機ICON\Qfile_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 flipH="1" flipV="1">
            <a:off x="6715140" y="1571618"/>
            <a:ext cx="667155" cy="669168"/>
          </a:xfrm>
          <a:prstGeom prst="rect">
            <a:avLst/>
          </a:prstGeom>
          <a:noFill/>
        </p:spPr>
      </p:pic>
      <p:pic>
        <p:nvPicPr>
          <p:cNvPr id="1027" name="Picture 3" descr="E:\相關應用LOGO\A-QTS 4相關LOGO\2014\手機ICON\Qphoto_5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9221" y="1571617"/>
            <a:ext cx="641192" cy="641192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5719644" y="1071552"/>
            <a:ext cx="1605277" cy="394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400"/>
              </a:lnSpc>
            </a:pP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Mobile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Apps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/>
        </p:nvSpPr>
        <p:spPr>
          <a:xfrm>
            <a:off x="307975" y="2928940"/>
            <a:ext cx="8835900" cy="168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High speed transmission: </a:t>
            </a:r>
            <a:r>
              <a:rPr lang="en" sz="2400" b="1" dirty="0" smtClean="0">
                <a:solidFill>
                  <a:schemeClr val="lt1"/>
                </a:solidFill>
                <a:ea typeface="微軟正黑體" pitchFamily="34" charset="-120"/>
              </a:rPr>
              <a:t>40Gbps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Easily plug and use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Edit RAW files on NAS with </a:t>
            </a:r>
            <a:r>
              <a:rPr lang="en-US" sz="2400" b="1" dirty="0" err="1" smtClean="0">
                <a:solidFill>
                  <a:schemeClr val="lt1"/>
                </a:solidFill>
                <a:ea typeface="微軟正黑體" pitchFamily="34" charset="-120"/>
              </a:rPr>
              <a:t>Lightroom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 directly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12" name="Shape 412" descr="http://img2.imgtn.bdimg.com/it/u=4108316652,3646287318&amp;fm=21&amp;gp=0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Shape 413" descr="H:\01-SalesKit\09-产品图片\TS-469H\Righ angle of elevation_shadow.png"/>
          <p:cNvPicPr preferRelativeResize="0"/>
          <p:nvPr/>
        </p:nvPicPr>
        <p:blipFill>
          <a:blip r:embed="rId3"/>
          <a:srcRect l="23582"/>
          <a:stretch>
            <a:fillRect/>
          </a:stretch>
        </p:blipFill>
        <p:spPr>
          <a:xfrm>
            <a:off x="6072198" y="1214428"/>
            <a:ext cx="2548218" cy="208411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4" name="Shape 414"/>
          <p:cNvSpPr/>
          <p:nvPr/>
        </p:nvSpPr>
        <p:spPr>
          <a:xfrm>
            <a:off x="1714480" y="0"/>
            <a:ext cx="6429388" cy="785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High-speed editing</a:t>
            </a:r>
            <a:endParaRPr sz="4000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77914"/>
            <a:ext cx="2000232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altLang="zh-TW" sz="3800" b="1" dirty="0" smtClean="0">
                <a:solidFill>
                  <a:srgbClr val="FFFF00"/>
                </a:solidFill>
                <a:ea typeface="微軟正黑體" pitchFamily="34" charset="-120"/>
                <a:sym typeface="Calibri"/>
              </a:rPr>
              <a:t>No.4</a:t>
            </a:r>
            <a:endParaRPr lang="zh-TW" altLang="en-US" sz="3800" dirty="0">
              <a:solidFill>
                <a:srgbClr val="FFFF00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284938" y="928676"/>
            <a:ext cx="4064986" cy="2357454"/>
            <a:chOff x="5825850" y="694433"/>
            <a:chExt cx="4120738" cy="2561549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825850" y="694433"/>
              <a:ext cx="4120738" cy="2561549"/>
            </a:xfrm>
            <a:prstGeom prst="rect">
              <a:avLst/>
            </a:prstGeom>
          </p:spPr>
        </p:pic>
        <p:sp>
          <p:nvSpPr>
            <p:cNvPr id="13" name="Shape 198"/>
            <p:cNvSpPr txBox="1"/>
            <p:nvPr/>
          </p:nvSpPr>
          <p:spPr>
            <a:xfrm>
              <a:off x="5899195" y="849678"/>
              <a:ext cx="3997536" cy="135732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sz="3600" b="1" dirty="0" smtClean="0">
                  <a:solidFill>
                    <a:schemeClr val="lt1"/>
                  </a:solidFill>
                </a:rPr>
                <a:t>Thunderbolt 3</a:t>
              </a:r>
              <a:endParaRPr lang="en-US" sz="36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10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5"/>
          <a:srcRect r="78737"/>
          <a:stretch>
            <a:fillRect/>
          </a:stretch>
        </p:blipFill>
        <p:spPr bwMode="auto">
          <a:xfrm>
            <a:off x="5286380" y="1285866"/>
            <a:ext cx="642942" cy="702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母片_結尾.png"/>
          <p:cNvPicPr>
            <a:picLocks noChangeAspect="1"/>
          </p:cNvPicPr>
          <p:nvPr/>
        </p:nvPicPr>
        <p:blipFill>
          <a:blip r:embed="rId3"/>
          <a:srcRect b="73612"/>
          <a:stretch>
            <a:fillRect/>
          </a:stretch>
        </p:blipFill>
        <p:spPr>
          <a:xfrm>
            <a:off x="0" y="0"/>
            <a:ext cx="9144000" cy="1357304"/>
          </a:xfrm>
          <a:prstGeom prst="rect">
            <a:avLst/>
          </a:prstGeom>
        </p:spPr>
      </p:pic>
      <p:sp>
        <p:nvSpPr>
          <p:cNvPr id="421" name="Shape 421"/>
          <p:cNvSpPr txBox="1"/>
          <p:nvPr/>
        </p:nvSpPr>
        <p:spPr>
          <a:xfrm>
            <a:off x="252536" y="123438"/>
            <a:ext cx="8776842" cy="133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Plug and use </a:t>
            </a:r>
            <a:r>
              <a:rPr lang="en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Thunderbolt </a:t>
            </a:r>
            <a:r>
              <a:rPr lang="en-US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3: </a:t>
            </a:r>
          </a:p>
          <a:p>
            <a:pPr marL="342900" marR="0" lvl="0" indent="-342900" algn="l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Fast transmission</a:t>
            </a:r>
            <a:endParaRPr sz="3600" b="1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214282" y="1500180"/>
            <a:ext cx="8143932" cy="85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Connect NAS via Thunderbolt and directly edit RAW files with </a:t>
            </a:r>
            <a:r>
              <a:rPr lang="en-US" sz="1800" b="1" dirty="0" err="1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Lightroom</a:t>
            </a:r>
            <a:r>
              <a:rPr lang="en-US" sz="18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 on NAS</a:t>
            </a:r>
            <a:endParaRPr sz="1800" b="1" dirty="0">
              <a:solidFill>
                <a:srgbClr val="C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0" y="2214560"/>
            <a:ext cx="8786842" cy="2286016"/>
            <a:chOff x="0" y="2500312"/>
            <a:chExt cx="8786842" cy="2286016"/>
          </a:xfrm>
        </p:grpSpPr>
        <p:sp>
          <p:nvSpPr>
            <p:cNvPr id="423" name="Shape 423"/>
            <p:cNvSpPr/>
            <p:nvPr/>
          </p:nvSpPr>
          <p:spPr>
            <a:xfrm>
              <a:off x="0" y="2928940"/>
              <a:ext cx="2195736" cy="1204200"/>
            </a:xfrm>
            <a:prstGeom prst="homePlate">
              <a:avLst>
                <a:gd name="adj" fmla="val 25894"/>
              </a:avLst>
            </a:prstGeom>
            <a:solidFill>
              <a:srgbClr val="039AA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40 seconds / 1000 RAW files</a:t>
              </a:r>
              <a:endParaRPr sz="2000" b="1" dirty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pic>
          <p:nvPicPr>
            <p:cNvPr id="29" name="圖片 28" descr="P32_Network-Technologies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3108" y="2500312"/>
              <a:ext cx="6643734" cy="228601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5984" y="2500312"/>
              <a:ext cx="3096000" cy="500066"/>
            </a:xfrm>
            <a:prstGeom prst="rect">
              <a:avLst/>
            </a:prstGeom>
            <a:solidFill>
              <a:srgbClr val="2495D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a typeface="微軟正黑體" pitchFamily="34" charset="-120"/>
                </a:rPr>
                <a:t>Thunderbolt 3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52320" y="2571750"/>
              <a:ext cx="648072" cy="360040"/>
            </a:xfrm>
            <a:prstGeom prst="rect">
              <a:avLst/>
            </a:prstGeom>
            <a:solidFill>
              <a:srgbClr val="9279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495DA"/>
                </a:solidFill>
              </a:endParaRPr>
            </a:p>
          </p:txBody>
        </p:sp>
        <p:sp>
          <p:nvSpPr>
            <p:cNvPr id="9" name="Rectangle 1"/>
            <p:cNvSpPr/>
            <p:nvPr/>
          </p:nvSpPr>
          <p:spPr>
            <a:xfrm>
              <a:off x="5643570" y="2500312"/>
              <a:ext cx="3096000" cy="500066"/>
            </a:xfrm>
            <a:prstGeom prst="rect">
              <a:avLst/>
            </a:prstGeom>
            <a:solidFill>
              <a:srgbClr val="9279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a typeface="微軟正黑體" pitchFamily="34" charset="-120"/>
                </a:rPr>
                <a:t>10GbE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1928794" y="1785932"/>
            <a:ext cx="5786478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QNAP NAS </a:t>
            </a:r>
            <a:endParaRPr lang="en" sz="5400" b="1" dirty="0" smtClean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lt1"/>
                </a:solidFill>
                <a:ea typeface="微軟正黑體" pitchFamily="34" charset="-120"/>
              </a:rPr>
              <a:t>Recommended Models</a:t>
            </a:r>
            <a:endParaRPr sz="4000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6929454" y="0"/>
            <a:ext cx="2214546" cy="4587558"/>
          </a:xfrm>
          <a:prstGeom prst="snip1Rect">
            <a:avLst>
              <a:gd name="adj" fmla="val 0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4786315" y="0"/>
            <a:ext cx="2357454" cy="4587558"/>
          </a:xfrm>
          <a:prstGeom prst="snip1Rect">
            <a:avLst>
              <a:gd name="adj" fmla="val 7519"/>
            </a:avLst>
          </a:prstGeom>
          <a:solidFill>
            <a:srgbClr val="00CC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3071802" y="0"/>
            <a:ext cx="2286015" cy="4587558"/>
          </a:xfrm>
          <a:prstGeom prst="snip1Rect">
            <a:avLst>
              <a:gd name="adj" fmla="val 912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1428728" y="0"/>
            <a:ext cx="2214578" cy="4587558"/>
          </a:xfrm>
          <a:prstGeom prst="snip1Rect">
            <a:avLst>
              <a:gd name="adj" fmla="val 10940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39" name="Shape 439"/>
          <p:cNvSpPr/>
          <p:nvPr/>
        </p:nvSpPr>
        <p:spPr>
          <a:xfrm>
            <a:off x="0" y="0"/>
            <a:ext cx="1857356" cy="4587558"/>
          </a:xfrm>
          <a:prstGeom prst="snip1Rect">
            <a:avLst>
              <a:gd name="adj" fmla="val 10165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42844" y="214296"/>
            <a:ext cx="1571636" cy="485246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2000232" y="214296"/>
            <a:ext cx="1571636" cy="485246"/>
          </a:xfrm>
          <a:prstGeom prst="rect">
            <a:avLst/>
          </a:prstGeom>
          <a:solidFill>
            <a:srgbClr val="DE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3714744" y="214296"/>
            <a:ext cx="1571636" cy="500066"/>
          </a:xfrm>
          <a:prstGeom prst="rect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5500694" y="214296"/>
            <a:ext cx="1571636" cy="557254"/>
          </a:xfrm>
          <a:prstGeom prst="rect">
            <a:avLst/>
          </a:prstGeom>
          <a:solidFill>
            <a:srgbClr val="03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7286644" y="214296"/>
            <a:ext cx="1571636" cy="571504"/>
          </a:xfrm>
          <a:prstGeom prst="rect">
            <a:avLst/>
          </a:prstGeom>
          <a:solidFill>
            <a:srgbClr val="2F7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438" name="Shape 438"/>
          <p:cNvSpPr/>
          <p:nvPr/>
        </p:nvSpPr>
        <p:spPr>
          <a:xfrm>
            <a:off x="7286644" y="857238"/>
            <a:ext cx="1605836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USB</a:t>
            </a: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 connect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Budget-friendly and good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7429520" y="2387056"/>
            <a:ext cx="1461152" cy="39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TS-251A</a:t>
            </a:r>
            <a:endParaRPr sz="1800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7429520" y="2786064"/>
            <a:ext cx="1467109" cy="113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2~12TB</a:t>
            </a:r>
            <a:endParaRPr sz="1100" b="1" dirty="0">
              <a:ea typeface="微軟正黑體" pitchFamily="34" charset="-120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2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bays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Intel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Celeron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dual-core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2GB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RAM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USB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connect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Support </a:t>
            </a: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SD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card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5507966" y="214296"/>
            <a:ext cx="1564364" cy="91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" b="1" dirty="0">
                <a:solidFill>
                  <a:schemeClr val="lt1"/>
                </a:solidFill>
                <a:ea typeface="微軟正黑體" pitchFamily="34" charset="-120"/>
              </a:rPr>
              <a:t>Amateur photographer</a:t>
            </a:r>
            <a:r>
              <a:rPr lang="en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 </a:t>
            </a:r>
            <a:endParaRPr dirty="0"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en-US" b="1" dirty="0" smtClean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USB</a:t>
            </a: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 connect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Good value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5643569" y="2374603"/>
            <a:ext cx="1285885" cy="34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TS-453B</a:t>
            </a:r>
            <a:endParaRPr sz="1800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50" name="Shape 450"/>
          <p:cNvSpPr/>
          <p:nvPr/>
        </p:nvSpPr>
        <p:spPr>
          <a:xfrm>
            <a:off x="5500694" y="2786064"/>
            <a:ext cx="1690306" cy="130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4~24TB</a:t>
            </a:r>
            <a:endParaRPr sz="1100" b="1" dirty="0">
              <a:ea typeface="微軟正黑體" pitchFamily="34" charset="-120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4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bays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Intel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Celeron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quad-core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8GB/4GB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RAM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USB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connect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Support </a:t>
            </a: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SD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card</a:t>
            </a:r>
          </a:p>
          <a:p>
            <a:pPr marL="173038" indent="-173038"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Expandable for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10GbE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791187" y="714362"/>
            <a:ext cx="1566631" cy="705260"/>
          </a:xfrm>
          <a:prstGeom prst="snip1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Good performance</a:t>
            </a:r>
            <a:r>
              <a:rPr lang="en-US" b="1" dirty="0">
                <a:solidFill>
                  <a:schemeClr val="lt1"/>
                </a:solidFill>
                <a:ea typeface="微軟正黑體" pitchFamily="34" charset="-120"/>
              </a:rPr>
              <a:t> </a:t>
            </a: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for multimedia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929058" y="2802825"/>
            <a:ext cx="1672954" cy="161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4~36TB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6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bays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AMD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quad-core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7" marR="0" lvl="0" indent="-17303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8GB/4GB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RAM</a:t>
            </a:r>
            <a:endParaRPr lang="en" sz="1100" b="1" dirty="0" smtClean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7" marR="0" lvl="0" indent="-17303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USB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connect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HDMI 4K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output</a:t>
            </a: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Expandable for 10GbE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3643306" y="2331296"/>
            <a:ext cx="1785950" cy="339409"/>
          </a:xfrm>
          <a:prstGeom prst="snip1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TVS-673e</a:t>
            </a:r>
            <a:endParaRPr sz="1800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1536462" y="198522"/>
            <a:ext cx="2464036" cy="121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Senior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photographer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" sz="8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 </a:t>
            </a:r>
            <a:endParaRPr dirty="0"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High-speed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Thunderbolt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Quickly share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1785918" y="2331297"/>
            <a:ext cx="1928826" cy="33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TS-453BT3</a:t>
            </a:r>
            <a:endParaRPr sz="1800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49" name="Shape 449"/>
          <p:cNvSpPr/>
          <p:nvPr/>
        </p:nvSpPr>
        <p:spPr>
          <a:xfrm>
            <a:off x="2000232" y="2802827"/>
            <a:ext cx="1571638" cy="141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4~24TB</a:t>
            </a:r>
            <a:endParaRPr sz="1100" b="1" dirty="0">
              <a:ea typeface="微軟正黑體" pitchFamily="34" charset="-120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4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bays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Intel </a:t>
            </a: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Celeron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quad-core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8GB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RAM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Thunderbolt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3</a:t>
            </a:r>
          </a:p>
          <a:p>
            <a:pPr marL="173038" indent="-173038"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HDMI 4K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output</a:t>
            </a:r>
            <a:endParaRPr lang="en-US"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-76200" y="214296"/>
            <a:ext cx="1933556" cy="123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200" b="1" dirty="0" smtClean="0">
                <a:solidFill>
                  <a:schemeClr val="lt1"/>
                </a:solidFill>
                <a:ea typeface="微軟正黑體" pitchFamily="34" charset="-120"/>
              </a:rPr>
              <a:t>Pro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200" b="1" dirty="0" smtClean="0">
                <a:solidFill>
                  <a:schemeClr val="lt1"/>
                </a:solidFill>
                <a:ea typeface="微軟正黑體" pitchFamily="34" charset="-120"/>
              </a:rPr>
              <a:t>photographer</a:t>
            </a:r>
            <a:endParaRPr b="1" dirty="0" smtClean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" sz="7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 </a:t>
            </a:r>
            <a:endParaRPr dirty="0"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High-speed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Thunderbolt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Large capacity</a:t>
            </a:r>
            <a:endParaRPr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123795" y="2786064"/>
            <a:ext cx="1519247" cy="157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12~72TB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12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bays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Intel </a:t>
            </a: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i5/i7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quad-core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16GB</a:t>
            </a:r>
            <a:r>
              <a:rPr lang="en-US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RAM</a:t>
            </a:r>
            <a:endParaRPr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Thunderbolt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3</a:t>
            </a:r>
          </a:p>
          <a:p>
            <a:pPr marL="173038" indent="-173038"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ea typeface="微軟正黑體" pitchFamily="34" charset="-120"/>
                <a:sym typeface="Calibri"/>
              </a:rPr>
              <a:t>HDMI 4K </a:t>
            </a:r>
            <a:r>
              <a:rPr lang="en-US" sz="1100" b="1" dirty="0" smtClean="0">
                <a:solidFill>
                  <a:schemeClr val="lt1"/>
                </a:solidFill>
                <a:ea typeface="微軟正黑體" pitchFamily="34" charset="-120"/>
                <a:sym typeface="Calibri"/>
              </a:rPr>
              <a:t>output</a:t>
            </a:r>
            <a:endParaRPr lang="en-US" sz="1100" b="1" dirty="0">
              <a:solidFill>
                <a:schemeClr val="lt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0" y="2314535"/>
            <a:ext cx="1864529" cy="33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ea typeface="微軟正黑體" pitchFamily="34" charset="-120"/>
                <a:sym typeface="Arial"/>
              </a:rPr>
              <a:t>TVS-1282T3</a:t>
            </a:r>
            <a:endParaRPr sz="1800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31" name="圖片 30" descr="0326母片_結尾.png"/>
          <p:cNvPicPr>
            <a:picLocks noChangeAspect="1"/>
          </p:cNvPicPr>
          <p:nvPr/>
        </p:nvPicPr>
        <p:blipFill>
          <a:blip r:embed="rId3"/>
          <a:srcRect t="87500"/>
          <a:stretch>
            <a:fillRect/>
          </a:stretch>
        </p:blipFill>
        <p:spPr>
          <a:xfrm>
            <a:off x="0" y="4572014"/>
            <a:ext cx="9144000" cy="571486"/>
          </a:xfrm>
          <a:prstGeom prst="rect">
            <a:avLst/>
          </a:prstGeom>
        </p:spPr>
      </p:pic>
      <p:sp>
        <p:nvSpPr>
          <p:cNvPr id="452" name="Shape 452"/>
          <p:cNvSpPr/>
          <p:nvPr/>
        </p:nvSpPr>
        <p:spPr>
          <a:xfrm>
            <a:off x="-4980" y="4572014"/>
            <a:ext cx="8220318" cy="5714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        </a:t>
            </a: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For photo storage, searching and sharing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33" name="圖片 32" descr="logo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pic>
        <p:nvPicPr>
          <p:cNvPr id="67" name="Shape 460" descr="268_1488959195_TVS-1282T3_Fro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875" y="1500180"/>
            <a:ext cx="1161550" cy="72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4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0496" y="1643056"/>
            <a:ext cx="1068350" cy="66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461"/>
          <p:cNvPicPr preferRelativeResize="0"/>
          <p:nvPr/>
        </p:nvPicPr>
        <p:blipFill>
          <a:blip r:embed="rId7">
            <a:alphaModFix/>
          </a:blip>
          <a:srcRect r="29083"/>
          <a:stretch>
            <a:fillRect/>
          </a:stretch>
        </p:blipFill>
        <p:spPr>
          <a:xfrm>
            <a:off x="5786446" y="1643056"/>
            <a:ext cx="785818" cy="69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453"/>
          <p:cNvPicPr preferRelativeResize="0"/>
          <p:nvPr/>
        </p:nvPicPr>
        <p:blipFill>
          <a:blip r:embed="rId8"/>
          <a:srcRect r="-19058" b="-14009"/>
          <a:stretch>
            <a:fillRect/>
          </a:stretch>
        </p:blipFill>
        <p:spPr>
          <a:xfrm>
            <a:off x="7858148" y="1629376"/>
            <a:ext cx="450953" cy="72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459" descr="293_1505812275_TS-453BT3_Front2BControl.png"/>
          <p:cNvPicPr preferRelativeResize="0"/>
          <p:nvPr/>
        </p:nvPicPr>
        <p:blipFill rotWithShape="1">
          <a:blip r:embed="rId9">
            <a:alphaModFix/>
          </a:blip>
          <a:srcRect r="28670"/>
          <a:stretch/>
        </p:blipFill>
        <p:spPr>
          <a:xfrm>
            <a:off x="2285984" y="1573369"/>
            <a:ext cx="791070" cy="70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/>
          <p:cNvSpPr/>
          <p:nvPr/>
        </p:nvSpPr>
        <p:spPr>
          <a:xfrm>
            <a:off x="7358082" y="354913"/>
            <a:ext cx="1428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Beginner</a:t>
            </a:r>
          </a:p>
          <a:p>
            <a:pPr lvl="0" algn="ctr">
              <a:buClr>
                <a:schemeClr val="lt1"/>
              </a:buClr>
              <a:buSzPts val="800"/>
            </a:pPr>
            <a:r>
              <a:rPr lang="en-US" sz="800" b="1" dirty="0" smtClean="0">
                <a:solidFill>
                  <a:schemeClr val="lt1"/>
                </a:solidFill>
                <a:ea typeface="微軟正黑體" pitchFamily="34" charset="-120"/>
              </a:rPr>
              <a:t> </a:t>
            </a:r>
            <a:endParaRPr lang="zh-TW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3857620" y="285734"/>
            <a:ext cx="1358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b="1" dirty="0" smtClean="0">
                <a:solidFill>
                  <a:schemeClr val="lt1"/>
                </a:solidFill>
                <a:ea typeface="微軟正黑體" pitchFamily="34" charset="-120"/>
              </a:rPr>
              <a:t>Photographer</a:t>
            </a:r>
            <a:endParaRPr lang="en-US" b="1" dirty="0">
              <a:solidFill>
                <a:schemeClr val="lt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0" y="-142894"/>
            <a:ext cx="9148980" cy="928090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469"/>
          <p:cNvSpPr txBox="1">
            <a:spLocks noGrp="1"/>
          </p:cNvSpPr>
          <p:nvPr>
            <p:ph type="title" idx="4294967295"/>
          </p:nvPr>
        </p:nvSpPr>
        <p:spPr>
          <a:xfrm>
            <a:off x="0" y="33468"/>
            <a:ext cx="9144000" cy="75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Arial"/>
              </a:rPr>
              <a:t>P</a:t>
            </a:r>
            <a:r>
              <a:rPr lang="en-US" sz="3600" dirty="0" smtClean="0">
                <a:solidFill>
                  <a:schemeClr val="lt1"/>
                </a:solidFill>
                <a:latin typeface="Arial"/>
              </a:rPr>
              <a:t>hotographers said</a:t>
            </a:r>
            <a:r>
              <a:rPr lang="mr-IN" sz="3600" dirty="0" smtClean="0">
                <a:solidFill>
                  <a:schemeClr val="lt1"/>
                </a:solidFill>
                <a:latin typeface="Arial"/>
              </a:rPr>
              <a:t>…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sym typeface="Arial"/>
            </a:endParaRPr>
          </a:p>
        </p:txBody>
      </p:sp>
      <p:sp>
        <p:nvSpPr>
          <p:cNvPr id="470" name="Shape 470" descr="http://img5.imgtn.bdimg.com/it/u=1390935100,519191545&amp;fm=15&amp;gp=0.jpg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直線接點 10"/>
          <p:cNvCxnSpPr/>
          <p:nvPr/>
        </p:nvCxnSpPr>
        <p:spPr>
          <a:xfrm rot="5400000">
            <a:off x="2321703" y="2963865"/>
            <a:ext cx="3214710" cy="1588"/>
          </a:xfrm>
          <a:prstGeom prst="line">
            <a:avLst/>
          </a:prstGeom>
          <a:ln>
            <a:solidFill>
              <a:srgbClr val="039A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/>
          <p:cNvGrpSpPr/>
          <p:nvPr/>
        </p:nvGrpSpPr>
        <p:grpSpPr>
          <a:xfrm>
            <a:off x="214282" y="1245090"/>
            <a:ext cx="8715436" cy="3398361"/>
            <a:chOff x="285720" y="1245090"/>
            <a:chExt cx="8715436" cy="3398361"/>
          </a:xfrm>
        </p:grpSpPr>
        <p:pic>
          <p:nvPicPr>
            <p:cNvPr id="471" name="Shape 471" descr="螢幕快照 2018-02-13 上午11.55.41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85720" y="1245090"/>
              <a:ext cx="3490184" cy="1610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Shape 472" descr="螢幕快照 2018-02-13 上午11.57.05.png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065913" y="1357304"/>
              <a:ext cx="4935243" cy="2714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Shape 473" descr="螢幕快照 2018-02-13 上午11.57.49.pn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285720" y="3029798"/>
              <a:ext cx="3490182" cy="16136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直線接點 8"/>
            <p:cNvCxnSpPr/>
            <p:nvPr/>
          </p:nvCxnSpPr>
          <p:spPr>
            <a:xfrm>
              <a:off x="285720" y="2928940"/>
              <a:ext cx="3500462" cy="1588"/>
            </a:xfrm>
            <a:prstGeom prst="line">
              <a:avLst/>
            </a:prstGeom>
            <a:ln>
              <a:solidFill>
                <a:srgbClr val="039AA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rot="5400000">
              <a:off x="4914215" y="2963865"/>
              <a:ext cx="3214710" cy="1588"/>
            </a:xfrm>
            <a:prstGeom prst="line">
              <a:avLst/>
            </a:prstGeom>
            <a:ln>
              <a:solidFill>
                <a:srgbClr val="039A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/>
        </p:nvSpPr>
        <p:spPr>
          <a:xfrm>
            <a:off x="0" y="1071750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4800" b="1" dirty="0" smtClean="0">
                <a:solidFill>
                  <a:schemeClr val="lt1"/>
                </a:solidFill>
                <a:ea typeface="微軟正黑體" pitchFamily="34" charset="-120"/>
              </a:rPr>
              <a:t>QNAP</a:t>
            </a:r>
            <a:r>
              <a:rPr lang="en" sz="4800" b="1" dirty="0" smtClean="0">
                <a:solidFill>
                  <a:schemeClr val="bg1"/>
                </a:solidFill>
                <a:ea typeface="微軟正黑體" pitchFamily="34" charset="-120"/>
                <a:sym typeface="Economica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ea typeface="微軟正黑體" pitchFamily="34" charset="-120"/>
                <a:sym typeface="Economica"/>
              </a:rPr>
              <a:t>Solution </a:t>
            </a:r>
          </a:p>
          <a:p>
            <a:pPr lvl="0" algn="ctr"/>
            <a:r>
              <a:rPr lang="en-US" sz="2800" dirty="0" smtClean="0">
                <a:solidFill>
                  <a:schemeClr val="bg1"/>
                </a:solidFill>
                <a:ea typeface="微軟正黑體" pitchFamily="34" charset="-120"/>
                <a:sym typeface="Economica"/>
              </a:rPr>
              <a:t>The best choice for photographers </a:t>
            </a:r>
            <a:endParaRPr sz="2800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15074" y="1285866"/>
            <a:ext cx="2571768" cy="342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752664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n" dirty="0">
                <a:latin typeface="Arial"/>
              </a:rPr>
              <a:t>SD card &amp; </a:t>
            </a:r>
            <a:r>
              <a:rPr lang="en" dirty="0" smtClean="0">
                <a:latin typeface="Arial"/>
              </a:rPr>
              <a:t>external </a:t>
            </a:r>
            <a:r>
              <a:rPr lang="en" dirty="0">
                <a:latin typeface="Arial"/>
              </a:rPr>
              <a:t>hard drive</a:t>
            </a:r>
            <a:endParaRPr b="1" i="0" u="none" strike="noStrike" cap="none" dirty="0">
              <a:latin typeface="Arial"/>
              <a:sym typeface="Arial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42844" y="114299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2000" defTabSz="720000">
              <a:buClr>
                <a:schemeClr val="dk1"/>
              </a:buClr>
              <a:buSzPts val="2400"/>
              <a:buNone/>
            </a:pPr>
            <a:r>
              <a:rPr lang="en" sz="2000" b="1" dirty="0" smtClean="0">
                <a:solidFill>
                  <a:srgbClr val="039AA3"/>
                </a:solidFill>
                <a:latin typeface="Arial"/>
              </a:rPr>
              <a:t>Advantages: </a:t>
            </a:r>
            <a:r>
              <a:rPr lang="en" sz="2000" b="1" dirty="0" smtClean="0">
                <a:solidFill>
                  <a:schemeClr val="tx1"/>
                </a:solidFill>
                <a:latin typeface="Arial"/>
              </a:rPr>
              <a:t>low-cost, </a:t>
            </a:r>
            <a:r>
              <a:rPr lang="en" sz="2000" b="1" dirty="0">
                <a:solidFill>
                  <a:schemeClr val="tx1"/>
                </a:solidFill>
                <a:latin typeface="Arial"/>
              </a:rPr>
              <a:t>easy to use</a:t>
            </a:r>
          </a:p>
          <a:p>
            <a:pPr marL="342900" lvl="0" indent="-252000" defTabSz="720000">
              <a:buClr>
                <a:schemeClr val="dk1"/>
              </a:buClr>
              <a:buSzPts val="2400"/>
              <a:buNone/>
            </a:pPr>
            <a:r>
              <a:rPr lang="en" sz="2000" b="1" dirty="0" smtClean="0">
                <a:solidFill>
                  <a:srgbClr val="039AA3"/>
                </a:solidFill>
                <a:latin typeface="Arial"/>
              </a:rPr>
              <a:t>Disadvantages: </a:t>
            </a: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Break and </a:t>
            </a:r>
            <a:r>
              <a:rPr lang="en" sz="2000" b="1" dirty="0">
                <a:solidFill>
                  <a:srgbClr val="000000"/>
                </a:solidFill>
                <a:latin typeface="Arial"/>
              </a:rPr>
              <a:t>lose </a:t>
            </a: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data easily, hard </a:t>
            </a:r>
            <a:r>
              <a:rPr lang="en" sz="2000" b="1" dirty="0">
                <a:solidFill>
                  <a:srgbClr val="000000"/>
                </a:solidFill>
                <a:latin typeface="Arial"/>
              </a:rPr>
              <a:t>to find </a:t>
            </a:r>
            <a:endParaRPr lang="en" sz="2000" b="1" dirty="0" smtClean="0">
              <a:solidFill>
                <a:srgbClr val="000000"/>
              </a:solidFill>
              <a:latin typeface="Arial"/>
            </a:endParaRPr>
          </a:p>
          <a:p>
            <a:pPr marL="342900" lvl="0" indent="-252000" defTabSz="720000">
              <a:buClr>
                <a:schemeClr val="dk1"/>
              </a:buClr>
              <a:buSzPts val="2400"/>
              <a:buNone/>
            </a:pP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                          photos </a:t>
            </a:r>
            <a:r>
              <a:rPr lang="en" sz="2000" b="1" dirty="0">
                <a:solidFill>
                  <a:srgbClr val="000000"/>
                </a:solidFill>
                <a:latin typeface="Arial"/>
              </a:rPr>
              <a:t>in different devices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99" name="Shape 99" descr="螢幕快照 2018-02-12 下午4.42.5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39365" y="2285998"/>
            <a:ext cx="3290287" cy="2571768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Shape 10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7158" y="2285997"/>
            <a:ext cx="4429156" cy="2412265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n" dirty="0">
                <a:latin typeface="Arial"/>
              </a:rPr>
              <a:t>Public </a:t>
            </a:r>
            <a:r>
              <a:rPr lang="en" dirty="0" smtClean="0">
                <a:latin typeface="Arial"/>
              </a:rPr>
              <a:t>cloud</a:t>
            </a:r>
            <a:endParaRPr b="1" i="0" u="none" strike="noStrike" cap="none" dirty="0">
              <a:latin typeface="Arial"/>
              <a:sym typeface="Arial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500034" y="1214428"/>
            <a:ext cx="8286808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lnSpc>
                <a:spcPct val="100000"/>
              </a:lnSpc>
              <a:buClr>
                <a:schemeClr val="dk1"/>
              </a:buClr>
              <a:buSzPts val="2400"/>
              <a:buNone/>
            </a:pPr>
            <a:r>
              <a:rPr lang="en" sz="2000" b="1" dirty="0">
                <a:solidFill>
                  <a:srgbClr val="039AA3"/>
                </a:solidFill>
                <a:latin typeface="Arial"/>
              </a:rPr>
              <a:t>Advantage: </a:t>
            </a: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Share data easily</a:t>
            </a:r>
            <a:endParaRPr lang="en" sz="2000" b="1" dirty="0">
              <a:solidFill>
                <a:srgbClr val="000000"/>
              </a:solidFill>
              <a:latin typeface="Arial"/>
            </a:endParaRPr>
          </a:p>
          <a:p>
            <a:pPr marL="342900" lvl="0">
              <a:lnSpc>
                <a:spcPct val="100000"/>
              </a:lnSpc>
              <a:buClr>
                <a:schemeClr val="dk1"/>
              </a:buClr>
              <a:buSzPts val="2400"/>
              <a:buNone/>
            </a:pPr>
            <a:r>
              <a:rPr lang="en" sz="2000" b="1" dirty="0" smtClean="0">
                <a:solidFill>
                  <a:srgbClr val="039AA3"/>
                </a:solidFill>
                <a:latin typeface="Arial"/>
              </a:rPr>
              <a:t>Disadvantages: </a:t>
            </a: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Upload files to the cloud takes time; the service may </a:t>
            </a:r>
            <a:r>
              <a:rPr lang="en" sz="2000" b="1" dirty="0">
                <a:solidFill>
                  <a:srgbClr val="000000"/>
                </a:solidFill>
                <a:latin typeface="Arial"/>
              </a:rPr>
              <a:t>be </a:t>
            </a: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closed anytime; data </a:t>
            </a:r>
            <a:r>
              <a:rPr lang="en" sz="2000" b="1" dirty="0">
                <a:solidFill>
                  <a:srgbClr val="000000"/>
                </a:solidFill>
                <a:latin typeface="Arial"/>
              </a:rPr>
              <a:t>on public cloud </a:t>
            </a:r>
            <a:r>
              <a:rPr lang="en" sz="2000" b="1" dirty="0" smtClean="0">
                <a:solidFill>
                  <a:srgbClr val="000000"/>
                </a:solidFill>
                <a:latin typeface="Arial"/>
              </a:rPr>
              <a:t>belongs </a:t>
            </a:r>
            <a:r>
              <a:rPr lang="en" sz="2000" b="1" dirty="0">
                <a:solidFill>
                  <a:srgbClr val="000000"/>
                </a:solidFill>
                <a:latin typeface="Arial"/>
              </a:rPr>
              <a:t>to the company, not yours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108" name="Shape 108" descr="螢幕快照 2018-02-12 下午4.29.13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57752" y="2588280"/>
            <a:ext cx="3991457" cy="1571636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Shape 109" descr="螢幕快照 2018-02-12 下午4.33.35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3017" y="2588280"/>
            <a:ext cx="4421859" cy="2071702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0326p6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3143240" y="6286526"/>
            <a:ext cx="7704900" cy="1801208"/>
            <a:chOff x="2714612" y="1428742"/>
            <a:chExt cx="7704900" cy="1801208"/>
          </a:xfrm>
          <a:scene3d>
            <a:camera prst="orthographicFront">
              <a:rot lat="280791" lon="5211" rev="24621"/>
            </a:camera>
            <a:lightRig rig="threePt" dir="t"/>
          </a:scene3d>
        </p:grpSpPr>
        <p:sp>
          <p:nvSpPr>
            <p:cNvPr id="116" name="Shape 116"/>
            <p:cNvSpPr txBox="1"/>
            <p:nvPr/>
          </p:nvSpPr>
          <p:spPr>
            <a:xfrm>
              <a:off x="2714612" y="2714626"/>
              <a:ext cx="7704900" cy="515324"/>
            </a:xfrm>
            <a:prstGeom prst="rect">
              <a:avLst/>
            </a:prstGeom>
            <a:noFill/>
            <a:ln>
              <a:noFill/>
            </a:ln>
            <a:sp3d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" sz="2500" b="1" dirty="0" smtClean="0">
                  <a:solidFill>
                    <a:srgbClr val="0070C0"/>
                  </a:solidFill>
                  <a:ea typeface="微軟正黑體" pitchFamily="34" charset="-120"/>
                </a:rPr>
                <a:t>Private </a:t>
              </a:r>
              <a:r>
                <a:rPr lang="en-US" sz="2500" b="1" dirty="0" smtClean="0">
                  <a:solidFill>
                    <a:srgbClr val="0070C0"/>
                  </a:solidFill>
                  <a:ea typeface="微軟正黑體" pitchFamily="34" charset="-120"/>
                </a:rPr>
                <a:t>c</a:t>
              </a:r>
              <a:r>
                <a:rPr lang="en" sz="2500" b="1" dirty="0" smtClean="0">
                  <a:solidFill>
                    <a:srgbClr val="0070C0"/>
                  </a:solidFill>
                  <a:ea typeface="微軟正黑體" pitchFamily="34" charset="-120"/>
                </a:rPr>
                <a:t>loud </a:t>
              </a:r>
              <a:r>
                <a:rPr lang="en" sz="2500" b="1" dirty="0">
                  <a:solidFill>
                    <a:srgbClr val="0070C0"/>
                  </a:solidFill>
                  <a:ea typeface="微軟正黑體" pitchFamily="34" charset="-120"/>
                </a:rPr>
                <a:t>for photographers</a:t>
              </a:r>
              <a:endParaRPr sz="2500" b="1" dirty="0">
                <a:solidFill>
                  <a:srgbClr val="0070C0"/>
                </a:solidFill>
                <a:ea typeface="微軟正黑體" pitchFamily="34" charset="-120"/>
                <a:sym typeface="Arial"/>
              </a:endParaRPr>
            </a:p>
          </p:txBody>
        </p:sp>
        <p:sp>
          <p:nvSpPr>
            <p:cNvPr id="118" name="Shape 118"/>
            <p:cNvSpPr txBox="1"/>
            <p:nvPr/>
          </p:nvSpPr>
          <p:spPr>
            <a:xfrm>
              <a:off x="2714612" y="1968802"/>
              <a:ext cx="5410800" cy="857400"/>
            </a:xfrm>
            <a:prstGeom prst="rect">
              <a:avLst/>
            </a:prstGeom>
            <a:noFill/>
            <a:ln>
              <a:noFill/>
            </a:ln>
            <a:sp3d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4400"/>
                <a:buFont typeface="Arial"/>
                <a:buNone/>
              </a:pPr>
              <a:r>
                <a:rPr lang="en" sz="5400" b="1" dirty="0" smtClean="0">
                  <a:solidFill>
                    <a:srgbClr val="002060"/>
                  </a:solidFill>
                  <a:ea typeface="微軟正黑體" pitchFamily="34" charset="-120"/>
                  <a:sym typeface="Arial"/>
                </a:rPr>
                <a:t>QNAP </a:t>
              </a:r>
              <a:r>
                <a:rPr lang="en" sz="5400" b="1" dirty="0">
                  <a:solidFill>
                    <a:srgbClr val="002060"/>
                  </a:solidFill>
                  <a:ea typeface="微軟正黑體" pitchFamily="34" charset="-120"/>
                  <a:sym typeface="Arial"/>
                </a:rPr>
                <a:t>NAS</a:t>
              </a:r>
              <a:endParaRPr sz="5400" b="1" dirty="0">
                <a:solidFill>
                  <a:srgbClr val="002060"/>
                </a:solidFill>
                <a:ea typeface="微軟正黑體" pitchFamily="34" charset="-120"/>
                <a:sym typeface="Arial"/>
              </a:endParaRPr>
            </a:p>
          </p:txBody>
        </p:sp>
        <p:sp>
          <p:nvSpPr>
            <p:cNvPr id="119" name="Shape 119"/>
            <p:cNvSpPr txBox="1"/>
            <p:nvPr/>
          </p:nvSpPr>
          <p:spPr>
            <a:xfrm>
              <a:off x="2714612" y="1428742"/>
              <a:ext cx="4032300" cy="484800"/>
            </a:xfrm>
            <a:prstGeom prst="rect">
              <a:avLst/>
            </a:prstGeom>
            <a:noFill/>
            <a:ln>
              <a:noFill/>
            </a:ln>
            <a:sp3d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" sz="3200" b="1" dirty="0">
                  <a:solidFill>
                    <a:srgbClr val="C00000"/>
                  </a:solidFill>
                  <a:ea typeface="微軟正黑體" pitchFamily="34" charset="-120"/>
                </a:rPr>
                <a:t>A </a:t>
              </a:r>
              <a:r>
                <a:rPr lang="en" sz="3200" b="1" dirty="0" smtClean="0">
                  <a:solidFill>
                    <a:srgbClr val="C00000"/>
                  </a:solidFill>
                  <a:ea typeface="微軟正黑體" pitchFamily="34" charset="-120"/>
                </a:rPr>
                <a:t>Better Choice</a:t>
              </a:r>
              <a:endParaRPr sz="3200" b="1" dirty="0">
                <a:solidFill>
                  <a:srgbClr val="C00000"/>
                </a:solidFill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13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p7-1.png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785932"/>
            <a:ext cx="3718406" cy="221456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7929586" cy="857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n" dirty="0">
                <a:latin typeface="Arial"/>
              </a:rPr>
              <a:t>Private Cloud - QNAP NAS</a:t>
            </a:r>
            <a:endParaRPr b="1" i="0" u="none" strike="noStrike" cap="none" dirty="0">
              <a:latin typeface="Arial"/>
              <a:sym typeface="Arial"/>
            </a:endParaRPr>
          </a:p>
        </p:txBody>
      </p:sp>
      <p:pic>
        <p:nvPicPr>
          <p:cNvPr id="13" name="圖片 12" descr="0326p7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1142990"/>
            <a:ext cx="4426459" cy="1857388"/>
          </a:xfrm>
          <a:prstGeom prst="rect">
            <a:avLst/>
          </a:prstGeom>
        </p:spPr>
      </p:pic>
      <p:pic>
        <p:nvPicPr>
          <p:cNvPr id="131" name="Shape 131" descr="https://eu1.qnap.com/Origin/album/120_1385018707_5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57620" y="1478896"/>
            <a:ext cx="2662972" cy="1664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群組 11"/>
          <p:cNvGrpSpPr/>
          <p:nvPr/>
        </p:nvGrpSpPr>
        <p:grpSpPr>
          <a:xfrm>
            <a:off x="5857884" y="2005208"/>
            <a:ext cx="2146316" cy="1138046"/>
            <a:chOff x="107504" y="2204380"/>
            <a:chExt cx="2146316" cy="1138046"/>
          </a:xfrm>
        </p:grpSpPr>
        <p:pic>
          <p:nvPicPr>
            <p:cNvPr id="129" name="Shape 129" descr="https://download.qnap.com/Origin/images/products/NAS/vsseries/qts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504" y="2204380"/>
              <a:ext cx="2146316" cy="1138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Shape 1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8100" y="2394025"/>
              <a:ext cx="1427127" cy="780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群組 35"/>
          <p:cNvGrpSpPr/>
          <p:nvPr/>
        </p:nvGrpSpPr>
        <p:grpSpPr>
          <a:xfrm>
            <a:off x="357158" y="1357304"/>
            <a:ext cx="3500462" cy="1285884"/>
            <a:chOff x="4429092" y="1142990"/>
            <a:chExt cx="3500462" cy="1285884"/>
          </a:xfrm>
        </p:grpSpPr>
        <p:grpSp>
          <p:nvGrpSpPr>
            <p:cNvPr id="25" name="群組 24"/>
            <p:cNvGrpSpPr/>
            <p:nvPr/>
          </p:nvGrpSpPr>
          <p:grpSpPr>
            <a:xfrm>
              <a:off x="4429092" y="1142990"/>
              <a:ext cx="2373603" cy="428629"/>
              <a:chOff x="4429092" y="1142990"/>
              <a:chExt cx="2373603" cy="428629"/>
            </a:xfrm>
          </p:grpSpPr>
          <p:pic>
            <p:nvPicPr>
              <p:cNvPr id="23" name="Picture 4" descr="C:\Users\user\Desktop\NAS醫療影像加值服務方案\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86380" y="1142991"/>
                <a:ext cx="1516315" cy="428628"/>
              </a:xfrm>
              <a:prstGeom prst="rect">
                <a:avLst/>
              </a:prstGeom>
              <a:noFill/>
            </p:spPr>
          </p:pic>
          <p:sp>
            <p:nvSpPr>
              <p:cNvPr id="24" name="手繪多邊形 23"/>
              <p:cNvSpPr/>
              <p:nvPr/>
            </p:nvSpPr>
            <p:spPr>
              <a:xfrm>
                <a:off x="4429092" y="1142990"/>
                <a:ext cx="2000264" cy="428628"/>
              </a:xfrm>
              <a:custGeom>
                <a:avLst/>
                <a:gdLst>
                  <a:gd name="connsiteX0" fmla="*/ 0 w 1714512"/>
                  <a:gd name="connsiteY0" fmla="*/ 0 h 428628"/>
                  <a:gd name="connsiteX1" fmla="*/ 1500198 w 1714512"/>
                  <a:gd name="connsiteY1" fmla="*/ 0 h 428628"/>
                  <a:gd name="connsiteX2" fmla="*/ 1714512 w 1714512"/>
                  <a:gd name="connsiteY2" fmla="*/ 214314 h 428628"/>
                  <a:gd name="connsiteX3" fmla="*/ 1500198 w 1714512"/>
                  <a:gd name="connsiteY3" fmla="*/ 428628 h 428628"/>
                  <a:gd name="connsiteX4" fmla="*/ 0 w 1714512"/>
                  <a:gd name="connsiteY4" fmla="*/ 428628 h 428628"/>
                  <a:gd name="connsiteX5" fmla="*/ 0 w 1714512"/>
                  <a:gd name="connsiteY5" fmla="*/ 0 h 428628"/>
                  <a:gd name="connsiteX0" fmla="*/ 0 w 1785918"/>
                  <a:gd name="connsiteY0" fmla="*/ 0 h 428628"/>
                  <a:gd name="connsiteX1" fmla="*/ 1500198 w 1785918"/>
                  <a:gd name="connsiteY1" fmla="*/ 0 h 428628"/>
                  <a:gd name="connsiteX2" fmla="*/ 1785918 w 1785918"/>
                  <a:gd name="connsiteY2" fmla="*/ 214314 h 428628"/>
                  <a:gd name="connsiteX3" fmla="*/ 1500198 w 1785918"/>
                  <a:gd name="connsiteY3" fmla="*/ 428628 h 428628"/>
                  <a:gd name="connsiteX4" fmla="*/ 0 w 1785918"/>
                  <a:gd name="connsiteY4" fmla="*/ 428628 h 428628"/>
                  <a:gd name="connsiteX5" fmla="*/ 0 w 1785918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214346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64" h="428628">
                    <a:moveTo>
                      <a:pt x="0" y="0"/>
                    </a:moveTo>
                    <a:lnTo>
                      <a:pt x="1714544" y="0"/>
                    </a:lnTo>
                    <a:lnTo>
                      <a:pt x="2000264" y="214314"/>
                    </a:lnTo>
                    <a:lnTo>
                      <a:pt x="1714544" y="428628"/>
                    </a:lnTo>
                    <a:lnTo>
                      <a:pt x="0" y="428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7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/>
                  <a:cs typeface="Arial"/>
                </a:endParaRPr>
              </a:p>
            </p:txBody>
          </p:sp>
        </p:grpSp>
        <p:sp>
          <p:nvSpPr>
            <p:cNvPr id="126" name="Shape 126"/>
            <p:cNvSpPr/>
            <p:nvPr/>
          </p:nvSpPr>
          <p:spPr>
            <a:xfrm>
              <a:off x="4429092" y="1142990"/>
              <a:ext cx="3500462" cy="1285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Aft>
                  <a:spcPts val="600"/>
                </a:spcAft>
                <a:buSzPts val="2400"/>
              </a:pPr>
              <a:r>
                <a:rPr lang="en-US" sz="2400" b="1" dirty="0">
                  <a:solidFill>
                    <a:schemeClr val="bg1"/>
                  </a:solidFill>
                  <a:ea typeface="微軟正黑體" pitchFamily="34" charset="-120"/>
                </a:rPr>
                <a:t>A Server</a:t>
              </a:r>
              <a:endParaRPr lang="ar-JO" sz="2400" b="1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indent="-342900">
                <a:buSzPts val="2400"/>
              </a:pPr>
              <a:r>
                <a:rPr lang="en-US" sz="1800" b="1" dirty="0">
                  <a:ea typeface="微軟正黑體" pitchFamily="34" charset="-120"/>
                </a:rPr>
                <a:t>Contains CPU, </a:t>
              </a:r>
              <a:r>
                <a:rPr lang="en-US" altLang="zh-TW" sz="1800" b="1" dirty="0" smtClean="0">
                  <a:ea typeface="微軟正黑體" pitchFamily="34" charset="-120"/>
                </a:rPr>
                <a:t>RAM</a:t>
              </a:r>
              <a:r>
                <a:rPr lang="en-US" sz="1800" b="1" dirty="0" smtClean="0">
                  <a:ea typeface="微軟正黑體" pitchFamily="34" charset="-120"/>
                </a:rPr>
                <a:t> </a:t>
              </a:r>
              <a:r>
                <a:rPr lang="en-US" sz="1800" b="1" dirty="0">
                  <a:ea typeface="微軟正黑體" pitchFamily="34" charset="-120"/>
                </a:rPr>
                <a:t>and </a:t>
              </a:r>
              <a:r>
                <a:rPr lang="en-US" sz="1800" b="1" dirty="0" smtClean="0">
                  <a:ea typeface="微軟正黑體" pitchFamily="34" charset="-120"/>
                </a:rPr>
                <a:t>Apps</a:t>
              </a:r>
              <a:endParaRPr sz="2000" b="1" dirty="0">
                <a:solidFill>
                  <a:srgbClr val="000000"/>
                </a:solidFill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42844" y="2642618"/>
            <a:ext cx="3143304" cy="428651"/>
            <a:chOff x="3659391" y="1142990"/>
            <a:chExt cx="3143304" cy="428651"/>
          </a:xfrm>
        </p:grpSpPr>
        <p:pic>
          <p:nvPicPr>
            <p:cNvPr id="34" name="Picture 4" descr="C:\Users\user\Desktop\NAS醫療影像加值服務方案\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86380" y="1142991"/>
              <a:ext cx="1516315" cy="428628"/>
            </a:xfrm>
            <a:prstGeom prst="rect">
              <a:avLst/>
            </a:prstGeom>
            <a:noFill/>
          </p:spPr>
        </p:pic>
        <p:sp>
          <p:nvSpPr>
            <p:cNvPr id="35" name="手繪多邊形 34"/>
            <p:cNvSpPr/>
            <p:nvPr/>
          </p:nvSpPr>
          <p:spPr>
            <a:xfrm>
              <a:off x="3659391" y="1142990"/>
              <a:ext cx="2786114" cy="428651"/>
            </a:xfrm>
            <a:custGeom>
              <a:avLst/>
              <a:gdLst>
                <a:gd name="connsiteX0" fmla="*/ 0 w 1714512"/>
                <a:gd name="connsiteY0" fmla="*/ 0 h 428628"/>
                <a:gd name="connsiteX1" fmla="*/ 1500198 w 1714512"/>
                <a:gd name="connsiteY1" fmla="*/ 0 h 428628"/>
                <a:gd name="connsiteX2" fmla="*/ 1714512 w 1714512"/>
                <a:gd name="connsiteY2" fmla="*/ 214314 h 428628"/>
                <a:gd name="connsiteX3" fmla="*/ 1500198 w 1714512"/>
                <a:gd name="connsiteY3" fmla="*/ 428628 h 428628"/>
                <a:gd name="connsiteX4" fmla="*/ 0 w 1714512"/>
                <a:gd name="connsiteY4" fmla="*/ 428628 h 428628"/>
                <a:gd name="connsiteX5" fmla="*/ 0 w 1714512"/>
                <a:gd name="connsiteY5" fmla="*/ 0 h 428628"/>
                <a:gd name="connsiteX0" fmla="*/ 0 w 1785918"/>
                <a:gd name="connsiteY0" fmla="*/ 0 h 428628"/>
                <a:gd name="connsiteX1" fmla="*/ 1500198 w 1785918"/>
                <a:gd name="connsiteY1" fmla="*/ 0 h 428628"/>
                <a:gd name="connsiteX2" fmla="*/ 1785918 w 1785918"/>
                <a:gd name="connsiteY2" fmla="*/ 214314 h 428628"/>
                <a:gd name="connsiteX3" fmla="*/ 1500198 w 1785918"/>
                <a:gd name="connsiteY3" fmla="*/ 428628 h 428628"/>
                <a:gd name="connsiteX4" fmla="*/ 0 w 1785918"/>
                <a:gd name="connsiteY4" fmla="*/ 428628 h 428628"/>
                <a:gd name="connsiteX5" fmla="*/ 0 w 1785918"/>
                <a:gd name="connsiteY5" fmla="*/ 0 h 428628"/>
                <a:gd name="connsiteX0" fmla="*/ 0 w 2000264"/>
                <a:gd name="connsiteY0" fmla="*/ 0 h 428628"/>
                <a:gd name="connsiteX1" fmla="*/ 1714544 w 2000264"/>
                <a:gd name="connsiteY1" fmla="*/ 0 h 428628"/>
                <a:gd name="connsiteX2" fmla="*/ 2000264 w 2000264"/>
                <a:gd name="connsiteY2" fmla="*/ 214314 h 428628"/>
                <a:gd name="connsiteX3" fmla="*/ 1714544 w 2000264"/>
                <a:gd name="connsiteY3" fmla="*/ 428628 h 428628"/>
                <a:gd name="connsiteX4" fmla="*/ 214346 w 2000264"/>
                <a:gd name="connsiteY4" fmla="*/ 428628 h 428628"/>
                <a:gd name="connsiteX5" fmla="*/ 0 w 2000264"/>
                <a:gd name="connsiteY5" fmla="*/ 0 h 428628"/>
                <a:gd name="connsiteX0" fmla="*/ 0 w 2000264"/>
                <a:gd name="connsiteY0" fmla="*/ 0 h 428628"/>
                <a:gd name="connsiteX1" fmla="*/ 1714544 w 2000264"/>
                <a:gd name="connsiteY1" fmla="*/ 0 h 428628"/>
                <a:gd name="connsiteX2" fmla="*/ 2000264 w 2000264"/>
                <a:gd name="connsiteY2" fmla="*/ 214314 h 428628"/>
                <a:gd name="connsiteX3" fmla="*/ 1714544 w 2000264"/>
                <a:gd name="connsiteY3" fmla="*/ 428628 h 428628"/>
                <a:gd name="connsiteX4" fmla="*/ 0 w 2000264"/>
                <a:gd name="connsiteY4" fmla="*/ 428628 h 428628"/>
                <a:gd name="connsiteX5" fmla="*/ 0 w 2000264"/>
                <a:gd name="connsiteY5" fmla="*/ 0 h 428628"/>
                <a:gd name="connsiteX0" fmla="*/ 0 w 2000264"/>
                <a:gd name="connsiteY0" fmla="*/ 0 h 428628"/>
                <a:gd name="connsiteX1" fmla="*/ 1714544 w 2000264"/>
                <a:gd name="connsiteY1" fmla="*/ 0 h 428628"/>
                <a:gd name="connsiteX2" fmla="*/ 2000264 w 2000264"/>
                <a:gd name="connsiteY2" fmla="*/ 214314 h 428628"/>
                <a:gd name="connsiteX3" fmla="*/ 1714544 w 2000264"/>
                <a:gd name="connsiteY3" fmla="*/ 428628 h 428628"/>
                <a:gd name="connsiteX4" fmla="*/ 0 w 2000264"/>
                <a:gd name="connsiteY4" fmla="*/ 428628 h 428628"/>
                <a:gd name="connsiteX5" fmla="*/ 0 w 2000264"/>
                <a:gd name="connsiteY5" fmla="*/ 0 h 428628"/>
                <a:gd name="connsiteX0" fmla="*/ 0 w 2428924"/>
                <a:gd name="connsiteY0" fmla="*/ 0 h 428628"/>
                <a:gd name="connsiteX1" fmla="*/ 2143204 w 2428924"/>
                <a:gd name="connsiteY1" fmla="*/ 0 h 428628"/>
                <a:gd name="connsiteX2" fmla="*/ 2428924 w 2428924"/>
                <a:gd name="connsiteY2" fmla="*/ 214314 h 428628"/>
                <a:gd name="connsiteX3" fmla="*/ 2143204 w 2428924"/>
                <a:gd name="connsiteY3" fmla="*/ 428628 h 428628"/>
                <a:gd name="connsiteX4" fmla="*/ 428660 w 2428924"/>
                <a:gd name="connsiteY4" fmla="*/ 428628 h 428628"/>
                <a:gd name="connsiteX5" fmla="*/ 0 w 2428924"/>
                <a:gd name="connsiteY5" fmla="*/ 0 h 428628"/>
                <a:gd name="connsiteX0" fmla="*/ 0 w 2428924"/>
                <a:gd name="connsiteY0" fmla="*/ 0 h 428628"/>
                <a:gd name="connsiteX1" fmla="*/ 2143204 w 2428924"/>
                <a:gd name="connsiteY1" fmla="*/ 0 h 428628"/>
                <a:gd name="connsiteX2" fmla="*/ 2428924 w 2428924"/>
                <a:gd name="connsiteY2" fmla="*/ 214314 h 428628"/>
                <a:gd name="connsiteX3" fmla="*/ 2143204 w 2428924"/>
                <a:gd name="connsiteY3" fmla="*/ 428628 h 428628"/>
                <a:gd name="connsiteX4" fmla="*/ 0 w 2428924"/>
                <a:gd name="connsiteY4" fmla="*/ 428628 h 428628"/>
                <a:gd name="connsiteX5" fmla="*/ 0 w 2428924"/>
                <a:gd name="connsiteY5" fmla="*/ 0 h 428628"/>
                <a:gd name="connsiteX0" fmla="*/ 142844 w 2428924"/>
                <a:gd name="connsiteY0" fmla="*/ 0 h 428628"/>
                <a:gd name="connsiteX1" fmla="*/ 2143204 w 2428924"/>
                <a:gd name="connsiteY1" fmla="*/ 0 h 428628"/>
                <a:gd name="connsiteX2" fmla="*/ 2428924 w 2428924"/>
                <a:gd name="connsiteY2" fmla="*/ 214314 h 428628"/>
                <a:gd name="connsiteX3" fmla="*/ 2143204 w 2428924"/>
                <a:gd name="connsiteY3" fmla="*/ 428628 h 428628"/>
                <a:gd name="connsiteX4" fmla="*/ 0 w 2428924"/>
                <a:gd name="connsiteY4" fmla="*/ 428628 h 428628"/>
                <a:gd name="connsiteX5" fmla="*/ 142844 w 2428924"/>
                <a:gd name="connsiteY5" fmla="*/ 0 h 428628"/>
                <a:gd name="connsiteX0" fmla="*/ 142844 w 2428924"/>
                <a:gd name="connsiteY0" fmla="*/ 0 h 428628"/>
                <a:gd name="connsiteX1" fmla="*/ 2143204 w 2428924"/>
                <a:gd name="connsiteY1" fmla="*/ 0 h 428628"/>
                <a:gd name="connsiteX2" fmla="*/ 2428924 w 2428924"/>
                <a:gd name="connsiteY2" fmla="*/ 214314 h 428628"/>
                <a:gd name="connsiteX3" fmla="*/ 2143204 w 2428924"/>
                <a:gd name="connsiteY3" fmla="*/ 428628 h 428628"/>
                <a:gd name="connsiteX4" fmla="*/ 0 w 2428924"/>
                <a:gd name="connsiteY4" fmla="*/ 428628 h 428628"/>
                <a:gd name="connsiteX5" fmla="*/ 147636 w 2428924"/>
                <a:gd name="connsiteY5" fmla="*/ 419126 h 428628"/>
                <a:gd name="connsiteX6" fmla="*/ 142844 w 2428924"/>
                <a:gd name="connsiteY6" fmla="*/ 0 h 428628"/>
                <a:gd name="connsiteX0" fmla="*/ 142844 w 2428924"/>
                <a:gd name="connsiteY0" fmla="*/ 0 h 428651"/>
                <a:gd name="connsiteX1" fmla="*/ 2143204 w 2428924"/>
                <a:gd name="connsiteY1" fmla="*/ 0 h 428651"/>
                <a:gd name="connsiteX2" fmla="*/ 2428924 w 2428924"/>
                <a:gd name="connsiteY2" fmla="*/ 214314 h 428651"/>
                <a:gd name="connsiteX3" fmla="*/ 2143204 w 2428924"/>
                <a:gd name="connsiteY3" fmla="*/ 428628 h 428651"/>
                <a:gd name="connsiteX4" fmla="*/ 0 w 2428924"/>
                <a:gd name="connsiteY4" fmla="*/ 428628 h 428651"/>
                <a:gd name="connsiteX5" fmla="*/ 147636 w 2428924"/>
                <a:gd name="connsiteY5" fmla="*/ 428651 h 428651"/>
                <a:gd name="connsiteX6" fmla="*/ 147636 w 2428924"/>
                <a:gd name="connsiteY6" fmla="*/ 419126 h 428651"/>
                <a:gd name="connsiteX7" fmla="*/ 142844 w 2428924"/>
                <a:gd name="connsiteY7" fmla="*/ 0 h 4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8924" h="428651">
                  <a:moveTo>
                    <a:pt x="142844" y="0"/>
                  </a:moveTo>
                  <a:lnTo>
                    <a:pt x="2143204" y="0"/>
                  </a:lnTo>
                  <a:lnTo>
                    <a:pt x="2428924" y="214314"/>
                  </a:lnTo>
                  <a:lnTo>
                    <a:pt x="2143204" y="428628"/>
                  </a:lnTo>
                  <a:lnTo>
                    <a:pt x="0" y="428628"/>
                  </a:lnTo>
                  <a:lnTo>
                    <a:pt x="147636" y="428651"/>
                  </a:lnTo>
                  <a:lnTo>
                    <a:pt x="147636" y="419126"/>
                  </a:lnTo>
                  <a:cubicBezTo>
                    <a:pt x="146039" y="279417"/>
                    <a:pt x="144441" y="139709"/>
                    <a:pt x="142844" y="0"/>
                  </a:cubicBezTo>
                  <a:close/>
                </a:path>
              </a:pathLst>
            </a:custGeom>
            <a:solidFill>
              <a:srgbClr val="1FC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57158" y="3857634"/>
            <a:ext cx="2857520" cy="428629"/>
            <a:chOff x="3945175" y="1142990"/>
            <a:chExt cx="2857520" cy="428629"/>
          </a:xfrm>
        </p:grpSpPr>
        <p:pic>
          <p:nvPicPr>
            <p:cNvPr id="31" name="Picture 4" descr="C:\Users\user\Desktop\NAS醫療影像加值服務方案\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86380" y="1142991"/>
              <a:ext cx="1516315" cy="428628"/>
            </a:xfrm>
            <a:prstGeom prst="rect">
              <a:avLst/>
            </a:prstGeom>
            <a:noFill/>
          </p:spPr>
        </p:pic>
        <p:sp>
          <p:nvSpPr>
            <p:cNvPr id="32" name="手繪多邊形 31"/>
            <p:cNvSpPr/>
            <p:nvPr/>
          </p:nvSpPr>
          <p:spPr>
            <a:xfrm>
              <a:off x="3945175" y="1142990"/>
              <a:ext cx="2484181" cy="428628"/>
            </a:xfrm>
            <a:custGeom>
              <a:avLst/>
              <a:gdLst>
                <a:gd name="connsiteX0" fmla="*/ 0 w 1714512"/>
                <a:gd name="connsiteY0" fmla="*/ 0 h 428628"/>
                <a:gd name="connsiteX1" fmla="*/ 1500198 w 1714512"/>
                <a:gd name="connsiteY1" fmla="*/ 0 h 428628"/>
                <a:gd name="connsiteX2" fmla="*/ 1714512 w 1714512"/>
                <a:gd name="connsiteY2" fmla="*/ 214314 h 428628"/>
                <a:gd name="connsiteX3" fmla="*/ 1500198 w 1714512"/>
                <a:gd name="connsiteY3" fmla="*/ 428628 h 428628"/>
                <a:gd name="connsiteX4" fmla="*/ 0 w 1714512"/>
                <a:gd name="connsiteY4" fmla="*/ 428628 h 428628"/>
                <a:gd name="connsiteX5" fmla="*/ 0 w 1714512"/>
                <a:gd name="connsiteY5" fmla="*/ 0 h 428628"/>
                <a:gd name="connsiteX0" fmla="*/ 0 w 1785918"/>
                <a:gd name="connsiteY0" fmla="*/ 0 h 428628"/>
                <a:gd name="connsiteX1" fmla="*/ 1500198 w 1785918"/>
                <a:gd name="connsiteY1" fmla="*/ 0 h 428628"/>
                <a:gd name="connsiteX2" fmla="*/ 1785918 w 1785918"/>
                <a:gd name="connsiteY2" fmla="*/ 214314 h 428628"/>
                <a:gd name="connsiteX3" fmla="*/ 1500198 w 1785918"/>
                <a:gd name="connsiteY3" fmla="*/ 428628 h 428628"/>
                <a:gd name="connsiteX4" fmla="*/ 0 w 1785918"/>
                <a:gd name="connsiteY4" fmla="*/ 428628 h 428628"/>
                <a:gd name="connsiteX5" fmla="*/ 0 w 1785918"/>
                <a:gd name="connsiteY5" fmla="*/ 0 h 428628"/>
                <a:gd name="connsiteX0" fmla="*/ 0 w 2000264"/>
                <a:gd name="connsiteY0" fmla="*/ 0 h 428628"/>
                <a:gd name="connsiteX1" fmla="*/ 1714544 w 2000264"/>
                <a:gd name="connsiteY1" fmla="*/ 0 h 428628"/>
                <a:gd name="connsiteX2" fmla="*/ 2000264 w 2000264"/>
                <a:gd name="connsiteY2" fmla="*/ 214314 h 428628"/>
                <a:gd name="connsiteX3" fmla="*/ 1714544 w 2000264"/>
                <a:gd name="connsiteY3" fmla="*/ 428628 h 428628"/>
                <a:gd name="connsiteX4" fmla="*/ 214346 w 2000264"/>
                <a:gd name="connsiteY4" fmla="*/ 428628 h 428628"/>
                <a:gd name="connsiteX5" fmla="*/ 0 w 2000264"/>
                <a:gd name="connsiteY5" fmla="*/ 0 h 428628"/>
                <a:gd name="connsiteX0" fmla="*/ 0 w 2000264"/>
                <a:gd name="connsiteY0" fmla="*/ 0 h 428628"/>
                <a:gd name="connsiteX1" fmla="*/ 1714544 w 2000264"/>
                <a:gd name="connsiteY1" fmla="*/ 0 h 428628"/>
                <a:gd name="connsiteX2" fmla="*/ 2000264 w 2000264"/>
                <a:gd name="connsiteY2" fmla="*/ 214314 h 428628"/>
                <a:gd name="connsiteX3" fmla="*/ 1714544 w 2000264"/>
                <a:gd name="connsiteY3" fmla="*/ 428628 h 428628"/>
                <a:gd name="connsiteX4" fmla="*/ 0 w 2000264"/>
                <a:gd name="connsiteY4" fmla="*/ 428628 h 428628"/>
                <a:gd name="connsiteX5" fmla="*/ 0 w 2000264"/>
                <a:gd name="connsiteY5" fmla="*/ 0 h 42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64" h="428628">
                  <a:moveTo>
                    <a:pt x="0" y="0"/>
                  </a:moveTo>
                  <a:lnTo>
                    <a:pt x="1714544" y="0"/>
                  </a:lnTo>
                  <a:lnTo>
                    <a:pt x="2000264" y="214314"/>
                  </a:lnTo>
                  <a:lnTo>
                    <a:pt x="1714544" y="428628"/>
                  </a:lnTo>
                  <a:lnTo>
                    <a:pt x="0" y="428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C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</p:grpSp>
      <p:sp>
        <p:nvSpPr>
          <p:cNvPr id="128" name="Shape 128"/>
          <p:cNvSpPr/>
          <p:nvPr/>
        </p:nvSpPr>
        <p:spPr>
          <a:xfrm>
            <a:off x="285752" y="2642618"/>
            <a:ext cx="3500430" cy="150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Aft>
                <a:spcPts val="600"/>
              </a:spcAft>
              <a:buSzPts val="2400"/>
            </a:pPr>
            <a:r>
              <a:rPr lang="en-US" sz="2400" b="1" dirty="0">
                <a:solidFill>
                  <a:schemeClr val="bg1"/>
                </a:solidFill>
                <a:ea typeface="微軟正黑體" pitchFamily="34" charset="-120"/>
              </a:rPr>
              <a:t>Easy to Access</a:t>
            </a:r>
            <a:endParaRPr lang="ar-JO" sz="2400" b="1" dirty="0" smtClean="0">
              <a:solidFill>
                <a:schemeClr val="bg1"/>
              </a:solidFill>
              <a:ea typeface="微軟正黑體" pitchFamily="34" charset="-120"/>
            </a:endParaRPr>
          </a:p>
          <a:p>
            <a:pPr lvl="0" indent="-342900">
              <a:spcAft>
                <a:spcPts val="600"/>
              </a:spcAft>
              <a:buSzPts val="2400"/>
            </a:pPr>
            <a:r>
              <a:rPr lang="en-US" sz="1800" b="1" dirty="0">
                <a:ea typeface="微軟正黑體" pitchFamily="34" charset="-120"/>
              </a:rPr>
              <a:t>F</a:t>
            </a:r>
            <a:r>
              <a:rPr lang="en-US" sz="1800" b="1" dirty="0" smtClean="0">
                <a:ea typeface="微軟正黑體" pitchFamily="34" charset="-120"/>
              </a:rPr>
              <a:t>rom </a:t>
            </a:r>
            <a:r>
              <a:rPr lang="en-US" sz="1800" b="1" dirty="0">
                <a:ea typeface="微軟正黑體" pitchFamily="34" charset="-120"/>
              </a:rPr>
              <a:t>PC, Mac or mobile and </a:t>
            </a:r>
            <a:r>
              <a:rPr lang="en-US" sz="1800" b="1" dirty="0" smtClean="0">
                <a:ea typeface="微軟正黑體" pitchFamily="34" charset="-120"/>
              </a:rPr>
              <a:t>from </a:t>
            </a:r>
            <a:r>
              <a:rPr lang="en-US" sz="1800" b="1" dirty="0">
                <a:ea typeface="微軟正黑體" pitchFamily="34" charset="-120"/>
              </a:rPr>
              <a:t>local </a:t>
            </a:r>
            <a:r>
              <a:rPr lang="en-US" sz="1800" b="1" dirty="0" smtClean="0">
                <a:ea typeface="微軟正黑體" pitchFamily="34" charset="-120"/>
              </a:rPr>
              <a:t>or </a:t>
            </a:r>
            <a:r>
              <a:rPr lang="en-US" sz="1800" b="1" dirty="0">
                <a:ea typeface="微軟正黑體" pitchFamily="34" charset="-120"/>
              </a:rPr>
              <a:t>foreign networks</a:t>
            </a:r>
            <a:endParaRPr sz="1800" b="1" dirty="0">
              <a:solidFill>
                <a:srgbClr val="000000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57158" y="3857635"/>
            <a:ext cx="4299547" cy="74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spcAft>
                <a:spcPts val="600"/>
              </a:spcAft>
              <a:buSzPts val="2400"/>
            </a:pPr>
            <a:r>
              <a:rPr lang="en-US" sz="2400" b="1" dirty="0">
                <a:solidFill>
                  <a:srgbClr val="FFFFFF"/>
                </a:solidFill>
                <a:ea typeface="微軟正黑體" pitchFamily="34" charset="-120"/>
              </a:rPr>
              <a:t>Multiple users</a:t>
            </a:r>
            <a:endParaRPr lang="ar-JO" sz="2400" b="1" dirty="0" smtClean="0">
              <a:solidFill>
                <a:srgbClr val="FFFFFF"/>
              </a:solidFill>
              <a:ea typeface="微軟正黑體" pitchFamily="34" charset="-120"/>
              <a:sym typeface="Arial"/>
            </a:endParaRPr>
          </a:p>
          <a:p>
            <a:pPr lvl="0" indent="-342900">
              <a:spcAft>
                <a:spcPts val="1200"/>
              </a:spcAft>
              <a:buSzPts val="2400"/>
            </a:pPr>
            <a:r>
              <a:rPr lang="en-US" sz="1800" b="1" dirty="0">
                <a:ea typeface="微軟正黑體" pitchFamily="34" charset="-120"/>
              </a:rPr>
              <a:t>Different permission </a:t>
            </a:r>
            <a:r>
              <a:rPr lang="en-US" sz="1800" b="1" dirty="0" smtClean="0">
                <a:ea typeface="微軟正黑體" pitchFamily="34" charset="-120"/>
              </a:rPr>
              <a:t>for </a:t>
            </a:r>
            <a:r>
              <a:rPr lang="en-US" sz="1800" b="1" dirty="0">
                <a:ea typeface="微軟正黑體" pitchFamily="34" charset="-120"/>
              </a:rPr>
              <a:t>users</a:t>
            </a:r>
            <a:endParaRPr sz="1800" b="1" dirty="0">
              <a:solidFill>
                <a:srgbClr val="000000"/>
              </a:solidFill>
              <a:ea typeface="微軟正黑體" pitchFamily="34" charset="-120"/>
              <a:sym typeface="Arial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4429124" y="3286130"/>
            <a:ext cx="4214842" cy="785818"/>
            <a:chOff x="5000628" y="4143386"/>
            <a:chExt cx="4214842" cy="785818"/>
          </a:xfrm>
        </p:grpSpPr>
        <p:grpSp>
          <p:nvGrpSpPr>
            <p:cNvPr id="26" name="群組 25"/>
            <p:cNvGrpSpPr/>
            <p:nvPr/>
          </p:nvGrpSpPr>
          <p:grpSpPr>
            <a:xfrm>
              <a:off x="5000628" y="4167180"/>
              <a:ext cx="2373603" cy="428629"/>
              <a:chOff x="4429092" y="1142990"/>
              <a:chExt cx="2373603" cy="428629"/>
            </a:xfrm>
          </p:grpSpPr>
          <p:pic>
            <p:nvPicPr>
              <p:cNvPr id="27" name="Picture 4" descr="C:\Users\user\Desktop\NAS醫療影像加值服務方案\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86380" y="1142991"/>
                <a:ext cx="1516315" cy="428628"/>
              </a:xfrm>
              <a:prstGeom prst="rect">
                <a:avLst/>
              </a:prstGeom>
              <a:noFill/>
            </p:spPr>
          </p:pic>
          <p:sp>
            <p:nvSpPr>
              <p:cNvPr id="28" name="手繪多邊形 27"/>
              <p:cNvSpPr/>
              <p:nvPr/>
            </p:nvSpPr>
            <p:spPr>
              <a:xfrm>
                <a:off x="4429092" y="1142990"/>
                <a:ext cx="2000264" cy="428628"/>
              </a:xfrm>
              <a:custGeom>
                <a:avLst/>
                <a:gdLst>
                  <a:gd name="connsiteX0" fmla="*/ 0 w 1714512"/>
                  <a:gd name="connsiteY0" fmla="*/ 0 h 428628"/>
                  <a:gd name="connsiteX1" fmla="*/ 1500198 w 1714512"/>
                  <a:gd name="connsiteY1" fmla="*/ 0 h 428628"/>
                  <a:gd name="connsiteX2" fmla="*/ 1714512 w 1714512"/>
                  <a:gd name="connsiteY2" fmla="*/ 214314 h 428628"/>
                  <a:gd name="connsiteX3" fmla="*/ 1500198 w 1714512"/>
                  <a:gd name="connsiteY3" fmla="*/ 428628 h 428628"/>
                  <a:gd name="connsiteX4" fmla="*/ 0 w 1714512"/>
                  <a:gd name="connsiteY4" fmla="*/ 428628 h 428628"/>
                  <a:gd name="connsiteX5" fmla="*/ 0 w 1714512"/>
                  <a:gd name="connsiteY5" fmla="*/ 0 h 428628"/>
                  <a:gd name="connsiteX0" fmla="*/ 0 w 1785918"/>
                  <a:gd name="connsiteY0" fmla="*/ 0 h 428628"/>
                  <a:gd name="connsiteX1" fmla="*/ 1500198 w 1785918"/>
                  <a:gd name="connsiteY1" fmla="*/ 0 h 428628"/>
                  <a:gd name="connsiteX2" fmla="*/ 1785918 w 1785918"/>
                  <a:gd name="connsiteY2" fmla="*/ 214314 h 428628"/>
                  <a:gd name="connsiteX3" fmla="*/ 1500198 w 1785918"/>
                  <a:gd name="connsiteY3" fmla="*/ 428628 h 428628"/>
                  <a:gd name="connsiteX4" fmla="*/ 0 w 1785918"/>
                  <a:gd name="connsiteY4" fmla="*/ 428628 h 428628"/>
                  <a:gd name="connsiteX5" fmla="*/ 0 w 1785918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214346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64" h="428628">
                    <a:moveTo>
                      <a:pt x="0" y="0"/>
                    </a:moveTo>
                    <a:lnTo>
                      <a:pt x="1714544" y="0"/>
                    </a:lnTo>
                    <a:lnTo>
                      <a:pt x="2000264" y="214314"/>
                    </a:lnTo>
                    <a:lnTo>
                      <a:pt x="1714544" y="428628"/>
                    </a:lnTo>
                    <a:lnTo>
                      <a:pt x="0" y="428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7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/>
                  <a:cs typeface="Arial"/>
                </a:endParaRPr>
              </a:p>
            </p:txBody>
          </p:sp>
        </p:grpSp>
        <p:sp>
          <p:nvSpPr>
            <p:cNvPr id="130" name="Shape 130"/>
            <p:cNvSpPr/>
            <p:nvPr/>
          </p:nvSpPr>
          <p:spPr>
            <a:xfrm>
              <a:off x="5072098" y="4143386"/>
              <a:ext cx="4143372" cy="785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indent="-342900" algn="l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400"/>
              </a:pPr>
              <a:r>
                <a:rPr lang="en-US" sz="2400" b="1" dirty="0" smtClean="0">
                  <a:solidFill>
                    <a:schemeClr val="bg1"/>
                  </a:solidFill>
                  <a:ea typeface="微軟正黑體" pitchFamily="34" charset="-120"/>
                </a:rPr>
                <a:t>Secure</a:t>
              </a:r>
              <a:endParaRPr lang="ar-JO" sz="2400" b="1" dirty="0" smtClean="0">
                <a:solidFill>
                  <a:schemeClr val="bg1"/>
                </a:solidFill>
                <a:ea typeface="微軟正黑體" pitchFamily="34" charset="-120"/>
                <a:sym typeface="Arial"/>
              </a:endParaRPr>
            </a:p>
            <a:p>
              <a:pPr lvl="0" indent="-342900">
                <a:buSzPts val="2400"/>
              </a:pPr>
              <a:r>
                <a:rPr lang="en-US" sz="1800" b="1" dirty="0">
                  <a:ea typeface="微軟正黑體" pitchFamily="34" charset="-120"/>
                </a:rPr>
                <a:t>Multiple data security protection mechanisms</a:t>
              </a:r>
              <a:endParaRPr sz="1800" b="1" dirty="0">
                <a:solidFill>
                  <a:srgbClr val="000000"/>
                </a:solidFill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P08-1png_工作區域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69" y="-55190"/>
            <a:ext cx="9215501" cy="5183857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500034" y="933806"/>
            <a:ext cx="3429024" cy="106644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RAID1/RAID5 </a:t>
            </a: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arrays: when </a:t>
            </a: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one of the </a:t>
            </a: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disks is broken, your data is still there</a:t>
            </a:r>
            <a:endParaRPr sz="18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4786314" y="357172"/>
            <a:ext cx="3643338" cy="114300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3600"/>
              </a:lnSpc>
            </a:pPr>
            <a:r>
              <a:rPr lang="en-US" altLang="zh-TW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2. Quickly     </a:t>
            </a:r>
          </a:p>
          <a:p>
            <a:pPr lvl="0">
              <a:lnSpc>
                <a:spcPts val="3600"/>
              </a:lnSpc>
            </a:pPr>
            <a:r>
              <a:rPr lang="en-US" altLang="zh-TW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       Import</a:t>
            </a:r>
            <a:endParaRPr lang="zh-TW" altLang="en-US" sz="3300" b="1" dirty="0" smtClean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14282" y="3000378"/>
            <a:ext cx="2643736" cy="92867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Easy to browse and share</a:t>
            </a:r>
            <a:endParaRPr sz="18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5929322" y="3000378"/>
            <a:ext cx="3143272" cy="78581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Transmit photos rapidly</a:t>
            </a:r>
            <a:endParaRPr sz="18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2064378"/>
            <a:ext cx="9501222" cy="900000"/>
            <a:chOff x="0" y="2028940"/>
            <a:chExt cx="9501222" cy="900000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2028940"/>
              <a:ext cx="9501222" cy="900000"/>
              <a:chOff x="0" y="1773918"/>
              <a:chExt cx="9144000" cy="2264482"/>
            </a:xfrm>
          </p:grpSpPr>
          <p:sp>
            <p:nvSpPr>
              <p:cNvPr id="9" name="Shape 191"/>
              <p:cNvSpPr/>
              <p:nvPr/>
            </p:nvSpPr>
            <p:spPr>
              <a:xfrm>
                <a:off x="0" y="1773918"/>
                <a:ext cx="9144000" cy="2264482"/>
              </a:xfrm>
              <a:prstGeom prst="rect">
                <a:avLst/>
              </a:prstGeom>
              <a:solidFill>
                <a:schemeClr val="accent5">
                  <a:lumMod val="50000"/>
                  <a:alpha val="40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ea typeface="Arial"/>
                  <a:sym typeface="Arial"/>
                </a:endParaRPr>
              </a:p>
            </p:txBody>
          </p:sp>
          <p:sp>
            <p:nvSpPr>
              <p:cNvPr id="10" name="Shape 192"/>
              <p:cNvSpPr/>
              <p:nvPr/>
            </p:nvSpPr>
            <p:spPr>
              <a:xfrm>
                <a:off x="0" y="1946205"/>
                <a:ext cx="9144000" cy="1919909"/>
              </a:xfrm>
              <a:prstGeom prst="rect">
                <a:avLst/>
              </a:prstGeom>
              <a:solidFill>
                <a:schemeClr val="accent5">
                  <a:lumMod val="50000"/>
                  <a:alpha val="84705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ea typeface="Arial"/>
                  <a:sym typeface="Arial"/>
                </a:endParaRPr>
              </a:p>
            </p:txBody>
          </p:sp>
        </p:grpSp>
        <p:sp>
          <p:nvSpPr>
            <p:cNvPr id="142" name="Shape 142"/>
            <p:cNvSpPr/>
            <p:nvPr/>
          </p:nvSpPr>
          <p:spPr>
            <a:xfrm>
              <a:off x="0" y="2121751"/>
              <a:ext cx="9286907" cy="7143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 dirty="0">
                  <a:solidFill>
                    <a:srgbClr val="FFFF00"/>
                  </a:solidFill>
                  <a:sym typeface="Arial"/>
                </a:rPr>
                <a:t>QNAP NAS </a:t>
              </a:r>
              <a:r>
                <a:rPr lang="en-US" sz="4000" b="1" dirty="0" smtClean="0">
                  <a:solidFill>
                    <a:srgbClr val="FFFF00"/>
                  </a:solidFill>
                  <a:ea typeface="微軟正黑體" pitchFamily="34" charset="-120"/>
                  <a:sym typeface="Arial"/>
                </a:rPr>
                <a:t>4 Advantages</a:t>
              </a:r>
              <a:endParaRPr sz="4000" b="1" dirty="0">
                <a:solidFill>
                  <a:srgbClr val="FFFF00"/>
                </a:solidFill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16" name="Shape 138"/>
          <p:cNvSpPr/>
          <p:nvPr/>
        </p:nvSpPr>
        <p:spPr>
          <a:xfrm>
            <a:off x="6215074" y="1214428"/>
            <a:ext cx="2714644" cy="85725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Just plug and use</a:t>
            </a:r>
            <a:endParaRPr sz="18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8" name="Shape 137"/>
          <p:cNvSpPr/>
          <p:nvPr/>
        </p:nvSpPr>
        <p:spPr>
          <a:xfrm>
            <a:off x="1857356" y="357172"/>
            <a:ext cx="2714644" cy="78581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0" indent="-742950" algn="ctr">
              <a:lnSpc>
                <a:spcPts val="3800"/>
              </a:lnSpc>
              <a:buClr>
                <a:srgbClr val="E36C09"/>
              </a:buClr>
              <a:buSzPts val="3600"/>
            </a:pPr>
            <a:r>
              <a:rPr lang="en-US" altLang="zh-TW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1. Secure</a:t>
            </a:r>
            <a:endParaRPr lang="zh-TW" altLang="en-US" sz="33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9" name="Shape 139"/>
          <p:cNvSpPr/>
          <p:nvPr/>
        </p:nvSpPr>
        <p:spPr>
          <a:xfrm>
            <a:off x="1714480" y="3786196"/>
            <a:ext cx="2714644" cy="991582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lnSpc>
                <a:spcPts val="3600"/>
              </a:lnSpc>
            </a:pPr>
            <a:r>
              <a:rPr lang="en" sz="3300" b="1" dirty="0">
                <a:solidFill>
                  <a:schemeClr val="bg1"/>
                </a:solidFill>
                <a:ea typeface="微軟正黑體" pitchFamily="34" charset="-120"/>
                <a:sym typeface="Calibri"/>
              </a:rPr>
              <a:t>3. </a:t>
            </a:r>
            <a:r>
              <a:rPr lang="en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Flexibly</a:t>
            </a:r>
            <a:endParaRPr lang="en-US" sz="3300" b="1" dirty="0" smtClean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  <a:p>
            <a:pPr lvl="0" algn="r">
              <a:lnSpc>
                <a:spcPts val="3600"/>
              </a:lnSpc>
            </a:pPr>
            <a:r>
              <a:rPr lang="en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 Manage</a:t>
            </a:r>
            <a:endParaRPr sz="33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0" name="Shape 139"/>
          <p:cNvSpPr/>
          <p:nvPr/>
        </p:nvSpPr>
        <p:spPr>
          <a:xfrm>
            <a:off x="4572000" y="3786196"/>
            <a:ext cx="4858314" cy="92867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3600"/>
              </a:lnSpc>
            </a:pPr>
            <a:r>
              <a:rPr lang="en-US" altLang="zh-TW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4. High-speed</a:t>
            </a:r>
          </a:p>
          <a:p>
            <a:pPr lvl="0">
              <a:lnSpc>
                <a:spcPts val="3600"/>
              </a:lnSpc>
            </a:pPr>
            <a:r>
              <a:rPr lang="en-US" altLang="zh-TW" sz="33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    Editing</a:t>
            </a:r>
            <a:endParaRPr lang="zh-TW" altLang="en-US" sz="33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179512" y="2915830"/>
            <a:ext cx="8501090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When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one of the </a:t>
            </a:r>
            <a:r>
              <a:rPr lang="en-US" sz="24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disks is broken, </a:t>
            </a:r>
          </a:p>
          <a:p>
            <a:pPr lvl="0">
              <a:spcAft>
                <a:spcPts val="600"/>
              </a:spcAft>
              <a:buClr>
                <a:schemeClr val="lt1"/>
              </a:buClr>
              <a:buSzPts val="3200"/>
            </a:pPr>
            <a:r>
              <a:rPr lang="en-US" sz="24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     your data is still there.</a:t>
            </a:r>
            <a:endParaRPr sz="2400" b="1" dirty="0" smtClean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lvl="0"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 smtClean="0">
                <a:solidFill>
                  <a:schemeClr val="lt1"/>
                </a:solidFill>
                <a:ea typeface="微軟正黑體" pitchFamily="34" charset="-120"/>
              </a:rPr>
              <a:t>Snapshot protection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  <a:p>
            <a:pPr lvl="0"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400" b="1" dirty="0">
                <a:solidFill>
                  <a:schemeClr val="lt1"/>
                </a:solidFill>
                <a:ea typeface="微軟正黑體" pitchFamily="34" charset="-120"/>
              </a:rPr>
              <a:t>Prepare multiple copies at different locations</a:t>
            </a:r>
            <a:endParaRPr sz="24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51" name="Shape 151" descr="http://img2.imgtn.bdimg.com/it/u=4108316652,3646287318&amp;fm=21&amp;gp=0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571736" y="0"/>
            <a:ext cx="5286412" cy="785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Secure</a:t>
            </a:r>
            <a:endParaRPr sz="4000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8628" y="77914"/>
            <a:ext cx="257173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3600" b="1" dirty="0" smtClean="0">
                <a:solidFill>
                  <a:srgbClr val="FFFF00"/>
                </a:solidFill>
                <a:ea typeface="微軟正黑體" pitchFamily="34" charset="-120"/>
                <a:sym typeface="Calibri"/>
              </a:rPr>
              <a:t>No.1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132281" y="1000114"/>
            <a:ext cx="3492000" cy="2584627"/>
            <a:chOff x="5132281" y="1071552"/>
            <a:chExt cx="3492000" cy="2584627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86380" y="1071552"/>
              <a:ext cx="3114009" cy="2584627"/>
            </a:xfrm>
            <a:prstGeom prst="rect">
              <a:avLst/>
            </a:prstGeom>
          </p:spPr>
        </p:pic>
        <p:sp>
          <p:nvSpPr>
            <p:cNvPr id="150" name="Shape 150"/>
            <p:cNvSpPr txBox="1"/>
            <p:nvPr/>
          </p:nvSpPr>
          <p:spPr>
            <a:xfrm>
              <a:off x="5132281" y="1214428"/>
              <a:ext cx="3492000" cy="13179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 smtClean="0">
                  <a:solidFill>
                    <a:schemeClr val="lt1"/>
                  </a:solidFill>
                </a:rPr>
                <a:t>RAID1/5</a:t>
              </a:r>
              <a:endParaRPr lang="en-US" sz="3600" b="1" dirty="0" smtClean="0">
                <a:solidFill>
                  <a:schemeClr val="lt1"/>
                </a:solidFill>
              </a:endParaRPr>
            </a:p>
            <a:p>
              <a:pPr marL="0" marR="0" lvl="0" indent="0" algn="ctr" rtl="0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ea typeface="微軟正黑體" pitchFamily="34" charset="-120"/>
                  <a:sym typeface="Arial"/>
                </a:rPr>
                <a:t>Settings</a:t>
              </a:r>
              <a:endParaRPr sz="3600" b="1" dirty="0">
                <a:solidFill>
                  <a:schemeClr val="lt1"/>
                </a:solidFill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16" name="圖片 23" descr="P22_小圖-0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3214692"/>
            <a:ext cx="18539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C:\Users\Han Tsai\Desktop\QNAP_直播\Photo Station 5.6 直播\未命名-1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338" y="3071816"/>
            <a:ext cx="720080" cy="720080"/>
          </a:xfrm>
          <a:prstGeom prst="rect">
            <a:avLst/>
          </a:prstGeom>
          <a:noFill/>
        </p:spPr>
      </p:pic>
      <p:pic>
        <p:nvPicPr>
          <p:cNvPr id="13" name="Shape 152" descr="H:\01-SalesKit\09-产品图片\TS-469H\Righ angle of elevation_shadow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785918" y="915566"/>
            <a:ext cx="1986464" cy="19824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1094</Words>
  <Application>Microsoft Macintosh PowerPoint</Application>
  <PresentationFormat>On-screen Show (16:9)</PresentationFormat>
  <Paragraphs>299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微軟正黑體</vt:lpstr>
      <vt:lpstr>Calibri</vt:lpstr>
      <vt:lpstr>Simple Light</vt:lpstr>
      <vt:lpstr>PowerPoint Presentation</vt:lpstr>
      <vt:lpstr>PowerPoint Presentation</vt:lpstr>
      <vt:lpstr>Common ways to store photos</vt:lpstr>
      <vt:lpstr>SD card &amp; external hard drive</vt:lpstr>
      <vt:lpstr>Public cloud</vt:lpstr>
      <vt:lpstr>PowerPoint Presentation</vt:lpstr>
      <vt:lpstr>Private Cloud - QNAP NAS</vt:lpstr>
      <vt:lpstr>PowerPoint Presentation</vt:lpstr>
      <vt:lpstr>PowerPoint Presentation</vt:lpstr>
      <vt:lpstr>What is RAID?</vt:lpstr>
      <vt:lpstr>PowerPoint Presentation</vt:lpstr>
      <vt:lpstr>Backup at different locations</vt:lpstr>
      <vt:lpstr>PowerPoint Presentation</vt:lpstr>
      <vt:lpstr>PowerPoint Presentation</vt:lpstr>
      <vt:lpstr>　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Station portfolio</vt:lpstr>
      <vt:lpstr>How to share photos in NAS ?</vt:lpstr>
      <vt:lpstr>Use File Station to  share folders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Photographers said…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Sherry  Liao</cp:lastModifiedBy>
  <cp:revision>206</cp:revision>
  <dcterms:modified xsi:type="dcterms:W3CDTF">2018-03-26T05:26:47Z</dcterms:modified>
</cp:coreProperties>
</file>