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embeddedFontLst>
    <p:embeddedFont>
      <p:font typeface="微軟正黑體" pitchFamily="34" charset="-120"/>
      <p:regular r:id="rId29"/>
      <p:bold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Open Sans" pitchFamily="34" charset="0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786" y="-8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333333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圖片編號 : 35560988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48700124_xxl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2" y="-2321"/>
            <a:ext cx="9143997" cy="5166359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23528" y="1059582"/>
            <a:ext cx="8520600" cy="1233537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 i="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微軟正黑體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283718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 b="1" i="0" baseline="0">
                <a:solidFill>
                  <a:schemeClr val="tx1"/>
                </a:solidFill>
                <a:ea typeface="微軟正黑體" pitchFamily="34" charset="-12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48700124_xxl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2" y="-2321"/>
            <a:ext cx="9143997" cy="5166359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179512" y="1635646"/>
            <a:ext cx="8520600" cy="72008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 baseline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微軟正黑體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3924"/>
            <a:ext cx="9144000" cy="5147423"/>
          </a:xfrm>
          <a:prstGeom prst="rect">
            <a:avLst/>
          </a:prstGeom>
          <a:noFill/>
        </p:spPr>
      </p:pic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141585"/>
            <a:ext cx="8520600" cy="75023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200" b="1" i="0" baseline="0">
                <a:solidFill>
                  <a:srgbClr val="663300"/>
                </a:solidFill>
                <a:ea typeface="微軟正黑體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059582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defRPr sz="2400" b="1">
                <a:solidFill>
                  <a:schemeClr val="tx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pic>
        <p:nvPicPr>
          <p:cNvPr id="3074" name="Picture 2" descr="C:\Users\user\Desktop\0322 人物功能深度介紹\7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99542"/>
            <a:ext cx="9144000" cy="4103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3924"/>
            <a:ext cx="9144000" cy="5147423"/>
          </a:xfrm>
          <a:prstGeom prst="rect">
            <a:avLst/>
          </a:prstGeom>
          <a:noFill/>
        </p:spPr>
      </p:pic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165335"/>
            <a:ext cx="8520600" cy="75023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000" b="1" i="0" baseline="0">
                <a:solidFill>
                  <a:srgbClr val="663300"/>
                </a:solidFill>
                <a:ea typeface="微軟正黑體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059582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•"/>
              <a:defRPr sz="2400" b="1">
                <a:solidFill>
                  <a:schemeClr val="tx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1" r:id="rId2"/>
    <p:sldLayoutId id="2147483650" r:id="rId3"/>
    <p:sldLayoutId id="2147483660" r:id="rId4"/>
    <p:sldLayoutId id="2147483654" r:id="rId5"/>
    <p:sldLayoutId id="214748365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4" Type="http://schemas.openxmlformats.org/officeDocument/2006/relationships/image" Target="../media/image48.pn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10.png"/><Relationship Id="rId10" Type="http://schemas.openxmlformats.org/officeDocument/2006/relationships/image" Target="../media/image58.png"/><Relationship Id="rId4" Type="http://schemas.openxmlformats.org/officeDocument/2006/relationships/image" Target="../media/image44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35696" y="2631671"/>
            <a:ext cx="5472608" cy="50405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0" y="483518"/>
            <a:ext cx="9144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實測 Photo </a:t>
            </a:r>
            <a:r>
              <a:rPr lang="en" sz="4800" b="1" dirty="0" smtClean="0"/>
              <a:t>Station</a:t>
            </a:r>
            <a:br>
              <a:rPr lang="en" sz="4800" b="1" dirty="0" smtClean="0"/>
            </a:br>
            <a:r>
              <a:rPr lang="en" sz="4800" b="1" dirty="0" smtClean="0"/>
              <a:t>人物辨識功能</a:t>
            </a:r>
            <a:endParaRPr sz="4800" b="1" dirty="0"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571238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讓照片喚起人與人的珍貴回憶</a:t>
            </a:r>
            <a:endParaRPr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5488077" y="526734"/>
            <a:ext cx="3657600" cy="4297902"/>
            <a:chOff x="5488077" y="526734"/>
            <a:chExt cx="3657600" cy="4297902"/>
          </a:xfrm>
        </p:grpSpPr>
        <p:pic>
          <p:nvPicPr>
            <p:cNvPr id="1026" name="Picture 2" descr="C:\Users\user\Desktop\0322 人物功能深度介紹\phone.png"/>
            <p:cNvPicPr>
              <a:picLocks noChangeAspect="1" noChangeArrowheads="1"/>
            </p:cNvPicPr>
            <p:nvPr/>
          </p:nvPicPr>
          <p:blipFill>
            <a:blip r:embed="rId3"/>
            <a:srcRect b="12947"/>
            <a:stretch>
              <a:fillRect/>
            </a:stretch>
          </p:blipFill>
          <p:spPr bwMode="auto">
            <a:xfrm>
              <a:off x="5488077" y="526734"/>
              <a:ext cx="3657600" cy="4297902"/>
            </a:xfrm>
            <a:prstGeom prst="rect">
              <a:avLst/>
            </a:prstGeom>
            <a:noFill/>
          </p:spPr>
        </p:pic>
        <p:pic>
          <p:nvPicPr>
            <p:cNvPr id="148" name="Shape 148"/>
            <p:cNvPicPr preferRelativeResize="0"/>
            <p:nvPr/>
          </p:nvPicPr>
          <p:blipFill rotWithShape="1">
            <a:blip r:embed="rId4">
              <a:alphaModFix/>
            </a:blip>
            <a:srcRect b="14344"/>
            <a:stretch/>
          </p:blipFill>
          <p:spPr>
            <a:xfrm>
              <a:off x="6351651" y="1584276"/>
              <a:ext cx="1418643" cy="216024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出門在外就用Qphoto欣賞</a:t>
            </a:r>
            <a:endParaRPr b="1"/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5651" y="1347614"/>
            <a:ext cx="1791556" cy="3184990"/>
          </a:xfrm>
          <a:prstGeom prst="rect">
            <a:avLst/>
          </a:pr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97351" y="1347614"/>
            <a:ext cx="1791556" cy="3184990"/>
          </a:xfrm>
          <a:prstGeom prst="rect">
            <a:avLst/>
          </a:pr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Picture 2" descr="C:\Users\user\Desktop\0322 人物功能深度介紹\7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99542"/>
            <a:ext cx="9144000" cy="410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ctrTitle"/>
          </p:nvPr>
        </p:nvSpPr>
        <p:spPr>
          <a:xfrm>
            <a:off x="107504" y="1635646"/>
            <a:ext cx="8520600" cy="1368152"/>
          </a:xfrm>
        </p:spPr>
        <p:txBody>
          <a:bodyPr/>
          <a:lstStyle/>
          <a:p>
            <a:pPr lvl="0"/>
            <a:r>
              <a:rPr lang="zh-TW" altLang="en-US" sz="3800" spc="-150" dirty="0" smtClean="0"/>
              <a:t>深入解析 </a:t>
            </a:r>
            <a:r>
              <a:rPr lang="en-US" altLang="zh-TW" sz="3800" spc="-150" dirty="0" smtClean="0"/>
              <a:t>QNAP</a:t>
            </a:r>
            <a:r>
              <a:rPr lang="zh-TW" altLang="en-US" sz="3800" spc="-150" dirty="0" smtClean="0"/>
              <a:t>人物辨識功能</a:t>
            </a:r>
          </a:p>
          <a:p>
            <a:pPr lvl="0"/>
            <a:r>
              <a:rPr lang="zh-TW" altLang="en-US" sz="3800" spc="-150" dirty="0" smtClean="0"/>
              <a:t>資深研發工程師說給你聽</a:t>
            </a:r>
            <a:endParaRPr lang="zh-TW" altLang="en-US" sz="3800" spc="-1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淺談深度學習 </a:t>
            </a:r>
            <a:r>
              <a:rPr lang="en-US" altLang="zh-TW" dirty="0" smtClean="0">
                <a:latin typeface="微軟正黑體" pitchFamily="34" charset="-120"/>
              </a:rPr>
              <a:t>(1)</a:t>
            </a:r>
            <a:endParaRPr lang="zh-TW" altLang="en-US" dirty="0">
              <a:latin typeface="微軟正黑體" pitchFamily="34" charset="-120"/>
            </a:endParaRPr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311700" y="1059582"/>
            <a:ext cx="8520600" cy="3416400"/>
          </a:xfrm>
        </p:spPr>
        <p:txBody>
          <a:bodyPr/>
          <a:lstStyle/>
          <a:p>
            <a:pPr lvl="0" algn="ctr">
              <a:buNone/>
            </a:pPr>
            <a:r>
              <a:rPr lang="en-US" dirty="0" smtClean="0">
                <a:sym typeface="Calibri"/>
              </a:rPr>
              <a:t>AI </a:t>
            </a:r>
            <a:r>
              <a:rPr lang="zh-TW" altLang="en-US" dirty="0" smtClean="0"/>
              <a:t>技術的演進</a:t>
            </a:r>
            <a:endParaRPr lang="zh-TW" altLang="en-US" dirty="0"/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987" y="1738918"/>
            <a:ext cx="5592028" cy="2849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/>
              <a:t>淺談深度學習 </a:t>
            </a:r>
            <a:r>
              <a:rPr lang="en-US" altLang="zh-TW" dirty="0" smtClean="0">
                <a:latin typeface="微軟正黑體" pitchFamily="34" charset="-120"/>
              </a:rPr>
              <a:t>(2)</a:t>
            </a:r>
            <a:endParaRPr dirty="0"/>
          </a:p>
        </p:txBody>
      </p:sp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0713" y="1284823"/>
            <a:ext cx="7217636" cy="316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/>
              <a:t>辨識的第一步：臉部偵測</a:t>
            </a:r>
            <a:endParaRPr dirty="0"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 smtClean="0">
                <a:solidFill>
                  <a:schemeClr val="dk1"/>
                </a:solidFill>
              </a:rPr>
              <a:t>網路串連的架構</a:t>
            </a:r>
          </a:p>
          <a:p>
            <a:pPr marL="0" lvl="0" indent="0" algn="ctr" rtl="0">
              <a:lnSpc>
                <a:spcPts val="2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Proposal 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 --&gt; Refine net </a:t>
            </a:r>
            <a:r>
              <a:rPr lang="en" sz="2400" dirty="0">
                <a:solidFill>
                  <a:schemeClr val="dk1"/>
                </a:solidFill>
              </a:rPr>
              <a:t>--&gt;</a:t>
            </a: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Output net</a:t>
            </a:r>
            <a:endParaRPr sz="2400" dirty="0"/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2128" y="1998085"/>
            <a:ext cx="5469328" cy="2682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0322 人物功能深度介紹\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092" y="2602572"/>
            <a:ext cx="3744416" cy="471959"/>
          </a:xfrm>
          <a:prstGeom prst="rect">
            <a:avLst/>
          </a:prstGeom>
          <a:noFill/>
        </p:spPr>
      </p:pic>
      <p:pic>
        <p:nvPicPr>
          <p:cNvPr id="5122" name="Picture 2" descr="C:\Users\user\Desktop\0322 人物功能深度介紹\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1203598"/>
            <a:ext cx="3744416" cy="471959"/>
          </a:xfrm>
          <a:prstGeom prst="rect">
            <a:avLst/>
          </a:prstGeom>
          <a:noFill/>
        </p:spPr>
      </p:pic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/>
              <a:t>讓辨識更準確：人臉校正</a:t>
            </a:r>
            <a:endParaRPr dirty="0"/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395536" y="1059582"/>
            <a:ext cx="2952328" cy="17281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bg1"/>
                </a:solidFill>
              </a:rPr>
              <a:t>•面臨的挑戰</a:t>
            </a:r>
            <a:endParaRPr sz="2400" dirty="0">
              <a:solidFill>
                <a:schemeClr val="bg1"/>
              </a:solidFill>
            </a:endParaRPr>
          </a:p>
          <a:p>
            <a:pPr marL="45720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–不固定的人臉姿態</a:t>
            </a:r>
            <a:endParaRPr sz="2000" dirty="0">
              <a:solidFill>
                <a:schemeClr val="dk1"/>
              </a:solidFill>
            </a:endParaRPr>
          </a:p>
          <a:p>
            <a:pPr marL="45720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</a:rPr>
              <a:t>–多變化性的表情</a:t>
            </a:r>
            <a:endParaRPr sz="2000" dirty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81" name="Shape 181"/>
          <p:cNvSpPr txBox="1">
            <a:spLocks noGrp="1"/>
          </p:cNvSpPr>
          <p:nvPr>
            <p:ph type="body" idx="4294967295"/>
          </p:nvPr>
        </p:nvSpPr>
        <p:spPr>
          <a:xfrm>
            <a:off x="467544" y="2458556"/>
            <a:ext cx="4000500" cy="23042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•</a:t>
            </a:r>
            <a:r>
              <a:rPr lang="en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Calibri"/>
                <a:sym typeface="Calibri"/>
              </a:rPr>
              <a:t>3D 校正技術</a:t>
            </a:r>
            <a:endParaRPr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Calibri"/>
              <a:sym typeface="Calibri"/>
            </a:endParaRPr>
          </a:p>
          <a:p>
            <a:pPr marL="45720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–通用3D人臉模型</a:t>
            </a:r>
            <a:endParaRPr sz="2000" b="1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–仿射投影</a:t>
            </a:r>
            <a:endParaRPr sz="2000" b="1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–模型調整</a:t>
            </a:r>
            <a:endParaRPr sz="2000" b="1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457200" lvl="0" indent="0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–臉部轉正</a:t>
            </a:r>
            <a:endParaRPr sz="2000" b="1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82" name="Shape 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0032" y="1707654"/>
            <a:ext cx="3553425" cy="215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/>
              <a:t>讓辨識更準確：人臉特徵萃取</a:t>
            </a:r>
            <a:endParaRPr dirty="0"/>
          </a:p>
        </p:txBody>
      </p:sp>
      <p:pic>
        <p:nvPicPr>
          <p:cNvPr id="189" name="Shape 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4781" y="1231336"/>
            <a:ext cx="4923536" cy="3388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dirty="0" smtClean="0"/>
              <a:t>優化辨識速度：神經網路最佳化</a:t>
            </a:r>
            <a:endParaRPr lang="zh-TW" altLang="en-US" dirty="0"/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371880" y="2067694"/>
            <a:ext cx="8520600" cy="15121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dirty="0">
                <a:solidFill>
                  <a:schemeClr val="dk1"/>
                </a:solidFill>
              </a:rPr>
              <a:t>修剪連結</a:t>
            </a:r>
            <a:endParaRPr sz="3200" dirty="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 dirty="0">
                <a:solidFill>
                  <a:schemeClr val="dk1"/>
                </a:solidFill>
              </a:rPr>
              <a:t>修剪神經元</a:t>
            </a:r>
            <a:endParaRPr dirty="0"/>
          </a:p>
        </p:txBody>
      </p:sp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4732" y="1476836"/>
            <a:ext cx="5021842" cy="2786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優化辨識速度：管線化推論</a:t>
            </a:r>
          </a:p>
        </p:txBody>
      </p:sp>
      <p:pic>
        <p:nvPicPr>
          <p:cNvPr id="203" name="Shape 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7664" y="1059582"/>
            <a:ext cx="6017284" cy="37076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剪去對角線角落矩形 6"/>
          <p:cNvSpPr/>
          <p:nvPr/>
        </p:nvSpPr>
        <p:spPr>
          <a:xfrm>
            <a:off x="6732240" y="1582172"/>
            <a:ext cx="1080120" cy="360040"/>
          </a:xfrm>
          <a:prstGeom prst="snip2DiagRect">
            <a:avLst>
              <a:gd name="adj1" fmla="val 0"/>
              <a:gd name="adj2" fmla="val 42408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非管線化</a:t>
            </a:r>
            <a:endParaRPr lang="zh-TW" altLang="en-US" sz="1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剪去對角線角落矩形 7"/>
          <p:cNvSpPr/>
          <p:nvPr/>
        </p:nvSpPr>
        <p:spPr>
          <a:xfrm>
            <a:off x="6732240" y="4011910"/>
            <a:ext cx="1080120" cy="360040"/>
          </a:xfrm>
          <a:prstGeom prst="snip2DiagRect">
            <a:avLst>
              <a:gd name="adj1" fmla="val 0"/>
              <a:gd name="adj2" fmla="val 42408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 dirty="0" smtClean="0">
                <a:latin typeface="微軟正黑體" pitchFamily="34" charset="-120"/>
                <a:ea typeface="微軟正黑體" pitchFamily="34" charset="-120"/>
              </a:rPr>
              <a:t>管線化</a:t>
            </a:r>
            <a:endParaRPr lang="zh-TW" altLang="en-US" sz="12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0322 人物功能深度介紹\44444629_xxl.png"/>
          <p:cNvPicPr>
            <a:picLocks noChangeAspect="1" noChangeArrowheads="1"/>
          </p:cNvPicPr>
          <p:nvPr/>
        </p:nvPicPr>
        <p:blipFill>
          <a:blip r:embed="rId3"/>
          <a:srcRect r="7528"/>
          <a:stretch>
            <a:fillRect/>
          </a:stretch>
        </p:blipFill>
        <p:spPr bwMode="auto">
          <a:xfrm>
            <a:off x="3131840" y="999449"/>
            <a:ext cx="6012160" cy="3816424"/>
          </a:xfrm>
          <a:prstGeom prst="rect">
            <a:avLst/>
          </a:prstGeom>
          <a:noFill/>
        </p:spPr>
      </p:pic>
      <p:sp>
        <p:nvSpPr>
          <p:cNvPr id="208" name="Shape 20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辨識的最後：人臉聚類</a:t>
            </a:r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323528" y="2283718"/>
            <a:ext cx="8520600" cy="1152128"/>
          </a:xfrm>
        </p:spPr>
        <p:txBody>
          <a:bodyPr/>
          <a:lstStyle/>
          <a:p>
            <a:pPr lvl="0"/>
            <a:r>
              <a:rPr lang="zh-TW" altLang="en-US" dirty="0" smtClean="0"/>
              <a:t>計算人臉之間的相似距離</a:t>
            </a:r>
          </a:p>
          <a:p>
            <a:pPr lvl="0"/>
            <a:r>
              <a:rPr lang="zh-TW" altLang="en-US" dirty="0" smtClean="0"/>
              <a:t>相似度高的人臉聚集為群</a:t>
            </a:r>
          </a:p>
          <a:p>
            <a:pPr lvl="0"/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0322 人物功能深度介紹\52549295_xxl.png"/>
          <p:cNvPicPr>
            <a:picLocks noChangeAspect="1" noChangeArrowheads="1"/>
          </p:cNvPicPr>
          <p:nvPr/>
        </p:nvPicPr>
        <p:blipFill>
          <a:blip r:embed="rId3"/>
          <a:srcRect r="8285"/>
          <a:stretch>
            <a:fillRect/>
          </a:stretch>
        </p:blipFill>
        <p:spPr bwMode="auto">
          <a:xfrm flipH="1">
            <a:off x="0" y="771550"/>
            <a:ext cx="5580112" cy="4057139"/>
          </a:xfrm>
          <a:prstGeom prst="rect">
            <a:avLst/>
          </a:prstGeom>
          <a:noFill/>
        </p:spPr>
      </p:pic>
      <p:pic>
        <p:nvPicPr>
          <p:cNvPr id="3076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267494"/>
            <a:ext cx="9144000" cy="1059100"/>
          </a:xfrm>
          <a:prstGeom prst="rect">
            <a:avLst/>
          </a:prstGeom>
          <a:noFill/>
        </p:spPr>
      </p:pic>
      <p:pic>
        <p:nvPicPr>
          <p:cNvPr id="3074" name="Picture 2" descr="C:\Users\user\Desktop\2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779330" y="1476145"/>
            <a:ext cx="6041142" cy="2910028"/>
          </a:xfrm>
          <a:prstGeom prst="rect">
            <a:avLst/>
          </a:prstGeom>
          <a:noFill/>
        </p:spPr>
      </p:pic>
      <p:sp>
        <p:nvSpPr>
          <p:cNvPr id="61" name="Shape 61"/>
          <p:cNvSpPr/>
          <p:nvPr/>
        </p:nvSpPr>
        <p:spPr>
          <a:xfrm>
            <a:off x="4073388" y="1707367"/>
            <a:ext cx="888378" cy="852877"/>
          </a:xfrm>
          <a:prstGeom prst="wedgeRectCallout">
            <a:avLst>
              <a:gd name="adj1" fmla="val -88137"/>
              <a:gd name="adj2" fmla="val -24755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Shape 62"/>
          <p:cNvPicPr preferRelativeResize="0"/>
          <p:nvPr/>
        </p:nvPicPr>
        <p:blipFill rotWithShape="1">
          <a:blip r:embed="rId6">
            <a:alphaModFix/>
          </a:blip>
          <a:srcRect l="1690" t="3624" r="78036" b="65044"/>
          <a:stretch/>
        </p:blipFill>
        <p:spPr>
          <a:xfrm>
            <a:off x="4122788" y="1756701"/>
            <a:ext cx="790748" cy="75514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/>
          <p:nvPr/>
        </p:nvSpPr>
        <p:spPr>
          <a:xfrm>
            <a:off x="6034768" y="938240"/>
            <a:ext cx="888378" cy="852877"/>
          </a:xfrm>
          <a:prstGeom prst="wedgeRectCallout">
            <a:avLst>
              <a:gd name="adj1" fmla="val -39475"/>
              <a:gd name="adj2" fmla="val 80726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6">
            <a:alphaModFix/>
          </a:blip>
          <a:srcRect l="27198" t="3624" r="52529" b="65044"/>
          <a:stretch/>
        </p:blipFill>
        <p:spPr>
          <a:xfrm>
            <a:off x="6084168" y="987574"/>
            <a:ext cx="790748" cy="75514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/>
          <p:nvPr/>
        </p:nvSpPr>
        <p:spPr>
          <a:xfrm>
            <a:off x="7697482" y="1357579"/>
            <a:ext cx="888378" cy="852877"/>
          </a:xfrm>
          <a:prstGeom prst="wedgeRectCallout">
            <a:avLst>
              <a:gd name="adj1" fmla="val -90570"/>
              <a:gd name="adj2" fmla="val 14071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6322800" y="2522416"/>
            <a:ext cx="888378" cy="852877"/>
          </a:xfrm>
          <a:prstGeom prst="wedgeRectCallout">
            <a:avLst>
              <a:gd name="adj1" fmla="val 29672"/>
              <a:gd name="adj2" fmla="val -86233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>
            <a:off x="7917194" y="3147814"/>
            <a:ext cx="888378" cy="852877"/>
          </a:xfrm>
          <a:prstGeom prst="wedgeRectCallout">
            <a:avLst>
              <a:gd name="adj1" fmla="val -84855"/>
              <a:gd name="adj2" fmla="val 31294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" name="Shape 68"/>
          <p:cNvPicPr preferRelativeResize="0"/>
          <p:nvPr/>
        </p:nvPicPr>
        <p:blipFill rotWithShape="1">
          <a:blip r:embed="rId6">
            <a:alphaModFix/>
          </a:blip>
          <a:srcRect l="53161" t="3624" r="26565" b="65044"/>
          <a:stretch/>
        </p:blipFill>
        <p:spPr>
          <a:xfrm>
            <a:off x="6372200" y="2571750"/>
            <a:ext cx="790748" cy="75514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/>
          <p:nvPr/>
        </p:nvSpPr>
        <p:spPr>
          <a:xfrm>
            <a:off x="3330700" y="3052845"/>
            <a:ext cx="888378" cy="852877"/>
          </a:xfrm>
          <a:prstGeom prst="wedgeRectCallout">
            <a:avLst>
              <a:gd name="adj1" fmla="val 85972"/>
              <a:gd name="adj2" fmla="val -5015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Shape 70"/>
          <p:cNvPicPr preferRelativeResize="0"/>
          <p:nvPr/>
        </p:nvPicPr>
        <p:blipFill rotWithShape="1">
          <a:blip r:embed="rId6">
            <a:alphaModFix/>
          </a:blip>
          <a:srcRect l="77989" t="3624" r="1737" b="65044"/>
          <a:stretch/>
        </p:blipFill>
        <p:spPr>
          <a:xfrm>
            <a:off x="7750570" y="1407458"/>
            <a:ext cx="790748" cy="75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 rotWithShape="1">
          <a:blip r:embed="rId6">
            <a:alphaModFix/>
          </a:blip>
          <a:srcRect l="1688" t="54975" r="78038" b="13694"/>
          <a:stretch/>
        </p:blipFill>
        <p:spPr>
          <a:xfrm>
            <a:off x="3380100" y="3102179"/>
            <a:ext cx="790748" cy="75514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/>
          <p:nvPr/>
        </p:nvSpPr>
        <p:spPr>
          <a:xfrm>
            <a:off x="5153508" y="3507567"/>
            <a:ext cx="888378" cy="852877"/>
          </a:xfrm>
          <a:prstGeom prst="wedgeRectCallout">
            <a:avLst>
              <a:gd name="adj1" fmla="val -93237"/>
              <a:gd name="adj2" fmla="val -33722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Shape 73"/>
          <p:cNvPicPr preferRelativeResize="0"/>
          <p:nvPr/>
        </p:nvPicPr>
        <p:blipFill rotWithShape="1">
          <a:blip r:embed="rId6">
            <a:alphaModFix/>
          </a:blip>
          <a:srcRect l="27656" t="55341" r="52070" b="13327"/>
          <a:stretch/>
        </p:blipFill>
        <p:spPr>
          <a:xfrm>
            <a:off x="7966594" y="3197148"/>
            <a:ext cx="790748" cy="755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 rotWithShape="1">
          <a:blip r:embed="rId6">
            <a:alphaModFix/>
          </a:blip>
          <a:srcRect l="52622" t="55595" r="27104" b="13074"/>
          <a:stretch/>
        </p:blipFill>
        <p:spPr>
          <a:xfrm>
            <a:off x="5202908" y="3556901"/>
            <a:ext cx="790748" cy="75514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標題 22"/>
          <p:cNvSpPr>
            <a:spLocks noGrp="1"/>
          </p:cNvSpPr>
          <p:nvPr>
            <p:ph type="title"/>
          </p:nvPr>
        </p:nvSpPr>
        <p:spPr>
          <a:xfrm>
            <a:off x="230500" y="390490"/>
            <a:ext cx="5421620" cy="1152128"/>
          </a:xfrm>
        </p:spPr>
        <p:txBody>
          <a:bodyPr/>
          <a:lstStyle/>
          <a:p>
            <a:pPr lvl="0" algn="l"/>
            <a:r>
              <a:rPr lang="zh-TW" altLang="en-US" sz="21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長大後，發現朋友們都四散各地，每當看到他們的消息，就不禁想起以前的快樂時光</a:t>
            </a:r>
            <a:r>
              <a:rPr lang="en-US" altLang="zh-TW" sz="21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......</a:t>
            </a:r>
            <a:endParaRPr lang="zh-TW" altLang="en-US" sz="21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user\Desktop\0322 人物功能深度介紹\15.png"/>
          <p:cNvPicPr>
            <a:picLocks noChangeAspect="1" noChangeArrowheads="1"/>
          </p:cNvPicPr>
          <p:nvPr/>
        </p:nvPicPr>
        <p:blipFill>
          <a:blip r:embed="rId3"/>
          <a:srcRect l="21428"/>
          <a:stretch>
            <a:fillRect/>
          </a:stretch>
        </p:blipFill>
        <p:spPr bwMode="auto">
          <a:xfrm>
            <a:off x="2303240" y="3075806"/>
            <a:ext cx="6120680" cy="720080"/>
          </a:xfrm>
          <a:prstGeom prst="rect">
            <a:avLst/>
          </a:prstGeom>
          <a:noFill/>
        </p:spPr>
      </p:pic>
      <p:pic>
        <p:nvPicPr>
          <p:cNvPr id="9219" name="Picture 3" descr="C:\Users\user\Desktop\0322 人物功能深度介紹\2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512" y="911646"/>
            <a:ext cx="3800203" cy="3748336"/>
          </a:xfrm>
          <a:prstGeom prst="rect">
            <a:avLst/>
          </a:prstGeom>
          <a:noFill/>
        </p:spPr>
      </p:pic>
      <p:sp>
        <p:nvSpPr>
          <p:cNvPr id="215" name="Shape 21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辨識速度</a:t>
            </a:r>
            <a:endParaRPr lang="zh-TW" altLang="en-US" dirty="0"/>
          </a:p>
        </p:txBody>
      </p:sp>
      <p:sp>
        <p:nvSpPr>
          <p:cNvPr id="224" name="Shape 224"/>
          <p:cNvSpPr txBox="1"/>
          <p:nvPr/>
        </p:nvSpPr>
        <p:spPr>
          <a:xfrm>
            <a:off x="3023320" y="4011910"/>
            <a:ext cx="5616624" cy="421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200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本測試使用</a:t>
            </a:r>
            <a:r>
              <a:rPr lang="en-US" altLang="zh-TW" sz="1200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QNAP TS-253B, QTS 4.3.4.0486, Photo Station 5.6.2</a:t>
            </a:r>
          </a:p>
          <a:p>
            <a:pPr lvl="0"/>
            <a:r>
              <a:rPr lang="zh-TW" altLang="en-US" sz="1200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測試操作：將裝有</a:t>
            </a:r>
            <a:r>
              <a:rPr lang="en-US" altLang="zh-TW" sz="1200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1000</a:t>
            </a:r>
            <a:r>
              <a:rPr lang="zh-TW" altLang="en-US" sz="1200" dirty="0" smtClean="0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</a:rPr>
              <a:t>張照片的資料夾設定為人物掃描資料夾，等待系統辨識</a:t>
            </a:r>
            <a:endParaRPr lang="zh-TW" altLang="en-US" sz="1200" dirty="0">
              <a:solidFill>
                <a:schemeClr val="dk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023320" y="3190205"/>
            <a:ext cx="267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只要</a:t>
            </a:r>
            <a:r>
              <a:rPr lang="en-US" altLang="zh-TW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8</a:t>
            </a: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分鐘</a:t>
            </a:r>
            <a:endParaRPr lang="en-US" altLang="zh-TW" sz="2200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Shape 222"/>
          <p:cNvSpPr txBox="1"/>
          <p:nvPr/>
        </p:nvSpPr>
        <p:spPr>
          <a:xfrm>
            <a:off x="3023320" y="2499742"/>
            <a:ext cx="4120930" cy="35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實測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1000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張照片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 rot="20826189">
            <a:off x="4762400" y="3123833"/>
            <a:ext cx="618504" cy="6185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 descr="皇冠-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26189">
            <a:off x="4788058" y="3205643"/>
            <a:ext cx="562389" cy="391045"/>
          </a:xfrm>
          <a:prstGeom prst="rect">
            <a:avLst/>
          </a:prstGeom>
        </p:spPr>
      </p:pic>
      <p:pic>
        <p:nvPicPr>
          <p:cNvPr id="1026" name="Picture 2" descr="C:\Users\user\Desktop\0322 人物功能深度介紹\2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6256" y="2715766"/>
            <a:ext cx="1584176" cy="1221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ctrTitle"/>
          </p:nvPr>
        </p:nvSpPr>
        <p:spPr>
          <a:xfrm>
            <a:off x="179512" y="1563638"/>
            <a:ext cx="5472608" cy="15121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QNAP Photo </a:t>
            </a:r>
            <a:r>
              <a:rPr lang="en" b="1" dirty="0" smtClean="0"/>
              <a:t>Station更多進階功能</a:t>
            </a: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0322 人物功能深度介紹\1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1140273"/>
            <a:ext cx="6552728" cy="504056"/>
          </a:xfrm>
          <a:prstGeom prst="rect">
            <a:avLst/>
          </a:prstGeom>
          <a:noFill/>
        </p:spPr>
      </p:pic>
      <p:sp>
        <p:nvSpPr>
          <p:cNvPr id="234" name="Shape 23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自動推薦標記名稱</a:t>
            </a:r>
            <a:endParaRPr lang="zh-TW" altLang="en-US" dirty="0"/>
          </a:p>
        </p:txBody>
      </p:sp>
      <p:pic>
        <p:nvPicPr>
          <p:cNvPr id="235" name="Shape 2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536" y="1790076"/>
            <a:ext cx="4875996" cy="281271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2" name="Shape 242"/>
          <p:cNvSpPr txBox="1"/>
          <p:nvPr/>
        </p:nvSpPr>
        <p:spPr>
          <a:xfrm>
            <a:off x="7127256" y="3347394"/>
            <a:ext cx="15492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微軟正黑體" pitchFamily="34" charset="-120"/>
                <a:ea typeface="微軟正黑體" pitchFamily="34" charset="-120"/>
              </a:rPr>
              <a:t>無此功能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5"/>
          <a:srcRect r="39411"/>
          <a:stretch>
            <a:fillRect/>
          </a:stretch>
        </p:blipFill>
        <p:spPr bwMode="auto">
          <a:xfrm>
            <a:off x="1816164" y="1901656"/>
            <a:ext cx="2592288" cy="576064"/>
          </a:xfrm>
          <a:prstGeom prst="rect">
            <a:avLst/>
          </a:prstGeom>
          <a:noFill/>
        </p:spPr>
      </p:pic>
      <p:sp>
        <p:nvSpPr>
          <p:cNvPr id="14" name="文字方塊 13"/>
          <p:cNvSpPr txBox="1"/>
          <p:nvPr/>
        </p:nvSpPr>
        <p:spPr>
          <a:xfrm>
            <a:off x="1995676" y="1923678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對於還沒標記的人物主動詢問</a:t>
            </a:r>
          </a:p>
        </p:txBody>
      </p:sp>
      <p:pic>
        <p:nvPicPr>
          <p:cNvPr id="15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5"/>
          <a:srcRect r="39411"/>
          <a:stretch>
            <a:fillRect/>
          </a:stretch>
        </p:blipFill>
        <p:spPr bwMode="auto">
          <a:xfrm>
            <a:off x="4443948" y="3219822"/>
            <a:ext cx="2160240" cy="576064"/>
          </a:xfrm>
          <a:prstGeom prst="rect">
            <a:avLst/>
          </a:prstGeom>
          <a:noFill/>
        </p:spPr>
      </p:pic>
      <p:sp>
        <p:nvSpPr>
          <p:cNvPr id="16" name="文字方塊 15"/>
          <p:cNvSpPr txBox="1"/>
          <p:nvPr/>
        </p:nvSpPr>
        <p:spPr>
          <a:xfrm>
            <a:off x="5127516" y="3241844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在照片上任意拉框定義人臉</a:t>
            </a:r>
          </a:p>
        </p:txBody>
      </p:sp>
      <p:pic>
        <p:nvPicPr>
          <p:cNvPr id="12" name="Picture 2" descr="C:\Users\user\Desktop\0322 人物功能深度介紹\10-0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219812" y="1779662"/>
            <a:ext cx="2157803" cy="2157803"/>
          </a:xfrm>
          <a:prstGeom prst="rect">
            <a:avLst/>
          </a:prstGeom>
          <a:noFill/>
          <a:effectLst>
            <a:outerShdw blurRad="50800" dir="16800000" sx="104000" sy="104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8" name="文字方塊 17"/>
          <p:cNvSpPr txBox="1"/>
          <p:nvPr/>
        </p:nvSpPr>
        <p:spPr>
          <a:xfrm>
            <a:off x="2123728" y="1131590"/>
            <a:ext cx="252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en-US" altLang="zh-TW" sz="1800" b="1" dirty="0" smtClean="0">
                <a:solidFill>
                  <a:srgbClr val="FFFFFF"/>
                </a:solidFill>
              </a:rPr>
              <a:t>QNAP</a:t>
            </a:r>
          </a:p>
          <a:p>
            <a:pPr lvl="0" algn="ctr">
              <a:lnSpc>
                <a:spcPts val="1800"/>
              </a:lnSpc>
            </a:pPr>
            <a:r>
              <a:rPr lang="en-US" altLang="zh-TW" sz="1800" b="1" dirty="0" smtClean="0">
                <a:solidFill>
                  <a:srgbClr val="FFFFFF"/>
                </a:solidFill>
              </a:rPr>
              <a:t>Photo Station</a:t>
            </a:r>
            <a:endParaRPr lang="zh-TW" altLang="en-US" sz="1800" dirty="0"/>
          </a:p>
        </p:txBody>
      </p:sp>
      <p:pic>
        <p:nvPicPr>
          <p:cNvPr id="19" name="Picture 2" descr="C:\Users\user\Desktop\0322 人物功能深度介紹\15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6948263" y="1140273"/>
            <a:ext cx="1972771" cy="504056"/>
          </a:xfrm>
          <a:prstGeom prst="rect">
            <a:avLst/>
          </a:prstGeom>
          <a:noFill/>
        </p:spPr>
      </p:pic>
      <p:sp>
        <p:nvSpPr>
          <p:cNvPr id="20" name="文字方塊 19"/>
          <p:cNvSpPr txBox="1"/>
          <p:nvPr/>
        </p:nvSpPr>
        <p:spPr>
          <a:xfrm>
            <a:off x="7020272" y="1131590"/>
            <a:ext cx="1872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TW" sz="1800" b="1" dirty="0" err="1" smtClean="0">
                <a:solidFill>
                  <a:srgbClr val="FFFFFF"/>
                </a:solidFill>
              </a:rPr>
              <a:t>Synology</a:t>
            </a:r>
            <a:endParaRPr lang="en-US" altLang="zh-TW" sz="1800" b="1" dirty="0" smtClean="0">
              <a:solidFill>
                <a:srgbClr val="FFFFFF"/>
              </a:solidFill>
            </a:endParaRPr>
          </a:p>
          <a:p>
            <a:pPr algn="ctr">
              <a:lnSpc>
                <a:spcPts val="1800"/>
              </a:lnSpc>
            </a:pPr>
            <a:r>
              <a:rPr lang="en-US" altLang="zh-TW" sz="1800" b="1" dirty="0" smtClean="0">
                <a:solidFill>
                  <a:srgbClr val="FFFFFF"/>
                </a:solidFill>
              </a:rPr>
              <a:t>Moments</a:t>
            </a:r>
          </a:p>
        </p:txBody>
      </p:sp>
      <p:pic>
        <p:nvPicPr>
          <p:cNvPr id="6147" name="Picture 3" descr="C:\Users\user\Desktop\0322 人物功能深度介紹\1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86440" y="2355726"/>
            <a:ext cx="1030833" cy="901450"/>
          </a:xfrm>
          <a:prstGeom prst="rect">
            <a:avLst/>
          </a:prstGeom>
          <a:noFill/>
        </p:spPr>
      </p:pic>
      <p:cxnSp>
        <p:nvCxnSpPr>
          <p:cNvPr id="26" name="直線接點 25"/>
          <p:cNvCxnSpPr/>
          <p:nvPr/>
        </p:nvCxnSpPr>
        <p:spPr>
          <a:xfrm>
            <a:off x="6835070" y="1131590"/>
            <a:ext cx="0" cy="3600400"/>
          </a:xfrm>
          <a:prstGeom prst="line">
            <a:avLst/>
          </a:prstGeom>
          <a:ln w="19050">
            <a:solidFill>
              <a:srgbClr val="6633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橢圓 27"/>
          <p:cNvSpPr/>
          <p:nvPr/>
        </p:nvSpPr>
        <p:spPr>
          <a:xfrm rot="20826189">
            <a:off x="1620503" y="1069345"/>
            <a:ext cx="618504" cy="6185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 descr="皇冠-0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26189">
            <a:off x="1646161" y="1151155"/>
            <a:ext cx="562389" cy="391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移除陌生人</a:t>
            </a:r>
            <a:endParaRPr b="1" dirty="0"/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 l="129" r="139"/>
          <a:stretch/>
        </p:blipFill>
        <p:spPr>
          <a:xfrm>
            <a:off x="395536" y="1790075"/>
            <a:ext cx="4975135" cy="2869907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Picture 2" descr="C:\Users\user\Desktop\0322 人物功能深度介紹\1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1140273"/>
            <a:ext cx="6552728" cy="504056"/>
          </a:xfrm>
          <a:prstGeom prst="rect">
            <a:avLst/>
          </a:prstGeom>
          <a:noFill/>
        </p:spPr>
      </p:pic>
      <p:sp>
        <p:nvSpPr>
          <p:cNvPr id="13" name="Shape 242"/>
          <p:cNvSpPr txBox="1"/>
          <p:nvPr/>
        </p:nvSpPr>
        <p:spPr>
          <a:xfrm>
            <a:off x="7127256" y="3347394"/>
            <a:ext cx="1549200" cy="5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微軟正黑體" pitchFamily="34" charset="-120"/>
                <a:ea typeface="微軟正黑體" pitchFamily="34" charset="-120"/>
              </a:rPr>
              <a:t>無此功能</a:t>
            </a:r>
            <a:endParaRPr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123728" y="1131590"/>
            <a:ext cx="2520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en-US" altLang="zh-TW" sz="1800" b="1" dirty="0" smtClean="0">
                <a:solidFill>
                  <a:srgbClr val="FFFFFF"/>
                </a:solidFill>
              </a:rPr>
              <a:t>QNAP</a:t>
            </a:r>
          </a:p>
          <a:p>
            <a:pPr lvl="0" algn="ctr">
              <a:lnSpc>
                <a:spcPts val="1800"/>
              </a:lnSpc>
            </a:pPr>
            <a:r>
              <a:rPr lang="en-US" altLang="zh-TW" sz="1800" b="1" dirty="0" smtClean="0">
                <a:solidFill>
                  <a:srgbClr val="FFFFFF"/>
                </a:solidFill>
              </a:rPr>
              <a:t>Photo Station</a:t>
            </a:r>
            <a:endParaRPr lang="zh-TW" altLang="en-US" sz="1800" dirty="0"/>
          </a:p>
        </p:txBody>
      </p:sp>
      <p:pic>
        <p:nvPicPr>
          <p:cNvPr id="16" name="Picture 2" descr="C:\Users\user\Desktop\0322 人物功能深度介紹\15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948263" y="1140273"/>
            <a:ext cx="1972771" cy="504056"/>
          </a:xfrm>
          <a:prstGeom prst="rect">
            <a:avLst/>
          </a:prstGeom>
          <a:noFill/>
        </p:spPr>
      </p:pic>
      <p:sp>
        <p:nvSpPr>
          <p:cNvPr id="17" name="文字方塊 16"/>
          <p:cNvSpPr txBox="1"/>
          <p:nvPr/>
        </p:nvSpPr>
        <p:spPr>
          <a:xfrm>
            <a:off x="7020272" y="1131590"/>
            <a:ext cx="18722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altLang="zh-TW" sz="1800" b="1" dirty="0" err="1" smtClean="0">
                <a:solidFill>
                  <a:srgbClr val="FFFFFF"/>
                </a:solidFill>
              </a:rPr>
              <a:t>Synology</a:t>
            </a:r>
            <a:endParaRPr lang="en-US" altLang="zh-TW" sz="1800" b="1" dirty="0" smtClean="0">
              <a:solidFill>
                <a:srgbClr val="FFFFFF"/>
              </a:solidFill>
            </a:endParaRPr>
          </a:p>
          <a:p>
            <a:pPr algn="ctr">
              <a:lnSpc>
                <a:spcPts val="1800"/>
              </a:lnSpc>
            </a:pPr>
            <a:r>
              <a:rPr lang="en-US" altLang="zh-TW" sz="1800" b="1" dirty="0" smtClean="0">
                <a:solidFill>
                  <a:srgbClr val="FFFFFF"/>
                </a:solidFill>
              </a:rPr>
              <a:t>Moments</a:t>
            </a:r>
          </a:p>
        </p:txBody>
      </p:sp>
      <p:pic>
        <p:nvPicPr>
          <p:cNvPr id="18" name="Picture 3" descr="C:\Users\user\Desktop\0322 人物功能深度介紹\1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86440" y="2355726"/>
            <a:ext cx="1030833" cy="901450"/>
          </a:xfrm>
          <a:prstGeom prst="rect">
            <a:avLst/>
          </a:prstGeom>
          <a:noFill/>
        </p:spPr>
      </p:pic>
      <p:cxnSp>
        <p:nvCxnSpPr>
          <p:cNvPr id="19" name="直線接點 18"/>
          <p:cNvCxnSpPr/>
          <p:nvPr/>
        </p:nvCxnSpPr>
        <p:spPr>
          <a:xfrm>
            <a:off x="6835070" y="1131590"/>
            <a:ext cx="0" cy="3600400"/>
          </a:xfrm>
          <a:prstGeom prst="line">
            <a:avLst/>
          </a:prstGeom>
          <a:ln w="19050">
            <a:solidFill>
              <a:srgbClr val="6633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7"/>
          <a:srcRect r="39411"/>
          <a:stretch>
            <a:fillRect/>
          </a:stretch>
        </p:blipFill>
        <p:spPr bwMode="auto">
          <a:xfrm>
            <a:off x="4572000" y="3125792"/>
            <a:ext cx="2160240" cy="576064"/>
          </a:xfrm>
          <a:prstGeom prst="rect">
            <a:avLst/>
          </a:prstGeom>
          <a:noFill/>
        </p:spPr>
      </p:pic>
      <p:sp>
        <p:nvSpPr>
          <p:cNvPr id="22" name="文字方塊 21"/>
          <p:cNvSpPr txBox="1"/>
          <p:nvPr/>
        </p:nvSpPr>
        <p:spPr>
          <a:xfrm>
            <a:off x="5148064" y="3147814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可以移除照片上的標籤</a:t>
            </a:r>
          </a:p>
        </p:txBody>
      </p:sp>
      <p:pic>
        <p:nvPicPr>
          <p:cNvPr id="20" name="Picture 2" descr="C:\Users\user\Desktop\0322 人物功能深度介紹\10-01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3131841" y="1708709"/>
            <a:ext cx="2155693" cy="2155693"/>
          </a:xfrm>
          <a:prstGeom prst="rect">
            <a:avLst/>
          </a:prstGeom>
          <a:noFill/>
          <a:effectLst>
            <a:outerShdw blurRad="50800" dir="16800000" sx="104000" sy="104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56" name="Shape 2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67944" y="5308054"/>
            <a:ext cx="1067222" cy="1067234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橢圓 25"/>
          <p:cNvSpPr/>
          <p:nvPr/>
        </p:nvSpPr>
        <p:spPr>
          <a:xfrm rot="20826189">
            <a:off x="1620503" y="1069345"/>
            <a:ext cx="618504" cy="61850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5" name="圖片 24" descr="皇冠-0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826189">
            <a:off x="1646161" y="1151155"/>
            <a:ext cx="562389" cy="391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圓角矩形 26"/>
          <p:cNvSpPr/>
          <p:nvPr/>
        </p:nvSpPr>
        <p:spPr>
          <a:xfrm>
            <a:off x="395536" y="1811936"/>
            <a:ext cx="3024336" cy="57606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0" y="2611484"/>
            <a:ext cx="4644008" cy="21387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2" name="Shape 26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mtClean="0"/>
              <a:t>最後，想他就趕快聯絡他吧</a:t>
            </a:r>
            <a:endParaRPr lang="zh-TW" altLang="en-US"/>
          </a:p>
        </p:txBody>
      </p:sp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l="27198" t="3624" r="52529" b="65044"/>
          <a:stretch/>
        </p:blipFill>
        <p:spPr>
          <a:xfrm>
            <a:off x="611560" y="1883945"/>
            <a:ext cx="432048" cy="41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C:\Users\user\Desktop\0322 人物功能深度介紹\15.png"/>
          <p:cNvPicPr>
            <a:picLocks noChangeAspect="1" noChangeArrowheads="1"/>
          </p:cNvPicPr>
          <p:nvPr/>
        </p:nvPicPr>
        <p:blipFill>
          <a:blip r:embed="rId4"/>
          <a:srcRect l="14286" r="14286"/>
          <a:stretch>
            <a:fillRect/>
          </a:stretch>
        </p:blipFill>
        <p:spPr bwMode="auto">
          <a:xfrm>
            <a:off x="5436096" y="2139702"/>
            <a:ext cx="1440160" cy="504056"/>
          </a:xfrm>
          <a:prstGeom prst="rect">
            <a:avLst/>
          </a:prstGeom>
          <a:noFill/>
        </p:spPr>
      </p:pic>
      <p:grpSp>
        <p:nvGrpSpPr>
          <p:cNvPr id="14" name="群組 13"/>
          <p:cNvGrpSpPr/>
          <p:nvPr/>
        </p:nvGrpSpPr>
        <p:grpSpPr>
          <a:xfrm>
            <a:off x="3275856" y="2571750"/>
            <a:ext cx="4176464" cy="2211188"/>
            <a:chOff x="2195736" y="2067694"/>
            <a:chExt cx="4488258" cy="2376264"/>
          </a:xfrm>
        </p:grpSpPr>
        <p:pic>
          <p:nvPicPr>
            <p:cNvPr id="13" name="Picture 5" descr="C:\Users\user\Desktop\向量繪製\mac book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95736" y="2067694"/>
              <a:ext cx="4488258" cy="2376264"/>
            </a:xfrm>
            <a:prstGeom prst="rect">
              <a:avLst/>
            </a:prstGeom>
            <a:noFill/>
          </p:spPr>
        </p:pic>
        <p:pic>
          <p:nvPicPr>
            <p:cNvPr id="267" name="Shape 26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761752" y="2211710"/>
              <a:ext cx="3384376" cy="1944216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9" name="文字方塊 18"/>
          <p:cNvSpPr txBox="1"/>
          <p:nvPr/>
        </p:nvSpPr>
        <p:spPr>
          <a:xfrm>
            <a:off x="5249048" y="2171976"/>
            <a:ext cx="18002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1400"/>
              </a:lnSpc>
            </a:pPr>
            <a:r>
              <a:rPr lang="en-US" altLang="zh-TW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Photo Station</a:t>
            </a:r>
          </a:p>
          <a:p>
            <a:pPr lvl="0" algn="ctr">
              <a:lnSpc>
                <a:spcPts val="1400"/>
              </a:lnSpc>
            </a:pP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分享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" name="Picture 2" descr="C:\Users\user\Desktop\0322 人物功能深度介紹\15.png"/>
          <p:cNvPicPr>
            <a:picLocks noChangeAspect="1" noChangeArrowheads="1"/>
          </p:cNvPicPr>
          <p:nvPr/>
        </p:nvPicPr>
        <p:blipFill>
          <a:blip r:embed="rId4"/>
          <a:srcRect l="14286" r="14286"/>
          <a:stretch>
            <a:fillRect/>
          </a:stretch>
        </p:blipFill>
        <p:spPr bwMode="auto">
          <a:xfrm>
            <a:off x="7279328" y="1275606"/>
            <a:ext cx="1440160" cy="504056"/>
          </a:xfrm>
          <a:prstGeom prst="rect">
            <a:avLst/>
          </a:prstGeom>
          <a:noFill/>
        </p:spPr>
      </p:pic>
      <p:sp>
        <p:nvSpPr>
          <p:cNvPr id="21" name="文字方塊 20"/>
          <p:cNvSpPr txBox="1"/>
          <p:nvPr/>
        </p:nvSpPr>
        <p:spPr>
          <a:xfrm>
            <a:off x="7092280" y="1297122"/>
            <a:ext cx="180020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b="1" dirty="0" err="1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Qphoto</a:t>
            </a:r>
            <a:endParaRPr lang="en-US" altLang="zh-TW" b="1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>
              <a:lnSpc>
                <a:spcPts val="1400"/>
              </a:lnSpc>
            </a:pPr>
            <a:r>
              <a:rPr lang="zh-TW" altLang="en-US" b="1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分享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7236296" y="1707654"/>
            <a:ext cx="1512168" cy="3096344"/>
            <a:chOff x="7268570" y="1491630"/>
            <a:chExt cx="1512168" cy="3096344"/>
          </a:xfrm>
        </p:grpSpPr>
        <p:pic>
          <p:nvPicPr>
            <p:cNvPr id="7170" name="Picture 2" descr="C:\Users\user\Desktop\0322 人物功能深度介紹\19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268570" y="1491630"/>
              <a:ext cx="1512168" cy="3096344"/>
            </a:xfrm>
            <a:prstGeom prst="rect">
              <a:avLst/>
            </a:prstGeom>
            <a:noFill/>
          </p:spPr>
        </p:pic>
        <p:pic>
          <p:nvPicPr>
            <p:cNvPr id="270" name="Shape 27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380312" y="1923678"/>
              <a:ext cx="1296144" cy="2304241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pic>
        <p:nvPicPr>
          <p:cNvPr id="268" name="Shape 26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1520" y="3097322"/>
            <a:ext cx="3082954" cy="1440159"/>
          </a:xfrm>
          <a:prstGeom prst="rect">
            <a:avLst/>
          </a:pr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" name="文字方塊 22"/>
          <p:cNvSpPr txBox="1"/>
          <p:nvPr/>
        </p:nvSpPr>
        <p:spPr>
          <a:xfrm>
            <a:off x="179512" y="2624400"/>
            <a:ext cx="273630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zh-TW" altLang="en-US" sz="13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對方收到</a:t>
            </a:r>
            <a:r>
              <a:rPr lang="en-US" altLang="zh-TW" sz="13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Photo Station</a:t>
            </a:r>
            <a:r>
              <a:rPr lang="zh-TW" altLang="en-US" sz="1300" b="1" dirty="0" smtClean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分享連結，還可以下載照片</a:t>
            </a:r>
          </a:p>
        </p:txBody>
      </p:sp>
      <p:sp>
        <p:nvSpPr>
          <p:cNvPr id="26" name="文字方塊 25"/>
          <p:cNvSpPr txBox="1"/>
          <p:nvPr/>
        </p:nvSpPr>
        <p:spPr>
          <a:xfrm>
            <a:off x="1115616" y="195595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什麼照片？我也要看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:D</a:t>
            </a:r>
            <a:endParaRPr lang="zh-TW" altLang="en-US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8" name="圓角矩形 27"/>
          <p:cNvSpPr/>
          <p:nvPr/>
        </p:nvSpPr>
        <p:spPr>
          <a:xfrm>
            <a:off x="395536" y="1164251"/>
            <a:ext cx="3024336" cy="57606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Shape 265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579809" y="1214406"/>
            <a:ext cx="475995" cy="475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文字方塊 29"/>
          <p:cNvSpPr txBox="1"/>
          <p:nvPr/>
        </p:nvSpPr>
        <p:spPr>
          <a:xfrm>
            <a:off x="1115616" y="1205950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Anna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，我看到我們以前的照片，好懷念～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ctrTitle"/>
          </p:nvPr>
        </p:nvSpPr>
        <p:spPr>
          <a:xfrm>
            <a:off x="467544" y="1635646"/>
            <a:ext cx="4752528" cy="13681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/>
              <a:t>Demo</a:t>
            </a:r>
            <a:endParaRPr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ctrTitle"/>
          </p:nvPr>
        </p:nvSpPr>
        <p:spPr>
          <a:xfrm>
            <a:off x="107504" y="1635646"/>
            <a:ext cx="8520600" cy="13681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altLang="zh-TW" sz="3800" dirty="0" smtClean="0"/>
              <a:t>Photo Station人物辨識功能</a:t>
            </a:r>
            <a:br>
              <a:rPr lang="en" altLang="zh-TW" sz="3800" dirty="0" smtClean="0"/>
            </a:br>
            <a:r>
              <a:rPr lang="zh-TW" altLang="en-US" sz="3800" dirty="0" smtClean="0"/>
              <a:t>是您最好的選擇</a:t>
            </a:r>
            <a:endParaRPr lang="en" altLang="zh-TW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267494"/>
            <a:ext cx="9144000" cy="1059100"/>
          </a:xfrm>
          <a:prstGeom prst="rect">
            <a:avLst/>
          </a:prstGeom>
          <a:noFill/>
        </p:spPr>
      </p:pic>
      <p:sp>
        <p:nvSpPr>
          <p:cNvPr id="9" name="標題 22"/>
          <p:cNvSpPr>
            <a:spLocks noGrp="1"/>
          </p:cNvSpPr>
          <p:nvPr>
            <p:ph type="title"/>
          </p:nvPr>
        </p:nvSpPr>
        <p:spPr>
          <a:xfrm>
            <a:off x="323528" y="350012"/>
            <a:ext cx="4392488" cy="1152128"/>
          </a:xfrm>
        </p:spPr>
        <p:txBody>
          <a:bodyPr/>
          <a:lstStyle/>
          <a:p>
            <a:pPr lvl="0" algn="l"/>
            <a:r>
              <a:rPr lang="zh-TW" alt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如何在茫茫照片海中找到我和朋友們的珍貴回憶？</a:t>
            </a:r>
            <a:endParaRPr lang="zh-TW" alt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099" name="Picture 3" descr="C:\Users\user\Desktop\0322 人物功能深度介紹\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7704" y="10273"/>
            <a:ext cx="7236296" cy="4822689"/>
          </a:xfrm>
          <a:prstGeom prst="rect">
            <a:avLst/>
          </a:prstGeom>
          <a:noFill/>
        </p:spPr>
      </p:pic>
      <p:pic>
        <p:nvPicPr>
          <p:cNvPr id="4101" name="Picture 5" descr="C:\Users\user\Desktop\向量繪製\mac boo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528" y="1923677"/>
            <a:ext cx="4416250" cy="2376264"/>
          </a:xfrm>
          <a:prstGeom prst="rect">
            <a:avLst/>
          </a:prstGeom>
          <a:noFill/>
        </p:spPr>
      </p:pic>
      <p:pic>
        <p:nvPicPr>
          <p:cNvPr id="82" name="Shape 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4461" y="2067694"/>
            <a:ext cx="3357499" cy="1944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0322 人物功能深度介紹\48700124_xxl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179512" y="1635646"/>
            <a:ext cx="8520600" cy="13681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 dirty="0" smtClean="0">
                <a:ea typeface="微軟正黑體" pitchFamily="34" charset="-120"/>
              </a:rPr>
              <a:t>你需要</a:t>
            </a:r>
            <a:r>
              <a:rPr lang="en" sz="4200" dirty="0"/>
              <a:t> </a:t>
            </a:r>
            <a:r>
              <a:rPr lang="en" sz="4200" b="1" dirty="0" smtClean="0">
                <a:ea typeface="微軟正黑體" pitchFamily="34" charset="-120"/>
              </a:rPr>
              <a:t>Photo </a:t>
            </a:r>
            <a:r>
              <a:rPr lang="en" sz="4200" b="1" dirty="0">
                <a:ea typeface="微軟正黑體" pitchFamily="34" charset="-120"/>
              </a:rPr>
              <a:t>Station</a:t>
            </a:r>
            <a:endParaRPr sz="4200" b="1" dirty="0">
              <a:ea typeface="微軟正黑體" pitchFamily="34" charset="-12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 dirty="0">
                <a:ea typeface="微軟正黑體" pitchFamily="34" charset="-120"/>
              </a:rPr>
              <a:t>人物辨識功能</a:t>
            </a:r>
            <a:endParaRPr sz="4200" b="1" dirty="0">
              <a:ea typeface="微軟正黑體" pitchFamily="34" charset="-120"/>
            </a:endParaRPr>
          </a:p>
        </p:txBody>
      </p:sp>
      <p:sp>
        <p:nvSpPr>
          <p:cNvPr id="4" name="橢圓 3"/>
          <p:cNvSpPr/>
          <p:nvPr/>
        </p:nvSpPr>
        <p:spPr>
          <a:xfrm>
            <a:off x="6692728" y="1275607"/>
            <a:ext cx="2304256" cy="23042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1" name="Shape 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6256" y="1563638"/>
            <a:ext cx="1884761" cy="188476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字方塊 5"/>
          <p:cNvSpPr txBox="1"/>
          <p:nvPr/>
        </p:nvSpPr>
        <p:spPr>
          <a:xfrm>
            <a:off x="323528" y="3147814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註：此功能僅支援 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x86 </a:t>
            </a:r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機種</a:t>
            </a:r>
            <a:endParaRPr lang="zh-TW" alt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2555776" y="843558"/>
            <a:ext cx="3888432" cy="1440160"/>
          </a:xfrm>
          <a:prstGeom prst="wedgeRoundRectCallout">
            <a:avLst>
              <a:gd name="adj1" fmla="val -61507"/>
              <a:gd name="adj2" fmla="val -19629"/>
              <a:gd name="adj3" fmla="val 0"/>
            </a:avLst>
          </a:prstGeom>
          <a:solidFill>
            <a:srgbClr val="6633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太好了！所以 Photo Station 可以幫我找到所有我和朋友們的回憶？</a:t>
            </a:r>
            <a:endParaRPr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2555776" y="2571750"/>
            <a:ext cx="3888432" cy="1320900"/>
          </a:xfrm>
          <a:prstGeom prst="wedgeRoundRectCallout">
            <a:avLst>
              <a:gd name="adj1" fmla="val 59785"/>
              <a:gd name="adj2" fmla="val 20520"/>
              <a:gd name="adj3" fmla="val 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沒錯！讓珍貴回憶不淡化，是 Photo Station 的首要任務</a:t>
            </a:r>
            <a:endParaRPr sz="22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098" name="Picture 2" descr="C:\Users\user\Desktop\0322 人物功能深度介紹\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52936" y="1170960"/>
            <a:ext cx="3657600" cy="3663950"/>
          </a:xfrm>
          <a:prstGeom prst="rect">
            <a:avLst/>
          </a:prstGeom>
          <a:noFill/>
        </p:spPr>
      </p:pic>
      <p:pic>
        <p:nvPicPr>
          <p:cNvPr id="8194" name="Picture 2" descr="C:\Users\user\Desktop\0322 人物功能深度介紹\OLO2GE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176" y="0"/>
            <a:ext cx="3388989" cy="5083484"/>
          </a:xfrm>
          <a:prstGeom prst="rect">
            <a:avLst/>
          </a:prstGeom>
          <a:noFill/>
        </p:spPr>
      </p:pic>
      <p:pic>
        <p:nvPicPr>
          <p:cNvPr id="8195" name="Picture 3" descr="C:\Users\user\Desktop\0322 人物功能深度介紹\OLO2GE1-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44624" y="0"/>
            <a:ext cx="3888432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l="2098" r="2098"/>
          <a:stretch/>
        </p:blipFill>
        <p:spPr>
          <a:xfrm>
            <a:off x="1884392" y="1804900"/>
            <a:ext cx="5446771" cy="2823136"/>
          </a:xfrm>
          <a:prstGeom prst="rect">
            <a:avLst/>
          </a:pr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C:\Users\user\Desktop\0322 人物功能深度介紹\9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9792" y="1851670"/>
            <a:ext cx="2581275" cy="2581275"/>
          </a:xfrm>
          <a:prstGeom prst="rect">
            <a:avLst/>
          </a:prstGeom>
          <a:noFill/>
          <a:effectLst>
            <a:outerShdw blurRad="50800" dist="50800" dir="12780000" sx="103000" sy="103000" algn="tl" rotWithShape="0">
              <a:prstClr val="black">
                <a:alpha val="26000"/>
              </a:prstClr>
            </a:outerShdw>
          </a:effectLst>
        </p:spPr>
      </p:pic>
      <p:sp>
        <p:nvSpPr>
          <p:cNvPr id="103" name="Shape 10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三步驟開始人物辨識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None/>
            </a:pPr>
            <a:r>
              <a:rPr lang="zh-TW" altLang="en-US" dirty="0" smtClean="0"/>
              <a:t>安裝</a:t>
            </a:r>
            <a:r>
              <a:rPr lang="en-US" altLang="zh-TW" dirty="0" smtClean="0"/>
              <a:t>Photo Station</a:t>
            </a:r>
            <a:r>
              <a:rPr lang="zh-TW" altLang="en-US" dirty="0" smtClean="0"/>
              <a:t>延伸套件</a:t>
            </a:r>
            <a:r>
              <a:rPr lang="en-US" altLang="zh-TW" dirty="0" smtClean="0"/>
              <a:t>2.2.9</a:t>
            </a:r>
            <a:endParaRPr lang="zh-TW" altLang="en-US" dirty="0" smtClean="0"/>
          </a:p>
        </p:txBody>
      </p:sp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47864" y="5308054"/>
            <a:ext cx="1067222" cy="1067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C:\Users\user\Desktop\0322 人物功能深度介紹\22-01-0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22283" y="1"/>
            <a:ext cx="1921717" cy="1923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/>
              <a:t>三步驟開始人物辨識</a:t>
            </a:r>
            <a:endParaRPr lang="zh-TW" altLang="en-US" dirty="0"/>
          </a:p>
        </p:txBody>
      </p:sp>
      <p:sp>
        <p:nvSpPr>
          <p:cNvPr id="10" name="文字版面配置區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None/>
            </a:pPr>
            <a:r>
              <a:rPr lang="zh-TW" altLang="en-US" dirty="0" smtClean="0"/>
              <a:t>等待系統辨識人物 </a:t>
            </a:r>
          </a:p>
          <a:p>
            <a:pPr>
              <a:buNone/>
            </a:pPr>
            <a:endParaRPr lang="zh-TW" altLang="en-US" dirty="0"/>
          </a:p>
        </p:txBody>
      </p:sp>
      <p:pic>
        <p:nvPicPr>
          <p:cNvPr id="114" name="Shape 114"/>
          <p:cNvPicPr preferRelativeResize="0"/>
          <p:nvPr/>
        </p:nvPicPr>
        <p:blipFill rotWithShape="1">
          <a:blip r:embed="rId3">
            <a:alphaModFix/>
          </a:blip>
          <a:srcRect l="258" r="248"/>
          <a:stretch/>
        </p:blipFill>
        <p:spPr>
          <a:xfrm>
            <a:off x="2195736" y="1653596"/>
            <a:ext cx="5172755" cy="3006386"/>
          </a:xfrm>
          <a:prstGeom prst="rect">
            <a:avLst/>
          </a:pr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52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4"/>
          <a:srcRect r="22841"/>
          <a:stretch>
            <a:fillRect/>
          </a:stretch>
        </p:blipFill>
        <p:spPr bwMode="auto">
          <a:xfrm>
            <a:off x="6588224" y="1563638"/>
            <a:ext cx="2555776" cy="576064"/>
          </a:xfrm>
          <a:prstGeom prst="rect">
            <a:avLst/>
          </a:prstGeom>
          <a:noFill/>
        </p:spPr>
      </p:pic>
      <p:pic>
        <p:nvPicPr>
          <p:cNvPr id="11" name="Picture 2" descr="C:\Users\user\Desktop\0322 人物功能深度介紹\10-01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724128" y="1203598"/>
            <a:ext cx="1254692" cy="1254692"/>
          </a:xfrm>
          <a:prstGeom prst="rect">
            <a:avLst/>
          </a:prstGeom>
          <a:noFill/>
          <a:effectLst>
            <a:outerShdw blurRad="50800" dir="16800000" sx="104000" sy="104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2" name="文字方塊 11"/>
          <p:cNvSpPr txBox="1"/>
          <p:nvPr/>
        </p:nvSpPr>
        <p:spPr>
          <a:xfrm>
            <a:off x="6948264" y="158566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按重新整理可以更新辨識結果</a:t>
            </a:r>
            <a:endParaRPr lang="en-US" altLang="zh-TW" b="1" dirty="0" smtClean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3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4"/>
          <a:srcRect r="39411"/>
          <a:stretch>
            <a:fillRect/>
          </a:stretch>
        </p:blipFill>
        <p:spPr bwMode="auto">
          <a:xfrm>
            <a:off x="0" y="3075806"/>
            <a:ext cx="1943200" cy="576064"/>
          </a:xfrm>
          <a:prstGeom prst="rect">
            <a:avLst/>
          </a:prstGeom>
          <a:noFill/>
        </p:spPr>
      </p:pic>
      <p:sp>
        <p:nvSpPr>
          <p:cNvPr id="14" name="文字方塊 13"/>
          <p:cNvSpPr txBox="1"/>
          <p:nvPr/>
        </p:nvSpPr>
        <p:spPr>
          <a:xfrm>
            <a:off x="179512" y="3097828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辨識完的人物會出現在這裡</a:t>
            </a:r>
          </a:p>
        </p:txBody>
      </p:sp>
      <p:pic>
        <p:nvPicPr>
          <p:cNvPr id="2050" name="Picture 2" descr="C:\Users\user\Desktop\0322 人物功能深度介紹\10-0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7664" y="2355726"/>
            <a:ext cx="1755775" cy="1755775"/>
          </a:xfrm>
          <a:prstGeom prst="rect">
            <a:avLst/>
          </a:prstGeom>
          <a:noFill/>
          <a:effectLst>
            <a:outerShdw blurRad="50800" dir="16800000" sx="104000" sy="104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Picture 4" descr="C:\Users\user\Desktop\0322 人物功能深度介紹\22-01-0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7222283" y="40"/>
            <a:ext cx="1921717" cy="1923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smtClean="0"/>
              <a:t>三步驟開始人物辨識</a:t>
            </a:r>
            <a:endParaRPr lang="zh-TW" alt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239692" y="1099566"/>
            <a:ext cx="8220740" cy="3416400"/>
          </a:xfrm>
        </p:spPr>
        <p:txBody>
          <a:bodyPr/>
          <a:lstStyle/>
          <a:p>
            <a:pPr lvl="0">
              <a:buNone/>
            </a:pPr>
            <a:r>
              <a:rPr lang="zh-TW" altLang="en-US" spc="-150" dirty="0" smtClean="0"/>
              <a:t>為人物新增名稱，只要選擇名稱就可快速重溫你們之間的回憶</a:t>
            </a: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 l="258" r="248"/>
          <a:stretch/>
        </p:blipFill>
        <p:spPr>
          <a:xfrm>
            <a:off x="214275" y="2090850"/>
            <a:ext cx="4235701" cy="2461763"/>
          </a:xfrm>
          <a:prstGeom prst="rect">
            <a:avLst/>
          </a:pr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5" name="Shape 125"/>
          <p:cNvPicPr preferRelativeResize="0"/>
          <p:nvPr/>
        </p:nvPicPr>
        <p:blipFill rotWithShape="1">
          <a:blip r:embed="rId4">
            <a:alphaModFix/>
          </a:blip>
          <a:srcRect l="553" r="553"/>
          <a:stretch/>
        </p:blipFill>
        <p:spPr>
          <a:xfrm>
            <a:off x="4644008" y="2099528"/>
            <a:ext cx="4209523" cy="2453098"/>
          </a:xfrm>
          <a:prstGeom prst="rect">
            <a:avLst/>
          </a:pr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5"/>
          <a:srcRect r="36956"/>
          <a:stretch>
            <a:fillRect/>
          </a:stretch>
        </p:blipFill>
        <p:spPr bwMode="auto">
          <a:xfrm>
            <a:off x="1979712" y="3451279"/>
            <a:ext cx="2088232" cy="576064"/>
          </a:xfrm>
          <a:prstGeom prst="rect">
            <a:avLst/>
          </a:prstGeom>
          <a:noFill/>
        </p:spPr>
      </p:pic>
      <p:pic>
        <p:nvPicPr>
          <p:cNvPr id="15" name="Picture 2" descr="C:\Users\user\Desktop\0322 人物功能深度介紹\10-01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23528" y="2175706"/>
            <a:ext cx="2157803" cy="2160240"/>
          </a:xfrm>
          <a:prstGeom prst="rect">
            <a:avLst/>
          </a:prstGeom>
          <a:noFill/>
          <a:effectLst>
            <a:outerShdw blurRad="50800" dir="16800000" sx="104000" sy="104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8" name="文字方塊 17"/>
          <p:cNvSpPr txBox="1"/>
          <p:nvPr/>
        </p:nvSpPr>
        <p:spPr>
          <a:xfrm>
            <a:off x="2308930" y="3585423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輸入 “</a:t>
            </a:r>
            <a:r>
              <a:rPr lang="en-US" altLang="zh-TW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Anna”</a:t>
            </a:r>
          </a:p>
        </p:txBody>
      </p:sp>
      <p:pic>
        <p:nvPicPr>
          <p:cNvPr id="19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5"/>
          <a:srcRect r="42579"/>
          <a:stretch>
            <a:fillRect/>
          </a:stretch>
        </p:blipFill>
        <p:spPr bwMode="auto">
          <a:xfrm>
            <a:off x="6516216" y="3451279"/>
            <a:ext cx="2304256" cy="576064"/>
          </a:xfrm>
          <a:prstGeom prst="rect">
            <a:avLst/>
          </a:prstGeom>
          <a:noFill/>
        </p:spPr>
      </p:pic>
      <p:sp>
        <p:nvSpPr>
          <p:cNvPr id="20" name="文字方塊 19"/>
          <p:cNvSpPr txBox="1"/>
          <p:nvPr/>
        </p:nvSpPr>
        <p:spPr>
          <a:xfrm>
            <a:off x="6876256" y="3477701"/>
            <a:ext cx="1836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TW" altLang="en-US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同一個人物的多張人臉可以選擇合併</a:t>
            </a:r>
          </a:p>
        </p:txBody>
      </p:sp>
      <p:pic>
        <p:nvPicPr>
          <p:cNvPr id="16" name="Picture 2" descr="C:\Users\user\Desktop\0322 人物功能深度介紹\10-01.pn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4860032" y="2175706"/>
            <a:ext cx="2157803" cy="2160240"/>
          </a:xfrm>
          <a:prstGeom prst="rect">
            <a:avLst/>
          </a:prstGeom>
          <a:noFill/>
          <a:effectLst>
            <a:outerShdw blurRad="50800" dir="16800000" sx="104000" sy="104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1" name="Picture 4" descr="C:\Users\user\Desktop\0322 人物功能深度介紹\22-01-01.png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7222283" y="40"/>
            <a:ext cx="1921717" cy="19235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user\Desktop\0322 人物功能深度介紹\4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3775720"/>
            <a:ext cx="9144000" cy="1059100"/>
          </a:xfrm>
          <a:prstGeom prst="rect">
            <a:avLst/>
          </a:prstGeom>
          <a:noFill/>
        </p:spPr>
      </p:pic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查看人物相簿</a:t>
            </a:r>
            <a:endParaRPr b="1" dirty="0"/>
          </a:p>
        </p:txBody>
      </p:sp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345" y="1683341"/>
            <a:ext cx="4197574" cy="2410852"/>
          </a:xfrm>
          <a:prstGeom prst="rect">
            <a:avLst/>
          </a:prstGeom>
          <a:noFill/>
          <a:ln w="63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0" name="群組 9"/>
          <p:cNvGrpSpPr/>
          <p:nvPr/>
        </p:nvGrpSpPr>
        <p:grpSpPr>
          <a:xfrm>
            <a:off x="5004048" y="1563638"/>
            <a:ext cx="4533174" cy="3314222"/>
            <a:chOff x="5004048" y="1563638"/>
            <a:chExt cx="4533174" cy="3314222"/>
          </a:xfrm>
        </p:grpSpPr>
        <p:pic>
          <p:nvPicPr>
            <p:cNvPr id="2050" name="Picture 2" descr="C:\Users\user\Desktop\其他\素材\電腦1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04048" y="1563638"/>
              <a:ext cx="4533174" cy="3314222"/>
            </a:xfrm>
            <a:prstGeom prst="rect">
              <a:avLst/>
            </a:prstGeom>
            <a:noFill/>
          </p:spPr>
        </p:pic>
        <p:pic>
          <p:nvPicPr>
            <p:cNvPr id="140" name="Shape 1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158338" y="1697380"/>
              <a:ext cx="4191379" cy="2414803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2" name="標題 22"/>
          <p:cNvSpPr txBox="1">
            <a:spLocks/>
          </p:cNvSpPr>
          <p:nvPr/>
        </p:nvSpPr>
        <p:spPr>
          <a:xfrm>
            <a:off x="230500" y="4227934"/>
            <a:ext cx="5616624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/>
          <a:p>
            <a:pPr lvl="0">
              <a:buClr>
                <a:schemeClr val="dk1"/>
              </a:buClr>
              <a:buSzPts val="2800"/>
            </a:pPr>
            <a:r>
              <a:rPr lang="zh-TW" altLang="en-US" sz="21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微軟正黑體" pitchFamily="34" charset="-120"/>
              </a:rPr>
              <a:t>有關</a:t>
            </a:r>
            <a:r>
              <a:rPr lang="en-US" altLang="zh-TW" sz="21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微軟正黑體" pitchFamily="34" charset="-120"/>
              </a:rPr>
              <a:t>Anna</a:t>
            </a:r>
            <a:r>
              <a:rPr lang="zh-TW" altLang="en-US" sz="21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微軟正黑體" pitchFamily="34" charset="-120"/>
              </a:rPr>
              <a:t>的回憶一一湧上心頭</a:t>
            </a:r>
            <a:r>
              <a:rPr lang="en-US" altLang="zh-TW" sz="21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微軟正黑體" pitchFamily="34" charset="-120"/>
              </a:rPr>
              <a:t>...</a:t>
            </a:r>
            <a:endParaRPr lang="zh-TW" altLang="en-US" sz="21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423</Words>
  <Application>Microsoft Office PowerPoint</Application>
  <PresentationFormat>如螢幕大小 (16:9)</PresentationFormat>
  <Paragraphs>81</Paragraphs>
  <Slides>26</Slides>
  <Notes>26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2" baseType="lpstr">
      <vt:lpstr>Arial</vt:lpstr>
      <vt:lpstr>新細明體</vt:lpstr>
      <vt:lpstr>微軟正黑體</vt:lpstr>
      <vt:lpstr>Calibri</vt:lpstr>
      <vt:lpstr>Open Sans</vt:lpstr>
      <vt:lpstr>Simple Light</vt:lpstr>
      <vt:lpstr>實測 Photo Station 人物辨識功能</vt:lpstr>
      <vt:lpstr>長大後，發現朋友們都四散各地，每當看到他們的消息，就不禁想起以前的快樂時光......</vt:lpstr>
      <vt:lpstr>如何在茫茫照片海中找到我和朋友們的珍貴回憶？</vt:lpstr>
      <vt:lpstr>你需要 Photo Station 人物辨識功能</vt:lpstr>
      <vt:lpstr>投影片 5</vt:lpstr>
      <vt:lpstr>三步驟開始人物辨識</vt:lpstr>
      <vt:lpstr>三步驟開始人物辨識</vt:lpstr>
      <vt:lpstr>三步驟開始人物辨識</vt:lpstr>
      <vt:lpstr>查看人物相簿</vt:lpstr>
      <vt:lpstr>出門在外就用Qphoto欣賞</vt:lpstr>
      <vt:lpstr>深入解析 QNAP人物辨識功能 資深研發工程師說給你聽</vt:lpstr>
      <vt:lpstr>淺談深度學習 (1)</vt:lpstr>
      <vt:lpstr>淺談深度學習 (2)</vt:lpstr>
      <vt:lpstr>辨識的第一步：臉部偵測</vt:lpstr>
      <vt:lpstr>讓辨識更準確：人臉校正</vt:lpstr>
      <vt:lpstr>讓辨識更準確：人臉特徵萃取</vt:lpstr>
      <vt:lpstr>優化辨識速度：神經網路最佳化</vt:lpstr>
      <vt:lpstr>優化辨識速度：管線化推論</vt:lpstr>
      <vt:lpstr>辨識的最後：人臉聚類</vt:lpstr>
      <vt:lpstr>辨識速度</vt:lpstr>
      <vt:lpstr>QNAP Photo Station更多進階功能</vt:lpstr>
      <vt:lpstr>自動推薦標記名稱</vt:lpstr>
      <vt:lpstr>移除陌生人</vt:lpstr>
      <vt:lpstr>最後，想他就趕快聯絡他吧</vt:lpstr>
      <vt:lpstr>Demo</vt:lpstr>
      <vt:lpstr>Photo Station人物辨識功能 是您最好的選擇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實測 Photo Station 人物辨識功能</dc:title>
  <cp:lastModifiedBy>user</cp:lastModifiedBy>
  <cp:revision>62</cp:revision>
  <dcterms:modified xsi:type="dcterms:W3CDTF">2018-03-21T09:51:19Z</dcterms:modified>
</cp:coreProperties>
</file>