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微軟正黑體" pitchFamily="34" charset="-120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Open Sans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276" y="-5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624602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35560988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48700124_xxl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" y="-2321"/>
            <a:ext cx="9143997" cy="5166359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23528" y="1059582"/>
            <a:ext cx="8520600" cy="1233537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28371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baseline="0">
                <a:solidFill>
                  <a:schemeClr val="tx1"/>
                </a:solidFill>
                <a:ea typeface="微軟正黑體" pitchFamily="34" charset="-12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48700124_xxl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" y="-2321"/>
            <a:ext cx="9143997" cy="516635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179512" y="1635646"/>
            <a:ext cx="8520600" cy="72008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600" b="1" i="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3924"/>
            <a:ext cx="9144000" cy="5147423"/>
          </a:xfrm>
          <a:prstGeom prst="rect">
            <a:avLst/>
          </a:prstGeom>
          <a:noFill/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141585"/>
            <a:ext cx="8520600" cy="75023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 b="1" i="0" baseline="0">
                <a:solidFill>
                  <a:srgbClr val="663300"/>
                </a:solidFill>
                <a:ea typeface="微軟正黑體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05958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defRPr sz="2200" b="1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3074" name="Picture 2" descr="C:\Users\user\Desktop\0322 人物功能深度介紹\7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99542"/>
            <a:ext cx="9144000" cy="410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3924"/>
            <a:ext cx="9144000" cy="5147423"/>
          </a:xfrm>
          <a:prstGeom prst="rect">
            <a:avLst/>
          </a:prstGeom>
          <a:noFill/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165335"/>
            <a:ext cx="8520600" cy="75023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 b="1" i="0" baseline="0">
                <a:solidFill>
                  <a:srgbClr val="663300"/>
                </a:solidFill>
                <a:ea typeface="微軟正黑體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05958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defRPr sz="2200" b="1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  <p:sldLayoutId id="2147483650" r:id="rId3"/>
    <p:sldLayoutId id="2147483660" r:id="rId4"/>
    <p:sldLayoutId id="2147483654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10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7544" y="2631671"/>
            <a:ext cx="8208912" cy="5040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0" y="483518"/>
            <a:ext cx="914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latin typeface="+mj-lt"/>
              </a:rPr>
              <a:t>Photo Station</a:t>
            </a:r>
            <a:br>
              <a:rPr lang="en" sz="4800" b="1" dirty="0" smtClean="0">
                <a:latin typeface="+mj-lt"/>
              </a:rPr>
            </a:br>
            <a:r>
              <a:rPr lang="en-US" sz="4800" dirty="0" smtClean="0">
                <a:latin typeface="+mj-lt"/>
              </a:rPr>
              <a:t>Facial Recognition</a:t>
            </a:r>
            <a:endParaRPr sz="4800" b="1" dirty="0">
              <a:latin typeface="+mj-lt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57123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+mj-lt"/>
              </a:rPr>
              <a:t>Let photos evoke precious memories of people</a:t>
            </a:r>
            <a:endParaRPr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488077" y="526734"/>
            <a:ext cx="3657600" cy="4297902"/>
            <a:chOff x="5488077" y="526734"/>
            <a:chExt cx="3657600" cy="4297902"/>
          </a:xfrm>
        </p:grpSpPr>
        <p:pic>
          <p:nvPicPr>
            <p:cNvPr id="1026" name="Picture 2" descr="C:\Users\user\Desktop\0322 人物功能深度介紹\phone.png"/>
            <p:cNvPicPr>
              <a:picLocks noChangeAspect="1" noChangeArrowheads="1"/>
            </p:cNvPicPr>
            <p:nvPr/>
          </p:nvPicPr>
          <p:blipFill>
            <a:blip r:embed="rId3"/>
            <a:srcRect b="12947"/>
            <a:stretch>
              <a:fillRect/>
            </a:stretch>
          </p:blipFill>
          <p:spPr bwMode="auto">
            <a:xfrm>
              <a:off x="5488077" y="526734"/>
              <a:ext cx="3657600" cy="4297902"/>
            </a:xfrm>
            <a:prstGeom prst="rect">
              <a:avLst/>
            </a:prstGeom>
            <a:noFill/>
          </p:spPr>
        </p:pic>
        <p:pic>
          <p:nvPicPr>
            <p:cNvPr id="148" name="Shape 148"/>
            <p:cNvPicPr preferRelativeResize="0"/>
            <p:nvPr/>
          </p:nvPicPr>
          <p:blipFill>
            <a:blip r:embed="rId4"/>
            <a:srcRect b="5074"/>
            <a:stretch>
              <a:fillRect/>
            </a:stretch>
          </p:blipFill>
          <p:spPr>
            <a:xfrm>
              <a:off x="6353594" y="1547454"/>
              <a:ext cx="1413580" cy="2296056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/>
              <a:t>Qphoto</a:t>
            </a:r>
            <a:r>
              <a:rPr lang="en-US" b="1" dirty="0" smtClean="0"/>
              <a:t>: View Photos Right Away</a:t>
            </a:r>
            <a:endParaRPr b="1" dirty="0"/>
          </a:p>
        </p:txBody>
      </p:sp>
      <p:pic>
        <p:nvPicPr>
          <p:cNvPr id="146" name="Shape 14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195651" y="1347615"/>
            <a:ext cx="1791556" cy="3184988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Shape 14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497351" y="1347615"/>
            <a:ext cx="1791556" cy="3184988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Picture 2" descr="C:\Users\user\Desktop\0322 人物功能深度介紹\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99542"/>
            <a:ext cx="9144000" cy="41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ctrTitle"/>
          </p:nvPr>
        </p:nvSpPr>
        <p:spPr>
          <a:xfrm>
            <a:off x="107504" y="1563638"/>
            <a:ext cx="8520600" cy="1368152"/>
          </a:xfrm>
        </p:spPr>
        <p:txBody>
          <a:bodyPr/>
          <a:lstStyle/>
          <a:p>
            <a:pPr lvl="0"/>
            <a:r>
              <a:rPr lang="en-US" altLang="zh-TW" sz="3800" spc="-150" dirty="0" smtClean="0"/>
              <a:t>QNAP Facial Recognition</a:t>
            </a:r>
            <a:br>
              <a:rPr lang="en-US" altLang="zh-TW" sz="3800" spc="-150" dirty="0" smtClean="0"/>
            </a:br>
            <a:r>
              <a:rPr lang="en-US" altLang="zh-TW" sz="2800" dirty="0" smtClean="0"/>
              <a:t>Explained</a:t>
            </a:r>
            <a:r>
              <a:rPr lang="en-US" altLang="zh-TW" sz="2800" spc="-150" dirty="0" smtClean="0"/>
              <a:t> </a:t>
            </a:r>
            <a:r>
              <a:rPr lang="en-US" altLang="zh-TW" sz="2800" spc="-150" dirty="0" smtClean="0"/>
              <a:t>by Senior R&amp;D Engineer</a:t>
            </a:r>
            <a:endParaRPr lang="zh-TW" altLang="en-US" sz="2800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Why Deep Learning</a:t>
            </a: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059582"/>
            <a:ext cx="8520600" cy="3416400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latin typeface="Arial"/>
                <a:sym typeface="Calibri"/>
              </a:rPr>
              <a:t>AI’s evolution history</a:t>
            </a:r>
            <a:endParaRPr lang="zh-TW" altLang="en-US" dirty="0">
              <a:latin typeface="Arial"/>
            </a:endParaRP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987" y="1738918"/>
            <a:ext cx="5592028" cy="2849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Why Deep Learning</a:t>
            </a:r>
            <a:endParaRPr dirty="0"/>
          </a:p>
        </p:txBody>
      </p:sp>
      <p:pic>
        <p:nvPicPr>
          <p:cNvPr id="167" name="Shape 1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22227" y="1284823"/>
            <a:ext cx="7054607" cy="31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First Step: Face Detection</a:t>
            </a: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</a:rPr>
              <a:t>Cascade structure</a:t>
            </a:r>
            <a:endParaRPr lang="en" sz="2400" dirty="0" smtClean="0">
              <a:solidFill>
                <a:schemeClr val="dk1"/>
              </a:solidFill>
              <a:latin typeface="Arial"/>
            </a:endParaRPr>
          </a:p>
          <a:p>
            <a:pPr marL="0" lvl="0" indent="0" algn="ctr" rtl="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  <a:latin typeface="Arial"/>
                <a:ea typeface="Calibri"/>
                <a:sym typeface="Calibri"/>
              </a:rPr>
              <a:t>Proposal </a:t>
            </a:r>
            <a:r>
              <a:rPr lang="en" sz="2400" dirty="0">
                <a:solidFill>
                  <a:schemeClr val="dk1"/>
                </a:solidFill>
                <a:latin typeface="Arial"/>
                <a:ea typeface="Calibri"/>
                <a:sym typeface="Calibri"/>
              </a:rPr>
              <a:t>net --&gt; Refine net </a:t>
            </a:r>
            <a:r>
              <a:rPr lang="en" sz="2400" dirty="0">
                <a:solidFill>
                  <a:schemeClr val="dk1"/>
                </a:solidFill>
                <a:latin typeface="Arial"/>
              </a:rPr>
              <a:t>--&gt;</a:t>
            </a:r>
            <a:r>
              <a:rPr lang="en" sz="2400" dirty="0">
                <a:solidFill>
                  <a:schemeClr val="dk1"/>
                </a:solidFill>
                <a:latin typeface="Arial"/>
                <a:ea typeface="Calibri"/>
                <a:sym typeface="Calibri"/>
              </a:rPr>
              <a:t> Output net</a:t>
            </a:r>
            <a:endParaRPr sz="2400" dirty="0">
              <a:latin typeface="Arial"/>
            </a:endParaRP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128" y="1998085"/>
            <a:ext cx="5469328" cy="268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092" y="2602572"/>
            <a:ext cx="3744416" cy="471959"/>
          </a:xfrm>
          <a:prstGeom prst="rect">
            <a:avLst/>
          </a:prstGeom>
          <a:noFill/>
        </p:spPr>
      </p:pic>
      <p:pic>
        <p:nvPicPr>
          <p:cNvPr id="5122" name="Picture 2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203598"/>
            <a:ext cx="3744416" cy="471959"/>
          </a:xfrm>
          <a:prstGeom prst="rect">
            <a:avLst/>
          </a:prstGeom>
          <a:noFill/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Face Alignment</a:t>
            </a:r>
            <a:endParaRPr dirty="0"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95536" y="1059582"/>
            <a:ext cx="3456384" cy="1728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bg1"/>
                </a:solidFill>
                <a:latin typeface="Arial"/>
              </a:rPr>
              <a:t>•</a:t>
            </a:r>
            <a:r>
              <a:rPr lang="en-US" altLang="zh-TW" dirty="0" smtClean="0">
                <a:solidFill>
                  <a:schemeClr val="bg1"/>
                </a:solidFill>
                <a:latin typeface="Arial"/>
              </a:rPr>
              <a:t>Difficulties</a:t>
            </a:r>
            <a:endParaRPr sz="2400" dirty="0">
              <a:solidFill>
                <a:schemeClr val="bg1"/>
              </a:solidFill>
              <a:latin typeface="Arial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 smtClean="0">
                <a:solidFill>
                  <a:schemeClr val="dk1"/>
                </a:solidFill>
                <a:latin typeface="Arial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Arial"/>
              </a:rPr>
              <a:t>Pose difference</a:t>
            </a:r>
            <a:endParaRPr sz="2000" dirty="0">
              <a:solidFill>
                <a:schemeClr val="dk1"/>
              </a:solidFill>
              <a:latin typeface="Arial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 smtClean="0">
                <a:solidFill>
                  <a:schemeClr val="dk1"/>
                </a:solidFill>
                <a:latin typeface="Arial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Arial"/>
              </a:rPr>
              <a:t>Non-rigid expression</a:t>
            </a:r>
            <a:endParaRPr sz="2000" dirty="0">
              <a:solidFill>
                <a:schemeClr val="dk1"/>
              </a:solidFill>
              <a:latin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Arial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4294967295"/>
          </p:nvPr>
        </p:nvSpPr>
        <p:spPr>
          <a:xfrm>
            <a:off x="467544" y="2458556"/>
            <a:ext cx="4000500" cy="2304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bg1"/>
                </a:solidFill>
                <a:ea typeface="微軟正黑體" pitchFamily="34" charset="-120"/>
              </a:rPr>
              <a:t>•</a:t>
            </a:r>
            <a:r>
              <a:rPr lang="en" sz="2400" b="1" dirty="0">
                <a:solidFill>
                  <a:schemeClr val="bg1"/>
                </a:solidFill>
                <a:ea typeface="微軟正黑體" pitchFamily="34" charset="-120"/>
                <a:sym typeface="Calibri"/>
              </a:rPr>
              <a:t>3D </a:t>
            </a:r>
            <a:r>
              <a:rPr lang="en-US" sz="2400" b="1" dirty="0" smtClean="0">
                <a:solidFill>
                  <a:schemeClr val="bg1"/>
                </a:solidFill>
                <a:ea typeface="微軟正黑體" pitchFamily="34" charset="-120"/>
                <a:sym typeface="Calibri"/>
              </a:rPr>
              <a:t>Alignment</a:t>
            </a:r>
            <a:endParaRPr sz="2400" b="1" dirty="0">
              <a:solidFill>
                <a:schemeClr val="bg1"/>
              </a:solidFill>
              <a:ea typeface="微軟正黑體" pitchFamily="34" charset="-120"/>
              <a:sym typeface="Calibri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 smtClean="0">
                <a:solidFill>
                  <a:schemeClr val="dk1"/>
                </a:solidFill>
                <a:ea typeface="微軟正黑體" pitchFamily="34" charset="-120"/>
              </a:rPr>
              <a:t>–</a:t>
            </a: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</a:rPr>
              <a:t>Generic 3D face model</a:t>
            </a:r>
            <a:endParaRPr sz="2000" b="1" dirty="0">
              <a:solidFill>
                <a:schemeClr val="dk1"/>
              </a:solidFill>
              <a:ea typeface="微軟正黑體" pitchFamily="34" charset="-120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 smtClean="0">
                <a:solidFill>
                  <a:schemeClr val="dk1"/>
                </a:solidFill>
                <a:ea typeface="微軟正黑體" pitchFamily="34" charset="-120"/>
              </a:rPr>
              <a:t>–</a:t>
            </a: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</a:rPr>
              <a:t>Affine projection</a:t>
            </a:r>
            <a:endParaRPr sz="2000" b="1" dirty="0">
              <a:solidFill>
                <a:schemeClr val="dk1"/>
              </a:solidFill>
              <a:ea typeface="微軟正黑體" pitchFamily="34" charset="-120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 smtClean="0">
                <a:solidFill>
                  <a:schemeClr val="dk1"/>
                </a:solidFill>
                <a:ea typeface="微軟正黑體" pitchFamily="34" charset="-120"/>
              </a:rPr>
              <a:t>–</a:t>
            </a: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</a:rPr>
              <a:t>Model adjustment</a:t>
            </a:r>
            <a:endParaRPr sz="2000" b="1" dirty="0">
              <a:solidFill>
                <a:schemeClr val="dk1"/>
              </a:solidFill>
              <a:ea typeface="微軟正黑體" pitchFamily="34" charset="-120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 smtClean="0">
                <a:solidFill>
                  <a:schemeClr val="dk1"/>
                </a:solidFill>
                <a:ea typeface="微軟正黑體" pitchFamily="34" charset="-120"/>
              </a:rPr>
              <a:t>–</a:t>
            </a:r>
            <a:r>
              <a:rPr lang="en-US" sz="2000" b="1" dirty="0" smtClean="0">
                <a:solidFill>
                  <a:schemeClr val="dk1"/>
                </a:solidFill>
                <a:ea typeface="微軟正黑體" pitchFamily="34" charset="-120"/>
              </a:rPr>
              <a:t>Warping to frontal face</a:t>
            </a:r>
            <a:endParaRPr sz="2000" b="1" dirty="0">
              <a:solidFill>
                <a:schemeClr val="dk1"/>
              </a:solidFill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b="1" dirty="0">
              <a:ea typeface="微軟正黑體" pitchFamily="34" charset="-120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032" y="1707654"/>
            <a:ext cx="3553425" cy="215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Representation</a:t>
            </a:r>
            <a:endParaRPr dirty="0"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781" y="1231336"/>
            <a:ext cx="4923536" cy="338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smtClean="0"/>
              <a:t>Optimize Recognition Speed</a:t>
            </a:r>
            <a:endParaRPr lang="zh-TW" altLang="en-US" dirty="0"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71880" y="2067694"/>
            <a:ext cx="8520600" cy="1512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  <a:latin typeface="Arial"/>
              </a:rPr>
              <a:t>Prune connections</a:t>
            </a:r>
            <a:endParaRPr dirty="0">
              <a:solidFill>
                <a:schemeClr val="dk1"/>
              </a:solidFill>
              <a:latin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Arial"/>
              </a:rPr>
              <a:t>Prune neurons</a:t>
            </a:r>
            <a:endParaRPr dirty="0">
              <a:latin typeface="Arial"/>
            </a:endParaRP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732" y="1476836"/>
            <a:ext cx="5021842" cy="2786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Pipeline Inference</a:t>
            </a:r>
            <a:endParaRPr lang="zh-TW" altLang="en-US" dirty="0" smtClean="0"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664" y="1059582"/>
            <a:ext cx="6017284" cy="37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剪去對角線角落矩形 6"/>
          <p:cNvSpPr/>
          <p:nvPr/>
        </p:nvSpPr>
        <p:spPr>
          <a:xfrm>
            <a:off x="6732240" y="1582172"/>
            <a:ext cx="1296144" cy="360040"/>
          </a:xfrm>
          <a:prstGeom prst="snip2DiagRect">
            <a:avLst>
              <a:gd name="adj1" fmla="val 0"/>
              <a:gd name="adj2" fmla="val 4240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latin typeface="Arial"/>
                <a:ea typeface="微軟正黑體" pitchFamily="34" charset="-120"/>
                <a:cs typeface="Arial"/>
              </a:rPr>
              <a:t>N</a:t>
            </a:r>
            <a:r>
              <a:rPr lang="en-US" altLang="zh-TW" sz="1200" b="1" dirty="0" smtClean="0">
                <a:latin typeface="Arial"/>
                <a:ea typeface="微軟正黑體" pitchFamily="34" charset="-120"/>
                <a:cs typeface="Arial"/>
              </a:rPr>
              <a:t>on-pipeline</a:t>
            </a:r>
            <a:endParaRPr lang="zh-TW" altLang="en-US" sz="1200" b="1" dirty="0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8" name="剪去對角線角落矩形 7"/>
          <p:cNvSpPr/>
          <p:nvPr/>
        </p:nvSpPr>
        <p:spPr>
          <a:xfrm>
            <a:off x="6732240" y="4011910"/>
            <a:ext cx="1224136" cy="360040"/>
          </a:xfrm>
          <a:prstGeom prst="snip2DiagRect">
            <a:avLst>
              <a:gd name="adj1" fmla="val 0"/>
              <a:gd name="adj2" fmla="val 4240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 smtClean="0">
                <a:latin typeface="Arial"/>
                <a:ea typeface="微軟正黑體" pitchFamily="34" charset="-120"/>
                <a:cs typeface="Arial"/>
              </a:rPr>
              <a:t>Pipeline</a:t>
            </a:r>
            <a:endParaRPr lang="zh-TW" altLang="en-US" sz="1200" b="1" dirty="0">
              <a:latin typeface="Arial"/>
              <a:ea typeface="微軟正黑體" pitchFamily="34" charset="-12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0322 人物功能深度介紹\44444629_xxl.png"/>
          <p:cNvPicPr>
            <a:picLocks noChangeAspect="1" noChangeArrowheads="1"/>
          </p:cNvPicPr>
          <p:nvPr/>
        </p:nvPicPr>
        <p:blipFill>
          <a:blip r:embed="rId3"/>
          <a:srcRect r="7528"/>
          <a:stretch>
            <a:fillRect/>
          </a:stretch>
        </p:blipFill>
        <p:spPr bwMode="auto">
          <a:xfrm>
            <a:off x="3131840" y="999449"/>
            <a:ext cx="6012160" cy="3816424"/>
          </a:xfrm>
          <a:prstGeom prst="rect">
            <a:avLst/>
          </a:prstGeom>
          <a:noFill/>
        </p:spPr>
      </p:pic>
      <p:sp>
        <p:nvSpPr>
          <p:cNvPr id="208" name="Shape 20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Last Step: Face Grouping</a:t>
            </a:r>
            <a:endParaRPr lang="zh-TW" altLang="en-US" dirty="0" smtClean="0"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23528" y="2283718"/>
            <a:ext cx="8520600" cy="1152128"/>
          </a:xfrm>
        </p:spPr>
        <p:txBody>
          <a:bodyPr/>
          <a:lstStyle/>
          <a:p>
            <a:pPr lvl="0"/>
            <a:r>
              <a:rPr lang="en-US" altLang="zh-TW" dirty="0" smtClean="0">
                <a:latin typeface="Arial"/>
              </a:rPr>
              <a:t>Calculate face distances</a:t>
            </a:r>
          </a:p>
          <a:p>
            <a:pPr lvl="0"/>
            <a:r>
              <a:rPr lang="zh-TW" altLang="en-US" dirty="0" smtClean="0">
                <a:latin typeface="Arial"/>
              </a:rPr>
              <a:t>P</a:t>
            </a:r>
            <a:r>
              <a:rPr lang="zh-TW" altLang="zh-TW" dirty="0" smtClean="0">
                <a:latin typeface="Arial"/>
              </a:rPr>
              <a:t>u</a:t>
            </a:r>
            <a:r>
              <a:rPr lang="en-US" altLang="zh-TW" dirty="0" smtClean="0">
                <a:latin typeface="Arial"/>
              </a:rPr>
              <a:t>t similar faces in a group</a:t>
            </a:r>
            <a:endParaRPr lang="zh-TW" altLang="en-US" dirty="0" smtClean="0">
              <a:latin typeface="Arial"/>
            </a:endParaRPr>
          </a:p>
          <a:p>
            <a:pPr lvl="0"/>
            <a:endParaRPr lang="zh-TW" alt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0322 人物功能深度介紹\52549295_xxl.png"/>
          <p:cNvPicPr>
            <a:picLocks noChangeAspect="1" noChangeArrowheads="1"/>
          </p:cNvPicPr>
          <p:nvPr/>
        </p:nvPicPr>
        <p:blipFill>
          <a:blip r:embed="rId3"/>
          <a:srcRect r="8285"/>
          <a:stretch>
            <a:fillRect/>
          </a:stretch>
        </p:blipFill>
        <p:spPr bwMode="auto">
          <a:xfrm flipH="1">
            <a:off x="0" y="771550"/>
            <a:ext cx="5580112" cy="4057139"/>
          </a:xfrm>
          <a:prstGeom prst="rect">
            <a:avLst/>
          </a:prstGeom>
          <a:noFill/>
        </p:spPr>
      </p:pic>
      <p:pic>
        <p:nvPicPr>
          <p:cNvPr id="3076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267494"/>
            <a:ext cx="9144000" cy="1059100"/>
          </a:xfrm>
          <a:prstGeom prst="rect">
            <a:avLst/>
          </a:prstGeom>
          <a:noFill/>
        </p:spPr>
      </p:pic>
      <p:pic>
        <p:nvPicPr>
          <p:cNvPr id="3074" name="Picture 2" descr="C:\Users\user\Desktop\2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79330" y="1476145"/>
            <a:ext cx="6041142" cy="2910028"/>
          </a:xfrm>
          <a:prstGeom prst="rect">
            <a:avLst/>
          </a:prstGeom>
          <a:noFill/>
        </p:spPr>
      </p:pic>
      <p:sp>
        <p:nvSpPr>
          <p:cNvPr id="61" name="Shape 61"/>
          <p:cNvSpPr/>
          <p:nvPr/>
        </p:nvSpPr>
        <p:spPr>
          <a:xfrm>
            <a:off x="4073388" y="1707367"/>
            <a:ext cx="888378" cy="852877"/>
          </a:xfrm>
          <a:prstGeom prst="wedgeRectCallout">
            <a:avLst>
              <a:gd name="adj1" fmla="val -88137"/>
              <a:gd name="adj2" fmla="val -2475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6">
            <a:alphaModFix/>
          </a:blip>
          <a:srcRect l="1690" t="3624" r="78036" b="65044"/>
          <a:stretch/>
        </p:blipFill>
        <p:spPr>
          <a:xfrm>
            <a:off x="4122788" y="1756701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/>
          <p:nvPr/>
        </p:nvSpPr>
        <p:spPr>
          <a:xfrm>
            <a:off x="6034768" y="938240"/>
            <a:ext cx="888378" cy="852877"/>
          </a:xfrm>
          <a:prstGeom prst="wedgeRectCallout">
            <a:avLst>
              <a:gd name="adj1" fmla="val -39475"/>
              <a:gd name="adj2" fmla="val 80726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6">
            <a:alphaModFix/>
          </a:blip>
          <a:srcRect l="27198" t="3624" r="52529" b="65044"/>
          <a:stretch/>
        </p:blipFill>
        <p:spPr>
          <a:xfrm>
            <a:off x="6084168" y="987574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7697482" y="1357579"/>
            <a:ext cx="888378" cy="852877"/>
          </a:xfrm>
          <a:prstGeom prst="wedgeRectCallout">
            <a:avLst>
              <a:gd name="adj1" fmla="val -90570"/>
              <a:gd name="adj2" fmla="val 14071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6322800" y="2522416"/>
            <a:ext cx="888378" cy="852877"/>
          </a:xfrm>
          <a:prstGeom prst="wedgeRectCallout">
            <a:avLst>
              <a:gd name="adj1" fmla="val 29672"/>
              <a:gd name="adj2" fmla="val -86233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7917194" y="3147814"/>
            <a:ext cx="888378" cy="852877"/>
          </a:xfrm>
          <a:prstGeom prst="wedgeRectCallout">
            <a:avLst>
              <a:gd name="adj1" fmla="val -84855"/>
              <a:gd name="adj2" fmla="val 31294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6">
            <a:alphaModFix/>
          </a:blip>
          <a:srcRect l="53161" t="3624" r="26565" b="65044"/>
          <a:stretch/>
        </p:blipFill>
        <p:spPr>
          <a:xfrm>
            <a:off x="6372200" y="2571750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3330700" y="3052845"/>
            <a:ext cx="888378" cy="852877"/>
          </a:xfrm>
          <a:prstGeom prst="wedgeRectCallout">
            <a:avLst>
              <a:gd name="adj1" fmla="val 85972"/>
              <a:gd name="adj2" fmla="val -501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6">
            <a:alphaModFix/>
          </a:blip>
          <a:srcRect l="77989" t="3624" r="1737" b="65044"/>
          <a:stretch/>
        </p:blipFill>
        <p:spPr>
          <a:xfrm>
            <a:off x="7750570" y="1407458"/>
            <a:ext cx="790748" cy="75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6">
            <a:alphaModFix/>
          </a:blip>
          <a:srcRect l="1688" t="54975" r="78038" b="13694"/>
          <a:stretch/>
        </p:blipFill>
        <p:spPr>
          <a:xfrm>
            <a:off x="3380100" y="3102179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/>
          <p:nvPr/>
        </p:nvSpPr>
        <p:spPr>
          <a:xfrm>
            <a:off x="5153508" y="3507567"/>
            <a:ext cx="888378" cy="852877"/>
          </a:xfrm>
          <a:prstGeom prst="wedgeRectCallout">
            <a:avLst>
              <a:gd name="adj1" fmla="val -93237"/>
              <a:gd name="adj2" fmla="val -3372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6">
            <a:alphaModFix/>
          </a:blip>
          <a:srcRect l="27656" t="55341" r="52070" b="13327"/>
          <a:stretch/>
        </p:blipFill>
        <p:spPr>
          <a:xfrm>
            <a:off x="7966594" y="3197148"/>
            <a:ext cx="790748" cy="75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6">
            <a:alphaModFix/>
          </a:blip>
          <a:srcRect l="52622" t="55595" r="27104" b="13074"/>
          <a:stretch/>
        </p:blipFill>
        <p:spPr>
          <a:xfrm>
            <a:off x="5202908" y="3556901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標題 22"/>
          <p:cNvSpPr>
            <a:spLocks noGrp="1"/>
          </p:cNvSpPr>
          <p:nvPr>
            <p:ph type="title"/>
          </p:nvPr>
        </p:nvSpPr>
        <p:spPr>
          <a:xfrm>
            <a:off x="230500" y="339502"/>
            <a:ext cx="5616624" cy="1203116"/>
          </a:xfrm>
        </p:spPr>
        <p:txBody>
          <a:bodyPr/>
          <a:lstStyle/>
          <a:p>
            <a:pPr lvl="0" algn="l"/>
            <a:r>
              <a:rPr lang="en-US" altLang="zh-TW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Old friends are all over the world. I miss the old days with them</a:t>
            </a:r>
            <a:r>
              <a:rPr lang="mr-IN" altLang="zh-TW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  <a:endParaRPr lang="zh-TW" alt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3"/>
          <a:srcRect l="21428"/>
          <a:stretch>
            <a:fillRect/>
          </a:stretch>
        </p:blipFill>
        <p:spPr bwMode="auto">
          <a:xfrm>
            <a:off x="2303240" y="3075806"/>
            <a:ext cx="6120680" cy="720080"/>
          </a:xfrm>
          <a:prstGeom prst="rect">
            <a:avLst/>
          </a:prstGeom>
          <a:noFill/>
        </p:spPr>
      </p:pic>
      <p:pic>
        <p:nvPicPr>
          <p:cNvPr id="9219" name="Picture 3" descr="C:\Users\user\Desktop\0322 人物功能深度介紹\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2" y="911646"/>
            <a:ext cx="3800203" cy="3748336"/>
          </a:xfrm>
          <a:prstGeom prst="rect">
            <a:avLst/>
          </a:prstGeom>
          <a:noFill/>
        </p:spPr>
      </p:pic>
      <p:sp>
        <p:nvSpPr>
          <p:cNvPr id="215" name="Shape 2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/>
              <a:t>R</a:t>
            </a:r>
            <a:r>
              <a:rPr lang="en-US" altLang="zh-TW" dirty="0" smtClean="0"/>
              <a:t>ecognizing Speed</a:t>
            </a:r>
            <a:endParaRPr lang="zh-TW" altLang="en-US" dirty="0"/>
          </a:p>
        </p:txBody>
      </p:sp>
      <p:sp>
        <p:nvSpPr>
          <p:cNvPr id="224" name="Shape 224"/>
          <p:cNvSpPr txBox="1"/>
          <p:nvPr/>
        </p:nvSpPr>
        <p:spPr>
          <a:xfrm>
            <a:off x="3023320" y="4011910"/>
            <a:ext cx="561662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200" dirty="0" smtClean="0">
                <a:solidFill>
                  <a:schemeClr val="dk1"/>
                </a:solidFill>
                <a:ea typeface="微軟正黑體" pitchFamily="34" charset="-120"/>
              </a:rPr>
              <a:t>Test environment: QNAP TS-253B, QTS 4.3.4.0486, Photo Station 5.6.2</a:t>
            </a:r>
          </a:p>
          <a:p>
            <a:pPr lvl="0"/>
            <a:r>
              <a:rPr lang="en-US" altLang="zh-TW" sz="1200" dirty="0" smtClean="0">
                <a:solidFill>
                  <a:schemeClr val="dk1"/>
                </a:solidFill>
                <a:ea typeface="微軟正黑體" pitchFamily="34" charset="-120"/>
              </a:rPr>
              <a:t>Steps: Designated a folder with 1000 photos as facial recognition folder, then wait for the system to recognize</a:t>
            </a:r>
            <a:endParaRPr lang="zh-TW" altLang="en-US" sz="1200" dirty="0">
              <a:solidFill>
                <a:schemeClr val="dk1"/>
              </a:solidFill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023320" y="3190205"/>
            <a:ext cx="267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a typeface="微軟正黑體" pitchFamily="34" charset="-120"/>
              </a:rPr>
              <a:t>Only 8 minutes</a:t>
            </a:r>
            <a:endParaRPr lang="en-US" altLang="zh-TW" sz="2200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18" name="Shape 222"/>
          <p:cNvSpPr txBox="1"/>
          <p:nvPr/>
        </p:nvSpPr>
        <p:spPr>
          <a:xfrm>
            <a:off x="3023320" y="2499742"/>
            <a:ext cx="4120930" cy="35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400" b="1" dirty="0" smtClean="0">
                <a:ea typeface="微軟正黑體" pitchFamily="34" charset="-120"/>
              </a:rPr>
              <a:t>Recognize 1000 photos</a:t>
            </a:r>
            <a:endParaRPr lang="zh-TW" altLang="en-US" sz="2400" b="1" dirty="0">
              <a:ea typeface="微軟正黑體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 rot="20826189">
            <a:off x="5476449" y="3123833"/>
            <a:ext cx="618504" cy="6185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6189">
            <a:off x="5502107" y="3205643"/>
            <a:ext cx="562389" cy="391045"/>
          </a:xfrm>
          <a:prstGeom prst="rect">
            <a:avLst/>
          </a:prstGeom>
        </p:spPr>
      </p:pic>
      <p:pic>
        <p:nvPicPr>
          <p:cNvPr id="1026" name="Picture 2" descr="C:\Users\user\Desktop\0322 人物功能深度介紹\2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6256" y="2715766"/>
            <a:ext cx="1584176" cy="122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ctrTitle"/>
          </p:nvPr>
        </p:nvSpPr>
        <p:spPr>
          <a:xfrm>
            <a:off x="179512" y="1563638"/>
            <a:ext cx="5472608" cy="1512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QNAP Photo </a:t>
            </a:r>
            <a:r>
              <a:rPr lang="en" b="1" dirty="0" smtClean="0"/>
              <a:t>Station</a:t>
            </a:r>
            <a:r>
              <a:rPr lang="en-US" dirty="0"/>
              <a:t> </a:t>
            </a:r>
            <a:r>
              <a:rPr lang="en-US" dirty="0" smtClean="0"/>
              <a:t>Has More Features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140273"/>
            <a:ext cx="6552728" cy="504056"/>
          </a:xfrm>
          <a:prstGeom prst="rect">
            <a:avLst/>
          </a:prstGeom>
          <a:noFill/>
        </p:spPr>
      </p:pic>
      <p:sp>
        <p:nvSpPr>
          <p:cNvPr id="234" name="Shape 23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Recommend for Tag Name</a:t>
            </a:r>
            <a:endParaRPr lang="zh-TW" altLang="en-US" dirty="0"/>
          </a:p>
        </p:txBody>
      </p:sp>
      <p:pic>
        <p:nvPicPr>
          <p:cNvPr id="235" name="Shape 2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5536" y="1837784"/>
            <a:ext cx="4875996" cy="271730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Shape 242"/>
          <p:cNvSpPr txBox="1"/>
          <p:nvPr/>
        </p:nvSpPr>
        <p:spPr>
          <a:xfrm>
            <a:off x="7127256" y="3347394"/>
            <a:ext cx="1549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ea typeface="微軟正黑體" pitchFamily="34" charset="-120"/>
              </a:rPr>
              <a:t>No this feature</a:t>
            </a:r>
            <a:endParaRPr sz="1800" b="1" dirty="0">
              <a:ea typeface="微軟正黑體" pitchFamily="34" charset="-120"/>
            </a:endParaRPr>
          </a:p>
        </p:txBody>
      </p:sp>
      <p:pic>
        <p:nvPicPr>
          <p:cNvPr id="13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39411"/>
          <a:stretch>
            <a:fillRect/>
          </a:stretch>
        </p:blipFill>
        <p:spPr bwMode="auto">
          <a:xfrm>
            <a:off x="1547664" y="1901656"/>
            <a:ext cx="2860788" cy="576064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1619672" y="1923678"/>
            <a:ext cx="196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Ask tag name for unknown person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15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39411"/>
          <a:stretch>
            <a:fillRect/>
          </a:stretch>
        </p:blipFill>
        <p:spPr bwMode="auto">
          <a:xfrm>
            <a:off x="4443948" y="3219822"/>
            <a:ext cx="2160240" cy="576064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5127516" y="324184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Drag a box to define faces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12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370671" y="1930522"/>
            <a:ext cx="1856086" cy="1856084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2123728" y="1131590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QNAP</a:t>
            </a:r>
          </a:p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Photo Station</a:t>
            </a:r>
            <a:endParaRPr lang="zh-TW" altLang="en-US" sz="1800" dirty="0"/>
          </a:p>
        </p:txBody>
      </p:sp>
      <p:pic>
        <p:nvPicPr>
          <p:cNvPr id="19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48263" y="1140273"/>
            <a:ext cx="1972771" cy="504056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7020272" y="1131590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800" b="1" dirty="0" err="1" smtClean="0">
                <a:solidFill>
                  <a:srgbClr val="FFFFFF"/>
                </a:solidFill>
              </a:rPr>
              <a:t>Synology</a:t>
            </a:r>
            <a:endParaRPr lang="en-US" altLang="zh-TW" sz="1800" b="1" dirty="0" smtClean="0">
              <a:solidFill>
                <a:srgbClr val="FFFFFF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Moments</a:t>
            </a:r>
          </a:p>
        </p:txBody>
      </p:sp>
      <p:pic>
        <p:nvPicPr>
          <p:cNvPr id="6147" name="Picture 3" descr="C:\Users\user\Desktop\0322 人物功能深度介紹\1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6440" y="2355726"/>
            <a:ext cx="1030833" cy="901450"/>
          </a:xfrm>
          <a:prstGeom prst="rect">
            <a:avLst/>
          </a:prstGeom>
          <a:noFill/>
        </p:spPr>
      </p:pic>
      <p:cxnSp>
        <p:nvCxnSpPr>
          <p:cNvPr id="26" name="直線接點 25"/>
          <p:cNvCxnSpPr/>
          <p:nvPr/>
        </p:nvCxnSpPr>
        <p:spPr>
          <a:xfrm>
            <a:off x="6835070" y="1131590"/>
            <a:ext cx="0" cy="3600400"/>
          </a:xfrm>
          <a:prstGeom prst="line">
            <a:avLst/>
          </a:prstGeom>
          <a:ln w="19050">
            <a:solidFill>
              <a:srgbClr val="6633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 rot="20826189">
            <a:off x="1620503" y="1069345"/>
            <a:ext cx="618504" cy="6185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 descr="皇冠-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26189">
            <a:off x="1646161" y="1151155"/>
            <a:ext cx="562389" cy="39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Remove Strangers</a:t>
            </a:r>
            <a:endParaRPr b="1" dirty="0"/>
          </a:p>
        </p:txBody>
      </p:sp>
      <p:pic>
        <p:nvPicPr>
          <p:cNvPr id="249" name="Shape 2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4343" y="1787746"/>
            <a:ext cx="5117522" cy="287456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140273"/>
            <a:ext cx="6552728" cy="504056"/>
          </a:xfrm>
          <a:prstGeom prst="rect">
            <a:avLst/>
          </a:prstGeom>
          <a:noFill/>
        </p:spPr>
      </p:pic>
      <p:sp>
        <p:nvSpPr>
          <p:cNvPr id="13" name="Shape 242"/>
          <p:cNvSpPr txBox="1"/>
          <p:nvPr/>
        </p:nvSpPr>
        <p:spPr>
          <a:xfrm>
            <a:off x="7127256" y="3347394"/>
            <a:ext cx="1549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ea typeface="微軟正黑體" pitchFamily="34" charset="-120"/>
              </a:rPr>
              <a:t>No this feature</a:t>
            </a:r>
            <a:endParaRPr sz="1800" b="1" dirty="0"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23728" y="1131590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QNAP</a:t>
            </a:r>
          </a:p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Photo Station</a:t>
            </a:r>
            <a:endParaRPr lang="zh-TW" altLang="en-US" sz="1800" dirty="0"/>
          </a:p>
        </p:txBody>
      </p:sp>
      <p:pic>
        <p:nvPicPr>
          <p:cNvPr id="16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948263" y="1140273"/>
            <a:ext cx="1972771" cy="504056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7020272" y="1131590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800" b="1" dirty="0" err="1" smtClean="0">
                <a:solidFill>
                  <a:srgbClr val="FFFFFF"/>
                </a:solidFill>
              </a:rPr>
              <a:t>Synology</a:t>
            </a:r>
            <a:endParaRPr lang="en-US" altLang="zh-TW" sz="1800" b="1" dirty="0" smtClean="0">
              <a:solidFill>
                <a:srgbClr val="FFFFFF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Moments</a:t>
            </a:r>
          </a:p>
        </p:txBody>
      </p:sp>
      <p:pic>
        <p:nvPicPr>
          <p:cNvPr id="18" name="Picture 3" descr="C:\Users\user\Desktop\0322 人物功能深度介紹\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6440" y="2355726"/>
            <a:ext cx="1030833" cy="901450"/>
          </a:xfrm>
          <a:prstGeom prst="rect">
            <a:avLst/>
          </a:prstGeom>
          <a:noFill/>
        </p:spPr>
      </p:pic>
      <p:cxnSp>
        <p:nvCxnSpPr>
          <p:cNvPr id="19" name="直線接點 18"/>
          <p:cNvCxnSpPr/>
          <p:nvPr/>
        </p:nvCxnSpPr>
        <p:spPr>
          <a:xfrm>
            <a:off x="6835070" y="1131590"/>
            <a:ext cx="0" cy="3600400"/>
          </a:xfrm>
          <a:prstGeom prst="line">
            <a:avLst/>
          </a:prstGeom>
          <a:ln w="19050">
            <a:solidFill>
              <a:srgbClr val="6633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7"/>
          <a:srcRect r="39411"/>
          <a:stretch>
            <a:fillRect/>
          </a:stretch>
        </p:blipFill>
        <p:spPr bwMode="auto">
          <a:xfrm>
            <a:off x="4572000" y="3125792"/>
            <a:ext cx="2160240" cy="576064"/>
          </a:xfrm>
          <a:prstGeom prst="rect">
            <a:avLst/>
          </a:prstGeom>
          <a:noFill/>
        </p:spPr>
      </p:pic>
      <p:sp>
        <p:nvSpPr>
          <p:cNvPr id="22" name="文字方塊 21"/>
          <p:cNvSpPr txBox="1"/>
          <p:nvPr/>
        </p:nvSpPr>
        <p:spPr>
          <a:xfrm>
            <a:off x="5148064" y="314781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Remove tags on photos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20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131841" y="1708709"/>
            <a:ext cx="2155693" cy="2155693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56" name="Shape 2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67944" y="5308054"/>
            <a:ext cx="1067222" cy="106723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橢圓 25"/>
          <p:cNvSpPr/>
          <p:nvPr/>
        </p:nvSpPr>
        <p:spPr>
          <a:xfrm rot="20826189">
            <a:off x="1620503" y="1069345"/>
            <a:ext cx="618504" cy="6185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 descr="皇冠-0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26189">
            <a:off x="1646161" y="1151155"/>
            <a:ext cx="562389" cy="39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395536" y="1811936"/>
            <a:ext cx="3024336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0" y="2611484"/>
            <a:ext cx="4644008" cy="2138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2" name="Shape 26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If you miss her, </a:t>
            </a:r>
            <a:r>
              <a:rPr lang="en-US" altLang="zh-TW" smtClean="0"/>
              <a:t>take </a:t>
            </a:r>
            <a:r>
              <a:rPr lang="en-US" altLang="zh-TW" smtClean="0"/>
              <a:t>actions now</a:t>
            </a:r>
            <a:endParaRPr lang="zh-TW" altLang="en-US" dirty="0"/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l="27198" t="3624" r="52529" b="65044"/>
          <a:stretch/>
        </p:blipFill>
        <p:spPr>
          <a:xfrm>
            <a:off x="611560" y="1883945"/>
            <a:ext cx="432048" cy="41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4"/>
          <a:srcRect l="14286" r="14286"/>
          <a:stretch>
            <a:fillRect/>
          </a:stretch>
        </p:blipFill>
        <p:spPr bwMode="auto">
          <a:xfrm>
            <a:off x="5436096" y="2139702"/>
            <a:ext cx="1440160" cy="504056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3275856" y="2571750"/>
            <a:ext cx="4176464" cy="2211188"/>
            <a:chOff x="2195736" y="2067694"/>
            <a:chExt cx="4488258" cy="2376264"/>
          </a:xfrm>
        </p:grpSpPr>
        <p:pic>
          <p:nvPicPr>
            <p:cNvPr id="13" name="Picture 5" descr="C:\Users\user\Desktop\向量繪製\mac book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5736" y="2067694"/>
              <a:ext cx="4488258" cy="2376264"/>
            </a:xfrm>
            <a:prstGeom prst="rect">
              <a:avLst/>
            </a:prstGeom>
            <a:noFill/>
          </p:spPr>
        </p:pic>
        <p:pic>
          <p:nvPicPr>
            <p:cNvPr id="267" name="Shape 267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2761752" y="2233298"/>
              <a:ext cx="3384376" cy="192375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9" name="文字方塊 18"/>
          <p:cNvSpPr txBox="1"/>
          <p:nvPr/>
        </p:nvSpPr>
        <p:spPr>
          <a:xfrm>
            <a:off x="5249048" y="2171976"/>
            <a:ext cx="1800200" cy="45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400"/>
              </a:lnSpc>
            </a:pPr>
            <a:r>
              <a:rPr lang="en-US" altLang="zh-TW" b="1" dirty="0" smtClean="0">
                <a:solidFill>
                  <a:srgbClr val="FFFFFF"/>
                </a:solidFill>
                <a:ea typeface="微軟正黑體" pitchFamily="34" charset="-120"/>
              </a:rPr>
              <a:t>Share via</a:t>
            </a:r>
          </a:p>
          <a:p>
            <a:pPr lvl="0" algn="ctr">
              <a:lnSpc>
                <a:spcPts val="1400"/>
              </a:lnSpc>
            </a:pPr>
            <a:r>
              <a:rPr lang="en-US" altLang="zh-TW" b="1" dirty="0" smtClean="0">
                <a:solidFill>
                  <a:srgbClr val="FFFFFF"/>
                </a:solidFill>
                <a:ea typeface="微軟正黑體" pitchFamily="34" charset="-120"/>
              </a:rPr>
              <a:t>Photo Station</a:t>
            </a:r>
          </a:p>
        </p:txBody>
      </p:sp>
      <p:pic>
        <p:nvPicPr>
          <p:cNvPr id="20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4"/>
          <a:srcRect l="14286" r="14286"/>
          <a:stretch>
            <a:fillRect/>
          </a:stretch>
        </p:blipFill>
        <p:spPr bwMode="auto">
          <a:xfrm>
            <a:off x="7279328" y="1275606"/>
            <a:ext cx="1440160" cy="504056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7092280" y="1297122"/>
            <a:ext cx="1800200" cy="45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b="1" dirty="0" smtClean="0">
                <a:solidFill>
                  <a:srgbClr val="FFFFFF"/>
                </a:solidFill>
                <a:ea typeface="微軟正黑體" pitchFamily="34" charset="-120"/>
              </a:rPr>
              <a:t>Share via</a:t>
            </a:r>
          </a:p>
          <a:p>
            <a:pPr algn="ctr">
              <a:lnSpc>
                <a:spcPts val="1400"/>
              </a:lnSpc>
            </a:pPr>
            <a:r>
              <a:rPr lang="en-US" altLang="zh-TW" b="1" dirty="0" err="1" smtClean="0">
                <a:solidFill>
                  <a:srgbClr val="FFFFFF"/>
                </a:solidFill>
                <a:ea typeface="微軟正黑體" pitchFamily="34" charset="-120"/>
              </a:rPr>
              <a:t>Qphoto</a:t>
            </a:r>
            <a:endParaRPr lang="en-US" altLang="zh-TW" b="1" dirty="0" smtClean="0">
              <a:solidFill>
                <a:srgbClr val="FFFFFF"/>
              </a:solidFill>
              <a:ea typeface="微軟正黑體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236296" y="1707654"/>
            <a:ext cx="1512168" cy="3096344"/>
            <a:chOff x="7268570" y="1491630"/>
            <a:chExt cx="1512168" cy="3096344"/>
          </a:xfrm>
        </p:grpSpPr>
        <p:pic>
          <p:nvPicPr>
            <p:cNvPr id="7170" name="Picture 2" descr="C:\Users\user\Desktop\0322 人物功能深度介紹\1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268570" y="1491630"/>
              <a:ext cx="1512168" cy="3096344"/>
            </a:xfrm>
            <a:prstGeom prst="rect">
              <a:avLst/>
            </a:prstGeom>
            <a:noFill/>
          </p:spPr>
        </p:pic>
        <p:pic>
          <p:nvPicPr>
            <p:cNvPr id="270" name="Shape 270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7380316" y="1923678"/>
              <a:ext cx="1296135" cy="2304241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68" name="Shape 268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78677" y="3097322"/>
            <a:ext cx="3028640" cy="1440159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文字方塊 22"/>
          <p:cNvSpPr txBox="1"/>
          <p:nvPr/>
        </p:nvSpPr>
        <p:spPr>
          <a:xfrm>
            <a:off x="179512" y="2624400"/>
            <a:ext cx="2736304" cy="45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TW" sz="1300" b="1" dirty="0" smtClean="0">
                <a:solidFill>
                  <a:schemeClr val="tx1"/>
                </a:solidFill>
                <a:ea typeface="微軟正黑體" pitchFamily="34" charset="-120"/>
              </a:rPr>
              <a:t>Receive sharing link and download photos</a:t>
            </a:r>
            <a:endParaRPr lang="zh-TW" altLang="en-US" sz="1300" b="1" dirty="0" smtClean="0">
              <a:solidFill>
                <a:schemeClr val="tx1"/>
              </a:solidFill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115616" y="183250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What photos? Let me see.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95536" y="1164251"/>
            <a:ext cx="3024336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Shape 265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579809" y="1214406"/>
            <a:ext cx="475995" cy="47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文字方塊 29"/>
          <p:cNvSpPr txBox="1"/>
          <p:nvPr/>
        </p:nvSpPr>
        <p:spPr>
          <a:xfrm>
            <a:off x="1115616" y="120595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Anna, I saw our old photos and I miss you.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xfrm>
            <a:off x="467544" y="1635646"/>
            <a:ext cx="4752528" cy="136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Demo</a:t>
            </a:r>
            <a:endParaRPr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ctrTitle"/>
          </p:nvPr>
        </p:nvSpPr>
        <p:spPr>
          <a:xfrm>
            <a:off x="107504" y="1635646"/>
            <a:ext cx="7416824" cy="136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800" dirty="0" smtClean="0"/>
              <a:t>QNAP facial recognition</a:t>
            </a:r>
            <a:br>
              <a:rPr lang="en-US" altLang="zh-TW" sz="3800" dirty="0" smtClean="0"/>
            </a:br>
            <a:r>
              <a:rPr lang="en-US" altLang="zh-TW" sz="3800" dirty="0" smtClean="0"/>
              <a:t>is your best choice</a:t>
            </a:r>
            <a:endParaRPr lang="en" altLang="zh-TW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67494"/>
            <a:ext cx="9144000" cy="1059100"/>
          </a:xfrm>
          <a:prstGeom prst="rect">
            <a:avLst/>
          </a:prstGeom>
          <a:noFill/>
        </p:spPr>
      </p:pic>
      <p:sp>
        <p:nvSpPr>
          <p:cNvPr id="9" name="標題 22"/>
          <p:cNvSpPr>
            <a:spLocks noGrp="1"/>
          </p:cNvSpPr>
          <p:nvPr>
            <p:ph type="title"/>
          </p:nvPr>
        </p:nvSpPr>
        <p:spPr>
          <a:xfrm>
            <a:off x="323528" y="350012"/>
            <a:ext cx="4608512" cy="1152128"/>
          </a:xfrm>
        </p:spPr>
        <p:txBody>
          <a:bodyPr/>
          <a:lstStyle/>
          <a:p>
            <a:pPr lvl="0" algn="l"/>
            <a:r>
              <a:rPr lang="en-US" altLang="zh-TW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to find my friends in thousands of photos?</a:t>
            </a:r>
            <a:endParaRPr lang="zh-TW" alt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9" name="Picture 3" descr="C:\Users\user\Desktop\0322 人物功能深度介紹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7704" y="10273"/>
            <a:ext cx="7236296" cy="4822689"/>
          </a:xfrm>
          <a:prstGeom prst="rect">
            <a:avLst/>
          </a:prstGeom>
          <a:noFill/>
        </p:spPr>
      </p:pic>
      <p:pic>
        <p:nvPicPr>
          <p:cNvPr id="4101" name="Picture 5" descr="C:\Users\user\Desktop\向量繪製\mac bo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1923677"/>
            <a:ext cx="4416250" cy="2376264"/>
          </a:xfrm>
          <a:prstGeom prst="rect">
            <a:avLst/>
          </a:prstGeom>
          <a:noFill/>
        </p:spPr>
      </p:pic>
      <p:pic>
        <p:nvPicPr>
          <p:cNvPr id="82" name="Shape 8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54461" y="2098462"/>
            <a:ext cx="3357499" cy="191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0322 人物功能深度介紹\48700124_xxl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179512" y="1635646"/>
            <a:ext cx="8520600" cy="136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 smtClean="0"/>
              <a:t>You need</a:t>
            </a:r>
            <a:r>
              <a:rPr lang="en" sz="3800" dirty="0" smtClean="0"/>
              <a:t> </a:t>
            </a:r>
            <a:r>
              <a:rPr lang="en" sz="3800" b="1" dirty="0" smtClean="0">
                <a:ea typeface="微軟正黑體" pitchFamily="34" charset="-120"/>
              </a:rPr>
              <a:t>Photo </a:t>
            </a:r>
            <a:r>
              <a:rPr lang="en" sz="3800" b="1" dirty="0">
                <a:ea typeface="微軟正黑體" pitchFamily="34" charset="-120"/>
              </a:rPr>
              <a:t>Station</a:t>
            </a:r>
            <a:endParaRPr sz="3800" b="1" dirty="0"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 smtClean="0"/>
              <a:t>Facial Recognition</a:t>
            </a:r>
            <a:endParaRPr sz="3800" b="1" dirty="0">
              <a:ea typeface="微軟正黑體" pitchFamily="34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6692728" y="1275607"/>
            <a:ext cx="2304256" cy="2304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256" y="1563638"/>
            <a:ext cx="1884761" cy="1884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1520" y="3147814"/>
            <a:ext cx="3227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Note: This feature is for x86 models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2555776" y="843558"/>
            <a:ext cx="3888432" cy="1440160"/>
          </a:xfrm>
          <a:prstGeom prst="wedgeRoundRectCallout">
            <a:avLst>
              <a:gd name="adj1" fmla="val -61507"/>
              <a:gd name="adj2" fmla="val -19629"/>
              <a:gd name="adj3" fmla="val 0"/>
            </a:avLst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ea typeface="微軟正黑體" pitchFamily="34" charset="-120"/>
              </a:rPr>
              <a:t>Great! Can Photo Station find all my memories with friends?</a:t>
            </a:r>
            <a:endParaRPr sz="22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2555776" y="2571750"/>
            <a:ext cx="3888432" cy="1320900"/>
          </a:xfrm>
          <a:prstGeom prst="wedgeRoundRectCallout">
            <a:avLst>
              <a:gd name="adj1" fmla="val 59785"/>
              <a:gd name="adj2" fmla="val 20520"/>
              <a:gd name="adj3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ea typeface="微軟正黑體" pitchFamily="34" charset="-120"/>
              </a:rPr>
              <a:t>Yes, keeping precious memories alive is the first priority for Photo Station.</a:t>
            </a:r>
            <a:endParaRPr sz="2200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4098" name="Picture 2" descr="C:\Users\user\Desktop\0322 人物功能深度介紹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52936" y="1170960"/>
            <a:ext cx="3657600" cy="3663950"/>
          </a:xfrm>
          <a:prstGeom prst="rect">
            <a:avLst/>
          </a:prstGeom>
          <a:noFill/>
        </p:spPr>
      </p:pic>
      <p:pic>
        <p:nvPicPr>
          <p:cNvPr id="8194" name="Picture 2" descr="C:\Users\user\Desktop\0322 人物功能深度介紹\OLO2GE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0"/>
            <a:ext cx="3388989" cy="5083484"/>
          </a:xfrm>
          <a:prstGeom prst="rect">
            <a:avLst/>
          </a:prstGeom>
          <a:noFill/>
        </p:spPr>
      </p:pic>
      <p:pic>
        <p:nvPicPr>
          <p:cNvPr id="8195" name="Picture 3" descr="C:\Users\user\Desktop\0322 人物功能深度介紹\OLO2GE1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44624" y="0"/>
            <a:ext cx="388843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31390" y="1707654"/>
            <a:ext cx="5752776" cy="2851590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C:\Users\user\Desktop\0322 人物功能深度介紹\9-0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12511" y="1964390"/>
            <a:ext cx="2355838" cy="2355836"/>
          </a:xfrm>
          <a:prstGeom prst="rect">
            <a:avLst/>
          </a:prstGeom>
          <a:noFill/>
          <a:effectLst>
            <a:outerShdw blurRad="50800" dist="50800" dir="12780000" sx="103000" sy="103000" algn="tl" rotWithShape="0">
              <a:prstClr val="black">
                <a:alpha val="26000"/>
              </a:prstClr>
            </a:outerShdw>
          </a:effectLst>
        </p:spPr>
      </p:pic>
      <p:sp>
        <p:nvSpPr>
          <p:cNvPr id="103" name="Shape 10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Three Steps to Start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n-US" altLang="zh-TW" dirty="0" smtClean="0">
                <a:latin typeface="Arial"/>
              </a:rPr>
              <a:t>Install </a:t>
            </a:r>
            <a:r>
              <a:rPr lang="en-US" altLang="zh-TW" dirty="0" smtClean="0">
                <a:latin typeface="Arial"/>
              </a:rPr>
              <a:t>Photo Station </a:t>
            </a:r>
            <a:r>
              <a:rPr lang="en-US" altLang="zh-TW" dirty="0" smtClean="0">
                <a:latin typeface="Arial"/>
              </a:rPr>
              <a:t>Extension 2.2.9</a:t>
            </a:r>
            <a:endParaRPr lang="zh-TW" altLang="en-US" dirty="0" smtClean="0">
              <a:latin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7864" y="5308054"/>
            <a:ext cx="1067222" cy="106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user\Desktop\0322 人物功能深度介紹\22-01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2283" y="1"/>
            <a:ext cx="1921717" cy="1923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Three Steps to Start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n-US" altLang="zh-TW" dirty="0" smtClean="0">
                <a:latin typeface="Arial"/>
              </a:rPr>
              <a:t>Wait </a:t>
            </a:r>
            <a:r>
              <a:rPr lang="en-US" altLang="zh-TW" dirty="0" smtClean="0">
                <a:latin typeface="Arial"/>
              </a:rPr>
              <a:t>for faces to be recognized</a:t>
            </a:r>
            <a:endParaRPr lang="zh-TW" altLang="en-US" dirty="0" smtClean="0">
              <a:latin typeface="Arial"/>
            </a:endParaRPr>
          </a:p>
          <a:p>
            <a:pPr>
              <a:buNone/>
            </a:pPr>
            <a:endParaRPr lang="zh-TW" altLang="en-US" dirty="0">
              <a:latin typeface="Arial"/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76340" y="1642187"/>
            <a:ext cx="5411548" cy="3029204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2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4"/>
          <a:srcRect r="22841"/>
          <a:stretch>
            <a:fillRect/>
          </a:stretch>
        </p:blipFill>
        <p:spPr bwMode="auto">
          <a:xfrm>
            <a:off x="6588224" y="1563638"/>
            <a:ext cx="2555776" cy="576064"/>
          </a:xfrm>
          <a:prstGeom prst="rect">
            <a:avLst/>
          </a:prstGeom>
          <a:noFill/>
        </p:spPr>
      </p:pic>
      <p:pic>
        <p:nvPicPr>
          <p:cNvPr id="11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24128" y="1203598"/>
            <a:ext cx="1254692" cy="1254692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6948264" y="158566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Refresh to update results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13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4"/>
          <a:srcRect r="39411"/>
          <a:stretch>
            <a:fillRect/>
          </a:stretch>
        </p:blipFill>
        <p:spPr bwMode="auto">
          <a:xfrm>
            <a:off x="0" y="3075806"/>
            <a:ext cx="1943200" cy="576064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179512" y="309782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Recognized results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2050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740155" y="2548218"/>
            <a:ext cx="1370794" cy="1370792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4" descr="C:\Users\user\Desktop\0322 人物功能深度介紹\22-01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222283" y="40"/>
            <a:ext cx="1921717" cy="192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/>
              <a:t>Three Steps to Start</a:t>
            </a:r>
            <a:endParaRPr lang="zh-TW" alt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n-US" altLang="zh-TW" dirty="0" smtClean="0">
                <a:latin typeface="Arial"/>
              </a:rPr>
              <a:t>Add </a:t>
            </a:r>
            <a:r>
              <a:rPr lang="en-US" altLang="zh-TW" dirty="0" smtClean="0">
                <a:latin typeface="Arial"/>
              </a:rPr>
              <a:t>a name to the face and enjoy your memories</a:t>
            </a:r>
            <a:endParaRPr lang="zh-TW" altLang="en-US" dirty="0" smtClean="0">
              <a:latin typeface="Arial"/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4275" y="2136229"/>
            <a:ext cx="4235701" cy="2371004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Shape 1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644008" y="2144958"/>
            <a:ext cx="4209523" cy="2362237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36956"/>
          <a:stretch>
            <a:fillRect/>
          </a:stretch>
        </p:blipFill>
        <p:spPr bwMode="auto">
          <a:xfrm>
            <a:off x="1979712" y="3451279"/>
            <a:ext cx="2088232" cy="576064"/>
          </a:xfrm>
          <a:prstGeom prst="rect">
            <a:avLst/>
          </a:prstGeom>
          <a:noFill/>
        </p:spPr>
      </p:pic>
      <p:pic>
        <p:nvPicPr>
          <p:cNvPr id="15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19469" y="2271669"/>
            <a:ext cx="1965922" cy="1968314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2308930" y="358542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Enter</a:t>
            </a:r>
            <a:r>
              <a:rPr lang="zh-TW" altLang="en-US" b="1" dirty="0" smtClean="0">
                <a:solidFill>
                  <a:schemeClr val="bg1"/>
                </a:solidFill>
                <a:ea typeface="微軟正黑體" pitchFamily="34" charset="-120"/>
              </a:rPr>
              <a:t> “</a:t>
            </a:r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Anna”</a:t>
            </a:r>
          </a:p>
        </p:txBody>
      </p:sp>
      <p:pic>
        <p:nvPicPr>
          <p:cNvPr id="19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42579"/>
          <a:stretch>
            <a:fillRect/>
          </a:stretch>
        </p:blipFill>
        <p:spPr bwMode="auto">
          <a:xfrm>
            <a:off x="6516216" y="3451279"/>
            <a:ext cx="2520280" cy="576064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6876256" y="3477701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Faces of the same person can be merged</a:t>
            </a:r>
            <a:endParaRPr lang="zh-TW" altLang="en-US" b="1" dirty="0" smtClean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16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60032" y="2175706"/>
            <a:ext cx="2157803" cy="2160240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Picture 4" descr="C:\Users\user\Desktop\0322 人物功能深度介紹\22-01-0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222283" y="40"/>
            <a:ext cx="1921717" cy="192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775720"/>
            <a:ext cx="9144000" cy="1059100"/>
          </a:xfrm>
          <a:prstGeom prst="rect">
            <a:avLst/>
          </a:prstGeom>
          <a:noFill/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View People Albums</a:t>
            </a:r>
            <a:endParaRPr b="1" dirty="0"/>
          </a:p>
        </p:txBody>
      </p:sp>
      <p:pic>
        <p:nvPicPr>
          <p:cNvPr id="136" name="Shape 1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6345" y="1715076"/>
            <a:ext cx="4197574" cy="2347381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" name="群組 9"/>
          <p:cNvGrpSpPr/>
          <p:nvPr/>
        </p:nvGrpSpPr>
        <p:grpSpPr>
          <a:xfrm>
            <a:off x="5004048" y="1563638"/>
            <a:ext cx="4533174" cy="3314222"/>
            <a:chOff x="5004048" y="1563638"/>
            <a:chExt cx="4533174" cy="3314222"/>
          </a:xfrm>
        </p:grpSpPr>
        <p:pic>
          <p:nvPicPr>
            <p:cNvPr id="2050" name="Picture 2" descr="C:\Users\user\Desktop\其他\素材\電腦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04048" y="1563638"/>
              <a:ext cx="4533174" cy="3314222"/>
            </a:xfrm>
            <a:prstGeom prst="rect">
              <a:avLst/>
            </a:prstGeom>
            <a:noFill/>
          </p:spPr>
        </p:pic>
        <p:pic>
          <p:nvPicPr>
            <p:cNvPr id="140" name="Shape 140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5158338" y="1717593"/>
              <a:ext cx="4238198" cy="2372261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2" name="標題 22"/>
          <p:cNvSpPr txBox="1">
            <a:spLocks/>
          </p:cNvSpPr>
          <p:nvPr/>
        </p:nvSpPr>
        <p:spPr>
          <a:xfrm>
            <a:off x="230500" y="4011910"/>
            <a:ext cx="470154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 lvl="0">
              <a:buClr>
                <a:schemeClr val="dk1"/>
              </a:buClr>
              <a:buSzPts val="2800"/>
            </a:pPr>
            <a:r>
              <a:rPr lang="en-US" altLang="zh-TW" sz="21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rPr>
              <a:t>The memory of Anna </a:t>
            </a:r>
            <a:r>
              <a:rPr lang="en-US" altLang="zh-TW" sz="21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rPr>
              <a:t>rose in front on my eyes</a:t>
            </a:r>
            <a:endParaRPr lang="zh-TW" altLang="en-US" sz="21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359</Words>
  <Application>Microsoft Office PowerPoint</Application>
  <PresentationFormat>如螢幕大小 (16:9)</PresentationFormat>
  <Paragraphs>80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Arial</vt:lpstr>
      <vt:lpstr>新細明體</vt:lpstr>
      <vt:lpstr>微軟正黑體</vt:lpstr>
      <vt:lpstr>Calibri</vt:lpstr>
      <vt:lpstr>Open Sans</vt:lpstr>
      <vt:lpstr>Simple Light</vt:lpstr>
      <vt:lpstr>Photo Station Facial Recognition</vt:lpstr>
      <vt:lpstr>Old friends are all over the world. I miss the old days with them…</vt:lpstr>
      <vt:lpstr>How to find my friends in thousands of photos?</vt:lpstr>
      <vt:lpstr>You need Photo Station Facial Recognition</vt:lpstr>
      <vt:lpstr>投影片 5</vt:lpstr>
      <vt:lpstr>Three Steps to Start</vt:lpstr>
      <vt:lpstr>Three Steps to Start</vt:lpstr>
      <vt:lpstr>Three Steps to Start</vt:lpstr>
      <vt:lpstr>View People Albums</vt:lpstr>
      <vt:lpstr>Qphoto: View Photos Right Away</vt:lpstr>
      <vt:lpstr>QNAP Facial Recognition Explained by Senior R&amp;D Engineer</vt:lpstr>
      <vt:lpstr>Why Deep Learning</vt:lpstr>
      <vt:lpstr>Why Deep Learning</vt:lpstr>
      <vt:lpstr>First Step: Face Detection</vt:lpstr>
      <vt:lpstr>Face Alignment</vt:lpstr>
      <vt:lpstr>Representation</vt:lpstr>
      <vt:lpstr>Optimize Recognition Speed</vt:lpstr>
      <vt:lpstr>Pipeline Inference</vt:lpstr>
      <vt:lpstr>Last Step: Face Grouping</vt:lpstr>
      <vt:lpstr>Recognizing Speed</vt:lpstr>
      <vt:lpstr>QNAP Photo Station Has More Features</vt:lpstr>
      <vt:lpstr>Recommend for Tag Name</vt:lpstr>
      <vt:lpstr>Remove Strangers</vt:lpstr>
      <vt:lpstr>If you miss her, take actions now</vt:lpstr>
      <vt:lpstr>Demo</vt:lpstr>
      <vt:lpstr>QNAP facial recognition is your best choice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實測 Photo Station 人物辨識功能</dc:title>
  <cp:lastModifiedBy>user</cp:lastModifiedBy>
  <cp:revision>67</cp:revision>
  <dcterms:modified xsi:type="dcterms:W3CDTF">2018-03-21T09:31:46Z</dcterms:modified>
</cp:coreProperties>
</file>