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60" r:id="rId4"/>
    <p:sldId id="258" r:id="rId5"/>
    <p:sldId id="259" r:id="rId6"/>
    <p:sldId id="277" r:id="rId7"/>
    <p:sldId id="278" r:id="rId8"/>
    <p:sldId id="262" r:id="rId9"/>
    <p:sldId id="263" r:id="rId10"/>
    <p:sldId id="280" r:id="rId11"/>
    <p:sldId id="265" r:id="rId12"/>
    <p:sldId id="285" r:id="rId13"/>
    <p:sldId id="264" r:id="rId14"/>
    <p:sldId id="282" r:id="rId15"/>
    <p:sldId id="269" r:id="rId16"/>
    <p:sldId id="283" r:id="rId17"/>
    <p:sldId id="272" r:id="rId18"/>
    <p:sldId id="273" r:id="rId19"/>
    <p:sldId id="274" r:id="rId20"/>
    <p:sldId id="281" r:id="rId21"/>
    <p:sldId id="288" r:id="rId22"/>
    <p:sldId id="287" r:id="rId23"/>
    <p:sldId id="275" r:id="rId24"/>
    <p:sldId id="284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461B1"/>
    <a:srgbClr val="338DC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294" autoAdjust="0"/>
    <p:restoredTop sz="94599"/>
  </p:normalViewPr>
  <p:slideViewPr>
    <p:cSldViewPr snapToGrid="0" snapToObjects="1">
      <p:cViewPr varScale="1">
        <p:scale>
          <a:sx n="120" d="100"/>
          <a:sy n="120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-3606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3405A-F0C9-44E2-81CF-8A2E988D0692}" type="datetimeFigureOut">
              <a:rPr lang="zh-TW" altLang="en-US" smtClean="0"/>
              <a:pPr/>
              <a:t>2018/3/22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AA1A3-EF87-4448-9CB8-21E786ED79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58892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62F3B-7FB0-4E44-AD86-F91ADC410C03}" type="datetimeFigureOut">
              <a:rPr kumimoji="1" lang="zh-TW" altLang="en-US" smtClean="0"/>
              <a:pPr/>
              <a:t>2018/3/22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DEB73-A90D-3642-83DC-1A19C8A31006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8712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Gen 3 x2: ADATA XPG SX6000, </a:t>
            </a:r>
            <a:r>
              <a:rPr kumimoji="1" lang="en-US" altLang="zh-TW" dirty="0" err="1"/>
              <a:t>Hikvision</a:t>
            </a:r>
            <a:r>
              <a:rPr kumimoji="1" lang="en-US" altLang="zh-TW" dirty="0"/>
              <a:t> E1000 &gt;&gt; </a:t>
            </a:r>
            <a:r>
              <a:rPr kumimoji="1" lang="zh-Hant" altLang="en-US" dirty="0"/>
              <a:t>價格都接近 </a:t>
            </a:r>
            <a:r>
              <a:rPr kumimoji="1" lang="en-US" altLang="zh-Hant" dirty="0"/>
              <a:t>M.2 SATA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DEB73-A90D-3642-83DC-1A19C8A31006}" type="slidenum">
              <a:rPr kumimoji="1" lang="zh-TW" altLang="en-US" smtClean="0"/>
              <a:pPr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6073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DEB73-A90D-3642-83DC-1A19C8A31006}" type="slidenum">
              <a:rPr kumimoji="1" lang="zh-TW" altLang="en-US" smtClean="0"/>
              <a:pPr/>
              <a:t>21</a:t>
            </a:fld>
            <a:endParaRPr kumimoji="1"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0321_16比9_封面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2018/3/22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87963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2018/3/22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108523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2018/3/22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3590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2018/3/22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58643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2018/3/22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89444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2018/3/22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73099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2018/3/22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91574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9608" y="0"/>
            <a:ext cx="10037135" cy="1127051"/>
          </a:xfrm>
        </p:spPr>
        <p:txBody>
          <a:bodyPr/>
          <a:lstStyle/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2018/3/22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9876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2018/3/22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1678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2018/3/22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42387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2018/3/22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3214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0321_16比9_內頁母片_(ZH+EN)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29608" y="0"/>
            <a:ext cx="10037135" cy="1286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9C43B-B811-4848-8751-3C1ED489C484}" type="datetimeFigureOut">
              <a:rPr kumimoji="1" lang="zh-TW" altLang="en-US" smtClean="0"/>
              <a:pPr/>
              <a:t>2018/3/22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6561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52513" y="1157707"/>
            <a:ext cx="7845189" cy="2700670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TW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QM2</a:t>
            </a:r>
            <a:br>
              <a:rPr kumimoji="1" lang="en-US" altLang="zh-TW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zh-TW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M.2</a:t>
            </a:r>
            <a:r>
              <a:rPr kumimoji="1" lang="zh-TW" altLang="en-US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TW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SSD/10GbE</a:t>
            </a:r>
            <a:r>
              <a:rPr kumimoji="1" lang="zh-TW" altLang="en-US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TW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kumimoji="1" lang="en-US" altLang="zh-TW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zh-TW" sz="5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PCIe</a:t>
            </a:r>
            <a:r>
              <a:rPr kumimoji="1" lang="en-US" altLang="zh-TW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zh-TW" altLang="en-US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擴充卡再進化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A370B220-1925-C24E-87B6-51EE10D8B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864" y="4545790"/>
            <a:ext cx="2240103" cy="1352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26" descr="QM2-2S10G1T_Front_left-angle.png">
            <a:extLst>
              <a:ext uri="{FF2B5EF4-FFF2-40B4-BE49-F238E27FC236}">
                <a16:creationId xmlns="" xmlns:a16="http://schemas.microsoft.com/office/drawing/2014/main" id="{A6D034C4-38D2-C645-84C6-A0B0FB3EE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6304" y="4450790"/>
            <a:ext cx="2318826" cy="14499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BFD92CAB-6046-CA43-91AC-47C65526660F}"/>
              </a:ext>
            </a:extLst>
          </p:cNvPr>
          <p:cNvSpPr txBox="1"/>
          <p:nvPr/>
        </p:nvSpPr>
        <p:spPr>
          <a:xfrm>
            <a:off x="378748" y="5855081"/>
            <a:ext cx="295632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300" b="1" dirty="0">
                <a:solidFill>
                  <a:schemeClr val="bg1"/>
                </a:solidFill>
              </a:rPr>
              <a:t>QM2-2S, QM2-2P</a:t>
            </a:r>
          </a:p>
          <a:p>
            <a:r>
              <a:rPr kumimoji="1" lang="en-US" altLang="zh-TW" sz="1300" b="1" dirty="0">
                <a:solidFill>
                  <a:schemeClr val="bg1"/>
                </a:solidFill>
              </a:rPr>
              <a:t>QM2-2S-220A, QM2-2P-244A</a:t>
            </a:r>
          </a:p>
          <a:p>
            <a:r>
              <a:rPr kumimoji="1" lang="en-US" altLang="zh-TW" sz="1300" b="1" dirty="0">
                <a:solidFill>
                  <a:schemeClr val="bg1"/>
                </a:solidFill>
              </a:rPr>
              <a:t>QM2-2P-344, QM2-2P-384</a:t>
            </a:r>
            <a:endParaRPr kumimoji="1" lang="zh-TW" altLang="en-US" sz="1300" b="1" dirty="0">
              <a:solidFill>
                <a:schemeClr val="bg1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5C51D829-BB4F-5742-B04C-BC6968B02B0A}"/>
              </a:ext>
            </a:extLst>
          </p:cNvPr>
          <p:cNvSpPr txBox="1"/>
          <p:nvPr/>
        </p:nvSpPr>
        <p:spPr>
          <a:xfrm>
            <a:off x="3335070" y="6031381"/>
            <a:ext cx="17491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300" b="1" dirty="0">
                <a:solidFill>
                  <a:schemeClr val="bg1"/>
                </a:solidFill>
              </a:rPr>
              <a:t>QM2-2S10G1T</a:t>
            </a:r>
          </a:p>
          <a:p>
            <a:r>
              <a:rPr kumimoji="1" lang="en-US" altLang="zh-TW" sz="1300" b="1" dirty="0">
                <a:solidFill>
                  <a:schemeClr val="bg1"/>
                </a:solidFill>
              </a:rPr>
              <a:t>QM2-2P10G1T</a:t>
            </a:r>
          </a:p>
          <a:p>
            <a:endParaRPr kumimoji="1" lang="zh-TW" alt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0C8898B9-CC7B-5740-B311-F128CC65C5A5}"/>
              </a:ext>
            </a:extLst>
          </p:cNvPr>
          <p:cNvSpPr txBox="1"/>
          <p:nvPr/>
        </p:nvSpPr>
        <p:spPr>
          <a:xfrm>
            <a:off x="5144000" y="6031381"/>
            <a:ext cx="23118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300" b="1" dirty="0">
                <a:solidFill>
                  <a:schemeClr val="bg1"/>
                </a:solidFill>
              </a:rPr>
              <a:t>QM2-4S-240, QM2-4P-284</a:t>
            </a:r>
          </a:p>
          <a:p>
            <a:r>
              <a:rPr kumimoji="1" lang="en-US" altLang="zh-TW" sz="1300" b="1" dirty="0">
                <a:solidFill>
                  <a:schemeClr val="bg1"/>
                </a:solidFill>
              </a:rPr>
              <a:t>QM2-4P-342, QM2-4P-384A</a:t>
            </a:r>
          </a:p>
        </p:txBody>
      </p:sp>
      <p:cxnSp>
        <p:nvCxnSpPr>
          <p:cNvPr id="13" name="直線接點 12"/>
          <p:cNvCxnSpPr/>
          <p:nvPr/>
        </p:nvCxnSpPr>
        <p:spPr>
          <a:xfrm rot="5400000">
            <a:off x="2427212" y="6081545"/>
            <a:ext cx="1166537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 rot="5400000">
            <a:off x="4329210" y="6081548"/>
            <a:ext cx="1166537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 descr="QM2-2S-220A_Front_left-ang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56" y="4490545"/>
            <a:ext cx="2173621" cy="135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697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群組 43"/>
          <p:cNvGrpSpPr/>
          <p:nvPr/>
        </p:nvGrpSpPr>
        <p:grpSpPr>
          <a:xfrm>
            <a:off x="9332281" y="2744732"/>
            <a:ext cx="2318107" cy="1343061"/>
            <a:chOff x="9332281" y="2744732"/>
            <a:chExt cx="2318107" cy="1343061"/>
          </a:xfrm>
        </p:grpSpPr>
        <p:grpSp>
          <p:nvGrpSpPr>
            <p:cNvPr id="30" name="群組 29"/>
            <p:cNvGrpSpPr/>
            <p:nvPr/>
          </p:nvGrpSpPr>
          <p:grpSpPr>
            <a:xfrm>
              <a:off x="9332281" y="3091885"/>
              <a:ext cx="2068924" cy="995908"/>
              <a:chOff x="1957189" y="1185388"/>
              <a:chExt cx="1858535" cy="724924"/>
            </a:xfrm>
            <a:solidFill>
              <a:schemeClr val="accent4"/>
            </a:solidFill>
          </p:grpSpPr>
          <p:sp>
            <p:nvSpPr>
              <p:cNvPr id="31" name="圓角矩形 30"/>
              <p:cNvSpPr/>
              <p:nvPr/>
            </p:nvSpPr>
            <p:spPr>
              <a:xfrm>
                <a:off x="2198586" y="1185388"/>
                <a:ext cx="1617138" cy="724924"/>
              </a:xfrm>
              <a:prstGeom prst="roundRect">
                <a:avLst>
                  <a:gd name="adj" fmla="val 69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>
                <a:off x="1957189" y="1493687"/>
                <a:ext cx="317551" cy="214313"/>
              </a:xfrm>
              <a:prstGeom prst="triangle">
                <a:avLst>
                  <a:gd name="adj" fmla="val 10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2" name="橢圓 41"/>
            <p:cNvSpPr/>
            <p:nvPr/>
          </p:nvSpPr>
          <p:spPr>
            <a:xfrm>
              <a:off x="10956083" y="2744732"/>
              <a:ext cx="694305" cy="69430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平行四邊形 22"/>
          <p:cNvSpPr/>
          <p:nvPr/>
        </p:nvSpPr>
        <p:spPr>
          <a:xfrm>
            <a:off x="458041" y="1395040"/>
            <a:ext cx="2387447" cy="438151"/>
          </a:xfrm>
          <a:prstGeom prst="parallelogram">
            <a:avLst>
              <a:gd name="adj" fmla="val 55727"/>
            </a:avLst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平行四邊形 21"/>
          <p:cNvSpPr/>
          <p:nvPr/>
        </p:nvSpPr>
        <p:spPr>
          <a:xfrm>
            <a:off x="4414841" y="1395040"/>
            <a:ext cx="2387447" cy="438151"/>
          </a:xfrm>
          <a:prstGeom prst="parallelogram">
            <a:avLst>
              <a:gd name="adj" fmla="val 55727"/>
            </a:avLst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68C274C-DD3F-674F-8792-2BDC23E72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現場安裝 </a:t>
            </a:r>
            <a:r>
              <a:rPr kumimoji="1" lang="en-US" altLang="zh-TW" dirty="0"/>
              <a:t>QM2-4S-240</a:t>
            </a:r>
            <a:r>
              <a:rPr kumimoji="1" lang="zh-TW" altLang="en-US" dirty="0"/>
              <a:t> 擴充卡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4DE2362E-87DF-9F41-A473-0D191BAC6D69}"/>
              </a:ext>
            </a:extLst>
          </p:cNvPr>
          <p:cNvSpPr txBox="1"/>
          <p:nvPr/>
        </p:nvSpPr>
        <p:spPr>
          <a:xfrm>
            <a:off x="742122" y="1937288"/>
            <a:ext cx="48664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zh-TW" altLang="en-US" sz="2000" b="1" dirty="0">
                <a:latin typeface="+mn-ea"/>
              </a:rPr>
              <a:t>移除散</a:t>
            </a:r>
            <a:r>
              <a:rPr kumimoji="1" lang="zh-TW" altLang="en-US" sz="2000" b="1" dirty="0" smtClean="0">
                <a:latin typeface="+mn-ea"/>
              </a:rPr>
              <a:t>熱模組</a:t>
            </a:r>
            <a:endParaRPr kumimoji="1" lang="en-US" altLang="zh-TW" sz="2000" b="1" dirty="0">
              <a:latin typeface="+mn-ea"/>
            </a:endParaRPr>
          </a:p>
          <a:p>
            <a:pPr marL="342900" indent="-342900">
              <a:buAutoNum type="arabicPeriod"/>
            </a:pPr>
            <a:r>
              <a:rPr kumimoji="1" lang="zh-TW" altLang="en-US" sz="2000" b="1" dirty="0">
                <a:latin typeface="+mn-ea"/>
              </a:rPr>
              <a:t>移除卡上的保護海綿</a:t>
            </a:r>
            <a:endParaRPr kumimoji="1" lang="en-US" altLang="zh-TW" sz="2000" b="1" dirty="0">
              <a:latin typeface="+mn-ea"/>
            </a:endParaRPr>
          </a:p>
          <a:p>
            <a:pPr marL="342900" indent="-342900">
              <a:buAutoNum type="arabicPeriod"/>
            </a:pPr>
            <a:r>
              <a:rPr kumimoji="1" lang="zh-TW" altLang="en-US" sz="2000" b="1" dirty="0">
                <a:latin typeface="+mn-ea"/>
              </a:rPr>
              <a:t>安裝 </a:t>
            </a:r>
            <a:r>
              <a:rPr kumimoji="1" lang="en-US" altLang="zh-TW" sz="2000" b="1" dirty="0">
                <a:latin typeface="+mn-ea"/>
              </a:rPr>
              <a:t>M.2</a:t>
            </a:r>
            <a:r>
              <a:rPr kumimoji="1" lang="zh-TW" altLang="en-US" sz="2000" b="1" dirty="0">
                <a:latin typeface="+mn-ea"/>
              </a:rPr>
              <a:t> </a:t>
            </a:r>
            <a:r>
              <a:rPr kumimoji="1" lang="en-US" altLang="zh-TW" sz="2000" b="1" dirty="0">
                <a:latin typeface="+mn-ea"/>
              </a:rPr>
              <a:t>SSD</a:t>
            </a:r>
          </a:p>
          <a:p>
            <a:pPr marL="342900" indent="-342900">
              <a:buAutoNum type="arabicPeriod"/>
            </a:pPr>
            <a:r>
              <a:rPr kumimoji="1" lang="zh-TW" altLang="en-US" sz="2000" b="1" dirty="0">
                <a:latin typeface="+mn-ea"/>
              </a:rPr>
              <a:t>裝回散</a:t>
            </a:r>
            <a:r>
              <a:rPr kumimoji="1" lang="zh-TW" altLang="en-US" sz="2000" b="1" dirty="0" smtClean="0">
                <a:latin typeface="+mn-ea"/>
              </a:rPr>
              <a:t>熱模組</a:t>
            </a:r>
            <a:endParaRPr kumimoji="1" lang="en-US" altLang="zh-TW" sz="2000" b="1" dirty="0">
              <a:latin typeface="+mn-ea"/>
            </a:endParaRPr>
          </a:p>
          <a:p>
            <a:pPr marL="342900" indent="-342900">
              <a:buAutoNum type="arabicPeriod"/>
            </a:pPr>
            <a:r>
              <a:rPr kumimoji="1" lang="zh-TW" altLang="en-US" sz="2000" b="1" dirty="0">
                <a:latin typeface="+mn-ea"/>
              </a:rPr>
              <a:t>安裝</a:t>
            </a:r>
            <a:r>
              <a:rPr kumimoji="1" lang="zh-Hant" altLang="en-US" sz="2000" b="1" dirty="0">
                <a:latin typeface="+mn-ea"/>
              </a:rPr>
              <a:t> </a:t>
            </a:r>
            <a:r>
              <a:rPr kumimoji="1" lang="en-US" altLang="zh-TW" sz="2000" b="1" dirty="0">
                <a:latin typeface="+mn-ea"/>
              </a:rPr>
              <a:t>QM2 </a:t>
            </a:r>
            <a:r>
              <a:rPr kumimoji="1" lang="zh-Hant" altLang="en-US" sz="2000" b="1" dirty="0">
                <a:latin typeface="+mn-ea"/>
              </a:rPr>
              <a:t>卡</a:t>
            </a:r>
            <a:r>
              <a:rPr kumimoji="1" lang="zh-TW" altLang="en-US" sz="2000" b="1" dirty="0">
                <a:latin typeface="+mn-ea"/>
              </a:rPr>
              <a:t>至 </a:t>
            </a:r>
            <a:r>
              <a:rPr kumimoji="1" lang="en-US" altLang="zh-TW" sz="2000" b="1" dirty="0" smtClean="0">
                <a:latin typeface="+mn-ea"/>
              </a:rPr>
              <a:t>TS-x80U</a:t>
            </a:r>
            <a:r>
              <a:rPr kumimoji="1" lang="zh-TW" altLang="en-US" sz="2000" b="1" dirty="0" smtClean="0">
                <a:latin typeface="+mn-ea"/>
              </a:rPr>
              <a:t> </a:t>
            </a:r>
            <a:r>
              <a:rPr kumimoji="1" lang="en-US" altLang="zh-TW" sz="2000" b="1" dirty="0">
                <a:latin typeface="+mn-ea"/>
              </a:rPr>
              <a:t>R2</a:t>
            </a:r>
            <a:r>
              <a:rPr kumimoji="1" lang="zh-TW" altLang="en-US" sz="2000" b="1" dirty="0">
                <a:latin typeface="+mn-ea"/>
              </a:rPr>
              <a:t> </a:t>
            </a:r>
            <a:r>
              <a:rPr kumimoji="1" lang="en-US" altLang="zh-TW" sz="2000" b="1" dirty="0" smtClean="0">
                <a:latin typeface="+mn-ea"/>
              </a:rPr>
              <a:t>NAS</a:t>
            </a:r>
            <a:r>
              <a:rPr kumimoji="1" lang="zh-TW" altLang="en-US" sz="2000" b="1" dirty="0" smtClean="0">
                <a:latin typeface="+mn-ea"/>
              </a:rPr>
              <a:t> 中</a:t>
            </a:r>
            <a:endParaRPr kumimoji="1" lang="en-US" altLang="zh-TW" sz="2000" b="1" dirty="0"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E6605599-05CB-5948-82DF-151622CE282D}"/>
              </a:ext>
            </a:extLst>
          </p:cNvPr>
          <p:cNvSpPr txBox="1"/>
          <p:nvPr/>
        </p:nvSpPr>
        <p:spPr>
          <a:xfrm>
            <a:off x="4903429" y="1937288"/>
            <a:ext cx="693241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zh-TW" altLang="en-US" sz="2000" b="1" dirty="0">
                <a:latin typeface="+mn-ea"/>
              </a:rPr>
              <a:t>開啟控制台 </a:t>
            </a:r>
            <a:r>
              <a:rPr kumimoji="1" lang="en-US" altLang="zh-TW" sz="2000" b="1" dirty="0">
                <a:latin typeface="+mn-ea"/>
              </a:rPr>
              <a:t>&gt;</a:t>
            </a:r>
            <a:r>
              <a:rPr kumimoji="1" lang="zh-TW" altLang="en-US" sz="2000" b="1" dirty="0">
                <a:latin typeface="+mn-ea"/>
              </a:rPr>
              <a:t> 系統狀態或 </a:t>
            </a:r>
            <a:r>
              <a:rPr kumimoji="1" lang="en-US" altLang="zh-TW" sz="2000" b="1" dirty="0">
                <a:latin typeface="+mn-ea"/>
              </a:rPr>
              <a:t>Dashboard</a:t>
            </a:r>
            <a:r>
              <a:rPr kumimoji="1" lang="zh-TW" altLang="en-US" sz="2000" b="1" dirty="0">
                <a:latin typeface="+mn-ea"/>
              </a:rPr>
              <a:t> 檢視 </a:t>
            </a:r>
            <a:r>
              <a:rPr kumimoji="1" lang="en-US" altLang="zh-TW" sz="2000" b="1" dirty="0">
                <a:latin typeface="+mn-ea"/>
              </a:rPr>
              <a:t>QM2</a:t>
            </a:r>
            <a:r>
              <a:rPr kumimoji="1" lang="zh-TW" altLang="en-US" sz="2000" b="1" dirty="0">
                <a:latin typeface="+mn-ea"/>
              </a:rPr>
              <a:t> 卡資訊</a:t>
            </a:r>
            <a:endParaRPr kumimoji="1" lang="en-US" altLang="zh-TW" sz="2000" b="1" dirty="0">
              <a:latin typeface="+mn-ea"/>
            </a:endParaRPr>
          </a:p>
          <a:p>
            <a:pPr marL="342900" indent="-342900">
              <a:buAutoNum type="arabicPeriod"/>
            </a:pPr>
            <a:r>
              <a:rPr kumimoji="1" lang="zh-TW" altLang="en-US" sz="2000" b="1" dirty="0">
                <a:latin typeface="+mn-ea"/>
              </a:rPr>
              <a:t>至儲存與快照總管確認  </a:t>
            </a:r>
            <a:r>
              <a:rPr kumimoji="1" lang="en-US" altLang="zh-TW" sz="2000" b="1" dirty="0">
                <a:latin typeface="+mn-ea"/>
              </a:rPr>
              <a:t>M.2</a:t>
            </a:r>
            <a:r>
              <a:rPr kumimoji="1" lang="zh-TW" altLang="en-US" sz="2000" b="1" dirty="0">
                <a:latin typeface="+mn-ea"/>
              </a:rPr>
              <a:t> </a:t>
            </a:r>
            <a:r>
              <a:rPr kumimoji="1" lang="en-US" altLang="zh-TW" sz="2000" b="1" dirty="0">
                <a:latin typeface="+mn-ea"/>
              </a:rPr>
              <a:t>SSD</a:t>
            </a:r>
            <a:r>
              <a:rPr kumimoji="1" lang="zh-TW" altLang="en-US" sz="2000" b="1" dirty="0">
                <a:latin typeface="+mn-ea"/>
              </a:rPr>
              <a:t> 狀態</a:t>
            </a:r>
            <a:endParaRPr kumimoji="1" lang="en-US" altLang="zh-TW" sz="2000" b="1" dirty="0">
              <a:latin typeface="+mn-ea"/>
            </a:endParaRPr>
          </a:p>
          <a:p>
            <a:pPr marL="342900" indent="-342900">
              <a:buAutoNum type="arabicPeriod"/>
            </a:pPr>
            <a:r>
              <a:rPr kumimoji="1" lang="zh-TW" altLang="en-US" sz="2000" b="1" dirty="0">
                <a:latin typeface="+mn-ea"/>
              </a:rPr>
              <a:t>至儲存空間擴展 </a:t>
            </a:r>
            <a:r>
              <a:rPr kumimoji="1" lang="en-US" altLang="zh-TW" sz="2000" b="1" dirty="0">
                <a:latin typeface="+mn-ea"/>
              </a:rPr>
              <a:t>SSD</a:t>
            </a:r>
            <a:r>
              <a:rPr kumimoji="1" lang="zh-TW" altLang="en-US" sz="2000" b="1" dirty="0">
                <a:latin typeface="+mn-ea"/>
              </a:rPr>
              <a:t> </a:t>
            </a:r>
            <a:r>
              <a:rPr kumimoji="1" lang="en-US" altLang="zh-TW" sz="2000" b="1" dirty="0">
                <a:latin typeface="+mn-ea"/>
              </a:rPr>
              <a:t>tier</a:t>
            </a:r>
            <a:r>
              <a:rPr kumimoji="1" lang="zh-TW" altLang="en-US" sz="2000" b="1" dirty="0">
                <a:latin typeface="+mn-ea"/>
              </a:rPr>
              <a:t> </a:t>
            </a:r>
            <a:endParaRPr kumimoji="1" lang="en-US" altLang="zh-TW" sz="2000" b="1" dirty="0">
              <a:latin typeface="+mn-ea"/>
            </a:endParaRPr>
          </a:p>
          <a:p>
            <a:pPr marL="342900" indent="-342900">
              <a:buAutoNum type="arabicPeriod"/>
            </a:pPr>
            <a:endParaRPr kumimoji="1" lang="en-US" altLang="zh-TW" dirty="0"/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DD27EC07-301F-D249-AEFB-E62D00B7E996}"/>
              </a:ext>
            </a:extLst>
          </p:cNvPr>
          <p:cNvSpPr txBox="1"/>
          <p:nvPr/>
        </p:nvSpPr>
        <p:spPr>
          <a:xfrm>
            <a:off x="4860897" y="1371526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>
                <a:solidFill>
                  <a:schemeClr val="bg1"/>
                </a:solidFill>
              </a:rPr>
              <a:t>QTS</a:t>
            </a:r>
            <a:r>
              <a:rPr kumimoji="1" lang="zh-TW" altLang="en-US" sz="2400" b="1" dirty="0">
                <a:solidFill>
                  <a:schemeClr val="bg1"/>
                </a:solidFill>
              </a:rPr>
              <a:t> 設定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4810722F-6635-C448-BCB5-5B6CC6CA69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50" b="28425"/>
          <a:stretch/>
        </p:blipFill>
        <p:spPr>
          <a:xfrm>
            <a:off x="1312899" y="4664329"/>
            <a:ext cx="5486662" cy="1753160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="" xmlns:a16="http://schemas.microsoft.com/office/drawing/2014/main" id="{19595A68-73AF-7D4D-905B-1D302861D761}"/>
              </a:ext>
            </a:extLst>
          </p:cNvPr>
          <p:cNvGrpSpPr/>
          <p:nvPr/>
        </p:nvGrpSpPr>
        <p:grpSpPr>
          <a:xfrm>
            <a:off x="4686729" y="3254810"/>
            <a:ext cx="4748674" cy="2975869"/>
            <a:chOff x="5611824" y="4210458"/>
            <a:chExt cx="4748674" cy="2975869"/>
          </a:xfrm>
        </p:grpSpPr>
        <p:sp>
          <p:nvSpPr>
            <p:cNvPr id="16" name="Shape 316">
              <a:extLst>
                <a:ext uri="{FF2B5EF4-FFF2-40B4-BE49-F238E27FC236}">
                  <a16:creationId xmlns="" xmlns:a16="http://schemas.microsoft.com/office/drawing/2014/main" id="{511847E2-19DE-6D47-A75B-D883EDBB6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3583" y="4210458"/>
              <a:ext cx="1719940" cy="17359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18" name="圓角化對角線角落矩形 17">
              <a:extLst>
                <a:ext uri="{FF2B5EF4-FFF2-40B4-BE49-F238E27FC236}">
                  <a16:creationId xmlns="" xmlns:a16="http://schemas.microsoft.com/office/drawing/2014/main" id="{E35C39A9-0BAF-3442-9CC0-EB8576834110}"/>
                </a:ext>
              </a:extLst>
            </p:cNvPr>
            <p:cNvSpPr/>
            <p:nvPr/>
          </p:nvSpPr>
          <p:spPr>
            <a:xfrm>
              <a:off x="5611824" y="6255473"/>
              <a:ext cx="263272" cy="930854"/>
            </a:xfrm>
            <a:prstGeom prst="round2DiagRect">
              <a:avLst>
                <a:gd name="adj1" fmla="val 16936"/>
                <a:gd name="adj2" fmla="val 11290"/>
              </a:avLst>
            </a:prstGeom>
            <a:solidFill>
              <a:srgbClr val="0070C0">
                <a:alpha val="40000"/>
              </a:srgbClr>
            </a:solidFill>
            <a:ln w="38100" cmpd="sng">
              <a:solidFill>
                <a:srgbClr val="0070C0"/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cxnSp>
          <p:nvCxnSpPr>
            <p:cNvPr id="19" name="肘形接點 18">
              <a:extLst>
                <a:ext uri="{FF2B5EF4-FFF2-40B4-BE49-F238E27FC236}">
                  <a16:creationId xmlns="" xmlns:a16="http://schemas.microsoft.com/office/drawing/2014/main" id="{9DFC09D5-D6DF-FD42-8F14-5A3522A756AD}"/>
                </a:ext>
              </a:extLst>
            </p:cNvPr>
            <p:cNvCxnSpPr>
              <a:cxnSpLocks/>
              <a:stCxn id="20" idx="1"/>
              <a:endCxn id="18" idx="3"/>
            </p:cNvCxnSpPr>
            <p:nvPr/>
          </p:nvCxnSpPr>
          <p:spPr>
            <a:xfrm rot="10800000" flipV="1">
              <a:off x="5743461" y="5094743"/>
              <a:ext cx="2074775" cy="1160730"/>
            </a:xfrm>
            <a:prstGeom prst="bentConnector2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圖片 19">
              <a:extLst>
                <a:ext uri="{FF2B5EF4-FFF2-40B4-BE49-F238E27FC236}">
                  <a16:creationId xmlns="" xmlns:a16="http://schemas.microsoft.com/office/drawing/2014/main" id="{CA18844D-C3D1-444E-990B-36F48136A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8235" y="4300144"/>
              <a:ext cx="2542263" cy="1589197"/>
            </a:xfrm>
            <a:prstGeom prst="rect">
              <a:avLst/>
            </a:prstGeom>
          </p:spPr>
        </p:pic>
      </p:grpSp>
      <p:sp>
        <p:nvSpPr>
          <p:cNvPr id="24" name="Shape 318">
            <a:extLst>
              <a:ext uri="{FF2B5EF4-FFF2-40B4-BE49-F238E27FC236}">
                <a16:creationId xmlns="" xmlns:a16="http://schemas.microsoft.com/office/drawing/2014/main" id="{3CEED207-C462-A94F-9812-18887570D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8110" y="4302396"/>
            <a:ext cx="2424644" cy="39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en-US" altLang="zh-TW" sz="1600" b="1" dirty="0">
                <a:solidFill>
                  <a:srgbClr val="3F3F3F"/>
                </a:solidFill>
                <a:latin typeface="+mn-lt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TS-EC880U</a:t>
            </a:r>
            <a:r>
              <a:rPr lang="zh-TW" altLang="en-US" sz="1600" b="1" dirty="0">
                <a:solidFill>
                  <a:srgbClr val="3F3F3F"/>
                </a:solidFill>
                <a:latin typeface="+mn-lt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 b="1" dirty="0">
                <a:solidFill>
                  <a:srgbClr val="3F3F3F"/>
                </a:solidFill>
                <a:latin typeface="+mn-lt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R2</a:t>
            </a:r>
            <a:endParaRPr lang="zh-TW" altLang="zh-TW" sz="1600" b="1" dirty="0">
              <a:solidFill>
                <a:srgbClr val="3F3F3F"/>
              </a:solidFill>
              <a:latin typeface="+mn-lt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Shape 318">
            <a:extLst>
              <a:ext uri="{FF2B5EF4-FFF2-40B4-BE49-F238E27FC236}">
                <a16:creationId xmlns="" xmlns:a16="http://schemas.microsoft.com/office/drawing/2014/main" id="{0A43FE5C-1FEB-224A-BF4F-A028528A6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3883" y="4577278"/>
            <a:ext cx="1752153" cy="29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1600" b="1" dirty="0">
                <a:solidFill>
                  <a:srgbClr val="3F3F3F"/>
                </a:solidFill>
                <a:latin typeface="+mn-lt"/>
                <a:ea typeface="+mj-ea"/>
                <a:sym typeface="Arial" charset="0"/>
              </a:rPr>
              <a:t>QM2-</a:t>
            </a:r>
            <a:r>
              <a:rPr lang="en-US" altLang="zh-TW" sz="1600" b="1" dirty="0">
                <a:solidFill>
                  <a:srgbClr val="3F3F3F"/>
                </a:solidFill>
                <a:latin typeface="+mn-lt"/>
                <a:ea typeface="+mj-ea"/>
                <a:sym typeface="Arial" charset="0"/>
              </a:rPr>
              <a:t>4S-240</a:t>
            </a:r>
            <a:endParaRPr lang="zh-TW" altLang="zh-TW" sz="1600" b="1" dirty="0">
              <a:solidFill>
                <a:srgbClr val="3F3F3F"/>
              </a:solidFill>
              <a:latin typeface="+mn-lt"/>
              <a:ea typeface="+mj-ea"/>
              <a:sym typeface="Arial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="" xmlns:a16="http://schemas.microsoft.com/office/drawing/2014/main" id="{00BE6748-378E-184C-AE02-9832582713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740203" y="3192096"/>
            <a:ext cx="1105833" cy="327417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="" xmlns:a16="http://schemas.microsoft.com/office/drawing/2014/main" id="{9D51C8E7-8A97-674D-8ACC-C7B23D8715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92603" y="3344496"/>
            <a:ext cx="1105833" cy="327417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="" xmlns:a16="http://schemas.microsoft.com/office/drawing/2014/main" id="{D8C6DAD8-F118-F542-B03C-3EFD8BCD85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045003" y="3496896"/>
            <a:ext cx="1105833" cy="327417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="" xmlns:a16="http://schemas.microsoft.com/office/drawing/2014/main" id="{812F5058-8388-7243-B979-2620AE35D7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197403" y="3649296"/>
            <a:ext cx="1105833" cy="327417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0B8EAC45-3210-A543-9133-DC033C51287B}"/>
              </a:ext>
            </a:extLst>
          </p:cNvPr>
          <p:cNvSpPr txBox="1"/>
          <p:nvPr/>
        </p:nvSpPr>
        <p:spPr>
          <a:xfrm>
            <a:off x="957104" y="1395040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>
                <a:solidFill>
                  <a:schemeClr val="bg1"/>
                </a:solidFill>
              </a:rPr>
              <a:t>QM2 </a:t>
            </a:r>
            <a:r>
              <a:rPr kumimoji="1" lang="zh-TW" altLang="en-US" sz="2400" b="1" dirty="0">
                <a:solidFill>
                  <a:schemeClr val="bg1"/>
                </a:solidFill>
              </a:rPr>
              <a:t>安裝</a:t>
            </a:r>
          </a:p>
        </p:txBody>
      </p:sp>
      <p:sp>
        <p:nvSpPr>
          <p:cNvPr id="43" name="Shape 318">
            <a:extLst>
              <a:ext uri="{FF2B5EF4-FFF2-40B4-BE49-F238E27FC236}">
                <a16:creationId xmlns="" xmlns:a16="http://schemas.microsoft.com/office/drawing/2014/main" id="{0A43FE5C-1FEB-224A-BF4F-A028528A6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9223" y="2932847"/>
            <a:ext cx="834085" cy="29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en-US" altLang="zh-TW" sz="3000" b="1" dirty="0">
                <a:latin typeface="+mn-lt"/>
                <a:ea typeface="+mj-ea"/>
                <a:sym typeface="Arial" charset="0"/>
              </a:rPr>
              <a:t>x4</a:t>
            </a:r>
            <a:endParaRPr lang="zh-TW" altLang="zh-TW" sz="3000" b="1" dirty="0">
              <a:latin typeface="+mn-lt"/>
              <a:ea typeface="+mj-ea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670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172874FE-CC3A-EB43-B053-32F052A89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5" t="28429" r="8023" b="21044"/>
          <a:stretch/>
        </p:blipFill>
        <p:spPr>
          <a:xfrm>
            <a:off x="2040958" y="2216181"/>
            <a:ext cx="8853407" cy="386171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 工藝再進化！精巧型 </a:t>
            </a:r>
            <a:r>
              <a:rPr kumimoji="1" lang="en-US" altLang="zh-TW" dirty="0"/>
              <a:t>QM2-2S</a:t>
            </a:r>
            <a:r>
              <a:rPr kumimoji="1" lang="zh-TW" altLang="en-US" dirty="0"/>
              <a:t> 卡現身</a:t>
            </a:r>
          </a:p>
        </p:txBody>
      </p:sp>
      <p:sp>
        <p:nvSpPr>
          <p:cNvPr id="29" name="Shape 318"/>
          <p:cNvSpPr txBox="1">
            <a:spLocks noChangeArrowheads="1"/>
          </p:cNvSpPr>
          <p:nvPr/>
        </p:nvSpPr>
        <p:spPr bwMode="auto">
          <a:xfrm>
            <a:off x="381840" y="1187736"/>
            <a:ext cx="2850458" cy="5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3000" b="1" dirty="0">
                <a:solidFill>
                  <a:srgbClr val="3F3F3F"/>
                </a:solidFill>
                <a:latin typeface="+mj-lt"/>
                <a:ea typeface="+mj-ea"/>
                <a:sym typeface="Arial" charset="0"/>
              </a:rPr>
              <a:t>QM2-2S</a:t>
            </a:r>
            <a:r>
              <a:rPr lang="en-US" altLang="zh-TW" sz="3000" b="1" dirty="0">
                <a:solidFill>
                  <a:srgbClr val="3F3F3F"/>
                </a:solidFill>
                <a:latin typeface="+mj-lt"/>
                <a:ea typeface="+mj-ea"/>
                <a:sym typeface="Arial" charset="0"/>
              </a:rPr>
              <a:t>-220A</a:t>
            </a:r>
            <a:endParaRPr lang="zh-TW" altLang="zh-TW" sz="3000" b="1" dirty="0">
              <a:solidFill>
                <a:srgbClr val="3F3F3F"/>
              </a:solidFill>
              <a:latin typeface="+mj-lt"/>
              <a:ea typeface="+mj-ea"/>
              <a:sym typeface="Arial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FFDA5E10-0611-DB49-837E-6493710F87E9}"/>
              </a:ext>
            </a:extLst>
          </p:cNvPr>
          <p:cNvSpPr/>
          <p:nvPr/>
        </p:nvSpPr>
        <p:spPr>
          <a:xfrm>
            <a:off x="10669639" y="2549994"/>
            <a:ext cx="449451" cy="24843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40" name="Shape 164">
            <a:extLst>
              <a:ext uri="{FF2B5EF4-FFF2-40B4-BE49-F238E27FC236}">
                <a16:creationId xmlns="" xmlns:a16="http://schemas.microsoft.com/office/drawing/2014/main" id="{F3E4B766-CFAB-274A-9845-D443727E605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04628" y="2396591"/>
            <a:ext cx="7224172" cy="0"/>
          </a:xfrm>
          <a:prstGeom prst="straightConnector1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prstDash val="dash"/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2" name="Shape 164">
            <a:extLst>
              <a:ext uri="{FF2B5EF4-FFF2-40B4-BE49-F238E27FC236}">
                <a16:creationId xmlns="" xmlns:a16="http://schemas.microsoft.com/office/drawing/2014/main" id="{EEAB6421-3E68-4541-A46F-FD993D4B09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94918" y="2118217"/>
            <a:ext cx="6662615" cy="16502"/>
          </a:xfrm>
          <a:prstGeom prst="straightConnector1">
            <a:avLst/>
          </a:prstGeom>
          <a:noFill/>
          <a:ln w="28575">
            <a:solidFill>
              <a:srgbClr val="C00000"/>
            </a:solidFill>
            <a:prstDash val="sysDot"/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4" name="文字方塊 30">
            <a:extLst>
              <a:ext uri="{FF2B5EF4-FFF2-40B4-BE49-F238E27FC236}">
                <a16:creationId xmlns="" xmlns:a16="http://schemas.microsoft.com/office/drawing/2014/main" id="{989A7073-0B9A-D44D-AB3C-BE8B20E51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579" y="1662421"/>
            <a:ext cx="2028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400" b="1" dirty="0">
                <a:solidFill>
                  <a:srgbClr val="C00000"/>
                </a:solidFill>
              </a:rPr>
              <a:t>147 mm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16" name="文字方塊 30">
            <a:extLst>
              <a:ext uri="{FF2B5EF4-FFF2-40B4-BE49-F238E27FC236}">
                <a16:creationId xmlns="" xmlns:a16="http://schemas.microsoft.com/office/drawing/2014/main" id="{363EA3A7-AD4F-DF4B-B4D3-593F3D4BA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7740" y="3557887"/>
            <a:ext cx="6434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b="1" dirty="0">
                <a:solidFill>
                  <a:srgbClr val="FFFF00"/>
                </a:solidFill>
              </a:rPr>
              <a:t>5%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17" name="文字方塊 30">
            <a:extLst>
              <a:ext uri="{FF2B5EF4-FFF2-40B4-BE49-F238E27FC236}">
                <a16:creationId xmlns="" xmlns:a16="http://schemas.microsoft.com/office/drawing/2014/main" id="{363EA3A7-AD4F-DF4B-B4D3-593F3D4BA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9749" y="2163016"/>
            <a:ext cx="20288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157 mm</a:t>
            </a:r>
            <a:endParaRPr lang="zh-TW" altLang="en-US" sz="1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向左箭號 17"/>
          <p:cNvSpPr/>
          <p:nvPr/>
        </p:nvSpPr>
        <p:spPr>
          <a:xfrm>
            <a:off x="11181965" y="3481831"/>
            <a:ext cx="563527" cy="564531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4" name="群組 29">
            <a:extLst>
              <a:ext uri="{FF2B5EF4-FFF2-40B4-BE49-F238E27FC236}">
                <a16:creationId xmlns="" xmlns:a16="http://schemas.microsoft.com/office/drawing/2014/main" id="{9C72ECFE-2BD5-E041-BBD8-12E5C1C49432}"/>
              </a:ext>
            </a:extLst>
          </p:cNvPr>
          <p:cNvGrpSpPr/>
          <p:nvPr/>
        </p:nvGrpSpPr>
        <p:grpSpPr>
          <a:xfrm>
            <a:off x="3200714" y="1187736"/>
            <a:ext cx="4866984" cy="471187"/>
            <a:chOff x="2814959" y="794310"/>
            <a:chExt cx="2326158" cy="529121"/>
          </a:xfrm>
        </p:grpSpPr>
        <p:sp>
          <p:nvSpPr>
            <p:cNvPr id="25" name="平行四邊形 24">
              <a:extLst>
                <a:ext uri="{FF2B5EF4-FFF2-40B4-BE49-F238E27FC236}">
                  <a16:creationId xmlns="" xmlns:a16="http://schemas.microsoft.com/office/drawing/2014/main" id="{7BB6CC2E-606E-174B-B6B2-F562AB334B14}"/>
                </a:ext>
              </a:extLst>
            </p:cNvPr>
            <p:cNvSpPr/>
            <p:nvPr/>
          </p:nvSpPr>
          <p:spPr>
            <a:xfrm>
              <a:off x="2814959" y="794310"/>
              <a:ext cx="2326158" cy="492023"/>
            </a:xfrm>
            <a:prstGeom prst="parallelogram">
              <a:avLst>
                <a:gd name="adj" fmla="val 5572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0" name="矩形 29">
              <a:extLst>
                <a:ext uri="{FF2B5EF4-FFF2-40B4-BE49-F238E27FC236}">
                  <a16:creationId xmlns="" xmlns:a16="http://schemas.microsoft.com/office/drawing/2014/main" id="{63C924B0-D949-0F4C-94FE-FBC7AE4559AA}"/>
                </a:ext>
              </a:extLst>
            </p:cNvPr>
            <p:cNvSpPr/>
            <p:nvPr/>
          </p:nvSpPr>
          <p:spPr>
            <a:xfrm>
              <a:off x="2976156" y="805003"/>
              <a:ext cx="2137292" cy="518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相較於 </a:t>
              </a:r>
              <a:r>
                <a:rPr lang="en-US" altLang="zh-TW" sz="2400" b="1" dirty="0">
                  <a:solidFill>
                    <a:srgbClr val="FFF000"/>
                  </a:solidFill>
                  <a:ea typeface="微軟正黑體" pitchFamily="34" charset="-120"/>
                </a:rPr>
                <a:t>QM2-2S</a:t>
              </a:r>
              <a:r>
                <a:rPr lang="zh-TW" altLang="en-US" sz="2400" b="1" dirty="0">
                  <a:solidFill>
                    <a:srgbClr val="FFF000"/>
                  </a:solidFill>
                  <a:ea typeface="微軟正黑體" pitchFamily="34" charset="-120"/>
                </a:rPr>
                <a:t> 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長度縮減 </a:t>
              </a:r>
              <a:r>
                <a:rPr lang="en-US" altLang="zh-TW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%</a:t>
              </a:r>
              <a:endPara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222158" y="2028160"/>
            <a:ext cx="2469364" cy="1744029"/>
            <a:chOff x="222158" y="2028160"/>
            <a:chExt cx="2469364" cy="1744029"/>
          </a:xfrm>
        </p:grpSpPr>
        <p:sp>
          <p:nvSpPr>
            <p:cNvPr id="27" name="Shape 316"/>
            <p:cNvSpPr>
              <a:spLocks noChangeArrowheads="1"/>
            </p:cNvSpPr>
            <p:nvPr/>
          </p:nvSpPr>
          <p:spPr bwMode="auto">
            <a:xfrm>
              <a:off x="624017" y="2028160"/>
              <a:ext cx="1719940" cy="17359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22" name="圖片 21" descr="QM2-2S-220A_Front_left-angl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158" y="2228562"/>
              <a:ext cx="2469364" cy="1543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6172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="" xmlns:a16="http://schemas.microsoft.com/office/drawing/2014/main" id="{B32BEFBC-B46F-7C40-B6F0-ECD1E3B39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10" b="22051"/>
          <a:stretch/>
        </p:blipFill>
        <p:spPr>
          <a:xfrm>
            <a:off x="1699827" y="2385958"/>
            <a:ext cx="9981867" cy="360519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 工藝再進化！精巧型 </a:t>
            </a:r>
            <a:r>
              <a:rPr kumimoji="1" lang="en-US" altLang="zh-TW" dirty="0"/>
              <a:t>QM2-2P</a:t>
            </a:r>
            <a:r>
              <a:rPr kumimoji="1" lang="zh-TW" altLang="en-US" dirty="0"/>
              <a:t> 卡現身</a:t>
            </a:r>
          </a:p>
        </p:txBody>
      </p:sp>
      <p:sp>
        <p:nvSpPr>
          <p:cNvPr id="27" name="Shape 316"/>
          <p:cNvSpPr>
            <a:spLocks noChangeArrowheads="1"/>
          </p:cNvSpPr>
          <p:nvPr/>
        </p:nvSpPr>
        <p:spPr bwMode="auto">
          <a:xfrm>
            <a:off x="624017" y="2028160"/>
            <a:ext cx="1719940" cy="1735937"/>
          </a:xfrm>
          <a:prstGeom prst="ellipse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60950" rIns="121900" bIns="60950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zh-TW" altLang="zh-TW" sz="1900">
              <a:solidFill>
                <a:srgbClr val="FFFFFF"/>
              </a:solidFill>
              <a:sym typeface="Arial" charset="0"/>
            </a:endParaRPr>
          </a:p>
        </p:txBody>
      </p:sp>
      <p:sp>
        <p:nvSpPr>
          <p:cNvPr id="29" name="Shape 318"/>
          <p:cNvSpPr txBox="1">
            <a:spLocks noChangeArrowheads="1"/>
          </p:cNvSpPr>
          <p:nvPr/>
        </p:nvSpPr>
        <p:spPr bwMode="auto">
          <a:xfrm>
            <a:off x="381840" y="1187736"/>
            <a:ext cx="2850458" cy="5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3000" b="1" dirty="0">
                <a:solidFill>
                  <a:srgbClr val="3F3F3F"/>
                </a:solidFill>
                <a:latin typeface="+mj-lt"/>
                <a:ea typeface="+mj-ea"/>
                <a:sym typeface="Arial" charset="0"/>
              </a:rPr>
              <a:t>QM2-2</a:t>
            </a:r>
            <a:r>
              <a:rPr lang="en-US" altLang="zh-TW" sz="3000" b="1" dirty="0">
                <a:solidFill>
                  <a:srgbClr val="3F3F3F"/>
                </a:solidFill>
                <a:latin typeface="+mj-lt"/>
                <a:ea typeface="+mj-ea"/>
                <a:sym typeface="Arial" charset="0"/>
              </a:rPr>
              <a:t>P-244A</a:t>
            </a:r>
            <a:endParaRPr lang="zh-TW" altLang="zh-TW" sz="3000" b="1" dirty="0">
              <a:solidFill>
                <a:srgbClr val="3F3F3F"/>
              </a:solidFill>
              <a:latin typeface="+mj-lt"/>
              <a:ea typeface="+mj-ea"/>
              <a:sym typeface="Arial" charset="0"/>
            </a:endParaRPr>
          </a:p>
        </p:txBody>
      </p:sp>
      <p:grpSp>
        <p:nvGrpSpPr>
          <p:cNvPr id="4" name="群組 29">
            <a:extLst>
              <a:ext uri="{FF2B5EF4-FFF2-40B4-BE49-F238E27FC236}">
                <a16:creationId xmlns="" xmlns:a16="http://schemas.microsoft.com/office/drawing/2014/main" id="{9C72ECFE-2BD5-E041-BBD8-12E5C1C49432}"/>
              </a:ext>
            </a:extLst>
          </p:cNvPr>
          <p:cNvGrpSpPr/>
          <p:nvPr/>
        </p:nvGrpSpPr>
        <p:grpSpPr>
          <a:xfrm>
            <a:off x="3200714" y="1187736"/>
            <a:ext cx="4866984" cy="471187"/>
            <a:chOff x="2814959" y="794310"/>
            <a:chExt cx="2326158" cy="529121"/>
          </a:xfrm>
        </p:grpSpPr>
        <p:sp>
          <p:nvSpPr>
            <p:cNvPr id="35" name="平行四邊形 34">
              <a:extLst>
                <a:ext uri="{FF2B5EF4-FFF2-40B4-BE49-F238E27FC236}">
                  <a16:creationId xmlns="" xmlns:a16="http://schemas.microsoft.com/office/drawing/2014/main" id="{7BB6CC2E-606E-174B-B6B2-F562AB334B14}"/>
                </a:ext>
              </a:extLst>
            </p:cNvPr>
            <p:cNvSpPr/>
            <p:nvPr/>
          </p:nvSpPr>
          <p:spPr>
            <a:xfrm>
              <a:off x="2814959" y="794310"/>
              <a:ext cx="2326158" cy="492023"/>
            </a:xfrm>
            <a:prstGeom prst="parallelogram">
              <a:avLst>
                <a:gd name="adj" fmla="val 5572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6" name="矩形 35">
              <a:extLst>
                <a:ext uri="{FF2B5EF4-FFF2-40B4-BE49-F238E27FC236}">
                  <a16:creationId xmlns="" xmlns:a16="http://schemas.microsoft.com/office/drawing/2014/main" id="{63C924B0-D949-0F4C-94FE-FBC7AE4559AA}"/>
                </a:ext>
              </a:extLst>
            </p:cNvPr>
            <p:cNvSpPr/>
            <p:nvPr/>
          </p:nvSpPr>
          <p:spPr>
            <a:xfrm>
              <a:off x="2976156" y="805003"/>
              <a:ext cx="2137292" cy="518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相較於 </a:t>
              </a:r>
              <a:r>
                <a:rPr lang="en-US" altLang="zh-TW" sz="2400" b="1" dirty="0">
                  <a:solidFill>
                    <a:srgbClr val="FFF000"/>
                  </a:solidFill>
                  <a:ea typeface="微軟正黑體" pitchFamily="34" charset="-120"/>
                </a:rPr>
                <a:t>QM2-2P</a:t>
              </a:r>
              <a:r>
                <a:rPr lang="zh-TW" altLang="en-US" sz="2400" b="1" dirty="0">
                  <a:solidFill>
                    <a:srgbClr val="FFF000"/>
                  </a:solidFill>
                  <a:ea typeface="微軟正黑體" pitchFamily="34" charset="-120"/>
                </a:rPr>
                <a:t> 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長度縮減 </a:t>
              </a:r>
              <a:r>
                <a:rPr lang="en-US" altLang="zh-TW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%</a:t>
              </a:r>
              <a:endPara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FFDA5E10-0611-DB49-837E-6493710F87E9}"/>
              </a:ext>
            </a:extLst>
          </p:cNvPr>
          <p:cNvSpPr/>
          <p:nvPr/>
        </p:nvSpPr>
        <p:spPr>
          <a:xfrm>
            <a:off x="10669639" y="2549994"/>
            <a:ext cx="449451" cy="24843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40" name="Shape 164">
            <a:extLst>
              <a:ext uri="{FF2B5EF4-FFF2-40B4-BE49-F238E27FC236}">
                <a16:creationId xmlns="" xmlns:a16="http://schemas.microsoft.com/office/drawing/2014/main" id="{F3E4B766-CFAB-274A-9845-D443727E605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04628" y="2396591"/>
            <a:ext cx="7224172" cy="0"/>
          </a:xfrm>
          <a:prstGeom prst="straightConnector1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prstDash val="dash"/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2" name="Shape 164">
            <a:extLst>
              <a:ext uri="{FF2B5EF4-FFF2-40B4-BE49-F238E27FC236}">
                <a16:creationId xmlns="" xmlns:a16="http://schemas.microsoft.com/office/drawing/2014/main" id="{EEAB6421-3E68-4541-A46F-FD993D4B09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94918" y="2118217"/>
            <a:ext cx="6662615" cy="16502"/>
          </a:xfrm>
          <a:prstGeom prst="straightConnector1">
            <a:avLst/>
          </a:prstGeom>
          <a:noFill/>
          <a:ln w="28575">
            <a:solidFill>
              <a:srgbClr val="C00000"/>
            </a:solidFill>
            <a:prstDash val="sysDot"/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4" name="文字方塊 30">
            <a:extLst>
              <a:ext uri="{FF2B5EF4-FFF2-40B4-BE49-F238E27FC236}">
                <a16:creationId xmlns="" xmlns:a16="http://schemas.microsoft.com/office/drawing/2014/main" id="{989A7073-0B9A-D44D-AB3C-BE8B20E51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579" y="1662421"/>
            <a:ext cx="2028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400" b="1" dirty="0">
                <a:solidFill>
                  <a:srgbClr val="C00000"/>
                </a:solidFill>
              </a:rPr>
              <a:t>147 mm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16" name="文字方塊 30">
            <a:extLst>
              <a:ext uri="{FF2B5EF4-FFF2-40B4-BE49-F238E27FC236}">
                <a16:creationId xmlns="" xmlns:a16="http://schemas.microsoft.com/office/drawing/2014/main" id="{363EA3A7-AD4F-DF4B-B4D3-593F3D4BA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7740" y="3557887"/>
            <a:ext cx="6434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b="1" dirty="0">
                <a:solidFill>
                  <a:srgbClr val="FFFF00"/>
                </a:solidFill>
              </a:rPr>
              <a:t>5%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17" name="文字方塊 30">
            <a:extLst>
              <a:ext uri="{FF2B5EF4-FFF2-40B4-BE49-F238E27FC236}">
                <a16:creationId xmlns="" xmlns:a16="http://schemas.microsoft.com/office/drawing/2014/main" id="{363EA3A7-AD4F-DF4B-B4D3-593F3D4BA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9749" y="2163016"/>
            <a:ext cx="20288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157 mm</a:t>
            </a:r>
            <a:endParaRPr lang="zh-TW" altLang="en-US" sz="1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向左箭號 19"/>
          <p:cNvSpPr/>
          <p:nvPr/>
        </p:nvSpPr>
        <p:spPr>
          <a:xfrm>
            <a:off x="11181965" y="3481831"/>
            <a:ext cx="563527" cy="564531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 descr="QM2-2P-244A_Front_left-ang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38" y="2153496"/>
            <a:ext cx="2485889" cy="155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172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="" xmlns:a16="http://schemas.microsoft.com/office/drawing/2014/main" id="{9C4EC934-39A6-CE4A-8724-C790B46074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45" t="2401" r="25352"/>
          <a:stretch/>
        </p:blipFill>
        <p:spPr>
          <a:xfrm>
            <a:off x="7170142" y="1127051"/>
            <a:ext cx="5021858" cy="5214023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全 </a:t>
            </a:r>
            <a:r>
              <a:rPr kumimoji="1" lang="en-US" altLang="zh-TW" dirty="0" err="1"/>
              <a:t>PCIe</a:t>
            </a:r>
            <a:r>
              <a:rPr kumimoji="1" lang="zh-TW" altLang="en-US" dirty="0"/>
              <a:t> 插槽皆適用，不受空間限制</a:t>
            </a:r>
          </a:p>
        </p:txBody>
      </p:sp>
      <p:pic>
        <p:nvPicPr>
          <p:cNvPr id="5" name="圖片 4" descr="TS-1677X_Right-angle-of-elevation.png">
            <a:extLst>
              <a:ext uri="{FF2B5EF4-FFF2-40B4-BE49-F238E27FC236}">
                <a16:creationId xmlns="" xmlns:a16="http://schemas.microsoft.com/office/drawing/2014/main" id="{BCE97693-8388-7E40-93D6-021CD30BF8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467" y="4102876"/>
            <a:ext cx="3180150" cy="1987946"/>
          </a:xfrm>
          <a:prstGeom prst="rect">
            <a:avLst/>
          </a:prstGeom>
        </p:spPr>
      </p:pic>
      <p:sp>
        <p:nvSpPr>
          <p:cNvPr id="14" name="Shape 318">
            <a:extLst>
              <a:ext uri="{FF2B5EF4-FFF2-40B4-BE49-F238E27FC236}">
                <a16:creationId xmlns="" xmlns:a16="http://schemas.microsoft.com/office/drawing/2014/main" id="{A6E8EA55-6629-3D4F-904F-49E536E6A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69" y="1204416"/>
            <a:ext cx="4356771" cy="2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en-US" altLang="zh-TW" b="1" dirty="0">
                <a:solidFill>
                  <a:srgbClr val="3F3F3F"/>
                </a:solidFill>
                <a:latin typeface="+mj-lt"/>
                <a:ea typeface="+mj-ea"/>
                <a:sym typeface="Arial" panose="020B0604020202020204" pitchFamily="34" charset="0"/>
              </a:rPr>
              <a:t>2</a:t>
            </a:r>
            <a:r>
              <a:rPr lang="zh-TW" altLang="en-US" b="1" dirty="0">
                <a:solidFill>
                  <a:srgbClr val="3F3F3F"/>
                </a:solidFill>
                <a:latin typeface="+mj-lt"/>
                <a:ea typeface="+mj-ea"/>
                <a:sym typeface="Arial" panose="020B0604020202020204" pitchFamily="34" charset="0"/>
              </a:rPr>
              <a:t> </a:t>
            </a:r>
            <a:r>
              <a:rPr lang="en-US" altLang="zh-TW" b="1" dirty="0">
                <a:solidFill>
                  <a:srgbClr val="3F3F3F"/>
                </a:solidFill>
                <a:latin typeface="+mj-lt"/>
                <a:ea typeface="+mj-ea"/>
                <a:sym typeface="Arial" panose="020B0604020202020204" pitchFamily="34" charset="0"/>
              </a:rPr>
              <a:t>x</a:t>
            </a:r>
            <a:r>
              <a:rPr lang="zh-TW" altLang="en-US" b="1" dirty="0">
                <a:solidFill>
                  <a:srgbClr val="3F3F3F"/>
                </a:solidFill>
                <a:latin typeface="+mj-lt"/>
                <a:ea typeface="+mj-ea"/>
                <a:sym typeface="Arial" panose="020B0604020202020204" pitchFamily="34" charset="0"/>
              </a:rPr>
              <a:t> </a:t>
            </a:r>
            <a:r>
              <a:rPr lang="zh-TW" altLang="zh-TW" b="1" dirty="0">
                <a:solidFill>
                  <a:srgbClr val="3F3F3F"/>
                </a:solidFill>
                <a:latin typeface="+mj-lt"/>
                <a:ea typeface="+mj-ea"/>
                <a:sym typeface="Arial" panose="020B0604020202020204" pitchFamily="34" charset="0"/>
              </a:rPr>
              <a:t>QM2-2S</a:t>
            </a:r>
            <a:r>
              <a:rPr lang="en-US" altLang="zh-TW" b="1" dirty="0">
                <a:solidFill>
                  <a:srgbClr val="3F3F3F"/>
                </a:solidFill>
                <a:latin typeface="+mj-lt"/>
                <a:ea typeface="+mj-ea"/>
                <a:sym typeface="Arial" panose="020B0604020202020204" pitchFamily="34" charset="0"/>
              </a:rPr>
              <a:t>-220A</a:t>
            </a:r>
            <a:r>
              <a:rPr lang="zh-TW" altLang="en-US" b="1" dirty="0">
                <a:solidFill>
                  <a:srgbClr val="3F3F3F"/>
                </a:solidFill>
                <a:latin typeface="+mj-lt"/>
                <a:ea typeface="+mj-ea"/>
                <a:sym typeface="Arial" panose="020B0604020202020204" pitchFamily="34" charset="0"/>
              </a:rPr>
              <a:t>　</a:t>
            </a:r>
            <a:r>
              <a:rPr lang="en-US" altLang="zh-TW" b="1" dirty="0">
                <a:solidFill>
                  <a:srgbClr val="3F3F3F"/>
                </a:solidFill>
                <a:latin typeface="+mj-lt"/>
                <a:ea typeface="+mj-ea"/>
                <a:sym typeface="Arial" panose="020B0604020202020204" pitchFamily="34" charset="0"/>
              </a:rPr>
              <a:t>/</a:t>
            </a:r>
            <a:r>
              <a:rPr lang="zh-TW" altLang="en-US" b="1" dirty="0">
                <a:solidFill>
                  <a:srgbClr val="3F3F3F"/>
                </a:solidFill>
                <a:latin typeface="+mj-lt"/>
                <a:ea typeface="+mj-ea"/>
                <a:sym typeface="Arial" panose="020B0604020202020204" pitchFamily="34" charset="0"/>
              </a:rPr>
              <a:t>　</a:t>
            </a:r>
            <a:r>
              <a:rPr lang="en-US" altLang="zh-TW" b="1" dirty="0">
                <a:solidFill>
                  <a:srgbClr val="3F3F3F"/>
                </a:solidFill>
                <a:latin typeface="+mj-lt"/>
                <a:ea typeface="+mj-ea"/>
                <a:sym typeface="Arial" panose="020B0604020202020204" pitchFamily="34" charset="0"/>
              </a:rPr>
              <a:t>QM2-2P-244A</a:t>
            </a:r>
            <a:endParaRPr lang="zh-TW" altLang="zh-TW" b="1" dirty="0">
              <a:solidFill>
                <a:srgbClr val="3F3F3F"/>
              </a:solidFill>
              <a:latin typeface="+mj-lt"/>
              <a:ea typeface="+mj-ea"/>
              <a:sym typeface="Arial" panose="020B0604020202020204" pitchFamily="34" charset="0"/>
            </a:endParaRPr>
          </a:p>
        </p:txBody>
      </p:sp>
      <p:sp>
        <p:nvSpPr>
          <p:cNvPr id="18" name="Shape 318">
            <a:extLst>
              <a:ext uri="{FF2B5EF4-FFF2-40B4-BE49-F238E27FC236}">
                <a16:creationId xmlns="" xmlns:a16="http://schemas.microsoft.com/office/drawing/2014/main" id="{25E5EAAB-00BB-A94F-A79B-A53586B71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688" y="6138999"/>
            <a:ext cx="1614323" cy="29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en-US" altLang="zh-TW" sz="1600" b="1" dirty="0">
                <a:solidFill>
                  <a:srgbClr val="3F3F3F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TS-1677X</a:t>
            </a:r>
            <a:endParaRPr lang="zh-TW" altLang="zh-TW" sz="1600" b="1" dirty="0">
              <a:solidFill>
                <a:srgbClr val="3F3F3F"/>
              </a:solidFill>
              <a:latin typeface="+mn-lt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圓角化對角線角落矩形 27">
            <a:extLst>
              <a:ext uri="{FF2B5EF4-FFF2-40B4-BE49-F238E27FC236}">
                <a16:creationId xmlns="" xmlns:a16="http://schemas.microsoft.com/office/drawing/2014/main" id="{0C08A40D-482C-9744-A273-F6BD3E7D84C2}"/>
              </a:ext>
            </a:extLst>
          </p:cNvPr>
          <p:cNvSpPr/>
          <p:nvPr/>
        </p:nvSpPr>
        <p:spPr>
          <a:xfrm rot="16200000">
            <a:off x="7809278" y="1230844"/>
            <a:ext cx="267654" cy="1254986"/>
          </a:xfrm>
          <a:prstGeom prst="round2DiagRect">
            <a:avLst>
              <a:gd name="adj1" fmla="val 16936"/>
              <a:gd name="adj2" fmla="val 11290"/>
            </a:avLst>
          </a:prstGeom>
          <a:solidFill>
            <a:srgbClr val="0070C0">
              <a:alpha val="40000"/>
            </a:srgbClr>
          </a:solidFill>
          <a:ln w="38100" cmpd="sng">
            <a:solidFill>
              <a:srgbClr val="0070C0"/>
            </a:solidFill>
            <a:prstDash val="soli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9" name="圓角化對角線角落矩形 28">
            <a:extLst>
              <a:ext uri="{FF2B5EF4-FFF2-40B4-BE49-F238E27FC236}">
                <a16:creationId xmlns="" xmlns:a16="http://schemas.microsoft.com/office/drawing/2014/main" id="{AAF76EFD-0E7D-8D41-8260-0A062E9A8D4A}"/>
              </a:ext>
            </a:extLst>
          </p:cNvPr>
          <p:cNvSpPr/>
          <p:nvPr/>
        </p:nvSpPr>
        <p:spPr>
          <a:xfrm rot="16200000">
            <a:off x="7809278" y="1554736"/>
            <a:ext cx="267654" cy="1254986"/>
          </a:xfrm>
          <a:prstGeom prst="round2DiagRect">
            <a:avLst>
              <a:gd name="adj1" fmla="val 16936"/>
              <a:gd name="adj2" fmla="val 11290"/>
            </a:avLst>
          </a:prstGeom>
          <a:solidFill>
            <a:srgbClr val="0070C0">
              <a:alpha val="40000"/>
            </a:srgbClr>
          </a:solidFill>
          <a:ln w="38100" cmpd="sng">
            <a:solidFill>
              <a:srgbClr val="0070C0"/>
            </a:solidFill>
            <a:prstDash val="soli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31" name="肘形接點 30">
            <a:extLst>
              <a:ext uri="{FF2B5EF4-FFF2-40B4-BE49-F238E27FC236}">
                <a16:creationId xmlns="" xmlns:a16="http://schemas.microsoft.com/office/drawing/2014/main" id="{CC2ECFBD-B970-8A42-BFE1-2344FE391CEF}"/>
              </a:ext>
            </a:extLst>
          </p:cNvPr>
          <p:cNvCxnSpPr>
            <a:stCxn id="28" idx="3"/>
          </p:cNvCxnSpPr>
          <p:nvPr/>
        </p:nvCxnSpPr>
        <p:spPr>
          <a:xfrm rot="10800000" flipV="1">
            <a:off x="4712546" y="1858336"/>
            <a:ext cx="2603066" cy="834297"/>
          </a:xfrm>
          <a:prstGeom prst="bentConnector3">
            <a:avLst>
              <a:gd name="adj1" fmla="val 8267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肘形接點 32">
            <a:extLst>
              <a:ext uri="{FF2B5EF4-FFF2-40B4-BE49-F238E27FC236}">
                <a16:creationId xmlns="" xmlns:a16="http://schemas.microsoft.com/office/drawing/2014/main" id="{8EC7146D-4FCA-FA4E-83BC-AE7DC0E4402F}"/>
              </a:ext>
            </a:extLst>
          </p:cNvPr>
          <p:cNvCxnSpPr>
            <a:stCxn id="29" idx="3"/>
          </p:cNvCxnSpPr>
          <p:nvPr/>
        </p:nvCxnSpPr>
        <p:spPr>
          <a:xfrm rot="10800000" flipV="1">
            <a:off x="1733348" y="2182228"/>
            <a:ext cx="5582265" cy="1129315"/>
          </a:xfrm>
          <a:prstGeom prst="bentConnector4">
            <a:avLst>
              <a:gd name="adj1" fmla="val 32029"/>
              <a:gd name="adj2" fmla="val 12242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圓角化對角線角落矩形 35">
            <a:extLst>
              <a:ext uri="{FF2B5EF4-FFF2-40B4-BE49-F238E27FC236}">
                <a16:creationId xmlns="" xmlns:a16="http://schemas.microsoft.com/office/drawing/2014/main" id="{F719B693-046C-044F-B836-691BC1DAA0AB}"/>
              </a:ext>
            </a:extLst>
          </p:cNvPr>
          <p:cNvSpPr/>
          <p:nvPr/>
        </p:nvSpPr>
        <p:spPr>
          <a:xfrm rot="16200000">
            <a:off x="9052025" y="1323405"/>
            <a:ext cx="560549" cy="1394530"/>
          </a:xfrm>
          <a:prstGeom prst="round2DiagRect">
            <a:avLst>
              <a:gd name="adj1" fmla="val 16936"/>
              <a:gd name="adj2" fmla="val 11290"/>
            </a:avLst>
          </a:prstGeom>
          <a:solidFill>
            <a:schemeClr val="accent2">
              <a:lumMod val="75000"/>
              <a:alpha val="40000"/>
            </a:schemeClr>
          </a:solidFill>
          <a:ln w="38100" cmpd="sng">
            <a:solidFill>
              <a:schemeClr val="accent2"/>
            </a:solidFill>
            <a:prstDash val="soli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cxnSp>
        <p:nvCxnSpPr>
          <p:cNvPr id="38" name="肘形接點 37">
            <a:extLst>
              <a:ext uri="{FF2B5EF4-FFF2-40B4-BE49-F238E27FC236}">
                <a16:creationId xmlns="" xmlns:a16="http://schemas.microsoft.com/office/drawing/2014/main" id="{C626A856-685E-964F-9FC0-82754AA8C424}"/>
              </a:ext>
            </a:extLst>
          </p:cNvPr>
          <p:cNvCxnSpPr>
            <a:cxnSpLocks/>
            <a:stCxn id="36" idx="2"/>
          </p:cNvCxnSpPr>
          <p:nvPr/>
        </p:nvCxnSpPr>
        <p:spPr>
          <a:xfrm rot="5400000">
            <a:off x="6135757" y="2064430"/>
            <a:ext cx="2960029" cy="3433059"/>
          </a:xfrm>
          <a:prstGeom prst="bentConnector2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hape 258">
            <a:extLst>
              <a:ext uri="{FF2B5EF4-FFF2-40B4-BE49-F238E27FC236}">
                <a16:creationId xmlns="" xmlns:a16="http://schemas.microsoft.com/office/drawing/2014/main" id="{C81CC445-7617-1244-8454-6EBA49DFE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8452" y="5505034"/>
            <a:ext cx="42449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4429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2060"/>
              </a:buClr>
              <a:buSzPts val="1200"/>
            </a:pPr>
            <a:r>
              <a:rPr lang="en-US" altLang="zh-TW" sz="2000" b="1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微軟正黑體" charset="-120"/>
                <a:sym typeface="微軟正黑體" charset="-120"/>
              </a:rPr>
              <a:t>PCIe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微軟正黑體" charset="-120"/>
                <a:sym typeface="微軟正黑體" charset="-120"/>
              </a:rPr>
              <a:t>slot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微軟正黑體" charset="-120"/>
                <a:sym typeface="微軟正黑體" charset="-120"/>
              </a:rPr>
              <a:t>1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+mn-lt"/>
              <a:ea typeface="微軟正黑體" charset="-120"/>
              <a:sym typeface="微軟正黑體" charset="-12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="" xmlns:a16="http://schemas.microsoft.com/office/drawing/2014/main" id="{CBDCAF6B-E3A7-2549-9CFC-B3DAD1AAE5F0}"/>
              </a:ext>
            </a:extLst>
          </p:cNvPr>
          <p:cNvSpPr txBox="1"/>
          <p:nvPr/>
        </p:nvSpPr>
        <p:spPr>
          <a:xfrm>
            <a:off x="8821806" y="1796865"/>
            <a:ext cx="10583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500" b="1" dirty="0"/>
              <a:t>Slot</a:t>
            </a:r>
            <a:r>
              <a:rPr kumimoji="1" lang="zh-TW" altLang="en-US" sz="2500" b="1" dirty="0"/>
              <a:t> </a:t>
            </a:r>
            <a:r>
              <a:rPr kumimoji="1" lang="en-US" altLang="zh-TW" sz="2500" b="1" dirty="0"/>
              <a:t>1</a:t>
            </a:r>
            <a:endParaRPr kumimoji="1" lang="zh-TW" altLang="en-US" sz="2500" b="1" dirty="0"/>
          </a:p>
        </p:txBody>
      </p:sp>
      <p:sp>
        <p:nvSpPr>
          <p:cNvPr id="47" name="Shape 258">
            <a:extLst>
              <a:ext uri="{FF2B5EF4-FFF2-40B4-BE49-F238E27FC236}">
                <a16:creationId xmlns="" xmlns:a16="http://schemas.microsoft.com/office/drawing/2014/main" id="{20EA2BA6-CA30-A747-95F8-7D9D8735F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9229" y="1429550"/>
            <a:ext cx="1597564" cy="31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4429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2060"/>
              </a:buClr>
              <a:buSzPts val="1200"/>
            </a:pPr>
            <a:r>
              <a:rPr lang="en-US" altLang="zh-TW" sz="2000" b="1" dirty="0" err="1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rPr>
              <a:t>PCIe</a:t>
            </a:r>
            <a:r>
              <a:rPr lang="zh-TW" altLang="en-US" sz="2000" b="1" dirty="0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rPr>
              <a:t>slot</a:t>
            </a:r>
            <a:r>
              <a:rPr lang="zh-TW" altLang="en-US" sz="2000" b="1" dirty="0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rPr>
              <a:t>2</a:t>
            </a:r>
            <a:endParaRPr lang="zh-TW" altLang="en-US" sz="2000" b="1" dirty="0">
              <a:solidFill>
                <a:srgbClr val="0070C0"/>
              </a:solidFill>
              <a:latin typeface="+mn-lt"/>
              <a:ea typeface="微軟正黑體" charset="-120"/>
              <a:sym typeface="微軟正黑體" charset="-120"/>
            </a:endParaRPr>
          </a:p>
        </p:txBody>
      </p:sp>
      <p:sp>
        <p:nvSpPr>
          <p:cNvPr id="48" name="Shape 258">
            <a:extLst>
              <a:ext uri="{FF2B5EF4-FFF2-40B4-BE49-F238E27FC236}">
                <a16:creationId xmlns="" xmlns:a16="http://schemas.microsoft.com/office/drawing/2014/main" id="{BCF93D2B-10A5-244B-8085-0D4490346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8596" y="2252653"/>
            <a:ext cx="1614323" cy="4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4429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2060"/>
              </a:buClr>
              <a:buSzPts val="1200"/>
            </a:pPr>
            <a:r>
              <a:rPr lang="en-US" altLang="zh-TW" sz="2000" b="1" dirty="0" err="1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rPr>
              <a:t>PCIe</a:t>
            </a:r>
            <a:r>
              <a:rPr lang="zh-TW" altLang="en-US" sz="2000" b="1" dirty="0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rPr>
              <a:t>slot</a:t>
            </a:r>
            <a:r>
              <a:rPr lang="zh-TW" altLang="en-US" sz="2000" b="1" dirty="0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rPr>
              <a:t>3</a:t>
            </a:r>
            <a:endParaRPr lang="zh-TW" altLang="en-US" sz="2000" b="1" dirty="0">
              <a:solidFill>
                <a:srgbClr val="0070C0"/>
              </a:solidFill>
              <a:latin typeface="+mn-lt"/>
              <a:ea typeface="微軟正黑體" charset="-120"/>
              <a:sym typeface="微軟正黑體" charset="-120"/>
            </a:endParaRPr>
          </a:p>
        </p:txBody>
      </p:sp>
      <p:grpSp>
        <p:nvGrpSpPr>
          <p:cNvPr id="53" name="群組 52">
            <a:extLst>
              <a:ext uri="{FF2B5EF4-FFF2-40B4-BE49-F238E27FC236}">
                <a16:creationId xmlns="" xmlns:a16="http://schemas.microsoft.com/office/drawing/2014/main" id="{A4A332E4-D9EB-2F44-80BC-A516B11993A2}"/>
              </a:ext>
            </a:extLst>
          </p:cNvPr>
          <p:cNvGrpSpPr/>
          <p:nvPr/>
        </p:nvGrpSpPr>
        <p:grpSpPr>
          <a:xfrm>
            <a:off x="5899242" y="3015396"/>
            <a:ext cx="2569564" cy="2089623"/>
            <a:chOff x="3817280" y="2872911"/>
            <a:chExt cx="2134644" cy="1735937"/>
          </a:xfrm>
        </p:grpSpPr>
        <p:sp>
          <p:nvSpPr>
            <p:cNvPr id="54" name="Shape 316">
              <a:extLst>
                <a:ext uri="{FF2B5EF4-FFF2-40B4-BE49-F238E27FC236}">
                  <a16:creationId xmlns="" xmlns:a16="http://schemas.microsoft.com/office/drawing/2014/main" id="{4B14ED01-BD94-CE4E-9BEB-2B6299514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4694" y="2872911"/>
              <a:ext cx="1719940" cy="17359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55" name="Picture 3">
              <a:extLst>
                <a:ext uri="{FF2B5EF4-FFF2-40B4-BE49-F238E27FC236}">
                  <a16:creationId xmlns="" xmlns:a16="http://schemas.microsoft.com/office/drawing/2014/main" id="{AEAB1E9B-8C0F-5642-9C6D-380F101ED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7280" y="3281748"/>
              <a:ext cx="2134644" cy="1005027"/>
            </a:xfrm>
            <a:prstGeom prst="rect">
              <a:avLst/>
            </a:prstGeom>
          </p:spPr>
        </p:pic>
      </p:grpSp>
      <p:grpSp>
        <p:nvGrpSpPr>
          <p:cNvPr id="56" name="群組 55">
            <a:extLst>
              <a:ext uri="{FF2B5EF4-FFF2-40B4-BE49-F238E27FC236}">
                <a16:creationId xmlns="" xmlns:a16="http://schemas.microsoft.com/office/drawing/2014/main" id="{39B32808-9DFB-D040-A1BC-92609167CD11}"/>
              </a:ext>
            </a:extLst>
          </p:cNvPr>
          <p:cNvGrpSpPr/>
          <p:nvPr/>
        </p:nvGrpSpPr>
        <p:grpSpPr>
          <a:xfrm>
            <a:off x="3741617" y="4773466"/>
            <a:ext cx="4999748" cy="714380"/>
            <a:chOff x="4314732" y="4568828"/>
            <a:chExt cx="4999748" cy="714380"/>
          </a:xfrm>
        </p:grpSpPr>
        <p:sp>
          <p:nvSpPr>
            <p:cNvPr id="57" name="圓角化對角線角落矩形 56">
              <a:extLst>
                <a:ext uri="{FF2B5EF4-FFF2-40B4-BE49-F238E27FC236}">
                  <a16:creationId xmlns="" xmlns:a16="http://schemas.microsoft.com/office/drawing/2014/main" id="{403C6A1A-3FEE-B141-995F-1B3117C0135C}"/>
                </a:ext>
              </a:extLst>
            </p:cNvPr>
            <p:cNvSpPr/>
            <p:nvPr/>
          </p:nvSpPr>
          <p:spPr>
            <a:xfrm>
              <a:off x="4314732" y="4568828"/>
              <a:ext cx="4786346" cy="71438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8" name="Shape 318">
              <a:extLst>
                <a:ext uri="{FF2B5EF4-FFF2-40B4-BE49-F238E27FC236}">
                  <a16:creationId xmlns="" xmlns:a16="http://schemas.microsoft.com/office/drawing/2014/main" id="{461C0293-94D9-6C46-A6CA-18351EF5DB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7893" y="4690259"/>
              <a:ext cx="4606587" cy="538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7" tIns="121897" rIns="121897" bIns="121897" anchor="ctr"/>
            <a:lstStyle>
              <a:lvl1pPr indent="-841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Clr>
                  <a:srgbClr val="3F3F3F"/>
                </a:buClr>
                <a:buSzPts val="1000"/>
              </a:pPr>
              <a:r>
                <a: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  <a:cs typeface="Arial" panose="020B0604020202020204" pitchFamily="34" charset="0"/>
                  <a:sym typeface="Arial" panose="020B0604020202020204" pitchFamily="34" charset="0"/>
                </a:rPr>
                <a:t>保留最大頻寬給圖形顯示卡</a:t>
              </a:r>
              <a:endParaRPr lang="zh-TW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482763" y="1595606"/>
            <a:ext cx="2469364" cy="1771576"/>
            <a:chOff x="482763" y="1595606"/>
            <a:chExt cx="2469364" cy="1771576"/>
          </a:xfrm>
        </p:grpSpPr>
        <p:sp>
          <p:nvSpPr>
            <p:cNvPr id="9" name="Shape 316">
              <a:extLst>
                <a:ext uri="{FF2B5EF4-FFF2-40B4-BE49-F238E27FC236}">
                  <a16:creationId xmlns="" xmlns:a16="http://schemas.microsoft.com/office/drawing/2014/main" id="{B8122781-7560-9D45-866A-F4238690C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528" y="1595606"/>
              <a:ext cx="1719940" cy="17359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32" name="圖片 31" descr="QM2-2S-220A_Front_left-angl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2763" y="1823555"/>
              <a:ext cx="2469364" cy="1543627"/>
            </a:xfrm>
            <a:prstGeom prst="rect">
              <a:avLst/>
            </a:prstGeom>
          </p:spPr>
        </p:pic>
      </p:grpSp>
      <p:grpSp>
        <p:nvGrpSpPr>
          <p:cNvPr id="37" name="群組 36"/>
          <p:cNvGrpSpPr/>
          <p:nvPr/>
        </p:nvGrpSpPr>
        <p:grpSpPr>
          <a:xfrm>
            <a:off x="2597468" y="1639196"/>
            <a:ext cx="2485889" cy="1735937"/>
            <a:chOff x="2597468" y="1639196"/>
            <a:chExt cx="2485889" cy="1735937"/>
          </a:xfrm>
        </p:grpSpPr>
        <p:sp>
          <p:nvSpPr>
            <p:cNvPr id="12" name="Shape 316">
              <a:extLst>
                <a:ext uri="{FF2B5EF4-FFF2-40B4-BE49-F238E27FC236}">
                  <a16:creationId xmlns="" xmlns:a16="http://schemas.microsoft.com/office/drawing/2014/main" id="{B37FC9D7-496D-8345-9888-7605DFE5B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2658" y="1639196"/>
              <a:ext cx="1719940" cy="17359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34" name="圖片 33" descr="QM2-2P-244A_Front_left-angl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97468" y="1821176"/>
              <a:ext cx="2485889" cy="1553957"/>
            </a:xfrm>
            <a:prstGeom prst="rect">
              <a:avLst/>
            </a:prstGeom>
          </p:spPr>
        </p:pic>
      </p:grpSp>
      <p:sp>
        <p:nvSpPr>
          <p:cNvPr id="15" name="Shape 294">
            <a:extLst>
              <a:ext uri="{FF2B5EF4-FFF2-40B4-BE49-F238E27FC236}">
                <a16:creationId xmlns="" xmlns:a16="http://schemas.microsoft.com/office/drawing/2014/main" id="{FCA62F96-0DD4-064D-80EA-4DD8D82B2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479" y="2135862"/>
            <a:ext cx="3862953" cy="685800"/>
          </a:xfrm>
          <a:prstGeom prst="rect">
            <a:avLst/>
          </a:prstGeom>
          <a:solidFill>
            <a:srgbClr val="C00000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indent="-117475" algn="ctr">
              <a:buClr>
                <a:srgbClr val="FFFFFF"/>
              </a:buClr>
              <a:buSzPts val="1400"/>
              <a:defRPr/>
            </a:pPr>
            <a:r>
              <a:rPr lang="zh-TW" altLang="zh-TW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QM2 SSD RAID</a:t>
            </a:r>
          </a:p>
        </p:txBody>
      </p:sp>
    </p:spTree>
    <p:extLst>
      <p:ext uri="{BB962C8B-B14F-4D97-AF65-F5344CB8AC3E}">
        <p14:creationId xmlns:p14="http://schemas.microsoft.com/office/powerpoint/2010/main" xmlns="" val="194298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平行四邊形 11"/>
          <p:cNvSpPr/>
          <p:nvPr/>
        </p:nvSpPr>
        <p:spPr>
          <a:xfrm>
            <a:off x="330445" y="1395040"/>
            <a:ext cx="3052817" cy="438151"/>
          </a:xfrm>
          <a:prstGeom prst="parallelogram">
            <a:avLst>
              <a:gd name="adj" fmla="val 55727"/>
            </a:avLst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0A647D3-D01E-2646-92C4-637C41E45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如何榨乾 </a:t>
            </a:r>
            <a:r>
              <a:rPr kumimoji="1" lang="en-US" altLang="zh-TW" dirty="0" err="1"/>
              <a:t>PCIe</a:t>
            </a:r>
            <a:r>
              <a:rPr kumimoji="1" lang="zh-TW" altLang="en-US" dirty="0"/>
              <a:t> </a:t>
            </a:r>
            <a:r>
              <a:rPr kumimoji="1" lang="en-US" altLang="zh-TW" dirty="0"/>
              <a:t>Gen3</a:t>
            </a:r>
            <a:r>
              <a:rPr kumimoji="1" lang="zh-TW" altLang="en-US" dirty="0"/>
              <a:t> 插槽的高速頻寬？</a:t>
            </a:r>
          </a:p>
        </p:txBody>
      </p:sp>
      <p:sp>
        <p:nvSpPr>
          <p:cNvPr id="3" name="Shape 328">
            <a:extLst>
              <a:ext uri="{FF2B5EF4-FFF2-40B4-BE49-F238E27FC236}">
                <a16:creationId xmlns="" xmlns:a16="http://schemas.microsoft.com/office/drawing/2014/main" id="{8ADFBFE8-6ACC-F642-918A-2425677B7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608" y="1309976"/>
            <a:ext cx="36131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/>
          <a:lstStyle>
            <a:lvl1pPr marL="455613" indent="-2524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989013" indent="-211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262626"/>
              </a:buClr>
              <a:buSzPts val="1800"/>
            </a:pPr>
            <a:r>
              <a:rPr lang="zh-TW" altLang="en-US" sz="24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★ </a:t>
            </a:r>
            <a:r>
              <a:rPr lang="zh-TW" altLang="zh-TW" sz="24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Gen 3 x4 </a:t>
            </a:r>
            <a:r>
              <a:rPr lang="zh-TW" altLang="en-US" sz="24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插槽</a:t>
            </a:r>
            <a:endParaRPr lang="zh-TW" altLang="zh-TW" sz="24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TS-x71</a:t>
            </a:r>
            <a:r>
              <a:rPr lang="en-US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U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(</a:t>
            </a:r>
            <a:r>
              <a:rPr lang="en-US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)</a:t>
            </a:r>
            <a:endParaRPr lang="zh-TW" altLang="zh-TW" sz="2100" b="1" dirty="0">
              <a:solidFill>
                <a:srgbClr val="262626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TS-x73</a:t>
            </a:r>
            <a:r>
              <a:rPr lang="en-US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,</a:t>
            </a:r>
            <a:r>
              <a:rPr lang="zh-TW" altLang="en-US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</a:t>
            </a:r>
            <a:r>
              <a:rPr lang="en-US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TS-x73U</a:t>
            </a: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ea typeface="微軟正黑體" panose="020B0604030504040204" pitchFamily="34" charset="-120"/>
                <a:sym typeface="微軟正黑體" panose="020B0604030504040204" pitchFamily="34" charset="-120"/>
              </a:rPr>
              <a:t>TS-x7</a:t>
            </a:r>
            <a:r>
              <a:rPr lang="en-US" altLang="zh-TW" sz="2100" b="1" dirty="0">
                <a:solidFill>
                  <a:srgbClr val="262626"/>
                </a:solidFill>
                <a:ea typeface="微軟正黑體" panose="020B0604030504040204" pitchFamily="34" charset="-120"/>
                <a:sym typeface="微軟正黑體" panose="020B0604030504040204" pitchFamily="34" charset="-120"/>
              </a:rPr>
              <a:t>7</a:t>
            </a:r>
            <a:r>
              <a:rPr lang="zh-TW" altLang="zh-TW" sz="2100" b="1" baseline="30000" dirty="0">
                <a:solidFill>
                  <a:srgbClr val="262626"/>
                </a:solidFill>
                <a:ea typeface="微軟正黑體" panose="020B0604030504040204" pitchFamily="34" charset="-120"/>
                <a:sym typeface="微軟正黑體" panose="020B0604030504040204" pitchFamily="34" charset="-120"/>
              </a:rPr>
              <a:t> (</a:t>
            </a:r>
            <a:r>
              <a:rPr lang="en-US" altLang="zh-TW" sz="2100" b="1" baseline="30000" dirty="0">
                <a:solidFill>
                  <a:srgbClr val="262626"/>
                </a:solidFill>
                <a:ea typeface="微軟正黑體" panose="020B0604030504040204" pitchFamily="34" charset="-120"/>
                <a:sym typeface="微軟正黑體" panose="020B0604030504040204" pitchFamily="34" charset="-120"/>
              </a:rPr>
              <a:t>2</a:t>
            </a:r>
            <a:r>
              <a:rPr lang="zh-TW" altLang="zh-TW" sz="2100" b="1" baseline="30000" dirty="0">
                <a:solidFill>
                  <a:srgbClr val="262626"/>
                </a:solidFill>
                <a:ea typeface="微軟正黑體" panose="020B0604030504040204" pitchFamily="34" charset="-120"/>
                <a:sym typeface="微軟正黑體" panose="020B0604030504040204" pitchFamily="34" charset="-120"/>
              </a:rPr>
              <a:t>)</a:t>
            </a:r>
            <a:endParaRPr lang="zh-TW" altLang="zh-TW" sz="2100" b="1" dirty="0">
              <a:solidFill>
                <a:srgbClr val="262626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TS-x80U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(</a:t>
            </a:r>
            <a:r>
              <a:rPr lang="en-US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)</a:t>
            </a:r>
            <a:endParaRPr lang="zh-TW" altLang="zh-TW" sz="2100" b="1" dirty="0">
              <a:solidFill>
                <a:srgbClr val="262626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</p:txBody>
      </p:sp>
      <p:sp>
        <p:nvSpPr>
          <p:cNvPr id="6" name="Shape 190">
            <a:extLst>
              <a:ext uri="{FF2B5EF4-FFF2-40B4-BE49-F238E27FC236}">
                <a16:creationId xmlns="" xmlns:a16="http://schemas.microsoft.com/office/drawing/2014/main" id="{8CDE5E42-4C5A-C14D-8393-32B4D7E78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398" y="6256338"/>
            <a:ext cx="6227763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600" b="1" dirty="0">
                <a:latin typeface="微軟正黑體" charset="-120"/>
                <a:ea typeface="微軟正黑體" charset="-120"/>
                <a:sym typeface="微軟正黑體" panose="020B0604030504040204" pitchFamily="34" charset="-120"/>
              </a:rPr>
              <a:t>* 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panose="020B0604030504040204" pitchFamily="34" charset="-120"/>
              </a:rPr>
              <a:t>(1) (2) (3) (4) </a:t>
            </a:r>
            <a:r>
              <a:rPr lang="zh-TW" altLang="en-US" sz="1600" b="1" dirty="0">
                <a:latin typeface="微軟正黑體" charset="-120"/>
                <a:ea typeface="微軟正黑體" charset="-120"/>
                <a:sym typeface="微軟正黑體" panose="020B0604030504040204" pitchFamily="34" charset="-120"/>
              </a:rPr>
              <a:t>為 </a:t>
            </a:r>
            <a:r>
              <a:rPr lang="en-US" altLang="zh-TW" sz="1600" b="1" dirty="0" err="1">
                <a:latin typeface="微軟正黑體" charset="-120"/>
                <a:ea typeface="微軟正黑體" charset="-120"/>
                <a:sym typeface="微軟正黑體" panose="020B0604030504040204" pitchFamily="34" charset="-120"/>
              </a:rPr>
              <a:t>PCIe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panose="020B0604030504040204" pitchFamily="34" charset="-120"/>
              </a:rPr>
              <a:t> </a:t>
            </a:r>
            <a:r>
              <a:rPr lang="zh-TW" altLang="en-US" sz="1600" b="1" dirty="0">
                <a:latin typeface="微軟正黑體" charset="-120"/>
                <a:ea typeface="微軟正黑體" charset="-120"/>
                <a:sym typeface="微軟正黑體" panose="020B0604030504040204" pitchFamily="34" charset="-120"/>
              </a:rPr>
              <a:t>插槽編號</a:t>
            </a:r>
            <a:endParaRPr lang="zh-TW" altLang="zh-TW" sz="1600" b="1" dirty="0">
              <a:latin typeface="微軟正黑體" charset="-120"/>
              <a:ea typeface="微軟正黑體" charset="-120"/>
              <a:sym typeface="微軟正黑體" panose="020B0604030504040204" pitchFamily="34" charset="-120"/>
            </a:endParaRPr>
          </a:p>
        </p:txBody>
      </p:sp>
      <p:pic>
        <p:nvPicPr>
          <p:cNvPr id="7" name="圖片 21" descr="TVS-671_Fron.png">
            <a:extLst>
              <a:ext uri="{FF2B5EF4-FFF2-40B4-BE49-F238E27FC236}">
                <a16:creationId xmlns="" xmlns:a16="http://schemas.microsoft.com/office/drawing/2014/main" id="{170B2962-BC1D-4E4E-A56F-8F1FF3FD0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0689" y="4426385"/>
            <a:ext cx="2347913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\\10.64.2.86\Marketing\MarketingMaterials\Product_photo\NAS\TS-x31XU\TS-1231XU-RP\TS-1231XU-RP_Front.png">
            <a:extLst>
              <a:ext uri="{FF2B5EF4-FFF2-40B4-BE49-F238E27FC236}">
                <a16:creationId xmlns="" xmlns:a16="http://schemas.microsoft.com/office/drawing/2014/main" id="{FDD2E15F-3B23-A049-8CA4-02F2291C7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572" y="4575247"/>
            <a:ext cx="3073542" cy="176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\\10.64.2.86\Marketing\MarketingMaterials\Product_photo\NAS\TS-x53BU\TS-453BU\TS-453BU-Front.png">
            <a:extLst>
              <a:ext uri="{FF2B5EF4-FFF2-40B4-BE49-F238E27FC236}">
                <a16:creationId xmlns="" xmlns:a16="http://schemas.microsoft.com/office/drawing/2014/main" id="{CFF07C9A-B98C-394A-8EDA-BF0204712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316" y="3796746"/>
            <a:ext cx="2960090" cy="185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8C017F11-D698-504B-AF6E-14854EC16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892" y="4363703"/>
            <a:ext cx="2411269" cy="150731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FDBDDC9C-0901-614E-99F1-5A0AEE7844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82"/>
          <a:stretch/>
        </p:blipFill>
        <p:spPr>
          <a:xfrm>
            <a:off x="7953528" y="4366797"/>
            <a:ext cx="1911956" cy="1528026"/>
          </a:xfrm>
          <a:prstGeom prst="rect">
            <a:avLst/>
          </a:prstGeom>
        </p:spPr>
      </p:pic>
      <p:sp>
        <p:nvSpPr>
          <p:cNvPr id="14" name="平行四邊形 13"/>
          <p:cNvSpPr/>
          <p:nvPr/>
        </p:nvSpPr>
        <p:spPr>
          <a:xfrm>
            <a:off x="3921492" y="1395040"/>
            <a:ext cx="3052817" cy="438151"/>
          </a:xfrm>
          <a:prstGeom prst="parallelogram">
            <a:avLst>
              <a:gd name="adj" fmla="val 55727"/>
            </a:avLst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Shape 329">
            <a:extLst>
              <a:ext uri="{FF2B5EF4-FFF2-40B4-BE49-F238E27FC236}">
                <a16:creationId xmlns="" xmlns:a16="http://schemas.microsoft.com/office/drawing/2014/main" id="{4632A1FC-7BC1-B14F-BAAE-66F66AE06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125" y="1320609"/>
            <a:ext cx="3851275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/>
          <a:lstStyle>
            <a:lvl1pPr marL="455613" indent="-2524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989013" indent="-211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262626"/>
              </a:buClr>
              <a:buSzPts val="1800"/>
            </a:pPr>
            <a:r>
              <a:rPr lang="zh-TW" altLang="en-US" sz="24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★ </a:t>
            </a:r>
            <a:r>
              <a:rPr lang="zh-TW" altLang="zh-TW" sz="24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Gen 3 x8 </a:t>
            </a:r>
            <a:r>
              <a:rPr lang="zh-TW" altLang="en-US" sz="24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插槽</a:t>
            </a:r>
            <a:endParaRPr lang="zh-TW" altLang="zh-TW" sz="24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TS-x71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(2)</a:t>
            </a:r>
            <a:r>
              <a:rPr lang="en-US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, TS-x71U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(2)</a:t>
            </a:r>
            <a:endParaRPr lang="zh-TW" altLang="zh-TW" sz="2100" b="1" dirty="0">
              <a:solidFill>
                <a:srgbClr val="262626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TS-x77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(</a:t>
            </a:r>
            <a:r>
              <a:rPr lang="en-US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)</a:t>
            </a:r>
            <a:endParaRPr lang="zh-TW" altLang="zh-TW" sz="2100" b="1" dirty="0">
              <a:solidFill>
                <a:srgbClr val="262626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TS-1282</a:t>
            </a:r>
            <a:r>
              <a:rPr lang="en-US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(</a:t>
            </a:r>
            <a:r>
              <a:rPr lang="en-US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)</a:t>
            </a:r>
            <a:endParaRPr lang="zh-TW" altLang="zh-TW" sz="2100" b="1" dirty="0">
              <a:solidFill>
                <a:srgbClr val="262626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TS-x80</a:t>
            </a:r>
            <a:r>
              <a:rPr lang="en-US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,</a:t>
            </a: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TS-x80U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(2)</a:t>
            </a:r>
            <a:endParaRPr lang="zh-TW" altLang="zh-TW" sz="2100" b="1" dirty="0">
              <a:solidFill>
                <a:srgbClr val="262626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TS-x89U 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(</a:t>
            </a:r>
            <a:r>
              <a:rPr lang="en-US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3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,</a:t>
            </a:r>
            <a:r>
              <a:rPr lang="en-US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4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,</a:t>
            </a:r>
            <a:r>
              <a:rPr lang="en-US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5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)</a:t>
            </a: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TS-1685 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(</a:t>
            </a:r>
            <a:r>
              <a:rPr lang="en-US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)</a:t>
            </a:r>
          </a:p>
        </p:txBody>
      </p:sp>
      <p:sp>
        <p:nvSpPr>
          <p:cNvPr id="16" name="平行四邊形 15"/>
          <p:cNvSpPr/>
          <p:nvPr/>
        </p:nvSpPr>
        <p:spPr>
          <a:xfrm>
            <a:off x="8025662" y="1395040"/>
            <a:ext cx="3052817" cy="438151"/>
          </a:xfrm>
          <a:prstGeom prst="parallelogram">
            <a:avLst>
              <a:gd name="adj" fmla="val 55727"/>
            </a:avLst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Shape 330">
            <a:extLst>
              <a:ext uri="{FF2B5EF4-FFF2-40B4-BE49-F238E27FC236}">
                <a16:creationId xmlns="" xmlns:a16="http://schemas.microsoft.com/office/drawing/2014/main" id="{A34EE9F6-66D3-5247-9337-9FD1184E6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528" y="1320609"/>
            <a:ext cx="3814762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/>
          <a:lstStyle>
            <a:lvl1pPr marL="455613" indent="-2524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989013" indent="-211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262626"/>
              </a:buClr>
              <a:buSzPts val="1800"/>
            </a:pPr>
            <a:r>
              <a:rPr lang="zh-TW" altLang="en-US" sz="24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★ </a:t>
            </a:r>
            <a:r>
              <a:rPr lang="zh-TW" altLang="zh-TW" sz="24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Gen 3 x16 </a:t>
            </a:r>
            <a:r>
              <a:rPr lang="zh-TW" altLang="en-US" sz="24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插槽</a:t>
            </a:r>
            <a:endParaRPr lang="zh-TW" altLang="zh-TW" sz="24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TS-682 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(</a:t>
            </a:r>
            <a:r>
              <a:rPr lang="en-US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)</a:t>
            </a:r>
            <a:r>
              <a:rPr lang="en-US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, T</a:t>
            </a: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S-882 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(</a:t>
            </a:r>
            <a:r>
              <a:rPr lang="en-US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)</a:t>
            </a:r>
            <a:endParaRPr lang="zh-TW" altLang="zh-TW" sz="2100" b="1" dirty="0">
              <a:solidFill>
                <a:srgbClr val="262626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</a:t>
            </a:r>
            <a:r>
              <a:rPr lang="en-US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D</a:t>
            </a: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S-</a:t>
            </a:r>
            <a:r>
              <a:rPr lang="en-US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164</a:t>
            </a: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89U 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(2)</a:t>
            </a:r>
            <a:endParaRPr lang="zh-TW" altLang="zh-TW" sz="2100" b="1" dirty="0">
              <a:solidFill>
                <a:srgbClr val="262626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676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首挑具先天優勢的 </a:t>
            </a:r>
            <a:r>
              <a:rPr kumimoji="1" lang="en-US" altLang="zh-TW" dirty="0"/>
              <a:t>M.2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PCIe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NVMe</a:t>
            </a:r>
            <a:r>
              <a:rPr kumimoji="1" lang="zh-TW" altLang="en-US" dirty="0"/>
              <a:t> </a:t>
            </a:r>
            <a:r>
              <a:rPr kumimoji="1" lang="en-US" altLang="zh-TW" dirty="0"/>
              <a:t>SSD</a:t>
            </a:r>
            <a:endParaRPr kumimoji="1" lang="zh-TW" altLang="en-US" dirty="0"/>
          </a:p>
        </p:txBody>
      </p:sp>
      <p:grpSp>
        <p:nvGrpSpPr>
          <p:cNvPr id="4" name="Shape 220">
            <a:extLst>
              <a:ext uri="{FF2B5EF4-FFF2-40B4-BE49-F238E27FC236}">
                <a16:creationId xmlns="" xmlns:a16="http://schemas.microsoft.com/office/drawing/2014/main" id="{86B48122-84C6-0D40-B1B8-D1153D63BAF3}"/>
              </a:ext>
            </a:extLst>
          </p:cNvPr>
          <p:cNvGrpSpPr>
            <a:grpSpLocks/>
          </p:cNvGrpSpPr>
          <p:nvPr/>
        </p:nvGrpSpPr>
        <p:grpSpPr bwMode="auto">
          <a:xfrm>
            <a:off x="506952" y="3352856"/>
            <a:ext cx="8104187" cy="1585251"/>
            <a:chOff x="5816175" y="2584518"/>
            <a:chExt cx="6077837" cy="1188729"/>
          </a:xfrm>
        </p:grpSpPr>
        <p:sp>
          <p:nvSpPr>
            <p:cNvPr id="5" name="Shape 221">
              <a:extLst>
                <a:ext uri="{FF2B5EF4-FFF2-40B4-BE49-F238E27FC236}">
                  <a16:creationId xmlns="" xmlns:a16="http://schemas.microsoft.com/office/drawing/2014/main" id="{F163C09F-C19F-E94E-91C7-E55C6D8DA4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9597374" y="1818525"/>
              <a:ext cx="353700" cy="34866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buClr>
                  <a:srgbClr val="000000"/>
                </a:buClr>
              </a:pPr>
              <a:endParaRPr lang="zh-TW" altLang="zh-TW" sz="19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Shape 222">
              <a:extLst>
                <a:ext uri="{FF2B5EF4-FFF2-40B4-BE49-F238E27FC236}">
                  <a16:creationId xmlns="" xmlns:a16="http://schemas.microsoft.com/office/drawing/2014/main" id="{5D4592BB-5CC8-1547-8E80-BF0FD990BD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9184904" y="1846889"/>
              <a:ext cx="311100" cy="261900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buClr>
                  <a:srgbClr val="000000"/>
                </a:buClr>
              </a:pPr>
              <a:endParaRPr lang="zh-TW" altLang="zh-TW" sz="19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Shape 225">
              <a:extLst>
                <a:ext uri="{FF2B5EF4-FFF2-40B4-BE49-F238E27FC236}">
                  <a16:creationId xmlns="" xmlns:a16="http://schemas.microsoft.com/office/drawing/2014/main" id="{A48A3C6D-F1EE-2041-88B8-497546CCA3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47629" y="3015733"/>
              <a:ext cx="1075200" cy="35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Clr>
                  <a:srgbClr val="FFFFFF"/>
                </a:buClr>
              </a:pPr>
              <a:r>
                <a:rPr lang="zh-TW" altLang="zh-TW" b="1">
                  <a:solidFill>
                    <a:srgbClr val="D0E0E3"/>
                  </a:solidFill>
                </a:rPr>
                <a:t>20Gb/s</a:t>
              </a:r>
            </a:p>
          </p:txBody>
        </p:sp>
        <p:sp>
          <p:nvSpPr>
            <p:cNvPr id="10" name="Shape 226">
              <a:extLst>
                <a:ext uri="{FF2B5EF4-FFF2-40B4-BE49-F238E27FC236}">
                  <a16:creationId xmlns="" xmlns:a16="http://schemas.microsoft.com/office/drawing/2014/main" id="{0CE11BE0-1523-134C-948E-202B88D140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18812" y="3416847"/>
              <a:ext cx="1075200" cy="35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Clr>
                  <a:srgbClr val="FFFFFF"/>
                </a:buClr>
              </a:pPr>
              <a:r>
                <a:rPr lang="zh-TW" altLang="zh-TW" b="1">
                  <a:solidFill>
                    <a:srgbClr val="D0E0E3"/>
                  </a:solidFill>
                </a:rPr>
                <a:t>32Gb/s</a:t>
              </a:r>
            </a:p>
          </p:txBody>
        </p:sp>
        <p:sp>
          <p:nvSpPr>
            <p:cNvPr id="12" name="Shape 228">
              <a:extLst>
                <a:ext uri="{FF2B5EF4-FFF2-40B4-BE49-F238E27FC236}">
                  <a16:creationId xmlns="" xmlns:a16="http://schemas.microsoft.com/office/drawing/2014/main" id="{6BDF0AB9-9A36-CA4D-BAB0-8B7ABAEECF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18250" y="2980649"/>
              <a:ext cx="2460901" cy="38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zh-TW" altLang="zh-TW" sz="2400" b="1">
                  <a:latin typeface="微軟正黑體" panose="020B0604030504040204" pitchFamily="34" charset="-120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M.2 PCIe Gen 2 x4</a:t>
              </a:r>
            </a:p>
          </p:txBody>
        </p:sp>
        <p:sp>
          <p:nvSpPr>
            <p:cNvPr id="13" name="Shape 229">
              <a:extLst>
                <a:ext uri="{FF2B5EF4-FFF2-40B4-BE49-F238E27FC236}">
                  <a16:creationId xmlns="" xmlns:a16="http://schemas.microsoft.com/office/drawing/2014/main" id="{54F31DBB-1489-7141-9E64-1C210317E6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18250" y="3376370"/>
              <a:ext cx="2301900" cy="38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zh-TW" altLang="zh-TW" sz="2400" b="1">
                  <a:latin typeface="微軟正黑體" panose="020B0604030504040204" pitchFamily="34" charset="-120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M.2 PCIe Gen 3 x4</a:t>
              </a:r>
            </a:p>
          </p:txBody>
        </p:sp>
        <p:grpSp>
          <p:nvGrpSpPr>
            <p:cNvPr id="17" name="Shape 233">
              <a:extLst>
                <a:ext uri="{FF2B5EF4-FFF2-40B4-BE49-F238E27FC236}">
                  <a16:creationId xmlns="" xmlns:a16="http://schemas.microsoft.com/office/drawing/2014/main" id="{8E578528-BBA4-0A4D-BCC5-EFCD6040A3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6175" y="2584518"/>
              <a:ext cx="4970248" cy="394300"/>
              <a:chOff x="1167975" y="4108518"/>
              <a:chExt cx="4970248" cy="394300"/>
            </a:xfrm>
          </p:grpSpPr>
          <p:sp>
            <p:nvSpPr>
              <p:cNvPr id="18" name="Shape 234">
                <a:extLst>
                  <a:ext uri="{FF2B5EF4-FFF2-40B4-BE49-F238E27FC236}">
                    <a16:creationId xmlns="" xmlns:a16="http://schemas.microsoft.com/office/drawing/2014/main" id="{293532DA-4482-7C40-9842-7BB8BF925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375201" y="3134209"/>
                <a:ext cx="311100" cy="23001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>
                  <a:buClr>
                    <a:srgbClr val="000000"/>
                  </a:buClr>
                </a:pPr>
                <a:endParaRPr lang="zh-TW" altLang="zh-TW" sz="190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Shape 235">
                <a:extLst>
                  <a:ext uri="{FF2B5EF4-FFF2-40B4-BE49-F238E27FC236}">
                    <a16:creationId xmlns="" xmlns:a16="http://schemas.microsoft.com/office/drawing/2014/main" id="{44DACBB8-6A80-0C4A-829D-CDD42C50B5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3023" y="4146418"/>
                <a:ext cx="1075200" cy="35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>
                  <a:buClr>
                    <a:srgbClr val="FFFFFF"/>
                  </a:buClr>
                </a:pPr>
                <a:r>
                  <a:rPr lang="zh-TW" altLang="zh-TW" b="1">
                    <a:solidFill>
                      <a:srgbClr val="D0E0E3"/>
                    </a:solidFill>
                  </a:rPr>
                  <a:t>16G/s</a:t>
                </a:r>
              </a:p>
            </p:txBody>
          </p:sp>
          <p:sp>
            <p:nvSpPr>
              <p:cNvPr id="20" name="Shape 236">
                <a:extLst>
                  <a:ext uri="{FF2B5EF4-FFF2-40B4-BE49-F238E27FC236}">
                    <a16:creationId xmlns="" xmlns:a16="http://schemas.microsoft.com/office/drawing/2014/main" id="{6711C1F7-BD28-1343-B4B8-3E69B72894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7975" y="4108518"/>
                <a:ext cx="2460901" cy="38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r>
                  <a:rPr lang="zh-TW" altLang="zh-TW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sym typeface="微軟正黑體" panose="020B0604030504040204" pitchFamily="34" charset="-120"/>
                  </a:rPr>
                  <a:t>M.2 PCIe Gen 3 x2</a:t>
                </a:r>
              </a:p>
            </p:txBody>
          </p:sp>
        </p:grpSp>
      </p:grpSp>
      <p:sp>
        <p:nvSpPr>
          <p:cNvPr id="21" name="Shape 237">
            <a:extLst>
              <a:ext uri="{FF2B5EF4-FFF2-40B4-BE49-F238E27FC236}">
                <a16:creationId xmlns="" xmlns:a16="http://schemas.microsoft.com/office/drawing/2014/main" id="{97E833C0-C477-5A4D-A1CE-29BDDB873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16" y="2347960"/>
            <a:ext cx="17684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傳輸介面規格</a:t>
            </a:r>
          </a:p>
        </p:txBody>
      </p:sp>
      <p:sp>
        <p:nvSpPr>
          <p:cNvPr id="22" name="Shape 238">
            <a:extLst>
              <a:ext uri="{FF2B5EF4-FFF2-40B4-BE49-F238E27FC236}">
                <a16:creationId xmlns="" xmlns:a16="http://schemas.microsoft.com/office/drawing/2014/main" id="{1157B739-6A9F-A344-8AC8-B956D7B97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939" y="2347960"/>
            <a:ext cx="21605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傳輸速度 (理論值)</a:t>
            </a:r>
          </a:p>
        </p:txBody>
      </p:sp>
      <p:sp>
        <p:nvSpPr>
          <p:cNvPr id="23" name="Shape 239">
            <a:extLst>
              <a:ext uri="{FF2B5EF4-FFF2-40B4-BE49-F238E27FC236}">
                <a16:creationId xmlns="" xmlns:a16="http://schemas.microsoft.com/office/drawing/2014/main" id="{225599A3-D56F-AC4A-BB44-C104A165C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657" y="4365419"/>
            <a:ext cx="34909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91398" rIns="91398" bIns="91398"/>
          <a:lstStyle>
            <a:lvl1pPr marL="271463" indent="-150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000000"/>
              </a:buClr>
              <a:buSzPts val="1800"/>
            </a:pPr>
            <a:r>
              <a:rPr lang="zh-TW" altLang="zh-TW" sz="25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</a:t>
            </a:r>
            <a:r>
              <a:rPr lang="zh-TW" altLang="en-US" sz="25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高速主流</a:t>
            </a:r>
            <a:endParaRPr lang="zh-TW" altLang="zh-TW" sz="25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Shape 209">
            <a:extLst>
              <a:ext uri="{FF2B5EF4-FFF2-40B4-BE49-F238E27FC236}">
                <a16:creationId xmlns="" xmlns:a16="http://schemas.microsoft.com/office/drawing/2014/main" id="{A94018DE-4F95-E74D-8D4B-7B2A45C9A370}"/>
              </a:ext>
            </a:extLst>
          </p:cNvPr>
          <p:cNvSpPr txBox="1"/>
          <p:nvPr/>
        </p:nvSpPr>
        <p:spPr>
          <a:xfrm>
            <a:off x="8391105" y="4350726"/>
            <a:ext cx="3492500" cy="487362"/>
          </a:xfrm>
          <a:prstGeom prst="rect">
            <a:avLst/>
          </a:prstGeom>
          <a:noFill/>
          <a:ln>
            <a:noFill/>
          </a:ln>
        </p:spPr>
        <p:txBody>
          <a:bodyPr lIns="91398" tIns="91398" rIns="91398" bIns="91398"/>
          <a:lstStyle/>
          <a:p>
            <a:pPr marL="273043" indent="-15239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/>
            </a:pPr>
            <a:r>
              <a:rPr lang="en" sz="2400" b="1" dirty="0">
                <a:solidFill>
                  <a:schemeClr val="accent6">
                    <a:lumMod val="75000"/>
                  </a:schemeClr>
                </a:solidFill>
              </a:rPr>
              <a:t>240GB | </a:t>
            </a:r>
            <a:r>
              <a:rPr lang="en" sz="2400" b="1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NT $4,8</a:t>
            </a:r>
            <a:r>
              <a:rPr lang="en" sz="24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" sz="2400" b="1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0</a:t>
            </a:r>
          </a:p>
        </p:txBody>
      </p:sp>
      <p:sp>
        <p:nvSpPr>
          <p:cNvPr id="26" name="Shape 210">
            <a:extLst>
              <a:ext uri="{FF2B5EF4-FFF2-40B4-BE49-F238E27FC236}">
                <a16:creationId xmlns="" xmlns:a16="http://schemas.microsoft.com/office/drawing/2014/main" id="{23E549BD-5247-444F-92B0-ABFB68B353C5}"/>
              </a:ext>
            </a:extLst>
          </p:cNvPr>
          <p:cNvSpPr txBox="1"/>
          <p:nvPr/>
        </p:nvSpPr>
        <p:spPr>
          <a:xfrm>
            <a:off x="8376498" y="3820788"/>
            <a:ext cx="3492500" cy="487362"/>
          </a:xfrm>
          <a:prstGeom prst="rect">
            <a:avLst/>
          </a:prstGeom>
          <a:noFill/>
          <a:ln>
            <a:noFill/>
          </a:ln>
        </p:spPr>
        <p:txBody>
          <a:bodyPr lIns="91398" tIns="91398" rIns="91398" bIns="91398"/>
          <a:lstStyle/>
          <a:p>
            <a:pPr marL="273043" indent="-15239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/>
            </a:pPr>
            <a:r>
              <a:rPr lang="en" sz="2400" b="1" dirty="0">
                <a:solidFill>
                  <a:schemeClr val="accent6">
                    <a:lumMod val="75000"/>
                  </a:schemeClr>
                </a:solidFill>
              </a:rPr>
              <a:t>240GB | </a:t>
            </a:r>
            <a:r>
              <a:rPr lang="en" sz="2400" b="1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NT $</a:t>
            </a:r>
            <a:r>
              <a:rPr lang="en" sz="24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" sz="2400" b="1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,</a:t>
            </a:r>
            <a:r>
              <a:rPr lang="en" sz="24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" sz="2400" b="1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00</a:t>
            </a:r>
          </a:p>
        </p:txBody>
      </p:sp>
      <p:sp>
        <p:nvSpPr>
          <p:cNvPr id="28" name="Shape 190">
            <a:extLst>
              <a:ext uri="{FF2B5EF4-FFF2-40B4-BE49-F238E27FC236}">
                <a16:creationId xmlns="" xmlns:a16="http://schemas.microsoft.com/office/drawing/2014/main" id="{1C0ED93C-3D40-F846-A2AA-C9490CDBA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429" y="6230679"/>
            <a:ext cx="6227762" cy="40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200" b="1" dirty="0">
                <a:latin typeface="微軟正黑體" charset="-120"/>
                <a:ea typeface="微軟正黑體" charset="-120"/>
                <a:sym typeface="微軟正黑體" panose="020B0604030504040204" pitchFamily="34" charset="-120"/>
              </a:rPr>
              <a:t>*資料來源：</a:t>
            </a:r>
            <a:r>
              <a:rPr lang="en-US" altLang="zh-TW" sz="1200" b="1" dirty="0" err="1">
                <a:latin typeface="微軟正黑體" charset="-120"/>
                <a:ea typeface="微軟正黑體" charset="-120"/>
                <a:sym typeface="微軟正黑體" panose="020B0604030504040204" pitchFamily="34" charset="-120"/>
              </a:rPr>
              <a:t>PChome</a:t>
            </a:r>
            <a:r>
              <a:rPr lang="en-US" altLang="zh-TW" sz="1200" b="1" dirty="0">
                <a:latin typeface="微軟正黑體" charset="-120"/>
                <a:ea typeface="微軟正黑體" charset="-120"/>
                <a:sym typeface="微軟正黑體" panose="020B0604030504040204" pitchFamily="34" charset="-120"/>
              </a:rPr>
              <a:t> 24h</a:t>
            </a:r>
            <a:r>
              <a:rPr lang="zh-TW" altLang="en-US" sz="1200" b="1" dirty="0">
                <a:latin typeface="微軟正黑體" charset="-120"/>
                <a:ea typeface="微軟正黑體" charset="-120"/>
                <a:sym typeface="微軟正黑體" panose="020B0604030504040204" pitchFamily="34" charset="-120"/>
              </a:rPr>
              <a:t>購物 </a:t>
            </a:r>
            <a:r>
              <a:rPr lang="en-US" altLang="zh-TW" sz="1200" b="1" dirty="0" smtClean="0">
                <a:latin typeface="微軟正黑體" charset="-120"/>
                <a:ea typeface="微軟正黑體" charset="-120"/>
                <a:sym typeface="微軟正黑體" panose="020B0604030504040204" pitchFamily="34" charset="-120"/>
              </a:rPr>
              <a:t>(Mar, 2018)</a:t>
            </a:r>
            <a:endParaRPr lang="zh-TW" altLang="zh-TW" sz="1200" b="1" dirty="0">
              <a:latin typeface="微軟正黑體" charset="-120"/>
              <a:ea typeface="微軟正黑體" charset="-120"/>
              <a:sym typeface="微軟正黑體" panose="020B0604030504040204" pitchFamily="34" charset="-120"/>
            </a:endParaRPr>
          </a:p>
        </p:txBody>
      </p:sp>
      <p:sp>
        <p:nvSpPr>
          <p:cNvPr id="29" name="Shape 210">
            <a:extLst>
              <a:ext uri="{FF2B5EF4-FFF2-40B4-BE49-F238E27FC236}">
                <a16:creationId xmlns="" xmlns:a16="http://schemas.microsoft.com/office/drawing/2014/main" id="{194BD982-3442-C14B-8695-687FB355C380}"/>
              </a:ext>
            </a:extLst>
          </p:cNvPr>
          <p:cNvSpPr txBox="1"/>
          <p:nvPr/>
        </p:nvSpPr>
        <p:spPr>
          <a:xfrm>
            <a:off x="8376498" y="3294186"/>
            <a:ext cx="3492500" cy="487362"/>
          </a:xfrm>
          <a:prstGeom prst="rect">
            <a:avLst/>
          </a:prstGeom>
          <a:noFill/>
          <a:ln>
            <a:noFill/>
          </a:ln>
        </p:spPr>
        <p:txBody>
          <a:bodyPr lIns="91398" tIns="91398" rIns="91398" bIns="91398"/>
          <a:lstStyle/>
          <a:p>
            <a:pPr marL="273043" indent="-15239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/>
            </a:pPr>
            <a:r>
              <a:rPr lang="en" sz="2400" b="1" dirty="0">
                <a:solidFill>
                  <a:schemeClr val="accent6">
                    <a:lumMod val="75000"/>
                  </a:schemeClr>
                </a:solidFill>
              </a:rPr>
              <a:t>240GB | </a:t>
            </a:r>
            <a:r>
              <a:rPr lang="en" sz="2400" b="1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NT $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2</a:t>
            </a:r>
            <a:r>
              <a:rPr lang="en" sz="2400" b="1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,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6</a:t>
            </a:r>
            <a:r>
              <a:rPr lang="en-US" altLang="zh-TW" sz="2400" b="1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0</a:t>
            </a:r>
            <a:r>
              <a:rPr lang="en" sz="2400" b="1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0</a:t>
            </a:r>
          </a:p>
        </p:txBody>
      </p:sp>
      <p:sp>
        <p:nvSpPr>
          <p:cNvPr id="31" name="Shape 232">
            <a:extLst>
              <a:ext uri="{FF2B5EF4-FFF2-40B4-BE49-F238E27FC236}">
                <a16:creationId xmlns="" xmlns:a16="http://schemas.microsoft.com/office/drawing/2014/main" id="{AED158AA-1957-7F46-A9F4-8B55C28FA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952" y="2842617"/>
            <a:ext cx="2040502" cy="5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微軟正黑體" panose="020B0604030504040204" pitchFamily="34" charset="-120"/>
              </a:rPr>
              <a:t>M.2 SATA III </a:t>
            </a:r>
          </a:p>
        </p:txBody>
      </p:sp>
      <p:sp>
        <p:nvSpPr>
          <p:cNvPr id="33" name="Shape 223">
            <a:extLst>
              <a:ext uri="{FF2B5EF4-FFF2-40B4-BE49-F238E27FC236}">
                <a16:creationId xmlns="" xmlns:a16="http://schemas.microsoft.com/office/drawing/2014/main" id="{AACFED69-6E28-E243-A940-5E0336EFA6A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187660" y="2116251"/>
            <a:ext cx="414873" cy="1879254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Clr>
                <a:srgbClr val="000000"/>
              </a:buClr>
            </a:pPr>
            <a:endParaRPr lang="zh-TW" altLang="zh-TW" sz="19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Shape 224">
            <a:extLst>
              <a:ext uri="{FF2B5EF4-FFF2-40B4-BE49-F238E27FC236}">
                <a16:creationId xmlns="" xmlns:a16="http://schemas.microsoft.com/office/drawing/2014/main" id="{C4EE6F8D-A2E0-FE4F-B70C-D606673C0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986" y="2872891"/>
            <a:ext cx="1192860" cy="47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FFFFFF"/>
              </a:buClr>
            </a:pPr>
            <a:r>
              <a:rPr lang="zh-TW" altLang="zh-TW" b="1">
                <a:solidFill>
                  <a:srgbClr val="D0E0E3"/>
                </a:solidFill>
              </a:rPr>
              <a:t>6Gb/s</a:t>
            </a:r>
          </a:p>
        </p:txBody>
      </p:sp>
      <p:sp>
        <p:nvSpPr>
          <p:cNvPr id="35" name="Shape 208">
            <a:extLst>
              <a:ext uri="{FF2B5EF4-FFF2-40B4-BE49-F238E27FC236}">
                <a16:creationId xmlns="" xmlns:a16="http://schemas.microsoft.com/office/drawing/2014/main" id="{1ADC566B-4C6A-0642-8ACA-74685015A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6498" y="2722788"/>
            <a:ext cx="34925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91398" rIns="91398" bIns="91398"/>
          <a:lstStyle>
            <a:defPPr>
              <a:defRPr lang="zh-TW"/>
            </a:defPPr>
            <a:lvl1pPr marL="273043" indent="-15239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 sz="2400" b="1">
                <a:solidFill>
                  <a:schemeClr val="accent6">
                    <a:lumMod val="75000"/>
                  </a:schemeClr>
                </a:solidFill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zh-TW" dirty="0"/>
              <a:t>240GB | </a:t>
            </a:r>
            <a:r>
              <a:rPr lang="zh-TW" altLang="zh-TW" dirty="0">
                <a:sym typeface="Arial" panose="020B0604020202020204" pitchFamily="34" charset="0"/>
              </a:rPr>
              <a:t>NT </a:t>
            </a:r>
            <a:r>
              <a:rPr lang="en-US" altLang="zh-TW" dirty="0">
                <a:sym typeface="Arial" panose="020B0604020202020204" pitchFamily="34" charset="0"/>
              </a:rPr>
              <a:t>$2</a:t>
            </a:r>
            <a:r>
              <a:rPr lang="zh-TW" altLang="zh-TW" dirty="0">
                <a:sym typeface="Arial" panose="020B0604020202020204" pitchFamily="34" charset="0"/>
              </a:rPr>
              <a:t>,</a:t>
            </a:r>
            <a:r>
              <a:rPr lang="en-US" altLang="zh-TW" dirty="0">
                <a:sym typeface="Arial" panose="020B0604020202020204" pitchFamily="34" charset="0"/>
              </a:rPr>
              <a:t>6</a:t>
            </a:r>
            <a:r>
              <a:rPr lang="zh-TW" altLang="zh-TW" dirty="0">
                <a:sym typeface="Arial" panose="020B0604020202020204" pitchFamily="34" charset="0"/>
              </a:rPr>
              <a:t>00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="" xmlns:a16="http://schemas.microsoft.com/office/drawing/2014/main" id="{28806A4F-D39E-6C4C-BD33-1D12FD273020}"/>
              </a:ext>
            </a:extLst>
          </p:cNvPr>
          <p:cNvSpPr/>
          <p:nvPr/>
        </p:nvSpPr>
        <p:spPr>
          <a:xfrm>
            <a:off x="506952" y="1444923"/>
            <a:ext cx="74302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3000" b="1" dirty="0"/>
              <a:t>兩倍以上</a:t>
            </a:r>
            <a:r>
              <a:rPr kumimoji="1" lang="zh-TW" altLang="en-US" sz="3000" b="1" dirty="0">
                <a:solidFill>
                  <a:srgbClr val="C00000"/>
                </a:solidFill>
              </a:rPr>
              <a:t>效能提升</a:t>
            </a:r>
            <a:r>
              <a:rPr kumimoji="1" lang="zh-TW" altLang="en-US" sz="3000" b="1" dirty="0"/>
              <a:t>的 </a:t>
            </a:r>
            <a:r>
              <a:rPr kumimoji="1" lang="en-US" altLang="zh-TW" sz="3000" b="1" dirty="0"/>
              <a:t>M.2</a:t>
            </a:r>
            <a:r>
              <a:rPr kumimoji="1" lang="zh-TW" altLang="en-US" sz="3000" b="1" dirty="0"/>
              <a:t> </a:t>
            </a:r>
            <a:r>
              <a:rPr kumimoji="1" lang="en-US" altLang="zh-TW" sz="3000" b="1" dirty="0" err="1"/>
              <a:t>PCIe</a:t>
            </a:r>
            <a:r>
              <a:rPr kumimoji="1" lang="en-US" altLang="zh-TW" sz="3000" b="1" dirty="0"/>
              <a:t> </a:t>
            </a:r>
            <a:r>
              <a:rPr kumimoji="1" lang="en-US" altLang="zh-TW" sz="3000" b="1" dirty="0" err="1"/>
              <a:t>NVMe</a:t>
            </a:r>
            <a:r>
              <a:rPr kumimoji="1" lang="zh-TW" altLang="en-US" sz="3000" b="1" dirty="0"/>
              <a:t> </a:t>
            </a:r>
            <a:r>
              <a:rPr kumimoji="1" lang="en-US" altLang="zh-TW" sz="3000" b="1" dirty="0"/>
              <a:t>SSD</a:t>
            </a:r>
            <a:endParaRPr lang="zh-TW" altLang="en-US" sz="3000" b="1" dirty="0"/>
          </a:p>
        </p:txBody>
      </p:sp>
      <p:sp>
        <p:nvSpPr>
          <p:cNvPr id="27" name="Shape 239">
            <a:extLst>
              <a:ext uri="{FF2B5EF4-FFF2-40B4-BE49-F238E27FC236}">
                <a16:creationId xmlns="" xmlns:a16="http://schemas.microsoft.com/office/drawing/2014/main" id="{225599A3-D56F-AC4A-BB44-C104A165C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657" y="3320957"/>
            <a:ext cx="34909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91398" rIns="91398" bIns="91398"/>
          <a:lstStyle>
            <a:lvl1pPr marL="271463" indent="-150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000000"/>
              </a:buClr>
              <a:buSzPts val="1800"/>
            </a:pPr>
            <a:r>
              <a:rPr lang="zh-TW" altLang="zh-TW" sz="25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</a:t>
            </a:r>
            <a:r>
              <a:rPr lang="zh-TW" altLang="en-US" sz="25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新選擇</a:t>
            </a:r>
            <a:endParaRPr lang="zh-TW" altLang="zh-TW" sz="25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09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409780A7-B6DC-B043-8606-1DF0EA9F2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/>
              <a:t>量身訂做超高速 </a:t>
            </a:r>
            <a:r>
              <a:rPr kumimoji="1" lang="en-US" altLang="zh-TW" dirty="0" err="1"/>
              <a:t>PCIe</a:t>
            </a:r>
            <a:r>
              <a:rPr kumimoji="1" lang="zh-TW" altLang="en-US" dirty="0"/>
              <a:t> </a:t>
            </a:r>
            <a:r>
              <a:rPr kumimoji="1" lang="en-US" altLang="zh-TW" dirty="0"/>
              <a:t>Gen</a:t>
            </a:r>
            <a:r>
              <a:rPr kumimoji="1" lang="zh-TW" altLang="en-US" dirty="0"/>
              <a:t> </a:t>
            </a:r>
            <a:r>
              <a:rPr kumimoji="1" lang="en-US" altLang="zh-TW" dirty="0"/>
              <a:t>3</a:t>
            </a:r>
            <a:r>
              <a:rPr kumimoji="1" lang="zh-TW" altLang="en-US" dirty="0"/>
              <a:t> 版本 </a:t>
            </a:r>
            <a:r>
              <a:rPr kumimoji="1" lang="en-US" altLang="zh-TW" dirty="0"/>
              <a:t>QM2</a:t>
            </a:r>
            <a:r>
              <a:rPr kumimoji="1" lang="zh-TW" altLang="en-US" dirty="0"/>
              <a:t>卡</a:t>
            </a:r>
          </a:p>
        </p:txBody>
      </p:sp>
      <p:sp>
        <p:nvSpPr>
          <p:cNvPr id="4" name="Shape 316">
            <a:extLst>
              <a:ext uri="{FF2B5EF4-FFF2-40B4-BE49-F238E27FC236}">
                <a16:creationId xmlns="" xmlns:a16="http://schemas.microsoft.com/office/drawing/2014/main" id="{3F75C65E-B55D-554A-8130-BC9DB68CA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547" y="1513225"/>
            <a:ext cx="1719261" cy="1736725"/>
          </a:xfrm>
          <a:prstGeom prst="ellipse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lIns="121900" tIns="60950" rIns="121900" bIns="60950" anchor="ctr"/>
          <a:lstStyle/>
          <a:p>
            <a:pPr indent="-117475" algn="ctr">
              <a:buClr>
                <a:srgbClr val="000000"/>
              </a:buClr>
              <a:buSzPts val="1400"/>
              <a:defRPr/>
            </a:pPr>
            <a:endParaRPr lang="zh-TW" altLang="zh-TW" sz="1900">
              <a:solidFill>
                <a:srgbClr val="FFFFFF"/>
              </a:solidFill>
              <a:ea typeface="新細明體" pitchFamily="18" charset="-120"/>
              <a:cs typeface="Arial" charset="0"/>
              <a:sym typeface="Arial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05E2E5B9-069A-B440-BC58-AC4EF32A8E0B}"/>
              </a:ext>
            </a:extLst>
          </p:cNvPr>
          <p:cNvSpPr txBox="1"/>
          <p:nvPr/>
        </p:nvSpPr>
        <p:spPr>
          <a:xfrm>
            <a:off x="6358202" y="1591282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/>
              <a:t>QM2-2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P</a:t>
            </a:r>
            <a:r>
              <a:rPr kumimoji="1" lang="en-US" altLang="zh-TW" sz="3600" b="1" dirty="0"/>
              <a:t>-344</a:t>
            </a:r>
            <a:endParaRPr kumimoji="1" lang="zh-TW" altLang="en-US" sz="3600" b="1" dirty="0"/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D9DF68FB-BE3D-4349-91E0-7BD8D6DC7035}"/>
              </a:ext>
            </a:extLst>
          </p:cNvPr>
          <p:cNvSpPr txBox="1"/>
          <p:nvPr/>
        </p:nvSpPr>
        <p:spPr>
          <a:xfrm>
            <a:off x="6358202" y="2523437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/>
              <a:t>QM2-2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P</a:t>
            </a:r>
            <a:r>
              <a:rPr kumimoji="1" lang="en-US" altLang="zh-TW" sz="3600" b="1" dirty="0"/>
              <a:t>-384</a:t>
            </a:r>
            <a:endParaRPr kumimoji="1" lang="zh-TW" altLang="en-US" sz="3600" b="1" dirty="0"/>
          </a:p>
        </p:txBody>
      </p:sp>
      <p:grpSp>
        <p:nvGrpSpPr>
          <p:cNvPr id="10" name="群組 9">
            <a:extLst>
              <a:ext uri="{FF2B5EF4-FFF2-40B4-BE49-F238E27FC236}">
                <a16:creationId xmlns="" xmlns:a16="http://schemas.microsoft.com/office/drawing/2014/main" id="{808DD9E6-7703-E945-941F-720F29235521}"/>
              </a:ext>
            </a:extLst>
          </p:cNvPr>
          <p:cNvGrpSpPr/>
          <p:nvPr/>
        </p:nvGrpSpPr>
        <p:grpSpPr>
          <a:xfrm>
            <a:off x="3696463" y="3624752"/>
            <a:ext cx="2887949" cy="1861056"/>
            <a:chOff x="9249715" y="3360515"/>
            <a:chExt cx="3203817" cy="2137901"/>
          </a:xfrm>
        </p:grpSpPr>
        <p:sp>
          <p:nvSpPr>
            <p:cNvPr id="11" name="Shape 316">
              <a:extLst>
                <a:ext uri="{FF2B5EF4-FFF2-40B4-BE49-F238E27FC236}">
                  <a16:creationId xmlns="" xmlns:a16="http://schemas.microsoft.com/office/drawing/2014/main" id="{86CE0624-88CF-EA4B-9EBD-83D9F4076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71382" y="3360515"/>
              <a:ext cx="2106604" cy="213790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12" name="圖片 11">
              <a:extLst>
                <a:ext uri="{FF2B5EF4-FFF2-40B4-BE49-F238E27FC236}">
                  <a16:creationId xmlns="" xmlns:a16="http://schemas.microsoft.com/office/drawing/2014/main" id="{4B800F02-9359-1444-8BF3-C5F954A02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9715" y="3495673"/>
              <a:ext cx="3203817" cy="2002742"/>
            </a:xfrm>
            <a:prstGeom prst="rect">
              <a:avLst/>
            </a:prstGeom>
          </p:spPr>
        </p:pic>
      </p:grpSp>
      <p:sp>
        <p:nvSpPr>
          <p:cNvPr id="14" name="文字方塊 13">
            <a:extLst>
              <a:ext uri="{FF2B5EF4-FFF2-40B4-BE49-F238E27FC236}">
                <a16:creationId xmlns="" xmlns:a16="http://schemas.microsoft.com/office/drawing/2014/main" id="{4D3901BB-CB13-A749-8F9B-1DF1357A2EC7}"/>
              </a:ext>
            </a:extLst>
          </p:cNvPr>
          <p:cNvSpPr txBox="1"/>
          <p:nvPr/>
        </p:nvSpPr>
        <p:spPr>
          <a:xfrm>
            <a:off x="6358202" y="4656054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/>
              <a:t>QM2-4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P</a:t>
            </a:r>
            <a:r>
              <a:rPr kumimoji="1" lang="en-US" altLang="zh-TW" sz="3600" b="1" dirty="0"/>
              <a:t>-384A</a:t>
            </a:r>
            <a:endParaRPr kumimoji="1" lang="zh-TW" altLang="en-US" sz="3600" b="1" dirty="0"/>
          </a:p>
        </p:txBody>
      </p:sp>
      <p:sp>
        <p:nvSpPr>
          <p:cNvPr id="18" name="文字方塊 17">
            <a:extLst>
              <a:ext uri="{FF2B5EF4-FFF2-40B4-BE49-F238E27FC236}">
                <a16:creationId xmlns="" xmlns:a16="http://schemas.microsoft.com/office/drawing/2014/main" id="{ED47D5B5-11FD-3941-8527-2CC89246C013}"/>
              </a:ext>
            </a:extLst>
          </p:cNvPr>
          <p:cNvSpPr txBox="1"/>
          <p:nvPr/>
        </p:nvSpPr>
        <p:spPr>
          <a:xfrm>
            <a:off x="6358202" y="3817923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/>
              <a:t>QM2-4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P</a:t>
            </a:r>
            <a:r>
              <a:rPr kumimoji="1" lang="en-US" altLang="zh-TW" sz="3600" b="1" dirty="0"/>
              <a:t>-342</a:t>
            </a:r>
            <a:endParaRPr kumimoji="1" lang="zh-TW" altLang="en-US" sz="3600" b="1" dirty="0"/>
          </a:p>
        </p:txBody>
      </p:sp>
      <p:sp>
        <p:nvSpPr>
          <p:cNvPr id="19" name="Shape 258">
            <a:extLst>
              <a:ext uri="{FF2B5EF4-FFF2-40B4-BE49-F238E27FC236}">
                <a16:creationId xmlns="" xmlns:a16="http://schemas.microsoft.com/office/drawing/2014/main" id="{03BBFA2F-037B-8D41-9C4E-28279F2B5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82" y="1601256"/>
            <a:ext cx="4073361" cy="116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4400" b="1" dirty="0">
                <a:latin typeface="+mj-lt"/>
                <a:ea typeface="微軟正黑體" charset="-120"/>
                <a:sym typeface="微軟正黑體" charset="-120"/>
              </a:rPr>
              <a:t>2 x </a:t>
            </a:r>
          </a:p>
          <a:p>
            <a:pPr>
              <a:buClr>
                <a:srgbClr val="000000"/>
              </a:buClr>
              <a:buSzPct val="100000"/>
            </a:pPr>
            <a:r>
              <a:rPr lang="en-US" altLang="zh-TW" sz="2400" b="1" dirty="0">
                <a:latin typeface="微軟正黑體" charset="-120"/>
                <a:ea typeface="微軟正黑體" charset="-120"/>
                <a:sym typeface="微軟正黑體" charset="-120"/>
              </a:rPr>
              <a:t>M.2 </a:t>
            </a:r>
            <a:r>
              <a:rPr lang="en-US" altLang="zh-TW" sz="2400" b="1" dirty="0" err="1">
                <a:solidFill>
                  <a:srgbClr val="C00000"/>
                </a:solidFill>
                <a:latin typeface="微軟正黑體" charset="-120"/>
                <a:ea typeface="微軟正黑體" charset="-120"/>
                <a:sym typeface="微軟正黑體" charset="-120"/>
              </a:rPr>
              <a:t>PCIe</a:t>
            </a:r>
            <a:r>
              <a:rPr lang="en-US" altLang="zh-TW" sz="2400" b="1" dirty="0"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 err="1">
                <a:latin typeface="微軟正黑體" charset="-120"/>
                <a:ea typeface="微軟正黑體" charset="-120"/>
                <a:sym typeface="微軟正黑體" charset="-120"/>
              </a:rPr>
              <a:t>NVMe</a:t>
            </a:r>
            <a:r>
              <a:rPr lang="en-US" altLang="zh-TW" sz="2400" b="1" dirty="0">
                <a:latin typeface="微軟正黑體" charset="-120"/>
                <a:ea typeface="微軟正黑體" charset="-120"/>
                <a:sym typeface="微軟正黑體" charset="-120"/>
              </a:rPr>
              <a:t> SSD </a:t>
            </a:r>
            <a:r>
              <a:rPr lang="zh-TW" altLang="en-US" sz="2400" b="1" dirty="0">
                <a:latin typeface="微軟正黑體" charset="-120"/>
                <a:ea typeface="微軟正黑體" charset="-120"/>
                <a:sym typeface="微軟正黑體" charset="-120"/>
              </a:rPr>
              <a:t>埠</a:t>
            </a:r>
            <a:endParaRPr lang="en-US" altLang="en-US" sz="2400" b="1" dirty="0">
              <a:latin typeface="微軟正黑體" charset="-120"/>
              <a:ea typeface="微軟正黑體" charset="-120"/>
              <a:sym typeface="微軟正黑體" charset="-120"/>
            </a:endParaRPr>
          </a:p>
        </p:txBody>
      </p:sp>
      <p:sp>
        <p:nvSpPr>
          <p:cNvPr id="20" name="Shape 258">
            <a:extLst>
              <a:ext uri="{FF2B5EF4-FFF2-40B4-BE49-F238E27FC236}">
                <a16:creationId xmlns="" xmlns:a16="http://schemas.microsoft.com/office/drawing/2014/main" id="{359F4D6A-D88A-964A-8A17-A16D7C44C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83" y="3694659"/>
            <a:ext cx="4073361" cy="116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4400" b="1" dirty="0">
                <a:latin typeface="+mj-lt"/>
                <a:ea typeface="微軟正黑體" charset="-120"/>
                <a:sym typeface="微軟正黑體" charset="-120"/>
              </a:rPr>
              <a:t>4 x </a:t>
            </a:r>
          </a:p>
          <a:p>
            <a:pPr>
              <a:buClr>
                <a:srgbClr val="000000"/>
              </a:buClr>
              <a:buSzPct val="100000"/>
            </a:pPr>
            <a:r>
              <a:rPr lang="en-US" altLang="zh-TW" sz="2400" b="1" dirty="0">
                <a:latin typeface="微軟正黑體" charset="-120"/>
                <a:ea typeface="微軟正黑體" charset="-120"/>
                <a:sym typeface="微軟正黑體" charset="-120"/>
              </a:rPr>
              <a:t>M.2 </a:t>
            </a:r>
            <a:r>
              <a:rPr lang="en-US" altLang="zh-TW" sz="2400" b="1" dirty="0" err="1">
                <a:solidFill>
                  <a:srgbClr val="C00000"/>
                </a:solidFill>
                <a:latin typeface="微軟正黑體" charset="-120"/>
                <a:ea typeface="微軟正黑體" charset="-120"/>
                <a:sym typeface="微軟正黑體" charset="-120"/>
              </a:rPr>
              <a:t>PCIe</a:t>
            </a:r>
            <a:r>
              <a:rPr lang="en-US" altLang="zh-TW" sz="2400" b="1" dirty="0"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 err="1">
                <a:latin typeface="微軟正黑體" charset="-120"/>
                <a:ea typeface="微軟正黑體" charset="-120"/>
                <a:sym typeface="微軟正黑體" charset="-120"/>
              </a:rPr>
              <a:t>NVMe</a:t>
            </a:r>
            <a:r>
              <a:rPr lang="en-US" altLang="zh-TW" sz="2400" b="1" dirty="0">
                <a:latin typeface="微軟正黑體" charset="-120"/>
                <a:ea typeface="微軟正黑體" charset="-120"/>
                <a:sym typeface="微軟正黑體" charset="-120"/>
              </a:rPr>
              <a:t> SSD </a:t>
            </a:r>
            <a:r>
              <a:rPr lang="zh-TW" altLang="en-US" sz="2400" b="1" dirty="0">
                <a:latin typeface="微軟正黑體" charset="-120"/>
                <a:ea typeface="微軟正黑體" charset="-120"/>
                <a:sym typeface="微軟正黑體" charset="-120"/>
              </a:rPr>
              <a:t>埠</a:t>
            </a:r>
            <a:endParaRPr lang="en-US" altLang="en-US" sz="2400" b="1" dirty="0">
              <a:latin typeface="微軟正黑體" charset="-120"/>
              <a:ea typeface="微軟正黑體" charset="-120"/>
              <a:sym typeface="微軟正黑體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6EA5394B-DBCD-B342-9044-EF81E600F4FD}"/>
              </a:ext>
            </a:extLst>
          </p:cNvPr>
          <p:cNvSpPr/>
          <p:nvPr/>
        </p:nvSpPr>
        <p:spPr>
          <a:xfrm>
            <a:off x="9552274" y="1608348"/>
            <a:ext cx="2472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(Gen</a:t>
            </a:r>
            <a:r>
              <a:rPr lang="zh-TW" altLang="en-US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3</a:t>
            </a:r>
            <a:r>
              <a:rPr lang="zh-TW" altLang="en-US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x4</a:t>
            </a:r>
            <a:r>
              <a:rPr lang="zh-TW" altLang="en-US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卡</a:t>
            </a:r>
            <a:r>
              <a:rPr lang="en-US" altLang="zh-TW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)</a:t>
            </a:r>
            <a:endParaRPr lang="zh-TW" altLang="en-US" sz="2800" dirty="0">
              <a:solidFill>
                <a:srgbClr val="7030A0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="" xmlns:a16="http://schemas.microsoft.com/office/drawing/2014/main" id="{8DCB9B23-24BD-AA4D-9E13-B0F33317B1DF}"/>
              </a:ext>
            </a:extLst>
          </p:cNvPr>
          <p:cNvSpPr/>
          <p:nvPr/>
        </p:nvSpPr>
        <p:spPr>
          <a:xfrm>
            <a:off x="9552274" y="2561234"/>
            <a:ext cx="2382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(Gen</a:t>
            </a:r>
            <a:r>
              <a:rPr lang="zh-TW" altLang="en-US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3</a:t>
            </a:r>
            <a:r>
              <a:rPr lang="zh-TW" altLang="en-US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x8</a:t>
            </a:r>
            <a:r>
              <a:rPr lang="zh-TW" altLang="en-US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卡</a:t>
            </a:r>
            <a:r>
              <a:rPr lang="en-US" altLang="zh-TW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)</a:t>
            </a:r>
            <a:endParaRPr lang="zh-TW" altLang="en-US" sz="2800" b="1" dirty="0">
              <a:solidFill>
                <a:srgbClr val="7030A0"/>
              </a:solidFill>
              <a:ea typeface="微軟正黑體" charset="-120"/>
              <a:sym typeface="微軟正黑體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="" xmlns:a16="http://schemas.microsoft.com/office/drawing/2014/main" id="{A0400810-A707-1340-9969-29168B3289AC}"/>
              </a:ext>
            </a:extLst>
          </p:cNvPr>
          <p:cNvSpPr/>
          <p:nvPr/>
        </p:nvSpPr>
        <p:spPr>
          <a:xfrm>
            <a:off x="9552274" y="3835755"/>
            <a:ext cx="2472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(Gen</a:t>
            </a:r>
            <a:r>
              <a:rPr lang="zh-TW" altLang="en-US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3</a:t>
            </a:r>
            <a:r>
              <a:rPr lang="zh-TW" altLang="en-US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x4</a:t>
            </a:r>
            <a:r>
              <a:rPr lang="zh-TW" altLang="en-US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卡</a:t>
            </a:r>
            <a:r>
              <a:rPr lang="en-US" altLang="zh-TW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)</a:t>
            </a:r>
            <a:endParaRPr lang="zh-TW" altLang="en-US" sz="2800" b="1" dirty="0">
              <a:solidFill>
                <a:srgbClr val="7030A0"/>
              </a:solidFill>
              <a:ea typeface="微軟正黑體" charset="-120"/>
              <a:sym typeface="微軟正黑體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="" xmlns:a16="http://schemas.microsoft.com/office/drawing/2014/main" id="{EB8D4DC4-AEEE-AD47-9988-AA017A8AAADA}"/>
              </a:ext>
            </a:extLst>
          </p:cNvPr>
          <p:cNvSpPr/>
          <p:nvPr/>
        </p:nvSpPr>
        <p:spPr>
          <a:xfrm>
            <a:off x="9552274" y="4692944"/>
            <a:ext cx="2472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(Gen</a:t>
            </a:r>
            <a:r>
              <a:rPr lang="zh-TW" altLang="en-US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3</a:t>
            </a:r>
            <a:r>
              <a:rPr lang="zh-TW" altLang="en-US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x8</a:t>
            </a:r>
            <a:r>
              <a:rPr lang="zh-TW" altLang="en-US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卡</a:t>
            </a:r>
            <a:r>
              <a:rPr lang="en-US" altLang="zh-TW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)</a:t>
            </a:r>
            <a:endParaRPr lang="zh-TW" altLang="en-US" sz="2800" b="1" dirty="0">
              <a:solidFill>
                <a:srgbClr val="7030A0"/>
              </a:solidFill>
              <a:ea typeface="微軟正黑體" charset="-120"/>
              <a:sym typeface="微軟正黑體" charset="-120"/>
            </a:endParaRPr>
          </a:p>
        </p:txBody>
      </p:sp>
      <p:pic>
        <p:nvPicPr>
          <p:cNvPr id="28" name="圖片 27" descr="QM2-2S-220A_Front_left-ang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414" y="1733763"/>
            <a:ext cx="2469364" cy="154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446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QM2_8款-06.png"/>
          <p:cNvPicPr>
            <a:picLocks noChangeAspect="1"/>
          </p:cNvPicPr>
          <p:nvPr/>
        </p:nvPicPr>
        <p:blipFill>
          <a:blip r:embed="rId2"/>
          <a:srcRect l="3640" t="20403" r="8925" b="15379"/>
          <a:stretch>
            <a:fillRect/>
          </a:stretch>
        </p:blipFill>
        <p:spPr>
          <a:xfrm>
            <a:off x="2703882" y="1103301"/>
            <a:ext cx="8609159" cy="4817536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9607" y="0"/>
            <a:ext cx="10983435" cy="1127051"/>
          </a:xfrm>
        </p:spPr>
        <p:txBody>
          <a:bodyPr>
            <a:noAutofit/>
          </a:bodyPr>
          <a:lstStyle/>
          <a:p>
            <a:r>
              <a:rPr kumimoji="1" lang="en-US" altLang="zh-TW" dirty="0"/>
              <a:t>QM2-2P-344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PCIe</a:t>
            </a:r>
            <a:r>
              <a:rPr kumimoji="1" lang="zh-TW" altLang="en-US" dirty="0"/>
              <a:t> </a:t>
            </a:r>
            <a:r>
              <a:rPr kumimoji="1" lang="en-US" altLang="zh-TW" dirty="0"/>
              <a:t>3.0</a:t>
            </a:r>
            <a:r>
              <a:rPr kumimoji="1" lang="zh-TW" altLang="en-US" dirty="0"/>
              <a:t> </a:t>
            </a:r>
            <a:r>
              <a:rPr kumimoji="1" lang="en-US" altLang="zh-TW" dirty="0"/>
              <a:t>x4</a:t>
            </a:r>
            <a:r>
              <a:rPr kumimoji="1" lang="zh-TW" altLang="en-US" dirty="0"/>
              <a:t> 卡：</a:t>
            </a:r>
            <a:r>
              <a:rPr kumimoji="1" lang="en-US" altLang="zh-TW" dirty="0"/>
              <a:t>2</a:t>
            </a:r>
            <a:r>
              <a:rPr kumimoji="1" lang="zh-TW" altLang="en-US" dirty="0"/>
              <a:t> </a:t>
            </a:r>
            <a:r>
              <a:rPr kumimoji="1" lang="en-US" altLang="zh-TW" dirty="0"/>
              <a:t>x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NVMe</a:t>
            </a:r>
            <a:r>
              <a:rPr kumimoji="1" lang="zh-TW" altLang="en-US" dirty="0"/>
              <a:t> </a:t>
            </a:r>
            <a:r>
              <a:rPr kumimoji="1" lang="en-US" altLang="zh-TW" dirty="0"/>
              <a:t>SSD</a:t>
            </a:r>
            <a:endParaRPr kumimoji="1" lang="zh-TW" altLang="en-US" dirty="0"/>
          </a:p>
        </p:txBody>
      </p:sp>
      <p:sp>
        <p:nvSpPr>
          <p:cNvPr id="8" name="Shape 258">
            <a:extLst>
              <a:ext uri="{FF2B5EF4-FFF2-40B4-BE49-F238E27FC236}">
                <a16:creationId xmlns="" xmlns:a16="http://schemas.microsoft.com/office/drawing/2014/main" id="{D7B6D3FA-08FA-894D-8F42-692E092DD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596" y="6025542"/>
            <a:ext cx="658942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2 x M.2 22110/2280 </a:t>
            </a:r>
            <a:r>
              <a:rPr lang="en-US" altLang="zh-TW" sz="2000" b="1" dirty="0" err="1">
                <a:solidFill>
                  <a:srgbClr val="C00000"/>
                </a:solidFill>
                <a:latin typeface="微軟正黑體" charset="-120"/>
                <a:ea typeface="微軟正黑體" charset="-120"/>
                <a:sym typeface="微軟正黑體" charset="-120"/>
              </a:rPr>
              <a:t>PCIe</a:t>
            </a: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 Gen 3 x4 </a:t>
            </a:r>
            <a:r>
              <a:rPr lang="en-US" altLang="zh-TW" sz="2000" b="1" dirty="0" err="1">
                <a:latin typeface="微軟正黑體" charset="-120"/>
                <a:ea typeface="微軟正黑體" charset="-120"/>
                <a:sym typeface="微軟正黑體" charset="-120"/>
              </a:rPr>
              <a:t>NVMe</a:t>
            </a: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 SSD </a:t>
            </a:r>
            <a:r>
              <a:rPr lang="zh-Hant" altLang="en-US" sz="2000" b="1" dirty="0">
                <a:latin typeface="微軟正黑體" charset="-120"/>
                <a:ea typeface="微軟正黑體" charset="-120"/>
                <a:sym typeface="微軟正黑體" charset="-120"/>
              </a:rPr>
              <a:t>埠</a:t>
            </a:r>
            <a:endParaRPr lang="en-US" altLang="en-US" sz="2000" b="1" dirty="0">
              <a:latin typeface="微軟正黑體" charset="-120"/>
              <a:ea typeface="微軟正黑體" charset="-120"/>
              <a:sym typeface="微軟正黑體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CFB76BB1-1EFC-1241-AF3B-A6B7B5829413}"/>
              </a:ext>
            </a:extLst>
          </p:cNvPr>
          <p:cNvSpPr txBox="1"/>
          <p:nvPr/>
        </p:nvSpPr>
        <p:spPr>
          <a:xfrm>
            <a:off x="1632431" y="5416078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/>
              <a:t>QM2-2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P</a:t>
            </a:r>
            <a:r>
              <a:rPr kumimoji="1" lang="en-US" altLang="zh-TW" sz="3600" b="1" dirty="0"/>
              <a:t>-344</a:t>
            </a:r>
            <a:endParaRPr kumimoji="1" lang="zh-TW" altLang="en-US" sz="3600" b="1" dirty="0"/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9719B7D2-46D5-DD47-93D2-6E1B0AA439F8}"/>
              </a:ext>
            </a:extLst>
          </p:cNvPr>
          <p:cNvSpPr/>
          <p:nvPr/>
        </p:nvSpPr>
        <p:spPr>
          <a:xfrm>
            <a:off x="4458846" y="5506682"/>
            <a:ext cx="2064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(Gen</a:t>
            </a:r>
            <a:r>
              <a:rPr lang="zh-TW" altLang="en-US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3</a:t>
            </a:r>
            <a:r>
              <a:rPr lang="zh-TW" altLang="en-US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x4</a:t>
            </a:r>
            <a:r>
              <a:rPr lang="zh-TW" altLang="en-US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卡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)</a:t>
            </a:r>
            <a:endParaRPr lang="zh-TW" altLang="en-US" sz="2400" b="1" dirty="0">
              <a:solidFill>
                <a:srgbClr val="7030A0"/>
              </a:solidFill>
              <a:ea typeface="微軟正黑體" charset="-120"/>
              <a:sym typeface="微軟正黑體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373896" y="2589766"/>
            <a:ext cx="2469364" cy="1744676"/>
            <a:chOff x="373896" y="2589766"/>
            <a:chExt cx="2469364" cy="1744676"/>
          </a:xfrm>
        </p:grpSpPr>
        <p:sp>
          <p:nvSpPr>
            <p:cNvPr id="6" name="Shape 316">
              <a:extLst>
                <a:ext uri="{FF2B5EF4-FFF2-40B4-BE49-F238E27FC236}">
                  <a16:creationId xmlns="" xmlns:a16="http://schemas.microsoft.com/office/drawing/2014/main" id="{4267D8A1-A7D3-CB46-9159-7B0030217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120" y="2589766"/>
              <a:ext cx="1719261" cy="1736725"/>
            </a:xfrm>
            <a:prstGeom prst="ellipse">
              <a:avLst/>
            </a:pr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lIns="121900" tIns="60950" rIns="121900" bIns="60950" anchor="ctr"/>
            <a:lstStyle/>
            <a:p>
              <a:pPr indent="-117475" algn="ctr">
                <a:buClr>
                  <a:srgbClr val="000000"/>
                </a:buClr>
                <a:buSzPts val="1400"/>
                <a:defRPr/>
              </a:pPr>
              <a:endParaRPr lang="zh-TW" altLang="zh-TW" sz="1900">
                <a:solidFill>
                  <a:srgbClr val="FFFFFF"/>
                </a:solidFill>
                <a:ea typeface="新細明體" pitchFamily="18" charset="-120"/>
                <a:cs typeface="Arial" charset="0"/>
                <a:sym typeface="Arial" charset="0"/>
              </a:endParaRPr>
            </a:p>
          </p:txBody>
        </p:sp>
        <p:pic>
          <p:nvPicPr>
            <p:cNvPr id="11" name="圖片 10" descr="QM2-2S-220A_Front_left-angl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896" y="2790815"/>
              <a:ext cx="2469364" cy="1543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70473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9608" y="0"/>
            <a:ext cx="10887741" cy="1127051"/>
          </a:xfrm>
        </p:spPr>
        <p:txBody>
          <a:bodyPr>
            <a:noAutofit/>
          </a:bodyPr>
          <a:lstStyle/>
          <a:p>
            <a:r>
              <a:rPr kumimoji="1" lang="en-US" altLang="zh-TW" dirty="0">
                <a:solidFill>
                  <a:prstClr val="white"/>
                </a:solidFill>
              </a:rPr>
              <a:t>QM2-2P-384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 err="1">
                <a:solidFill>
                  <a:prstClr val="white"/>
                </a:solidFill>
              </a:rPr>
              <a:t>PCIe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>
                <a:solidFill>
                  <a:prstClr val="white"/>
                </a:solidFill>
              </a:rPr>
              <a:t>3.0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>
                <a:solidFill>
                  <a:prstClr val="white"/>
                </a:solidFill>
              </a:rPr>
              <a:t>x8</a:t>
            </a:r>
            <a:r>
              <a:rPr kumimoji="1" lang="zh-TW" altLang="en-US" dirty="0">
                <a:solidFill>
                  <a:prstClr val="white"/>
                </a:solidFill>
              </a:rPr>
              <a:t> 卡：</a:t>
            </a:r>
            <a:r>
              <a:rPr kumimoji="1" lang="en-US" altLang="zh-TW" dirty="0">
                <a:solidFill>
                  <a:prstClr val="white"/>
                </a:solidFill>
              </a:rPr>
              <a:t>2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>
                <a:solidFill>
                  <a:prstClr val="white"/>
                </a:solidFill>
              </a:rPr>
              <a:t>x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 err="1">
                <a:solidFill>
                  <a:prstClr val="white"/>
                </a:solidFill>
              </a:rPr>
              <a:t>NVMe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>
                <a:solidFill>
                  <a:prstClr val="white"/>
                </a:solidFill>
              </a:rPr>
              <a:t>SSD</a:t>
            </a:r>
            <a:endParaRPr kumimoji="1" lang="zh-TW" altLang="en-US" dirty="0"/>
          </a:p>
        </p:txBody>
      </p:sp>
      <p:pic>
        <p:nvPicPr>
          <p:cNvPr id="17" name="圖片 16" descr="QM2_8款-05.png"/>
          <p:cNvPicPr>
            <a:picLocks noChangeAspect="1"/>
          </p:cNvPicPr>
          <p:nvPr/>
        </p:nvPicPr>
        <p:blipFill>
          <a:blip r:embed="rId2"/>
          <a:srcRect l="2949" t="20367" r="6948" b="20577"/>
          <a:stretch>
            <a:fillRect/>
          </a:stretch>
        </p:blipFill>
        <p:spPr>
          <a:xfrm>
            <a:off x="2617823" y="1079551"/>
            <a:ext cx="8861525" cy="4422771"/>
          </a:xfrm>
          <a:prstGeom prst="rect">
            <a:avLst/>
          </a:prstGeom>
        </p:spPr>
      </p:pic>
      <p:sp>
        <p:nvSpPr>
          <p:cNvPr id="21" name="Shape 258">
            <a:extLst>
              <a:ext uri="{FF2B5EF4-FFF2-40B4-BE49-F238E27FC236}">
                <a16:creationId xmlns="" xmlns:a16="http://schemas.microsoft.com/office/drawing/2014/main" id="{D7B6D3FA-08FA-894D-8F42-692E092DD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596" y="6025542"/>
            <a:ext cx="658942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2 x M.2 22110/2280 </a:t>
            </a:r>
            <a:r>
              <a:rPr lang="en-US" altLang="zh-TW" sz="2000" b="1" dirty="0" err="1">
                <a:solidFill>
                  <a:srgbClr val="C00000"/>
                </a:solidFill>
                <a:latin typeface="微軟正黑體" charset="-120"/>
                <a:ea typeface="微軟正黑體" charset="-120"/>
                <a:sym typeface="微軟正黑體" charset="-120"/>
              </a:rPr>
              <a:t>PCIe</a:t>
            </a: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 Gen 3 x4 </a:t>
            </a:r>
            <a:r>
              <a:rPr lang="en-US" altLang="zh-TW" sz="2000" b="1" dirty="0" err="1">
                <a:latin typeface="微軟正黑體" charset="-120"/>
                <a:ea typeface="微軟正黑體" charset="-120"/>
                <a:sym typeface="微軟正黑體" charset="-120"/>
              </a:rPr>
              <a:t>NVMe</a:t>
            </a: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 SSD </a:t>
            </a:r>
            <a:r>
              <a:rPr lang="zh-Hant" altLang="en-US" sz="2000" b="1" dirty="0">
                <a:latin typeface="微軟正黑體" charset="-120"/>
                <a:ea typeface="微軟正黑體" charset="-120"/>
                <a:sym typeface="微軟正黑體" charset="-120"/>
              </a:rPr>
              <a:t>埠</a:t>
            </a:r>
            <a:endParaRPr lang="en-US" altLang="en-US" sz="2000" b="1" dirty="0">
              <a:latin typeface="微軟正黑體" charset="-120"/>
              <a:ea typeface="微軟正黑體" charset="-120"/>
              <a:sym typeface="微軟正黑體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CFB76BB1-1EFC-1241-AF3B-A6B7B5829413}"/>
              </a:ext>
            </a:extLst>
          </p:cNvPr>
          <p:cNvSpPr txBox="1"/>
          <p:nvPr/>
        </p:nvSpPr>
        <p:spPr>
          <a:xfrm>
            <a:off x="1632431" y="5416078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/>
              <a:t>QM2-2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P</a:t>
            </a:r>
            <a:r>
              <a:rPr kumimoji="1" lang="en-US" altLang="zh-TW" sz="3600" b="1" dirty="0"/>
              <a:t>-384</a:t>
            </a:r>
            <a:endParaRPr kumimoji="1" lang="zh-TW" altLang="en-US" sz="3600" b="1" dirty="0"/>
          </a:p>
        </p:txBody>
      </p:sp>
      <p:sp>
        <p:nvSpPr>
          <p:cNvPr id="23" name="矩形 22">
            <a:extLst>
              <a:ext uri="{FF2B5EF4-FFF2-40B4-BE49-F238E27FC236}">
                <a16:creationId xmlns="" xmlns:a16="http://schemas.microsoft.com/office/drawing/2014/main" id="{9719B7D2-46D5-DD47-93D2-6E1B0AA439F8}"/>
              </a:ext>
            </a:extLst>
          </p:cNvPr>
          <p:cNvSpPr/>
          <p:nvPr/>
        </p:nvSpPr>
        <p:spPr>
          <a:xfrm>
            <a:off x="4435096" y="5518557"/>
            <a:ext cx="2064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(Gen</a:t>
            </a:r>
            <a:r>
              <a:rPr lang="zh-TW" altLang="en-US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3</a:t>
            </a:r>
            <a:r>
              <a:rPr lang="zh-TW" altLang="en-US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x8</a:t>
            </a:r>
            <a:r>
              <a:rPr lang="zh-TW" altLang="en-US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卡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)</a:t>
            </a:r>
            <a:endParaRPr lang="zh-TW" altLang="en-US" sz="2400" b="1" dirty="0">
              <a:solidFill>
                <a:srgbClr val="7030A0"/>
              </a:solidFill>
              <a:ea typeface="微軟正黑體" charset="-120"/>
              <a:sym typeface="微軟正黑體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373896" y="2589766"/>
            <a:ext cx="2469364" cy="1744676"/>
            <a:chOff x="373896" y="2589766"/>
            <a:chExt cx="2469364" cy="1744676"/>
          </a:xfrm>
        </p:grpSpPr>
        <p:sp>
          <p:nvSpPr>
            <p:cNvPr id="11" name="Shape 316">
              <a:extLst>
                <a:ext uri="{FF2B5EF4-FFF2-40B4-BE49-F238E27FC236}">
                  <a16:creationId xmlns="" xmlns:a16="http://schemas.microsoft.com/office/drawing/2014/main" id="{4267D8A1-A7D3-CB46-9159-7B0030217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120" y="2589766"/>
              <a:ext cx="1719261" cy="1736725"/>
            </a:xfrm>
            <a:prstGeom prst="ellipse">
              <a:avLst/>
            </a:pr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lIns="121900" tIns="60950" rIns="121900" bIns="60950" anchor="ctr"/>
            <a:lstStyle/>
            <a:p>
              <a:pPr indent="-117475" algn="ctr">
                <a:buClr>
                  <a:srgbClr val="000000"/>
                </a:buClr>
                <a:buSzPts val="1400"/>
                <a:defRPr/>
              </a:pPr>
              <a:endParaRPr lang="zh-TW" altLang="zh-TW" sz="1900">
                <a:solidFill>
                  <a:srgbClr val="FFFFFF"/>
                </a:solidFill>
                <a:ea typeface="新細明體" pitchFamily="18" charset="-120"/>
                <a:cs typeface="Arial" charset="0"/>
                <a:sym typeface="Arial" charset="0"/>
              </a:endParaRPr>
            </a:p>
          </p:txBody>
        </p:sp>
        <p:pic>
          <p:nvPicPr>
            <p:cNvPr id="12" name="圖片 11" descr="QM2-2S-220A_Front_left-angl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896" y="2790815"/>
              <a:ext cx="2469364" cy="1543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8128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9608" y="0"/>
            <a:ext cx="10526234" cy="1127051"/>
          </a:xfrm>
        </p:spPr>
        <p:txBody>
          <a:bodyPr>
            <a:noAutofit/>
          </a:bodyPr>
          <a:lstStyle/>
          <a:p>
            <a:r>
              <a:rPr kumimoji="1" lang="en-US" altLang="zh-TW" dirty="0">
                <a:solidFill>
                  <a:prstClr val="white"/>
                </a:solidFill>
              </a:rPr>
              <a:t>QM2-4P-342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 err="1">
                <a:solidFill>
                  <a:prstClr val="white"/>
                </a:solidFill>
              </a:rPr>
              <a:t>PCIe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>
                <a:solidFill>
                  <a:prstClr val="white"/>
                </a:solidFill>
              </a:rPr>
              <a:t>3.0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>
                <a:solidFill>
                  <a:prstClr val="white"/>
                </a:solidFill>
              </a:rPr>
              <a:t>x4</a:t>
            </a:r>
            <a:r>
              <a:rPr kumimoji="1" lang="zh-TW" altLang="en-US" dirty="0">
                <a:solidFill>
                  <a:prstClr val="white"/>
                </a:solidFill>
              </a:rPr>
              <a:t> 卡：</a:t>
            </a:r>
            <a:r>
              <a:rPr kumimoji="1" lang="en-US" altLang="zh-TW" dirty="0">
                <a:solidFill>
                  <a:prstClr val="white"/>
                </a:solidFill>
              </a:rPr>
              <a:t>4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>
                <a:solidFill>
                  <a:prstClr val="white"/>
                </a:solidFill>
              </a:rPr>
              <a:t>x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 err="1">
                <a:solidFill>
                  <a:prstClr val="white"/>
                </a:solidFill>
              </a:rPr>
              <a:t>NVMe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>
                <a:solidFill>
                  <a:prstClr val="white"/>
                </a:solidFill>
              </a:rPr>
              <a:t>SSD</a:t>
            </a:r>
            <a:endParaRPr kumimoji="1" lang="zh-TW" altLang="en-US" dirty="0"/>
          </a:p>
        </p:txBody>
      </p:sp>
      <p:grpSp>
        <p:nvGrpSpPr>
          <p:cNvPr id="5" name="群組 4">
            <a:extLst>
              <a:ext uri="{FF2B5EF4-FFF2-40B4-BE49-F238E27FC236}">
                <a16:creationId xmlns="" xmlns:a16="http://schemas.microsoft.com/office/drawing/2014/main" id="{14FB412C-20E0-3341-8676-FE114E3A380D}"/>
              </a:ext>
            </a:extLst>
          </p:cNvPr>
          <p:cNvGrpSpPr/>
          <p:nvPr/>
        </p:nvGrpSpPr>
        <p:grpSpPr>
          <a:xfrm>
            <a:off x="0" y="2039073"/>
            <a:ext cx="3611105" cy="2387032"/>
            <a:chOff x="8501065" y="2786040"/>
            <a:chExt cx="4006068" cy="2742120"/>
          </a:xfrm>
        </p:grpSpPr>
        <p:sp>
          <p:nvSpPr>
            <p:cNvPr id="6" name="Shape 316">
              <a:extLst>
                <a:ext uri="{FF2B5EF4-FFF2-40B4-BE49-F238E27FC236}">
                  <a16:creationId xmlns="" xmlns:a16="http://schemas.microsoft.com/office/drawing/2014/main" id="{786CA608-274F-1A4F-8771-0C71B2B57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7725" y="2786040"/>
              <a:ext cx="2710261" cy="271237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7" name="圖片 6">
              <a:extLst>
                <a:ext uri="{FF2B5EF4-FFF2-40B4-BE49-F238E27FC236}">
                  <a16:creationId xmlns="" xmlns:a16="http://schemas.microsoft.com/office/drawing/2014/main" id="{3F8D5A65-5A6F-104C-A626-D8D7A69B3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1065" y="3023922"/>
              <a:ext cx="4006068" cy="2504238"/>
            </a:xfrm>
            <a:prstGeom prst="rect">
              <a:avLst/>
            </a:prstGeom>
          </p:spPr>
        </p:pic>
      </p:grpSp>
      <p:pic>
        <p:nvPicPr>
          <p:cNvPr id="14" name="圖片 13" descr="QM2_8款-04.png"/>
          <p:cNvPicPr>
            <a:picLocks noChangeAspect="1"/>
          </p:cNvPicPr>
          <p:nvPr/>
        </p:nvPicPr>
        <p:blipFill>
          <a:blip r:embed="rId3"/>
          <a:srcRect l="4050" t="20458" r="7381" b="22265"/>
          <a:stretch>
            <a:fillRect/>
          </a:stretch>
        </p:blipFill>
        <p:spPr>
          <a:xfrm>
            <a:off x="3432979" y="1162677"/>
            <a:ext cx="8432503" cy="4156446"/>
          </a:xfrm>
          <a:prstGeom prst="rect">
            <a:avLst/>
          </a:prstGeom>
        </p:spPr>
      </p:pic>
      <p:sp>
        <p:nvSpPr>
          <p:cNvPr id="15" name="Shape 258">
            <a:extLst>
              <a:ext uri="{FF2B5EF4-FFF2-40B4-BE49-F238E27FC236}">
                <a16:creationId xmlns="" xmlns:a16="http://schemas.microsoft.com/office/drawing/2014/main" id="{D7B6D3FA-08FA-894D-8F42-692E092DD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596" y="6025542"/>
            <a:ext cx="658942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4 x M.2 2280 </a:t>
            </a:r>
            <a:r>
              <a:rPr lang="en-US" altLang="zh-TW" sz="2000" b="1" dirty="0" err="1">
                <a:solidFill>
                  <a:srgbClr val="C00000"/>
                </a:solidFill>
                <a:latin typeface="微軟正黑體" charset="-120"/>
                <a:ea typeface="微軟正黑體" charset="-120"/>
                <a:sym typeface="微軟正黑體" charset="-120"/>
              </a:rPr>
              <a:t>PCIe</a:t>
            </a: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 Gen</a:t>
            </a:r>
            <a:r>
              <a:rPr lang="zh-TW" altLang="en-US" sz="2000" b="1" dirty="0"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3</a:t>
            </a:r>
            <a:r>
              <a:rPr lang="zh-TW" altLang="en-US" sz="2000" b="1" dirty="0"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x2</a:t>
            </a:r>
            <a:r>
              <a:rPr lang="zh-TW" altLang="en-US" sz="2000" b="1" dirty="0"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 err="1">
                <a:latin typeface="微軟正黑體" charset="-120"/>
                <a:ea typeface="微軟正黑體" charset="-120"/>
                <a:sym typeface="微軟正黑體" charset="-120"/>
              </a:rPr>
              <a:t>NVMe</a:t>
            </a: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 SSD </a:t>
            </a:r>
            <a:r>
              <a:rPr lang="zh-Hant" altLang="en-US" sz="2000" b="1" dirty="0">
                <a:latin typeface="微軟正黑體" charset="-120"/>
                <a:ea typeface="微軟正黑體" charset="-120"/>
                <a:sym typeface="微軟正黑體" charset="-120"/>
              </a:rPr>
              <a:t>埠</a:t>
            </a:r>
            <a:endParaRPr lang="en-US" altLang="en-US" sz="2000" b="1" dirty="0">
              <a:latin typeface="微軟正黑體" charset="-120"/>
              <a:ea typeface="微軟正黑體" charset="-120"/>
              <a:sym typeface="微軟正黑體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="" xmlns:a16="http://schemas.microsoft.com/office/drawing/2014/main" id="{CFB76BB1-1EFC-1241-AF3B-A6B7B5829413}"/>
              </a:ext>
            </a:extLst>
          </p:cNvPr>
          <p:cNvSpPr txBox="1"/>
          <p:nvPr/>
        </p:nvSpPr>
        <p:spPr>
          <a:xfrm>
            <a:off x="1632431" y="5416078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/>
              <a:t>QM2-4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P</a:t>
            </a:r>
            <a:r>
              <a:rPr kumimoji="1" lang="en-US" altLang="zh-TW" sz="3600" b="1" dirty="0"/>
              <a:t>-342</a:t>
            </a:r>
            <a:endParaRPr kumimoji="1" lang="zh-TW" altLang="en-US" sz="3600" b="1" dirty="0"/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9719B7D2-46D5-DD47-93D2-6E1B0AA439F8}"/>
              </a:ext>
            </a:extLst>
          </p:cNvPr>
          <p:cNvSpPr/>
          <p:nvPr/>
        </p:nvSpPr>
        <p:spPr>
          <a:xfrm>
            <a:off x="4470721" y="5494807"/>
            <a:ext cx="2064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(Gen</a:t>
            </a:r>
            <a:r>
              <a:rPr lang="zh-TW" altLang="en-US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3</a:t>
            </a:r>
            <a:r>
              <a:rPr lang="zh-TW" altLang="en-US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x4</a:t>
            </a:r>
            <a:r>
              <a:rPr lang="zh-TW" altLang="en-US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卡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)</a:t>
            </a:r>
            <a:endParaRPr lang="zh-TW" altLang="en-US" sz="2400" b="1" dirty="0">
              <a:solidFill>
                <a:srgbClr val="7030A0"/>
              </a:solidFill>
              <a:ea typeface="微軟正黑體" charset="-120"/>
              <a:sym typeface="微軟正黑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224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好評不斷的 </a:t>
            </a:r>
            <a:r>
              <a:rPr kumimoji="1" lang="en-US" altLang="zh-TW" dirty="0"/>
              <a:t>QM2</a:t>
            </a:r>
            <a:r>
              <a:rPr kumimoji="1" lang="zh-TW" altLang="en-US" dirty="0"/>
              <a:t> </a:t>
            </a:r>
            <a:r>
              <a:rPr kumimoji="1" lang="en-US" altLang="zh-TW" dirty="0"/>
              <a:t>M.2</a:t>
            </a:r>
            <a:r>
              <a:rPr kumimoji="1" lang="zh-TW" altLang="en-US" dirty="0"/>
              <a:t> </a:t>
            </a:r>
            <a:r>
              <a:rPr kumimoji="1" lang="en-US" altLang="zh-TW" dirty="0"/>
              <a:t>SSD/10GbE</a:t>
            </a:r>
            <a:r>
              <a:rPr kumimoji="1" lang="zh-TW" altLang="en-US" dirty="0"/>
              <a:t> 擴充卡</a:t>
            </a:r>
          </a:p>
        </p:txBody>
      </p:sp>
      <p:sp>
        <p:nvSpPr>
          <p:cNvPr id="8" name="Shape 255"/>
          <p:cNvSpPr txBox="1">
            <a:spLocks noChangeArrowheads="1"/>
          </p:cNvSpPr>
          <p:nvPr/>
        </p:nvSpPr>
        <p:spPr bwMode="auto">
          <a:xfrm>
            <a:off x="1139919" y="1441758"/>
            <a:ext cx="359886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91398" rIns="91398" bIns="91398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zh-TW" sz="2400" b="1" dirty="0">
                <a:sym typeface="Arial" charset="0"/>
              </a:rPr>
              <a:t>QM2-2</a:t>
            </a:r>
            <a:r>
              <a:rPr lang="en-US" altLang="zh-TW" sz="2400" b="1" dirty="0">
                <a:solidFill>
                  <a:srgbClr val="D01F1E"/>
                </a:solidFill>
                <a:sym typeface="Arial" charset="0"/>
              </a:rPr>
              <a:t>S</a:t>
            </a:r>
            <a:r>
              <a:rPr kumimoji="0" lang="zh-TW" altLang="en-US" sz="2400" b="1" dirty="0">
                <a:solidFill>
                  <a:srgbClr val="002060"/>
                </a:solidFill>
                <a:latin typeface="新細明體" charset="-120"/>
                <a:ea typeface="Arial Unicode MS" charset="0"/>
                <a:sym typeface="Arial" charset="0"/>
              </a:rPr>
              <a:t> </a:t>
            </a:r>
            <a:r>
              <a:rPr kumimoji="0" lang="en-US" altLang="zh-TW" sz="2400" b="1" dirty="0">
                <a:solidFill>
                  <a:srgbClr val="002060"/>
                </a:solidFill>
                <a:latin typeface="新細明體" charset="-120"/>
                <a:ea typeface="Arial Unicode MS" charset="0"/>
                <a:sym typeface="Arial" charset="0"/>
              </a:rPr>
              <a:t>    </a:t>
            </a:r>
            <a:endParaRPr kumimoji="0" lang="zh-TW" altLang="en-US" sz="2400" b="1" dirty="0">
              <a:solidFill>
                <a:srgbClr val="002060"/>
              </a:solidFill>
              <a:latin typeface="新細明體" charset="-120"/>
              <a:ea typeface="Arial Unicode MS" charset="0"/>
              <a:sym typeface="Arial" charset="0"/>
            </a:endParaRPr>
          </a:p>
        </p:txBody>
      </p:sp>
      <p:sp>
        <p:nvSpPr>
          <p:cNvPr id="9" name="Shape 258"/>
          <p:cNvSpPr>
            <a:spLocks noChangeArrowheads="1"/>
          </p:cNvSpPr>
          <p:nvPr/>
        </p:nvSpPr>
        <p:spPr bwMode="auto">
          <a:xfrm>
            <a:off x="1528857" y="1967221"/>
            <a:ext cx="42449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4429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2060"/>
              </a:buClr>
              <a:buSzPts val="1200"/>
            </a:pP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2 x</a:t>
            </a:r>
            <a:r>
              <a:rPr lang="zh-TW" altLang="en-US" sz="1600" b="1" dirty="0"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M.2 22110 / 2280 </a:t>
            </a:r>
            <a:r>
              <a:rPr lang="en-US" altLang="zh-TW" sz="1600" b="1" dirty="0">
                <a:solidFill>
                  <a:srgbClr val="C00000"/>
                </a:solidFill>
                <a:latin typeface="微軟正黑體" charset="-120"/>
                <a:ea typeface="微軟正黑體" charset="-120"/>
                <a:sym typeface="微軟正黑體" charset="-120"/>
              </a:rPr>
              <a:t>SATA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 SSD</a:t>
            </a:r>
            <a:r>
              <a:rPr lang="zh-TW" altLang="en-US" sz="1600" b="1" dirty="0">
                <a:latin typeface="微軟正黑體" charset="-120"/>
                <a:ea typeface="微軟正黑體" charset="-120"/>
                <a:sym typeface="微軟正黑體" charset="-120"/>
              </a:rPr>
              <a:t> 埠</a:t>
            </a:r>
          </a:p>
        </p:txBody>
      </p:sp>
      <p:sp>
        <p:nvSpPr>
          <p:cNvPr id="10" name="Shape 255"/>
          <p:cNvSpPr txBox="1">
            <a:spLocks noChangeArrowheads="1"/>
          </p:cNvSpPr>
          <p:nvPr/>
        </p:nvSpPr>
        <p:spPr bwMode="auto">
          <a:xfrm>
            <a:off x="1154207" y="2467283"/>
            <a:ext cx="359886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91398" rIns="91398" bIns="91398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zh-TW" sz="2400" b="1">
                <a:sym typeface="Arial" charset="0"/>
              </a:rPr>
              <a:t>QM2-2</a:t>
            </a:r>
            <a:r>
              <a:rPr lang="en-US" altLang="zh-TW" sz="2400" b="1">
                <a:solidFill>
                  <a:srgbClr val="D01F1E"/>
                </a:solidFill>
                <a:sym typeface="Arial" charset="0"/>
              </a:rPr>
              <a:t>P</a:t>
            </a:r>
            <a:r>
              <a:rPr lang="zh-TW" altLang="en-US" sz="2400" b="1">
                <a:sym typeface="Arial" charset="0"/>
              </a:rPr>
              <a:t> </a:t>
            </a:r>
            <a:r>
              <a:rPr lang="en-US" altLang="zh-TW" sz="2400" b="1">
                <a:sym typeface="Arial" charset="0"/>
              </a:rPr>
              <a:t>    </a:t>
            </a:r>
            <a:endParaRPr lang="zh-TW" altLang="en-US" sz="2400" b="1">
              <a:sym typeface="Arial" charset="0"/>
            </a:endParaRPr>
          </a:p>
        </p:txBody>
      </p:sp>
      <p:sp>
        <p:nvSpPr>
          <p:cNvPr id="11" name="Shape 258"/>
          <p:cNvSpPr>
            <a:spLocks noChangeArrowheads="1"/>
          </p:cNvSpPr>
          <p:nvPr/>
        </p:nvSpPr>
        <p:spPr bwMode="auto">
          <a:xfrm>
            <a:off x="1543144" y="2992746"/>
            <a:ext cx="44386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2 x M.2 22110 / 2280 </a:t>
            </a:r>
            <a:r>
              <a:rPr lang="en-US" altLang="zh-TW" sz="1600" b="1" dirty="0" err="1">
                <a:solidFill>
                  <a:srgbClr val="C00000"/>
                </a:solidFill>
                <a:latin typeface="微軟正黑體" charset="-120"/>
                <a:ea typeface="微軟正黑體" charset="-120"/>
                <a:sym typeface="微軟正黑體" charset="-120"/>
              </a:rPr>
              <a:t>PCIe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en-US" altLang="zh-TW" sz="1600" b="1" dirty="0" err="1">
                <a:latin typeface="微軟正黑體" charset="-120"/>
                <a:ea typeface="微軟正黑體" charset="-120"/>
                <a:sym typeface="微軟正黑體" charset="-120"/>
              </a:rPr>
              <a:t>NVMe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 SSD </a:t>
            </a:r>
            <a:r>
              <a:rPr lang="zh-TW" altLang="en-US" sz="1600" b="1" dirty="0">
                <a:latin typeface="微軟正黑體" charset="-120"/>
                <a:ea typeface="微軟正黑體" charset="-120"/>
                <a:sym typeface="微軟正黑體" charset="-120"/>
              </a:rPr>
              <a:t>埠</a:t>
            </a:r>
            <a:endParaRPr lang="en-US" altLang="en-US" sz="1600" b="1" dirty="0">
              <a:latin typeface="微軟正黑體" charset="-120"/>
              <a:ea typeface="微軟正黑體" charset="-120"/>
              <a:sym typeface="微軟正黑體" charset="-120"/>
            </a:endParaRPr>
          </a:p>
        </p:txBody>
      </p:sp>
      <p:sp>
        <p:nvSpPr>
          <p:cNvPr id="14" name="Shape 255"/>
          <p:cNvSpPr txBox="1">
            <a:spLocks noChangeArrowheads="1"/>
          </p:cNvSpPr>
          <p:nvPr/>
        </p:nvSpPr>
        <p:spPr bwMode="auto">
          <a:xfrm>
            <a:off x="6377081" y="1435408"/>
            <a:ext cx="359886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91398" rIns="91398" bIns="91398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zh-TW" sz="2400" b="1" dirty="0">
                <a:sym typeface="Arial" charset="0"/>
              </a:rPr>
              <a:t>QM2-2</a:t>
            </a:r>
            <a:r>
              <a:rPr lang="en-US" altLang="zh-TW" sz="2400" b="1" dirty="0">
                <a:solidFill>
                  <a:srgbClr val="C00000"/>
                </a:solidFill>
                <a:sym typeface="Arial" charset="0"/>
              </a:rPr>
              <a:t>S</a:t>
            </a:r>
            <a:r>
              <a:rPr lang="en-US" altLang="zh-TW" sz="2400" b="1" dirty="0">
                <a:solidFill>
                  <a:schemeClr val="accent5"/>
                </a:solidFill>
                <a:sym typeface="Arial" charset="0"/>
              </a:rPr>
              <a:t>10G1T</a:t>
            </a:r>
            <a:r>
              <a:rPr lang="zh-TW" altLang="en-US" sz="2400" b="1" dirty="0">
                <a:solidFill>
                  <a:srgbClr val="7030A0"/>
                </a:solidFill>
                <a:sym typeface="Arial" charset="0"/>
              </a:rPr>
              <a:t> </a:t>
            </a:r>
            <a:r>
              <a:rPr lang="en-US" altLang="zh-TW" sz="2400" b="1" dirty="0">
                <a:sym typeface="Arial" charset="0"/>
              </a:rPr>
              <a:t>    </a:t>
            </a:r>
            <a:endParaRPr lang="zh-TW" altLang="en-US" sz="2400" b="1" dirty="0">
              <a:sym typeface="Arial" charset="0"/>
            </a:endParaRPr>
          </a:p>
        </p:txBody>
      </p:sp>
      <p:sp>
        <p:nvSpPr>
          <p:cNvPr id="15" name="Shape 258"/>
          <p:cNvSpPr>
            <a:spLocks noChangeArrowheads="1"/>
          </p:cNvSpPr>
          <p:nvPr/>
        </p:nvSpPr>
        <p:spPr bwMode="auto">
          <a:xfrm>
            <a:off x="6766019" y="1960871"/>
            <a:ext cx="42449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2 x M.2 2280 </a:t>
            </a:r>
            <a:r>
              <a:rPr lang="en-US" altLang="zh-TW" sz="1600" b="1" dirty="0">
                <a:solidFill>
                  <a:srgbClr val="C00000"/>
                </a:solidFill>
                <a:latin typeface="微軟正黑體" charset="-120"/>
                <a:ea typeface="微軟正黑體" charset="-120"/>
                <a:sym typeface="微軟正黑體" charset="-120"/>
              </a:rPr>
              <a:t>SATA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 SSD </a:t>
            </a:r>
            <a:r>
              <a:rPr lang="zh-TW" altLang="en-US" sz="1600" b="1" dirty="0">
                <a:latin typeface="微軟正黑體" charset="-120"/>
                <a:ea typeface="微軟正黑體" charset="-120"/>
                <a:sym typeface="微軟正黑體" charset="-120"/>
              </a:rPr>
              <a:t>埠</a:t>
            </a:r>
            <a:endParaRPr lang="en-US" altLang="zh-TW" sz="1600" b="1" dirty="0">
              <a:latin typeface="微軟正黑體" charset="-120"/>
              <a:ea typeface="微軟正黑體" charset="-120"/>
              <a:sym typeface="微軟正黑體" charset="-120"/>
            </a:endParaRPr>
          </a:p>
          <a:p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1 x </a:t>
            </a:r>
            <a:r>
              <a:rPr lang="en-US" altLang="zh-TW" sz="1600" b="1" dirty="0">
                <a:solidFill>
                  <a:schemeClr val="accent5"/>
                </a:solidFill>
                <a:latin typeface="微軟正黑體" charset="-120"/>
                <a:ea typeface="微軟正黑體" charset="-120"/>
                <a:sym typeface="微軟正黑體" charset="-120"/>
              </a:rPr>
              <a:t>10GBASE-T</a:t>
            </a:r>
            <a:r>
              <a:rPr lang="en-US" altLang="zh-TW" sz="1600" b="1" dirty="0">
                <a:solidFill>
                  <a:srgbClr val="7030A0"/>
                </a:solidFill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10GbE </a:t>
            </a:r>
            <a:r>
              <a:rPr lang="zh-TW" altLang="en-US" sz="1600" b="1" dirty="0">
                <a:latin typeface="微軟正黑體" charset="-120"/>
                <a:ea typeface="微軟正黑體" charset="-120"/>
                <a:sym typeface="微軟正黑體" charset="-120"/>
              </a:rPr>
              <a:t>埠</a:t>
            </a:r>
          </a:p>
        </p:txBody>
      </p:sp>
      <p:sp>
        <p:nvSpPr>
          <p:cNvPr id="16" name="Shape 255"/>
          <p:cNvSpPr txBox="1">
            <a:spLocks noChangeArrowheads="1"/>
          </p:cNvSpPr>
          <p:nvPr/>
        </p:nvSpPr>
        <p:spPr bwMode="auto">
          <a:xfrm>
            <a:off x="6391369" y="2608571"/>
            <a:ext cx="35988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91398" rIns="91398" bIns="91398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zh-TW" sz="2400" b="1" dirty="0">
                <a:sym typeface="Arial" charset="0"/>
              </a:rPr>
              <a:t>QM2-2</a:t>
            </a:r>
            <a:r>
              <a:rPr lang="en-US" altLang="zh-TW" sz="2400" b="1" dirty="0">
                <a:solidFill>
                  <a:srgbClr val="C00000"/>
                </a:solidFill>
                <a:sym typeface="Arial" charset="0"/>
              </a:rPr>
              <a:t>P</a:t>
            </a:r>
            <a:r>
              <a:rPr lang="en-US" altLang="zh-TW" sz="2400" b="1" dirty="0">
                <a:solidFill>
                  <a:schemeClr val="accent5"/>
                </a:solidFill>
                <a:sym typeface="Arial" charset="0"/>
              </a:rPr>
              <a:t>10G1T</a:t>
            </a:r>
            <a:r>
              <a:rPr lang="en-US" altLang="zh-TW" sz="2400" b="1" dirty="0">
                <a:sym typeface="Arial" charset="0"/>
              </a:rPr>
              <a:t>    </a:t>
            </a:r>
            <a:endParaRPr lang="zh-TW" altLang="en-US" sz="2400" b="1" dirty="0">
              <a:sym typeface="Arial" charset="0"/>
            </a:endParaRPr>
          </a:p>
        </p:txBody>
      </p:sp>
      <p:sp>
        <p:nvSpPr>
          <p:cNvPr id="17" name="Shape 258"/>
          <p:cNvSpPr>
            <a:spLocks noChangeArrowheads="1"/>
          </p:cNvSpPr>
          <p:nvPr/>
        </p:nvSpPr>
        <p:spPr bwMode="auto">
          <a:xfrm>
            <a:off x="6780306" y="3134033"/>
            <a:ext cx="42449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2 x</a:t>
            </a:r>
            <a:r>
              <a:rPr lang="zh-TW" altLang="en-US" sz="1600" b="1" dirty="0"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M.2 2280 </a:t>
            </a:r>
            <a:r>
              <a:rPr lang="en-US" altLang="zh-TW" sz="1600" b="1" dirty="0" err="1">
                <a:solidFill>
                  <a:srgbClr val="C00000"/>
                </a:solidFill>
                <a:latin typeface="微軟正黑體" charset="-120"/>
                <a:ea typeface="微軟正黑體" charset="-120"/>
                <a:sym typeface="微軟正黑體" charset="-120"/>
              </a:rPr>
              <a:t>PCIe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en-US" altLang="zh-TW" sz="1600" b="1" dirty="0" err="1">
                <a:latin typeface="微軟正黑體" charset="-120"/>
                <a:ea typeface="微軟正黑體" charset="-120"/>
                <a:sym typeface="微軟正黑體" charset="-120"/>
              </a:rPr>
              <a:t>NVMe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 SSD </a:t>
            </a:r>
            <a:r>
              <a:rPr lang="zh-TW" altLang="en-US" sz="1600" b="1" dirty="0">
                <a:latin typeface="微軟正黑體" charset="-120"/>
                <a:ea typeface="微軟正黑體" charset="-120"/>
                <a:sym typeface="微軟正黑體" charset="-120"/>
              </a:rPr>
              <a:t>埠</a:t>
            </a:r>
            <a:endParaRPr lang="en-US" altLang="zh-TW" sz="1600" b="1" dirty="0">
              <a:latin typeface="微軟正黑體" charset="-120"/>
              <a:ea typeface="微軟正黑體" charset="-120"/>
              <a:sym typeface="微軟正黑體" charset="-120"/>
            </a:endParaRPr>
          </a:p>
          <a:p>
            <a:r>
              <a:rPr lang="de-DE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1 x </a:t>
            </a:r>
            <a:r>
              <a:rPr lang="de-DE" altLang="zh-TW" sz="1600" b="1" dirty="0">
                <a:solidFill>
                  <a:schemeClr val="accent5"/>
                </a:solidFill>
                <a:latin typeface="微軟正黑體" charset="-120"/>
                <a:ea typeface="微軟正黑體" charset="-120"/>
                <a:sym typeface="微軟正黑體" charset="-120"/>
              </a:rPr>
              <a:t>10GBASE-T</a:t>
            </a:r>
            <a:r>
              <a:rPr lang="de-DE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 10GbE </a:t>
            </a:r>
            <a:r>
              <a:rPr lang="zh-TW" altLang="en-US" sz="1600" b="1" dirty="0">
                <a:latin typeface="微軟正黑體" charset="-120"/>
                <a:ea typeface="微軟正黑體" charset="-120"/>
                <a:sym typeface="微軟正黑體" charset="-120"/>
              </a:rPr>
              <a:t>埠 </a:t>
            </a:r>
          </a:p>
        </p:txBody>
      </p:sp>
      <p:pic>
        <p:nvPicPr>
          <p:cNvPr id="26" name="Shape 249" descr="DSC_2985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4907" y="4463159"/>
            <a:ext cx="22828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Shape 271" descr="D:\Users\Joan Hsieh\Desktop\QM2_QIG\04\JPEG\DSC_2984.jpg"/>
          <p:cNvPicPr preferRelativeResize="0"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1674" y="4428234"/>
            <a:ext cx="2312987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群組 29"/>
          <p:cNvGrpSpPr>
            <a:grpSpLocks/>
          </p:cNvGrpSpPr>
          <p:nvPr/>
        </p:nvGrpSpPr>
        <p:grpSpPr bwMode="auto">
          <a:xfrm>
            <a:off x="8270449" y="4039296"/>
            <a:ext cx="2635250" cy="1711325"/>
            <a:chOff x="7297125" y="1460500"/>
            <a:chExt cx="2636052" cy="1711324"/>
          </a:xfrm>
        </p:grpSpPr>
        <p:sp>
          <p:nvSpPr>
            <p:cNvPr id="32" name="Shape 273"/>
            <p:cNvSpPr>
              <a:spLocks noChangeArrowheads="1"/>
            </p:cNvSpPr>
            <p:nvPr/>
          </p:nvSpPr>
          <p:spPr bwMode="auto">
            <a:xfrm>
              <a:off x="7926408" y="1460500"/>
              <a:ext cx="1619520" cy="161906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33" name="圖片 26" descr="QM2-2S10G1T_Front_left-angl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125" y="1523999"/>
              <a:ext cx="2636052" cy="164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2" descr="D:\Users\Joan Hsieh\Desktop\10Gb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3154" y="3973221"/>
            <a:ext cx="15208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2237614" y="4036829"/>
            <a:ext cx="2469364" cy="1744029"/>
            <a:chOff x="222158" y="2028160"/>
            <a:chExt cx="2469364" cy="1744029"/>
          </a:xfrm>
        </p:grpSpPr>
        <p:sp>
          <p:nvSpPr>
            <p:cNvPr id="21" name="Shape 316"/>
            <p:cNvSpPr>
              <a:spLocks noChangeArrowheads="1"/>
            </p:cNvSpPr>
            <p:nvPr/>
          </p:nvSpPr>
          <p:spPr bwMode="auto">
            <a:xfrm>
              <a:off x="624017" y="2028160"/>
              <a:ext cx="1719940" cy="17359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22" name="圖片 21" descr="QM2-2S-220A_Front_left-angl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2158" y="2228562"/>
              <a:ext cx="2469364" cy="1543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52642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9607" y="0"/>
            <a:ext cx="10653825" cy="1127051"/>
          </a:xfrm>
        </p:spPr>
        <p:txBody>
          <a:bodyPr>
            <a:noAutofit/>
          </a:bodyPr>
          <a:lstStyle/>
          <a:p>
            <a:r>
              <a:rPr kumimoji="1" lang="en-US" altLang="zh-TW" dirty="0"/>
              <a:t>QM2-4P-384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PCIe</a:t>
            </a:r>
            <a:r>
              <a:rPr kumimoji="1" lang="zh-TW" altLang="en-US" dirty="0"/>
              <a:t> </a:t>
            </a:r>
            <a:r>
              <a:rPr kumimoji="1" lang="en-US" altLang="zh-TW" dirty="0"/>
              <a:t>3.0</a:t>
            </a:r>
            <a:r>
              <a:rPr kumimoji="1" lang="zh-TW" altLang="en-US" dirty="0"/>
              <a:t> </a:t>
            </a:r>
            <a:r>
              <a:rPr kumimoji="1" lang="en-US" altLang="zh-TW" dirty="0"/>
              <a:t>x8</a:t>
            </a:r>
            <a:r>
              <a:rPr kumimoji="1" lang="zh-TW" altLang="en-US" dirty="0"/>
              <a:t> 卡：</a:t>
            </a:r>
            <a:r>
              <a:rPr kumimoji="1" lang="en-US" altLang="zh-TW" dirty="0"/>
              <a:t>4</a:t>
            </a:r>
            <a:r>
              <a:rPr kumimoji="1" lang="zh-TW" altLang="en-US" dirty="0"/>
              <a:t> </a:t>
            </a:r>
            <a:r>
              <a:rPr kumimoji="1" lang="en-US" altLang="zh-TW" dirty="0"/>
              <a:t>x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NVMe</a:t>
            </a:r>
            <a:r>
              <a:rPr kumimoji="1" lang="zh-TW" altLang="en-US" dirty="0"/>
              <a:t> </a:t>
            </a:r>
            <a:r>
              <a:rPr kumimoji="1" lang="en-US" altLang="zh-TW" dirty="0"/>
              <a:t>SSD</a:t>
            </a:r>
            <a:endParaRPr kumimoji="1" lang="zh-TW" altLang="en-US" dirty="0"/>
          </a:p>
        </p:txBody>
      </p:sp>
      <p:grpSp>
        <p:nvGrpSpPr>
          <p:cNvPr id="5" name="群組 4">
            <a:extLst>
              <a:ext uri="{FF2B5EF4-FFF2-40B4-BE49-F238E27FC236}">
                <a16:creationId xmlns="" xmlns:a16="http://schemas.microsoft.com/office/drawing/2014/main" id="{14FB412C-20E0-3341-8676-FE114E3A380D}"/>
              </a:ext>
            </a:extLst>
          </p:cNvPr>
          <p:cNvGrpSpPr/>
          <p:nvPr/>
        </p:nvGrpSpPr>
        <p:grpSpPr>
          <a:xfrm>
            <a:off x="0" y="2039073"/>
            <a:ext cx="3611105" cy="2387032"/>
            <a:chOff x="8501065" y="2786040"/>
            <a:chExt cx="4006068" cy="2742120"/>
          </a:xfrm>
        </p:grpSpPr>
        <p:sp>
          <p:nvSpPr>
            <p:cNvPr id="6" name="Shape 316">
              <a:extLst>
                <a:ext uri="{FF2B5EF4-FFF2-40B4-BE49-F238E27FC236}">
                  <a16:creationId xmlns="" xmlns:a16="http://schemas.microsoft.com/office/drawing/2014/main" id="{786CA608-274F-1A4F-8771-0C71B2B57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7725" y="2786040"/>
              <a:ext cx="2710261" cy="271237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7" name="圖片 6">
              <a:extLst>
                <a:ext uri="{FF2B5EF4-FFF2-40B4-BE49-F238E27FC236}">
                  <a16:creationId xmlns="" xmlns:a16="http://schemas.microsoft.com/office/drawing/2014/main" id="{3F8D5A65-5A6F-104C-A626-D8D7A69B3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1065" y="3023922"/>
              <a:ext cx="4006068" cy="2504238"/>
            </a:xfrm>
            <a:prstGeom prst="rect">
              <a:avLst/>
            </a:prstGeom>
          </p:spPr>
        </p:pic>
      </p:grpSp>
      <p:pic>
        <p:nvPicPr>
          <p:cNvPr id="15" name="圖片 14" descr="QM2_8款-03.png"/>
          <p:cNvPicPr>
            <a:picLocks noChangeAspect="1"/>
          </p:cNvPicPr>
          <p:nvPr/>
        </p:nvPicPr>
        <p:blipFill>
          <a:blip r:embed="rId3"/>
          <a:srcRect l="3266" t="19352" r="6867" b="20095"/>
          <a:stretch>
            <a:fillRect/>
          </a:stretch>
        </p:blipFill>
        <p:spPr>
          <a:xfrm>
            <a:off x="3333857" y="1091426"/>
            <a:ext cx="8565221" cy="4398879"/>
          </a:xfrm>
          <a:prstGeom prst="rect">
            <a:avLst/>
          </a:prstGeom>
        </p:spPr>
      </p:pic>
      <p:sp>
        <p:nvSpPr>
          <p:cNvPr id="16" name="Shape 258">
            <a:extLst>
              <a:ext uri="{FF2B5EF4-FFF2-40B4-BE49-F238E27FC236}">
                <a16:creationId xmlns="" xmlns:a16="http://schemas.microsoft.com/office/drawing/2014/main" id="{D7B6D3FA-08FA-894D-8F42-692E092DD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596" y="6025542"/>
            <a:ext cx="658942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4 x M.2 2280 </a:t>
            </a:r>
            <a:r>
              <a:rPr lang="en-US" altLang="zh-TW" sz="2000" b="1" dirty="0" err="1">
                <a:solidFill>
                  <a:srgbClr val="C00000"/>
                </a:solidFill>
                <a:latin typeface="微軟正黑體" charset="-120"/>
                <a:ea typeface="微軟正黑體" charset="-120"/>
                <a:sym typeface="微軟正黑體" charset="-120"/>
              </a:rPr>
              <a:t>PCIe</a:t>
            </a: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 Gen</a:t>
            </a:r>
            <a:r>
              <a:rPr lang="zh-TW" altLang="en-US" sz="2000" b="1" dirty="0"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3</a:t>
            </a:r>
            <a:r>
              <a:rPr lang="zh-TW" altLang="en-US" sz="2000" b="1" dirty="0"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x4</a:t>
            </a:r>
            <a:r>
              <a:rPr lang="zh-TW" altLang="en-US" sz="2000" b="1" dirty="0"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 err="1">
                <a:latin typeface="微軟正黑體" charset="-120"/>
                <a:ea typeface="微軟正黑體" charset="-120"/>
                <a:sym typeface="微軟正黑體" charset="-120"/>
              </a:rPr>
              <a:t>NVMe</a:t>
            </a: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 SSD </a:t>
            </a:r>
            <a:r>
              <a:rPr lang="zh-Hant" altLang="en-US" sz="2000" b="1" dirty="0">
                <a:latin typeface="微軟正黑體" charset="-120"/>
                <a:ea typeface="微軟正黑體" charset="-120"/>
                <a:sym typeface="微軟正黑體" charset="-120"/>
              </a:rPr>
              <a:t>埠</a:t>
            </a:r>
            <a:endParaRPr lang="en-US" altLang="en-US" sz="2000" b="1" dirty="0">
              <a:latin typeface="微軟正黑體" charset="-120"/>
              <a:ea typeface="微軟正黑體" charset="-120"/>
              <a:sym typeface="微軟正黑體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CFB76BB1-1EFC-1241-AF3B-A6B7B5829413}"/>
              </a:ext>
            </a:extLst>
          </p:cNvPr>
          <p:cNvSpPr txBox="1"/>
          <p:nvPr/>
        </p:nvSpPr>
        <p:spPr>
          <a:xfrm>
            <a:off x="1632432" y="5416078"/>
            <a:ext cx="3198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b="1" dirty="0"/>
              <a:t>QM2-4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P</a:t>
            </a:r>
            <a:r>
              <a:rPr kumimoji="1" lang="en-US" altLang="zh-TW" sz="3600" b="1" dirty="0"/>
              <a:t>-384A</a:t>
            </a:r>
            <a:endParaRPr kumimoji="1" lang="zh-TW" altLang="en-US" sz="3600" b="1" dirty="0"/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9719B7D2-46D5-DD47-93D2-6E1B0AA439F8}"/>
              </a:ext>
            </a:extLst>
          </p:cNvPr>
          <p:cNvSpPr/>
          <p:nvPr/>
        </p:nvSpPr>
        <p:spPr>
          <a:xfrm>
            <a:off x="4771687" y="5482932"/>
            <a:ext cx="2064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(Gen</a:t>
            </a:r>
            <a:r>
              <a:rPr lang="zh-TW" altLang="en-US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3</a:t>
            </a:r>
            <a:r>
              <a:rPr lang="zh-TW" altLang="en-US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x8</a:t>
            </a:r>
            <a:r>
              <a:rPr lang="zh-TW" altLang="en-US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卡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)</a:t>
            </a:r>
            <a:endParaRPr lang="zh-TW" altLang="en-US" sz="2400" b="1" dirty="0">
              <a:solidFill>
                <a:srgbClr val="7030A0"/>
              </a:solidFill>
              <a:ea typeface="微軟正黑體" charset="-120"/>
              <a:sym typeface="微軟正黑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576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圖片 65" descr="圖片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372" y="1801200"/>
            <a:ext cx="4699628" cy="4175415"/>
          </a:xfrm>
          <a:prstGeom prst="rect">
            <a:avLst/>
          </a:prstGeom>
        </p:spPr>
      </p:pic>
      <p:sp>
        <p:nvSpPr>
          <p:cNvPr id="25" name="Shape 413">
            <a:extLst>
              <a:ext uri="{FF2B5EF4-FFF2-40B4-BE49-F238E27FC236}">
                <a16:creationId xmlns:a16="http://schemas.microsoft.com/office/drawing/2014/main" xmlns="" id="{1140A8FF-A35F-0043-AC22-31FB90021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9105" y="1043514"/>
            <a:ext cx="1619250" cy="1619250"/>
          </a:xfrm>
          <a:prstGeom prst="ellipse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lIns="121900" tIns="60950" rIns="121900" bIns="60950" anchor="ctr"/>
          <a:lstStyle/>
          <a:p>
            <a:pPr indent="-117475" algn="ctr">
              <a:buClr>
                <a:srgbClr val="000000"/>
              </a:buClr>
              <a:buSzPts val="1400"/>
              <a:defRPr/>
            </a:pPr>
            <a:endParaRPr lang="zh-TW" altLang="zh-TW" sz="1900" dirty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22" name="圖片 21" descr="LAN-10G2SF-MLX正面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435" y="1085535"/>
            <a:ext cx="2115953" cy="158696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err="1"/>
              <a:t>PCIe</a:t>
            </a:r>
            <a:r>
              <a:rPr kumimoji="1" lang="zh-TW" altLang="en-US" dirty="0"/>
              <a:t> </a:t>
            </a:r>
            <a:r>
              <a:rPr kumimoji="1" lang="en-US" altLang="zh-TW" dirty="0"/>
              <a:t>Gen</a:t>
            </a:r>
            <a:r>
              <a:rPr kumimoji="1" lang="zh-TW" altLang="en-US" dirty="0"/>
              <a:t> </a:t>
            </a:r>
            <a:r>
              <a:rPr kumimoji="1" lang="en-US" altLang="zh-TW" dirty="0"/>
              <a:t>3</a:t>
            </a:r>
            <a:r>
              <a:rPr kumimoji="1" lang="zh-TW" altLang="en-US" dirty="0"/>
              <a:t> </a:t>
            </a:r>
            <a:r>
              <a:rPr kumimoji="1" lang="en-US" altLang="zh-TW" dirty="0"/>
              <a:t>NAS</a:t>
            </a:r>
            <a:r>
              <a:rPr kumimoji="1" lang="zh-TW" altLang="en-US" dirty="0"/>
              <a:t> 安裝 </a:t>
            </a:r>
            <a:r>
              <a:rPr kumimoji="1" lang="en-US" altLang="zh-TW" dirty="0"/>
              <a:t>QM2</a:t>
            </a:r>
            <a:r>
              <a:rPr kumimoji="1" lang="zh-TW" altLang="en-US" dirty="0"/>
              <a:t> 卡效能實測</a:t>
            </a:r>
          </a:p>
        </p:txBody>
      </p:sp>
      <p:sp>
        <p:nvSpPr>
          <p:cNvPr id="31" name="Shape 413">
            <a:extLst>
              <a:ext uri="{FF2B5EF4-FFF2-40B4-BE49-F238E27FC236}">
                <a16:creationId xmlns:a16="http://schemas.microsoft.com/office/drawing/2014/main" xmlns="" id="{203D4397-710F-C047-948F-2DD118B9F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3267" y="1111811"/>
            <a:ext cx="1619892" cy="1619262"/>
          </a:xfrm>
          <a:prstGeom prst="ellipse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60950" rIns="121900" bIns="60950" anchor="ctr"/>
          <a:lstStyle>
            <a:lvl1pPr indent="-1174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zh-TW" altLang="zh-TW" sz="190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圓角化對角線角落矩形 32">
            <a:extLst>
              <a:ext uri="{FF2B5EF4-FFF2-40B4-BE49-F238E27FC236}">
                <a16:creationId xmlns:a16="http://schemas.microsoft.com/office/drawing/2014/main" xmlns="" id="{1E7381E4-0915-324E-B4DF-E6075F0A51B7}"/>
              </a:ext>
            </a:extLst>
          </p:cNvPr>
          <p:cNvSpPr/>
          <p:nvPr/>
        </p:nvSpPr>
        <p:spPr>
          <a:xfrm>
            <a:off x="9229889" y="2415577"/>
            <a:ext cx="1639395" cy="326596"/>
          </a:xfrm>
          <a:prstGeom prst="round2DiagRect">
            <a:avLst>
              <a:gd name="adj1" fmla="val 16936"/>
              <a:gd name="adj2" fmla="val 11290"/>
            </a:avLst>
          </a:prstGeom>
          <a:solidFill>
            <a:srgbClr val="0070C0">
              <a:alpha val="60000"/>
            </a:srgbClr>
          </a:solidFill>
          <a:ln w="38100" cmpd="sng">
            <a:solidFill>
              <a:srgbClr val="0070C0"/>
            </a:solidFill>
            <a:prstDash val="soli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4" name="Shape 366">
            <a:extLst>
              <a:ext uri="{FF2B5EF4-FFF2-40B4-BE49-F238E27FC236}">
                <a16:creationId xmlns:a16="http://schemas.microsoft.com/office/drawing/2014/main" xmlns="" id="{EDC1F60C-DEEF-FE4D-A5FC-ADB59EAEF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8523" y="2431036"/>
            <a:ext cx="1756679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121897" rIns="121897" bIns="121897" anchor="ctr"/>
          <a:lstStyle/>
          <a:p>
            <a:pPr indent="-84138">
              <a:buClr>
                <a:srgbClr val="3F3F3F"/>
              </a:buClr>
              <a:buSzPts val="1000"/>
              <a:defRPr/>
            </a:pPr>
            <a:r>
              <a:rPr lang="zh-TW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QM2-2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P-384</a:t>
            </a:r>
            <a:endParaRPr lang="zh-TW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5" name="圓角化對角線角落矩形 34">
            <a:extLst>
              <a:ext uri="{FF2B5EF4-FFF2-40B4-BE49-F238E27FC236}">
                <a16:creationId xmlns:a16="http://schemas.microsoft.com/office/drawing/2014/main" xmlns="" id="{0F4CF919-D1D7-2644-84AA-A83F3D2FF0E4}"/>
              </a:ext>
            </a:extLst>
          </p:cNvPr>
          <p:cNvSpPr/>
          <p:nvPr/>
        </p:nvSpPr>
        <p:spPr>
          <a:xfrm>
            <a:off x="8100203" y="2415577"/>
            <a:ext cx="1071313" cy="326596"/>
          </a:xfrm>
          <a:prstGeom prst="round2DiagRect">
            <a:avLst>
              <a:gd name="adj1" fmla="val 16936"/>
              <a:gd name="adj2" fmla="val 11290"/>
            </a:avLst>
          </a:prstGeom>
          <a:solidFill>
            <a:schemeClr val="accent6">
              <a:lumMod val="75000"/>
              <a:alpha val="60000"/>
            </a:schemeClr>
          </a:solidFill>
          <a:ln w="381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6" name="Shape 366">
            <a:extLst>
              <a:ext uri="{FF2B5EF4-FFF2-40B4-BE49-F238E27FC236}">
                <a16:creationId xmlns:a16="http://schemas.microsoft.com/office/drawing/2014/main" xmlns="" id="{79800115-A240-A949-A282-930C43D4E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060" y="2389699"/>
            <a:ext cx="1265470" cy="36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121897" rIns="121897" bIns="121897" anchor="ctr"/>
          <a:lstStyle/>
          <a:p>
            <a:pPr indent="-84138">
              <a:buClr>
                <a:srgbClr val="3F3F3F"/>
              </a:buClr>
              <a:buSzPts val="1000"/>
              <a:defRPr/>
            </a:pP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10G NIC</a:t>
            </a:r>
            <a:endParaRPr lang="zh-TW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38" name="肘形接點 37">
            <a:extLst>
              <a:ext uri="{FF2B5EF4-FFF2-40B4-BE49-F238E27FC236}">
                <a16:creationId xmlns:a16="http://schemas.microsoft.com/office/drawing/2014/main" xmlns="" id="{02983877-27EE-C749-8602-6DDA651A8022}"/>
              </a:ext>
            </a:extLst>
          </p:cNvPr>
          <p:cNvCxnSpPr>
            <a:cxnSpLocks/>
            <a:endCxn id="34" idx="2"/>
          </p:cNvCxnSpPr>
          <p:nvPr/>
        </p:nvCxnSpPr>
        <p:spPr>
          <a:xfrm>
            <a:off x="5373115" y="2022235"/>
            <a:ext cx="4743748" cy="708838"/>
          </a:xfrm>
          <a:prstGeom prst="bentConnector4">
            <a:avLst>
              <a:gd name="adj1" fmla="val 8009"/>
              <a:gd name="adj2" fmla="val 185797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肘形接點 38">
            <a:extLst>
              <a:ext uri="{FF2B5EF4-FFF2-40B4-BE49-F238E27FC236}">
                <a16:creationId xmlns:a16="http://schemas.microsoft.com/office/drawing/2014/main" xmlns="" id="{70CC860F-1A9B-764A-83F5-D535436301C4}"/>
              </a:ext>
            </a:extLst>
          </p:cNvPr>
          <p:cNvCxnSpPr>
            <a:cxnSpLocks/>
            <a:stCxn id="25" idx="4"/>
            <a:endCxn id="36" idx="2"/>
          </p:cNvCxnSpPr>
          <p:nvPr/>
        </p:nvCxnSpPr>
        <p:spPr>
          <a:xfrm rot="16200000" flipH="1">
            <a:off x="7775485" y="1846008"/>
            <a:ext cx="91555" cy="1725065"/>
          </a:xfrm>
          <a:prstGeom prst="bentConnector3">
            <a:avLst>
              <a:gd name="adj1" fmla="val 538128"/>
            </a:avLst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52">
            <a:extLst>
              <a:ext uri="{FF2B5EF4-FFF2-40B4-BE49-F238E27FC236}">
                <a16:creationId xmlns:a16="http://schemas.microsoft.com/office/drawing/2014/main" xmlns="" id="{B6785734-F160-C143-86E3-4371FD1F6897}"/>
              </a:ext>
            </a:extLst>
          </p:cNvPr>
          <p:cNvSpPr/>
          <p:nvPr/>
        </p:nvSpPr>
        <p:spPr>
          <a:xfrm>
            <a:off x="640337" y="1198794"/>
            <a:ext cx="306237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8013" indent="-422275">
              <a:lnSpc>
                <a:spcPct val="115000"/>
              </a:lnSpc>
              <a:spcBef>
                <a:spcPct val="0"/>
              </a:spcBef>
            </a:pPr>
            <a:r>
              <a:rPr lang="zh-TW" altLang="en-US" sz="2000" b="1" dirty="0">
                <a:solidFill>
                  <a:srgbClr val="0070C0"/>
                </a:solidFill>
              </a:rPr>
              <a:t>安裝 </a:t>
            </a:r>
            <a:r>
              <a:rPr lang="en-US" altLang="zh-TW" sz="2000" b="1" dirty="0">
                <a:solidFill>
                  <a:srgbClr val="0070C0"/>
                </a:solidFill>
              </a:rPr>
              <a:t>QM2-2P-384</a:t>
            </a:r>
            <a:r>
              <a:rPr lang="zh-TW" altLang="en-US" sz="2000" b="1" dirty="0">
                <a:solidFill>
                  <a:srgbClr val="0070C0"/>
                </a:solidFill>
              </a:rPr>
              <a:t> </a:t>
            </a:r>
            <a:endParaRPr lang="en-US" altLang="zh-TW" sz="2000" b="1" dirty="0">
              <a:solidFill>
                <a:srgbClr val="0070C0"/>
              </a:solidFill>
            </a:endParaRPr>
          </a:p>
          <a:p>
            <a:pPr marL="608013" indent="-422275">
              <a:lnSpc>
                <a:spcPct val="115000"/>
              </a:lnSpc>
              <a:spcBef>
                <a:spcPct val="0"/>
              </a:spcBef>
            </a:pPr>
            <a:r>
              <a:rPr lang="zh-TW" altLang="en-US" sz="2000" b="1" dirty="0">
                <a:solidFill>
                  <a:srgbClr val="0070C0"/>
                </a:solidFill>
              </a:rPr>
              <a:t>於 </a:t>
            </a:r>
            <a:r>
              <a:rPr lang="en-US" altLang="zh-TW" sz="2000" b="1" dirty="0" err="1">
                <a:solidFill>
                  <a:srgbClr val="0070C0"/>
                </a:solidFill>
              </a:rPr>
              <a:t>PCIe</a:t>
            </a:r>
            <a:r>
              <a:rPr lang="en-US" altLang="zh-TW" sz="2000" b="1" dirty="0">
                <a:solidFill>
                  <a:srgbClr val="0070C0"/>
                </a:solidFill>
              </a:rPr>
              <a:t> Gen 3 x8 </a:t>
            </a:r>
            <a:r>
              <a:rPr lang="zh-TW" altLang="en-US" sz="2000" b="1" dirty="0">
                <a:solidFill>
                  <a:srgbClr val="0070C0"/>
                </a:solidFill>
              </a:rPr>
              <a:t>插槽 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xmlns="" id="{4A9567AC-96C4-2F43-8961-F56FFF87177F}"/>
              </a:ext>
            </a:extLst>
          </p:cNvPr>
          <p:cNvSpPr/>
          <p:nvPr/>
        </p:nvSpPr>
        <p:spPr>
          <a:xfrm>
            <a:off x="7781949" y="1198794"/>
            <a:ext cx="31269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8013" indent="-422275">
              <a:spcBef>
                <a:spcPct val="0"/>
              </a:spcBef>
            </a:pPr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</a:rPr>
              <a:t>安裝 </a:t>
            </a:r>
            <a:r>
              <a:rPr lang="en-US" altLang="zh-TW" sz="2000" b="1" dirty="0">
                <a:solidFill>
                  <a:schemeClr val="accent6">
                    <a:lumMod val="75000"/>
                  </a:schemeClr>
                </a:solidFill>
              </a:rPr>
              <a:t>LAN-10G2T-X550</a:t>
            </a:r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altLang="zh-TW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608013" indent="-422275">
              <a:spcBef>
                <a:spcPct val="0"/>
              </a:spcBef>
            </a:pPr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</a:rPr>
              <a:t>於 </a:t>
            </a:r>
            <a:r>
              <a:rPr lang="en-US" altLang="zh-TW" sz="2000" b="1" dirty="0" err="1">
                <a:solidFill>
                  <a:schemeClr val="accent6">
                    <a:lumMod val="75000"/>
                  </a:schemeClr>
                </a:solidFill>
              </a:rPr>
              <a:t>PCIe</a:t>
            </a:r>
            <a:r>
              <a:rPr lang="en-US" altLang="zh-TW" sz="2000" b="1" dirty="0">
                <a:solidFill>
                  <a:schemeClr val="accent6">
                    <a:lumMod val="75000"/>
                  </a:schemeClr>
                </a:solidFill>
              </a:rPr>
              <a:t> Gen 3 x4 </a:t>
            </a:r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</a:rPr>
              <a:t>插槽</a:t>
            </a:r>
          </a:p>
        </p:txBody>
      </p:sp>
      <p:sp>
        <p:nvSpPr>
          <p:cNvPr id="21" name="Shape 416">
            <a:extLst>
              <a:ext uri="{FF2B5EF4-FFF2-40B4-BE49-F238E27FC236}">
                <a16:creationId xmlns:a16="http://schemas.microsoft.com/office/drawing/2014/main" xmlns="" id="{5D662B9E-5733-3744-907D-6FA416136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5183" y="5434444"/>
            <a:ext cx="1420564" cy="248344"/>
          </a:xfrm>
          <a:prstGeom prst="rect">
            <a:avLst/>
          </a:prstGeom>
          <a:noFill/>
          <a:ln>
            <a:noFill/>
          </a:ln>
          <a:extLst/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Clr>
                <a:srgbClr val="3F3F3F"/>
              </a:buClr>
              <a:buSzPts val="1000"/>
            </a:pP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TVS-1282</a:t>
            </a:r>
            <a:endParaRPr lang="zh-TW" altLang="zh-TW" sz="16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5" name="群組 23">
            <a:extLst>
              <a:ext uri="{FF2B5EF4-FFF2-40B4-BE49-F238E27FC236}">
                <a16:creationId xmlns:a16="http://schemas.microsoft.com/office/drawing/2014/main" xmlns="" id="{DCB0D857-D6F5-0644-9BF6-65D8B42B4241}"/>
              </a:ext>
            </a:extLst>
          </p:cNvPr>
          <p:cNvGrpSpPr/>
          <p:nvPr/>
        </p:nvGrpSpPr>
        <p:grpSpPr>
          <a:xfrm>
            <a:off x="329608" y="2895932"/>
            <a:ext cx="5156924" cy="2949613"/>
            <a:chOff x="199826" y="3003798"/>
            <a:chExt cx="3399151" cy="1944217"/>
          </a:xfrm>
        </p:grpSpPr>
        <p:grpSp>
          <p:nvGrpSpPr>
            <p:cNvPr id="6" name="群組 37">
              <a:extLst>
                <a:ext uri="{FF2B5EF4-FFF2-40B4-BE49-F238E27FC236}">
                  <a16:creationId xmlns:a16="http://schemas.microsoft.com/office/drawing/2014/main" xmlns="" id="{229AC1D6-146B-1948-A175-5536A770493A}"/>
                </a:ext>
              </a:extLst>
            </p:cNvPr>
            <p:cNvGrpSpPr/>
            <p:nvPr/>
          </p:nvGrpSpPr>
          <p:grpSpPr>
            <a:xfrm>
              <a:off x="199826" y="3003798"/>
              <a:ext cx="3399151" cy="1944217"/>
              <a:chOff x="638222" y="2283718"/>
              <a:chExt cx="3399151" cy="1944217"/>
            </a:xfrm>
          </p:grpSpPr>
          <p:sp>
            <p:nvSpPr>
              <p:cNvPr id="37" name="圓角矩形 36">
                <a:extLst>
                  <a:ext uri="{FF2B5EF4-FFF2-40B4-BE49-F238E27FC236}">
                    <a16:creationId xmlns:a16="http://schemas.microsoft.com/office/drawing/2014/main" xmlns="" id="{4D903986-6A30-1D42-971B-277E8577A93A}"/>
                  </a:ext>
                </a:extLst>
              </p:cNvPr>
              <p:cNvSpPr/>
              <p:nvPr/>
            </p:nvSpPr>
            <p:spPr>
              <a:xfrm>
                <a:off x="1310427" y="2283718"/>
                <a:ext cx="1224136" cy="1944216"/>
              </a:xfrm>
              <a:prstGeom prst="roundRect">
                <a:avLst>
                  <a:gd name="adj" fmla="val 8630"/>
                </a:avLst>
              </a:prstGeom>
              <a:solidFill>
                <a:schemeClr val="accent5">
                  <a:lumMod val="20000"/>
                  <a:lumOff val="80000"/>
                  <a:alpha val="8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40" name="圓角矩形 39">
                <a:extLst>
                  <a:ext uri="{FF2B5EF4-FFF2-40B4-BE49-F238E27FC236}">
                    <a16:creationId xmlns:a16="http://schemas.microsoft.com/office/drawing/2014/main" xmlns="" id="{8BB88F9B-CD6D-AC44-91EC-6D510136A63B}"/>
                  </a:ext>
                </a:extLst>
              </p:cNvPr>
              <p:cNvSpPr/>
              <p:nvPr/>
            </p:nvSpPr>
            <p:spPr>
              <a:xfrm>
                <a:off x="2663792" y="2283718"/>
                <a:ext cx="1224136" cy="1944216"/>
              </a:xfrm>
              <a:prstGeom prst="roundRect">
                <a:avLst>
                  <a:gd name="adj" fmla="val 8630"/>
                </a:avLst>
              </a:prstGeom>
              <a:solidFill>
                <a:schemeClr val="accent5">
                  <a:lumMod val="20000"/>
                  <a:lumOff val="80000"/>
                  <a:alpha val="8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41" name="Shape 90">
                <a:extLst>
                  <a:ext uri="{FF2B5EF4-FFF2-40B4-BE49-F238E27FC236}">
                    <a16:creationId xmlns:a16="http://schemas.microsoft.com/office/drawing/2014/main" xmlns="" id="{7702B8F8-64F5-664E-9AE9-AB8962E5FB31}"/>
                  </a:ext>
                </a:extLst>
              </p:cNvPr>
              <p:cNvCxnSpPr/>
              <p:nvPr/>
            </p:nvCxnSpPr>
            <p:spPr>
              <a:xfrm>
                <a:off x="1047856" y="3057675"/>
                <a:ext cx="2989500" cy="1500"/>
              </a:xfrm>
              <a:prstGeom prst="straightConnector1">
                <a:avLst/>
              </a:prstGeom>
              <a:noFill/>
              <a:ln w="6350" cap="flat" cmpd="sng">
                <a:solidFill>
                  <a:srgbClr val="06C0D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2" name="Shape 80">
                <a:extLst>
                  <a:ext uri="{FF2B5EF4-FFF2-40B4-BE49-F238E27FC236}">
                    <a16:creationId xmlns:a16="http://schemas.microsoft.com/office/drawing/2014/main" xmlns="" id="{8233D98E-6F07-5645-9008-CE3410E81874}"/>
                  </a:ext>
                </a:extLst>
              </p:cNvPr>
              <p:cNvSpPr/>
              <p:nvPr/>
            </p:nvSpPr>
            <p:spPr>
              <a:xfrm>
                <a:off x="1961043" y="3283666"/>
                <a:ext cx="395288" cy="25605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8100" h="38100" prst="angle"/>
                <a:bevelB w="38100" h="38100"/>
              </a:sp3d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b="0" i="0" u="none" strike="noStrike" cap="none">
                  <a:solidFill>
                    <a:schemeClr val="lt1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Shape 81">
                <a:extLst>
                  <a:ext uri="{FF2B5EF4-FFF2-40B4-BE49-F238E27FC236}">
                    <a16:creationId xmlns:a16="http://schemas.microsoft.com/office/drawing/2014/main" xmlns="" id="{E09A4053-76C5-5049-9D99-833C2D3B48AA}"/>
                  </a:ext>
                </a:extLst>
              </p:cNvPr>
              <p:cNvSpPr txBox="1"/>
              <p:nvPr/>
            </p:nvSpPr>
            <p:spPr>
              <a:xfrm>
                <a:off x="1407483" y="3611334"/>
                <a:ext cx="500066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zh-TW" b="1" i="0" u="none" strike="noStrike" cap="none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Arial"/>
                  </a:rPr>
                  <a:t>下載</a:t>
                </a:r>
              </a:p>
            </p:txBody>
          </p:sp>
          <p:sp>
            <p:nvSpPr>
              <p:cNvPr id="44" name="Shape 82">
                <a:extLst>
                  <a:ext uri="{FF2B5EF4-FFF2-40B4-BE49-F238E27FC236}">
                    <a16:creationId xmlns:a16="http://schemas.microsoft.com/office/drawing/2014/main" xmlns="" id="{EC36DCA8-BBCA-D644-98B1-E4BE8CD90FF1}"/>
                  </a:ext>
                </a:extLst>
              </p:cNvPr>
              <p:cNvSpPr txBox="1"/>
              <p:nvPr/>
            </p:nvSpPr>
            <p:spPr>
              <a:xfrm>
                <a:off x="1907549" y="3611334"/>
                <a:ext cx="500066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zh-TW" b="1" i="0" u="none" strike="noStrike" cap="none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Arial"/>
                  </a:rPr>
                  <a:t>上傳</a:t>
                </a:r>
              </a:p>
            </p:txBody>
          </p:sp>
          <p:sp>
            <p:nvSpPr>
              <p:cNvPr id="45" name="Shape 84">
                <a:extLst>
                  <a:ext uri="{FF2B5EF4-FFF2-40B4-BE49-F238E27FC236}">
                    <a16:creationId xmlns:a16="http://schemas.microsoft.com/office/drawing/2014/main" xmlns="" id="{51118694-B1F7-BE40-A635-BA4E8840785F}"/>
                  </a:ext>
                </a:extLst>
              </p:cNvPr>
              <p:cNvSpPr txBox="1"/>
              <p:nvPr/>
            </p:nvSpPr>
            <p:spPr>
              <a:xfrm>
                <a:off x="1884338" y="3268944"/>
                <a:ext cx="528518" cy="23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ct val="25000"/>
                  <a:buFont typeface="Arial"/>
                  <a:buNone/>
                </a:pPr>
                <a:r>
                  <a:rPr lang="en-US" altLang="zh-TW" b="1" i="0" u="none" strike="noStrike" cap="none" dirty="0" smtClean="0">
                    <a:solidFill>
                      <a:schemeClr val="lt1"/>
                    </a:solidFill>
                    <a:cs typeface="Arial"/>
                    <a:sym typeface="Arial"/>
                  </a:rPr>
                  <a:t>279</a:t>
                </a:r>
                <a:endParaRPr lang="zh-TW" b="1" i="0" u="none" strike="noStrike" cap="none" dirty="0">
                  <a:solidFill>
                    <a:schemeClr val="lt1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" name="Shape 86">
                <a:extLst>
                  <a:ext uri="{FF2B5EF4-FFF2-40B4-BE49-F238E27FC236}">
                    <a16:creationId xmlns:a16="http://schemas.microsoft.com/office/drawing/2014/main" xmlns="" id="{9A1A4939-76B5-154F-AFE4-31877275E9C8}"/>
                  </a:ext>
                </a:extLst>
              </p:cNvPr>
              <p:cNvSpPr txBox="1"/>
              <p:nvPr/>
            </p:nvSpPr>
            <p:spPr>
              <a:xfrm>
                <a:off x="638222" y="2428874"/>
                <a:ext cx="477393" cy="2787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altLang="zh-TW" dirty="0" smtClean="0">
                    <a:solidFill>
                      <a:schemeClr val="tx2">
                        <a:lumMod val="50000"/>
                      </a:schemeClr>
                    </a:solidFill>
                    <a:cs typeface="Arial"/>
                    <a:sym typeface="Arial"/>
                  </a:rPr>
                  <a:t>10</a:t>
                </a:r>
                <a:r>
                  <a:rPr lang="zh-TW" b="0" i="0" u="none" strike="noStrike" cap="none" dirty="0" smtClean="0">
                    <a:solidFill>
                      <a:schemeClr val="tx2">
                        <a:lumMod val="50000"/>
                      </a:schemeClr>
                    </a:solidFill>
                    <a:cs typeface="Arial"/>
                    <a:sym typeface="Arial"/>
                  </a:rPr>
                  <a:t>00</a:t>
                </a:r>
                <a:endParaRPr lang="zh-TW" b="0" i="0" u="none" strike="noStrike" cap="none" dirty="0">
                  <a:solidFill>
                    <a:schemeClr val="tx2">
                      <a:lumMod val="50000"/>
                    </a:schemeClr>
                  </a:solidFill>
                  <a:cs typeface="Arial"/>
                  <a:sym typeface="Arial"/>
                </a:endParaRPr>
              </a:p>
            </p:txBody>
          </p:sp>
          <p:cxnSp>
            <p:nvCxnSpPr>
              <p:cNvPr id="47" name="Shape 89">
                <a:extLst>
                  <a:ext uri="{FF2B5EF4-FFF2-40B4-BE49-F238E27FC236}">
                    <a16:creationId xmlns:a16="http://schemas.microsoft.com/office/drawing/2014/main" xmlns="" id="{3979B33B-D598-8347-A126-C84485918EBE}"/>
                  </a:ext>
                </a:extLst>
              </p:cNvPr>
              <p:cNvCxnSpPr/>
              <p:nvPr/>
            </p:nvCxnSpPr>
            <p:spPr>
              <a:xfrm>
                <a:off x="1047857" y="2575468"/>
                <a:ext cx="2989514" cy="1500"/>
              </a:xfrm>
              <a:prstGeom prst="straightConnector1">
                <a:avLst/>
              </a:prstGeom>
              <a:noFill/>
              <a:ln w="6350" cap="flat" cmpd="sng">
                <a:solidFill>
                  <a:srgbClr val="06C0D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8" name="Shape 88">
                <a:extLst>
                  <a:ext uri="{FF2B5EF4-FFF2-40B4-BE49-F238E27FC236}">
                    <a16:creationId xmlns:a16="http://schemas.microsoft.com/office/drawing/2014/main" xmlns="" id="{5EBEE025-C116-C749-9B44-42E9F37B67EA}"/>
                  </a:ext>
                </a:extLst>
              </p:cNvPr>
              <p:cNvSpPr txBox="1"/>
              <p:nvPr/>
            </p:nvSpPr>
            <p:spPr>
              <a:xfrm>
                <a:off x="689917" y="2928940"/>
                <a:ext cx="425699" cy="2608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altLang="zh-TW" dirty="0" smtClean="0">
                    <a:solidFill>
                      <a:schemeClr val="tx2">
                        <a:lumMod val="50000"/>
                      </a:schemeClr>
                    </a:solidFill>
                  </a:rPr>
                  <a:t>500</a:t>
                </a:r>
                <a:endParaRPr lang="zh-TW" b="0" i="0" u="none" strike="noStrike" cap="none" dirty="0">
                  <a:solidFill>
                    <a:schemeClr val="tx2">
                      <a:lumMod val="50000"/>
                    </a:schemeClr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Shape 92">
                <a:extLst>
                  <a:ext uri="{FF2B5EF4-FFF2-40B4-BE49-F238E27FC236}">
                    <a16:creationId xmlns:a16="http://schemas.microsoft.com/office/drawing/2014/main" xmlns="" id="{4AD23106-A488-0F48-AC29-10A74B6DAF4C}"/>
                  </a:ext>
                </a:extLst>
              </p:cNvPr>
              <p:cNvSpPr txBox="1"/>
              <p:nvPr/>
            </p:nvSpPr>
            <p:spPr>
              <a:xfrm>
                <a:off x="689917" y="3397004"/>
                <a:ext cx="425699" cy="3268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zh-TW" b="0" i="0" u="none" strike="noStrike" cap="none" dirty="0">
                    <a:solidFill>
                      <a:schemeClr val="tx2">
                        <a:lumMod val="50000"/>
                      </a:schemeClr>
                    </a:solidFill>
                    <a:cs typeface="Arial"/>
                    <a:sym typeface="Arial"/>
                  </a:rPr>
                  <a:t>  0</a:t>
                </a:r>
              </a:p>
            </p:txBody>
          </p:sp>
          <p:cxnSp>
            <p:nvCxnSpPr>
              <p:cNvPr id="50" name="Shape 93">
                <a:extLst>
                  <a:ext uri="{FF2B5EF4-FFF2-40B4-BE49-F238E27FC236}">
                    <a16:creationId xmlns:a16="http://schemas.microsoft.com/office/drawing/2014/main" xmlns="" id="{F7DD3DD1-CC85-ED42-B5B5-5887FC4FA9A3}"/>
                  </a:ext>
                </a:extLst>
              </p:cNvPr>
              <p:cNvCxnSpPr/>
              <p:nvPr/>
            </p:nvCxnSpPr>
            <p:spPr>
              <a:xfrm>
                <a:off x="1047857" y="3539881"/>
                <a:ext cx="2989516" cy="1500"/>
              </a:xfrm>
              <a:prstGeom prst="straightConnector1">
                <a:avLst/>
              </a:prstGeom>
              <a:noFill/>
              <a:ln w="6350" cap="flat" cmpd="sng">
                <a:solidFill>
                  <a:srgbClr val="06C0D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1" name="Shape 94">
                <a:extLst>
                  <a:ext uri="{FF2B5EF4-FFF2-40B4-BE49-F238E27FC236}">
                    <a16:creationId xmlns:a16="http://schemas.microsoft.com/office/drawing/2014/main" xmlns="" id="{50E4673A-A403-D242-891F-A642F6451E46}"/>
                  </a:ext>
                </a:extLst>
              </p:cNvPr>
              <p:cNvSpPr/>
              <p:nvPr/>
            </p:nvSpPr>
            <p:spPr>
              <a:xfrm>
                <a:off x="2822595" y="2357437"/>
                <a:ext cx="413547" cy="11823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8100" h="38100" prst="angle"/>
                <a:bevelB w="38100" h="38100"/>
              </a:sp3d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b="0" i="0" u="none" strike="noStrike" cap="none">
                  <a:solidFill>
                    <a:schemeClr val="lt1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Shape 95">
                <a:extLst>
                  <a:ext uri="{FF2B5EF4-FFF2-40B4-BE49-F238E27FC236}">
                    <a16:creationId xmlns:a16="http://schemas.microsoft.com/office/drawing/2014/main" xmlns="" id="{7FC0753C-AC17-614A-A915-4FF60A23306C}"/>
                  </a:ext>
                </a:extLst>
              </p:cNvPr>
              <p:cNvSpPr/>
              <p:nvPr/>
            </p:nvSpPr>
            <p:spPr>
              <a:xfrm>
                <a:off x="3326547" y="2502750"/>
                <a:ext cx="413547" cy="10370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8100" h="38100" prst="angle"/>
                <a:bevelB w="38100" h="38100"/>
              </a:sp3d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b="0" i="0" u="none" strike="noStrike" cap="none">
                  <a:solidFill>
                    <a:schemeClr val="lt1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" name="Shape 98">
                <a:extLst>
                  <a:ext uri="{FF2B5EF4-FFF2-40B4-BE49-F238E27FC236}">
                    <a16:creationId xmlns:a16="http://schemas.microsoft.com/office/drawing/2014/main" xmlns="" id="{536EE161-06DC-7346-8443-27C646E4C008}"/>
                  </a:ext>
                </a:extLst>
              </p:cNvPr>
              <p:cNvSpPr txBox="1"/>
              <p:nvPr/>
            </p:nvSpPr>
            <p:spPr>
              <a:xfrm>
                <a:off x="2750337" y="2355502"/>
                <a:ext cx="547488" cy="276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ct val="25000"/>
                  <a:buFont typeface="Arial"/>
                  <a:buNone/>
                </a:pPr>
                <a:r>
                  <a:rPr lang="en-US" altLang="zh-TW" b="1" i="0" u="none" strike="noStrike" cap="none" dirty="0" smtClean="0">
                    <a:solidFill>
                      <a:schemeClr val="lt1"/>
                    </a:solidFill>
                    <a:cs typeface="Arial"/>
                    <a:sym typeface="Arial"/>
                  </a:rPr>
                  <a:t>1176</a:t>
                </a:r>
                <a:endParaRPr lang="zh-TW" b="1" i="0" u="none" strike="noStrike" cap="none" dirty="0">
                  <a:solidFill>
                    <a:schemeClr val="lt1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" name="Shape 99">
                <a:extLst>
                  <a:ext uri="{FF2B5EF4-FFF2-40B4-BE49-F238E27FC236}">
                    <a16:creationId xmlns:a16="http://schemas.microsoft.com/office/drawing/2014/main" xmlns="" id="{6D4F21E7-D659-1242-9324-747401ED7E23}"/>
                  </a:ext>
                </a:extLst>
              </p:cNvPr>
              <p:cNvSpPr txBox="1"/>
              <p:nvPr/>
            </p:nvSpPr>
            <p:spPr>
              <a:xfrm>
                <a:off x="3224596" y="2495555"/>
                <a:ext cx="610929" cy="2212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ct val="25000"/>
                  <a:buFont typeface="Arial"/>
                  <a:buNone/>
                </a:pPr>
                <a:r>
                  <a:rPr lang="zh-TW" b="1" i="0" u="none" strike="noStrike" cap="none" dirty="0" smtClean="0">
                    <a:solidFill>
                      <a:schemeClr val="lt1"/>
                    </a:solidFill>
                    <a:cs typeface="Arial"/>
                    <a:sym typeface="Arial"/>
                  </a:rPr>
                  <a:t>1</a:t>
                </a:r>
                <a:r>
                  <a:rPr lang="en-US" altLang="zh-TW" b="1" i="0" u="none" strike="noStrike" cap="none" dirty="0" smtClean="0">
                    <a:solidFill>
                      <a:schemeClr val="lt1"/>
                    </a:solidFill>
                    <a:cs typeface="Arial"/>
                    <a:sym typeface="Arial"/>
                  </a:rPr>
                  <a:t>063</a:t>
                </a:r>
                <a:endParaRPr lang="zh-TW" b="1" i="0" u="none" strike="noStrike" cap="none" dirty="0">
                  <a:solidFill>
                    <a:schemeClr val="lt1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" name="Shape 100">
                <a:extLst>
                  <a:ext uri="{FF2B5EF4-FFF2-40B4-BE49-F238E27FC236}">
                    <a16:creationId xmlns:a16="http://schemas.microsoft.com/office/drawing/2014/main" xmlns="" id="{5773911D-68C3-7A4E-9AAB-33ACA71B8368}"/>
                  </a:ext>
                </a:extLst>
              </p:cNvPr>
              <p:cNvSpPr txBox="1"/>
              <p:nvPr/>
            </p:nvSpPr>
            <p:spPr>
              <a:xfrm>
                <a:off x="2663791" y="3939903"/>
                <a:ext cx="1224000" cy="28803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altLang="zh-TW" b="1" i="0" u="none" strike="noStrike" cap="none" dirty="0" err="1">
                    <a:solidFill>
                      <a:srgbClr val="FFFFFF"/>
                    </a:solidFill>
                    <a:sym typeface="Arial"/>
                  </a:rPr>
                  <a:t>Qtier</a:t>
                </a:r>
                <a:r>
                  <a:rPr lang="en-US" altLang="zh-TW" b="1" i="0" u="none" strike="noStrike" cap="none" dirty="0">
                    <a:solidFill>
                      <a:srgbClr val="FFFFFF"/>
                    </a:solidFill>
                    <a:sym typeface="Arial"/>
                  </a:rPr>
                  <a:t> </a:t>
                </a:r>
                <a:r>
                  <a:rPr lang="zh-Hant" altLang="en-US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sym typeface="Arial"/>
                  </a:rPr>
                  <a:t>啟用後</a:t>
                </a:r>
                <a:endParaRPr lang="zh-TW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endParaRPr>
              </a:p>
            </p:txBody>
          </p:sp>
          <p:sp>
            <p:nvSpPr>
              <p:cNvPr id="59" name="Shape 101">
                <a:extLst>
                  <a:ext uri="{FF2B5EF4-FFF2-40B4-BE49-F238E27FC236}">
                    <a16:creationId xmlns:a16="http://schemas.microsoft.com/office/drawing/2014/main" xmlns="" id="{38875835-AB7F-5C4F-B403-AF8720CF5F22}"/>
                  </a:ext>
                </a:extLst>
              </p:cNvPr>
              <p:cNvSpPr txBox="1"/>
              <p:nvPr/>
            </p:nvSpPr>
            <p:spPr>
              <a:xfrm>
                <a:off x="1310427" y="3939901"/>
                <a:ext cx="1224136" cy="2880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zh-TW" b="1" i="0" u="none" strike="noStrike" cap="none" dirty="0">
                    <a:solidFill>
                      <a:schemeClr val="bg1"/>
                    </a:solidFill>
                    <a:sym typeface="Arial"/>
                  </a:rPr>
                  <a:t>一般磁碟群組</a:t>
                </a:r>
              </a:p>
            </p:txBody>
          </p:sp>
          <p:sp>
            <p:nvSpPr>
              <p:cNvPr id="60" name="Shape 79">
                <a:extLst>
                  <a:ext uri="{FF2B5EF4-FFF2-40B4-BE49-F238E27FC236}">
                    <a16:creationId xmlns:a16="http://schemas.microsoft.com/office/drawing/2014/main" xmlns="" id="{DEC8591D-6C34-CC4E-9112-D70328CC1F0B}"/>
                  </a:ext>
                </a:extLst>
              </p:cNvPr>
              <p:cNvSpPr/>
              <p:nvPr/>
            </p:nvSpPr>
            <p:spPr>
              <a:xfrm>
                <a:off x="1494302" y="3214690"/>
                <a:ext cx="395288" cy="32506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8100" h="38100" prst="angle"/>
                <a:bevelB w="38100" h="38100"/>
              </a:sp3d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b="0" i="0" u="none" strike="noStrike" cap="none">
                  <a:solidFill>
                    <a:schemeClr val="lt1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" name="Shape 83">
                <a:extLst>
                  <a:ext uri="{FF2B5EF4-FFF2-40B4-BE49-F238E27FC236}">
                    <a16:creationId xmlns:a16="http://schemas.microsoft.com/office/drawing/2014/main" xmlns="" id="{FB0C2187-5591-C448-8232-19B01CAD8099}"/>
                  </a:ext>
                </a:extLst>
              </p:cNvPr>
              <p:cNvSpPr txBox="1"/>
              <p:nvPr/>
            </p:nvSpPr>
            <p:spPr>
              <a:xfrm>
                <a:off x="1451868" y="3194600"/>
                <a:ext cx="464187" cy="276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ct val="25000"/>
                  <a:buFont typeface="Arial"/>
                  <a:buNone/>
                </a:pPr>
                <a:r>
                  <a:rPr lang="en-US" altLang="zh-TW" b="1" i="0" u="none" strike="noStrike" cap="none" dirty="0" smtClean="0">
                    <a:solidFill>
                      <a:schemeClr val="lt1"/>
                    </a:solidFill>
                    <a:cs typeface="Arial"/>
                    <a:sym typeface="Arial"/>
                  </a:rPr>
                  <a:t>365</a:t>
                </a:r>
                <a:endParaRPr lang="zh-TW" b="1" i="0" u="none" strike="noStrike" cap="none" dirty="0">
                  <a:solidFill>
                    <a:schemeClr val="lt1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Shape 81">
                <a:extLst>
                  <a:ext uri="{FF2B5EF4-FFF2-40B4-BE49-F238E27FC236}">
                    <a16:creationId xmlns:a16="http://schemas.microsoft.com/office/drawing/2014/main" xmlns="" id="{74B60ACC-FB8E-4449-A091-2381765F4BEB}"/>
                  </a:ext>
                </a:extLst>
              </p:cNvPr>
              <p:cNvSpPr txBox="1"/>
              <p:nvPr/>
            </p:nvSpPr>
            <p:spPr>
              <a:xfrm>
                <a:off x="2754577" y="3611334"/>
                <a:ext cx="500066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zh-TW" b="1" i="0" u="none" strike="noStrike" cap="none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Arial"/>
                  </a:rPr>
                  <a:t>下載</a:t>
                </a:r>
              </a:p>
            </p:txBody>
          </p:sp>
          <p:sp>
            <p:nvSpPr>
              <p:cNvPr id="63" name="Shape 82">
                <a:extLst>
                  <a:ext uri="{FF2B5EF4-FFF2-40B4-BE49-F238E27FC236}">
                    <a16:creationId xmlns:a16="http://schemas.microsoft.com/office/drawing/2014/main" xmlns="" id="{78288BAD-5720-9646-AD43-D3906505A748}"/>
                  </a:ext>
                </a:extLst>
              </p:cNvPr>
              <p:cNvSpPr txBox="1"/>
              <p:nvPr/>
            </p:nvSpPr>
            <p:spPr>
              <a:xfrm>
                <a:off x="3254643" y="3611334"/>
                <a:ext cx="500066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zh-TW" b="1" i="0" u="none" strike="noStrike" cap="none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Arial"/>
                  </a:rPr>
                  <a:t>上傳</a:t>
                </a:r>
              </a:p>
            </p:txBody>
          </p:sp>
        </p:grpSp>
        <p:sp>
          <p:nvSpPr>
            <p:cNvPr id="28" name="Shape 89">
              <a:extLst>
                <a:ext uri="{FF2B5EF4-FFF2-40B4-BE49-F238E27FC236}">
                  <a16:creationId xmlns:a16="http://schemas.microsoft.com/office/drawing/2014/main" xmlns="" id="{AB9FC90D-190F-FF45-B775-E8305F73FA7D}"/>
                </a:ext>
              </a:extLst>
            </p:cNvPr>
            <p:cNvSpPr txBox="1"/>
            <p:nvPr/>
          </p:nvSpPr>
          <p:spPr>
            <a:xfrm>
              <a:off x="213142" y="4363400"/>
              <a:ext cx="571504" cy="2143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9F5900"/>
                </a:buClr>
                <a:buSzPct val="25000"/>
              </a:pPr>
              <a:r>
                <a:rPr lang="en-US" dirty="0">
                  <a:solidFill>
                    <a:srgbClr val="777777"/>
                  </a:solidFill>
                </a:rPr>
                <a:t>  </a:t>
              </a:r>
              <a:r>
                <a:rPr lang="en-US" altLang="zh-TW" dirty="0">
                  <a:solidFill>
                    <a:srgbClr val="777777"/>
                  </a:solidFill>
                </a:rPr>
                <a:t>(</a:t>
              </a:r>
              <a:r>
                <a:rPr lang="en-US" dirty="0">
                  <a:solidFill>
                    <a:srgbClr val="777777"/>
                  </a:solidFill>
                </a:rPr>
                <a:t>MB/s)</a:t>
              </a:r>
              <a:endParaRPr lang="en-US" b="0" i="0" u="none" strike="noStrike" cap="none" dirty="0">
                <a:solidFill>
                  <a:srgbClr val="777777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Shape 427">
            <a:extLst>
              <a:ext uri="{FF2B5EF4-FFF2-40B4-BE49-F238E27FC236}">
                <a16:creationId xmlns:a16="http://schemas.microsoft.com/office/drawing/2014/main" xmlns="" id="{74F5734D-501A-6D49-8465-3CD95D772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0297" y="5978298"/>
            <a:ext cx="3633106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60932" rIns="121897" bIns="60932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828282"/>
              </a:buClr>
            </a:pPr>
            <a:r>
              <a:rPr lang="en-US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Client</a:t>
            </a:r>
            <a:r>
              <a:rPr lang="zh-TW" altLang="en-US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 </a:t>
            </a:r>
            <a:r>
              <a:rPr lang="zh-TW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PC:</a:t>
            </a:r>
            <a:br>
              <a:rPr lang="zh-TW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</a:br>
            <a:r>
              <a:rPr lang="zh-TW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Intel® Core™ i7-</a:t>
            </a:r>
            <a:r>
              <a:rPr lang="en-US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4</a:t>
            </a:r>
            <a:r>
              <a:rPr lang="zh-TW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770 3.40GHz CPU; </a:t>
            </a:r>
            <a:r>
              <a:rPr lang="en-US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16</a:t>
            </a:r>
            <a:r>
              <a:rPr lang="zh-TW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GB RAM; </a:t>
            </a:r>
            <a:r>
              <a:rPr lang="en-US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Intel</a:t>
            </a:r>
            <a:r>
              <a:rPr lang="zh-TW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 10GbE NIC ; Windows® 10 64-bit; 10GB file transfer by Robocopy</a:t>
            </a:r>
          </a:p>
        </p:txBody>
      </p:sp>
      <p:sp>
        <p:nvSpPr>
          <p:cNvPr id="65" name="Shape 395">
            <a:extLst>
              <a:ext uri="{FF2B5EF4-FFF2-40B4-BE49-F238E27FC236}">
                <a16:creationId xmlns:a16="http://schemas.microsoft.com/office/drawing/2014/main" xmlns="" id="{83A900AE-C566-E749-A996-541B0E603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817" y="5999988"/>
            <a:ext cx="5795009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60932" rIns="121897" bIns="60932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828282"/>
              </a:buClr>
            </a:pPr>
            <a:r>
              <a:rPr lang="en-US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Tested in the QNAP lab. Actual results may vary by environments.</a:t>
            </a:r>
            <a:r>
              <a:rPr lang="zh-TW" altLang="en-US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/>
            </a:r>
            <a:br>
              <a:rPr lang="zh-TW" altLang="en-US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</a:br>
            <a:r>
              <a:rPr lang="en-US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Test environment</a:t>
            </a:r>
            <a:r>
              <a:rPr lang="zh-TW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:</a:t>
            </a:r>
            <a:br>
              <a:rPr lang="zh-TW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</a:br>
            <a:r>
              <a:rPr lang="zh-TW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NAS operating system: QTS 4.3</a:t>
            </a:r>
          </a:p>
          <a:p>
            <a:pPr>
              <a:buClr>
                <a:srgbClr val="828282"/>
              </a:buClr>
            </a:pPr>
            <a:r>
              <a:rPr lang="zh-TW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Volume type: RAID 5; 4 x </a:t>
            </a:r>
            <a:r>
              <a:rPr lang="en-US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Seagate Enterprise HDD 1TB</a:t>
            </a:r>
            <a:endParaRPr lang="zh-TW" altLang="zh-TW" sz="1200" b="1" dirty="0">
              <a:latin typeface="微軟正黑體" charset="-120"/>
              <a:ea typeface="微軟正黑體" charset="-120"/>
              <a:sym typeface="Arial" panose="020B0604020202020204" pitchFamily="34" charset="0"/>
            </a:endParaRPr>
          </a:p>
        </p:txBody>
      </p:sp>
      <p:pic>
        <p:nvPicPr>
          <p:cNvPr id="55" name="圖片 54" descr="QM2-2S-220A_Front_left-ang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32" y="1262303"/>
            <a:ext cx="2341933" cy="146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338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圖說文字 29">
            <a:extLst>
              <a:ext uri="{FF2B5EF4-FFF2-40B4-BE49-F238E27FC236}">
                <a16:creationId xmlns="" xmlns:a16="http://schemas.microsoft.com/office/drawing/2014/main" id="{055EB686-9401-024C-9BFD-EEF876F24AB7}"/>
              </a:ext>
            </a:extLst>
          </p:cNvPr>
          <p:cNvSpPr/>
          <p:nvPr/>
        </p:nvSpPr>
        <p:spPr>
          <a:xfrm>
            <a:off x="3649513" y="1516421"/>
            <a:ext cx="2415440" cy="2331193"/>
          </a:xfrm>
          <a:prstGeom prst="wedgeRectCallout">
            <a:avLst>
              <a:gd name="adj1" fmla="val 40"/>
              <a:gd name="adj2" fmla="val 59792"/>
            </a:avLst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Hant" altLang="en-US" dirty="0" smtClean="0">
                <a:latin typeface="微軟正黑體" pitchFamily="34" charset="-120"/>
                <a:ea typeface="微軟正黑體" pitchFamily="34" charset="-120"/>
              </a:rPr>
              <a:t>第三</a:t>
            </a:r>
            <a:r>
              <a:rPr kumimoji="1" lang="zh-Hant" altLang="en-US" dirty="0">
                <a:latin typeface="微軟正黑體" pitchFamily="34" charset="-120"/>
                <a:ea typeface="微軟正黑體" pitchFamily="34" charset="-120"/>
              </a:rPr>
              <a:t>方作業系</a:t>
            </a:r>
            <a:r>
              <a:rPr kumimoji="1" lang="zh-Hant" altLang="en-US" dirty="0" smtClean="0">
                <a:latin typeface="微軟正黑體" pitchFamily="34" charset="-120"/>
                <a:ea typeface="微軟正黑體" pitchFamily="34" charset="-120"/>
              </a:rPr>
              <a:t>統</a:t>
            </a:r>
            <a:r>
              <a:rPr kumimoji="1" lang="zh-TW" altLang="en-US" dirty="0" smtClean="0">
                <a:latin typeface="微軟正黑體" pitchFamily="34" charset="-120"/>
                <a:ea typeface="微軟正黑體" pitchFamily="34" charset="-120"/>
              </a:rPr>
              <a:t>亦可使用</a:t>
            </a:r>
            <a:endParaRPr kumimoji="1"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2" name="Shape 407">
            <a:extLst>
              <a:ext uri="{FF2B5EF4-FFF2-40B4-BE49-F238E27FC236}">
                <a16:creationId xmlns="" xmlns:a16="http://schemas.microsoft.com/office/drawing/2014/main" id="{EFC9B7FD-8F6E-5A42-8CD5-199AE1653920}"/>
              </a:ext>
            </a:extLst>
          </p:cNvPr>
          <p:cNvGrpSpPr/>
          <p:nvPr/>
        </p:nvGrpSpPr>
        <p:grpSpPr>
          <a:xfrm>
            <a:off x="682595" y="3604372"/>
            <a:ext cx="2413902" cy="1409632"/>
            <a:chOff x="668450" y="4766673"/>
            <a:chExt cx="2963938" cy="1760227"/>
          </a:xfrm>
        </p:grpSpPr>
        <p:pic>
          <p:nvPicPr>
            <p:cNvPr id="43" name="Shape 408">
              <a:extLst>
                <a:ext uri="{FF2B5EF4-FFF2-40B4-BE49-F238E27FC236}">
                  <a16:creationId xmlns="" xmlns:a16="http://schemas.microsoft.com/office/drawing/2014/main" id="{634B5AD9-59FF-1A4E-BEE3-4468D3299A58}"/>
                </a:ext>
              </a:extLst>
            </p:cNvPr>
            <p:cNvPicPr preferRelativeResize="0"/>
            <p:nvPr/>
          </p:nvPicPr>
          <p:blipFill>
            <a:blip r:embed="rId2" cstate="print">
              <a:alphaModFix/>
            </a:blip>
            <a:stretch>
              <a:fillRect/>
            </a:stretch>
          </p:blipFill>
          <p:spPr>
            <a:xfrm>
              <a:off x="2414775" y="4766673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Shape 409">
              <a:extLst>
                <a:ext uri="{FF2B5EF4-FFF2-40B4-BE49-F238E27FC236}">
                  <a16:creationId xmlns="" xmlns:a16="http://schemas.microsoft.com/office/drawing/2014/main" id="{4851F672-A860-A049-AA6E-FB31CC0E1095}"/>
                </a:ext>
              </a:extLst>
            </p:cNvPr>
            <p:cNvPicPr preferRelativeResize="0"/>
            <p:nvPr/>
          </p:nvPicPr>
          <p:blipFill>
            <a:blip r:embed="rId3" cstate="print">
              <a:alphaModFix/>
            </a:blip>
            <a:stretch>
              <a:fillRect/>
            </a:stretch>
          </p:blipFill>
          <p:spPr>
            <a:xfrm>
              <a:off x="668450" y="5064353"/>
              <a:ext cx="2051125" cy="1462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Shape 410">
              <a:extLst>
                <a:ext uri="{FF2B5EF4-FFF2-40B4-BE49-F238E27FC236}">
                  <a16:creationId xmlns="" xmlns:a16="http://schemas.microsoft.com/office/drawing/2014/main" id="{EBB7FCE9-0143-A240-BD0B-DB776F620069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759146" y="5148938"/>
              <a:ext cx="1413449" cy="8711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" name="Shape 411">
            <a:extLst>
              <a:ext uri="{FF2B5EF4-FFF2-40B4-BE49-F238E27FC236}">
                <a16:creationId xmlns="" xmlns:a16="http://schemas.microsoft.com/office/drawing/2014/main" id="{0343F732-1A06-D747-813C-FB08C3C096CC}"/>
              </a:ext>
            </a:extLst>
          </p:cNvPr>
          <p:cNvGrpSpPr/>
          <p:nvPr/>
        </p:nvGrpSpPr>
        <p:grpSpPr>
          <a:xfrm>
            <a:off x="686585" y="1773141"/>
            <a:ext cx="2409912" cy="1389073"/>
            <a:chOff x="781450" y="2678441"/>
            <a:chExt cx="2942888" cy="1725087"/>
          </a:xfrm>
        </p:grpSpPr>
        <p:pic>
          <p:nvPicPr>
            <p:cNvPr id="47" name="Shape 412">
              <a:extLst>
                <a:ext uri="{FF2B5EF4-FFF2-40B4-BE49-F238E27FC236}">
                  <a16:creationId xmlns="" xmlns:a16="http://schemas.microsoft.com/office/drawing/2014/main" id="{37A1E045-3F97-B54B-9E9D-1DB69120F5CB}"/>
                </a:ext>
              </a:extLst>
            </p:cNvPr>
            <p:cNvPicPr preferRelativeResize="0"/>
            <p:nvPr/>
          </p:nvPicPr>
          <p:blipFill>
            <a:blip r:embed="rId5" cstate="print">
              <a:alphaModFix/>
            </a:blip>
            <a:stretch>
              <a:fillRect/>
            </a:stretch>
          </p:blipFill>
          <p:spPr>
            <a:xfrm>
              <a:off x="2506725" y="2678441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Shape 413">
              <a:extLst>
                <a:ext uri="{FF2B5EF4-FFF2-40B4-BE49-F238E27FC236}">
                  <a16:creationId xmlns="" xmlns:a16="http://schemas.microsoft.com/office/drawing/2014/main" id="{22FB60F6-9CD6-1048-B3BA-B8090F45218B}"/>
                </a:ext>
              </a:extLst>
            </p:cNvPr>
            <p:cNvPicPr preferRelativeResize="0"/>
            <p:nvPr/>
          </p:nvPicPr>
          <p:blipFill>
            <a:blip r:embed="rId6" cstate="print">
              <a:alphaModFix/>
            </a:blip>
            <a:stretch>
              <a:fillRect/>
            </a:stretch>
          </p:blipFill>
          <p:spPr>
            <a:xfrm>
              <a:off x="781450" y="3031928"/>
              <a:ext cx="1923605" cy="137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Shape 414">
              <a:extLst>
                <a:ext uri="{FF2B5EF4-FFF2-40B4-BE49-F238E27FC236}">
                  <a16:creationId xmlns="" xmlns:a16="http://schemas.microsoft.com/office/drawing/2014/main" id="{EAB8656B-67FE-7142-9221-05E86F9FF5FE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</a:blip>
            <a:srcRect b="12311"/>
            <a:stretch/>
          </p:blipFill>
          <p:spPr>
            <a:xfrm>
              <a:off x="857069" y="3062711"/>
              <a:ext cx="1333853" cy="9344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Shape 427">
            <a:extLst>
              <a:ext uri="{FF2B5EF4-FFF2-40B4-BE49-F238E27FC236}">
                <a16:creationId xmlns="" xmlns:a16="http://schemas.microsoft.com/office/drawing/2014/main" id="{057C6F33-4047-534E-8D6A-FA3216334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0068" y="6393501"/>
            <a:ext cx="7654218" cy="41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60932" rIns="121897" bIns="60932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828282"/>
              </a:buClr>
            </a:pPr>
            <a:r>
              <a:rPr lang="zh-Hant" altLang="en-US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註：</a:t>
            </a:r>
            <a:r>
              <a:rPr lang="en-US" altLang="zh-Hant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M.2 SSD </a:t>
            </a:r>
            <a:r>
              <a:rPr lang="zh-Hant" altLang="en-US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相容性與功能支援視硬體平台而定，請詢問您所使用的主機板廠商</a:t>
            </a:r>
            <a:endParaRPr lang="zh-TW" altLang="zh-TW" sz="1200" b="1" dirty="0">
              <a:latin typeface="微軟正黑體" charset="-120"/>
              <a:ea typeface="微軟正黑體" charset="-120"/>
              <a:sym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="" xmlns:a16="http://schemas.microsoft.com/office/drawing/2014/main" id="{2AFFCCCA-FDAC-624B-9F57-D8BA750E8294}"/>
              </a:ext>
            </a:extLst>
          </p:cNvPr>
          <p:cNvSpPr/>
          <p:nvPr/>
        </p:nvSpPr>
        <p:spPr>
          <a:xfrm>
            <a:off x="8039983" y="4416864"/>
            <a:ext cx="4263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Hant" altLang="en-US" sz="2400" b="1" dirty="0">
                <a:latin typeface="微軟正黑體" pitchFamily="34" charset="-120"/>
                <a:ea typeface="微軟正黑體" pitchFamily="34" charset="-120"/>
              </a:rPr>
              <a:t>半高 </a:t>
            </a:r>
            <a:r>
              <a:rPr lang="en-US" altLang="zh-Hant" sz="2400" b="1" dirty="0" err="1">
                <a:latin typeface="微軟正黑體" pitchFamily="34" charset="-120"/>
                <a:ea typeface="微軟正黑體" pitchFamily="34" charset="-120"/>
              </a:rPr>
              <a:t>PCIe</a:t>
            </a:r>
            <a:r>
              <a:rPr lang="en-US" altLang="zh-Hant" sz="24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Hant" altLang="en-US" sz="2400" b="1" dirty="0">
                <a:latin typeface="微軟正黑體" pitchFamily="34" charset="-120"/>
                <a:ea typeface="微軟正黑體" pitchFamily="34" charset="-120"/>
              </a:rPr>
              <a:t>擴充卡設計，</a:t>
            </a:r>
            <a:endParaRPr lang="en-US" altLang="zh-Hant" sz="2400" b="1" dirty="0"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Hant" altLang="en-US" sz="2400" b="1" dirty="0">
                <a:latin typeface="微軟正黑體" pitchFamily="34" charset="-120"/>
                <a:ea typeface="微軟正黑體" pitchFamily="34" charset="-120"/>
              </a:rPr>
              <a:t>並附贈全高擋版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D4BFF12A-8E39-4641-9F3C-5B82841FCD23}"/>
              </a:ext>
            </a:extLst>
          </p:cNvPr>
          <p:cNvSpPr/>
          <p:nvPr/>
        </p:nvSpPr>
        <p:spPr>
          <a:xfrm>
            <a:off x="3641562" y="4416864"/>
            <a:ext cx="4693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Hant" altLang="en-US" sz="2400" b="1" dirty="0">
                <a:latin typeface="微軟正黑體" pitchFamily="34" charset="-120"/>
                <a:ea typeface="微軟正黑體" pitchFamily="34" charset="-120"/>
              </a:rPr>
              <a:t>感溫元件自我監控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即時溫度</a:t>
            </a:r>
            <a:r>
              <a:rPr lang="zh-Hant" altLang="en-US" sz="2400" b="1" dirty="0">
                <a:latin typeface="微軟正黑體" pitchFamily="34" charset="-120"/>
                <a:ea typeface="微軟正黑體" pitchFamily="34" charset="-120"/>
              </a:rPr>
              <a:t>，</a:t>
            </a:r>
            <a:endParaRPr lang="en-US" altLang="zh-Hant" sz="2400" b="1" dirty="0"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調整</a:t>
            </a:r>
            <a:r>
              <a:rPr lang="zh-Hant" altLang="en-US" sz="2400" b="1" dirty="0">
                <a:latin typeface="微軟正黑體" pitchFamily="34" charset="-120"/>
                <a:ea typeface="微軟正黑體" pitchFamily="34" charset="-120"/>
              </a:rPr>
              <a:t>靜音風扇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高中低轉速 </a:t>
            </a:r>
          </a:p>
        </p:txBody>
      </p:sp>
      <p:sp>
        <p:nvSpPr>
          <p:cNvPr id="50" name="矩形圖說文字 49">
            <a:extLst>
              <a:ext uri="{FF2B5EF4-FFF2-40B4-BE49-F238E27FC236}">
                <a16:creationId xmlns="" xmlns:a16="http://schemas.microsoft.com/office/drawing/2014/main" id="{0478DC07-8852-224C-98C5-BE60B29D2947}"/>
              </a:ext>
            </a:extLst>
          </p:cNvPr>
          <p:cNvSpPr/>
          <p:nvPr/>
        </p:nvSpPr>
        <p:spPr>
          <a:xfrm>
            <a:off x="8081733" y="1518509"/>
            <a:ext cx="2415440" cy="2331193"/>
          </a:xfrm>
          <a:prstGeom prst="wedgeRectCallout">
            <a:avLst>
              <a:gd name="adj1" fmla="val 40"/>
              <a:gd name="adj2" fmla="val 59792"/>
            </a:avLst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45D68BAD-B667-F942-A89A-33D16F0DA06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165" r="35809" b="17088"/>
          <a:stretch/>
        </p:blipFill>
        <p:spPr>
          <a:xfrm>
            <a:off x="8081733" y="1540228"/>
            <a:ext cx="2415440" cy="2300586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群組 13">
            <a:extLst>
              <a:ext uri="{FF2B5EF4-FFF2-40B4-BE49-F238E27FC236}">
                <a16:creationId xmlns="" xmlns:a16="http://schemas.microsoft.com/office/drawing/2014/main" id="{E89D00A3-633E-0247-B51D-24F92E9DCD39}"/>
              </a:ext>
            </a:extLst>
          </p:cNvPr>
          <p:cNvGrpSpPr/>
          <p:nvPr/>
        </p:nvGrpSpPr>
        <p:grpSpPr>
          <a:xfrm>
            <a:off x="8039983" y="3814526"/>
            <a:ext cx="3246783" cy="484250"/>
            <a:chOff x="224707" y="3302625"/>
            <a:chExt cx="3005420" cy="484250"/>
          </a:xfrm>
        </p:grpSpPr>
        <p:sp>
          <p:nvSpPr>
            <p:cNvPr id="15" name="五邊形 14">
              <a:extLst>
                <a:ext uri="{FF2B5EF4-FFF2-40B4-BE49-F238E27FC236}">
                  <a16:creationId xmlns="" xmlns:a16="http://schemas.microsoft.com/office/drawing/2014/main" id="{83D5EBD9-6631-1840-8295-214C44E747C8}"/>
                </a:ext>
              </a:extLst>
            </p:cNvPr>
            <p:cNvSpPr/>
            <p:nvPr/>
          </p:nvSpPr>
          <p:spPr>
            <a:xfrm>
              <a:off x="224707" y="3302625"/>
              <a:ext cx="3005420" cy="472643"/>
            </a:xfrm>
            <a:prstGeom prst="homePlat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6F63A471-03E9-B24B-B1F6-E20A9B6A0589}"/>
                </a:ext>
              </a:extLst>
            </p:cNvPr>
            <p:cNvSpPr/>
            <p:nvPr/>
          </p:nvSpPr>
          <p:spPr>
            <a:xfrm>
              <a:off x="224707" y="3325210"/>
              <a:ext cx="288405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Hant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相容標準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400" b="1" dirty="0" err="1">
                  <a:solidFill>
                    <a:schemeClr val="accent4"/>
                  </a:solidFill>
                  <a:latin typeface="微軟正黑體" pitchFamily="34" charset="-120"/>
                  <a:ea typeface="微軟正黑體" pitchFamily="34" charset="-120"/>
                </a:rPr>
                <a:t>PCIe</a:t>
              </a:r>
              <a:r>
                <a:rPr lang="en-US" altLang="zh-TW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Hant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插槽</a:t>
              </a:r>
              <a:endParaRPr lang="en-US" altLang="zh-TW" sz="2400" b="1" kern="0" dirty="0">
                <a:solidFill>
                  <a:schemeClr val="bg1"/>
                </a:solidFill>
                <a:latin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="" xmlns:a16="http://schemas.microsoft.com/office/drawing/2014/main" id="{7B58F0A0-EDC2-FB43-A69E-DF408AAD661B}"/>
              </a:ext>
            </a:extLst>
          </p:cNvPr>
          <p:cNvGrpSpPr/>
          <p:nvPr/>
        </p:nvGrpSpPr>
        <p:grpSpPr>
          <a:xfrm>
            <a:off x="3617709" y="3821209"/>
            <a:ext cx="3247711" cy="484250"/>
            <a:chOff x="201768" y="3351891"/>
            <a:chExt cx="3006279" cy="484250"/>
          </a:xfrm>
        </p:grpSpPr>
        <p:sp>
          <p:nvSpPr>
            <p:cNvPr id="26" name="五邊形 25">
              <a:extLst>
                <a:ext uri="{FF2B5EF4-FFF2-40B4-BE49-F238E27FC236}">
                  <a16:creationId xmlns="" xmlns:a16="http://schemas.microsoft.com/office/drawing/2014/main" id="{1A04A49B-6499-0A4F-9CCE-8E8CA97BCE44}"/>
                </a:ext>
              </a:extLst>
            </p:cNvPr>
            <p:cNvSpPr/>
            <p:nvPr/>
          </p:nvSpPr>
          <p:spPr>
            <a:xfrm>
              <a:off x="201768" y="3351891"/>
              <a:ext cx="3006279" cy="472643"/>
            </a:xfrm>
            <a:prstGeom prst="homePlat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27" name="矩形 26">
              <a:extLst>
                <a:ext uri="{FF2B5EF4-FFF2-40B4-BE49-F238E27FC236}">
                  <a16:creationId xmlns="" xmlns:a16="http://schemas.microsoft.com/office/drawing/2014/main" id="{D651FD8C-3D64-844C-A733-FD1012C71BC8}"/>
                </a:ext>
              </a:extLst>
            </p:cNvPr>
            <p:cNvSpPr/>
            <p:nvPr/>
          </p:nvSpPr>
          <p:spPr>
            <a:xfrm>
              <a:off x="224707" y="3374476"/>
              <a:ext cx="287938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Hant" altLang="en-US" sz="2400" b="1" kern="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搭載</a:t>
              </a:r>
              <a:r>
                <a:rPr lang="zh-TW" altLang="en-US" sz="2400" b="1" kern="0" dirty="0">
                  <a:solidFill>
                    <a:schemeClr val="accent4"/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主動式</a:t>
              </a:r>
              <a:r>
                <a:rPr lang="zh-TW" altLang="en-US" sz="2400" b="1" kern="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散熱模組</a:t>
              </a:r>
              <a:endParaRPr lang="en-US" altLang="zh-TW" sz="2400" b="1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pic>
        <p:nvPicPr>
          <p:cNvPr id="31" name="圖片 30" descr="QM2-2S-220A_Front_left-angle.png"/>
          <p:cNvPicPr>
            <a:picLocks noChangeAspect="1"/>
          </p:cNvPicPr>
          <p:nvPr/>
        </p:nvPicPr>
        <p:blipFill>
          <a:blip r:embed="rId9"/>
          <a:srcRect l="31873"/>
          <a:stretch>
            <a:fillRect/>
          </a:stretch>
        </p:blipFill>
        <p:spPr>
          <a:xfrm>
            <a:off x="3649513" y="1623220"/>
            <a:ext cx="2805054" cy="2573826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3641562" y="1516421"/>
            <a:ext cx="2423391" cy="2331193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2238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群組 37"/>
          <p:cNvGrpSpPr/>
          <p:nvPr/>
        </p:nvGrpSpPr>
        <p:grpSpPr>
          <a:xfrm>
            <a:off x="329608" y="1117173"/>
            <a:ext cx="1691132" cy="1194390"/>
            <a:chOff x="222158" y="2028160"/>
            <a:chExt cx="2469364" cy="1744029"/>
          </a:xfrm>
        </p:grpSpPr>
        <p:sp>
          <p:nvSpPr>
            <p:cNvPr id="39" name="Shape 316"/>
            <p:cNvSpPr>
              <a:spLocks noChangeArrowheads="1"/>
            </p:cNvSpPr>
            <p:nvPr/>
          </p:nvSpPr>
          <p:spPr bwMode="auto">
            <a:xfrm>
              <a:off x="624017" y="2028160"/>
              <a:ext cx="1719940" cy="17359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40" name="圖片 39" descr="QM2-2S-220A_Front_left-angl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158" y="2228562"/>
              <a:ext cx="2469364" cy="1543627"/>
            </a:xfrm>
            <a:prstGeom prst="rect">
              <a:avLst/>
            </a:prstGeom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Hant" altLang="en-US" dirty="0">
                <a:latin typeface="微軟正黑體" pitchFamily="34" charset="-120"/>
                <a:ea typeface="微軟正黑體" pitchFamily="34" charset="-120"/>
              </a:rPr>
              <a:t>如何挑選適合的 </a:t>
            </a:r>
            <a:r>
              <a:rPr kumimoji="1" lang="en-US" altLang="zh-Hant" dirty="0">
                <a:ea typeface="微軟正黑體" pitchFamily="34" charset="-120"/>
              </a:rPr>
              <a:t>QM2</a:t>
            </a:r>
            <a:r>
              <a:rPr kumimoji="1" lang="en-US" altLang="zh-Hant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1" lang="zh-Hant" altLang="en-US" dirty="0">
                <a:latin typeface="微軟正黑體" pitchFamily="34" charset="-120"/>
                <a:ea typeface="微軟正黑體" pitchFamily="34" charset="-120"/>
              </a:rPr>
              <a:t>卡</a:t>
            </a:r>
            <a:endParaRPr kumimoji="1"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="" xmlns:a16="http://schemas.microsoft.com/office/drawing/2014/main" id="{7A559CFA-9F3B-8244-991C-DB1FF0D2613E}"/>
              </a:ext>
            </a:extLst>
          </p:cNvPr>
          <p:cNvGrpSpPr/>
          <p:nvPr/>
        </p:nvGrpSpPr>
        <p:grpSpPr>
          <a:xfrm>
            <a:off x="228150" y="4923990"/>
            <a:ext cx="1792590" cy="1227013"/>
            <a:chOff x="8501065" y="2786040"/>
            <a:chExt cx="4006068" cy="2742120"/>
          </a:xfrm>
        </p:grpSpPr>
        <p:sp>
          <p:nvSpPr>
            <p:cNvPr id="23" name="Shape 316">
              <a:extLst>
                <a:ext uri="{FF2B5EF4-FFF2-40B4-BE49-F238E27FC236}">
                  <a16:creationId xmlns="" xmlns:a16="http://schemas.microsoft.com/office/drawing/2014/main" id="{0F5520B3-B6BA-134D-9C2F-FF42DE598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7725" y="2786040"/>
              <a:ext cx="2710261" cy="271237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24" name="圖片 23">
              <a:extLst>
                <a:ext uri="{FF2B5EF4-FFF2-40B4-BE49-F238E27FC236}">
                  <a16:creationId xmlns="" xmlns:a16="http://schemas.microsoft.com/office/drawing/2014/main" id="{B6E96F82-58E5-CE46-B372-E571D0562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1065" y="3023922"/>
              <a:ext cx="4006068" cy="2504238"/>
            </a:xfrm>
            <a:prstGeom prst="rect">
              <a:avLst/>
            </a:prstGeom>
          </p:spPr>
        </p:pic>
      </p:grpSp>
      <p:sp>
        <p:nvSpPr>
          <p:cNvPr id="28" name="文字方塊 27">
            <a:extLst>
              <a:ext uri="{FF2B5EF4-FFF2-40B4-BE49-F238E27FC236}">
                <a16:creationId xmlns="" xmlns:a16="http://schemas.microsoft.com/office/drawing/2014/main" id="{0336BCDB-0B98-424D-B336-E67DC74BA84F}"/>
              </a:ext>
            </a:extLst>
          </p:cNvPr>
          <p:cNvSpPr txBox="1"/>
          <p:nvPr/>
        </p:nvSpPr>
        <p:spPr>
          <a:xfrm>
            <a:off x="2542143" y="1606461"/>
            <a:ext cx="2447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/>
              <a:t>QM2-2S</a:t>
            </a:r>
          </a:p>
          <a:p>
            <a:r>
              <a:rPr kumimoji="1" lang="en-US" altLang="zh-TW" sz="2000" b="1" dirty="0"/>
              <a:t>QM2-2S-220A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="" xmlns:a16="http://schemas.microsoft.com/office/drawing/2014/main" id="{7099819D-33DD-B44A-99D7-5AD1BC7301E7}"/>
              </a:ext>
            </a:extLst>
          </p:cNvPr>
          <p:cNvSpPr txBox="1"/>
          <p:nvPr/>
        </p:nvSpPr>
        <p:spPr>
          <a:xfrm>
            <a:off x="2542143" y="3377888"/>
            <a:ext cx="256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 smtClean="0"/>
              <a:t>QM2-2S10G1T</a:t>
            </a:r>
            <a:endParaRPr kumimoji="1" lang="en-US" altLang="zh-TW" sz="2000" b="1" dirty="0"/>
          </a:p>
        </p:txBody>
      </p:sp>
      <p:sp>
        <p:nvSpPr>
          <p:cNvPr id="30" name="文字方塊 29">
            <a:extLst>
              <a:ext uri="{FF2B5EF4-FFF2-40B4-BE49-F238E27FC236}">
                <a16:creationId xmlns="" xmlns:a16="http://schemas.microsoft.com/office/drawing/2014/main" id="{A2F7617F-8CB3-B340-A5FB-49377ACCF326}"/>
              </a:ext>
            </a:extLst>
          </p:cNvPr>
          <p:cNvSpPr txBox="1"/>
          <p:nvPr/>
        </p:nvSpPr>
        <p:spPr>
          <a:xfrm>
            <a:off x="2542143" y="5242303"/>
            <a:ext cx="207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/>
              <a:t>QM2-4S-240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="" xmlns:a16="http://schemas.microsoft.com/office/drawing/2014/main" id="{56E0BEBB-003D-5440-A8F7-D846A42C03E1}"/>
              </a:ext>
            </a:extLst>
          </p:cNvPr>
          <p:cNvSpPr txBox="1"/>
          <p:nvPr/>
        </p:nvSpPr>
        <p:spPr>
          <a:xfrm>
            <a:off x="7712105" y="1606461"/>
            <a:ext cx="2119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/>
              <a:t>QM2-2P-344  </a:t>
            </a:r>
          </a:p>
          <a:p>
            <a:r>
              <a:rPr kumimoji="1" lang="en-US" altLang="zh-TW" sz="2000" b="1" dirty="0"/>
              <a:t>QM2-2P-384</a:t>
            </a:r>
          </a:p>
        </p:txBody>
      </p:sp>
      <p:grpSp>
        <p:nvGrpSpPr>
          <p:cNvPr id="35" name="群組 34">
            <a:extLst>
              <a:ext uri="{FF2B5EF4-FFF2-40B4-BE49-F238E27FC236}">
                <a16:creationId xmlns="" xmlns:a16="http://schemas.microsoft.com/office/drawing/2014/main" id="{17F3F7CB-C2EE-AC4B-A2F0-FA31CC636CB1}"/>
              </a:ext>
            </a:extLst>
          </p:cNvPr>
          <p:cNvGrpSpPr/>
          <p:nvPr/>
        </p:nvGrpSpPr>
        <p:grpSpPr>
          <a:xfrm>
            <a:off x="7693869" y="1079330"/>
            <a:ext cx="2562997" cy="520485"/>
            <a:chOff x="4694641" y="4568828"/>
            <a:chExt cx="1862565" cy="714380"/>
          </a:xfrm>
          <a:solidFill>
            <a:srgbClr val="7030A0"/>
          </a:solidFill>
        </p:grpSpPr>
        <p:sp>
          <p:nvSpPr>
            <p:cNvPr id="36" name="圓角化對角線角落矩形 35">
              <a:extLst>
                <a:ext uri="{FF2B5EF4-FFF2-40B4-BE49-F238E27FC236}">
                  <a16:creationId xmlns="" xmlns:a16="http://schemas.microsoft.com/office/drawing/2014/main" id="{8C544CB0-57E4-AA4C-AFD6-8FBD35A58039}"/>
                </a:ext>
              </a:extLst>
            </p:cNvPr>
            <p:cNvSpPr/>
            <p:nvPr/>
          </p:nvSpPr>
          <p:spPr>
            <a:xfrm>
              <a:off x="4694641" y="4568828"/>
              <a:ext cx="1849314" cy="71438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7" name="Shape 318">
              <a:extLst>
                <a:ext uri="{FF2B5EF4-FFF2-40B4-BE49-F238E27FC236}">
                  <a16:creationId xmlns="" xmlns:a16="http://schemas.microsoft.com/office/drawing/2014/main" id="{9C4D8535-05B2-134F-B685-9BEADDDD4F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7893" y="4690260"/>
              <a:ext cx="1849313" cy="538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7" tIns="121897" rIns="121897" bIns="121897" anchor="ctr"/>
            <a:lstStyle>
              <a:lvl1pPr indent="-841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Clr>
                  <a:srgbClr val="3F3F3F"/>
                </a:buClr>
                <a:buSzPts val="1000"/>
              </a:pPr>
              <a:r>
                <a:rPr lang="en-US" altLang="zh-TW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M.2 </a:t>
              </a:r>
              <a:r>
                <a:rPr lang="en-US" altLang="zh-TW" sz="2400" b="1" dirty="0" err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PCIe</a:t>
              </a:r>
              <a:r>
                <a:rPr lang="en-US" altLang="zh-TW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Gen 3</a:t>
              </a:r>
              <a:endParaRPr lang="zh-TW" alt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="" xmlns:a16="http://schemas.microsoft.com/office/drawing/2014/main" id="{984DDCE7-4CFF-0B49-8BAD-81D3315107C0}"/>
              </a:ext>
            </a:extLst>
          </p:cNvPr>
          <p:cNvGrpSpPr/>
          <p:nvPr/>
        </p:nvGrpSpPr>
        <p:grpSpPr>
          <a:xfrm>
            <a:off x="2446325" y="1079330"/>
            <a:ext cx="2077154" cy="520485"/>
            <a:chOff x="4675887" y="4568828"/>
            <a:chExt cx="2229920" cy="714380"/>
          </a:xfrm>
        </p:grpSpPr>
        <p:sp>
          <p:nvSpPr>
            <p:cNvPr id="52" name="圓角化對角線角落矩形 51">
              <a:extLst>
                <a:ext uri="{FF2B5EF4-FFF2-40B4-BE49-F238E27FC236}">
                  <a16:creationId xmlns="" xmlns:a16="http://schemas.microsoft.com/office/drawing/2014/main" id="{E2EA6A96-57B3-A84F-A187-C11B287C90E7}"/>
                </a:ext>
              </a:extLst>
            </p:cNvPr>
            <p:cNvSpPr/>
            <p:nvPr/>
          </p:nvSpPr>
          <p:spPr>
            <a:xfrm>
              <a:off x="4675887" y="4568828"/>
              <a:ext cx="2229920" cy="71438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338DCF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7" name="Shape 318">
              <a:extLst>
                <a:ext uri="{FF2B5EF4-FFF2-40B4-BE49-F238E27FC236}">
                  <a16:creationId xmlns="" xmlns:a16="http://schemas.microsoft.com/office/drawing/2014/main" id="{80C25F18-0F83-AF44-BD30-7D5A89BC3D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7892" y="4690260"/>
              <a:ext cx="1860434" cy="538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7" tIns="121897" rIns="121897" bIns="121897" anchor="ctr"/>
            <a:lstStyle>
              <a:lvl1pPr indent="-841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Clr>
                  <a:srgbClr val="3F3F3F"/>
                </a:buClr>
                <a:buSzPts val="1000"/>
              </a:pPr>
              <a:r>
                <a:rPr lang="en-US" altLang="zh-TW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M.2 SATA </a:t>
              </a:r>
              <a:endParaRPr lang="zh-TW" alt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58" name="文字方塊 57">
            <a:extLst>
              <a:ext uri="{FF2B5EF4-FFF2-40B4-BE49-F238E27FC236}">
                <a16:creationId xmlns="" xmlns:a16="http://schemas.microsoft.com/office/drawing/2014/main" id="{1B8730F5-0F41-F340-8B82-12AEC8E38143}"/>
              </a:ext>
            </a:extLst>
          </p:cNvPr>
          <p:cNvSpPr txBox="1"/>
          <p:nvPr/>
        </p:nvSpPr>
        <p:spPr>
          <a:xfrm>
            <a:off x="4890475" y="1606461"/>
            <a:ext cx="2040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/>
              <a:t>QM2-2P </a:t>
            </a:r>
          </a:p>
          <a:p>
            <a:r>
              <a:rPr kumimoji="1" lang="en-US" altLang="zh-TW" sz="2000" b="1" dirty="0"/>
              <a:t>QM2-2P-244A</a:t>
            </a:r>
          </a:p>
        </p:txBody>
      </p:sp>
      <p:sp>
        <p:nvSpPr>
          <p:cNvPr id="59" name="文字方塊 58">
            <a:extLst>
              <a:ext uri="{FF2B5EF4-FFF2-40B4-BE49-F238E27FC236}">
                <a16:creationId xmlns="" xmlns:a16="http://schemas.microsoft.com/office/drawing/2014/main" id="{E048E91B-3236-534B-B855-DBD83B99EFB2}"/>
              </a:ext>
            </a:extLst>
          </p:cNvPr>
          <p:cNvSpPr txBox="1"/>
          <p:nvPr/>
        </p:nvSpPr>
        <p:spPr>
          <a:xfrm>
            <a:off x="4890475" y="3377888"/>
            <a:ext cx="2040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/>
              <a:t>QM2-2P10G1T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="" xmlns:a16="http://schemas.microsoft.com/office/drawing/2014/main" id="{9CB07913-464D-914B-B7A0-A20DB99E12BF}"/>
              </a:ext>
            </a:extLst>
          </p:cNvPr>
          <p:cNvSpPr txBox="1"/>
          <p:nvPr/>
        </p:nvSpPr>
        <p:spPr>
          <a:xfrm>
            <a:off x="4890475" y="5242303"/>
            <a:ext cx="3000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/>
              <a:t>QM2-4P-284</a:t>
            </a:r>
          </a:p>
        </p:txBody>
      </p:sp>
      <p:grpSp>
        <p:nvGrpSpPr>
          <p:cNvPr id="61" name="群組 60">
            <a:extLst>
              <a:ext uri="{FF2B5EF4-FFF2-40B4-BE49-F238E27FC236}">
                <a16:creationId xmlns="" xmlns:a16="http://schemas.microsoft.com/office/drawing/2014/main" id="{8A476235-DB43-9C4A-A0CD-06ECF4CDA74C}"/>
              </a:ext>
            </a:extLst>
          </p:cNvPr>
          <p:cNvGrpSpPr/>
          <p:nvPr/>
        </p:nvGrpSpPr>
        <p:grpSpPr>
          <a:xfrm>
            <a:off x="4840082" y="1079330"/>
            <a:ext cx="2656139" cy="520485"/>
            <a:chOff x="4675887" y="4568828"/>
            <a:chExt cx="2419937" cy="714380"/>
          </a:xfrm>
        </p:grpSpPr>
        <p:sp>
          <p:nvSpPr>
            <p:cNvPr id="62" name="圓角化對角線角落矩形 61">
              <a:extLst>
                <a:ext uri="{FF2B5EF4-FFF2-40B4-BE49-F238E27FC236}">
                  <a16:creationId xmlns="" xmlns:a16="http://schemas.microsoft.com/office/drawing/2014/main" id="{D790E7A8-0E61-404B-AA19-7853D8730008}"/>
                </a:ext>
              </a:extLst>
            </p:cNvPr>
            <p:cNvSpPr/>
            <p:nvPr/>
          </p:nvSpPr>
          <p:spPr>
            <a:xfrm>
              <a:off x="4675887" y="4568828"/>
              <a:ext cx="2315232" cy="71438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3" name="Shape 318">
              <a:extLst>
                <a:ext uri="{FF2B5EF4-FFF2-40B4-BE49-F238E27FC236}">
                  <a16:creationId xmlns="" xmlns:a16="http://schemas.microsoft.com/office/drawing/2014/main" id="{58C34A2A-5A56-9842-98B0-40EA0FDC8A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7892" y="4690260"/>
              <a:ext cx="2387932" cy="538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7" tIns="121897" rIns="121897" bIns="121897" anchor="ctr"/>
            <a:lstStyle>
              <a:lvl1pPr indent="-841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Clr>
                  <a:srgbClr val="3F3F3F"/>
                </a:buClr>
                <a:buSzPts val="1000"/>
              </a:pPr>
              <a:r>
                <a:rPr lang="en-US" altLang="zh-TW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M.2 </a:t>
              </a:r>
              <a:r>
                <a:rPr lang="en-US" altLang="zh-TW" sz="2400" b="1" dirty="0" err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PCIe</a:t>
              </a:r>
              <a:r>
                <a:rPr lang="en-US" altLang="zh-TW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Gen 2</a:t>
              </a:r>
              <a:endParaRPr lang="zh-TW" alt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68" name="文字方塊 67">
            <a:extLst>
              <a:ext uri="{FF2B5EF4-FFF2-40B4-BE49-F238E27FC236}">
                <a16:creationId xmlns="" xmlns:a16="http://schemas.microsoft.com/office/drawing/2014/main" id="{29842FBA-E5F0-B34D-AF96-03D1127EA5B9}"/>
              </a:ext>
            </a:extLst>
          </p:cNvPr>
          <p:cNvSpPr txBox="1"/>
          <p:nvPr/>
        </p:nvSpPr>
        <p:spPr>
          <a:xfrm>
            <a:off x="7712105" y="5242303"/>
            <a:ext cx="2119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/>
              <a:t>QM2-4P-342</a:t>
            </a:r>
          </a:p>
          <a:p>
            <a:r>
              <a:rPr kumimoji="1" lang="en-US" altLang="zh-TW" sz="2000" b="1" dirty="0"/>
              <a:t>QM2-4P-384A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="" xmlns:a16="http://schemas.microsoft.com/office/drawing/2014/main" id="{A6666E0C-4784-CF41-BE26-29EDDE4525D0}"/>
              </a:ext>
            </a:extLst>
          </p:cNvPr>
          <p:cNvGrpSpPr/>
          <p:nvPr/>
        </p:nvGrpSpPr>
        <p:grpSpPr>
          <a:xfrm>
            <a:off x="-114835" y="4306679"/>
            <a:ext cx="12487065" cy="516836"/>
            <a:chOff x="-114835" y="4328742"/>
            <a:chExt cx="12487065" cy="516836"/>
          </a:xfrm>
        </p:grpSpPr>
        <p:sp>
          <p:nvSpPr>
            <p:cNvPr id="66" name="平行四邊形 65">
              <a:extLst>
                <a:ext uri="{FF2B5EF4-FFF2-40B4-BE49-F238E27FC236}">
                  <a16:creationId xmlns="" xmlns:a16="http://schemas.microsoft.com/office/drawing/2014/main" id="{46845533-081F-7749-97EB-DF4FE82B3093}"/>
                </a:ext>
              </a:extLst>
            </p:cNvPr>
            <p:cNvSpPr/>
            <p:nvPr/>
          </p:nvSpPr>
          <p:spPr>
            <a:xfrm>
              <a:off x="-114835" y="4345534"/>
              <a:ext cx="3547148" cy="500044"/>
            </a:xfrm>
            <a:prstGeom prst="parallelogram">
              <a:avLst>
                <a:gd name="adj" fmla="val 2245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7" name="Shape 318">
              <a:extLst>
                <a:ext uri="{FF2B5EF4-FFF2-40B4-BE49-F238E27FC236}">
                  <a16:creationId xmlns="" xmlns:a16="http://schemas.microsoft.com/office/drawing/2014/main" id="{A86F8937-52F5-BA42-9593-80ACE2F633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525" y="4404628"/>
              <a:ext cx="3210787" cy="392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7" tIns="121897" rIns="121897" bIns="121897" anchor="ctr"/>
            <a:lstStyle>
              <a:lvl1pPr indent="-841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Clr>
                  <a:srgbClr val="3F3F3F"/>
                </a:buClr>
                <a:buSzPts val="1000"/>
              </a:pPr>
              <a:r>
                <a:rPr lang="zh-Hant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支援擴充 </a:t>
              </a:r>
              <a:r>
                <a:rPr lang="en-US" altLang="zh-Hant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4 </a:t>
              </a:r>
              <a:r>
                <a:rPr lang="zh-Hant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個 </a:t>
              </a:r>
              <a:r>
                <a:rPr lang="en-US" altLang="zh-Hant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M.2 </a:t>
              </a:r>
              <a:r>
                <a:rPr lang="zh-Hant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埠</a:t>
              </a:r>
              <a:endParaRPr lang="zh-TW" alt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9" name="平行四邊形 68">
              <a:extLst>
                <a:ext uri="{FF2B5EF4-FFF2-40B4-BE49-F238E27FC236}">
                  <a16:creationId xmlns="" xmlns:a16="http://schemas.microsoft.com/office/drawing/2014/main" id="{ECA7929C-DFA8-454E-A022-9DBC93916A88}"/>
                </a:ext>
              </a:extLst>
            </p:cNvPr>
            <p:cNvSpPr/>
            <p:nvPr/>
          </p:nvSpPr>
          <p:spPr>
            <a:xfrm flipV="1">
              <a:off x="-28695" y="4328742"/>
              <a:ext cx="12400925" cy="45719"/>
            </a:xfrm>
            <a:prstGeom prst="parallelogram">
              <a:avLst>
                <a:gd name="adj" fmla="val 2245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70" name="群組 69">
            <a:extLst>
              <a:ext uri="{FF2B5EF4-FFF2-40B4-BE49-F238E27FC236}">
                <a16:creationId xmlns="" xmlns:a16="http://schemas.microsoft.com/office/drawing/2014/main" id="{82510A5B-D1CC-A74E-A07D-F5C3F423608C}"/>
              </a:ext>
            </a:extLst>
          </p:cNvPr>
          <p:cNvGrpSpPr/>
          <p:nvPr/>
        </p:nvGrpSpPr>
        <p:grpSpPr>
          <a:xfrm>
            <a:off x="-108211" y="2415981"/>
            <a:ext cx="12480441" cy="531848"/>
            <a:chOff x="-114835" y="4288985"/>
            <a:chExt cx="12480441" cy="531848"/>
          </a:xfrm>
        </p:grpSpPr>
        <p:sp>
          <p:nvSpPr>
            <p:cNvPr id="71" name="平行四邊形 70">
              <a:extLst>
                <a:ext uri="{FF2B5EF4-FFF2-40B4-BE49-F238E27FC236}">
                  <a16:creationId xmlns="" xmlns:a16="http://schemas.microsoft.com/office/drawing/2014/main" id="{011AD1BF-647E-4945-8E69-D515A872B14C}"/>
                </a:ext>
              </a:extLst>
            </p:cNvPr>
            <p:cNvSpPr/>
            <p:nvPr/>
          </p:nvSpPr>
          <p:spPr>
            <a:xfrm>
              <a:off x="-114835" y="4320789"/>
              <a:ext cx="3540524" cy="500044"/>
            </a:xfrm>
            <a:prstGeom prst="parallelogram">
              <a:avLst>
                <a:gd name="adj" fmla="val 2245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72" name="Shape 318">
              <a:extLst>
                <a:ext uri="{FF2B5EF4-FFF2-40B4-BE49-F238E27FC236}">
                  <a16:creationId xmlns="" xmlns:a16="http://schemas.microsoft.com/office/drawing/2014/main" id="{8049C700-E339-D247-A776-78D616C01D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526" y="4380775"/>
              <a:ext cx="2998488" cy="392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7" tIns="121897" rIns="121897" bIns="121897" anchor="ctr"/>
            <a:lstStyle>
              <a:lvl1pPr indent="-841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Clr>
                  <a:srgbClr val="3F3F3F"/>
                </a:buClr>
                <a:buSzPts val="1000"/>
              </a:pPr>
              <a:r>
                <a:rPr lang="zh-Hant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支援 </a:t>
              </a:r>
              <a:r>
                <a:rPr lang="en-US" altLang="zh-Hant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10GBASE-T </a:t>
              </a:r>
              <a:r>
                <a:rPr lang="zh-Hant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埠</a:t>
              </a:r>
              <a:endParaRPr lang="zh-TW" alt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3" name="平行四邊形 72">
              <a:extLst>
                <a:ext uri="{FF2B5EF4-FFF2-40B4-BE49-F238E27FC236}">
                  <a16:creationId xmlns="" xmlns:a16="http://schemas.microsoft.com/office/drawing/2014/main" id="{3EC1C73E-6D9F-A449-8873-93109D8F5CFE}"/>
                </a:ext>
              </a:extLst>
            </p:cNvPr>
            <p:cNvSpPr/>
            <p:nvPr/>
          </p:nvSpPr>
          <p:spPr>
            <a:xfrm flipV="1">
              <a:off x="-15443" y="4288985"/>
              <a:ext cx="12381049" cy="49162"/>
            </a:xfrm>
            <a:prstGeom prst="parallelogram">
              <a:avLst>
                <a:gd name="adj" fmla="val 2245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9" name="群組 15">
            <a:extLst>
              <a:ext uri="{FF2B5EF4-FFF2-40B4-BE49-F238E27FC236}">
                <a16:creationId xmlns="" xmlns:a16="http://schemas.microsoft.com/office/drawing/2014/main" id="{7946C1FD-1AAE-5048-9D69-2D85C02DAA81}"/>
              </a:ext>
            </a:extLst>
          </p:cNvPr>
          <p:cNvGrpSpPr>
            <a:grpSpLocks/>
          </p:cNvGrpSpPr>
          <p:nvPr/>
        </p:nvGrpSpPr>
        <p:grpSpPr bwMode="auto">
          <a:xfrm>
            <a:off x="228150" y="3042613"/>
            <a:ext cx="1908668" cy="1212681"/>
            <a:chOff x="706271" y="4067175"/>
            <a:chExt cx="2772989" cy="1761721"/>
          </a:xfrm>
        </p:grpSpPr>
        <p:sp>
          <p:nvSpPr>
            <p:cNvPr id="10" name="Shape 273">
              <a:extLst>
                <a:ext uri="{FF2B5EF4-FFF2-40B4-BE49-F238E27FC236}">
                  <a16:creationId xmlns="" xmlns:a16="http://schemas.microsoft.com/office/drawing/2014/main" id="{86F1141C-52EC-724D-93AD-56DE0A83A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3473" y="4067175"/>
              <a:ext cx="1703651" cy="170317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pic>
          <p:nvPicPr>
            <p:cNvPr id="11" name="圖片 17" descr="QM2-2S10G1T_Front_left-angle.png">
              <a:extLst>
                <a:ext uri="{FF2B5EF4-FFF2-40B4-BE49-F238E27FC236}">
                  <a16:creationId xmlns="" xmlns:a16="http://schemas.microsoft.com/office/drawing/2014/main" id="{9A6C910B-A563-8E43-A6FD-B083C7B61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271" y="4095469"/>
              <a:ext cx="2772989" cy="1733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61020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/>
          <p:cNvSpPr>
            <a:spLocks noGrp="1"/>
          </p:cNvSpPr>
          <p:nvPr>
            <p:ph type="ctrTitle"/>
          </p:nvPr>
        </p:nvSpPr>
        <p:spPr>
          <a:xfrm>
            <a:off x="460294" y="1650013"/>
            <a:ext cx="9144000" cy="2387600"/>
          </a:xfrm>
        </p:spPr>
        <p:txBody>
          <a:bodyPr anchor="ctr">
            <a:normAutofit/>
          </a:bodyPr>
          <a:lstStyle/>
          <a:p>
            <a:pPr algn="l"/>
            <a:r>
              <a:rPr kumimoji="1" lang="zh-TW" altLang="en-US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 </a:t>
            </a:r>
            <a:r>
              <a:rPr kumimoji="1" lang="en-US" altLang="zh-TW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QM2</a:t>
            </a:r>
            <a:r>
              <a:rPr kumimoji="1" lang="zh-TW" altLang="en-US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擴充卡</a:t>
            </a:r>
            <a:r>
              <a:rPr kumimoji="1" lang="en-US" altLang="zh-TW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kumimoji="1" lang="en-US" altLang="zh-TW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zh-TW" altLang="en-US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讓 </a:t>
            </a:r>
            <a:r>
              <a:rPr kumimoji="1" lang="en-US" altLang="zh-TW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</a:t>
            </a:r>
            <a:r>
              <a:rPr kumimoji="1" lang="zh-TW" altLang="en-US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蛻變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="" xmlns:a16="http://schemas.microsoft.com/office/drawing/2014/main" id="{A370B220-1925-C24E-87B6-51EE10D8B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864" y="4545790"/>
            <a:ext cx="2240103" cy="1352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6" descr="QM2-2S10G1T_Front_left-angle.png">
            <a:extLst>
              <a:ext uri="{FF2B5EF4-FFF2-40B4-BE49-F238E27FC236}">
                <a16:creationId xmlns="" xmlns:a16="http://schemas.microsoft.com/office/drawing/2014/main" id="{A6D034C4-38D2-C645-84C6-A0B0FB3EE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6304" y="4450790"/>
            <a:ext cx="2318826" cy="14499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字方塊 22">
            <a:extLst>
              <a:ext uri="{FF2B5EF4-FFF2-40B4-BE49-F238E27FC236}">
                <a16:creationId xmlns="" xmlns:a16="http://schemas.microsoft.com/office/drawing/2014/main" id="{BFD92CAB-6046-CA43-91AC-47C65526660F}"/>
              </a:ext>
            </a:extLst>
          </p:cNvPr>
          <p:cNvSpPr txBox="1"/>
          <p:nvPr/>
        </p:nvSpPr>
        <p:spPr>
          <a:xfrm>
            <a:off x="378748" y="5855081"/>
            <a:ext cx="295632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300" b="1" dirty="0">
                <a:solidFill>
                  <a:schemeClr val="bg1"/>
                </a:solidFill>
              </a:rPr>
              <a:t>QM2-2S, QM2-2P</a:t>
            </a:r>
          </a:p>
          <a:p>
            <a:r>
              <a:rPr kumimoji="1" lang="en-US" altLang="zh-TW" sz="1300" b="1" dirty="0">
                <a:solidFill>
                  <a:schemeClr val="bg1"/>
                </a:solidFill>
              </a:rPr>
              <a:t>QM2-2S-220A, QM2-2P-244A</a:t>
            </a:r>
          </a:p>
          <a:p>
            <a:r>
              <a:rPr kumimoji="1" lang="en-US" altLang="zh-TW" sz="1300" b="1" dirty="0">
                <a:solidFill>
                  <a:schemeClr val="bg1"/>
                </a:solidFill>
              </a:rPr>
              <a:t>QM2-2P-344, QM2-2P-384</a:t>
            </a:r>
            <a:endParaRPr kumimoji="1" lang="zh-TW" altLang="en-US" sz="1300" b="1" dirty="0">
              <a:solidFill>
                <a:schemeClr val="bg1"/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="" xmlns:a16="http://schemas.microsoft.com/office/drawing/2014/main" id="{5C51D829-BB4F-5742-B04C-BC6968B02B0A}"/>
              </a:ext>
            </a:extLst>
          </p:cNvPr>
          <p:cNvSpPr txBox="1"/>
          <p:nvPr/>
        </p:nvSpPr>
        <p:spPr>
          <a:xfrm>
            <a:off x="3335070" y="6031381"/>
            <a:ext cx="17491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300" b="1" dirty="0">
                <a:solidFill>
                  <a:schemeClr val="bg1"/>
                </a:solidFill>
              </a:rPr>
              <a:t>QM2-2S10G1T</a:t>
            </a:r>
          </a:p>
          <a:p>
            <a:r>
              <a:rPr kumimoji="1" lang="en-US" altLang="zh-TW" sz="1300" b="1" dirty="0">
                <a:solidFill>
                  <a:schemeClr val="bg1"/>
                </a:solidFill>
              </a:rPr>
              <a:t>QM2-2P10G1T</a:t>
            </a:r>
          </a:p>
          <a:p>
            <a:endParaRPr kumimoji="1" lang="zh-TW" altLang="en-US" sz="1600" b="1" dirty="0">
              <a:solidFill>
                <a:schemeClr val="bg1"/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="" xmlns:a16="http://schemas.microsoft.com/office/drawing/2014/main" id="{0C8898B9-CC7B-5740-B311-F128CC65C5A5}"/>
              </a:ext>
            </a:extLst>
          </p:cNvPr>
          <p:cNvSpPr txBox="1"/>
          <p:nvPr/>
        </p:nvSpPr>
        <p:spPr>
          <a:xfrm>
            <a:off x="5144000" y="6031381"/>
            <a:ext cx="23118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300" b="1" dirty="0">
                <a:solidFill>
                  <a:schemeClr val="bg1"/>
                </a:solidFill>
              </a:rPr>
              <a:t>QM2-4S-240, QM2-4P-284</a:t>
            </a:r>
          </a:p>
          <a:p>
            <a:r>
              <a:rPr kumimoji="1" lang="en-US" altLang="zh-TW" sz="1300" b="1" dirty="0">
                <a:solidFill>
                  <a:schemeClr val="bg1"/>
                </a:solidFill>
              </a:rPr>
              <a:t>QM2-4P-342, QM2-4P-384A</a:t>
            </a:r>
          </a:p>
        </p:txBody>
      </p:sp>
      <p:cxnSp>
        <p:nvCxnSpPr>
          <p:cNvPr id="26" name="直線接點 25"/>
          <p:cNvCxnSpPr/>
          <p:nvPr/>
        </p:nvCxnSpPr>
        <p:spPr>
          <a:xfrm rot="5400000">
            <a:off x="2427212" y="6081545"/>
            <a:ext cx="1166537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 rot="5400000">
            <a:off x="4329210" y="6081548"/>
            <a:ext cx="1166537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 descr="QM2-2S-220A_Front_left-ang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56" y="4490545"/>
            <a:ext cx="2173621" cy="135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876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3" descr="\\10.64.2.86\Marketing\MarketingMaterials\Product_photo\NAS\TVS-x63\TVS-463\TVS-463_Front.png">
            <a:extLst>
              <a:ext uri="{FF2B5EF4-FFF2-40B4-BE49-F238E27FC236}">
                <a16:creationId xmlns="" xmlns:a16="http://schemas.microsoft.com/office/drawing/2014/main" id="{6880F266-D15E-5C43-9FFE-05C68B0F5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1916" y="3726089"/>
            <a:ext cx="4202113" cy="262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圖說文字 32">
            <a:extLst>
              <a:ext uri="{FF2B5EF4-FFF2-40B4-BE49-F238E27FC236}">
                <a16:creationId xmlns="" xmlns:a16="http://schemas.microsoft.com/office/drawing/2014/main" id="{8D0EB010-748E-B84A-A482-B1D66556FB34}"/>
              </a:ext>
            </a:extLst>
          </p:cNvPr>
          <p:cNvSpPr/>
          <p:nvPr/>
        </p:nvSpPr>
        <p:spPr>
          <a:xfrm>
            <a:off x="2516661" y="3334926"/>
            <a:ext cx="2387071" cy="1201640"/>
          </a:xfrm>
          <a:prstGeom prst="wedgeRectCallout">
            <a:avLst>
              <a:gd name="adj1" fmla="val -56426"/>
              <a:gd name="adj2" fmla="val 6947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利用 </a:t>
            </a:r>
            <a:r>
              <a:rPr kumimoji="1" lang="en" altLang="zh-TW" dirty="0"/>
              <a:t>QM2 </a:t>
            </a:r>
            <a:r>
              <a:rPr kumimoji="1" lang="zh-TW" altLang="en-US" dirty="0"/>
              <a:t>卡擴展無 </a:t>
            </a:r>
            <a:r>
              <a:rPr kumimoji="1" lang="en" altLang="zh-TW" dirty="0"/>
              <a:t>SSD </a:t>
            </a:r>
            <a:r>
              <a:rPr kumimoji="1" lang="zh-TW" altLang="en-US" dirty="0"/>
              <a:t>專用槽的 </a:t>
            </a:r>
            <a:r>
              <a:rPr kumimoji="1" lang="en" altLang="zh-TW" dirty="0"/>
              <a:t>NAS</a:t>
            </a:r>
            <a:endParaRPr kumimoji="1" lang="zh-TW" altLang="en-US" dirty="0"/>
          </a:p>
        </p:txBody>
      </p:sp>
      <p:pic>
        <p:nvPicPr>
          <p:cNvPr id="9" name="Picture 33" descr="\\MARKETING\Marketing\TO 明俐\直播PPT\20171208_SATA M.2 SSD 與 NVMe M.2 SSD 有什麼不一樣\素材\P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-75" b="58275"/>
          <a:stretch/>
        </p:blipFill>
        <p:spPr bwMode="auto">
          <a:xfrm>
            <a:off x="5376308" y="4332404"/>
            <a:ext cx="5927538" cy="156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0" descr="\\MARKETING\Marketing\MarketingMaterials\素材\_icons\ICON_Sabrina\QNAP Auto Tiering logo_512x5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5323" y="5147127"/>
            <a:ext cx="1066121" cy="10661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F834A7C6-D153-C940-AF35-71C1A1706F86}"/>
              </a:ext>
            </a:extLst>
          </p:cNvPr>
          <p:cNvSpPr/>
          <p:nvPr/>
        </p:nvSpPr>
        <p:spPr>
          <a:xfrm>
            <a:off x="6044943" y="1329207"/>
            <a:ext cx="3301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隨機存取</a:t>
            </a:r>
            <a:r>
              <a:rPr lang="zh-TW" altLang="zh-TW" sz="2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效能</a:t>
            </a:r>
            <a:r>
              <a:rPr lang="zh-TW" altLang="en-US" sz="2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大幅提升</a:t>
            </a:r>
          </a:p>
        </p:txBody>
      </p:sp>
      <p:sp>
        <p:nvSpPr>
          <p:cNvPr id="26" name="Shape 398">
            <a:extLst>
              <a:ext uri="{FF2B5EF4-FFF2-40B4-BE49-F238E27FC236}">
                <a16:creationId xmlns="" xmlns:a16="http://schemas.microsoft.com/office/drawing/2014/main" id="{FC40BD89-8276-1D42-8F78-DA51589FE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013" y="6095162"/>
            <a:ext cx="1387597" cy="30947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1600" b="1" dirty="0">
                <a:solidFill>
                  <a:srgbClr val="3F3F3F"/>
                </a:solidFill>
                <a:latin typeface="+mn-lt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TVS-463</a:t>
            </a:r>
          </a:p>
        </p:txBody>
      </p:sp>
      <p:grpSp>
        <p:nvGrpSpPr>
          <p:cNvPr id="5" name="Shape 297"/>
          <p:cNvGrpSpPr>
            <a:grpSpLocks/>
          </p:cNvGrpSpPr>
          <p:nvPr/>
        </p:nvGrpSpPr>
        <p:grpSpPr bwMode="auto">
          <a:xfrm>
            <a:off x="2521414" y="2474412"/>
            <a:ext cx="2374900" cy="2212975"/>
            <a:chOff x="-2024847" y="2448708"/>
            <a:chExt cx="2714749" cy="2481249"/>
          </a:xfrm>
        </p:grpSpPr>
        <p:pic>
          <p:nvPicPr>
            <p:cNvPr id="6" name="Shape 298" descr="D:\工作進行中\20170911直播母版16比9\20171012直播ppt元素\QM2爆炸圖_coco.png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24847" y="2448708"/>
              <a:ext cx="2714749" cy="2481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Shape 299"/>
            <p:cNvSpPr txBox="1">
              <a:spLocks noChangeArrowheads="1"/>
            </p:cNvSpPr>
            <p:nvPr/>
          </p:nvSpPr>
          <p:spPr bwMode="auto">
            <a:xfrm>
              <a:off x="-1417273" y="3280482"/>
              <a:ext cx="2034247" cy="623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91425" rIns="91425" bIns="9142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FFFFFF"/>
                </a:buClr>
                <a:buSzPts val="1400"/>
              </a:pPr>
              <a:r>
                <a:rPr lang="zh-TW" altLang="zh-TW" sz="2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Arial" charset="0"/>
                </a:rPr>
                <a:t>QM2 SSD RAID</a:t>
              </a:r>
            </a:p>
          </p:txBody>
        </p:sp>
      </p:grpSp>
      <p:sp>
        <p:nvSpPr>
          <p:cNvPr id="8" name="Shape 302"/>
          <p:cNvSpPr txBox="1">
            <a:spLocks noChangeArrowheads="1"/>
          </p:cNvSpPr>
          <p:nvPr/>
        </p:nvSpPr>
        <p:spPr bwMode="auto">
          <a:xfrm>
            <a:off x="3890670" y="4203145"/>
            <a:ext cx="1371357" cy="3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1600" b="1" dirty="0">
                <a:solidFill>
                  <a:srgbClr val="3F3F3F"/>
                </a:solidFill>
                <a:latin typeface="+mn-lt"/>
                <a:ea typeface="+mj-ea"/>
                <a:sym typeface="Arial" charset="0"/>
              </a:rPr>
              <a:t>QM2-2S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6136B7CA-374F-DF44-90F0-B9D8574AB428}"/>
              </a:ext>
            </a:extLst>
          </p:cNvPr>
          <p:cNvSpPr/>
          <p:nvPr/>
        </p:nvSpPr>
        <p:spPr>
          <a:xfrm>
            <a:off x="6854160" y="3782927"/>
            <a:ext cx="4769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效能與總儲存空間擴充雙重效益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="" xmlns:a16="http://schemas.microsoft.com/office/drawing/2014/main" id="{582803DC-32EC-384B-93A5-2A194E6BB0B9}"/>
              </a:ext>
            </a:extLst>
          </p:cNvPr>
          <p:cNvSpPr txBox="1"/>
          <p:nvPr/>
        </p:nvSpPr>
        <p:spPr>
          <a:xfrm>
            <a:off x="458210" y="1769606"/>
            <a:ext cx="4463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rgbClr val="C00000"/>
                </a:solidFill>
                <a:latin typeface="+mn-ea"/>
              </a:rPr>
              <a:t>QTS</a:t>
            </a:r>
            <a:r>
              <a:rPr lang="zh-TW" altLang="en-US" sz="2000" b="1" dirty="0">
                <a:solidFill>
                  <a:srgbClr val="C00000"/>
                </a:solidFill>
                <a:latin typeface="+mn-ea"/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  <a:latin typeface="+mn-ea"/>
              </a:rPr>
              <a:t>4.3.4 </a:t>
            </a:r>
            <a:r>
              <a:rPr lang="zh-TW" altLang="en-US" sz="2000" b="1" dirty="0">
                <a:latin typeface="+mn-ea"/>
              </a:rPr>
              <a:t>支援將 </a:t>
            </a:r>
            <a:r>
              <a:rPr lang="zh-TW" altLang="zh-TW" sz="2000" b="1" dirty="0">
                <a:latin typeface="+mn-ea"/>
              </a:rPr>
              <a:t>4.2 </a:t>
            </a:r>
            <a:r>
              <a:rPr lang="zh-TW" altLang="en-US" sz="2000" b="1" dirty="0">
                <a:latin typeface="+mn-ea"/>
              </a:rPr>
              <a:t>後建立的儲存池</a:t>
            </a:r>
            <a:endParaRPr lang="en-US" altLang="zh-TW" sz="2000" b="1" dirty="0">
              <a:latin typeface="+mn-ea"/>
            </a:endParaRPr>
          </a:p>
          <a:p>
            <a:r>
              <a:rPr lang="zh-TW" altLang="en-US" sz="2000" b="1" dirty="0">
                <a:latin typeface="+mn-ea"/>
              </a:rPr>
              <a:t>無痛</a:t>
            </a:r>
            <a:r>
              <a:rPr lang="zh-TW" altLang="en-US" sz="2000" b="1" dirty="0">
                <a:solidFill>
                  <a:srgbClr val="C00000"/>
                </a:solidFill>
                <a:latin typeface="+mn-ea"/>
              </a:rPr>
              <a:t>升級為</a:t>
            </a:r>
            <a:r>
              <a:rPr lang="en-US" altLang="zh-TW" sz="2000" b="1" dirty="0">
                <a:solidFill>
                  <a:srgbClr val="C00000"/>
                </a:solidFill>
                <a:latin typeface="+mn-ea"/>
              </a:rPr>
              <a:t> </a:t>
            </a:r>
            <a:r>
              <a:rPr lang="zh-TW" altLang="zh-TW" sz="2000" b="1" dirty="0">
                <a:solidFill>
                  <a:srgbClr val="C00000"/>
                </a:solidFill>
                <a:latin typeface="+mn-ea"/>
              </a:rPr>
              <a:t>Qtier</a:t>
            </a:r>
            <a:r>
              <a:rPr lang="en-US" altLang="zh-TW" sz="2000" b="1" dirty="0">
                <a:solidFill>
                  <a:srgbClr val="C00000"/>
                </a:solidFill>
                <a:latin typeface="+mn-ea"/>
              </a:rPr>
              <a:t> </a:t>
            </a:r>
            <a:r>
              <a:rPr lang="zh-TW" altLang="en-US" sz="2000" b="1" dirty="0">
                <a:solidFill>
                  <a:srgbClr val="C00000"/>
                </a:solidFill>
                <a:latin typeface="+mn-ea"/>
              </a:rPr>
              <a:t>自動分層儲存池</a:t>
            </a:r>
            <a:endParaRPr kumimoji="1" lang="zh-TW" altLang="en-US" sz="2000" b="1" dirty="0">
              <a:latin typeface="+mn-ea"/>
            </a:endParaRPr>
          </a:p>
        </p:txBody>
      </p:sp>
      <p:pic>
        <p:nvPicPr>
          <p:cNvPr id="30" name="Shape 83">
            <a:extLst>
              <a:ext uri="{FF2B5EF4-FFF2-40B4-BE49-F238E27FC236}">
                <a16:creationId xmlns="" xmlns:a16="http://schemas.microsoft.com/office/drawing/2014/main" id="{506D2161-2D74-994B-805E-1A93AD53D989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98" b="49948"/>
          <a:stretch/>
        </p:blipFill>
        <p:spPr bwMode="auto">
          <a:xfrm>
            <a:off x="5379764" y="1918388"/>
            <a:ext cx="6034762" cy="146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5" name="群組 34">
            <a:extLst>
              <a:ext uri="{FF2B5EF4-FFF2-40B4-BE49-F238E27FC236}">
                <a16:creationId xmlns="" xmlns:a16="http://schemas.microsoft.com/office/drawing/2014/main" id="{8A92147D-573B-4C47-8C36-665B9BFFC3DE}"/>
              </a:ext>
            </a:extLst>
          </p:cNvPr>
          <p:cNvGrpSpPr/>
          <p:nvPr/>
        </p:nvGrpSpPr>
        <p:grpSpPr>
          <a:xfrm>
            <a:off x="5357724" y="1239488"/>
            <a:ext cx="6058020" cy="662765"/>
            <a:chOff x="3201090" y="2357147"/>
            <a:chExt cx="6058020" cy="662765"/>
          </a:xfrm>
        </p:grpSpPr>
        <p:sp>
          <p:nvSpPr>
            <p:cNvPr id="31" name="剪去並圓角化單一角落矩形 30">
              <a:extLst>
                <a:ext uri="{FF2B5EF4-FFF2-40B4-BE49-F238E27FC236}">
                  <a16:creationId xmlns="" xmlns:a16="http://schemas.microsoft.com/office/drawing/2014/main" id="{89923FD1-A9EF-2B47-BCD9-CA61B6CFC05F}"/>
                </a:ext>
              </a:extLst>
            </p:cNvPr>
            <p:cNvSpPr/>
            <p:nvPr/>
          </p:nvSpPr>
          <p:spPr>
            <a:xfrm>
              <a:off x="7935109" y="2357147"/>
              <a:ext cx="1324001" cy="604434"/>
            </a:xfrm>
            <a:prstGeom prst="snip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b="1" dirty="0"/>
                <a:t>SSD</a:t>
              </a:r>
              <a:r>
                <a:rPr kumimoji="1" lang="zh-TW" altLang="en-US" b="1" dirty="0"/>
                <a:t> 快取</a:t>
              </a:r>
            </a:p>
          </p:txBody>
        </p:sp>
        <p:sp>
          <p:nvSpPr>
            <p:cNvPr id="34" name="五邊形 33">
              <a:extLst>
                <a:ext uri="{FF2B5EF4-FFF2-40B4-BE49-F238E27FC236}">
                  <a16:creationId xmlns="" xmlns:a16="http://schemas.microsoft.com/office/drawing/2014/main" id="{A77AF980-9D79-1149-9760-18E64B6E868B}"/>
                </a:ext>
              </a:extLst>
            </p:cNvPr>
            <p:cNvSpPr/>
            <p:nvPr/>
          </p:nvSpPr>
          <p:spPr>
            <a:xfrm>
              <a:off x="3201090" y="2924779"/>
              <a:ext cx="6056802" cy="95133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="" xmlns:a16="http://schemas.microsoft.com/office/drawing/2014/main" id="{D5C507FA-3770-4F4F-848D-82C3AD9166FD}"/>
              </a:ext>
            </a:extLst>
          </p:cNvPr>
          <p:cNvGrpSpPr/>
          <p:nvPr/>
        </p:nvGrpSpPr>
        <p:grpSpPr>
          <a:xfrm>
            <a:off x="5375910" y="3698006"/>
            <a:ext cx="6056802" cy="647266"/>
            <a:chOff x="4538369" y="4614884"/>
            <a:chExt cx="6056802" cy="647266"/>
          </a:xfrm>
        </p:grpSpPr>
        <p:sp>
          <p:nvSpPr>
            <p:cNvPr id="32" name="剪去並圓角化單一角落矩形 31">
              <a:extLst>
                <a:ext uri="{FF2B5EF4-FFF2-40B4-BE49-F238E27FC236}">
                  <a16:creationId xmlns="" xmlns:a16="http://schemas.microsoft.com/office/drawing/2014/main" id="{EE6334DE-3E46-C746-AF71-CA1DE8AA3CF0}"/>
                </a:ext>
              </a:extLst>
            </p:cNvPr>
            <p:cNvSpPr/>
            <p:nvPr/>
          </p:nvSpPr>
          <p:spPr>
            <a:xfrm>
              <a:off x="4538369" y="4614884"/>
              <a:ext cx="1324001" cy="604434"/>
            </a:xfrm>
            <a:prstGeom prst="snip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b="1" dirty="0"/>
                <a:t>SSD</a:t>
              </a:r>
              <a:r>
                <a:rPr kumimoji="1" lang="zh-TW" altLang="en-US" b="1" dirty="0"/>
                <a:t> </a:t>
              </a:r>
              <a:r>
                <a:rPr kumimoji="1" lang="en-US" altLang="zh-TW" b="1" dirty="0"/>
                <a:t>tier</a:t>
              </a:r>
              <a:endParaRPr kumimoji="1" lang="zh-TW" altLang="en-US" b="1" dirty="0"/>
            </a:p>
          </p:txBody>
        </p:sp>
        <p:sp>
          <p:nvSpPr>
            <p:cNvPr id="36" name="五邊形 35">
              <a:extLst>
                <a:ext uri="{FF2B5EF4-FFF2-40B4-BE49-F238E27FC236}">
                  <a16:creationId xmlns="" xmlns:a16="http://schemas.microsoft.com/office/drawing/2014/main" id="{19205D8B-11EC-C14C-86B0-4740FA7F95AC}"/>
                </a:ext>
              </a:extLst>
            </p:cNvPr>
            <p:cNvSpPr/>
            <p:nvPr/>
          </p:nvSpPr>
          <p:spPr>
            <a:xfrm>
              <a:off x="4538369" y="5167017"/>
              <a:ext cx="6056802" cy="95133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458210" y="1202423"/>
            <a:ext cx="4803817" cy="484250"/>
            <a:chOff x="501498" y="3342380"/>
            <a:chExt cx="4803817" cy="484250"/>
          </a:xfrm>
          <a:solidFill>
            <a:srgbClr val="7030A0"/>
          </a:solidFill>
        </p:grpSpPr>
        <p:sp>
          <p:nvSpPr>
            <p:cNvPr id="4" name="五邊形 3"/>
            <p:cNvSpPr/>
            <p:nvPr/>
          </p:nvSpPr>
          <p:spPr>
            <a:xfrm>
              <a:off x="501498" y="3342380"/>
              <a:ext cx="4624154" cy="472643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=""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592529" y="3364965"/>
              <a:ext cx="471278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400" b="1" dirty="0">
                  <a:solidFill>
                    <a:srgbClr val="FFF000"/>
                  </a:solidFill>
                  <a:ea typeface="微軟正黑體" pitchFamily="34" charset="-120"/>
                </a:rPr>
                <a:t>無需破壞 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原有儲存架構與配置</a:t>
              </a:r>
              <a:endPara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684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QTS </a:t>
            </a:r>
            <a:r>
              <a:rPr kumimoji="1" lang="zh-TW" altLang="en-US" dirty="0"/>
              <a:t>支援 </a:t>
            </a:r>
            <a:r>
              <a:rPr kumimoji="1" lang="en-US" altLang="zh-TW" dirty="0"/>
              <a:t>M.2</a:t>
            </a:r>
            <a:r>
              <a:rPr kumimoji="1" lang="zh-TW" altLang="en-US" dirty="0"/>
              <a:t> </a:t>
            </a:r>
            <a:r>
              <a:rPr kumimoji="1" lang="en-US" altLang="zh-TW" dirty="0"/>
              <a:t>SSD </a:t>
            </a:r>
            <a:r>
              <a:rPr kumimoji="1" lang="zh-TW" altLang="en-US" dirty="0"/>
              <a:t>快取儲存應用</a:t>
            </a:r>
          </a:p>
        </p:txBody>
      </p:sp>
      <p:grpSp>
        <p:nvGrpSpPr>
          <p:cNvPr id="3" name="群組 45"/>
          <p:cNvGrpSpPr>
            <a:grpSpLocks/>
          </p:cNvGrpSpPr>
          <p:nvPr/>
        </p:nvGrpSpPr>
        <p:grpSpPr bwMode="auto">
          <a:xfrm>
            <a:off x="4216409" y="3615743"/>
            <a:ext cx="1889125" cy="868363"/>
            <a:chOff x="11139420" y="732770"/>
            <a:chExt cx="1889020" cy="868539"/>
          </a:xfrm>
        </p:grpSpPr>
        <p:cxnSp>
          <p:nvCxnSpPr>
            <p:cNvPr id="4" name="Shape 70"/>
            <p:cNvCxnSpPr/>
            <p:nvPr/>
          </p:nvCxnSpPr>
          <p:spPr>
            <a:xfrm>
              <a:off x="11139420" y="1342494"/>
              <a:ext cx="265097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srgbClr val="7F7F7F">
                  <a:alpha val="78820"/>
                </a:srgbClr>
              </a:outerShdw>
            </a:effectLst>
          </p:spPr>
        </p:cxnSp>
        <p:cxnSp>
          <p:nvCxnSpPr>
            <p:cNvPr id="5" name="Shape 101"/>
            <p:cNvCxnSpPr/>
            <p:nvPr/>
          </p:nvCxnSpPr>
          <p:spPr bwMode="auto">
            <a:xfrm>
              <a:off x="11139420" y="956653"/>
              <a:ext cx="265097" cy="0"/>
            </a:xfrm>
            <a:prstGeom prst="straightConnector1">
              <a:avLst/>
            </a:prstGeom>
            <a:noFill/>
            <a:ln w="381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srgbClr val="7F7F7F">
                  <a:alpha val="78820"/>
                </a:srgbClr>
              </a:outerShdw>
            </a:effectLst>
          </p:spPr>
        </p:cxnSp>
        <p:sp>
          <p:nvSpPr>
            <p:cNvPr id="6" name="Shape 102"/>
            <p:cNvSpPr txBox="1">
              <a:spLocks noChangeArrowheads="1"/>
            </p:cNvSpPr>
            <p:nvPr/>
          </p:nvSpPr>
          <p:spPr bwMode="auto">
            <a:xfrm>
              <a:off x="11425201" y="732770"/>
              <a:ext cx="1603239" cy="502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/>
            <a:lstStyle>
              <a:lvl1pPr indent="-1000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0C0C0C"/>
                </a:buClr>
                <a:buSzPts val="1200"/>
              </a:pPr>
              <a:r>
                <a:rPr lang="zh-TW" altLang="en-US" sz="1600" b="1" dirty="0">
                  <a:solidFill>
                    <a:srgbClr val="0C0C0C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讀取</a:t>
              </a:r>
              <a:endParaRPr lang="zh-TW" altLang="zh-TW" sz="1600" b="1" dirty="0">
                <a:solidFill>
                  <a:srgbClr val="0C0C0C"/>
                </a:solidFill>
                <a:latin typeface="微軟正黑體" charset="-120"/>
                <a:ea typeface="微軟正黑體" charset="-120"/>
                <a:sym typeface="微軟正黑體" charset="-120"/>
              </a:endParaRPr>
            </a:p>
          </p:txBody>
        </p:sp>
        <p:sp>
          <p:nvSpPr>
            <p:cNvPr id="7" name="Shape 103"/>
            <p:cNvSpPr txBox="1">
              <a:spLocks noChangeArrowheads="1"/>
            </p:cNvSpPr>
            <p:nvPr/>
          </p:nvSpPr>
          <p:spPr bwMode="auto">
            <a:xfrm>
              <a:off x="11409430" y="1119619"/>
              <a:ext cx="1322832" cy="481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/>
            <a:lstStyle>
              <a:lvl1pPr indent="-1000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0C0C0C"/>
                </a:buClr>
                <a:buSzPts val="1200"/>
              </a:pPr>
              <a:r>
                <a:rPr lang="zh-TW" altLang="en-US" sz="1600" b="1">
                  <a:solidFill>
                    <a:srgbClr val="0C0C0C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寫入</a:t>
              </a:r>
              <a:endParaRPr lang="zh-TW" altLang="zh-TW" sz="1600" b="1">
                <a:solidFill>
                  <a:srgbClr val="0C0C0C"/>
                </a:solidFill>
                <a:latin typeface="微軟正黑體" charset="-120"/>
                <a:ea typeface="微軟正黑體" charset="-120"/>
                <a:sym typeface="微軟正黑體" charset="-120"/>
              </a:endParaRPr>
            </a:p>
          </p:txBody>
        </p:sp>
      </p:grpSp>
      <p:grpSp>
        <p:nvGrpSpPr>
          <p:cNvPr id="8" name="群組 44"/>
          <p:cNvGrpSpPr>
            <a:grpSpLocks/>
          </p:cNvGrpSpPr>
          <p:nvPr/>
        </p:nvGrpSpPr>
        <p:grpSpPr bwMode="auto">
          <a:xfrm>
            <a:off x="4219584" y="4382920"/>
            <a:ext cx="1749425" cy="992187"/>
            <a:chOff x="11142110" y="1810127"/>
            <a:chExt cx="1749051" cy="991871"/>
          </a:xfrm>
        </p:grpSpPr>
        <p:sp>
          <p:nvSpPr>
            <p:cNvPr id="9" name="Shape 74"/>
            <p:cNvSpPr>
              <a:spLocks noChangeArrowheads="1"/>
            </p:cNvSpPr>
            <p:nvPr/>
          </p:nvSpPr>
          <p:spPr bwMode="auto">
            <a:xfrm>
              <a:off x="11142110" y="2195214"/>
              <a:ext cx="194805" cy="20723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10" name="Shape 75"/>
            <p:cNvSpPr>
              <a:spLocks noChangeArrowheads="1"/>
            </p:cNvSpPr>
            <p:nvPr/>
          </p:nvSpPr>
          <p:spPr bwMode="auto">
            <a:xfrm>
              <a:off x="11142110" y="2481019"/>
              <a:ext cx="194805" cy="20723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11" name="Shape 96"/>
            <p:cNvSpPr txBox="1">
              <a:spLocks noChangeArrowheads="1"/>
            </p:cNvSpPr>
            <p:nvPr/>
          </p:nvSpPr>
          <p:spPr bwMode="auto">
            <a:xfrm>
              <a:off x="11367124" y="2099945"/>
              <a:ext cx="1524037" cy="38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1200" b="1" dirty="0">
                  <a:solidFill>
                    <a:srgbClr val="595959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HDD </a:t>
              </a:r>
              <a:r>
                <a:rPr lang="zh-TW" altLang="en-US" sz="1200" b="1" dirty="0">
                  <a:solidFill>
                    <a:srgbClr val="595959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空間</a:t>
              </a:r>
              <a:endParaRPr lang="zh-TW" altLang="zh-TW" sz="1200" b="1" dirty="0">
                <a:solidFill>
                  <a:srgbClr val="595959"/>
                </a:solidFill>
                <a:latin typeface="微軟正黑體" charset="-120"/>
                <a:ea typeface="微軟正黑體" charset="-120"/>
                <a:sym typeface="微軟正黑體" charset="-120"/>
              </a:endParaRPr>
            </a:p>
          </p:txBody>
        </p:sp>
        <p:sp>
          <p:nvSpPr>
            <p:cNvPr id="12" name="Shape 97"/>
            <p:cNvSpPr txBox="1">
              <a:spLocks noChangeArrowheads="1"/>
            </p:cNvSpPr>
            <p:nvPr/>
          </p:nvSpPr>
          <p:spPr bwMode="auto">
            <a:xfrm>
              <a:off x="11367124" y="2420727"/>
              <a:ext cx="1524037" cy="38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1200" b="1" dirty="0">
                  <a:solidFill>
                    <a:srgbClr val="595959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SSD </a:t>
              </a:r>
              <a:r>
                <a:rPr lang="zh-TW" altLang="en-US" sz="1200" b="1" dirty="0">
                  <a:solidFill>
                    <a:srgbClr val="595959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空間</a:t>
              </a:r>
              <a:endParaRPr lang="zh-TW" altLang="zh-TW" sz="1200" b="1" dirty="0">
                <a:solidFill>
                  <a:srgbClr val="595959"/>
                </a:solidFill>
                <a:latin typeface="微軟正黑體" charset="-120"/>
                <a:ea typeface="微軟正黑體" charset="-120"/>
                <a:sym typeface="微軟正黑體" charset="-120"/>
              </a:endParaRPr>
            </a:p>
          </p:txBody>
        </p:sp>
        <p:sp>
          <p:nvSpPr>
            <p:cNvPr id="13" name="Shape 105"/>
            <p:cNvSpPr txBox="1">
              <a:spLocks noChangeArrowheads="1"/>
            </p:cNvSpPr>
            <p:nvPr/>
          </p:nvSpPr>
          <p:spPr bwMode="auto">
            <a:xfrm>
              <a:off x="11367124" y="1810127"/>
              <a:ext cx="972024" cy="38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1200" b="1" dirty="0">
                  <a:solidFill>
                    <a:srgbClr val="595959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應用層</a:t>
              </a:r>
            </a:p>
          </p:txBody>
        </p:sp>
        <p:sp>
          <p:nvSpPr>
            <p:cNvPr id="14" name="Shape 74"/>
            <p:cNvSpPr>
              <a:spLocks noChangeArrowheads="1"/>
            </p:cNvSpPr>
            <p:nvPr/>
          </p:nvSpPr>
          <p:spPr bwMode="auto">
            <a:xfrm>
              <a:off x="11142110" y="1906933"/>
              <a:ext cx="195220" cy="207897"/>
            </a:xfrm>
            <a:prstGeom prst="rect">
              <a:avLst/>
            </a:prstGeom>
            <a:solidFill>
              <a:schemeClr val="accent4"/>
            </a:solidFill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 anchor="ctr"/>
            <a:lstStyle/>
            <a:p>
              <a:pPr indent="-117475" algn="ctr">
                <a:buClr>
                  <a:srgbClr val="000000"/>
                </a:buClr>
                <a:buSzPts val="1400"/>
                <a:defRPr/>
              </a:pPr>
              <a:endParaRPr lang="zh-TW" altLang="zh-TW" sz="1900" b="1">
                <a:solidFill>
                  <a:srgbClr val="FFFFFF"/>
                </a:solidFill>
                <a:ea typeface="新細明體" pitchFamily="18" charset="-120"/>
                <a:cs typeface="Arial" charset="0"/>
                <a:sym typeface="Arial" charset="0"/>
              </a:endParaRPr>
            </a:p>
          </p:txBody>
        </p:sp>
      </p:grpSp>
      <p:grpSp>
        <p:nvGrpSpPr>
          <p:cNvPr id="15" name="群組 51"/>
          <p:cNvGrpSpPr>
            <a:grpSpLocks/>
          </p:cNvGrpSpPr>
          <p:nvPr/>
        </p:nvGrpSpPr>
        <p:grpSpPr bwMode="auto">
          <a:xfrm>
            <a:off x="336559" y="2856918"/>
            <a:ext cx="6304037" cy="2970615"/>
            <a:chOff x="5637683" y="2637706"/>
            <a:chExt cx="6305871" cy="2970516"/>
          </a:xfrm>
        </p:grpSpPr>
        <p:cxnSp>
          <p:nvCxnSpPr>
            <p:cNvPr id="16" name="Shape 73"/>
            <p:cNvCxnSpPr>
              <a:cxnSpLocks noChangeShapeType="1"/>
            </p:cNvCxnSpPr>
            <p:nvPr/>
          </p:nvCxnSpPr>
          <p:spPr bwMode="auto">
            <a:xfrm>
              <a:off x="5835430" y="4616402"/>
              <a:ext cx="3524486" cy="2000"/>
            </a:xfrm>
            <a:prstGeom prst="straightConnector1">
              <a:avLst/>
            </a:prstGeom>
            <a:noFill/>
            <a:ln w="9525">
              <a:solidFill>
                <a:srgbClr val="7F7F7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" name="Shape 76"/>
            <p:cNvCxnSpPr>
              <a:cxnSpLocks noChangeShapeType="1"/>
            </p:cNvCxnSpPr>
            <p:nvPr/>
          </p:nvCxnSpPr>
          <p:spPr bwMode="auto">
            <a:xfrm>
              <a:off x="5835430" y="4242055"/>
              <a:ext cx="3524486" cy="2000"/>
            </a:xfrm>
            <a:prstGeom prst="straightConnector1">
              <a:avLst/>
            </a:prstGeom>
            <a:noFill/>
            <a:ln w="9525">
              <a:solidFill>
                <a:srgbClr val="7F7F7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8" name="Shape 77"/>
            <p:cNvSpPr>
              <a:spLocks noChangeArrowheads="1"/>
            </p:cNvSpPr>
            <p:nvPr/>
          </p:nvSpPr>
          <p:spPr bwMode="auto">
            <a:xfrm>
              <a:off x="5882964" y="3066927"/>
              <a:ext cx="1428835" cy="42251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19" name="Shape 78"/>
            <p:cNvSpPr>
              <a:spLocks noChangeArrowheads="1"/>
            </p:cNvSpPr>
            <p:nvPr/>
          </p:nvSpPr>
          <p:spPr bwMode="auto">
            <a:xfrm>
              <a:off x="5835430" y="4257739"/>
              <a:ext cx="571614" cy="36526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20" name="Shape 79"/>
            <p:cNvSpPr>
              <a:spLocks noChangeArrowheads="1"/>
            </p:cNvSpPr>
            <p:nvPr/>
          </p:nvSpPr>
          <p:spPr bwMode="auto">
            <a:xfrm>
              <a:off x="6624335" y="4257730"/>
              <a:ext cx="571614" cy="89997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sym typeface="Arial" charset="0"/>
              </a:endParaRPr>
            </a:p>
          </p:txBody>
        </p:sp>
        <p:cxnSp>
          <p:nvCxnSpPr>
            <p:cNvPr id="21" name="Shape 80"/>
            <p:cNvCxnSpPr>
              <a:cxnSpLocks noChangeShapeType="1"/>
            </p:cNvCxnSpPr>
            <p:nvPr/>
          </p:nvCxnSpPr>
          <p:spPr bwMode="auto">
            <a:xfrm rot="-5400000">
              <a:off x="5747520" y="3867185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" name="Shape 81"/>
            <p:cNvCxnSpPr>
              <a:cxnSpLocks noChangeShapeType="1"/>
            </p:cNvCxnSpPr>
            <p:nvPr/>
          </p:nvCxnSpPr>
          <p:spPr bwMode="auto">
            <a:xfrm rot="-5400000">
              <a:off x="6441132" y="3866682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" name="Shape 82"/>
            <p:cNvCxnSpPr>
              <a:cxnSpLocks noChangeShapeType="1"/>
            </p:cNvCxnSpPr>
            <p:nvPr/>
          </p:nvCxnSpPr>
          <p:spPr bwMode="auto">
            <a:xfrm rot="5400000">
              <a:off x="6621050" y="3880901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" name="Shape 83"/>
            <p:cNvCxnSpPr>
              <a:cxnSpLocks noChangeShapeType="1"/>
            </p:cNvCxnSpPr>
            <p:nvPr/>
          </p:nvCxnSpPr>
          <p:spPr bwMode="auto">
            <a:xfrm rot="10800000">
              <a:off x="6406747" y="4432709"/>
              <a:ext cx="381209" cy="200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5" name="Shape 84"/>
            <p:cNvCxnSpPr>
              <a:cxnSpLocks noChangeShapeType="1"/>
            </p:cNvCxnSpPr>
            <p:nvPr/>
          </p:nvCxnSpPr>
          <p:spPr bwMode="auto">
            <a:xfrm flipV="1">
              <a:off x="7381226" y="4241552"/>
              <a:ext cx="0" cy="939063"/>
            </a:xfrm>
            <a:prstGeom prst="straightConnector1">
              <a:avLst/>
            </a:prstGeom>
            <a:noFill/>
            <a:ln w="9525">
              <a:solidFill>
                <a:srgbClr val="0C0C0C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6" name="Shape 85"/>
            <p:cNvCxnSpPr>
              <a:cxnSpLocks noChangeShapeType="1"/>
            </p:cNvCxnSpPr>
            <p:nvPr/>
          </p:nvCxnSpPr>
          <p:spPr bwMode="auto">
            <a:xfrm>
              <a:off x="5835430" y="5165906"/>
              <a:ext cx="3563107" cy="14709"/>
            </a:xfrm>
            <a:prstGeom prst="straightConnector1">
              <a:avLst/>
            </a:prstGeom>
            <a:noFill/>
            <a:ln w="9525">
              <a:solidFill>
                <a:srgbClr val="7F7F7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7" name="Shape 87"/>
            <p:cNvSpPr>
              <a:spLocks noChangeArrowheads="1"/>
            </p:cNvSpPr>
            <p:nvPr/>
          </p:nvSpPr>
          <p:spPr bwMode="auto">
            <a:xfrm>
              <a:off x="7694453" y="4257739"/>
              <a:ext cx="571614" cy="36526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28" name="Shape 88"/>
            <p:cNvSpPr>
              <a:spLocks noChangeArrowheads="1"/>
            </p:cNvSpPr>
            <p:nvPr/>
          </p:nvSpPr>
          <p:spPr bwMode="auto">
            <a:xfrm>
              <a:off x="8483373" y="4257730"/>
              <a:ext cx="571614" cy="89997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sym typeface="Arial" charset="0"/>
              </a:endParaRPr>
            </a:p>
          </p:txBody>
        </p:sp>
        <p:cxnSp>
          <p:nvCxnSpPr>
            <p:cNvPr id="29" name="Shape 89"/>
            <p:cNvCxnSpPr>
              <a:cxnSpLocks noChangeShapeType="1"/>
            </p:cNvCxnSpPr>
            <p:nvPr/>
          </p:nvCxnSpPr>
          <p:spPr bwMode="auto">
            <a:xfrm rot="-5400000">
              <a:off x="7543456" y="3867185"/>
              <a:ext cx="748540" cy="12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" name="Shape 92"/>
            <p:cNvCxnSpPr>
              <a:cxnSpLocks noChangeShapeType="1"/>
            </p:cNvCxnSpPr>
            <p:nvPr/>
          </p:nvCxnSpPr>
          <p:spPr bwMode="auto">
            <a:xfrm rot="10800000">
              <a:off x="8289006" y="4334563"/>
              <a:ext cx="381209" cy="20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1" name="Shape 93"/>
            <p:cNvSpPr txBox="1">
              <a:spLocks noChangeArrowheads="1"/>
            </p:cNvSpPr>
            <p:nvPr/>
          </p:nvSpPr>
          <p:spPr bwMode="auto">
            <a:xfrm>
              <a:off x="5637683" y="2637706"/>
              <a:ext cx="1819758" cy="38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746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900"/>
              </a:pPr>
              <a:r>
                <a:rPr lang="zh-TW" altLang="en-US" sz="1400" b="1" u="sng">
                  <a:solidFill>
                    <a:srgbClr val="0070C0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唯讀快取</a:t>
              </a:r>
              <a:endParaRPr lang="zh-TW" altLang="zh-TW" sz="1400" b="1" u="sng">
                <a:solidFill>
                  <a:srgbClr val="0070C0"/>
                </a:solidFill>
                <a:latin typeface="微軟正黑體" charset="-120"/>
                <a:ea typeface="微軟正黑體" charset="-120"/>
                <a:sym typeface="微軟正黑體" charset="-120"/>
              </a:endParaRPr>
            </a:p>
          </p:txBody>
        </p:sp>
        <p:sp>
          <p:nvSpPr>
            <p:cNvPr id="32" name="Shape 95"/>
            <p:cNvSpPr txBox="1">
              <a:spLocks noChangeArrowheads="1"/>
            </p:cNvSpPr>
            <p:nvPr/>
          </p:nvSpPr>
          <p:spPr bwMode="auto">
            <a:xfrm>
              <a:off x="8164303" y="5131733"/>
              <a:ext cx="3779251" cy="476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en-US" sz="1200" b="1" dirty="0">
                  <a:solidFill>
                    <a:srgbClr val="595959"/>
                  </a:solidFill>
                  <a:latin typeface="微軟正黑體" charset="-120"/>
                  <a:ea typeface="微軟正黑體" charset="-120"/>
                  <a:cs typeface="Arial" charset="0"/>
                  <a:sym typeface="Arial" charset="0"/>
                </a:rPr>
                <a:t>總容量 </a:t>
              </a:r>
              <a:r>
                <a:rPr lang="en-US" altLang="zh-TW" sz="1200" b="1" dirty="0">
                  <a:solidFill>
                    <a:srgbClr val="595959"/>
                  </a:solidFill>
                  <a:latin typeface="微軟正黑體" charset="-120"/>
                  <a:ea typeface="微軟正黑體" charset="-120"/>
                  <a:cs typeface="Arial" charset="0"/>
                  <a:sym typeface="Arial" charset="0"/>
                </a:rPr>
                <a:t>= </a:t>
              </a:r>
              <a:r>
                <a:rPr lang="zh-TW" altLang="en-US" sz="1200" b="1" dirty="0">
                  <a:solidFill>
                    <a:srgbClr val="595959"/>
                  </a:solidFill>
                  <a:latin typeface="微軟正黑體" charset="-120"/>
                  <a:ea typeface="微軟正黑體" charset="-120"/>
                  <a:cs typeface="Arial" charset="0"/>
                  <a:sym typeface="Arial" charset="0"/>
                </a:rPr>
                <a:t>硬碟容量</a:t>
              </a:r>
              <a:endParaRPr lang="zh-TW" altLang="zh-TW" sz="1200" b="1" dirty="0">
                <a:solidFill>
                  <a:srgbClr val="595959"/>
                </a:solidFill>
                <a:latin typeface="微軟正黑體" charset="-120"/>
                <a:ea typeface="微軟正黑體" charset="-120"/>
                <a:cs typeface="Arial" charset="0"/>
                <a:sym typeface="Arial" charset="0"/>
              </a:endParaRPr>
            </a:p>
          </p:txBody>
        </p:sp>
        <p:cxnSp>
          <p:nvCxnSpPr>
            <p:cNvPr id="33" name="Shape 98"/>
            <p:cNvCxnSpPr>
              <a:cxnSpLocks noChangeShapeType="1"/>
            </p:cNvCxnSpPr>
            <p:nvPr/>
          </p:nvCxnSpPr>
          <p:spPr bwMode="auto">
            <a:xfrm rot="5400000">
              <a:off x="7724754" y="3867746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" name="Shape 99"/>
            <p:cNvCxnSpPr>
              <a:cxnSpLocks noChangeShapeType="1"/>
            </p:cNvCxnSpPr>
            <p:nvPr/>
          </p:nvCxnSpPr>
          <p:spPr bwMode="auto">
            <a:xfrm>
              <a:off x="8289206" y="4526503"/>
              <a:ext cx="381209" cy="200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" name="Shape 100"/>
            <p:cNvCxnSpPr>
              <a:cxnSpLocks noChangeShapeType="1"/>
            </p:cNvCxnSpPr>
            <p:nvPr/>
          </p:nvCxnSpPr>
          <p:spPr bwMode="auto">
            <a:xfrm flipV="1">
              <a:off x="9249154" y="4220390"/>
              <a:ext cx="11789" cy="998879"/>
            </a:xfrm>
            <a:prstGeom prst="straightConnector1">
              <a:avLst/>
            </a:prstGeom>
            <a:noFill/>
            <a:ln w="9525">
              <a:solidFill>
                <a:srgbClr val="0C0C0C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6" name="Shape 77"/>
            <p:cNvSpPr>
              <a:spLocks noChangeArrowheads="1"/>
            </p:cNvSpPr>
            <p:nvPr/>
          </p:nvSpPr>
          <p:spPr bwMode="auto">
            <a:xfrm>
              <a:off x="7726093" y="3072685"/>
              <a:ext cx="1428835" cy="42251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37" name="Shape 93"/>
            <p:cNvSpPr txBox="1">
              <a:spLocks noChangeArrowheads="1"/>
            </p:cNvSpPr>
            <p:nvPr/>
          </p:nvSpPr>
          <p:spPr bwMode="auto">
            <a:xfrm>
              <a:off x="7381226" y="2643465"/>
              <a:ext cx="2038892" cy="38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746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900"/>
              </a:pPr>
              <a:r>
                <a:rPr lang="zh-TW" altLang="en-US" sz="1400" b="1" u="sng">
                  <a:solidFill>
                    <a:srgbClr val="0070C0"/>
                  </a:solidFill>
                  <a:latin typeface="微軟正黑體" charset="-120"/>
                  <a:ea typeface="微軟正黑體" charset="-120"/>
                  <a:sym typeface="微軟正黑體" charset="-120"/>
                </a:rPr>
                <a:t>讀寫快取</a:t>
              </a:r>
              <a:endParaRPr lang="zh-TW" altLang="zh-TW" sz="1400" b="1" u="sng">
                <a:solidFill>
                  <a:srgbClr val="0070C0"/>
                </a:solidFill>
                <a:latin typeface="微軟正黑體" charset="-120"/>
                <a:ea typeface="微軟正黑體" charset="-120"/>
                <a:sym typeface="微軟正黑體" charset="-120"/>
              </a:endParaRPr>
            </a:p>
          </p:txBody>
        </p:sp>
      </p:grpSp>
      <p:pic>
        <p:nvPicPr>
          <p:cNvPr id="38" name="Shape 8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1221" y="2756435"/>
            <a:ext cx="6083300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39" name="Shape 81"/>
          <p:cNvCxnSpPr>
            <a:cxnSpLocks noChangeShapeType="1"/>
          </p:cNvCxnSpPr>
          <p:nvPr/>
        </p:nvCxnSpPr>
        <p:spPr bwMode="auto">
          <a:xfrm rot="16200000">
            <a:off x="3011496" y="4065006"/>
            <a:ext cx="747713" cy="1587"/>
          </a:xfrm>
          <a:prstGeom prst="straightConnector1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0" name="Shape 82"/>
          <p:cNvCxnSpPr>
            <a:cxnSpLocks noChangeShapeType="1"/>
          </p:cNvCxnSpPr>
          <p:nvPr/>
        </p:nvCxnSpPr>
        <p:spPr bwMode="auto">
          <a:xfrm rot="5400000">
            <a:off x="3190884" y="4079293"/>
            <a:ext cx="747712" cy="1588"/>
          </a:xfrm>
          <a:prstGeom prst="straightConnector1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41" name="群組 29"/>
          <p:cNvGrpSpPr/>
          <p:nvPr/>
        </p:nvGrpSpPr>
        <p:grpSpPr>
          <a:xfrm>
            <a:off x="-377776" y="1395040"/>
            <a:ext cx="3574636" cy="486576"/>
            <a:chOff x="4884721" y="1357305"/>
            <a:chExt cx="2503330" cy="546402"/>
          </a:xfrm>
        </p:grpSpPr>
        <p:sp>
          <p:nvSpPr>
            <p:cNvPr id="42" name="平行四邊形 41"/>
            <p:cNvSpPr/>
            <p:nvPr/>
          </p:nvSpPr>
          <p:spPr>
            <a:xfrm>
              <a:off x="4884721" y="1357305"/>
              <a:ext cx="2503330" cy="492023"/>
            </a:xfrm>
            <a:prstGeom prst="parallelogram">
              <a:avLst>
                <a:gd name="adj" fmla="val 5572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5187808" y="1367998"/>
              <a:ext cx="2137290" cy="5357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改善 </a:t>
              </a:r>
              <a:r>
                <a:rPr lang="en-US" altLang="zh-TW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I/O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延遲</a:t>
              </a:r>
              <a:endParaRPr lang="zh-TW" altLang="en-US" sz="2400" b="1" dirty="0">
                <a:solidFill>
                  <a:srgbClr val="FFFF00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3173035" y="1392930"/>
            <a:ext cx="4263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加速磁碟存取的 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IOPS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 效能</a:t>
            </a:r>
            <a:endParaRPr lang="zh-TW" altLang="en-US" sz="2400" b="1" dirty="0">
              <a:latin typeface="+mj-lt"/>
              <a:ea typeface="微軟正黑體" pitchFamily="34" charset="-120"/>
            </a:endParaRPr>
          </a:p>
        </p:txBody>
      </p:sp>
      <p:grpSp>
        <p:nvGrpSpPr>
          <p:cNvPr id="46" name="群組 29"/>
          <p:cNvGrpSpPr/>
          <p:nvPr/>
        </p:nvGrpSpPr>
        <p:grpSpPr>
          <a:xfrm>
            <a:off x="-391627" y="1915571"/>
            <a:ext cx="3574636" cy="471187"/>
            <a:chOff x="4884721" y="1357305"/>
            <a:chExt cx="2503330" cy="529121"/>
          </a:xfrm>
        </p:grpSpPr>
        <p:sp>
          <p:nvSpPr>
            <p:cNvPr id="47" name="平行四邊形 46"/>
            <p:cNvSpPr/>
            <p:nvPr/>
          </p:nvSpPr>
          <p:spPr>
            <a:xfrm>
              <a:off x="4884721" y="1357305"/>
              <a:ext cx="2503330" cy="492023"/>
            </a:xfrm>
            <a:prstGeom prst="parallelogram">
              <a:avLst>
                <a:gd name="adj" fmla="val 5572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5187808" y="1367998"/>
              <a:ext cx="2137290" cy="518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允許全域快取</a:t>
              </a:r>
              <a:endParaRPr lang="zh-TW" altLang="en-US" sz="2400" b="1" dirty="0">
                <a:solidFill>
                  <a:srgbClr val="FFFF00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49" name="矩形 48"/>
          <p:cNvSpPr/>
          <p:nvPr/>
        </p:nvSpPr>
        <p:spPr>
          <a:xfrm>
            <a:off x="3182934" y="1949091"/>
            <a:ext cx="7471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應用到全機或根據需求指定給需要的磁碟區 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LUN</a:t>
            </a:r>
            <a:endParaRPr lang="zh-TW" altLang="en-US" sz="2400" b="1" dirty="0"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445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建立 </a:t>
            </a:r>
            <a:r>
              <a:rPr kumimoji="1" lang="en-US" altLang="zh-TW" dirty="0" err="1"/>
              <a:t>Qtier</a:t>
            </a:r>
            <a:r>
              <a:rPr kumimoji="1" lang="en-US" altLang="zh-TW" dirty="0"/>
              <a:t> </a:t>
            </a:r>
            <a:r>
              <a:rPr kumimoji="1" lang="zh-TW" altLang="en-US" dirty="0"/>
              <a:t>中的高速 </a:t>
            </a:r>
            <a:r>
              <a:rPr kumimoji="1" lang="en-US" altLang="zh-TW" dirty="0"/>
              <a:t>M.2</a:t>
            </a:r>
            <a:r>
              <a:rPr kumimoji="1" lang="zh-TW" altLang="en-US" dirty="0"/>
              <a:t> </a:t>
            </a:r>
            <a:r>
              <a:rPr kumimoji="1" lang="en-US" altLang="zh-TW" dirty="0"/>
              <a:t>SSD</a:t>
            </a:r>
            <a:r>
              <a:rPr kumimoji="1" lang="zh-TW" altLang="en-US" dirty="0"/>
              <a:t> 層</a:t>
            </a:r>
          </a:p>
        </p:txBody>
      </p:sp>
      <p:grpSp>
        <p:nvGrpSpPr>
          <p:cNvPr id="51" name="群組 50"/>
          <p:cNvGrpSpPr/>
          <p:nvPr/>
        </p:nvGrpSpPr>
        <p:grpSpPr>
          <a:xfrm>
            <a:off x="5524489" y="1095427"/>
            <a:ext cx="6343068" cy="3006951"/>
            <a:chOff x="380284" y="3862668"/>
            <a:chExt cx="6343068" cy="3006951"/>
          </a:xfrm>
        </p:grpSpPr>
        <p:grpSp>
          <p:nvGrpSpPr>
            <p:cNvPr id="19" name="群組 67"/>
            <p:cNvGrpSpPr>
              <a:grpSpLocks/>
            </p:cNvGrpSpPr>
            <p:nvPr/>
          </p:nvGrpSpPr>
          <p:grpSpPr bwMode="auto">
            <a:xfrm>
              <a:off x="4975514" y="5521812"/>
              <a:ext cx="1747838" cy="970922"/>
              <a:chOff x="11142110" y="1831386"/>
              <a:chExt cx="1749051" cy="970612"/>
            </a:xfrm>
          </p:grpSpPr>
          <p:sp>
            <p:nvSpPr>
              <p:cNvPr id="20" name="Shape 74"/>
              <p:cNvSpPr>
                <a:spLocks noChangeArrowheads="1"/>
              </p:cNvSpPr>
              <p:nvPr/>
            </p:nvSpPr>
            <p:spPr bwMode="auto">
              <a:xfrm>
                <a:off x="11142110" y="2195214"/>
                <a:ext cx="194805" cy="207239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 indent="-1174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buClr>
                    <a:srgbClr val="000000"/>
                  </a:buClr>
                  <a:buSzPts val="1400"/>
                </a:pPr>
                <a:endParaRPr lang="zh-TW" altLang="zh-TW" sz="1900" b="1">
                  <a:solidFill>
                    <a:srgbClr val="FFFFFF"/>
                  </a:solidFill>
                  <a:sym typeface="Arial" charset="0"/>
                </a:endParaRPr>
              </a:p>
            </p:txBody>
          </p:sp>
          <p:sp>
            <p:nvSpPr>
              <p:cNvPr id="21" name="Shape 75"/>
              <p:cNvSpPr>
                <a:spLocks noChangeArrowheads="1"/>
              </p:cNvSpPr>
              <p:nvPr/>
            </p:nvSpPr>
            <p:spPr bwMode="auto">
              <a:xfrm>
                <a:off x="11142110" y="2481019"/>
                <a:ext cx="194805" cy="207239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 indent="-1174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buClr>
                    <a:srgbClr val="000000"/>
                  </a:buClr>
                  <a:buSzPts val="1400"/>
                </a:pPr>
                <a:endParaRPr lang="zh-TW" altLang="zh-TW" sz="1900" b="1">
                  <a:solidFill>
                    <a:srgbClr val="FFFFFF"/>
                  </a:solidFill>
                  <a:sym typeface="Arial" charset="0"/>
                </a:endParaRPr>
              </a:p>
            </p:txBody>
          </p:sp>
          <p:sp>
            <p:nvSpPr>
              <p:cNvPr id="22" name="Shape 96"/>
              <p:cNvSpPr txBox="1">
                <a:spLocks noChangeArrowheads="1"/>
              </p:cNvSpPr>
              <p:nvPr/>
            </p:nvSpPr>
            <p:spPr bwMode="auto">
              <a:xfrm>
                <a:off x="11367124" y="2131834"/>
                <a:ext cx="1524037" cy="381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 marL="150813" indent="-666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>
                  <a:lnSpc>
                    <a:spcPct val="115000"/>
                  </a:lnSpc>
                  <a:buClr>
                    <a:srgbClr val="595959"/>
                  </a:buClr>
                  <a:buSzPts val="800"/>
                </a:pPr>
                <a:r>
                  <a:rPr lang="zh-TW" altLang="zh-TW" sz="1200" b="1" dirty="0">
                    <a:solidFill>
                      <a:srgbClr val="595959"/>
                    </a:solidFill>
                    <a:latin typeface="微軟正黑體" charset="-120"/>
                    <a:ea typeface="微軟正黑體" charset="-120"/>
                    <a:sym typeface="微軟正黑體" charset="-120"/>
                  </a:rPr>
                  <a:t>HDD </a:t>
                </a:r>
                <a:r>
                  <a:rPr lang="zh-TW" altLang="en-US" sz="1200" b="1" dirty="0">
                    <a:solidFill>
                      <a:srgbClr val="595959"/>
                    </a:solidFill>
                    <a:latin typeface="微軟正黑體" charset="-120"/>
                    <a:ea typeface="微軟正黑體" charset="-120"/>
                    <a:sym typeface="微軟正黑體" charset="-120"/>
                  </a:rPr>
                  <a:t>空間</a:t>
                </a:r>
                <a:endParaRPr lang="zh-TW" altLang="zh-TW" sz="1200" b="1" dirty="0">
                  <a:solidFill>
                    <a:srgbClr val="595959"/>
                  </a:solidFill>
                  <a:latin typeface="微軟正黑體" charset="-120"/>
                  <a:ea typeface="微軟正黑體" charset="-120"/>
                  <a:sym typeface="微軟正黑體" charset="-120"/>
                </a:endParaRPr>
              </a:p>
            </p:txBody>
          </p:sp>
          <p:sp>
            <p:nvSpPr>
              <p:cNvPr id="23" name="Shape 97"/>
              <p:cNvSpPr txBox="1">
                <a:spLocks noChangeArrowheads="1"/>
              </p:cNvSpPr>
              <p:nvPr/>
            </p:nvSpPr>
            <p:spPr bwMode="auto">
              <a:xfrm>
                <a:off x="11367124" y="2420727"/>
                <a:ext cx="1524037" cy="381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 marL="150813" indent="-666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>
                  <a:lnSpc>
                    <a:spcPct val="115000"/>
                  </a:lnSpc>
                  <a:buClr>
                    <a:srgbClr val="595959"/>
                  </a:buClr>
                  <a:buSzPts val="800"/>
                </a:pPr>
                <a:r>
                  <a:rPr lang="zh-TW" altLang="zh-TW" sz="1200" b="1" dirty="0">
                    <a:solidFill>
                      <a:srgbClr val="595959"/>
                    </a:solidFill>
                    <a:latin typeface="微軟正黑體" charset="-120"/>
                    <a:ea typeface="微軟正黑體" charset="-120"/>
                    <a:sym typeface="微軟正黑體" charset="-120"/>
                  </a:rPr>
                  <a:t>SSD </a:t>
                </a:r>
                <a:r>
                  <a:rPr lang="zh-TW" altLang="en-US" sz="1200" b="1" dirty="0">
                    <a:solidFill>
                      <a:srgbClr val="595959"/>
                    </a:solidFill>
                    <a:latin typeface="微軟正黑體" charset="-120"/>
                    <a:ea typeface="微軟正黑體" charset="-120"/>
                    <a:sym typeface="微軟正黑體" charset="-120"/>
                  </a:rPr>
                  <a:t>空間</a:t>
                </a:r>
                <a:endParaRPr lang="zh-TW" altLang="zh-TW" sz="1200" b="1" dirty="0">
                  <a:solidFill>
                    <a:srgbClr val="595959"/>
                  </a:solidFill>
                  <a:latin typeface="微軟正黑體" charset="-120"/>
                  <a:ea typeface="微軟正黑體" charset="-120"/>
                  <a:sym typeface="微軟正黑體" charset="-120"/>
                </a:endParaRPr>
              </a:p>
            </p:txBody>
          </p:sp>
          <p:sp>
            <p:nvSpPr>
              <p:cNvPr id="24" name="Shape 105"/>
              <p:cNvSpPr txBox="1">
                <a:spLocks noChangeArrowheads="1"/>
              </p:cNvSpPr>
              <p:nvPr/>
            </p:nvSpPr>
            <p:spPr bwMode="auto">
              <a:xfrm>
                <a:off x="11367124" y="1831386"/>
                <a:ext cx="972024" cy="381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 marL="150813" indent="-666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>
                  <a:lnSpc>
                    <a:spcPct val="115000"/>
                  </a:lnSpc>
                  <a:buClr>
                    <a:srgbClr val="595959"/>
                  </a:buClr>
                  <a:buSzPts val="800"/>
                </a:pPr>
                <a:r>
                  <a:rPr lang="zh-TW" altLang="zh-TW" sz="1200" b="1" dirty="0">
                    <a:solidFill>
                      <a:srgbClr val="595959"/>
                    </a:solidFill>
                    <a:latin typeface="微軟正黑體" charset="-120"/>
                    <a:ea typeface="微軟正黑體" charset="-120"/>
                    <a:sym typeface="微軟正黑體" charset="-120"/>
                  </a:rPr>
                  <a:t>應用層</a:t>
                </a:r>
              </a:p>
            </p:txBody>
          </p:sp>
          <p:sp>
            <p:nvSpPr>
              <p:cNvPr id="25" name="Shape 74"/>
              <p:cNvSpPr>
                <a:spLocks noChangeArrowheads="1"/>
              </p:cNvSpPr>
              <p:nvPr/>
            </p:nvSpPr>
            <p:spPr bwMode="auto">
              <a:xfrm>
                <a:off x="11142110" y="1906933"/>
                <a:ext cx="195399" cy="207897"/>
              </a:xfrm>
              <a:prstGeom prst="rect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 anchor="ctr"/>
              <a:lstStyle/>
              <a:p>
                <a:pPr indent="-117475" algn="ctr">
                  <a:buClr>
                    <a:srgbClr val="000000"/>
                  </a:buClr>
                  <a:buSzPts val="1400"/>
                  <a:defRPr/>
                </a:pPr>
                <a:endParaRPr lang="zh-TW" altLang="zh-TW" sz="1900" b="1">
                  <a:solidFill>
                    <a:srgbClr val="FFFFFF"/>
                  </a:solidFill>
                  <a:ea typeface="新細明體" pitchFamily="18" charset="-120"/>
                  <a:cs typeface="Arial" charset="0"/>
                  <a:sym typeface="Arial" charset="0"/>
                </a:endParaRPr>
              </a:p>
            </p:txBody>
          </p:sp>
        </p:grpSp>
        <p:grpSp>
          <p:nvGrpSpPr>
            <p:cNvPr id="50" name="群組 49"/>
            <p:cNvGrpSpPr/>
            <p:nvPr/>
          </p:nvGrpSpPr>
          <p:grpSpPr>
            <a:xfrm>
              <a:off x="380284" y="3862668"/>
              <a:ext cx="6097005" cy="3006951"/>
              <a:chOff x="380284" y="3862668"/>
              <a:chExt cx="6097005" cy="3006951"/>
            </a:xfrm>
          </p:grpSpPr>
          <p:grpSp>
            <p:nvGrpSpPr>
              <p:cNvPr id="4" name="群組 99"/>
              <p:cNvGrpSpPr>
                <a:grpSpLocks/>
              </p:cNvGrpSpPr>
              <p:nvPr/>
            </p:nvGrpSpPr>
            <p:grpSpPr bwMode="auto">
              <a:xfrm>
                <a:off x="380284" y="3862668"/>
                <a:ext cx="2478087" cy="2991633"/>
                <a:chOff x="2969092" y="2564629"/>
                <a:chExt cx="2476569" cy="2992236"/>
              </a:xfrm>
            </p:grpSpPr>
            <p:cxnSp>
              <p:nvCxnSpPr>
                <p:cNvPr id="5" name="Shape 151"/>
                <p:cNvCxnSpPr>
                  <a:cxnSpLocks noChangeShapeType="1"/>
                </p:cNvCxnSpPr>
                <p:nvPr/>
              </p:nvCxnSpPr>
              <p:spPr bwMode="auto">
                <a:xfrm>
                  <a:off x="3264027" y="4616391"/>
                  <a:ext cx="1523995" cy="2000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6" name="Shape 152"/>
                <p:cNvCxnSpPr>
                  <a:cxnSpLocks noChangeShapeType="1"/>
                </p:cNvCxnSpPr>
                <p:nvPr/>
              </p:nvCxnSpPr>
              <p:spPr bwMode="auto">
                <a:xfrm>
                  <a:off x="3264022" y="3866451"/>
                  <a:ext cx="1523995" cy="2400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grpSp>
              <p:nvGrpSpPr>
                <p:cNvPr id="7" name="Shape 153"/>
                <p:cNvGrpSpPr>
                  <a:grpSpLocks/>
                </p:cNvGrpSpPr>
                <p:nvPr/>
              </p:nvGrpSpPr>
              <p:grpSpPr bwMode="auto">
                <a:xfrm>
                  <a:off x="3434872" y="3010289"/>
                  <a:ext cx="1428796" cy="2092542"/>
                  <a:chOff x="805672" y="1505222"/>
                  <a:chExt cx="1071600" cy="1569112"/>
                </a:xfrm>
              </p:grpSpPr>
              <p:sp>
                <p:nvSpPr>
                  <p:cNvPr id="13" name="Shape 154"/>
                  <p:cNvSpPr>
                    <a:spLocks noChangeArrowheads="1"/>
                  </p:cNvSpPr>
                  <p:nvPr/>
                </p:nvSpPr>
                <p:spPr bwMode="auto">
                  <a:xfrm>
                    <a:off x="805672" y="1505222"/>
                    <a:ext cx="1071600" cy="344172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>
                    <a:lvl1pPr indent="-117475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9pPr>
                  </a:lstStyle>
                  <a:p>
                    <a:pPr algn="ctr">
                      <a:buClr>
                        <a:srgbClr val="000000"/>
                      </a:buClr>
                      <a:buSzPts val="1400"/>
                    </a:pPr>
                    <a:endParaRPr lang="zh-TW" altLang="zh-TW" sz="1900" b="1">
                      <a:solidFill>
                        <a:srgbClr val="FFFFFF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endParaRPr>
                  </a:p>
                </p:txBody>
              </p:sp>
              <p:sp>
                <p:nvSpPr>
                  <p:cNvPr id="14" name="Shape 155"/>
                  <p:cNvSpPr>
                    <a:spLocks noChangeArrowheads="1"/>
                  </p:cNvSpPr>
                  <p:nvPr/>
                </p:nvSpPr>
                <p:spPr bwMode="auto">
                  <a:xfrm>
                    <a:off x="1163147" y="2154985"/>
                    <a:ext cx="428700" cy="273900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>
                    <a:lvl1pPr indent="-117475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9pPr>
                  </a:lstStyle>
                  <a:p>
                    <a:pPr algn="ctr">
                      <a:buClr>
                        <a:srgbClr val="000000"/>
                      </a:buClr>
                      <a:buSzPts val="1400"/>
                    </a:pPr>
                    <a:endParaRPr lang="zh-TW" altLang="zh-TW" sz="1900" b="1">
                      <a:solidFill>
                        <a:srgbClr val="FFFFFF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endParaRPr>
                  </a:p>
                </p:txBody>
              </p:sp>
              <p:sp>
                <p:nvSpPr>
                  <p:cNvPr id="15" name="Shape 156"/>
                  <p:cNvSpPr>
                    <a:spLocks noChangeArrowheads="1"/>
                  </p:cNvSpPr>
                  <p:nvPr/>
                </p:nvSpPr>
                <p:spPr bwMode="auto">
                  <a:xfrm>
                    <a:off x="1163147" y="2440628"/>
                    <a:ext cx="428700" cy="633706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>
                    <a:lvl1pPr indent="-117475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9pPr>
                  </a:lstStyle>
                  <a:p>
                    <a:pPr algn="ctr">
                      <a:buClr>
                        <a:srgbClr val="000000"/>
                      </a:buClr>
                      <a:buSzPts val="1400"/>
                    </a:pPr>
                    <a:endParaRPr lang="zh-TW" altLang="zh-TW" sz="1900" b="1">
                      <a:solidFill>
                        <a:srgbClr val="FFFFFF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endParaRPr>
                  </a:p>
                </p:txBody>
              </p:sp>
              <p:cxnSp>
                <p:nvCxnSpPr>
                  <p:cNvPr id="16" name="Shape 157"/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1174751" y="1998687"/>
                    <a:ext cx="285000" cy="90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 type="stealth" w="lg" len="lg"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  <p:cxnSp>
                <p:nvCxnSpPr>
                  <p:cNvPr id="17" name="Shape 158"/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1163945" y="2438324"/>
                    <a:ext cx="285000" cy="90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 type="stealth" w="lg" len="lg"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  <p:cxnSp>
                <p:nvCxnSpPr>
                  <p:cNvPr id="18" name="Shape 159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346193" y="2437572"/>
                    <a:ext cx="285000" cy="90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92D050"/>
                    </a:solidFill>
                    <a:round/>
                    <a:headEnd type="stealth" w="lg" len="lg"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8" name="Shape 160"/>
                <p:cNvSpPr txBox="1">
                  <a:spLocks noChangeArrowheads="1"/>
                </p:cNvSpPr>
                <p:nvPr/>
              </p:nvSpPr>
              <p:spPr bwMode="auto">
                <a:xfrm>
                  <a:off x="3427018" y="2564629"/>
                  <a:ext cx="1405832" cy="4764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 marL="150813" indent="-74613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595959"/>
                    </a:buClr>
                    <a:buSzPts val="900"/>
                  </a:pPr>
                  <a:r>
                    <a:rPr lang="zh-TW" altLang="zh-TW" sz="2000" b="1" u="sng" dirty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微軟正黑體" charset="-120"/>
                      <a:sym typeface="微軟正黑體" charset="-120"/>
                    </a:rPr>
                    <a:t>Qtier 2.0</a:t>
                  </a:r>
                  <a:r>
                    <a:rPr lang="zh-TW" altLang="zh-TW" sz="2000" b="1" dirty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微軟正黑體" charset="-120"/>
                      <a:sym typeface="微軟正黑體" charset="-120"/>
                    </a:rPr>
                    <a:t> </a:t>
                  </a:r>
                </a:p>
              </p:txBody>
            </p:sp>
            <p:sp>
              <p:nvSpPr>
                <p:cNvPr id="9" name="Shape 161"/>
                <p:cNvSpPr txBox="1">
                  <a:spLocks noChangeArrowheads="1"/>
                </p:cNvSpPr>
                <p:nvPr/>
              </p:nvSpPr>
              <p:spPr bwMode="auto">
                <a:xfrm>
                  <a:off x="2969092" y="5080376"/>
                  <a:ext cx="2476569" cy="4764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 marL="150813" indent="-666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lnSpc>
                      <a:spcPct val="115000"/>
                    </a:lnSpc>
                    <a:buClr>
                      <a:srgbClr val="595959"/>
                    </a:buClr>
                    <a:buSzPts val="800"/>
                  </a:pPr>
                  <a:r>
                    <a:rPr lang="zh-TW" altLang="en-US" sz="1200" b="1" dirty="0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總容量 </a:t>
                  </a:r>
                  <a:r>
                    <a:rPr lang="en-US" altLang="zh-TW" sz="1200" b="1" dirty="0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= </a:t>
                  </a:r>
                  <a:r>
                    <a:rPr lang="zh-TW" altLang="en-US" sz="1200" b="1" dirty="0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 </a:t>
                  </a:r>
                  <a:r>
                    <a:rPr lang="en-US" altLang="zh-TW" sz="1200" b="1" dirty="0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SSD</a:t>
                  </a:r>
                  <a:r>
                    <a:rPr lang="zh-TW" altLang="en-US" sz="1200" b="1" dirty="0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 </a:t>
                  </a:r>
                  <a:r>
                    <a:rPr lang="en-US" altLang="zh-TW" sz="1200" b="1" dirty="0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+</a:t>
                  </a:r>
                  <a:r>
                    <a:rPr lang="zh-TW" altLang="en-US" sz="1200" b="1" dirty="0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硬碟容量</a:t>
                  </a:r>
                  <a:endParaRPr lang="zh-TW" altLang="zh-TW" sz="1200" b="1" dirty="0">
                    <a:solidFill>
                      <a:srgbClr val="595959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cxnSp>
              <p:nvCxnSpPr>
                <p:cNvPr id="10" name="Shape 16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171287" y="3660683"/>
                  <a:ext cx="380071" cy="1200"/>
                </a:xfrm>
                <a:prstGeom prst="straightConnector1">
                  <a:avLst/>
                </a:prstGeom>
                <a:noFill/>
                <a:ln w="28575">
                  <a:solidFill>
                    <a:srgbClr val="92D050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11" name="Shape 164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4679362" y="3861984"/>
                  <a:ext cx="1976" cy="1299539"/>
                </a:xfrm>
                <a:prstGeom prst="straightConnector1">
                  <a:avLst/>
                </a:prstGeom>
                <a:noFill/>
                <a:ln w="9525">
                  <a:solidFill>
                    <a:srgbClr val="0C0C0C"/>
                  </a:solidFill>
                  <a:prstDash val="dash"/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12" name="Shape 165"/>
                <p:cNvSpPr>
                  <a:spLocks noChangeArrowheads="1"/>
                </p:cNvSpPr>
                <p:nvPr/>
              </p:nvSpPr>
              <p:spPr bwMode="auto">
                <a:xfrm>
                  <a:off x="3824779" y="3422870"/>
                  <a:ext cx="765198" cy="1056502"/>
                </a:xfrm>
                <a:prstGeom prst="ellipse">
                  <a:avLst/>
                </a:prstGeom>
                <a:noFill/>
                <a:ln w="38100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</p:spPr>
              <p:txBody>
                <a:bodyPr lIns="91425" tIns="91425" rIns="91425" bIns="91425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>
                    <a:buClr>
                      <a:srgbClr val="000000"/>
                    </a:buClr>
                    <a:buSzPts val="1400"/>
                  </a:pPr>
                  <a:endParaRPr lang="zh-TW" altLang="zh-TW" sz="1900" b="1">
                    <a:solidFill>
                      <a:srgbClr val="000000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</p:grpSp>
          <p:grpSp>
            <p:nvGrpSpPr>
              <p:cNvPr id="26" name="群組 74"/>
              <p:cNvGrpSpPr>
                <a:grpSpLocks/>
              </p:cNvGrpSpPr>
              <p:nvPr/>
            </p:nvGrpSpPr>
            <p:grpSpPr bwMode="auto">
              <a:xfrm>
                <a:off x="675394" y="3904506"/>
                <a:ext cx="4317488" cy="2965113"/>
                <a:chOff x="5218115" y="2616220"/>
                <a:chExt cx="4317798" cy="2964196"/>
              </a:xfrm>
            </p:grpSpPr>
            <p:cxnSp>
              <p:nvCxnSpPr>
                <p:cNvPr id="27" name="Shape 73"/>
                <p:cNvCxnSpPr>
                  <a:cxnSpLocks noChangeShapeType="1"/>
                </p:cNvCxnSpPr>
                <p:nvPr/>
              </p:nvCxnSpPr>
              <p:spPr bwMode="auto">
                <a:xfrm>
                  <a:off x="5835430" y="4616402"/>
                  <a:ext cx="3524486" cy="2000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8" name="Shape 76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38336" y="4244058"/>
                  <a:ext cx="4121581" cy="36406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9" name="Shape 85"/>
                <p:cNvCxnSpPr>
                  <a:cxnSpLocks noChangeShapeType="1"/>
                </p:cNvCxnSpPr>
                <p:nvPr/>
              </p:nvCxnSpPr>
              <p:spPr bwMode="auto">
                <a:xfrm>
                  <a:off x="5218115" y="5119472"/>
                  <a:ext cx="4102057" cy="4644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30" name="Shape 87"/>
                <p:cNvSpPr>
                  <a:spLocks noChangeArrowheads="1"/>
                </p:cNvSpPr>
                <p:nvPr/>
              </p:nvSpPr>
              <p:spPr bwMode="auto">
                <a:xfrm>
                  <a:off x="7694453" y="4257739"/>
                  <a:ext cx="571614" cy="36526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000000"/>
                    </a:buClr>
                    <a:buSzPts val="1400"/>
                  </a:pPr>
                  <a:endParaRPr lang="zh-TW" altLang="zh-TW" sz="1900" b="1">
                    <a:solidFill>
                      <a:srgbClr val="FFFFFF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31" name="Shape 88"/>
                <p:cNvSpPr>
                  <a:spLocks noChangeArrowheads="1"/>
                </p:cNvSpPr>
                <p:nvPr/>
              </p:nvSpPr>
              <p:spPr bwMode="auto">
                <a:xfrm>
                  <a:off x="8483373" y="4257730"/>
                  <a:ext cx="571614" cy="85356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000000"/>
                    </a:buClr>
                    <a:buSzPts val="1400"/>
                  </a:pPr>
                  <a:endParaRPr lang="zh-TW" altLang="zh-TW" sz="1900" b="1">
                    <a:solidFill>
                      <a:srgbClr val="FFFFFF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cxnSp>
              <p:nvCxnSpPr>
                <p:cNvPr id="32" name="Shape 89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7606537" y="3867185"/>
                  <a:ext cx="748540" cy="1200"/>
                </a:xfrm>
                <a:prstGeom prst="straightConnector1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3" name="Shape 90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8315919" y="3867185"/>
                  <a:ext cx="748540" cy="1200"/>
                </a:xfrm>
                <a:prstGeom prst="straightConnector1">
                  <a:avLst/>
                </a:prstGeom>
                <a:noFill/>
                <a:ln w="28575">
                  <a:solidFill>
                    <a:srgbClr val="92D050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4" name="Shape 9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8558921" y="3865136"/>
                  <a:ext cx="748540" cy="1200"/>
                </a:xfrm>
                <a:prstGeom prst="straightConnector1">
                  <a:avLst/>
                </a:prstGeom>
                <a:noFill/>
                <a:ln w="28575">
                  <a:solidFill>
                    <a:srgbClr val="92D050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35" name="Shape 95"/>
                <p:cNvSpPr txBox="1">
                  <a:spLocks noChangeArrowheads="1"/>
                </p:cNvSpPr>
                <p:nvPr/>
              </p:nvSpPr>
              <p:spPr bwMode="auto">
                <a:xfrm>
                  <a:off x="7225891" y="5103926"/>
                  <a:ext cx="2310022" cy="4764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 marL="150813" indent="-666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lnSpc>
                      <a:spcPct val="115000"/>
                    </a:lnSpc>
                    <a:buClr>
                      <a:srgbClr val="595959"/>
                    </a:buClr>
                    <a:buSzPts val="800"/>
                  </a:pPr>
                  <a:r>
                    <a:rPr lang="zh-TW" altLang="en-US" sz="1200" b="1" dirty="0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總容量 </a:t>
                  </a:r>
                  <a:r>
                    <a:rPr lang="en-US" altLang="zh-TW" sz="1200" b="1" dirty="0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= </a:t>
                  </a:r>
                  <a:r>
                    <a:rPr lang="zh-TW" altLang="en-US" sz="1200" b="1" dirty="0">
                      <a:solidFill>
                        <a:srgbClr val="595959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rPr>
                    <a:t>硬碟容量</a:t>
                  </a:r>
                  <a:endParaRPr lang="zh-TW" altLang="zh-TW" sz="1200" b="1" dirty="0">
                    <a:solidFill>
                      <a:srgbClr val="595959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cxnSp>
              <p:nvCxnSpPr>
                <p:cNvPr id="36" name="Shape 99"/>
                <p:cNvCxnSpPr>
                  <a:cxnSpLocks noChangeShapeType="1"/>
                </p:cNvCxnSpPr>
                <p:nvPr/>
              </p:nvCxnSpPr>
              <p:spPr bwMode="auto">
                <a:xfrm>
                  <a:off x="8210381" y="4494981"/>
                  <a:ext cx="381209" cy="2000"/>
                </a:xfrm>
                <a:prstGeom prst="straightConnector1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7" name="Shape 100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9251266" y="4238455"/>
                  <a:ext cx="2092" cy="929669"/>
                </a:xfrm>
                <a:prstGeom prst="straightConnector1">
                  <a:avLst/>
                </a:prstGeom>
                <a:noFill/>
                <a:ln w="9525">
                  <a:solidFill>
                    <a:srgbClr val="0C0C0C"/>
                  </a:solidFill>
                  <a:prstDash val="dash"/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38" name="Shape 77"/>
                <p:cNvSpPr>
                  <a:spLocks noChangeArrowheads="1"/>
                </p:cNvSpPr>
                <p:nvPr/>
              </p:nvSpPr>
              <p:spPr bwMode="auto">
                <a:xfrm>
                  <a:off x="7726093" y="3009787"/>
                  <a:ext cx="1428835" cy="485411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000000"/>
                    </a:buClr>
                    <a:buSzPts val="1400"/>
                  </a:pPr>
                  <a:endParaRPr lang="zh-TW" altLang="zh-TW" sz="1900" b="1">
                    <a:solidFill>
                      <a:srgbClr val="FFFFFF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39" name="Shape 93"/>
                <p:cNvSpPr txBox="1">
                  <a:spLocks noChangeArrowheads="1"/>
                </p:cNvSpPr>
                <p:nvPr/>
              </p:nvSpPr>
              <p:spPr bwMode="auto">
                <a:xfrm>
                  <a:off x="7321296" y="2616220"/>
                  <a:ext cx="2165532" cy="3812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 marL="150813" indent="-74613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lnSpc>
                      <a:spcPct val="115000"/>
                    </a:lnSpc>
                    <a:buClr>
                      <a:srgbClr val="595959"/>
                    </a:buClr>
                    <a:buSzPts val="900"/>
                  </a:pPr>
                  <a:r>
                    <a:rPr lang="zh-TW" altLang="en-US" sz="2000" b="1" u="sng" dirty="0">
                      <a:solidFill>
                        <a:srgbClr val="0070C0"/>
                      </a:solidFill>
                      <a:latin typeface="微軟正黑體" charset="-120"/>
                      <a:ea typeface="微軟正黑體" charset="-120"/>
                      <a:sym typeface="微軟正黑體" charset="-120"/>
                    </a:rPr>
                    <a:t>讀寫快取</a:t>
                  </a:r>
                  <a:endParaRPr lang="zh-TW" altLang="zh-TW" sz="2000" b="1" u="sng" dirty="0">
                    <a:solidFill>
                      <a:srgbClr val="0070C0"/>
                    </a:solidFill>
                    <a:latin typeface="微軟正黑體" charset="-120"/>
                    <a:ea typeface="微軟正黑體" charset="-120"/>
                    <a:sym typeface="微軟正黑體" charset="-120"/>
                  </a:endParaRPr>
                </a:p>
              </p:txBody>
            </p:sp>
          </p:grpSp>
          <p:grpSp>
            <p:nvGrpSpPr>
              <p:cNvPr id="40" name="群組 45"/>
              <p:cNvGrpSpPr>
                <a:grpSpLocks/>
              </p:cNvGrpSpPr>
              <p:nvPr/>
            </p:nvGrpSpPr>
            <p:grpSpPr bwMode="auto">
              <a:xfrm>
                <a:off x="4977102" y="4600432"/>
                <a:ext cx="1500187" cy="868363"/>
                <a:chOff x="11139420" y="732769"/>
                <a:chExt cx="1873249" cy="868540"/>
              </a:xfrm>
            </p:grpSpPr>
            <p:cxnSp>
              <p:nvCxnSpPr>
                <p:cNvPr id="41" name="Shape 70"/>
                <p:cNvCxnSpPr/>
                <p:nvPr/>
              </p:nvCxnSpPr>
              <p:spPr>
                <a:xfrm>
                  <a:off x="11139420" y="1342493"/>
                  <a:ext cx="265625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srgbClr val="7F7F7F">
                      <a:alpha val="78820"/>
                    </a:srgbClr>
                  </a:outerShdw>
                </a:effectLst>
              </p:spPr>
            </p:cxnSp>
            <p:cxnSp>
              <p:nvCxnSpPr>
                <p:cNvPr id="42" name="Shape 101"/>
                <p:cNvCxnSpPr/>
                <p:nvPr/>
              </p:nvCxnSpPr>
              <p:spPr bwMode="auto">
                <a:xfrm>
                  <a:off x="11139420" y="956653"/>
                  <a:ext cx="265625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92D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srgbClr val="7F7F7F">
                      <a:alpha val="78820"/>
                    </a:srgbClr>
                  </a:outerShdw>
                </a:effectLst>
              </p:spPr>
            </p:cxnSp>
            <p:sp>
              <p:nvSpPr>
                <p:cNvPr id="43" name="Shape 102"/>
                <p:cNvSpPr txBox="1">
                  <a:spLocks noChangeArrowheads="1"/>
                </p:cNvSpPr>
                <p:nvPr/>
              </p:nvSpPr>
              <p:spPr bwMode="auto">
                <a:xfrm>
                  <a:off x="11409430" y="732769"/>
                  <a:ext cx="1603239" cy="5024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/>
                <a:lstStyle>
                  <a:lvl1pPr indent="-100013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>
                    <a:buClr>
                      <a:srgbClr val="0C0C0C"/>
                    </a:buClr>
                    <a:buSzPts val="1200"/>
                  </a:pPr>
                  <a:r>
                    <a:rPr lang="zh-TW" altLang="zh-TW" sz="1600" b="1" dirty="0">
                      <a:solidFill>
                        <a:srgbClr val="0C0C0C"/>
                      </a:solidFill>
                      <a:latin typeface="微軟正黑體" charset="-120"/>
                      <a:ea typeface="微軟正黑體" charset="-120"/>
                      <a:sym typeface="微軟正黑體" charset="-120"/>
                    </a:rPr>
                    <a:t>連續</a:t>
                  </a:r>
                </a:p>
              </p:txBody>
            </p:sp>
            <p:sp>
              <p:nvSpPr>
                <p:cNvPr id="44" name="Shape 103"/>
                <p:cNvSpPr txBox="1">
                  <a:spLocks noChangeArrowheads="1"/>
                </p:cNvSpPr>
                <p:nvPr/>
              </p:nvSpPr>
              <p:spPr bwMode="auto">
                <a:xfrm>
                  <a:off x="11409430" y="1119619"/>
                  <a:ext cx="1322832" cy="4816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/>
                <a:lstStyle>
                  <a:lvl1pPr indent="-100013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>
                    <a:buClr>
                      <a:srgbClr val="0C0C0C"/>
                    </a:buClr>
                    <a:buSzPts val="1200"/>
                  </a:pPr>
                  <a:r>
                    <a:rPr lang="zh-TW" altLang="zh-TW" sz="1600" b="1" dirty="0">
                      <a:solidFill>
                        <a:srgbClr val="0C0C0C"/>
                      </a:solidFill>
                      <a:latin typeface="微軟正黑體" charset="-120"/>
                      <a:ea typeface="微軟正黑體" charset="-120"/>
                      <a:sym typeface="微軟正黑體" charset="-120"/>
                    </a:rPr>
                    <a:t>隨機</a:t>
                  </a:r>
                </a:p>
              </p:txBody>
            </p:sp>
          </p:grpSp>
          <p:cxnSp>
            <p:nvCxnSpPr>
              <p:cNvPr id="45" name="圖案 67"/>
              <p:cNvCxnSpPr/>
              <p:nvPr/>
            </p:nvCxnSpPr>
            <p:spPr>
              <a:xfrm rot="16200000" flipH="1">
                <a:off x="435264" y="5325566"/>
                <a:ext cx="1408113" cy="366713"/>
              </a:xfrm>
              <a:prstGeom prst="bentConnector2">
                <a:avLst/>
              </a:prstGeom>
              <a:ln w="38100">
                <a:solidFill>
                  <a:srgbClr val="92D050"/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Shape 117"/>
          <p:cNvGrpSpPr>
            <a:grpSpLocks/>
          </p:cNvGrpSpPr>
          <p:nvPr/>
        </p:nvGrpSpPr>
        <p:grpSpPr bwMode="auto">
          <a:xfrm>
            <a:off x="5705992" y="3987187"/>
            <a:ext cx="4703284" cy="2266950"/>
            <a:chOff x="4758905" y="1874010"/>
            <a:chExt cx="4552627" cy="2178103"/>
          </a:xfrm>
        </p:grpSpPr>
        <p:sp>
          <p:nvSpPr>
            <p:cNvPr id="47" name="Shape 118"/>
            <p:cNvSpPr txBox="1">
              <a:spLocks noChangeArrowheads="1"/>
            </p:cNvSpPr>
            <p:nvPr/>
          </p:nvSpPr>
          <p:spPr bwMode="auto">
            <a:xfrm>
              <a:off x="7033539" y="2241803"/>
              <a:ext cx="1755600" cy="622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indent="-134938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FF0000"/>
                </a:buClr>
                <a:buSzPts val="1600"/>
              </a:pPr>
              <a:r>
                <a:rPr lang="zh-TW" altLang="zh-TW" sz="2000" b="1" dirty="0">
                  <a:solidFill>
                    <a:srgbClr val="C00000"/>
                  </a:solidFill>
                  <a:latin typeface="+mn-lt"/>
                  <a:ea typeface="+mj-ea"/>
                  <a:cs typeface="Arial" charset="0"/>
                  <a:sym typeface="Arial" charset="0"/>
                </a:rPr>
                <a:t>熱資料 &amp; </a:t>
              </a:r>
            </a:p>
            <a:p>
              <a:pPr>
                <a:buClr>
                  <a:srgbClr val="FF0000"/>
                </a:buClr>
                <a:buSzPts val="1600"/>
              </a:pPr>
              <a:r>
                <a:rPr lang="zh-TW" altLang="zh-TW" sz="2000" b="1" dirty="0">
                  <a:solidFill>
                    <a:srgbClr val="C00000"/>
                  </a:solidFill>
                  <a:latin typeface="+mn-lt"/>
                  <a:ea typeface="+mj-ea"/>
                  <a:cs typeface="Arial" charset="0"/>
                  <a:sym typeface="Arial" charset="0"/>
                </a:rPr>
                <a:t>即時</a:t>
              </a:r>
              <a:r>
                <a:rPr lang="en-US" altLang="zh-TW" sz="2000" b="1" dirty="0">
                  <a:solidFill>
                    <a:srgbClr val="C00000"/>
                  </a:solidFill>
                  <a:latin typeface="+mn-lt"/>
                  <a:ea typeface="+mj-ea"/>
                  <a:cs typeface="Arial" charset="0"/>
                  <a:sym typeface="Arial" charset="0"/>
                </a:rPr>
                <a:t> </a:t>
              </a:r>
              <a:r>
                <a:rPr lang="zh-TW" altLang="zh-TW" sz="2000" b="1" dirty="0">
                  <a:solidFill>
                    <a:srgbClr val="C00000"/>
                  </a:solidFill>
                  <a:latin typeface="+mn-lt"/>
                  <a:ea typeface="+mj-ea"/>
                  <a:cs typeface="Arial" charset="0"/>
                  <a:sym typeface="Arial" charset="0"/>
                </a:rPr>
                <a:t>I</a:t>
              </a:r>
              <a:r>
                <a:rPr lang="en-US" altLang="zh-TW" sz="2000" b="1" dirty="0">
                  <a:solidFill>
                    <a:srgbClr val="C00000"/>
                  </a:solidFill>
                  <a:latin typeface="+mn-lt"/>
                  <a:ea typeface="+mj-ea"/>
                  <a:cs typeface="Arial" charset="0"/>
                  <a:sym typeface="Arial" charset="0"/>
                </a:rPr>
                <a:t>/</a:t>
              </a:r>
              <a:r>
                <a:rPr lang="zh-TW" altLang="zh-TW" sz="2000" b="1" dirty="0">
                  <a:solidFill>
                    <a:srgbClr val="C00000"/>
                  </a:solidFill>
                  <a:latin typeface="+mn-lt"/>
                  <a:ea typeface="+mj-ea"/>
                  <a:cs typeface="Arial" charset="0"/>
                  <a:sym typeface="Arial" charset="0"/>
                </a:rPr>
                <a:t>O</a:t>
              </a:r>
              <a:r>
                <a:rPr lang="en-US" altLang="zh-TW" sz="2000" b="1" dirty="0">
                  <a:solidFill>
                    <a:srgbClr val="C00000"/>
                  </a:solidFill>
                  <a:latin typeface="+mn-lt"/>
                  <a:ea typeface="+mj-ea"/>
                  <a:cs typeface="Arial" charset="0"/>
                  <a:sym typeface="Arial" charset="0"/>
                </a:rPr>
                <a:t> </a:t>
              </a:r>
              <a:r>
                <a:rPr lang="zh-TW" altLang="zh-TW" sz="2000" b="1" dirty="0">
                  <a:solidFill>
                    <a:srgbClr val="C00000"/>
                  </a:solidFill>
                  <a:latin typeface="+mn-lt"/>
                  <a:ea typeface="+mj-ea"/>
                  <a:cs typeface="Arial" charset="0"/>
                  <a:sym typeface="Arial" charset="0"/>
                </a:rPr>
                <a:t>需求</a:t>
              </a:r>
            </a:p>
          </p:txBody>
        </p:sp>
        <p:pic>
          <p:nvPicPr>
            <p:cNvPr id="48" name="Shape 119" descr="分層.pn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905" y="1874010"/>
              <a:ext cx="2451338" cy="2178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Shape 120"/>
            <p:cNvSpPr txBox="1">
              <a:spLocks noChangeArrowheads="1"/>
            </p:cNvSpPr>
            <p:nvPr/>
          </p:nvSpPr>
          <p:spPr bwMode="auto">
            <a:xfrm>
              <a:off x="7043832" y="2997774"/>
              <a:ext cx="2267700" cy="643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indent="-134938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0857E7"/>
                </a:buClr>
                <a:buSzPts val="1600"/>
              </a:pPr>
              <a:r>
                <a:rPr lang="zh-TW" altLang="zh-TW" sz="2000" b="1" dirty="0">
                  <a:solidFill>
                    <a:srgbClr val="0070C0"/>
                  </a:solidFill>
                  <a:latin typeface="+mn-lt"/>
                  <a:ea typeface="+mj-ea"/>
                  <a:cs typeface="Arial" charset="0"/>
                  <a:sym typeface="Arial" charset="0"/>
                </a:rPr>
                <a:t>冷資料</a:t>
              </a:r>
              <a:r>
                <a:rPr lang="zh-TW" altLang="en-US" sz="2000" b="1" dirty="0">
                  <a:solidFill>
                    <a:srgbClr val="0070C0"/>
                  </a:solidFill>
                  <a:latin typeface="+mn-lt"/>
                  <a:ea typeface="+mj-ea"/>
                  <a:cs typeface="Arial" charset="0"/>
                  <a:sym typeface="Arial" charset="0"/>
                </a:rPr>
                <a:t> </a:t>
              </a:r>
              <a:r>
                <a:rPr lang="en-US" altLang="zh-TW" sz="2000" b="1" dirty="0">
                  <a:solidFill>
                    <a:srgbClr val="0070C0"/>
                  </a:solidFill>
                  <a:latin typeface="+mn-lt"/>
                  <a:ea typeface="+mj-ea"/>
                  <a:cs typeface="Arial" charset="0"/>
                  <a:sym typeface="Arial" charset="0"/>
                </a:rPr>
                <a:t>&amp;</a:t>
              </a:r>
              <a:r>
                <a:rPr lang="zh-TW" altLang="zh-TW" sz="2000" b="1" dirty="0">
                  <a:solidFill>
                    <a:srgbClr val="0070C0"/>
                  </a:solidFill>
                  <a:latin typeface="+mn-lt"/>
                  <a:ea typeface="+mj-ea"/>
                  <a:cs typeface="Arial" charset="0"/>
                  <a:sym typeface="Arial" charset="0"/>
                </a:rPr>
                <a:t>  </a:t>
              </a:r>
            </a:p>
            <a:p>
              <a:pPr>
                <a:buClr>
                  <a:srgbClr val="0857E7"/>
                </a:buClr>
                <a:buSzPts val="1600"/>
              </a:pPr>
              <a:r>
                <a:rPr lang="zh-TW" altLang="zh-TW" sz="2000" b="1" dirty="0">
                  <a:solidFill>
                    <a:srgbClr val="0070C0"/>
                  </a:solidFill>
                  <a:latin typeface="+mn-lt"/>
                  <a:ea typeface="+mj-ea"/>
                  <a:cs typeface="Arial" charset="0"/>
                  <a:sym typeface="Arial" charset="0"/>
                </a:rPr>
                <a:t>停用</a:t>
              </a:r>
              <a:r>
                <a:rPr lang="en-US" altLang="zh-TW" sz="2000" b="1" dirty="0">
                  <a:solidFill>
                    <a:srgbClr val="0070C0"/>
                  </a:solidFill>
                  <a:latin typeface="+mn-lt"/>
                  <a:ea typeface="+mj-ea"/>
                  <a:cs typeface="Arial" charset="0"/>
                  <a:sym typeface="Arial" charset="0"/>
                </a:rPr>
                <a:t> </a:t>
              </a:r>
              <a:r>
                <a:rPr lang="zh-TW" altLang="zh-TW" sz="2000" b="1" dirty="0">
                  <a:solidFill>
                    <a:srgbClr val="0070C0"/>
                  </a:solidFill>
                  <a:latin typeface="+mn-lt"/>
                  <a:ea typeface="+mj-ea"/>
                  <a:cs typeface="Arial" charset="0"/>
                  <a:sym typeface="Arial" charset="0"/>
                </a:rPr>
                <a:t>Qtier</a:t>
              </a:r>
            </a:p>
          </p:txBody>
        </p:sp>
      </p:grpSp>
      <p:sp>
        <p:nvSpPr>
          <p:cNvPr id="52" name="Shape 190"/>
          <p:cNvSpPr txBox="1">
            <a:spLocks noChangeArrowheads="1"/>
          </p:cNvSpPr>
          <p:nvPr/>
        </p:nvSpPr>
        <p:spPr bwMode="auto">
          <a:xfrm>
            <a:off x="1654680" y="6211605"/>
            <a:ext cx="8087659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1200" b="1" dirty="0">
                <a:latin typeface="微軟正黑體" charset="-120"/>
                <a:ea typeface="微軟正黑體" charset="-120"/>
                <a:sym typeface="微軟正黑體" charset="-120"/>
              </a:rPr>
              <a:t>*</a:t>
            </a:r>
            <a:r>
              <a:rPr lang="en-US" altLang="zh-TW" sz="1200" b="1" dirty="0" err="1">
                <a:latin typeface="微軟正黑體" charset="-120"/>
                <a:ea typeface="微軟正黑體" charset="-120"/>
                <a:sym typeface="微軟正黑體" charset="-120"/>
              </a:rPr>
              <a:t>Qtier</a:t>
            </a:r>
            <a:r>
              <a:rPr lang="en-US" altLang="zh-TW" sz="1200" b="1" dirty="0"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zh-TW" altLang="en-US" sz="1200" b="1" dirty="0">
                <a:latin typeface="微軟正黑體" charset="-120"/>
                <a:ea typeface="微軟正黑體" charset="-120"/>
                <a:sym typeface="微軟正黑體" charset="-120"/>
              </a:rPr>
              <a:t>功能目前支援下列 </a:t>
            </a:r>
            <a:r>
              <a:rPr lang="en-US" altLang="zh-TW" sz="1200" b="1" dirty="0">
                <a:latin typeface="微軟正黑體" charset="-120"/>
                <a:ea typeface="微軟正黑體" charset="-120"/>
                <a:sym typeface="微軟正黑體" charset="-120"/>
              </a:rPr>
              <a:t>NAS</a:t>
            </a:r>
            <a:r>
              <a:rPr lang="zh-TW" altLang="en-US" sz="1200" b="1" dirty="0">
                <a:latin typeface="微軟正黑體" charset="-120"/>
                <a:ea typeface="微軟正黑體" charset="-120"/>
                <a:sym typeface="微軟正黑體" charset="-120"/>
              </a:rPr>
              <a:t> 機種 </a:t>
            </a:r>
            <a:r>
              <a:rPr lang="en-US" altLang="zh-TW" sz="1200" b="1" dirty="0">
                <a:latin typeface="微軟正黑體" charset="-120"/>
                <a:ea typeface="微軟正黑體" charset="-120"/>
                <a:sym typeface="微軟正黑體" charset="-120"/>
              </a:rPr>
              <a:t>(</a:t>
            </a:r>
            <a:r>
              <a:rPr lang="de-DE" altLang="zh-TW" sz="1200" b="1" dirty="0">
                <a:latin typeface="微軟正黑體" charset="-120"/>
                <a:ea typeface="微軟正黑體" charset="-120"/>
                <a:sym typeface="微軟正黑體" charset="-120"/>
              </a:rPr>
              <a:t>QTS 4.3.4</a:t>
            </a:r>
            <a:r>
              <a:rPr lang="en-US" altLang="zh-TW" sz="1200" b="1" dirty="0">
                <a:latin typeface="微軟正黑體" charset="-120"/>
                <a:ea typeface="微軟正黑體" charset="-120"/>
                <a:sym typeface="微軟正黑體" charset="-120"/>
              </a:rPr>
              <a:t>)</a:t>
            </a:r>
            <a:r>
              <a:rPr lang="zh-TW" altLang="en-US" sz="1200" b="1" dirty="0">
                <a:latin typeface="微軟正黑體" charset="-120"/>
                <a:ea typeface="微軟正黑體" charset="-120"/>
                <a:sym typeface="微軟正黑體" charset="-120"/>
              </a:rPr>
              <a:t>：</a:t>
            </a:r>
            <a:endParaRPr lang="de-DE" altLang="zh-TW" sz="1200" b="1" dirty="0">
              <a:latin typeface="微軟正黑體" charset="-120"/>
              <a:ea typeface="微軟正黑體" charset="-120"/>
              <a:sym typeface="微軟正黑體" charset="-120"/>
            </a:endParaRPr>
          </a:p>
          <a:p>
            <a:r>
              <a:rPr lang="de-DE" altLang="zh-TW" sz="1200" b="1" dirty="0">
                <a:latin typeface="微軟正黑體" charset="-120"/>
                <a:ea typeface="微軟正黑體" charset="-120"/>
                <a:sym typeface="微軟正黑體" charset="-120"/>
              </a:rPr>
              <a:t>   x89U, x85/x85U (QTS), x82</a:t>
            </a:r>
            <a:r>
              <a:rPr lang="en-US" altLang="zh-TW" sz="1200" b="1" dirty="0">
                <a:latin typeface="微軟正黑體" charset="-120"/>
                <a:ea typeface="微軟正黑體" charset="-120"/>
                <a:sym typeface="微軟正黑體" charset="-120"/>
              </a:rPr>
              <a:t>(</a:t>
            </a:r>
            <a:r>
              <a:rPr lang="de-DE" altLang="zh-TW" sz="1200" b="1" dirty="0">
                <a:latin typeface="微軟正黑體" charset="-120"/>
                <a:ea typeface="微軟正黑體" charset="-120"/>
                <a:sym typeface="微軟正黑體" charset="-120"/>
              </a:rPr>
              <a:t>U</a:t>
            </a:r>
            <a:r>
              <a:rPr lang="en-US" altLang="zh-TW" sz="1200" b="1" dirty="0">
                <a:latin typeface="微軟正黑體" charset="-120"/>
                <a:ea typeface="微軟正黑體" charset="-120"/>
                <a:sym typeface="微軟正黑體" charset="-120"/>
              </a:rPr>
              <a:t>)</a:t>
            </a:r>
            <a:r>
              <a:rPr lang="de-DE" altLang="zh-TW" sz="1200" b="1" dirty="0">
                <a:latin typeface="微軟正黑體" charset="-120"/>
                <a:ea typeface="微軟正黑體" charset="-120"/>
                <a:sym typeface="微軟正黑體" charset="-120"/>
              </a:rPr>
              <a:t>, x80</a:t>
            </a:r>
            <a:r>
              <a:rPr lang="en-US" altLang="zh-TW" sz="1200" b="1" dirty="0">
                <a:latin typeface="微軟正黑體" charset="-120"/>
                <a:ea typeface="微軟正黑體" charset="-120"/>
                <a:sym typeface="微軟正黑體" charset="-120"/>
              </a:rPr>
              <a:t>(U)</a:t>
            </a:r>
            <a:r>
              <a:rPr lang="de-DE" altLang="zh-TW" sz="1200" b="1" dirty="0">
                <a:latin typeface="微軟正黑體" charset="-120"/>
                <a:ea typeface="微軟正黑體" charset="-120"/>
                <a:sym typeface="微軟正黑體" charset="-120"/>
              </a:rPr>
              <a:t>, x79(U), x77, x73(U), x71(U), x70(U), x63(U), x53A, x53B(U), x53pro</a:t>
            </a:r>
            <a:endParaRPr lang="zh-TW" altLang="zh-TW" sz="1200" b="1" dirty="0">
              <a:latin typeface="微軟正黑體" charset="-120"/>
              <a:ea typeface="微軟正黑體" charset="-120"/>
              <a:sym typeface="微軟正黑體" charset="-120"/>
            </a:endParaRPr>
          </a:p>
        </p:txBody>
      </p:sp>
      <p:sp>
        <p:nvSpPr>
          <p:cNvPr id="64" name="文字方塊 63"/>
          <p:cNvSpPr txBox="1"/>
          <p:nvPr/>
        </p:nvSpPr>
        <p:spPr>
          <a:xfrm>
            <a:off x="487378" y="1976566"/>
            <a:ext cx="4223350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lvl="0">
              <a:defRPr sz="21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2000" dirty="0"/>
              <a:t>自由決定以 </a:t>
            </a:r>
            <a:r>
              <a:rPr lang="en-US" altLang="zh-TW" sz="2000" dirty="0"/>
              <a:t>M.2</a:t>
            </a:r>
            <a:r>
              <a:rPr lang="zh-TW" altLang="en-US" sz="2000" dirty="0"/>
              <a:t> </a:t>
            </a:r>
            <a:r>
              <a:rPr lang="en-US" altLang="zh-TW" sz="2000" dirty="0"/>
              <a:t>SSD</a:t>
            </a:r>
            <a:r>
              <a:rPr lang="zh-TW" altLang="en-US" sz="2000" dirty="0"/>
              <a:t> 加速關鍵資料，</a:t>
            </a:r>
            <a:endParaRPr lang="en-US" altLang="zh-TW" sz="2000" dirty="0"/>
          </a:p>
          <a:p>
            <a:r>
              <a:rPr lang="zh-TW" altLang="zh-TW" sz="2000" dirty="0"/>
              <a:t>全面提升儲存性價比</a:t>
            </a:r>
            <a:endParaRPr lang="zh-TW" altLang="en-US" sz="2000" dirty="0"/>
          </a:p>
        </p:txBody>
      </p:sp>
      <p:grpSp>
        <p:nvGrpSpPr>
          <p:cNvPr id="67" name="群組 25"/>
          <p:cNvGrpSpPr/>
          <p:nvPr/>
        </p:nvGrpSpPr>
        <p:grpSpPr>
          <a:xfrm>
            <a:off x="2645754" y="3126747"/>
            <a:ext cx="2510516" cy="490877"/>
            <a:chOff x="-349406" y="1285866"/>
            <a:chExt cx="3911232" cy="600079"/>
          </a:xfrm>
        </p:grpSpPr>
        <p:sp>
          <p:nvSpPr>
            <p:cNvPr id="68" name="Shape 264"/>
            <p:cNvSpPr/>
            <p:nvPr/>
          </p:nvSpPr>
          <p:spPr>
            <a:xfrm>
              <a:off x="-349406" y="1346553"/>
              <a:ext cx="3911232" cy="536388"/>
            </a:xfrm>
            <a:prstGeom prst="chevron">
              <a:avLst>
                <a:gd name="adj" fmla="val 33915"/>
              </a:avLst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文字版面配置區 2"/>
            <p:cNvSpPr txBox="1">
              <a:spLocks/>
            </p:cNvSpPr>
            <p:nvPr/>
          </p:nvSpPr>
          <p:spPr>
            <a:xfrm>
              <a:off x="-161926" y="1285866"/>
              <a:ext cx="3554908" cy="600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lvl="0" indent="114300" algn="ctr">
                <a:lnSpc>
                  <a:spcPct val="115000"/>
                </a:lnSpc>
                <a:buClr>
                  <a:schemeClr val="dk2"/>
                </a:buClr>
                <a:buSzPct val="100000"/>
              </a:pPr>
              <a:r>
                <a:rPr kumimoji="0" lang="en-US" altLang="zh-TW" sz="21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I/O</a:t>
              </a:r>
              <a:r>
                <a:rPr kumimoji="0" lang="zh-TW" altLang="en-US" sz="21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智慧判別</a:t>
              </a:r>
              <a:endParaRPr kumimoji="0" lang="en-US" altLang="zh-TW" sz="2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70" name="群組 25"/>
          <p:cNvGrpSpPr/>
          <p:nvPr/>
        </p:nvGrpSpPr>
        <p:grpSpPr>
          <a:xfrm>
            <a:off x="2683632" y="4912405"/>
            <a:ext cx="2510516" cy="490877"/>
            <a:chOff x="-349406" y="1285865"/>
            <a:chExt cx="3911232" cy="600079"/>
          </a:xfrm>
        </p:grpSpPr>
        <p:sp>
          <p:nvSpPr>
            <p:cNvPr id="71" name="Shape 264"/>
            <p:cNvSpPr/>
            <p:nvPr/>
          </p:nvSpPr>
          <p:spPr>
            <a:xfrm>
              <a:off x="-349406" y="1346553"/>
              <a:ext cx="3911232" cy="536388"/>
            </a:xfrm>
            <a:prstGeom prst="chevron">
              <a:avLst>
                <a:gd name="adj" fmla="val 33915"/>
              </a:avLst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文字版面配置區 2"/>
            <p:cNvSpPr txBox="1">
              <a:spLocks/>
            </p:cNvSpPr>
            <p:nvPr/>
          </p:nvSpPr>
          <p:spPr>
            <a:xfrm>
              <a:off x="-161927" y="1285865"/>
              <a:ext cx="3554908" cy="600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lvl="0" indent="114300" algn="ctr">
                <a:lnSpc>
                  <a:spcPct val="115000"/>
                </a:lnSpc>
                <a:buClr>
                  <a:schemeClr val="dk2"/>
                </a:buClr>
                <a:buSzPct val="100000"/>
              </a:pPr>
              <a:r>
                <a:rPr lang="zh-TW" altLang="en-US" sz="2100" b="1" kern="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資料夾分</a:t>
              </a:r>
              <a:r>
                <a:rPr lang="zh-TW" altLang="en-US" sz="2100" b="1" ker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層 </a:t>
              </a:r>
              <a:endParaRPr kumimoji="0" lang="en-US" altLang="zh-TW" sz="2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60" name="群組 59"/>
          <p:cNvGrpSpPr/>
          <p:nvPr/>
        </p:nvGrpSpPr>
        <p:grpSpPr>
          <a:xfrm>
            <a:off x="426219" y="1407673"/>
            <a:ext cx="4767929" cy="484250"/>
            <a:chOff x="224706" y="3342380"/>
            <a:chExt cx="4767929" cy="484250"/>
          </a:xfrm>
        </p:grpSpPr>
        <p:sp>
          <p:nvSpPr>
            <p:cNvPr id="61" name="五邊形 60"/>
            <p:cNvSpPr/>
            <p:nvPr/>
          </p:nvSpPr>
          <p:spPr>
            <a:xfrm>
              <a:off x="224706" y="3342380"/>
              <a:ext cx="4767929" cy="472643"/>
            </a:xfrm>
            <a:prstGeom prst="homePlat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=""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294804" y="3364965"/>
              <a:ext cx="46127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400" b="1" dirty="0">
                  <a:solidFill>
                    <a:srgbClr val="FFF000"/>
                  </a:solidFill>
                  <a:ea typeface="微軟正黑體" pitchFamily="34" charset="-120"/>
                </a:rPr>
                <a:t>儲存空間 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與 </a:t>
              </a:r>
              <a:r>
                <a:rPr lang="en-US" altLang="zh-TW" sz="2400" b="1" dirty="0">
                  <a:solidFill>
                    <a:srgbClr val="FFF000"/>
                  </a:solidFill>
                  <a:ea typeface="微軟正黑體" pitchFamily="34" charset="-120"/>
                </a:rPr>
                <a:t>SSD</a:t>
              </a:r>
              <a:r>
                <a:rPr lang="zh-TW" altLang="en-US" sz="2400" b="1" dirty="0">
                  <a:solidFill>
                    <a:srgbClr val="FFF000"/>
                  </a:solidFill>
                  <a:ea typeface="微軟正黑體" pitchFamily="34" charset="-120"/>
                </a:rPr>
                <a:t> 快取 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效益兼具</a:t>
              </a:r>
              <a:endParaRPr lang="en-US" altLang="zh-TW" sz="2400" b="1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9501908" y="4985618"/>
            <a:ext cx="2198038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14300" algn="ctr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zh-TW" b="1" kern="0" dirty="0">
                <a:ea typeface="微軟正黑體" pitchFamily="34" charset="-120"/>
                <a:cs typeface="Verdana"/>
                <a:sym typeface="Verdana"/>
              </a:rPr>
              <a:t>(Tier</a:t>
            </a:r>
            <a:r>
              <a:rPr lang="zh-TW" altLang="en-US" b="1" kern="0" dirty="0"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b="1" kern="0" dirty="0">
                <a:ea typeface="微軟正黑體" pitchFamily="34" charset="-120"/>
                <a:cs typeface="Verdana"/>
                <a:sym typeface="Verdana"/>
              </a:rPr>
              <a:t>on</a:t>
            </a:r>
            <a:r>
              <a:rPr lang="zh-TW" altLang="en-US" b="1" kern="0" dirty="0"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b="1" kern="0" dirty="0">
                <a:ea typeface="微軟正黑體" pitchFamily="34" charset="-120"/>
                <a:cs typeface="Verdana"/>
                <a:sym typeface="Verdana"/>
              </a:rPr>
              <a:t>Demand)</a:t>
            </a:r>
          </a:p>
        </p:txBody>
      </p:sp>
      <p:pic>
        <p:nvPicPr>
          <p:cNvPr id="63" name="Picture 30" descr="\\MARKETING\Marketing\MarketingMaterials\素材\_icons\ICON_Sabrina\QNAP Auto Tiering logo_512x5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877" y="3640746"/>
            <a:ext cx="1310671" cy="13106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6183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="" xmlns:a16="http://schemas.microsoft.com/office/drawing/2014/main" id="{BBDBEC1C-1D1A-3B46-A136-1B061420A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08" y="0"/>
            <a:ext cx="10441173" cy="1127051"/>
          </a:xfrm>
        </p:spPr>
        <p:txBody>
          <a:bodyPr>
            <a:noAutofit/>
          </a:bodyPr>
          <a:lstStyle/>
          <a:p>
            <a:r>
              <a:rPr kumimoji="1" lang="zh-TW" altLang="en-US" dirty="0"/>
              <a:t>利用 </a:t>
            </a:r>
            <a:r>
              <a:rPr kumimoji="1" lang="en-US" altLang="en-US" dirty="0"/>
              <a:t>QM2 </a:t>
            </a:r>
            <a:r>
              <a:rPr kumimoji="1" lang="zh-TW" altLang="en-US" dirty="0"/>
              <a:t>卡建立 </a:t>
            </a:r>
            <a:r>
              <a:rPr kumimoji="1" lang="en-US" altLang="en-US" dirty="0"/>
              <a:t>RAID 0/1 M.2 SSD </a:t>
            </a:r>
            <a:r>
              <a:rPr kumimoji="1" lang="zh-TW" altLang="en-US" dirty="0"/>
              <a:t>高速層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1CE33E47-A97D-AD46-8052-830688896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50" b="28425"/>
          <a:stretch/>
        </p:blipFill>
        <p:spPr>
          <a:xfrm>
            <a:off x="1806090" y="3981007"/>
            <a:ext cx="8565618" cy="2736983"/>
          </a:xfrm>
          <a:prstGeom prst="rect">
            <a:avLst/>
          </a:prstGeom>
        </p:spPr>
      </p:pic>
      <p:grpSp>
        <p:nvGrpSpPr>
          <p:cNvPr id="32" name="群組 31">
            <a:extLst>
              <a:ext uri="{FF2B5EF4-FFF2-40B4-BE49-F238E27FC236}">
                <a16:creationId xmlns="" xmlns:a16="http://schemas.microsoft.com/office/drawing/2014/main" id="{8A7A057C-2723-2040-A2BC-69427E4A3042}"/>
              </a:ext>
            </a:extLst>
          </p:cNvPr>
          <p:cNvGrpSpPr/>
          <p:nvPr/>
        </p:nvGrpSpPr>
        <p:grpSpPr>
          <a:xfrm>
            <a:off x="1726348" y="2152724"/>
            <a:ext cx="5362175" cy="4120542"/>
            <a:chOff x="684871" y="2727351"/>
            <a:chExt cx="5362175" cy="4120542"/>
          </a:xfrm>
        </p:grpSpPr>
        <p:sp>
          <p:nvSpPr>
            <p:cNvPr id="24" name="Shape 316">
              <a:extLst>
                <a:ext uri="{FF2B5EF4-FFF2-40B4-BE49-F238E27FC236}">
                  <a16:creationId xmlns="" xmlns:a16="http://schemas.microsoft.com/office/drawing/2014/main" id="{334DB0A6-2D38-694C-AFA0-F632039A1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5717" y="2727351"/>
              <a:ext cx="1719261" cy="1736725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121900" tIns="60950" rIns="121900" bIns="60950" anchor="ctr"/>
            <a:lstStyle/>
            <a:p>
              <a:pPr indent="-117475" algn="ctr">
                <a:buClr>
                  <a:srgbClr val="000000"/>
                </a:buClr>
                <a:buSzPts val="1400"/>
                <a:defRPr/>
              </a:pPr>
              <a:endParaRPr lang="zh-TW" altLang="zh-TW" sz="1900">
                <a:solidFill>
                  <a:srgbClr val="FFFFFF"/>
                </a:solidFill>
                <a:latin typeface="+mj-ea"/>
                <a:ea typeface="+mj-ea"/>
                <a:cs typeface="Arial" charset="0"/>
                <a:sym typeface="Arial" charset="0"/>
              </a:endParaRPr>
            </a:p>
          </p:txBody>
        </p:sp>
        <p:sp>
          <p:nvSpPr>
            <p:cNvPr id="26" name="Shape 318">
              <a:extLst>
                <a:ext uri="{FF2B5EF4-FFF2-40B4-BE49-F238E27FC236}">
                  <a16:creationId xmlns="" xmlns:a16="http://schemas.microsoft.com/office/drawing/2014/main" id="{67F269D2-2093-5241-91C0-4278FEA34A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871" y="3429668"/>
              <a:ext cx="2424644" cy="391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7" tIns="121897" rIns="121897" bIns="121897" anchor="ctr"/>
            <a:lstStyle>
              <a:lvl1pPr indent="-841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Clr>
                  <a:srgbClr val="3F3F3F"/>
                </a:buClr>
                <a:buSzPts val="1000"/>
              </a:pPr>
              <a:r>
                <a:rPr lang="en-US" altLang="zh-TW" sz="1600" b="1" dirty="0">
                  <a:solidFill>
                    <a:srgbClr val="3F3F3F"/>
                  </a:solidFill>
                  <a:latin typeface="+mn-lt"/>
                  <a:ea typeface="+mj-ea"/>
                  <a:cs typeface="Arial" panose="020B0604020202020204" pitchFamily="34" charset="0"/>
                  <a:sym typeface="Arial" panose="020B0604020202020204" pitchFamily="34" charset="0"/>
                </a:rPr>
                <a:t>Dual-port 10G SFP+</a:t>
              </a:r>
              <a:endParaRPr lang="zh-TW" altLang="zh-TW" sz="1600" b="1" dirty="0">
                <a:solidFill>
                  <a:srgbClr val="3F3F3F"/>
                </a:solidFill>
                <a:latin typeface="+mn-lt"/>
                <a:ea typeface="+mj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圓角化對角線角落矩形 26">
              <a:extLst>
                <a:ext uri="{FF2B5EF4-FFF2-40B4-BE49-F238E27FC236}">
                  <a16:creationId xmlns="" xmlns:a16="http://schemas.microsoft.com/office/drawing/2014/main" id="{C56DC10B-3A35-5D42-9296-056873181FDE}"/>
                </a:ext>
              </a:extLst>
            </p:cNvPr>
            <p:cNvSpPr/>
            <p:nvPr/>
          </p:nvSpPr>
          <p:spPr>
            <a:xfrm>
              <a:off x="5603873" y="5592907"/>
              <a:ext cx="443173" cy="1254986"/>
            </a:xfrm>
            <a:prstGeom prst="round2DiagRect">
              <a:avLst>
                <a:gd name="adj1" fmla="val 16936"/>
                <a:gd name="adj2" fmla="val 11290"/>
              </a:avLst>
            </a:prstGeom>
            <a:solidFill>
              <a:schemeClr val="accent2">
                <a:alpha val="40000"/>
              </a:schemeClr>
            </a:solidFill>
            <a:ln w="38100" cmpd="sng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+mj-ea"/>
                <a:ea typeface="+mj-ea"/>
              </a:endParaRPr>
            </a:p>
          </p:txBody>
        </p:sp>
        <p:cxnSp>
          <p:nvCxnSpPr>
            <p:cNvPr id="28" name="肘形接點 27">
              <a:extLst>
                <a:ext uri="{FF2B5EF4-FFF2-40B4-BE49-F238E27FC236}">
                  <a16:creationId xmlns="" xmlns:a16="http://schemas.microsoft.com/office/drawing/2014/main" id="{0B2617D5-B4E8-D44F-89D4-67310605CBA7}"/>
                </a:ext>
              </a:extLst>
            </p:cNvPr>
            <p:cNvCxnSpPr>
              <a:cxnSpLocks/>
              <a:stCxn id="24" idx="4"/>
              <a:endCxn id="27" idx="3"/>
            </p:cNvCxnSpPr>
            <p:nvPr/>
          </p:nvCxnSpPr>
          <p:spPr>
            <a:xfrm rot="16200000" flipH="1">
              <a:off x="4300989" y="4068435"/>
              <a:ext cx="1128831" cy="192011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群組 34">
            <a:extLst>
              <a:ext uri="{FF2B5EF4-FFF2-40B4-BE49-F238E27FC236}">
                <a16:creationId xmlns="" xmlns:a16="http://schemas.microsoft.com/office/drawing/2014/main" id="{0AAFB2A9-5A9E-8A42-8761-6CC04108249C}"/>
              </a:ext>
            </a:extLst>
          </p:cNvPr>
          <p:cNvGrpSpPr/>
          <p:nvPr/>
        </p:nvGrpSpPr>
        <p:grpSpPr>
          <a:xfrm>
            <a:off x="6426259" y="2152724"/>
            <a:ext cx="3493095" cy="4120541"/>
            <a:chOff x="7533397" y="3026663"/>
            <a:chExt cx="3493095" cy="4120541"/>
          </a:xfrm>
        </p:grpSpPr>
        <p:sp>
          <p:nvSpPr>
            <p:cNvPr id="11" name="Shape 316">
              <a:extLst>
                <a:ext uri="{FF2B5EF4-FFF2-40B4-BE49-F238E27FC236}">
                  <a16:creationId xmlns="" xmlns:a16="http://schemas.microsoft.com/office/drawing/2014/main" id="{0205A644-2A32-7C4E-9E42-C4769FFE5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3397" y="3026663"/>
              <a:ext cx="1719940" cy="17359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latin typeface="+mj-ea"/>
                <a:ea typeface="+mj-ea"/>
                <a:sym typeface="Arial" charset="0"/>
              </a:endParaRPr>
            </a:p>
          </p:txBody>
        </p:sp>
        <p:sp>
          <p:nvSpPr>
            <p:cNvPr id="8" name="Shape 318">
              <a:extLst>
                <a:ext uri="{FF2B5EF4-FFF2-40B4-BE49-F238E27FC236}">
                  <a16:creationId xmlns="" xmlns:a16="http://schemas.microsoft.com/office/drawing/2014/main" id="{4203DC10-71D9-5948-B56D-6C03A45D89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91391" y="3747357"/>
              <a:ext cx="1435101" cy="29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7" tIns="121897" rIns="121897" bIns="121897" anchor="ctr"/>
            <a:lstStyle>
              <a:lvl1pPr indent="-84138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3F3F3F"/>
                </a:buClr>
                <a:buSzPts val="1000"/>
              </a:pPr>
              <a:r>
                <a:rPr lang="zh-TW" altLang="zh-TW" sz="1600" b="1" dirty="0">
                  <a:solidFill>
                    <a:srgbClr val="3F3F3F"/>
                  </a:solidFill>
                  <a:latin typeface="+mn-lt"/>
                  <a:ea typeface="+mj-ea"/>
                  <a:sym typeface="Arial" charset="0"/>
                </a:rPr>
                <a:t>QM2-</a:t>
              </a:r>
              <a:r>
                <a:rPr lang="en-US" altLang="zh-TW" sz="1600" b="1" dirty="0">
                  <a:solidFill>
                    <a:srgbClr val="3F3F3F"/>
                  </a:solidFill>
                  <a:latin typeface="+mn-lt"/>
                  <a:ea typeface="+mj-ea"/>
                  <a:sym typeface="Arial" charset="0"/>
                </a:rPr>
                <a:t>2</a:t>
              </a:r>
              <a:r>
                <a:rPr lang="zh-TW" altLang="zh-TW" sz="1600" b="1" dirty="0">
                  <a:solidFill>
                    <a:srgbClr val="3F3F3F"/>
                  </a:solidFill>
                  <a:latin typeface="+mn-lt"/>
                  <a:ea typeface="+mj-ea"/>
                  <a:sym typeface="Arial" charset="0"/>
                </a:rPr>
                <a:t>S</a:t>
              </a:r>
            </a:p>
          </p:txBody>
        </p:sp>
        <p:sp>
          <p:nvSpPr>
            <p:cNvPr id="9" name="圓角化對角線角落矩形 8">
              <a:extLst>
                <a:ext uri="{FF2B5EF4-FFF2-40B4-BE49-F238E27FC236}">
                  <a16:creationId xmlns="" xmlns:a16="http://schemas.microsoft.com/office/drawing/2014/main" id="{FCDEC964-96B9-F644-A499-BCF64372179C}"/>
                </a:ext>
              </a:extLst>
            </p:cNvPr>
            <p:cNvSpPr/>
            <p:nvPr/>
          </p:nvSpPr>
          <p:spPr>
            <a:xfrm>
              <a:off x="8259349" y="5892218"/>
              <a:ext cx="407538" cy="1254986"/>
            </a:xfrm>
            <a:prstGeom prst="round2DiagRect">
              <a:avLst>
                <a:gd name="adj1" fmla="val 16936"/>
                <a:gd name="adj2" fmla="val 11290"/>
              </a:avLst>
            </a:prstGeom>
            <a:solidFill>
              <a:srgbClr val="0070C0">
                <a:alpha val="40000"/>
              </a:srgbClr>
            </a:solidFill>
            <a:ln w="38100" cmpd="sng">
              <a:solidFill>
                <a:srgbClr val="0070C0"/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+mj-ea"/>
                <a:ea typeface="+mj-ea"/>
              </a:endParaRPr>
            </a:p>
          </p:txBody>
        </p:sp>
        <p:cxnSp>
          <p:nvCxnSpPr>
            <p:cNvPr id="10" name="肘形接點 9">
              <a:extLst>
                <a:ext uri="{FF2B5EF4-FFF2-40B4-BE49-F238E27FC236}">
                  <a16:creationId xmlns="" xmlns:a16="http://schemas.microsoft.com/office/drawing/2014/main" id="{49A0312F-8862-FD4F-98FB-01559FC3B89B}"/>
                </a:ext>
              </a:extLst>
            </p:cNvPr>
            <p:cNvCxnSpPr>
              <a:cxnSpLocks/>
              <a:stCxn id="11" idx="6"/>
              <a:endCxn id="9" idx="3"/>
            </p:cNvCxnSpPr>
            <p:nvPr/>
          </p:nvCxnSpPr>
          <p:spPr>
            <a:xfrm flipH="1">
              <a:off x="8463118" y="3894632"/>
              <a:ext cx="790219" cy="1997586"/>
            </a:xfrm>
            <a:prstGeom prst="bentConnector4">
              <a:avLst>
                <a:gd name="adj1" fmla="val -28929"/>
                <a:gd name="adj2" fmla="val 71725"/>
              </a:avLst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文字方塊 36">
            <a:extLst>
              <a:ext uri="{FF2B5EF4-FFF2-40B4-BE49-F238E27FC236}">
                <a16:creationId xmlns="" xmlns:a16="http://schemas.microsoft.com/office/drawing/2014/main" id="{0C5B9466-1D89-9548-A8FF-46DB860F3FF1}"/>
              </a:ext>
            </a:extLst>
          </p:cNvPr>
          <p:cNvSpPr txBox="1"/>
          <p:nvPr/>
        </p:nvSpPr>
        <p:spPr>
          <a:xfrm>
            <a:off x="424679" y="1158950"/>
            <a:ext cx="10346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+mn-ea"/>
              </a:rPr>
              <a:t>當 </a:t>
            </a:r>
            <a:r>
              <a:rPr lang="en-US" altLang="zh-TW" sz="2400" b="1" dirty="0">
                <a:latin typeface="+mn-ea"/>
              </a:rPr>
              <a:t>NAS</a:t>
            </a:r>
            <a:r>
              <a:rPr lang="zh-TW" altLang="en-US" sz="2400" b="1" dirty="0">
                <a:latin typeface="+mn-ea"/>
              </a:rPr>
              <a:t> 不具 </a:t>
            </a:r>
            <a:r>
              <a:rPr lang="en-US" altLang="zh-TW" sz="2400" b="1" dirty="0">
                <a:latin typeface="+mn-ea"/>
              </a:rPr>
              <a:t>SSD</a:t>
            </a:r>
            <a:r>
              <a:rPr lang="zh-TW" altLang="en-US" sz="2400" b="1" dirty="0">
                <a:latin typeface="+mn-ea"/>
              </a:rPr>
              <a:t> 專用埠且僅有兩個 </a:t>
            </a:r>
            <a:r>
              <a:rPr lang="en-US" altLang="zh-TW" sz="2400" b="1" dirty="0" err="1">
                <a:latin typeface="+mn-ea"/>
              </a:rPr>
              <a:t>PCIe</a:t>
            </a:r>
            <a:r>
              <a:rPr lang="zh-TW" altLang="en-US" sz="2400" b="1" dirty="0">
                <a:latin typeface="+mn-ea"/>
              </a:rPr>
              <a:t>  插槽，</a:t>
            </a:r>
            <a:endParaRPr lang="en-US" altLang="zh-TW" sz="2400" b="1" dirty="0">
              <a:latin typeface="+mn-ea"/>
            </a:endParaRPr>
          </a:p>
          <a:p>
            <a:r>
              <a:rPr lang="zh-TW" altLang="en-US" sz="2400" b="1" dirty="0">
                <a:latin typeface="+mn-ea"/>
              </a:rPr>
              <a:t>安裝 </a:t>
            </a:r>
            <a:r>
              <a:rPr lang="en-US" altLang="zh-TW" sz="2400" b="1" dirty="0">
                <a:latin typeface="+mn-ea"/>
              </a:rPr>
              <a:t>10G</a:t>
            </a:r>
            <a:r>
              <a:rPr lang="zh-TW" altLang="en-US" sz="2400" b="1" dirty="0">
                <a:latin typeface="+mn-ea"/>
              </a:rPr>
              <a:t> 網卡與 </a:t>
            </a:r>
            <a:r>
              <a:rPr lang="en-US" altLang="zh-TW" sz="2400" b="1" dirty="0">
                <a:latin typeface="+mn-ea"/>
              </a:rPr>
              <a:t>QM2</a:t>
            </a:r>
            <a:r>
              <a:rPr lang="zh-TW" altLang="en-US" sz="2400" b="1" dirty="0">
                <a:latin typeface="+mn-ea"/>
              </a:rPr>
              <a:t> 卡後，僅能建立</a:t>
            </a:r>
            <a:r>
              <a:rPr lang="zh-TW" altLang="en-US" sz="2400" b="1" dirty="0">
                <a:solidFill>
                  <a:srgbClr val="C00000"/>
                </a:solidFill>
                <a:latin typeface="+mn-ea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+mn-ea"/>
              </a:rPr>
              <a:t>RAID</a:t>
            </a:r>
            <a:r>
              <a:rPr lang="zh-TW" altLang="en-US" sz="2400" b="1" dirty="0">
                <a:solidFill>
                  <a:srgbClr val="C00000"/>
                </a:solidFill>
                <a:latin typeface="+mn-ea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+mn-ea"/>
              </a:rPr>
              <a:t>0/RAID</a:t>
            </a:r>
            <a:r>
              <a:rPr lang="zh-TW" altLang="en-US" sz="2400" b="1" dirty="0">
                <a:solidFill>
                  <a:srgbClr val="C00000"/>
                </a:solidFill>
                <a:latin typeface="+mn-ea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+mn-ea"/>
              </a:rPr>
              <a:t>1</a:t>
            </a:r>
            <a:r>
              <a:rPr lang="zh-TW" altLang="en-US" sz="2400" b="1" dirty="0">
                <a:solidFill>
                  <a:srgbClr val="C00000"/>
                </a:solidFill>
                <a:latin typeface="+mn-ea"/>
              </a:rPr>
              <a:t> </a:t>
            </a:r>
            <a:r>
              <a:rPr lang="en-US" altLang="zh-TW" sz="2400" b="1" dirty="0">
                <a:latin typeface="+mn-ea"/>
              </a:rPr>
              <a:t>M.2</a:t>
            </a:r>
            <a:r>
              <a:rPr lang="zh-TW" altLang="en-US" sz="2400" b="1" dirty="0">
                <a:latin typeface="+mn-ea"/>
              </a:rPr>
              <a:t> </a:t>
            </a:r>
            <a:r>
              <a:rPr lang="en-US" altLang="zh-TW" sz="2400" b="1" dirty="0">
                <a:latin typeface="+mn-ea"/>
              </a:rPr>
              <a:t>SSD</a:t>
            </a:r>
            <a:r>
              <a:rPr lang="zh-TW" altLang="en-US" sz="2400" b="1" dirty="0">
                <a:latin typeface="+mn-ea"/>
              </a:rPr>
              <a:t> 高速層</a:t>
            </a:r>
            <a:endParaRPr kumimoji="1" lang="zh-TW" altLang="en-US" sz="2400" b="1" dirty="0">
              <a:latin typeface="+mn-ea"/>
            </a:endParaRPr>
          </a:p>
        </p:txBody>
      </p:sp>
      <p:sp>
        <p:nvSpPr>
          <p:cNvPr id="20" name="Shape 318">
            <a:extLst>
              <a:ext uri="{FF2B5EF4-FFF2-40B4-BE49-F238E27FC236}">
                <a16:creationId xmlns="" xmlns:a16="http://schemas.microsoft.com/office/drawing/2014/main" id="{3D6B3B15-C0D0-A741-A8C6-0157D823A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655" y="4052582"/>
            <a:ext cx="2340087" cy="39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en-US" altLang="zh-TW" sz="1600" b="1" dirty="0" smtClean="0">
                <a:solidFill>
                  <a:srgbClr val="3F3F3F"/>
                </a:solidFill>
                <a:latin typeface="+mn-lt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TS-x80U</a:t>
            </a:r>
            <a:r>
              <a:rPr lang="zh-TW" altLang="en-US" sz="1600" b="1" dirty="0" smtClean="0">
                <a:solidFill>
                  <a:srgbClr val="3F3F3F"/>
                </a:solidFill>
                <a:latin typeface="+mn-lt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 b="1" dirty="0" smtClean="0">
                <a:solidFill>
                  <a:srgbClr val="3F3F3F"/>
                </a:solidFill>
                <a:latin typeface="+mn-lt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R2 series</a:t>
            </a:r>
            <a:endParaRPr lang="zh-TW" altLang="zh-TW" sz="1600" b="1" dirty="0">
              <a:solidFill>
                <a:srgbClr val="3F3F3F"/>
              </a:solidFill>
              <a:latin typeface="+mn-lt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2" name="圖片 21" descr="LAN-10G2SF-MLX正面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632" y="2044181"/>
            <a:ext cx="2632386" cy="1974289"/>
          </a:xfrm>
          <a:prstGeom prst="rect">
            <a:avLst/>
          </a:prstGeom>
        </p:spPr>
      </p:pic>
      <p:pic>
        <p:nvPicPr>
          <p:cNvPr id="23" name="圖片 22" descr="QM2-2S-220A_Front_left-ang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889" y="2345034"/>
            <a:ext cx="2469364" cy="154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843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679BF49B-FCEC-3145-A80A-6859C677F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2" b="3503"/>
          <a:stretch/>
        </p:blipFill>
        <p:spPr>
          <a:xfrm>
            <a:off x="4519167" y="2097733"/>
            <a:ext cx="7291864" cy="4274945"/>
          </a:xfrm>
          <a:prstGeom prst="rect">
            <a:avLst/>
          </a:prstGeom>
        </p:spPr>
      </p:pic>
      <p:sp>
        <p:nvSpPr>
          <p:cNvPr id="36" name="矩形圖說文字 35">
            <a:extLst>
              <a:ext uri="{FF2B5EF4-FFF2-40B4-BE49-F238E27FC236}">
                <a16:creationId xmlns="" xmlns:a16="http://schemas.microsoft.com/office/drawing/2014/main" id="{8D0EB010-748E-B84A-A482-B1D66556FB34}"/>
              </a:ext>
            </a:extLst>
          </p:cNvPr>
          <p:cNvSpPr/>
          <p:nvPr/>
        </p:nvSpPr>
        <p:spPr>
          <a:xfrm>
            <a:off x="6483635" y="5867925"/>
            <a:ext cx="2636614" cy="675380"/>
          </a:xfrm>
          <a:prstGeom prst="wedgeRectCallout">
            <a:avLst>
              <a:gd name="adj1" fmla="val -1286"/>
              <a:gd name="adj2" fmla="val -100916"/>
            </a:avLst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5" name="矩形圖說文字 34">
            <a:extLst>
              <a:ext uri="{FF2B5EF4-FFF2-40B4-BE49-F238E27FC236}">
                <a16:creationId xmlns="" xmlns:a16="http://schemas.microsoft.com/office/drawing/2014/main" id="{8D0EB010-748E-B84A-A482-B1D66556FB34}"/>
              </a:ext>
            </a:extLst>
          </p:cNvPr>
          <p:cNvSpPr/>
          <p:nvPr/>
        </p:nvSpPr>
        <p:spPr>
          <a:xfrm>
            <a:off x="4721042" y="1138926"/>
            <a:ext cx="3582377" cy="935057"/>
          </a:xfrm>
          <a:prstGeom prst="wedgeRectCallout">
            <a:avLst>
              <a:gd name="adj1" fmla="val 58602"/>
              <a:gd name="adj2" fmla="val -692"/>
            </a:avLst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9BDB380-95D3-0441-AC4E-FF32332FF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單卡立即新增 </a:t>
            </a:r>
            <a:r>
              <a:rPr kumimoji="1" lang="en-US" altLang="zh-TW" dirty="0"/>
              <a:t>4</a:t>
            </a:r>
            <a:r>
              <a:rPr kumimoji="1" lang="zh-TW" altLang="en-US" dirty="0"/>
              <a:t> 個 </a:t>
            </a:r>
            <a:r>
              <a:rPr kumimoji="1" lang="en-US" altLang="zh-TW" dirty="0"/>
              <a:t>M.2</a:t>
            </a:r>
            <a:r>
              <a:rPr kumimoji="1" lang="zh-TW" altLang="en-US" dirty="0"/>
              <a:t> </a:t>
            </a:r>
            <a:r>
              <a:rPr kumimoji="1" lang="en-US" altLang="zh-TW" dirty="0"/>
              <a:t>SSD</a:t>
            </a:r>
            <a:r>
              <a:rPr kumimoji="1" lang="zh-TW" altLang="en-US" dirty="0"/>
              <a:t> 埠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38DBE119-4E0B-A144-9AA0-F5345729A8F2}"/>
              </a:ext>
            </a:extLst>
          </p:cNvPr>
          <p:cNvSpPr txBox="1"/>
          <p:nvPr/>
        </p:nvSpPr>
        <p:spPr>
          <a:xfrm>
            <a:off x="366178" y="1415777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/>
              <a:t>QM2-4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S</a:t>
            </a:r>
            <a:r>
              <a:rPr kumimoji="1" lang="en-US" altLang="zh-TW" sz="3600" b="1" dirty="0"/>
              <a:t>-240</a:t>
            </a:r>
            <a:endParaRPr kumimoji="1" lang="zh-TW" altLang="en-US" sz="3600" b="1" dirty="0"/>
          </a:p>
        </p:txBody>
      </p:sp>
      <p:sp>
        <p:nvSpPr>
          <p:cNvPr id="7" name="Shape 258">
            <a:extLst>
              <a:ext uri="{FF2B5EF4-FFF2-40B4-BE49-F238E27FC236}">
                <a16:creationId xmlns="" xmlns:a16="http://schemas.microsoft.com/office/drawing/2014/main" id="{73A4B047-B406-E746-8CB2-6482D8F5B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85" y="2062108"/>
            <a:ext cx="42449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4429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2060"/>
              </a:buClr>
              <a:buSzPts val="1200"/>
            </a:pP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4 x</a:t>
            </a:r>
            <a:r>
              <a:rPr lang="zh-TW" altLang="en-US" sz="2000" b="1" dirty="0"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M.2 2280 </a:t>
            </a:r>
            <a:r>
              <a:rPr lang="en-US" altLang="zh-TW" sz="2000" b="1" dirty="0">
                <a:solidFill>
                  <a:srgbClr val="C00000"/>
                </a:solidFill>
                <a:latin typeface="微軟正黑體" charset="-120"/>
                <a:ea typeface="微軟正黑體" charset="-120"/>
                <a:sym typeface="微軟正黑體" charset="-120"/>
              </a:rPr>
              <a:t>SATA</a:t>
            </a: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 SSD</a:t>
            </a:r>
            <a:r>
              <a:rPr lang="zh-TW" altLang="en-US" sz="2000" b="1" dirty="0">
                <a:latin typeface="微軟正黑體" charset="-120"/>
                <a:ea typeface="微軟正黑體" charset="-120"/>
                <a:sym typeface="微軟正黑體" charset="-120"/>
              </a:rPr>
              <a:t> 插槽</a:t>
            </a:r>
          </a:p>
        </p:txBody>
      </p:sp>
      <p:sp>
        <p:nvSpPr>
          <p:cNvPr id="8" name="Shape 258">
            <a:extLst>
              <a:ext uri="{FF2B5EF4-FFF2-40B4-BE49-F238E27FC236}">
                <a16:creationId xmlns="" xmlns:a16="http://schemas.microsoft.com/office/drawing/2014/main" id="{D034E1E2-0D86-5B4D-8D9E-DDF3E9B87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80" y="3209319"/>
            <a:ext cx="44386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4 x M.2 2280 </a:t>
            </a:r>
            <a:r>
              <a:rPr lang="en-US" altLang="zh-TW" sz="2000" b="1" dirty="0" err="1">
                <a:solidFill>
                  <a:srgbClr val="C00000"/>
                </a:solidFill>
                <a:latin typeface="微軟正黑體" charset="-120"/>
                <a:ea typeface="微軟正黑體" charset="-120"/>
                <a:sym typeface="微軟正黑體" charset="-120"/>
              </a:rPr>
              <a:t>PCIe</a:t>
            </a: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 err="1">
                <a:latin typeface="微軟正黑體" charset="-120"/>
                <a:ea typeface="微軟正黑體" charset="-120"/>
                <a:sym typeface="微軟正黑體" charset="-120"/>
              </a:rPr>
              <a:t>NVMe</a:t>
            </a: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 SSD </a:t>
            </a:r>
            <a:r>
              <a:rPr lang="zh-TW" altLang="en-US" sz="2000" b="1" dirty="0">
                <a:latin typeface="微軟正黑體" charset="-120"/>
                <a:ea typeface="微軟正黑體" charset="-120"/>
                <a:sym typeface="微軟正黑體" charset="-120"/>
              </a:rPr>
              <a:t>插槽</a:t>
            </a:r>
            <a:endParaRPr lang="en-US" altLang="en-US" sz="2000" b="1" dirty="0">
              <a:latin typeface="微軟正黑體" charset="-120"/>
              <a:ea typeface="微軟正黑體" charset="-120"/>
              <a:sym typeface="微軟正黑體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A03E6306-99D1-CB4F-86A0-176C983F1074}"/>
              </a:ext>
            </a:extLst>
          </p:cNvPr>
          <p:cNvSpPr txBox="1"/>
          <p:nvPr/>
        </p:nvSpPr>
        <p:spPr>
          <a:xfrm>
            <a:off x="329608" y="2562988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/>
              <a:t>QM2-4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P</a:t>
            </a:r>
            <a:r>
              <a:rPr kumimoji="1" lang="en-US" altLang="zh-TW" sz="3600" b="1" dirty="0"/>
              <a:t>-240</a:t>
            </a:r>
            <a:endParaRPr kumimoji="1" lang="zh-TW" altLang="en-US" sz="3600" b="1" dirty="0"/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5EE67E21-4A75-3F44-9C8C-3DE6B0116321}"/>
              </a:ext>
            </a:extLst>
          </p:cNvPr>
          <p:cNvSpPr txBox="1"/>
          <p:nvPr/>
        </p:nvSpPr>
        <p:spPr>
          <a:xfrm>
            <a:off x="586505" y="4982874"/>
            <a:ext cx="4546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+mn-ea"/>
              </a:rPr>
              <a:t>僅佔用單一個 </a:t>
            </a:r>
            <a:r>
              <a:rPr lang="en-US" altLang="zh-TW" sz="2400" b="1" dirty="0" err="1">
                <a:latin typeface="+mn-ea"/>
              </a:rPr>
              <a:t>PCIe</a:t>
            </a:r>
            <a:r>
              <a:rPr lang="zh-TW" altLang="en-US" sz="2400" b="1" dirty="0">
                <a:latin typeface="+mn-ea"/>
              </a:rPr>
              <a:t> 插槽，</a:t>
            </a:r>
            <a:endParaRPr lang="en-US" altLang="zh-TW" sz="2400" b="1" dirty="0">
              <a:latin typeface="+mn-ea"/>
            </a:endParaRPr>
          </a:p>
          <a:p>
            <a:r>
              <a:rPr lang="zh-TW" altLang="en-US" sz="2400" b="1" dirty="0">
                <a:latin typeface="+mn-ea"/>
              </a:rPr>
              <a:t>一次</a:t>
            </a:r>
            <a:r>
              <a:rPr lang="zh-TW" altLang="en-US" sz="3000" b="1" dirty="0">
                <a:solidFill>
                  <a:srgbClr val="7030A0"/>
                </a:solidFill>
                <a:latin typeface="+mn-ea"/>
              </a:rPr>
              <a:t>新增 </a:t>
            </a:r>
            <a:r>
              <a:rPr lang="en-US" altLang="zh-TW" sz="3000" b="1" dirty="0">
                <a:solidFill>
                  <a:srgbClr val="7030A0"/>
                </a:solidFill>
                <a:latin typeface="+mn-ea"/>
              </a:rPr>
              <a:t>4</a:t>
            </a:r>
            <a:r>
              <a:rPr lang="zh-TW" altLang="en-US" sz="3000" b="1" dirty="0">
                <a:solidFill>
                  <a:srgbClr val="7030A0"/>
                </a:solidFill>
                <a:latin typeface="+mn-ea"/>
              </a:rPr>
              <a:t> 個 </a:t>
            </a:r>
            <a:r>
              <a:rPr lang="en-US" altLang="zh-TW" sz="3000" b="1" dirty="0">
                <a:solidFill>
                  <a:srgbClr val="7030A0"/>
                </a:solidFill>
                <a:latin typeface="+mn-ea"/>
              </a:rPr>
              <a:t>M.2</a:t>
            </a:r>
            <a:r>
              <a:rPr lang="zh-TW" altLang="en-US" sz="3000" b="1" dirty="0">
                <a:solidFill>
                  <a:srgbClr val="7030A0"/>
                </a:solidFill>
                <a:latin typeface="+mn-ea"/>
              </a:rPr>
              <a:t> </a:t>
            </a:r>
            <a:r>
              <a:rPr lang="en-US" altLang="zh-TW" sz="3000" b="1" dirty="0">
                <a:solidFill>
                  <a:srgbClr val="7030A0"/>
                </a:solidFill>
                <a:latin typeface="+mn-ea"/>
              </a:rPr>
              <a:t>SSD</a:t>
            </a:r>
          </a:p>
        </p:txBody>
      </p:sp>
      <p:sp>
        <p:nvSpPr>
          <p:cNvPr id="11" name="Shape 250">
            <a:extLst>
              <a:ext uri="{FF2B5EF4-FFF2-40B4-BE49-F238E27FC236}">
                <a16:creationId xmlns="" xmlns:a16="http://schemas.microsoft.com/office/drawing/2014/main" id="{F1094CEF-6721-074E-9038-C0433A757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9167" y="1193102"/>
            <a:ext cx="3582377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/>
          <a:lstStyle>
            <a:lvl1pPr indent="-1000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buClr>
                <a:srgbClr val="0F243E"/>
              </a:buClr>
              <a:buSzPts val="1200"/>
            </a:pPr>
            <a:r>
              <a:rPr lang="zh-TW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charset="-120"/>
                <a:ea typeface="微軟正黑體" charset="-120"/>
                <a:cs typeface="Arial" charset="0"/>
                <a:sym typeface="Arial" charset="0"/>
              </a:rPr>
              <a:t>附贈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charset="-120"/>
                <a:ea typeface="微軟正黑體" charset="-120"/>
                <a:cs typeface="Arial" charset="0"/>
                <a:sym typeface="Arial" charset="0"/>
              </a:rPr>
              <a:t>專屬</a:t>
            </a:r>
            <a:r>
              <a:rPr lang="zh-TW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charset="-120"/>
                <a:ea typeface="微軟正黑體" charset="-120"/>
                <a:cs typeface="Arial" charset="0"/>
                <a:sym typeface="Arial" charset="0"/>
              </a:rPr>
              <a:t>散熱模組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charset="-120"/>
                <a:ea typeface="微軟正黑體" charset="-120"/>
                <a:cs typeface="Arial" charset="0"/>
                <a:sym typeface="Arial" charset="0"/>
              </a:rPr>
              <a:t>與</a:t>
            </a:r>
            <a:endParaRPr lang="en-US" altLang="zh-TW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charset="-120"/>
              <a:ea typeface="微軟正黑體" charset="-120"/>
              <a:cs typeface="Arial" charset="0"/>
              <a:sym typeface="Arial" charset="0"/>
            </a:endParaRPr>
          </a:p>
          <a:p>
            <a:pPr algn="ctr">
              <a:buClr>
                <a:srgbClr val="0F243E"/>
              </a:buClr>
              <a:buSzPts val="1200"/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charset="-120"/>
                <a:ea typeface="微軟正黑體" charset="-120"/>
                <a:cs typeface="Arial" charset="0"/>
                <a:sym typeface="Arial" charset="0"/>
              </a:rPr>
              <a:t>適用於各式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charset="-120"/>
                <a:ea typeface="微軟正黑體" charset="-120"/>
                <a:cs typeface="Arial" charset="0"/>
                <a:sym typeface="Arial" charset="0"/>
              </a:rPr>
              <a:t>NAS</a:t>
            </a:r>
            <a:r>
              <a:rPr lang="zh-Hant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charset="-120"/>
                <a:ea typeface="微軟正黑體" charset="-120"/>
                <a:cs typeface="Arial" charset="0"/>
                <a:sym typeface="Arial" charset="0"/>
              </a:rPr>
              <a:t> 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charset="-120"/>
                <a:ea typeface="微軟正黑體" charset="-120"/>
                <a:cs typeface="Arial" charset="0"/>
                <a:sym typeface="Arial" charset="0"/>
              </a:rPr>
              <a:t>的</a:t>
            </a:r>
            <a:r>
              <a:rPr lang="zh-Hant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charset="-120"/>
                <a:ea typeface="微軟正黑體" charset="-120"/>
                <a:cs typeface="Arial" charset="0"/>
                <a:sym typeface="Arial" charset="0"/>
              </a:rPr>
              <a:t>擋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charset="-120"/>
                <a:ea typeface="微軟正黑體" charset="-120"/>
                <a:cs typeface="Arial" charset="0"/>
                <a:sym typeface="Arial" charset="0"/>
              </a:rPr>
              <a:t>板</a:t>
            </a:r>
            <a:endParaRPr lang="zh-TW" altLang="zh-TW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charset="-120"/>
              <a:ea typeface="微軟正黑體" charset="-120"/>
              <a:cs typeface="Arial" charset="0"/>
              <a:sym typeface="Arial" charset="0"/>
            </a:endParaRPr>
          </a:p>
        </p:txBody>
      </p:sp>
      <p:sp>
        <p:nvSpPr>
          <p:cNvPr id="13" name="Shape 185">
            <a:extLst>
              <a:ext uri="{FF2B5EF4-FFF2-40B4-BE49-F238E27FC236}">
                <a16:creationId xmlns="" xmlns:a16="http://schemas.microsoft.com/office/drawing/2014/main" id="{9A78233B-4E8E-6B4D-A313-AC23CA1C5D27}"/>
              </a:ext>
            </a:extLst>
          </p:cNvPr>
          <p:cNvSpPr txBox="1"/>
          <p:nvPr/>
        </p:nvSpPr>
        <p:spPr>
          <a:xfrm>
            <a:off x="6459885" y="5970528"/>
            <a:ext cx="2648489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114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altLang="zh-TW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PCIe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 Gen 2 </a:t>
            </a:r>
            <a:r>
              <a:rPr lang="zh-Hant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介面</a:t>
            </a:r>
            <a:r>
              <a:rPr 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" name="Shape 294">
            <a:extLst>
              <a:ext uri="{FF2B5EF4-FFF2-40B4-BE49-F238E27FC236}">
                <a16:creationId xmlns="" xmlns:a16="http://schemas.microsoft.com/office/drawing/2014/main" id="{2206309C-74E8-C842-8999-F54F0FDF1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95107"/>
            <a:ext cx="4946960" cy="1021370"/>
          </a:xfrm>
          <a:prstGeom prst="rect">
            <a:avLst/>
          </a:prstGeom>
          <a:solidFill>
            <a:srgbClr val="7030A0">
              <a:alpha val="85000"/>
            </a:srgbClr>
          </a:solidFill>
          <a:ln w="9525">
            <a:noFill/>
            <a:miter lim="800000"/>
            <a:headEnd/>
            <a:tailEnd/>
          </a:ln>
        </p:spPr>
        <p:txBody>
          <a:bodyPr lIns="68575" tIns="68575" rIns="68575" bIns="68575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buClr>
                <a:srgbClr val="FFFFFF"/>
              </a:buClr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Arial" charset="0"/>
                <a:sym typeface="Arial" charset="0"/>
              </a:rPr>
              <a:t>建立具有 </a:t>
            </a:r>
            <a:r>
              <a:rPr lang="en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Arial" charset="0"/>
                <a:sym typeface="Arial" charset="0"/>
              </a:rPr>
              <a:t>RAID 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Arial" charset="0"/>
                <a:sym typeface="Arial" charset="0"/>
              </a:rPr>
              <a:t>保護的 </a:t>
            </a:r>
          </a:p>
          <a:p>
            <a:pPr algn="ctr">
              <a:buClr>
                <a:srgbClr val="FFFFFF"/>
              </a:buClr>
            </a:pPr>
            <a:r>
              <a:rPr lang="en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Arial" charset="0"/>
                <a:sym typeface="Arial" charset="0"/>
              </a:rPr>
              <a:t>RAID 5/RAID 6/RAID 10</a:t>
            </a:r>
            <a:endPara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Arial" charset="0"/>
              <a:sym typeface="Arial" charset="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="" xmlns:a16="http://schemas.microsoft.com/office/drawing/2014/main" id="{D68F152F-FF29-B84E-99E1-527219C24C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49" b="22125"/>
          <a:stretch/>
        </p:blipFill>
        <p:spPr>
          <a:xfrm>
            <a:off x="8434926" y="1216852"/>
            <a:ext cx="3578633" cy="126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100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QM2-4S-240</a:t>
            </a:r>
            <a:r>
              <a:rPr kumimoji="1" lang="zh-TW" altLang="en-US" dirty="0"/>
              <a:t>：支援 </a:t>
            </a:r>
            <a:r>
              <a:rPr kumimoji="1" lang="en-US" altLang="zh-TW" dirty="0"/>
              <a:t>4</a:t>
            </a:r>
            <a:r>
              <a:rPr kumimoji="1" lang="zh-TW" altLang="en-US" dirty="0"/>
              <a:t> 個 </a:t>
            </a:r>
            <a:r>
              <a:rPr kumimoji="1" lang="en-US" altLang="zh-TW" dirty="0"/>
              <a:t>M.2</a:t>
            </a:r>
            <a:r>
              <a:rPr kumimoji="1" lang="zh-TW" altLang="en-US" dirty="0"/>
              <a:t> </a:t>
            </a:r>
            <a:r>
              <a:rPr kumimoji="1" lang="en-US" altLang="zh-TW" dirty="0"/>
              <a:t>SATA</a:t>
            </a:r>
            <a:r>
              <a:rPr kumimoji="1" lang="zh-TW" altLang="en-US" dirty="0"/>
              <a:t> </a:t>
            </a:r>
            <a:r>
              <a:rPr kumimoji="1" lang="en-US" altLang="zh-TW" dirty="0"/>
              <a:t>SSD</a:t>
            </a:r>
            <a:endParaRPr kumimoji="1" lang="zh-TW" altLang="en-US" dirty="0"/>
          </a:p>
        </p:txBody>
      </p:sp>
      <p:grpSp>
        <p:nvGrpSpPr>
          <p:cNvPr id="12" name="群組 11">
            <a:extLst>
              <a:ext uri="{FF2B5EF4-FFF2-40B4-BE49-F238E27FC236}">
                <a16:creationId xmlns="" xmlns:a16="http://schemas.microsoft.com/office/drawing/2014/main" id="{A9A7A530-D71A-BB4E-8A09-B2A51FE8CCC0}"/>
              </a:ext>
            </a:extLst>
          </p:cNvPr>
          <p:cNvGrpSpPr/>
          <p:nvPr/>
        </p:nvGrpSpPr>
        <p:grpSpPr>
          <a:xfrm>
            <a:off x="8370440" y="2481566"/>
            <a:ext cx="4006068" cy="2742120"/>
            <a:chOff x="8501065" y="2786040"/>
            <a:chExt cx="4006068" cy="2742120"/>
          </a:xfrm>
        </p:grpSpPr>
        <p:sp>
          <p:nvSpPr>
            <p:cNvPr id="27" name="Shape 316">
              <a:extLst>
                <a:ext uri="{FF2B5EF4-FFF2-40B4-BE49-F238E27FC236}">
                  <a16:creationId xmlns="" xmlns:a16="http://schemas.microsoft.com/office/drawing/2014/main" id="{9006376B-D348-C34B-9732-E477BBF16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7725" y="2786040"/>
              <a:ext cx="2710261" cy="271237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29" name="圖片 28">
              <a:extLst>
                <a:ext uri="{FF2B5EF4-FFF2-40B4-BE49-F238E27FC236}">
                  <a16:creationId xmlns="" xmlns:a16="http://schemas.microsoft.com/office/drawing/2014/main" id="{DCE29C51-189B-704B-8FF9-3831332E6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1065" y="3023922"/>
              <a:ext cx="4006068" cy="2504238"/>
            </a:xfrm>
            <a:prstGeom prst="rect">
              <a:avLst/>
            </a:prstGeom>
          </p:spPr>
        </p:pic>
      </p:grpSp>
      <p:pic>
        <p:nvPicPr>
          <p:cNvPr id="10" name="圖片 9" descr="QM2_8款-01.png"/>
          <p:cNvPicPr>
            <a:picLocks noChangeAspect="1"/>
          </p:cNvPicPr>
          <p:nvPr/>
        </p:nvPicPr>
        <p:blipFill>
          <a:blip r:embed="rId3"/>
          <a:srcRect l="3601" t="17234" r="8144" b="20511"/>
          <a:stretch>
            <a:fillRect/>
          </a:stretch>
        </p:blipFill>
        <p:spPr>
          <a:xfrm>
            <a:off x="87578" y="1258786"/>
            <a:ext cx="8498283" cy="456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465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QM2-4P-284:</a:t>
            </a:r>
            <a:r>
              <a:rPr kumimoji="1" lang="zh-TW" altLang="en-US" dirty="0"/>
              <a:t> 支援 </a:t>
            </a:r>
            <a:r>
              <a:rPr kumimoji="1" lang="en-US" altLang="zh-TW" dirty="0"/>
              <a:t>4</a:t>
            </a:r>
            <a:r>
              <a:rPr kumimoji="1" lang="zh-TW" altLang="en-US" dirty="0"/>
              <a:t> 個 </a:t>
            </a:r>
            <a:r>
              <a:rPr kumimoji="1" lang="en-US" altLang="zh-TW" dirty="0"/>
              <a:t>M.2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NVMe</a:t>
            </a:r>
            <a:r>
              <a:rPr kumimoji="1" lang="zh-TW" altLang="en-US" dirty="0"/>
              <a:t> </a:t>
            </a:r>
            <a:r>
              <a:rPr kumimoji="1" lang="en-US" altLang="zh-TW" dirty="0"/>
              <a:t>SSD</a:t>
            </a:r>
            <a:endParaRPr kumimoji="1" lang="zh-TW" altLang="en-US" dirty="0"/>
          </a:p>
        </p:txBody>
      </p:sp>
      <p:sp>
        <p:nvSpPr>
          <p:cNvPr id="9" name="Shape 258">
            <a:extLst>
              <a:ext uri="{FF2B5EF4-FFF2-40B4-BE49-F238E27FC236}">
                <a16:creationId xmlns="" xmlns:a16="http://schemas.microsoft.com/office/drawing/2014/main" id="{7AC10F0A-99E6-8D4A-9624-55B33DC35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188" y="5947935"/>
            <a:ext cx="6565771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4 x M.2 2280 </a:t>
            </a:r>
            <a:r>
              <a:rPr lang="en-US" altLang="zh-TW" sz="2000" b="1" dirty="0" err="1">
                <a:solidFill>
                  <a:srgbClr val="C00000"/>
                </a:solidFill>
                <a:latin typeface="微軟正黑體" charset="-120"/>
                <a:ea typeface="微軟正黑體" charset="-120"/>
                <a:sym typeface="微軟正黑體" charset="-120"/>
              </a:rPr>
              <a:t>PCIe</a:t>
            </a: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 Gen 2 x4 </a:t>
            </a:r>
            <a:r>
              <a:rPr lang="en-US" altLang="zh-TW" sz="2000" b="1" dirty="0" err="1">
                <a:latin typeface="微軟正黑體" charset="-120"/>
                <a:ea typeface="微軟正黑體" charset="-120"/>
                <a:sym typeface="微軟正黑體" charset="-120"/>
              </a:rPr>
              <a:t>NVMe</a:t>
            </a:r>
            <a:r>
              <a:rPr lang="en-US" altLang="zh-TW" sz="2000" b="1" dirty="0">
                <a:latin typeface="微軟正黑體" charset="-120"/>
                <a:ea typeface="微軟正黑體" charset="-120"/>
                <a:sym typeface="微軟正黑體" charset="-120"/>
              </a:rPr>
              <a:t> SSD </a:t>
            </a:r>
            <a:r>
              <a:rPr lang="zh-TW" altLang="en-US" sz="2000" b="1" dirty="0">
                <a:latin typeface="微軟正黑體" charset="-120"/>
                <a:ea typeface="微軟正黑體" charset="-120"/>
                <a:sym typeface="微軟正黑體" charset="-120"/>
              </a:rPr>
              <a:t>插槽</a:t>
            </a:r>
            <a:endParaRPr lang="en-US" altLang="en-US" sz="2000" b="1" dirty="0">
              <a:latin typeface="微軟正黑體" charset="-120"/>
              <a:ea typeface="微軟正黑體" charset="-120"/>
              <a:sym typeface="微軟正黑體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ECDA9418-281B-1D47-AF71-0845B46D9034}"/>
              </a:ext>
            </a:extLst>
          </p:cNvPr>
          <p:cNvSpPr txBox="1"/>
          <p:nvPr/>
        </p:nvSpPr>
        <p:spPr>
          <a:xfrm>
            <a:off x="1731657" y="5340748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/>
              <a:t>QM2-4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P</a:t>
            </a:r>
            <a:r>
              <a:rPr kumimoji="1" lang="en-US" altLang="zh-TW" sz="3600" b="1" dirty="0"/>
              <a:t>-284</a:t>
            </a:r>
            <a:endParaRPr kumimoji="1" lang="zh-TW" altLang="en-US" sz="3600" b="1" dirty="0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C3D967F1-2683-AB41-8283-38B04D81F087}"/>
              </a:ext>
            </a:extLst>
          </p:cNvPr>
          <p:cNvSpPr/>
          <p:nvPr/>
        </p:nvSpPr>
        <p:spPr>
          <a:xfrm>
            <a:off x="4577841" y="5450916"/>
            <a:ext cx="2064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(Gen</a:t>
            </a:r>
            <a:r>
              <a:rPr lang="zh-TW" altLang="en-US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2</a:t>
            </a:r>
            <a:r>
              <a:rPr lang="zh-TW" altLang="en-US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x8</a:t>
            </a:r>
            <a:r>
              <a:rPr lang="zh-TW" altLang="en-US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卡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)</a:t>
            </a:r>
            <a:endParaRPr lang="zh-TW" altLang="en-US" sz="2400" b="1" dirty="0">
              <a:solidFill>
                <a:srgbClr val="7030A0"/>
              </a:solidFill>
              <a:ea typeface="微軟正黑體" charset="-120"/>
              <a:sym typeface="微軟正黑體" charset="-120"/>
            </a:endParaRPr>
          </a:p>
        </p:txBody>
      </p:sp>
      <p:pic>
        <p:nvPicPr>
          <p:cNvPr id="14" name="圖片 13" descr="QM2_8款-02.png"/>
          <p:cNvPicPr>
            <a:picLocks noChangeAspect="1"/>
          </p:cNvPicPr>
          <p:nvPr/>
        </p:nvPicPr>
        <p:blipFill>
          <a:blip r:embed="rId2"/>
          <a:srcRect l="2994" t="18807" r="7181" b="20207"/>
          <a:stretch>
            <a:fillRect/>
          </a:stretch>
        </p:blipFill>
        <p:spPr>
          <a:xfrm>
            <a:off x="1837" y="979945"/>
            <a:ext cx="8731641" cy="4518471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="" xmlns:a16="http://schemas.microsoft.com/office/drawing/2014/main" id="{A9A7A530-D71A-BB4E-8A09-B2A51FE8CCC0}"/>
              </a:ext>
            </a:extLst>
          </p:cNvPr>
          <p:cNvGrpSpPr/>
          <p:nvPr/>
        </p:nvGrpSpPr>
        <p:grpSpPr>
          <a:xfrm>
            <a:off x="8370440" y="2481566"/>
            <a:ext cx="4006068" cy="2742120"/>
            <a:chOff x="8501065" y="2786040"/>
            <a:chExt cx="4006068" cy="2742120"/>
          </a:xfrm>
        </p:grpSpPr>
        <p:sp>
          <p:nvSpPr>
            <p:cNvPr id="16" name="Shape 316">
              <a:extLst>
                <a:ext uri="{FF2B5EF4-FFF2-40B4-BE49-F238E27FC236}">
                  <a16:creationId xmlns="" xmlns:a16="http://schemas.microsoft.com/office/drawing/2014/main" id="{9006376B-D348-C34B-9732-E477BBF16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7725" y="2786040"/>
              <a:ext cx="2710261" cy="271237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17" name="圖片 16">
              <a:extLst>
                <a:ext uri="{FF2B5EF4-FFF2-40B4-BE49-F238E27FC236}">
                  <a16:creationId xmlns="" xmlns:a16="http://schemas.microsoft.com/office/drawing/2014/main" id="{DCE29C51-189B-704B-8FF9-3831332E6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1065" y="3023922"/>
              <a:ext cx="4006068" cy="2504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92922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3220</TotalTime>
  <Words>1324</Words>
  <Application>Microsoft Office PowerPoint</Application>
  <PresentationFormat>自訂</PresentationFormat>
  <Paragraphs>250</Paragraphs>
  <Slides>24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5" baseType="lpstr">
      <vt:lpstr>Office 佈景主題</vt:lpstr>
      <vt:lpstr>QM2 M.2 SSD/10GbE  PCIe 擴充卡再進化</vt:lpstr>
      <vt:lpstr>好評不斷的 QM2 M.2 SSD/10GbE 擴充卡</vt:lpstr>
      <vt:lpstr>利用 QM2 卡擴展無 SSD 專用槽的 NAS</vt:lpstr>
      <vt:lpstr>QTS 支援 M.2 SSD 快取儲存應用</vt:lpstr>
      <vt:lpstr>建立 Qtier 中的高速 M.2 SSD 層</vt:lpstr>
      <vt:lpstr>利用 QM2 卡建立 RAID 0/1 M.2 SSD 高速層</vt:lpstr>
      <vt:lpstr>單卡立即新增 4 個 M.2 SSD 埠</vt:lpstr>
      <vt:lpstr>QM2-4S-240：支援 4 個 M.2 SATA SSD</vt:lpstr>
      <vt:lpstr>QM2-4P-284: 支援 4 個 M.2 NVMe SSD</vt:lpstr>
      <vt:lpstr>現場安裝 QM2-4S-240 擴充卡</vt:lpstr>
      <vt:lpstr> 工藝再進化！精巧型 QM2-2S 卡現身</vt:lpstr>
      <vt:lpstr> 工藝再進化！精巧型 QM2-2P 卡現身</vt:lpstr>
      <vt:lpstr>全 PCIe 插槽皆適用，不受空間限制</vt:lpstr>
      <vt:lpstr>如何榨乾 PCIe Gen3 插槽的高速頻寬？</vt:lpstr>
      <vt:lpstr>首挑具先天優勢的 M.2 PCIe NVMe SSD</vt:lpstr>
      <vt:lpstr>量身訂做超高速 PCIe Gen 3 版本 QM2卡</vt:lpstr>
      <vt:lpstr>QM2-2P-344 PCIe 3.0 x4 卡：2 x NVMe SSD</vt:lpstr>
      <vt:lpstr>QM2-2P-384 PCIe 3.0 x8 卡：2 x NVMe SSD</vt:lpstr>
      <vt:lpstr>QM2-4P-342 PCIe 3.0 x4 卡：4 x NVMe SSD</vt:lpstr>
      <vt:lpstr>QM2-4P-384 PCIe 3.0 x8 卡：4 x NVMe SSD</vt:lpstr>
      <vt:lpstr>PCIe Gen 3 NAS 安裝 QM2 卡效能實測</vt:lpstr>
      <vt:lpstr>第三方作業系統亦可使用</vt:lpstr>
      <vt:lpstr>如何挑選適合的 QM2 卡</vt:lpstr>
      <vt:lpstr>以 QM2 擴充卡 讓 NAS 蛻變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Joan Hsieh</dc:creator>
  <cp:lastModifiedBy>ChrisTest</cp:lastModifiedBy>
  <cp:revision>175</cp:revision>
  <cp:lastPrinted>2018-03-15T15:37:52Z</cp:lastPrinted>
  <dcterms:created xsi:type="dcterms:W3CDTF">2018-03-14T16:48:17Z</dcterms:created>
  <dcterms:modified xsi:type="dcterms:W3CDTF">2018-03-22T06:00:21Z</dcterms:modified>
</cp:coreProperties>
</file>