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58" r:id="rId4"/>
    <p:sldId id="259" r:id="rId5"/>
    <p:sldId id="260" r:id="rId6"/>
    <p:sldId id="290" r:id="rId7"/>
    <p:sldId id="291" r:id="rId8"/>
    <p:sldId id="292" r:id="rId9"/>
    <p:sldId id="293" r:id="rId10"/>
    <p:sldId id="299" r:id="rId11"/>
    <p:sldId id="301" r:id="rId12"/>
    <p:sldId id="303" r:id="rId13"/>
    <p:sldId id="304" r:id="rId14"/>
    <p:sldId id="305" r:id="rId15"/>
    <p:sldId id="306" r:id="rId16"/>
    <p:sldId id="307" r:id="rId17"/>
    <p:sldId id="308" r:id="rId18"/>
    <p:sldId id="302" r:id="rId19"/>
    <p:sldId id="309" r:id="rId20"/>
    <p:sldId id="300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hael Wang" initials="MW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5F00"/>
    <a:srgbClr val="D83928"/>
    <a:srgbClr val="DC4B3C"/>
    <a:srgbClr val="741E28"/>
    <a:srgbClr val="E67708"/>
    <a:srgbClr val="C44F00"/>
    <a:srgbClr val="4E8542"/>
    <a:srgbClr val="427E7B"/>
    <a:srgbClr val="02A783"/>
    <a:srgbClr val="318D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5"/>
    <p:restoredTop sz="83577" autoAdjust="0"/>
  </p:normalViewPr>
  <p:slideViewPr>
    <p:cSldViewPr snapToGrid="0" snapToObjects="1">
      <p:cViewPr varScale="1">
        <p:scale>
          <a:sx n="103" d="100"/>
          <a:sy n="103" d="100"/>
        </p:scale>
        <p:origin x="136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0" d="100"/>
          <a:sy n="100" d="100"/>
        </p:scale>
        <p:origin x="-4040" y="-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00A82-17A7-43D1-92C4-CC31B2118417}" type="datetimeFigureOut">
              <a:rPr lang="zh-TW" altLang="en-US" smtClean="0"/>
              <a:pPr/>
              <a:t>2018/3/21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2C5791-50A5-4EC7-82E3-F2E8D085595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TS-531X: 5 x SSD, RAID5, 2 x 10GbE SFP+, transfer 10GB file via normal volume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TS-932X: 9 s SSD, RAID5, 2 x 10GbE SFP+, transfer 10GB file via normal volume</a:t>
            </a:r>
          </a:p>
        </p:txBody>
      </p:sp>
    </p:spTree>
    <p:extLst>
      <p:ext uri="{BB962C8B-B14F-4D97-AF65-F5344CB8AC3E}">
        <p14:creationId xmlns:p14="http://schemas.microsoft.com/office/powerpoint/2010/main" val="2426357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75427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42187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91639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89259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6900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9709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altLang="zh-Hant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7976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4182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2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311700" y="2715766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4" name="Shape 14" descr="C:\Users\user\Desktop\TS-x28A_PPT\底板整理6-01-01.pn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_AND_BODY"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" name="Shape 183"/>
          <p:cNvSpPr txBox="1">
            <a:spLocks noGrp="1"/>
          </p:cNvSpPr>
          <p:nvPr userDrawn="1">
            <p:ph type="title"/>
          </p:nvPr>
        </p:nvSpPr>
        <p:spPr>
          <a:xfrm>
            <a:off x="323528" y="65780"/>
            <a:ext cx="7165459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40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2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ubTitle" idx="1"/>
          </p:nvPr>
        </p:nvSpPr>
        <p:spPr>
          <a:xfrm>
            <a:off x="311700" y="2715766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24" name="Shape 24" descr="C:\Users\user\Desktop\TS-x28A_PPT\底板整理8-01.pn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-1158"/>
            <a:ext cx="9144000" cy="5144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D7FDDD">
            <a:alpha val="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9" name="Shape 9" descr="底_(ZH+EN).png"/>
          <p:cNvPicPr preferRelativeResize="0"/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圓角矩形 8"/>
          <p:cNvSpPr/>
          <p:nvPr/>
        </p:nvSpPr>
        <p:spPr>
          <a:xfrm>
            <a:off x="205279" y="1001571"/>
            <a:ext cx="8783445" cy="3704139"/>
          </a:xfrm>
          <a:prstGeom prst="roundRect">
            <a:avLst>
              <a:gd name="adj" fmla="val 292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590" y="89316"/>
            <a:ext cx="7831015" cy="697312"/>
          </a:xfrm>
        </p:spPr>
        <p:txBody>
          <a:bodyPr/>
          <a:lstStyle/>
          <a:p>
            <a:pPr fontAlgn="base"/>
            <a:r>
              <a:rPr lang="en-US" altLang="zh-TW" sz="3200" dirty="0">
                <a:solidFill>
                  <a:srgbClr val="FFFFFF"/>
                </a:solidFill>
                <a:latin typeface="+mj-lt"/>
                <a:ea typeface="Microsoft JhengHei"/>
              </a:rPr>
              <a:t>Major performance improvements</a:t>
            </a:r>
            <a:endParaRPr lang="zh-TW" altLang="en-US" sz="3200" dirty="0">
              <a:solidFill>
                <a:srgbClr val="FFFFFF"/>
              </a:solidFill>
              <a:latin typeface="+mj-lt"/>
              <a:ea typeface="Microsoft JhengHe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F39D30-93E4-0F44-B0DA-D9455069C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6" y="1223261"/>
            <a:ext cx="7946860" cy="30969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2A08CE-BB4B-234B-ACE6-4D77D7AA78DC}"/>
              </a:ext>
            </a:extLst>
          </p:cNvPr>
          <p:cNvSpPr txBox="1"/>
          <p:nvPr/>
        </p:nvSpPr>
        <p:spPr>
          <a:xfrm>
            <a:off x="1479465" y="4024250"/>
            <a:ext cx="14448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Windows Download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F86AA3-8B1E-234B-A2D3-2F7AD60D8ACD}"/>
              </a:ext>
            </a:extLst>
          </p:cNvPr>
          <p:cNvSpPr txBox="1"/>
          <p:nvPr/>
        </p:nvSpPr>
        <p:spPr>
          <a:xfrm>
            <a:off x="6135452" y="4276035"/>
            <a:ext cx="1353535" cy="323165"/>
          </a:xfrm>
          <a:prstGeom prst="rect">
            <a:avLst/>
          </a:prstGeom>
          <a:solidFill>
            <a:srgbClr val="D83928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TW" sz="1500" b="1" dirty="0"/>
              <a:t>TS-932X</a:t>
            </a:r>
            <a:endParaRPr lang="zh-TW" altLang="en-US" sz="1500" b="1" dirty="0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EAF86AA3-8B1E-234B-A2D3-2F7AD60D8ACD}"/>
              </a:ext>
            </a:extLst>
          </p:cNvPr>
          <p:cNvSpPr txBox="1"/>
          <p:nvPr/>
        </p:nvSpPr>
        <p:spPr>
          <a:xfrm>
            <a:off x="2025064" y="4268333"/>
            <a:ext cx="1353535" cy="3231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TW" sz="1500" b="1" dirty="0"/>
              <a:t>TS-531X</a:t>
            </a:r>
            <a:endParaRPr lang="zh-TW" altLang="en-US" sz="1500" b="1" dirty="0"/>
          </a:p>
        </p:txBody>
      </p:sp>
      <p:sp>
        <p:nvSpPr>
          <p:cNvPr id="12" name="平行四邊形 11"/>
          <p:cNvSpPr/>
          <p:nvPr/>
        </p:nvSpPr>
        <p:spPr>
          <a:xfrm>
            <a:off x="2703443" y="1104348"/>
            <a:ext cx="3547166" cy="307777"/>
          </a:xfrm>
          <a:prstGeom prst="parallelogram">
            <a:avLst>
              <a:gd name="adj" fmla="val 55727"/>
            </a:avLst>
          </a:prstGeom>
          <a:solidFill>
            <a:srgbClr val="EA5F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F56331-3565-704E-B8E4-90043E3680E9}"/>
              </a:ext>
            </a:extLst>
          </p:cNvPr>
          <p:cNvSpPr txBox="1"/>
          <p:nvPr/>
        </p:nvSpPr>
        <p:spPr>
          <a:xfrm>
            <a:off x="2002979" y="1104348"/>
            <a:ext cx="5086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Windows File Transfer (2 x 10GbE)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3E2A08CE-BB4B-234B-ACE6-4D77D7AA78DC}"/>
              </a:ext>
            </a:extLst>
          </p:cNvPr>
          <p:cNvSpPr txBox="1"/>
          <p:nvPr/>
        </p:nvSpPr>
        <p:spPr>
          <a:xfrm>
            <a:off x="2813868" y="4024250"/>
            <a:ext cx="14448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Windows Upload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3E2A08CE-BB4B-234B-ACE6-4D77D7AA78DC}"/>
              </a:ext>
            </a:extLst>
          </p:cNvPr>
          <p:cNvSpPr txBox="1"/>
          <p:nvPr/>
        </p:nvSpPr>
        <p:spPr>
          <a:xfrm>
            <a:off x="5492314" y="4024250"/>
            <a:ext cx="14448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Windows Download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3E2A08CE-BB4B-234B-ACE6-4D77D7AA78DC}"/>
              </a:ext>
            </a:extLst>
          </p:cNvPr>
          <p:cNvSpPr txBox="1"/>
          <p:nvPr/>
        </p:nvSpPr>
        <p:spPr>
          <a:xfrm>
            <a:off x="6835551" y="4024250"/>
            <a:ext cx="14448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Windows Upload</a:t>
            </a:r>
          </a:p>
        </p:txBody>
      </p:sp>
      <p:pic>
        <p:nvPicPr>
          <p:cNvPr id="1027" name="Picture 3" descr="\\MARKETING\Marketing\MarketingMaterials\Misc\PPT美化\線上直播PPT\20171213_TS-x28A_PPT\Links\勝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55824" y="1223261"/>
            <a:ext cx="481328" cy="3214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2051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BG_Main_dem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32" cy="5143499"/>
          </a:xfrm>
          <a:prstGeom prst="rect">
            <a:avLst/>
          </a:prstGeom>
        </p:spPr>
      </p:pic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7840" y="1279667"/>
            <a:ext cx="913616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200"/>
            </a:pPr>
            <a:r>
              <a:rPr lang="en-US" altLang="zh-TW" sz="3800" u="none" strike="noStrike" cap="none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Lightning fast transfers</a:t>
            </a:r>
            <a:endParaRPr sz="3800" u="none" strike="noStrike" cap="none" dirty="0">
              <a:solidFill>
                <a:schemeClr val="bg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4" name="Shape 60"/>
          <p:cNvSpPr txBox="1">
            <a:spLocks/>
          </p:cNvSpPr>
          <p:nvPr/>
        </p:nvSpPr>
        <p:spPr>
          <a:xfrm>
            <a:off x="0" y="759759"/>
            <a:ext cx="9144032" cy="786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ts val="5200"/>
            </a:pPr>
            <a:r>
              <a:rPr lang="en-US" altLang="zh-TW" sz="5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Demo</a:t>
            </a:r>
            <a:endParaRPr kumimoji="0" lang="zh-TW" altLang="en-US" sz="5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圓角矩形 33"/>
          <p:cNvSpPr/>
          <p:nvPr/>
        </p:nvSpPr>
        <p:spPr>
          <a:xfrm>
            <a:off x="205279" y="1001571"/>
            <a:ext cx="8783445" cy="3704139"/>
          </a:xfrm>
          <a:prstGeom prst="roundRect">
            <a:avLst>
              <a:gd name="adj" fmla="val 292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9E0028-F7C4-1E43-AF67-3367448C2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090" y="1532257"/>
            <a:ext cx="3284597" cy="286077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A8399A1-C14F-CC4D-B470-D348ADFCD8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762" y="1818290"/>
            <a:ext cx="2277892" cy="1943658"/>
          </a:xfrm>
          <a:prstGeom prst="rect">
            <a:avLst/>
          </a:prstGeom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0" y="107765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3400"/>
            </a:pPr>
            <a:r>
              <a:rPr lang="en-US" sz="3200" dirty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</a:rPr>
              <a:t>Hardware design</a:t>
            </a:r>
            <a:endParaRPr sz="3200" u="none" strike="noStrike" cap="none" dirty="0">
              <a:solidFill>
                <a:schemeClr val="lt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246" name="Shape 246"/>
          <p:cNvSpPr txBox="1"/>
          <p:nvPr/>
        </p:nvSpPr>
        <p:spPr>
          <a:xfrm>
            <a:off x="215850" y="1257985"/>
            <a:ext cx="3218121" cy="324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1400"/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LED </a:t>
            </a:r>
            <a:r>
              <a:rPr lang="en-US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indicators:Status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, LAN, HDD, USB</a:t>
            </a:r>
            <a:endParaRPr sz="1200" b="1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247" name="Shape 247"/>
          <p:cNvSpPr/>
          <p:nvPr/>
        </p:nvSpPr>
        <p:spPr>
          <a:xfrm>
            <a:off x="1186566" y="2139702"/>
            <a:ext cx="199875" cy="936104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EA5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8" name="Shape 248"/>
          <p:cNvCxnSpPr>
            <a:cxnSpLocks/>
          </p:cNvCxnSpPr>
          <p:nvPr/>
        </p:nvCxnSpPr>
        <p:spPr>
          <a:xfrm rot="5400000" flipH="1" flipV="1">
            <a:off x="1016145" y="1860901"/>
            <a:ext cx="557602" cy="158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49" name="Shape 249"/>
          <p:cNvSpPr txBox="1"/>
          <p:nvPr/>
        </p:nvSpPr>
        <p:spPr>
          <a:xfrm>
            <a:off x="192449" y="2177661"/>
            <a:ext cx="783865" cy="432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1400"/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Power button</a:t>
            </a:r>
            <a:endParaRPr sz="1200" b="1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250" name="Shape 250"/>
          <p:cNvCxnSpPr>
            <a:cxnSpLocks/>
          </p:cNvCxnSpPr>
          <p:nvPr/>
        </p:nvCxnSpPr>
        <p:spPr>
          <a:xfrm rot="16200000" flipV="1">
            <a:off x="479720" y="2660565"/>
            <a:ext cx="542972" cy="471693"/>
          </a:xfrm>
          <a:prstGeom prst="bentConnector3">
            <a:avLst>
              <a:gd name="adj1" fmla="val 576"/>
            </a:avLst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52" name="Shape 252"/>
          <p:cNvSpPr txBox="1"/>
          <p:nvPr/>
        </p:nvSpPr>
        <p:spPr>
          <a:xfrm>
            <a:off x="316582" y="4008766"/>
            <a:ext cx="2202988" cy="503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1400"/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USB3.1 Gen 1 &amp; One-Touch Copy button</a:t>
            </a:r>
          </a:p>
          <a:p>
            <a:pPr lvl="0">
              <a:buSzPts val="1400"/>
            </a:pP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53" name="Shape 253"/>
          <p:cNvCxnSpPr>
            <a:cxnSpLocks/>
          </p:cNvCxnSpPr>
          <p:nvPr/>
        </p:nvCxnSpPr>
        <p:spPr>
          <a:xfrm rot="10800000" flipV="1">
            <a:off x="3591774" y="2499101"/>
            <a:ext cx="1633372" cy="1"/>
          </a:xfrm>
          <a:prstGeom prst="straightConnector1">
            <a:avLst/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54" name="Shape 254"/>
          <p:cNvSpPr txBox="1"/>
          <p:nvPr/>
        </p:nvSpPr>
        <p:spPr>
          <a:xfrm>
            <a:off x="3228081" y="1946568"/>
            <a:ext cx="932489" cy="460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1400"/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1 x 14 cm </a:t>
            </a:r>
          </a:p>
          <a:p>
            <a:pPr lvl="0">
              <a:buSzPts val="1400"/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Smart Fan</a:t>
            </a:r>
          </a:p>
        </p:txBody>
      </p:sp>
      <p:cxnSp>
        <p:nvCxnSpPr>
          <p:cNvPr id="255" name="Shape 255"/>
          <p:cNvCxnSpPr>
            <a:cxnSpLocks/>
            <a:endCxn id="256" idx="2"/>
          </p:cNvCxnSpPr>
          <p:nvPr/>
        </p:nvCxnSpPr>
        <p:spPr>
          <a:xfrm rot="10800000">
            <a:off x="3692789" y="3651112"/>
            <a:ext cx="2970249" cy="240468"/>
          </a:xfrm>
          <a:prstGeom prst="bentConnector2">
            <a:avLst/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56" name="Shape 256"/>
          <p:cNvSpPr txBox="1"/>
          <p:nvPr/>
        </p:nvSpPr>
        <p:spPr>
          <a:xfrm>
            <a:off x="3225006" y="3152355"/>
            <a:ext cx="935563" cy="498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1400"/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Kensington security slot</a:t>
            </a:r>
          </a:p>
        </p:txBody>
      </p:sp>
      <p:sp>
        <p:nvSpPr>
          <p:cNvPr id="257" name="Shape 257"/>
          <p:cNvSpPr txBox="1"/>
          <p:nvPr/>
        </p:nvSpPr>
        <p:spPr>
          <a:xfrm>
            <a:off x="6102190" y="1108188"/>
            <a:ext cx="182922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1400"/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Built-in Speaker</a:t>
            </a:r>
          </a:p>
        </p:txBody>
      </p:sp>
      <p:cxnSp>
        <p:nvCxnSpPr>
          <p:cNvPr id="258" name="Shape 258"/>
          <p:cNvCxnSpPr>
            <a:cxnSpLocks/>
          </p:cNvCxnSpPr>
          <p:nvPr/>
        </p:nvCxnSpPr>
        <p:spPr>
          <a:xfrm rot="5400000" flipH="1" flipV="1">
            <a:off x="6317840" y="1825005"/>
            <a:ext cx="842707" cy="2"/>
          </a:xfrm>
          <a:prstGeom prst="straightConnector1">
            <a:avLst/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59" name="Shape 259"/>
          <p:cNvSpPr txBox="1"/>
          <p:nvPr/>
        </p:nvSpPr>
        <p:spPr>
          <a:xfrm>
            <a:off x="7694247" y="1817529"/>
            <a:ext cx="10667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1400"/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Reset</a:t>
            </a:r>
          </a:p>
        </p:txBody>
      </p:sp>
      <p:sp>
        <p:nvSpPr>
          <p:cNvPr id="263" name="Shape 263"/>
          <p:cNvSpPr txBox="1"/>
          <p:nvPr/>
        </p:nvSpPr>
        <p:spPr>
          <a:xfrm>
            <a:off x="7693651" y="2197852"/>
            <a:ext cx="1465618" cy="23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1400"/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3.5 mm audio jack</a:t>
            </a:r>
            <a:endParaRPr sz="1200" b="1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cxnSp>
        <p:nvCxnSpPr>
          <p:cNvPr id="264" name="Shape 264"/>
          <p:cNvCxnSpPr>
            <a:cxnSpLocks/>
          </p:cNvCxnSpPr>
          <p:nvPr/>
        </p:nvCxnSpPr>
        <p:spPr>
          <a:xfrm>
            <a:off x="7307131" y="2710448"/>
            <a:ext cx="418832" cy="244174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65" name="Shape 265"/>
          <p:cNvSpPr/>
          <p:nvPr/>
        </p:nvSpPr>
        <p:spPr>
          <a:xfrm>
            <a:off x="6835819" y="2576038"/>
            <a:ext cx="465964" cy="281895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EA5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Shape 266"/>
          <p:cNvSpPr txBox="1"/>
          <p:nvPr/>
        </p:nvSpPr>
        <p:spPr>
          <a:xfrm>
            <a:off x="7725963" y="2695538"/>
            <a:ext cx="146561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1400"/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2 x Gigabit </a:t>
            </a:r>
          </a:p>
          <a:p>
            <a:pPr lvl="0">
              <a:buSzPts val="1400"/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ports</a:t>
            </a:r>
            <a:endParaRPr lang="zh-TW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 pitchFamily="34" charset="-120"/>
            </a:endParaRPr>
          </a:p>
        </p:txBody>
      </p:sp>
      <p:cxnSp>
        <p:nvCxnSpPr>
          <p:cNvPr id="267" name="Shape 267"/>
          <p:cNvCxnSpPr/>
          <p:nvPr/>
        </p:nvCxnSpPr>
        <p:spPr>
          <a:xfrm>
            <a:off x="7198918" y="2431983"/>
            <a:ext cx="494733" cy="1"/>
          </a:xfrm>
          <a:prstGeom prst="straightConnector1">
            <a:avLst/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69" name="Shape 269"/>
          <p:cNvSpPr txBox="1"/>
          <p:nvPr/>
        </p:nvSpPr>
        <p:spPr>
          <a:xfrm>
            <a:off x="7720677" y="3686056"/>
            <a:ext cx="1590916" cy="348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1400"/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2 x USB3.1 </a:t>
            </a:r>
          </a:p>
          <a:p>
            <a:pPr lvl="0">
              <a:buSzPts val="1400"/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Gen 1</a:t>
            </a:r>
          </a:p>
        </p:txBody>
      </p:sp>
      <p:sp>
        <p:nvSpPr>
          <p:cNvPr id="271" name="Shape 271"/>
          <p:cNvSpPr txBox="1"/>
          <p:nvPr/>
        </p:nvSpPr>
        <p:spPr>
          <a:xfrm>
            <a:off x="4547149" y="4357914"/>
            <a:ext cx="187212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1400"/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DC 12V power input</a:t>
            </a:r>
          </a:p>
        </p:txBody>
      </p:sp>
      <p:cxnSp>
        <p:nvCxnSpPr>
          <p:cNvPr id="43" name="Shape 267"/>
          <p:cNvCxnSpPr>
            <a:cxnSpLocks/>
          </p:cNvCxnSpPr>
          <p:nvPr/>
        </p:nvCxnSpPr>
        <p:spPr>
          <a:xfrm rot="10800000" flipV="1">
            <a:off x="6277350" y="3989680"/>
            <a:ext cx="881397" cy="522425"/>
          </a:xfrm>
          <a:prstGeom prst="bentConnector3">
            <a:avLst>
              <a:gd name="adj1" fmla="val 826"/>
            </a:avLst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56" name="Shape 250"/>
          <p:cNvCxnSpPr>
            <a:cxnSpLocks/>
          </p:cNvCxnSpPr>
          <p:nvPr/>
        </p:nvCxnSpPr>
        <p:spPr>
          <a:xfrm rot="5400000">
            <a:off x="798608" y="3800444"/>
            <a:ext cx="376883" cy="158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60" name="Shape 262"/>
          <p:cNvCxnSpPr>
            <a:cxnSpLocks/>
          </p:cNvCxnSpPr>
          <p:nvPr/>
        </p:nvCxnSpPr>
        <p:spPr>
          <a:xfrm flipV="1">
            <a:off x="7266823" y="1971418"/>
            <a:ext cx="426828" cy="1976"/>
          </a:xfrm>
          <a:prstGeom prst="straightConnector1">
            <a:avLst/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1" name="Shape 266">
            <a:extLst>
              <a:ext uri="{FF2B5EF4-FFF2-40B4-BE49-F238E27FC236}">
                <a16:creationId xmlns:a16="http://schemas.microsoft.com/office/drawing/2014/main" id="{896283B6-6107-F349-8BCA-1AA545BAA0E1}"/>
              </a:ext>
            </a:extLst>
          </p:cNvPr>
          <p:cNvSpPr txBox="1"/>
          <p:nvPr/>
        </p:nvSpPr>
        <p:spPr>
          <a:xfrm>
            <a:off x="7720737" y="3217672"/>
            <a:ext cx="1651863" cy="54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1400"/>
            </a:pPr>
            <a:r>
              <a:rPr lang="nl-NL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2 x 10GbE </a:t>
            </a:r>
          </a:p>
          <a:p>
            <a:pPr lvl="0">
              <a:buSzPts val="1400"/>
            </a:pPr>
            <a:r>
              <a:rPr lang="nl-NL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SFP+ ports</a:t>
            </a:r>
            <a:endParaRPr sz="1200" b="1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cxnSp>
        <p:nvCxnSpPr>
          <p:cNvPr id="69" name="Shape 264"/>
          <p:cNvCxnSpPr>
            <a:cxnSpLocks/>
          </p:cNvCxnSpPr>
          <p:nvPr/>
        </p:nvCxnSpPr>
        <p:spPr>
          <a:xfrm>
            <a:off x="7312479" y="3220788"/>
            <a:ext cx="418832" cy="244174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70" name="Shape 265"/>
          <p:cNvSpPr/>
          <p:nvPr/>
        </p:nvSpPr>
        <p:spPr>
          <a:xfrm>
            <a:off x="6841167" y="3086378"/>
            <a:ext cx="465964" cy="281895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EA5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" name="Shape 264"/>
          <p:cNvCxnSpPr>
            <a:cxnSpLocks/>
          </p:cNvCxnSpPr>
          <p:nvPr/>
        </p:nvCxnSpPr>
        <p:spPr>
          <a:xfrm>
            <a:off x="7317827" y="3655083"/>
            <a:ext cx="418832" cy="244174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72" name="Shape 265"/>
          <p:cNvSpPr/>
          <p:nvPr/>
        </p:nvSpPr>
        <p:spPr>
          <a:xfrm>
            <a:off x="6961067" y="3489283"/>
            <a:ext cx="340715" cy="281895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EA5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圓角矩形 15"/>
          <p:cNvSpPr/>
          <p:nvPr/>
        </p:nvSpPr>
        <p:spPr>
          <a:xfrm>
            <a:off x="205279" y="1001571"/>
            <a:ext cx="8783445" cy="3704139"/>
          </a:xfrm>
          <a:prstGeom prst="roundRect">
            <a:avLst>
              <a:gd name="adj" fmla="val 292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平行四邊形 11"/>
          <p:cNvSpPr/>
          <p:nvPr/>
        </p:nvSpPr>
        <p:spPr>
          <a:xfrm>
            <a:off x="787546" y="1084681"/>
            <a:ext cx="2928195" cy="3492605"/>
          </a:xfrm>
          <a:prstGeom prst="parallelogram">
            <a:avLst>
              <a:gd name="adj" fmla="val 0"/>
            </a:avLst>
          </a:prstGeom>
          <a:solidFill>
            <a:srgbClr val="74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0" y="98435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400"/>
            </a:pPr>
            <a:r>
              <a:rPr lang="en-US" sz="3200" dirty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</a:rPr>
              <a:t> Effective cooling design</a:t>
            </a:r>
            <a:br>
              <a:rPr lang="en-US" sz="3600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endParaRPr sz="36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E3BC81-A520-2B47-8623-51535AD96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338" y="1084681"/>
            <a:ext cx="4591675" cy="3560891"/>
          </a:xfrm>
          <a:prstGeom prst="rect">
            <a:avLst/>
          </a:prstGeom>
        </p:spPr>
      </p:pic>
      <p:sp>
        <p:nvSpPr>
          <p:cNvPr id="17" name="TextBox 20">
            <a:extLst>
              <a:ext uri="{FF2B5EF4-FFF2-40B4-BE49-F238E27FC236}">
                <a16:creationId xmlns:a16="http://schemas.microsoft.com/office/drawing/2014/main" id="{76DB712E-3EBB-F14A-9014-1AFDD6DD0F71}"/>
              </a:ext>
            </a:extLst>
          </p:cNvPr>
          <p:cNvSpPr txBox="1"/>
          <p:nvPr/>
        </p:nvSpPr>
        <p:spPr>
          <a:xfrm>
            <a:off x="3961398" y="1454306"/>
            <a:ext cx="2643153" cy="523220"/>
          </a:xfrm>
          <a:prstGeom prst="rect">
            <a:avLst/>
          </a:prstGeom>
          <a:solidFill>
            <a:srgbClr val="741E28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latin typeface="+mj-lt"/>
                <a:ea typeface="微軟正黑體" pitchFamily="34" charset="-120"/>
              </a:rPr>
              <a:t>TS-932X performs smoothly even under heavy loads.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696F58-2386-794B-9225-0BEE329961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9695"/>
          <a:stretch>
            <a:fillRect/>
          </a:stretch>
        </p:blipFill>
        <p:spPr>
          <a:xfrm>
            <a:off x="1616387" y="1084681"/>
            <a:ext cx="2099354" cy="3560891"/>
          </a:xfrm>
          <a:prstGeom prst="rect">
            <a:avLst/>
          </a:prstGeom>
        </p:spPr>
      </p:pic>
      <p:sp>
        <p:nvSpPr>
          <p:cNvPr id="7" name="TextBox 20">
            <a:extLst>
              <a:ext uri="{FF2B5EF4-FFF2-40B4-BE49-F238E27FC236}">
                <a16:creationId xmlns:a16="http://schemas.microsoft.com/office/drawing/2014/main" id="{76DB712E-3EBB-F14A-9014-1AFDD6DD0F71}"/>
              </a:ext>
            </a:extLst>
          </p:cNvPr>
          <p:cNvSpPr txBox="1"/>
          <p:nvPr/>
        </p:nvSpPr>
        <p:spPr>
          <a:xfrm>
            <a:off x="287926" y="2240933"/>
            <a:ext cx="998934" cy="738664"/>
          </a:xfrm>
          <a:prstGeom prst="rect">
            <a:avLst/>
          </a:prstGeom>
          <a:solidFill>
            <a:srgbClr val="C0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Hant" b="1" dirty="0">
                <a:latin typeface="+mj-lt"/>
                <a:ea typeface="微軟正黑體" pitchFamily="34" charset="-120"/>
              </a:rPr>
              <a:t>Brushed metal texture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26E069D-F85D-FD42-84A0-CBDCF970A65E}"/>
              </a:ext>
            </a:extLst>
          </p:cNvPr>
          <p:cNvCxnSpPr>
            <a:cxnSpLocks/>
          </p:cNvCxnSpPr>
          <p:nvPr/>
        </p:nvCxnSpPr>
        <p:spPr>
          <a:xfrm rot="10800000">
            <a:off x="1260430" y="2410210"/>
            <a:ext cx="581760" cy="158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圓角化對角線角落矩形 20"/>
          <p:cNvSpPr/>
          <p:nvPr/>
        </p:nvSpPr>
        <p:spPr>
          <a:xfrm>
            <a:off x="249936" y="1402080"/>
            <a:ext cx="8767211" cy="3122862"/>
          </a:xfrm>
          <a:prstGeom prst="round2DiagRect">
            <a:avLst/>
          </a:prstGeom>
          <a:solidFill>
            <a:srgbClr val="0070C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2129105" y="1164513"/>
            <a:ext cx="1000785" cy="151216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Shape 323">
            <a:extLst>
              <a:ext uri="{FF2B5EF4-FFF2-40B4-BE49-F238E27FC236}">
                <a16:creationId xmlns:a16="http://schemas.microsoft.com/office/drawing/2014/main" id="{DBFF229C-5B17-7D43-8BA1-AD1AF62C1ED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3696" y="1914932"/>
            <a:ext cx="4681488" cy="225219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矩形 21"/>
          <p:cNvSpPr/>
          <p:nvPr/>
        </p:nvSpPr>
        <p:spPr>
          <a:xfrm>
            <a:off x="3121943" y="1164513"/>
            <a:ext cx="1000785" cy="15121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B43897F-780E-F844-8D6B-F693E3874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18" y="2807608"/>
            <a:ext cx="2277892" cy="1943658"/>
          </a:xfrm>
          <a:prstGeom prst="rect">
            <a:avLst/>
          </a:prstGeom>
        </p:spPr>
      </p:pic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-1" y="89292"/>
            <a:ext cx="7977673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400"/>
            </a:pPr>
            <a:r>
              <a:rPr lang="en-US" sz="3200" dirty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</a:rPr>
              <a:t> Cost effective snapshots </a:t>
            </a:r>
            <a:br>
              <a:rPr lang="en-US" sz="3600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endParaRPr sz="40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9" name="Shape 326">
            <a:extLst>
              <a:ext uri="{FF2B5EF4-FFF2-40B4-BE49-F238E27FC236}">
                <a16:creationId xmlns:a16="http://schemas.microsoft.com/office/drawing/2014/main" id="{4B1ABAFA-A470-F349-AEEA-F58BB04DE3C0}"/>
              </a:ext>
            </a:extLst>
          </p:cNvPr>
          <p:cNvSpPr/>
          <p:nvPr/>
        </p:nvSpPr>
        <p:spPr>
          <a:xfrm>
            <a:off x="323528" y="1210617"/>
            <a:ext cx="1805577" cy="1466064"/>
          </a:xfrm>
          <a:prstGeom prst="wedgeRectCallout">
            <a:avLst>
              <a:gd name="adj1" fmla="val -20485"/>
              <a:gd name="adj2" fmla="val 69801"/>
            </a:avLst>
          </a:prstGeom>
          <a:solidFill>
            <a:schemeClr val="accent4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327">
            <a:extLst>
              <a:ext uri="{FF2B5EF4-FFF2-40B4-BE49-F238E27FC236}">
                <a16:creationId xmlns:a16="http://schemas.microsoft.com/office/drawing/2014/main" id="{3084386D-AD9F-8F4B-A98D-087C6AA8B5FD}"/>
              </a:ext>
            </a:extLst>
          </p:cNvPr>
          <p:cNvSpPr txBox="1"/>
          <p:nvPr/>
        </p:nvSpPr>
        <p:spPr>
          <a:xfrm>
            <a:off x="448478" y="2022169"/>
            <a:ext cx="1584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chemeClr val="lt1"/>
              </a:buClr>
              <a:buSzPts val="1600"/>
            </a:pPr>
            <a:r>
              <a:rPr lang="en-US" sz="1600" b="1" dirty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</a:rPr>
              <a:t>For a single</a:t>
            </a:r>
          </a:p>
          <a:p>
            <a:pPr lvl="0" algn="ctr">
              <a:buClr>
                <a:schemeClr val="lt1"/>
              </a:buClr>
              <a:buSzPts val="1600"/>
            </a:pPr>
            <a:r>
              <a:rPr lang="en-US" sz="1600" b="1" dirty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</a:rPr>
              <a:t>Volume/LUN</a:t>
            </a:r>
            <a:endParaRPr sz="1600" b="1" u="none" strike="noStrike" cap="none" dirty="0">
              <a:solidFill>
                <a:schemeClr val="lt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13" name="Shape 330">
            <a:extLst>
              <a:ext uri="{FF2B5EF4-FFF2-40B4-BE49-F238E27FC236}">
                <a16:creationId xmlns:a16="http://schemas.microsoft.com/office/drawing/2014/main" id="{CD6DB5B1-D438-EF44-BDEE-7E258D6FEE1A}"/>
              </a:ext>
            </a:extLst>
          </p:cNvPr>
          <p:cNvSpPr txBox="1"/>
          <p:nvPr/>
        </p:nvSpPr>
        <p:spPr>
          <a:xfrm>
            <a:off x="1813752" y="1385302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64</a:t>
            </a:r>
            <a:endParaRPr sz="2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331">
            <a:extLst>
              <a:ext uri="{FF2B5EF4-FFF2-40B4-BE49-F238E27FC236}">
                <a16:creationId xmlns:a16="http://schemas.microsoft.com/office/drawing/2014/main" id="{016B38B9-F8EA-D64B-AAFF-C599D0B45C85}"/>
              </a:ext>
            </a:extLst>
          </p:cNvPr>
          <p:cNvSpPr txBox="1"/>
          <p:nvPr/>
        </p:nvSpPr>
        <p:spPr>
          <a:xfrm>
            <a:off x="1824324" y="2038027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  <a:endParaRPr sz="2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332">
            <a:extLst>
              <a:ext uri="{FF2B5EF4-FFF2-40B4-BE49-F238E27FC236}">
                <a16:creationId xmlns:a16="http://schemas.microsoft.com/office/drawing/2014/main" id="{EAE1D39C-F6B4-6944-9B43-F6E54F68F7A0}"/>
              </a:ext>
            </a:extLst>
          </p:cNvPr>
          <p:cNvSpPr txBox="1"/>
          <p:nvPr/>
        </p:nvSpPr>
        <p:spPr>
          <a:xfrm>
            <a:off x="424173" y="1309013"/>
            <a:ext cx="1584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chemeClr val="lt1"/>
              </a:buClr>
              <a:buSzPts val="1600"/>
            </a:pPr>
            <a:r>
              <a:rPr lang="en-US" sz="1600" b="1" dirty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</a:rPr>
              <a:t>For whole NAS</a:t>
            </a:r>
            <a:endParaRPr sz="1600" b="1" u="none" strike="noStrike" cap="none" dirty="0">
              <a:solidFill>
                <a:schemeClr val="lt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17" name="Picture 3" descr="\\Marketing\Marketing\MarketingMaterials\DM\NAS\Software_Section_brochure\QNAP product icon_20170816-assets\Snapshot.png">
            <a:extLst>
              <a:ext uri="{FF2B5EF4-FFF2-40B4-BE49-F238E27FC236}">
                <a16:creationId xmlns:a16="http://schemas.microsoft.com/office/drawing/2014/main" id="{76FB8646-4440-9A4E-AF9D-E30BF3EE8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73003" y="3809641"/>
            <a:ext cx="941625" cy="941625"/>
          </a:xfrm>
          <a:prstGeom prst="rect">
            <a:avLst/>
          </a:prstGeom>
          <a:noFill/>
        </p:spPr>
      </p:pic>
      <p:sp>
        <p:nvSpPr>
          <p:cNvPr id="11" name="Shape 328">
            <a:extLst>
              <a:ext uri="{FF2B5EF4-FFF2-40B4-BE49-F238E27FC236}">
                <a16:creationId xmlns:a16="http://schemas.microsoft.com/office/drawing/2014/main" id="{BDDC8E57-37A6-694A-817B-B9F36FBED687}"/>
              </a:ext>
            </a:extLst>
          </p:cNvPr>
          <p:cNvSpPr txBox="1"/>
          <p:nvPr/>
        </p:nvSpPr>
        <p:spPr>
          <a:xfrm>
            <a:off x="371880" y="1760686"/>
            <a:ext cx="374781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ts val="1600"/>
            </a:pPr>
            <a:r>
              <a:rPr lang="en-US" sz="1600" b="1" dirty="0">
                <a:solidFill>
                  <a:schemeClr val="lt1"/>
                </a:solidFill>
              </a:rPr>
              <a:t>----------------------------------------------------</a:t>
            </a: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Shape 330">
            <a:extLst>
              <a:ext uri="{FF2B5EF4-FFF2-40B4-BE49-F238E27FC236}">
                <a16:creationId xmlns:a16="http://schemas.microsoft.com/office/drawing/2014/main" id="{CD6DB5B1-D438-EF44-BDEE-7E258D6FEE1A}"/>
              </a:ext>
            </a:extLst>
          </p:cNvPr>
          <p:cNvSpPr txBox="1"/>
          <p:nvPr/>
        </p:nvSpPr>
        <p:spPr>
          <a:xfrm>
            <a:off x="2854388" y="1367159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altLang="zh-TW" sz="2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256</a:t>
            </a:r>
            <a:endParaRPr sz="2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330">
            <a:extLst>
              <a:ext uri="{FF2B5EF4-FFF2-40B4-BE49-F238E27FC236}">
                <a16:creationId xmlns:a16="http://schemas.microsoft.com/office/drawing/2014/main" id="{CD6DB5B1-D438-EF44-BDEE-7E258D6FEE1A}"/>
              </a:ext>
            </a:extLst>
          </p:cNvPr>
          <p:cNvSpPr txBox="1"/>
          <p:nvPr/>
        </p:nvSpPr>
        <p:spPr>
          <a:xfrm>
            <a:off x="2843816" y="2036150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64</a:t>
            </a:r>
            <a:endParaRPr sz="2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TextBox 20">
            <a:extLst>
              <a:ext uri="{FF2B5EF4-FFF2-40B4-BE49-F238E27FC236}">
                <a16:creationId xmlns:a16="http://schemas.microsoft.com/office/drawing/2014/main" id="{76DB712E-3EBB-F14A-9014-1AFDD6DD0F71}"/>
              </a:ext>
            </a:extLst>
          </p:cNvPr>
          <p:cNvSpPr txBox="1"/>
          <p:nvPr/>
        </p:nvSpPr>
        <p:spPr>
          <a:xfrm>
            <a:off x="2107151" y="810550"/>
            <a:ext cx="998934" cy="584775"/>
          </a:xfrm>
          <a:prstGeom prst="rect">
            <a:avLst/>
          </a:prstGeom>
          <a:solidFill>
            <a:srgbClr val="741E28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2GB RAM</a:t>
            </a:r>
            <a:endParaRPr lang="en-US" sz="16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TextBox 20">
            <a:extLst>
              <a:ext uri="{FF2B5EF4-FFF2-40B4-BE49-F238E27FC236}">
                <a16:creationId xmlns:a16="http://schemas.microsoft.com/office/drawing/2014/main" id="{76DB712E-3EBB-F14A-9014-1AFDD6DD0F71}"/>
              </a:ext>
            </a:extLst>
          </p:cNvPr>
          <p:cNvSpPr txBox="1"/>
          <p:nvPr/>
        </p:nvSpPr>
        <p:spPr>
          <a:xfrm>
            <a:off x="3139910" y="805764"/>
            <a:ext cx="990354" cy="584775"/>
          </a:xfrm>
          <a:prstGeom prst="rect">
            <a:avLst/>
          </a:prstGeom>
          <a:solidFill>
            <a:srgbClr val="741E28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/>
              <a:t>8</a:t>
            </a:r>
            <a:r>
              <a:rPr lang="en-US" sz="1600" b="1" dirty="0"/>
              <a:t>GB RAM</a:t>
            </a:r>
            <a:endParaRPr lang="en-US" sz="16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67507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化對角線角落矩形 7"/>
          <p:cNvSpPr/>
          <p:nvPr/>
        </p:nvSpPr>
        <p:spPr>
          <a:xfrm>
            <a:off x="249936" y="1236818"/>
            <a:ext cx="8644129" cy="3085245"/>
          </a:xfrm>
          <a:prstGeom prst="round2DiagRect">
            <a:avLst/>
          </a:prstGeom>
          <a:solidFill>
            <a:srgbClr val="0070C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-591253" y="92644"/>
            <a:ext cx="9192328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400"/>
            </a:pPr>
            <a:r>
              <a:rPr lang="en-US" sz="3200" dirty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</a:rPr>
              <a:t>Virtual JBOD for expand NAS capacity</a:t>
            </a:r>
            <a:endParaRPr sz="3200" u="none" strike="noStrike" cap="none" dirty="0">
              <a:solidFill>
                <a:schemeClr val="lt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0EA288-E06E-014F-8CAF-E7526B9F6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622163"/>
            <a:ext cx="3909349" cy="22498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6A1B4D-54A9-1344-9747-3611778F6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5790" y="1863614"/>
            <a:ext cx="2426393" cy="1876853"/>
          </a:xfrm>
          <a:prstGeom prst="rect">
            <a:avLst/>
          </a:prstGeom>
        </p:spPr>
      </p:pic>
      <p:grpSp>
        <p:nvGrpSpPr>
          <p:cNvPr id="3" name="群組 12"/>
          <p:cNvGrpSpPr/>
          <p:nvPr/>
        </p:nvGrpSpPr>
        <p:grpSpPr>
          <a:xfrm>
            <a:off x="4064002" y="1384293"/>
            <a:ext cx="2451098" cy="1064591"/>
            <a:chOff x="4848350" y="1337487"/>
            <a:chExt cx="2887859" cy="586253"/>
          </a:xfrm>
        </p:grpSpPr>
        <p:sp>
          <p:nvSpPr>
            <p:cNvPr id="10" name="平行四邊形 9"/>
            <p:cNvSpPr/>
            <p:nvPr/>
          </p:nvSpPr>
          <p:spPr>
            <a:xfrm>
              <a:off x="4848350" y="1357304"/>
              <a:ext cx="2887859" cy="566436"/>
            </a:xfrm>
            <a:prstGeom prst="parallelogram">
              <a:avLst>
                <a:gd name="adj" fmla="val 51862"/>
              </a:avLst>
            </a:prstGeom>
            <a:solidFill>
              <a:srgbClr val="EA5F0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5021429" y="1337487"/>
              <a:ext cx="2089629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091640A-A4F3-EA41-BE52-58AF60B90805}"/>
              </a:ext>
            </a:extLst>
          </p:cNvPr>
          <p:cNvSpPr txBox="1"/>
          <p:nvPr/>
        </p:nvSpPr>
        <p:spPr>
          <a:xfrm>
            <a:off x="4542542" y="1433221"/>
            <a:ext cx="17203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t" sz="2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Give unused space to other NAS</a:t>
            </a:r>
            <a:endParaRPr lang="en-US" sz="20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AF86AA3-8B1E-234B-A2D3-2F7AD60D8ACD}"/>
              </a:ext>
            </a:extLst>
          </p:cNvPr>
          <p:cNvSpPr txBox="1"/>
          <p:nvPr/>
        </p:nvSpPr>
        <p:spPr>
          <a:xfrm>
            <a:off x="4455718" y="3067919"/>
            <a:ext cx="1497554" cy="461665"/>
          </a:xfrm>
          <a:prstGeom prst="rect">
            <a:avLst/>
          </a:prstGeom>
          <a:solidFill>
            <a:srgbClr val="D83928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 err="1">
                <a:latin typeface="微軟正黑體" pitchFamily="34" charset="-120"/>
                <a:ea typeface="微軟正黑體" pitchFamily="34" charset="-120"/>
              </a:rPr>
              <a:t>iSCSi</a:t>
            </a:r>
            <a:endParaRPr 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EAF86AA3-8B1E-234B-A2D3-2F7AD60D8ACD}"/>
              </a:ext>
            </a:extLst>
          </p:cNvPr>
          <p:cNvSpPr txBox="1"/>
          <p:nvPr/>
        </p:nvSpPr>
        <p:spPr>
          <a:xfrm>
            <a:off x="4462304" y="3641200"/>
            <a:ext cx="1497554" cy="461665"/>
          </a:xfrm>
          <a:prstGeom prst="rect">
            <a:avLst/>
          </a:prstGeom>
          <a:solidFill>
            <a:srgbClr val="FFC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3" name="圖片 12" descr="2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7452" y="3708751"/>
            <a:ext cx="1273750" cy="344170"/>
          </a:xfrm>
          <a:prstGeom prst="rect">
            <a:avLst/>
          </a:prstGeom>
        </p:spPr>
      </p:pic>
      <p:sp>
        <p:nvSpPr>
          <p:cNvPr id="15" name="向右箭號 14"/>
          <p:cNvSpPr/>
          <p:nvPr/>
        </p:nvSpPr>
        <p:spPr>
          <a:xfrm flipH="1">
            <a:off x="4311861" y="2571696"/>
            <a:ext cx="1865551" cy="330815"/>
          </a:xfrm>
          <a:prstGeom prst="rightArrow">
            <a:avLst>
              <a:gd name="adj1" fmla="val 50000"/>
              <a:gd name="adj2" fmla="val 96334"/>
            </a:avLst>
          </a:prstGeom>
          <a:solidFill>
            <a:srgbClr val="741E28"/>
          </a:solidFill>
          <a:ln w="190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1172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化對角線角落矩形 7"/>
          <p:cNvSpPr/>
          <p:nvPr/>
        </p:nvSpPr>
        <p:spPr>
          <a:xfrm>
            <a:off x="249936" y="1402080"/>
            <a:ext cx="8644129" cy="2919983"/>
          </a:xfrm>
          <a:prstGeom prst="round2DiagRect">
            <a:avLst/>
          </a:prstGeom>
          <a:solidFill>
            <a:srgbClr val="0070C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566545" y="89105"/>
            <a:ext cx="7917024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400"/>
            </a:pPr>
            <a:r>
              <a:rPr lang="en-US" sz="3200" dirty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</a:rPr>
              <a:t>Attach expansion enclosures</a:t>
            </a:r>
            <a:endParaRPr sz="3200" u="none" strike="noStrike" cap="none" dirty="0">
              <a:solidFill>
                <a:schemeClr val="lt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36A1B4D-54A9-1344-9747-3611778F6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39" y="1910721"/>
            <a:ext cx="2277892" cy="19436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94F4D4-7EDB-7948-AFED-C1E6CCDCB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164" y="1113417"/>
            <a:ext cx="2887893" cy="18049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DB9EBA-80D3-CE46-821C-210ED4189E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9216" y="2950066"/>
            <a:ext cx="2886841" cy="1804276"/>
          </a:xfrm>
          <a:prstGeom prst="rect">
            <a:avLst/>
          </a:prstGeom>
        </p:spPr>
      </p:pic>
      <p:sp>
        <p:nvSpPr>
          <p:cNvPr id="9" name="TextBox 20">
            <a:extLst>
              <a:ext uri="{FF2B5EF4-FFF2-40B4-BE49-F238E27FC236}">
                <a16:creationId xmlns:a16="http://schemas.microsoft.com/office/drawing/2014/main" id="{76DB712E-3EBB-F14A-9014-1AFDD6DD0F71}"/>
              </a:ext>
            </a:extLst>
          </p:cNvPr>
          <p:cNvSpPr txBox="1"/>
          <p:nvPr/>
        </p:nvSpPr>
        <p:spPr>
          <a:xfrm>
            <a:off x="3194762" y="2270677"/>
            <a:ext cx="2724454" cy="1077218"/>
          </a:xfrm>
          <a:prstGeom prst="rect">
            <a:avLst/>
          </a:prstGeom>
          <a:solidFill>
            <a:srgbClr val="741E28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Expand storage by connecting up to 2 </a:t>
            </a:r>
          </a:p>
          <a:p>
            <a:pPr algn="ctr"/>
            <a:r>
              <a:rPr lang="en-US" altLang="zh-TW" sz="16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UX-800P</a:t>
            </a:r>
            <a:r>
              <a:rPr lang="en-US" altLang="zh-TW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or </a:t>
            </a:r>
            <a:r>
              <a:rPr lang="en-US" altLang="zh-TW" sz="16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UX-500P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 </a:t>
            </a:r>
            <a:endParaRPr lang="en-US" altLang="zh-TW" sz="1600" b="1" dirty="0">
              <a:latin typeface="微軟正黑體" pitchFamily="34" charset="-120"/>
              <a:ea typeface="微軟正黑體" pitchFamily="34" charset="-120"/>
            </a:endParaRPr>
          </a:p>
          <a:p>
            <a:pPr algn="ctr"/>
            <a:endParaRPr lang="en-US" altLang="zh-TW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Picture 5" descr="C:\Users\user\Desktop\RAID 50.60 進階功能介紹\未命名3-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9903" y="3114151"/>
            <a:ext cx="373350" cy="504057"/>
          </a:xfrm>
          <a:prstGeom prst="rect">
            <a:avLst/>
          </a:prstGeom>
          <a:noFill/>
        </p:spPr>
      </p:pic>
      <p:pic>
        <p:nvPicPr>
          <p:cNvPr id="11" name="Picture 4" descr="C:\Users\user\Desktop\RAID 50.60 進階功能介紹\未命名3-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77855" y="3114151"/>
            <a:ext cx="373206" cy="504057"/>
          </a:xfrm>
          <a:prstGeom prst="rect">
            <a:avLst/>
          </a:prstGeom>
          <a:noFill/>
        </p:spPr>
      </p:pic>
      <p:pic>
        <p:nvPicPr>
          <p:cNvPr id="12" name="Picture 3" descr="C:\Users\user\Desktop\RAID 50.60 進階功能介紹\未命名3-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19090" y="3114151"/>
            <a:ext cx="373206" cy="504057"/>
          </a:xfrm>
          <a:prstGeom prst="rect">
            <a:avLst/>
          </a:prstGeom>
          <a:noFill/>
        </p:spPr>
      </p:pic>
      <p:sp>
        <p:nvSpPr>
          <p:cNvPr id="13" name="矩形 12"/>
          <p:cNvSpPr/>
          <p:nvPr/>
        </p:nvSpPr>
        <p:spPr>
          <a:xfrm>
            <a:off x="1445192" y="3911305"/>
            <a:ext cx="7906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dirty="0">
                <a:solidFill>
                  <a:schemeClr val="bg1"/>
                </a:solidFill>
              </a:rPr>
              <a:t>TS-932X</a:t>
            </a:r>
            <a:endParaRPr lang="zh-TW" altLang="en-US" sz="1200" b="1" dirty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020560" y="2731432"/>
            <a:ext cx="8066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dirty="0">
                <a:solidFill>
                  <a:schemeClr val="bg1"/>
                </a:solidFill>
              </a:rPr>
              <a:t>UX-800P</a:t>
            </a:r>
            <a:endParaRPr lang="zh-TW" altLang="en-US" sz="1200" b="1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015418" y="4519146"/>
            <a:ext cx="8066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dirty="0">
                <a:solidFill>
                  <a:schemeClr val="bg1"/>
                </a:solidFill>
              </a:rPr>
              <a:t>UX-500P</a:t>
            </a:r>
            <a:endParaRPr lang="zh-TW" alt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671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化對角線角落矩形 7"/>
          <p:cNvSpPr/>
          <p:nvPr/>
        </p:nvSpPr>
        <p:spPr>
          <a:xfrm>
            <a:off x="249936" y="1402080"/>
            <a:ext cx="8644129" cy="2919983"/>
          </a:xfrm>
          <a:prstGeom prst="round2DiagRect">
            <a:avLst/>
          </a:prstGeom>
          <a:solidFill>
            <a:srgbClr val="0070C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862744" y="104805"/>
            <a:ext cx="7362863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400"/>
            </a:pPr>
            <a:r>
              <a:rPr lang="en-US" sz="3200" dirty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</a:rPr>
              <a:t>QVR Pro surveillance solution</a:t>
            </a:r>
            <a:endParaRPr sz="3200" u="none" strike="noStrike" cap="none" dirty="0">
              <a:solidFill>
                <a:schemeClr val="lt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9" name="平行四邊形 8"/>
          <p:cNvSpPr/>
          <p:nvPr/>
        </p:nvSpPr>
        <p:spPr>
          <a:xfrm>
            <a:off x="2332952" y="1883915"/>
            <a:ext cx="6309084" cy="1692007"/>
          </a:xfrm>
          <a:prstGeom prst="parallelogram">
            <a:avLst>
              <a:gd name="adj" fmla="val 55727"/>
            </a:avLst>
          </a:prstGeom>
          <a:solidFill>
            <a:srgbClr val="EA5F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10" name="Shape 144"/>
          <p:cNvSpPr/>
          <p:nvPr/>
        </p:nvSpPr>
        <p:spPr>
          <a:xfrm>
            <a:off x="3198273" y="1630634"/>
            <a:ext cx="3805734" cy="506562"/>
          </a:xfrm>
          <a:prstGeom prst="roundRect">
            <a:avLst>
              <a:gd name="adj" fmla="val 50000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44"/>
          <p:cNvSpPr/>
          <p:nvPr/>
        </p:nvSpPr>
        <p:spPr>
          <a:xfrm>
            <a:off x="3135124" y="2578014"/>
            <a:ext cx="3805734" cy="506562"/>
          </a:xfrm>
          <a:prstGeom prst="roundRect">
            <a:avLst>
              <a:gd name="adj" fmla="val 50000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C865EE-576D-3945-8818-228A1BA7980A}"/>
              </a:ext>
            </a:extLst>
          </p:cNvPr>
          <p:cNvSpPr txBox="1"/>
          <p:nvPr/>
        </p:nvSpPr>
        <p:spPr>
          <a:xfrm>
            <a:off x="3765134" y="1698354"/>
            <a:ext cx="41115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TW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5,000+ </a:t>
            </a:r>
            <a:r>
              <a:rPr lang="en-US" altLang="zh-TW" sz="16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compatible IP cameras</a:t>
            </a:r>
          </a:p>
          <a:p>
            <a:pPr fontAlgn="base"/>
            <a:endParaRPr lang="en-US" altLang="zh-TW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fontAlgn="base"/>
            <a:r>
              <a:rPr lang="en-US" altLang="zh-TW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8 </a:t>
            </a:r>
            <a:r>
              <a:rPr lang="en-US" altLang="zh-TW" sz="16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free IP camera channels</a:t>
            </a:r>
          </a:p>
          <a:p>
            <a:pPr fontAlgn="base"/>
            <a:endParaRPr lang="en-US" altLang="zh-TW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fontAlgn="base"/>
            <a:r>
              <a:rPr lang="en-US" altLang="zh-TW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16 </a:t>
            </a:r>
            <a:r>
              <a:rPr lang="en-US" altLang="zh-TW" sz="16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max. IP camera channels</a:t>
            </a:r>
          </a:p>
          <a:p>
            <a:pPr fontAlgn="base"/>
            <a:endParaRPr lang="en-US" altLang="zh-TW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fontAlgn="base"/>
            <a:r>
              <a:rPr lang="en-US" altLang="zh-TW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QUSBCam2 </a:t>
            </a:r>
            <a:r>
              <a:rPr lang="en-US" altLang="zh-TW" sz="16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record from USB webcams</a:t>
            </a:r>
          </a:p>
          <a:p>
            <a:pPr fontAlgn="base"/>
            <a:endParaRPr lang="en-US" altLang="zh-TW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10C3E9-C1DD-A44A-ACA2-B606F0B7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34" y="1048306"/>
            <a:ext cx="2971320" cy="351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62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BG_Main_dem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32" cy="5143499"/>
          </a:xfrm>
          <a:prstGeom prst="rect">
            <a:avLst/>
          </a:prstGeom>
        </p:spPr>
      </p:pic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7840" y="1279667"/>
            <a:ext cx="913616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200"/>
            </a:pPr>
            <a:r>
              <a:rPr lang="en-US" altLang="zh-TW" sz="3800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Upgrade your RAM</a:t>
            </a:r>
            <a:endParaRPr sz="3800" u="none" strike="noStrike" cap="none" dirty="0">
              <a:solidFill>
                <a:schemeClr val="bg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4" name="Shape 60"/>
          <p:cNvSpPr txBox="1">
            <a:spLocks/>
          </p:cNvSpPr>
          <p:nvPr/>
        </p:nvSpPr>
        <p:spPr>
          <a:xfrm>
            <a:off x="0" y="759759"/>
            <a:ext cx="9144032" cy="786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ts val="5200"/>
            </a:pPr>
            <a:r>
              <a:rPr lang="en-US" altLang="zh-TW" sz="5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Demo</a:t>
            </a:r>
            <a:endParaRPr kumimoji="0" lang="zh-TW" altLang="en-US" sz="5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圓角化對角線角落矩形 10"/>
          <p:cNvSpPr/>
          <p:nvPr/>
        </p:nvSpPr>
        <p:spPr>
          <a:xfrm>
            <a:off x="5485673" y="924548"/>
            <a:ext cx="3469352" cy="3720603"/>
          </a:xfrm>
          <a:prstGeom prst="round2DiagRect">
            <a:avLst>
              <a:gd name="adj1" fmla="val 8440"/>
              <a:gd name="adj2" fmla="val 0"/>
            </a:avLst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化對角線角落矩形 6"/>
          <p:cNvSpPr/>
          <p:nvPr/>
        </p:nvSpPr>
        <p:spPr>
          <a:xfrm>
            <a:off x="297035" y="924548"/>
            <a:ext cx="5061349" cy="3720603"/>
          </a:xfrm>
          <a:prstGeom prst="round2DiagRect">
            <a:avLst>
              <a:gd name="adj1" fmla="val 10021"/>
              <a:gd name="adj2" fmla="val 0"/>
            </a:avLst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平行四邊形 7"/>
          <p:cNvSpPr/>
          <p:nvPr/>
        </p:nvSpPr>
        <p:spPr>
          <a:xfrm>
            <a:off x="633984" y="1143330"/>
            <a:ext cx="4468368" cy="893253"/>
          </a:xfrm>
          <a:prstGeom prst="parallelogram">
            <a:avLst>
              <a:gd name="adj" fmla="val 0"/>
            </a:avLst>
          </a:prstGeom>
          <a:solidFill>
            <a:srgbClr val="7400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8" name="Shape 498"/>
          <p:cNvSpPr txBox="1">
            <a:spLocks noGrp="1"/>
          </p:cNvSpPr>
          <p:nvPr>
            <p:ph type="title"/>
          </p:nvPr>
        </p:nvSpPr>
        <p:spPr>
          <a:xfrm>
            <a:off x="877807" y="90676"/>
            <a:ext cx="7165459" cy="6973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200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What can TS-932X do？</a:t>
            </a:r>
            <a:endParaRPr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平行四邊形 8"/>
          <p:cNvSpPr/>
          <p:nvPr/>
        </p:nvSpPr>
        <p:spPr>
          <a:xfrm>
            <a:off x="633984" y="2218944"/>
            <a:ext cx="4468368" cy="1127760"/>
          </a:xfrm>
          <a:prstGeom prst="parallelogram">
            <a:avLst>
              <a:gd name="adj" fmla="val 0"/>
            </a:avLst>
          </a:prstGeom>
          <a:solidFill>
            <a:srgbClr val="7400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平行四邊形 9"/>
          <p:cNvSpPr/>
          <p:nvPr/>
        </p:nvSpPr>
        <p:spPr>
          <a:xfrm>
            <a:off x="633984" y="3513113"/>
            <a:ext cx="4468368" cy="893253"/>
          </a:xfrm>
          <a:prstGeom prst="parallelogram">
            <a:avLst>
              <a:gd name="adj" fmla="val 0"/>
            </a:avLst>
          </a:prstGeom>
          <a:solidFill>
            <a:srgbClr val="7400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9" name="Shape 499"/>
          <p:cNvSpPr txBox="1">
            <a:spLocks noGrp="1"/>
          </p:cNvSpPr>
          <p:nvPr>
            <p:ph type="body" idx="4294967295"/>
          </p:nvPr>
        </p:nvSpPr>
        <p:spPr>
          <a:xfrm>
            <a:off x="536334" y="1117820"/>
            <a:ext cx="4822050" cy="36242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0363" lvl="0" indent="-246063">
              <a:buClr>
                <a:schemeClr val="bg1"/>
              </a:buClr>
              <a:buSzPct val="95000"/>
              <a:buChar char="•"/>
            </a:pPr>
            <a:r>
              <a:rPr lang="en-US" altLang="zh-Hant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Hybrid 3.5"/2.5" drive bays</a:t>
            </a:r>
            <a:endParaRPr b="1" dirty="0">
              <a:solidFill>
                <a:srgbClr val="FFFF00"/>
              </a:solidFill>
              <a:latin typeface="+mj-lt"/>
              <a:ea typeface="微軟正黑體" pitchFamily="34" charset="-120"/>
            </a:endParaRPr>
          </a:p>
          <a:p>
            <a:pPr lvl="1">
              <a:spcBef>
                <a:spcPts val="0"/>
              </a:spcBef>
              <a:buClr>
                <a:schemeClr val="bg1"/>
              </a:buClr>
              <a:buSzPct val="95000"/>
              <a:buNone/>
            </a:pPr>
            <a:r>
              <a:rPr 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- </a:t>
            </a:r>
            <a:r>
              <a:rPr lang="en-US" altLang="zh-Hant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High storage capacity  potential</a:t>
            </a:r>
            <a:endParaRPr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lvl="1">
              <a:spcBef>
                <a:spcPts val="0"/>
              </a:spcBef>
              <a:buClr>
                <a:schemeClr val="bg1"/>
              </a:buClr>
              <a:buSzPct val="95000"/>
              <a:buNone/>
            </a:pP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-</a:t>
            </a:r>
            <a:r>
              <a:rPr lang="zh-TW" alt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Hant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Flexible using SSD cache or </a:t>
            </a:r>
            <a:r>
              <a:rPr lang="en-US" altLang="zh-Hant" b="1" dirty="0" err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Qtier</a:t>
            </a:r>
            <a:endParaRPr lang="en-US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lvl="1">
              <a:spcBef>
                <a:spcPts val="0"/>
              </a:spcBef>
              <a:buClr>
                <a:schemeClr val="bg1"/>
              </a:buClr>
              <a:buSzPct val="95000"/>
              <a:buFontTx/>
              <a:buChar char="-"/>
            </a:pPr>
            <a:endParaRPr b="1" dirty="0">
              <a:solidFill>
                <a:srgbClr val="FFFF00"/>
              </a:solidFill>
              <a:latin typeface="+mj-lt"/>
              <a:ea typeface="微軟正黑體" pitchFamily="34" charset="-120"/>
            </a:endParaRPr>
          </a:p>
          <a:p>
            <a:pPr marL="360363" lvl="0" indent="-246063">
              <a:buClr>
                <a:schemeClr val="bg1"/>
              </a:buClr>
              <a:buSzPct val="95000"/>
              <a:buChar char="•"/>
            </a:pPr>
            <a:r>
              <a:rPr lang="en-US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Data protection</a:t>
            </a:r>
            <a:endParaRPr b="1" dirty="0">
              <a:solidFill>
                <a:srgbClr val="FFFF00"/>
              </a:solidFill>
              <a:latin typeface="+mj-lt"/>
              <a:ea typeface="微軟正黑體" pitchFamily="34" charset="-120"/>
            </a:endParaRPr>
          </a:p>
          <a:p>
            <a:pPr lvl="1">
              <a:spcBef>
                <a:spcPts val="0"/>
              </a:spcBef>
              <a:buClr>
                <a:schemeClr val="bg1"/>
              </a:buClr>
              <a:buSzPct val="95000"/>
              <a:buNone/>
            </a:pPr>
            <a:r>
              <a:rPr 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- Max. 256 snapshots for whole NAS</a:t>
            </a:r>
            <a:endParaRPr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lvl="1">
              <a:spcBef>
                <a:spcPts val="0"/>
              </a:spcBef>
              <a:buClr>
                <a:schemeClr val="bg1"/>
              </a:buClr>
              <a:buSzPct val="95000"/>
              <a:buNone/>
            </a:pPr>
            <a:r>
              <a:rPr 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- Time Machine and Netback Replicator</a:t>
            </a:r>
            <a:endParaRPr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lvl="1">
              <a:spcBef>
                <a:spcPts val="0"/>
              </a:spcBef>
              <a:buClr>
                <a:schemeClr val="bg1"/>
              </a:buClr>
              <a:buSzPct val="95000"/>
              <a:buNone/>
            </a:pP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-</a:t>
            </a:r>
            <a:r>
              <a:rPr lang="zh-TW" alt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Cloud service</a:t>
            </a:r>
          </a:p>
          <a:p>
            <a:pPr lvl="1">
              <a:spcBef>
                <a:spcPts val="0"/>
              </a:spcBef>
              <a:buClr>
                <a:schemeClr val="bg1"/>
              </a:buClr>
              <a:buSzPct val="95000"/>
              <a:buFontTx/>
              <a:buChar char="-"/>
            </a:pPr>
            <a:endParaRPr lang="en-US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marL="360363" lvl="0" indent="-246063">
              <a:buClr>
                <a:schemeClr val="bg1"/>
              </a:buClr>
              <a:buSzPct val="95000"/>
              <a:buChar char="•"/>
            </a:pPr>
            <a:r>
              <a:rPr lang="en-US" altLang="zh-Hant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High speed throughput</a:t>
            </a:r>
            <a:endParaRPr lang="zh-TW" altLang="en-US" b="1" dirty="0">
              <a:solidFill>
                <a:srgbClr val="FFFF00"/>
              </a:solidFill>
              <a:latin typeface="+mj-lt"/>
              <a:ea typeface="微軟正黑體" pitchFamily="34" charset="-120"/>
            </a:endParaRPr>
          </a:p>
          <a:p>
            <a:pPr lvl="1">
              <a:spcBef>
                <a:spcPts val="0"/>
              </a:spcBef>
              <a:buClr>
                <a:schemeClr val="bg1"/>
              </a:buClr>
              <a:buSzPct val="95000"/>
              <a:buNone/>
            </a:pP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- </a:t>
            </a:r>
            <a:r>
              <a:rPr lang="en-US" altLang="zh-Hant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Built-in dual 10GbE SFP+ ports</a:t>
            </a:r>
          </a:p>
          <a:p>
            <a:pPr lvl="1">
              <a:spcBef>
                <a:spcPts val="0"/>
              </a:spcBef>
              <a:buClr>
                <a:schemeClr val="bg1"/>
              </a:buClr>
              <a:buSzPct val="95000"/>
              <a:buNone/>
            </a:pP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- 32K </a:t>
            </a:r>
            <a:r>
              <a:rPr lang="en-US" altLang="zh-TW" b="1" dirty="0" err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dmips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computing power</a:t>
            </a:r>
            <a:endParaRPr lang="zh-TW" altLang="en-US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>
              <a:buClr>
                <a:schemeClr val="accent4">
                  <a:lumMod val="50000"/>
                </a:schemeClr>
              </a:buClr>
              <a:buSzPct val="95000"/>
              <a:buFontTx/>
              <a:buChar char="-"/>
            </a:pPr>
            <a:endParaRPr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平行四邊形 11"/>
          <p:cNvSpPr/>
          <p:nvPr/>
        </p:nvSpPr>
        <p:spPr>
          <a:xfrm>
            <a:off x="5788830" y="1115568"/>
            <a:ext cx="2849202" cy="893253"/>
          </a:xfrm>
          <a:prstGeom prst="parallelogram">
            <a:avLst>
              <a:gd name="adj" fmla="val 0"/>
            </a:avLst>
          </a:prstGeom>
          <a:solidFill>
            <a:srgbClr val="7400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5680744" y="1127760"/>
            <a:ext cx="4572000" cy="841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0" indent="-246063">
              <a:lnSpc>
                <a:spcPct val="115000"/>
              </a:lnSpc>
              <a:buClr>
                <a:schemeClr val="bg1"/>
              </a:buClr>
              <a:buSzPct val="95000"/>
              <a:buFont typeface="Verdana"/>
              <a:buChar char="•"/>
            </a:pPr>
            <a:r>
              <a:rPr lang="en-US" altLang="zh-TW" sz="1800" b="1" dirty="0">
                <a:solidFill>
                  <a:srgbClr val="FFFF00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Surveillance solution</a:t>
            </a:r>
            <a:endParaRPr lang="zh-TW" altLang="en-US" sz="1800" b="1" dirty="0">
              <a:solidFill>
                <a:srgbClr val="FFFF00"/>
              </a:solidFill>
              <a:latin typeface="+mj-lt"/>
              <a:ea typeface="微軟正黑體" pitchFamily="34" charset="-120"/>
              <a:cs typeface="Verdana"/>
              <a:sym typeface="Verdana"/>
            </a:endParaRPr>
          </a:p>
          <a:p>
            <a:pPr lvl="8">
              <a:buClr>
                <a:schemeClr val="bg1"/>
              </a:buClr>
              <a:buSzPct val="95000"/>
            </a:pPr>
            <a:r>
              <a:rPr lang="zh-TW" alt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           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- </a:t>
            </a:r>
            <a:r>
              <a:rPr lang="en-US" altLang="zh-Hant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QVR Pro</a:t>
            </a:r>
            <a:endParaRPr lang="zh-TW" altLang="en-US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lvl="3">
              <a:buClr>
                <a:schemeClr val="bg1"/>
              </a:buClr>
              <a:buSzPct val="95000"/>
            </a:pPr>
            <a:r>
              <a:rPr lang="zh-TW" alt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           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- </a:t>
            </a:r>
            <a:r>
              <a:rPr lang="en-US" altLang="zh-Hant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Secure environment </a:t>
            </a:r>
            <a:endParaRPr lang="zh-TW" altLang="en-US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390" y="1982391"/>
            <a:ext cx="2258151" cy="3087645"/>
          </a:xfrm>
          <a:prstGeom prst="rect">
            <a:avLst/>
          </a:prstGeom>
        </p:spPr>
      </p:pic>
      <p:pic>
        <p:nvPicPr>
          <p:cNvPr id="18" name="Picture 3" descr="C:\Users\Han Tsai\Desktop\HD_直播\2.png"/>
          <p:cNvPicPr>
            <a:picLocks noChangeAspect="1" noChangeArrowheads="1"/>
          </p:cNvPicPr>
          <p:nvPr/>
        </p:nvPicPr>
        <p:blipFill>
          <a:blip r:embed="rId4"/>
          <a:srcRect l="15765" r="32560" b="80259"/>
          <a:stretch>
            <a:fillRect/>
          </a:stretch>
        </p:blipFill>
        <p:spPr bwMode="auto">
          <a:xfrm rot="20773511">
            <a:off x="5619771" y="2051492"/>
            <a:ext cx="1025238" cy="5870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圓角矩形 8"/>
          <p:cNvSpPr/>
          <p:nvPr/>
        </p:nvSpPr>
        <p:spPr>
          <a:xfrm>
            <a:off x="205279" y="1001571"/>
            <a:ext cx="8783445" cy="3704139"/>
          </a:xfrm>
          <a:prstGeom prst="roundRect">
            <a:avLst>
              <a:gd name="adj" fmla="val 292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562088" y="90630"/>
            <a:ext cx="7165459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sz="3200" u="none" strike="noStrike" cap="none" dirty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Compact &amp; high storage potential</a:t>
            </a:r>
            <a:endParaRPr sz="3200" u="none" strike="noStrike" cap="none" dirty="0">
              <a:solidFill>
                <a:schemeClr val="lt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E67A8A-6E12-E949-899C-432AA484C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10" y="1239058"/>
            <a:ext cx="8214981" cy="3206207"/>
          </a:xfrm>
          <a:prstGeom prst="rect">
            <a:avLst/>
          </a:prstGeom>
        </p:spPr>
      </p:pic>
      <p:grpSp>
        <p:nvGrpSpPr>
          <p:cNvPr id="4" name="Shape 171"/>
          <p:cNvGrpSpPr/>
          <p:nvPr/>
        </p:nvGrpSpPr>
        <p:grpSpPr>
          <a:xfrm>
            <a:off x="4555500" y="1299177"/>
            <a:ext cx="880998" cy="876956"/>
            <a:chOff x="3329755" y="3214692"/>
            <a:chExt cx="1527997" cy="1500198"/>
          </a:xfrm>
        </p:grpSpPr>
        <p:sp>
          <p:nvSpPr>
            <p:cNvPr id="5" name="Shape 172"/>
            <p:cNvSpPr/>
            <p:nvPr/>
          </p:nvSpPr>
          <p:spPr>
            <a:xfrm>
              <a:off x="3571868" y="3429006"/>
              <a:ext cx="1285884" cy="128588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Shape 173"/>
            <p:cNvSpPr/>
            <p:nvPr/>
          </p:nvSpPr>
          <p:spPr>
            <a:xfrm rot="508191">
              <a:off x="4143372" y="3228528"/>
              <a:ext cx="214314" cy="35719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" name="Shape 17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29755" y="3214692"/>
              <a:ext cx="1442166" cy="132949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BG_Main_B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1947267" y="1121714"/>
            <a:ext cx="7165459" cy="697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lang="en-US" altLang="zh-TW" sz="3500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QNAP NAS: your best choice</a:t>
            </a:r>
            <a:br>
              <a:rPr lang="zh-TW" altLang="en-US" sz="3500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</a:br>
            <a:endParaRPr lang="zh-TW" altLang="en-US" sz="3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8306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187"/>
          <p:cNvSpPr/>
          <p:nvPr/>
        </p:nvSpPr>
        <p:spPr>
          <a:xfrm>
            <a:off x="399382" y="1070156"/>
            <a:ext cx="1857388" cy="463797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Shape 232"/>
          <p:cNvSpPr/>
          <p:nvPr/>
        </p:nvSpPr>
        <p:spPr>
          <a:xfrm>
            <a:off x="2993643" y="1595816"/>
            <a:ext cx="6150358" cy="2684296"/>
          </a:xfrm>
          <a:prstGeom prst="roundRect">
            <a:avLst>
              <a:gd name="adj" fmla="val 0"/>
            </a:avLst>
          </a:prstGeom>
          <a:solidFill>
            <a:srgbClr val="C00000">
              <a:alpha val="63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圓角矩形 34"/>
          <p:cNvSpPr/>
          <p:nvPr/>
        </p:nvSpPr>
        <p:spPr>
          <a:xfrm>
            <a:off x="323528" y="1466931"/>
            <a:ext cx="2061677" cy="3027427"/>
          </a:xfrm>
          <a:prstGeom prst="roundRect">
            <a:avLst>
              <a:gd name="adj" fmla="val 6120"/>
            </a:avLst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0" y="80690"/>
            <a:ext cx="9144001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3200"/>
            </a:pPr>
            <a:r>
              <a:rPr lang="en-US" altLang="zh-Hant" sz="3200" dirty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</a:rPr>
              <a:t>Hybrid HDD/SSD design</a:t>
            </a:r>
            <a:endParaRPr sz="3200" u="none" strike="noStrike" cap="none" dirty="0">
              <a:solidFill>
                <a:schemeClr val="lt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grpSp>
        <p:nvGrpSpPr>
          <p:cNvPr id="49" name="群組 48"/>
          <p:cNvGrpSpPr/>
          <p:nvPr/>
        </p:nvGrpSpPr>
        <p:grpSpPr>
          <a:xfrm>
            <a:off x="2579937" y="1299940"/>
            <a:ext cx="3671756" cy="3133001"/>
            <a:chOff x="2648177" y="1361357"/>
            <a:chExt cx="3467951" cy="29591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051132A-B2FA-8147-BCF3-1A93E3256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48177" y="1361357"/>
              <a:ext cx="3467951" cy="2959100"/>
            </a:xfrm>
            <a:prstGeom prst="rect">
              <a:avLst/>
            </a:prstGeom>
          </p:spPr>
        </p:pic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22F01DB-C184-9A42-97A3-93B1229C6853}"/>
                </a:ext>
              </a:extLst>
            </p:cNvPr>
            <p:cNvSpPr/>
            <p:nvPr/>
          </p:nvSpPr>
          <p:spPr>
            <a:xfrm>
              <a:off x="3303356" y="1730095"/>
              <a:ext cx="2690648" cy="1734207"/>
            </a:xfrm>
            <a:prstGeom prst="roundRect">
              <a:avLst/>
            </a:prstGeom>
            <a:noFill/>
            <a:ln>
              <a:solidFill>
                <a:srgbClr val="EA5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4C2ADDBF-DFA7-C24F-A334-1799525B740A}"/>
                </a:ext>
              </a:extLst>
            </p:cNvPr>
            <p:cNvSpPr/>
            <p:nvPr/>
          </p:nvSpPr>
          <p:spPr>
            <a:xfrm>
              <a:off x="3303356" y="3524869"/>
              <a:ext cx="2690648" cy="685296"/>
            </a:xfrm>
            <a:prstGeom prst="roundRect">
              <a:avLst/>
            </a:prstGeom>
            <a:noFill/>
            <a:ln>
              <a:solidFill>
                <a:srgbClr val="EA5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群組 12"/>
          <p:cNvGrpSpPr/>
          <p:nvPr/>
        </p:nvGrpSpPr>
        <p:grpSpPr>
          <a:xfrm>
            <a:off x="6569481" y="1861890"/>
            <a:ext cx="2480096" cy="670929"/>
            <a:chOff x="4857752" y="1337487"/>
            <a:chExt cx="2453462" cy="511840"/>
          </a:xfrm>
        </p:grpSpPr>
        <p:sp>
          <p:nvSpPr>
            <p:cNvPr id="19" name="平行四邊形 18"/>
            <p:cNvSpPr/>
            <p:nvPr/>
          </p:nvSpPr>
          <p:spPr>
            <a:xfrm>
              <a:off x="4857752" y="1357304"/>
              <a:ext cx="2453462" cy="492023"/>
            </a:xfrm>
            <a:prstGeom prst="parallelogram">
              <a:avLst>
                <a:gd name="adj" fmla="val 55727"/>
              </a:avLst>
            </a:prstGeom>
            <a:solidFill>
              <a:srgbClr val="EA5F0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7" name="Shape 163"/>
          <p:cNvSpPr txBox="1">
            <a:spLocks/>
          </p:cNvSpPr>
          <p:nvPr/>
        </p:nvSpPr>
        <p:spPr>
          <a:xfrm>
            <a:off x="6814374" y="1997799"/>
            <a:ext cx="2642161" cy="642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440"/>
              </a:spcBef>
              <a:buClr>
                <a:schemeClr val="dk1"/>
              </a:buClr>
              <a:buSzPts val="2200"/>
              <a:defRPr/>
            </a:pPr>
            <a:r>
              <a:rPr lang="en-US" altLang="zh-TW" sz="16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5 x 3.5" drive bays</a:t>
            </a:r>
            <a:endParaRPr lang="zh-TW" altLang="en-US" sz="16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342900" lvl="0" indent="-342900">
              <a:spcBef>
                <a:spcPts val="440"/>
              </a:spcBef>
              <a:buClr>
                <a:schemeClr val="dk1"/>
              </a:buClr>
              <a:buSzPts val="2200"/>
              <a:defRPr/>
            </a:pPr>
            <a:endParaRPr lang="zh-TW" altLang="en-US" sz="22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2" name="群組 12"/>
          <p:cNvGrpSpPr/>
          <p:nvPr/>
        </p:nvGrpSpPr>
        <p:grpSpPr>
          <a:xfrm>
            <a:off x="6443931" y="3306709"/>
            <a:ext cx="2605645" cy="737450"/>
            <a:chOff x="4857751" y="1337487"/>
            <a:chExt cx="2442926" cy="511840"/>
          </a:xfrm>
        </p:grpSpPr>
        <p:sp>
          <p:nvSpPr>
            <p:cNvPr id="23" name="平行四邊形 22"/>
            <p:cNvSpPr/>
            <p:nvPr/>
          </p:nvSpPr>
          <p:spPr>
            <a:xfrm>
              <a:off x="4857751" y="1357304"/>
              <a:ext cx="2442926" cy="492023"/>
            </a:xfrm>
            <a:prstGeom prst="parallelogram">
              <a:avLst>
                <a:gd name="adj" fmla="val 55727"/>
              </a:avLst>
            </a:prstGeom>
            <a:solidFill>
              <a:srgbClr val="EA5F0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5021429" y="1337487"/>
              <a:ext cx="2089628" cy="3097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25" name="Shape 163"/>
          <p:cNvSpPr txBox="1">
            <a:spLocks/>
          </p:cNvSpPr>
          <p:nvPr/>
        </p:nvSpPr>
        <p:spPr>
          <a:xfrm>
            <a:off x="6729966" y="3500264"/>
            <a:ext cx="2860847" cy="779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440"/>
              </a:spcBef>
              <a:buClr>
                <a:schemeClr val="dk1"/>
              </a:buClr>
              <a:buSzPts val="2200"/>
              <a:defRPr/>
            </a:pPr>
            <a:r>
              <a:rPr lang="en-US" altLang="zh-TW" sz="16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4 x 2.5" drive bays</a:t>
            </a:r>
            <a:endParaRPr lang="zh-TW" altLang="en-US" sz="16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9" name="Shape 185"/>
          <p:cNvGrpSpPr/>
          <p:nvPr/>
        </p:nvGrpSpPr>
        <p:grpSpPr>
          <a:xfrm>
            <a:off x="429419" y="1097899"/>
            <a:ext cx="2152552" cy="604544"/>
            <a:chOff x="3355012" y="1357304"/>
            <a:chExt cx="2152552" cy="604544"/>
          </a:xfrm>
        </p:grpSpPr>
        <p:grpSp>
          <p:nvGrpSpPr>
            <p:cNvPr id="30" name="Shape 186"/>
            <p:cNvGrpSpPr/>
            <p:nvPr/>
          </p:nvGrpSpPr>
          <p:grpSpPr>
            <a:xfrm>
              <a:off x="3357554" y="1357304"/>
              <a:ext cx="1857388" cy="604544"/>
              <a:chOff x="3357554" y="1357304"/>
              <a:chExt cx="1857388" cy="604544"/>
            </a:xfrm>
          </p:grpSpPr>
          <p:sp>
            <p:nvSpPr>
              <p:cNvPr id="32" name="Shape 187"/>
              <p:cNvSpPr/>
              <p:nvPr/>
            </p:nvSpPr>
            <p:spPr>
              <a:xfrm>
                <a:off x="3357554" y="1357304"/>
                <a:ext cx="1857388" cy="463797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Shape 188"/>
              <p:cNvSpPr/>
              <p:nvPr/>
            </p:nvSpPr>
            <p:spPr>
              <a:xfrm rot="10800000">
                <a:off x="4125400" y="1690061"/>
                <a:ext cx="321697" cy="271787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" name="Shape 189"/>
            <p:cNvSpPr txBox="1"/>
            <p:nvPr/>
          </p:nvSpPr>
          <p:spPr>
            <a:xfrm>
              <a:off x="3355012" y="1428499"/>
              <a:ext cx="2152552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>
                <a:buClr>
                  <a:schemeClr val="lt1"/>
                </a:buClr>
                <a:buSzPts val="1400"/>
              </a:pPr>
              <a:r>
                <a:rPr lang="en-US" altLang="zh-TW" sz="1350" b="1" dirty="0">
                  <a:solidFill>
                    <a:schemeClr val="lt1"/>
                  </a:solidFill>
                  <a:latin typeface="+mj-lt"/>
                  <a:ea typeface="微軟正黑體" pitchFamily="34" charset="-120"/>
                </a:rPr>
                <a:t>Tool-less installation</a:t>
              </a:r>
              <a:endParaRPr lang="zh-TW" altLang="en-US" sz="1350" b="1" dirty="0">
                <a:solidFill>
                  <a:schemeClr val="lt1"/>
                </a:solidFill>
                <a:latin typeface="+mj-lt"/>
                <a:ea typeface="微軟正黑體" pitchFamily="34" charset="-120"/>
              </a:endParaRPr>
            </a:p>
          </p:txBody>
        </p:sp>
      </p:grpSp>
      <p:pic>
        <p:nvPicPr>
          <p:cNvPr id="1026" name="Picture 2" descr="C:\Users\Han Tsai\Desktop\TS-932X_直播_0320\未命名-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86" y="1693047"/>
            <a:ext cx="1517609" cy="1666707"/>
          </a:xfrm>
          <a:prstGeom prst="rect">
            <a:avLst/>
          </a:prstGeom>
          <a:noFill/>
        </p:spPr>
      </p:pic>
      <p:pic>
        <p:nvPicPr>
          <p:cNvPr id="1027" name="Picture 3" descr="C:\Users\Han Tsai\Desktop\TS-932X_直播_0320\未命名-6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005" y="3372883"/>
            <a:ext cx="1738139" cy="946192"/>
          </a:xfrm>
          <a:prstGeom prst="rect">
            <a:avLst/>
          </a:prstGeom>
          <a:noFill/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B8257FD-99DE-2741-96D5-007927E60935}"/>
              </a:ext>
            </a:extLst>
          </p:cNvPr>
          <p:cNvCxnSpPr/>
          <p:nvPr/>
        </p:nvCxnSpPr>
        <p:spPr>
          <a:xfrm>
            <a:off x="6122392" y="2259164"/>
            <a:ext cx="444195" cy="1329"/>
          </a:xfrm>
          <a:prstGeom prst="straightConnector1">
            <a:avLst/>
          </a:prstGeom>
          <a:ln>
            <a:solidFill>
              <a:srgbClr val="EA5F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D6072EF-7A8C-CF4D-8B78-C4A18D1213F4}"/>
              </a:ext>
            </a:extLst>
          </p:cNvPr>
          <p:cNvCxnSpPr/>
          <p:nvPr/>
        </p:nvCxnSpPr>
        <p:spPr>
          <a:xfrm>
            <a:off x="6122392" y="3732027"/>
            <a:ext cx="440040" cy="950"/>
          </a:xfrm>
          <a:prstGeom prst="straightConnector1">
            <a:avLst/>
          </a:prstGeom>
          <a:ln>
            <a:solidFill>
              <a:srgbClr val="EA5F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232"/>
          <p:cNvSpPr/>
          <p:nvPr/>
        </p:nvSpPr>
        <p:spPr>
          <a:xfrm>
            <a:off x="3" y="1888609"/>
            <a:ext cx="9143999" cy="2729059"/>
          </a:xfrm>
          <a:prstGeom prst="roundRect">
            <a:avLst>
              <a:gd name="adj" fmla="val 0"/>
            </a:avLst>
          </a:prstGeom>
          <a:solidFill>
            <a:srgbClr val="0070C0">
              <a:alpha val="63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TextBox 20">
            <a:extLst>
              <a:ext uri="{FF2B5EF4-FFF2-40B4-BE49-F238E27FC236}">
                <a16:creationId xmlns:a16="http://schemas.microsoft.com/office/drawing/2014/main" id="{76DB712E-3EBB-F14A-9014-1AFDD6DD0F71}"/>
              </a:ext>
            </a:extLst>
          </p:cNvPr>
          <p:cNvSpPr txBox="1"/>
          <p:nvPr/>
        </p:nvSpPr>
        <p:spPr>
          <a:xfrm>
            <a:off x="5559828" y="2110085"/>
            <a:ext cx="3400295" cy="307777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3" y="85660"/>
            <a:ext cx="9143999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altLang="zh-Hant" sz="3200" dirty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</a:rPr>
              <a:t>The best way to utilize SSDs</a:t>
            </a:r>
            <a:endParaRPr sz="3200" u="none" strike="noStrike" cap="none" dirty="0">
              <a:solidFill>
                <a:schemeClr val="lt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6637B01-A622-2D48-9716-F881D5D86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017" y="1008527"/>
            <a:ext cx="2303364" cy="1965392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267140F-F56D-774E-9854-37E90B84B234}"/>
              </a:ext>
            </a:extLst>
          </p:cNvPr>
          <p:cNvSpPr/>
          <p:nvPr/>
        </p:nvSpPr>
        <p:spPr>
          <a:xfrm>
            <a:off x="3272810" y="1198589"/>
            <a:ext cx="1975945" cy="1187668"/>
          </a:xfrm>
          <a:prstGeom prst="roundRect">
            <a:avLst/>
          </a:prstGeom>
          <a:solidFill>
            <a:schemeClr val="accent1">
              <a:alpha val="14000"/>
            </a:schemeClr>
          </a:solidFill>
          <a:ln>
            <a:solidFill>
              <a:srgbClr val="EA5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5E3C56A6-6096-2B48-99B1-F3C3A81F4398}"/>
              </a:ext>
            </a:extLst>
          </p:cNvPr>
          <p:cNvCxnSpPr>
            <a:cxnSpLocks/>
          </p:cNvCxnSpPr>
          <p:nvPr/>
        </p:nvCxnSpPr>
        <p:spPr>
          <a:xfrm rot="10800000" flipV="1">
            <a:off x="1639021" y="2633074"/>
            <a:ext cx="1655355" cy="545390"/>
          </a:xfrm>
          <a:prstGeom prst="bentConnector3">
            <a:avLst>
              <a:gd name="adj1" fmla="val 100028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AF86AA3-8B1E-234B-A2D3-2F7AD60D8ACD}"/>
              </a:ext>
            </a:extLst>
          </p:cNvPr>
          <p:cNvSpPr txBox="1"/>
          <p:nvPr/>
        </p:nvSpPr>
        <p:spPr>
          <a:xfrm>
            <a:off x="293300" y="3231087"/>
            <a:ext cx="2945189" cy="5232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TW" b="1" dirty="0">
                <a:latin typeface="+mj-lt"/>
                <a:ea typeface="微軟正黑體" pitchFamily="34" charset="-120"/>
              </a:rPr>
              <a:t>All in one for SMB</a:t>
            </a:r>
          </a:p>
          <a:p>
            <a:pPr algn="ctr"/>
            <a:r>
              <a:rPr lang="en-US" b="1" dirty="0">
                <a:latin typeface="+mj-lt"/>
                <a:ea typeface="微軟正黑體" pitchFamily="34" charset="-120"/>
              </a:rPr>
              <a:t>2 x SSD for caching</a:t>
            </a:r>
            <a:r>
              <a:rPr lang="en-US" altLang="zh-Hant" b="1" dirty="0">
                <a:latin typeface="+mj-lt"/>
                <a:ea typeface="微軟正黑體" pitchFamily="34" charset="-120"/>
              </a:rPr>
              <a:t>, RAID1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DB712E-3EBB-F14A-9014-1AFDD6DD0F71}"/>
              </a:ext>
            </a:extLst>
          </p:cNvPr>
          <p:cNvSpPr txBox="1"/>
          <p:nvPr/>
        </p:nvSpPr>
        <p:spPr>
          <a:xfrm>
            <a:off x="293299" y="3754308"/>
            <a:ext cx="2945189" cy="523220"/>
          </a:xfrm>
          <a:prstGeom prst="rect">
            <a:avLst/>
          </a:prstGeom>
          <a:solidFill>
            <a:srgbClr val="741E28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Hant" b="1" dirty="0">
                <a:latin typeface="+mj-lt"/>
                <a:ea typeface="微軟正黑體" pitchFamily="34" charset="-120"/>
              </a:rPr>
              <a:t>Boost applications' random IO access</a:t>
            </a:r>
            <a:endParaRPr lang="en-US" b="1" dirty="0">
              <a:latin typeface="+mj-lt"/>
              <a:ea typeface="微軟正黑體" pitchFamily="34" charset="-120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83CBBDFE-C257-EA40-8A10-DB473AC05992}"/>
              </a:ext>
            </a:extLst>
          </p:cNvPr>
          <p:cNvSpPr/>
          <p:nvPr/>
        </p:nvSpPr>
        <p:spPr>
          <a:xfrm>
            <a:off x="3426184" y="2426823"/>
            <a:ext cx="1691590" cy="451945"/>
          </a:xfrm>
          <a:prstGeom prst="roundRect">
            <a:avLst/>
          </a:prstGeom>
          <a:solidFill>
            <a:srgbClr val="92D050">
              <a:alpha val="30000"/>
            </a:srgb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985F7745-6B68-9C4C-BA41-9DE30D3DACD8}"/>
              </a:ext>
            </a:extLst>
          </p:cNvPr>
          <p:cNvCxnSpPr>
            <a:cxnSpLocks/>
          </p:cNvCxnSpPr>
          <p:nvPr/>
        </p:nvCxnSpPr>
        <p:spPr>
          <a:xfrm>
            <a:off x="5117731" y="2633074"/>
            <a:ext cx="1775678" cy="524197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9C70BB9-A160-5040-8320-F90296A2EF29}"/>
              </a:ext>
            </a:extLst>
          </p:cNvPr>
          <p:cNvSpPr txBox="1"/>
          <p:nvPr/>
        </p:nvSpPr>
        <p:spPr>
          <a:xfrm>
            <a:off x="5567136" y="2101248"/>
            <a:ext cx="3566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t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Boost both performance and capacity</a:t>
            </a:r>
            <a:endParaRPr lang="en-US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cxnSp>
        <p:nvCxnSpPr>
          <p:cNvPr id="16" name="Straight Arrow Connector 8">
            <a:extLst>
              <a:ext uri="{FF2B5EF4-FFF2-40B4-BE49-F238E27FC236}">
                <a16:creationId xmlns:a16="http://schemas.microsoft.com/office/drawing/2014/main" id="{5B8257FD-99DE-2741-96D5-007927E60935}"/>
              </a:ext>
            </a:extLst>
          </p:cNvPr>
          <p:cNvCxnSpPr/>
          <p:nvPr/>
        </p:nvCxnSpPr>
        <p:spPr>
          <a:xfrm>
            <a:off x="5248755" y="1446035"/>
            <a:ext cx="283550" cy="1588"/>
          </a:xfrm>
          <a:prstGeom prst="straightConnector1">
            <a:avLst/>
          </a:prstGeom>
          <a:ln>
            <a:solidFill>
              <a:srgbClr val="EA5F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7" name="群組 12"/>
          <p:cNvGrpSpPr/>
          <p:nvPr/>
        </p:nvGrpSpPr>
        <p:grpSpPr>
          <a:xfrm>
            <a:off x="5506427" y="1177000"/>
            <a:ext cx="3379156" cy="500065"/>
            <a:chOff x="4857751" y="1337487"/>
            <a:chExt cx="2811800" cy="511840"/>
          </a:xfrm>
        </p:grpSpPr>
        <p:sp>
          <p:nvSpPr>
            <p:cNvPr id="18" name="平行四邊形 17"/>
            <p:cNvSpPr/>
            <p:nvPr/>
          </p:nvSpPr>
          <p:spPr>
            <a:xfrm>
              <a:off x="4857751" y="1357304"/>
              <a:ext cx="2811800" cy="492023"/>
            </a:xfrm>
            <a:prstGeom prst="parallelogram">
              <a:avLst>
                <a:gd name="adj" fmla="val 55727"/>
              </a:avLst>
            </a:prstGeom>
            <a:solidFill>
              <a:srgbClr val="EA5F0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5021429" y="1337487"/>
              <a:ext cx="2089629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22" name="Shape 163"/>
          <p:cNvSpPr txBox="1">
            <a:spLocks/>
          </p:cNvSpPr>
          <p:nvPr/>
        </p:nvSpPr>
        <p:spPr>
          <a:xfrm>
            <a:off x="5698989" y="1228928"/>
            <a:ext cx="3046662" cy="642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440"/>
              </a:spcBef>
              <a:buClr>
                <a:schemeClr val="dk1"/>
              </a:buClr>
              <a:buSzPts val="2200"/>
              <a:defRPr/>
            </a:pPr>
            <a:r>
              <a:rPr lang="en-US" altLang="zh-TW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5 x 3.5" for HDDs (high capacity)</a:t>
            </a:r>
            <a:endParaRPr lang="zh-TW" altLang="en-US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342900" lvl="0" indent="-342900">
              <a:spcBef>
                <a:spcPts val="440"/>
              </a:spcBef>
              <a:buClr>
                <a:schemeClr val="dk1"/>
              </a:buClr>
              <a:buSzPts val="2200"/>
              <a:defRPr/>
            </a:pPr>
            <a:endParaRPr lang="zh-TW" altLang="en-US" sz="22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76DB712E-3EBB-F14A-9014-1AFDD6DD0F71}"/>
              </a:ext>
            </a:extLst>
          </p:cNvPr>
          <p:cNvSpPr txBox="1"/>
          <p:nvPr/>
        </p:nvSpPr>
        <p:spPr>
          <a:xfrm>
            <a:off x="271768" y="2114398"/>
            <a:ext cx="2531636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5" name="TextBox 36">
            <a:extLst>
              <a:ext uri="{FF2B5EF4-FFF2-40B4-BE49-F238E27FC236}">
                <a16:creationId xmlns:a16="http://schemas.microsoft.com/office/drawing/2014/main" id="{29C70BB9-A160-5040-8320-F90296A2EF29}"/>
              </a:ext>
            </a:extLst>
          </p:cNvPr>
          <p:cNvSpPr txBox="1"/>
          <p:nvPr/>
        </p:nvSpPr>
        <p:spPr>
          <a:xfrm>
            <a:off x="271768" y="2114398"/>
            <a:ext cx="2531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Boost performance</a:t>
            </a:r>
            <a:endParaRPr lang="zh-TW" altLang="en-US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E867EF4-E1DE-0D4F-9ABC-C48CB5490B40}"/>
              </a:ext>
            </a:extLst>
          </p:cNvPr>
          <p:cNvSpPr/>
          <p:nvPr/>
        </p:nvSpPr>
        <p:spPr>
          <a:xfrm>
            <a:off x="3307314" y="2426823"/>
            <a:ext cx="987972" cy="45194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9">
            <a:extLst>
              <a:ext uri="{FF2B5EF4-FFF2-40B4-BE49-F238E27FC236}">
                <a16:creationId xmlns:a16="http://schemas.microsoft.com/office/drawing/2014/main" id="{EAF86AA3-8B1E-234B-A2D3-2F7AD60D8ACD}"/>
              </a:ext>
            </a:extLst>
          </p:cNvPr>
          <p:cNvSpPr txBox="1"/>
          <p:nvPr/>
        </p:nvSpPr>
        <p:spPr>
          <a:xfrm>
            <a:off x="5266219" y="3231088"/>
            <a:ext cx="3352125" cy="5232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TW" b="1" dirty="0">
                <a:latin typeface="+mj-lt"/>
                <a:ea typeface="微軟正黑體" pitchFamily="34" charset="-120"/>
              </a:rPr>
              <a:t>High Capacity File &amp; Media Server</a:t>
            </a:r>
          </a:p>
          <a:p>
            <a:pPr algn="ctr"/>
            <a:r>
              <a:rPr lang="en-US" altLang="zh-TW" b="1" dirty="0">
                <a:latin typeface="+mj-lt"/>
                <a:ea typeface="微軟正黑體" pitchFamily="34" charset="-120"/>
              </a:rPr>
              <a:t>4 x SSDs for Qtier, RAID5</a:t>
            </a:r>
            <a:endParaRPr lang="en-US" altLang="zh-Hant" b="1" dirty="0">
              <a:latin typeface="+mj-lt"/>
              <a:ea typeface="微軟正黑體" pitchFamily="34" charset="-120"/>
            </a:endParaRPr>
          </a:p>
        </p:txBody>
      </p:sp>
      <p:sp>
        <p:nvSpPr>
          <p:cNvPr id="36" name="TextBox 20">
            <a:extLst>
              <a:ext uri="{FF2B5EF4-FFF2-40B4-BE49-F238E27FC236}">
                <a16:creationId xmlns:a16="http://schemas.microsoft.com/office/drawing/2014/main" id="{76DB712E-3EBB-F14A-9014-1AFDD6DD0F71}"/>
              </a:ext>
            </a:extLst>
          </p:cNvPr>
          <p:cNvSpPr txBox="1"/>
          <p:nvPr/>
        </p:nvSpPr>
        <p:spPr>
          <a:xfrm>
            <a:off x="5266218" y="3754309"/>
            <a:ext cx="3352125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latin typeface="+mj-lt"/>
                <a:ea typeface="微軟正黑體" pitchFamily="34" charset="-120"/>
              </a:rPr>
              <a:t>Boost  both sequential and random access</a:t>
            </a:r>
            <a:endParaRPr lang="en-US" b="1" dirty="0">
              <a:latin typeface="+mj-lt"/>
              <a:ea typeface="微軟正黑體" pitchFamily="34" charset="-120"/>
            </a:endParaRPr>
          </a:p>
        </p:txBody>
      </p:sp>
      <p:pic>
        <p:nvPicPr>
          <p:cNvPr id="38" name="Picture 3" descr="C:\Users\Han Tsai\Desktop\HD_直播\2.png"/>
          <p:cNvPicPr>
            <a:picLocks noChangeAspect="1" noChangeArrowheads="1"/>
          </p:cNvPicPr>
          <p:nvPr/>
        </p:nvPicPr>
        <p:blipFill>
          <a:blip r:embed="rId4"/>
          <a:srcRect b="13878"/>
          <a:stretch>
            <a:fillRect/>
          </a:stretch>
        </p:blipFill>
        <p:spPr bwMode="auto">
          <a:xfrm flipH="1">
            <a:off x="3447749" y="3079017"/>
            <a:ext cx="1595555" cy="20644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232"/>
          <p:cNvSpPr/>
          <p:nvPr/>
        </p:nvSpPr>
        <p:spPr>
          <a:xfrm>
            <a:off x="224287" y="1078173"/>
            <a:ext cx="8791697" cy="3514301"/>
          </a:xfrm>
          <a:prstGeom prst="roundRect">
            <a:avLst>
              <a:gd name="adj" fmla="val 12427"/>
            </a:avLst>
          </a:prstGeom>
          <a:solidFill>
            <a:srgbClr val="0070C0">
              <a:alpha val="63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0" y="85660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3200"/>
            </a:pPr>
            <a:r>
              <a:rPr lang="en-US" sz="3200" dirty="0">
                <a:solidFill>
                  <a:srgbClr val="FFFFFF"/>
                </a:solidFill>
                <a:latin typeface="+mj-lt"/>
              </a:rPr>
              <a:t>Switch from SSD Cache to </a:t>
            </a:r>
            <a:r>
              <a:rPr lang="en-US" sz="3200" dirty="0" err="1">
                <a:solidFill>
                  <a:srgbClr val="FFFFFF"/>
                </a:solidFill>
                <a:latin typeface="+mj-lt"/>
              </a:rPr>
              <a:t>Qtier</a:t>
            </a:r>
            <a:endParaRPr sz="3200" u="none" strike="noStrike" cap="none" dirty="0">
              <a:solidFill>
                <a:schemeClr val="lt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20" name="圓角矩形 34">
            <a:extLst>
              <a:ext uri="{FF2B5EF4-FFF2-40B4-BE49-F238E27FC236}">
                <a16:creationId xmlns:a16="http://schemas.microsoft.com/office/drawing/2014/main" id="{54DA3526-D13C-5146-9127-F0A5F93DF729}"/>
              </a:ext>
            </a:extLst>
          </p:cNvPr>
          <p:cNvSpPr/>
          <p:nvPr/>
        </p:nvSpPr>
        <p:spPr>
          <a:xfrm>
            <a:off x="410624" y="1650179"/>
            <a:ext cx="1778717" cy="1371316"/>
          </a:xfrm>
          <a:prstGeom prst="roundRect">
            <a:avLst>
              <a:gd name="adj" fmla="val 11233"/>
            </a:avLst>
          </a:prstGeom>
          <a:solidFill>
            <a:schemeClr val="bg1"/>
          </a:solidFill>
          <a:ln w="127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矩形 25">
            <a:extLst>
              <a:ext uri="{FF2B5EF4-FFF2-40B4-BE49-F238E27FC236}">
                <a16:creationId xmlns:a16="http://schemas.microsoft.com/office/drawing/2014/main" id="{A4AF22E8-C54D-A14B-A767-9E558ADB9B52}"/>
              </a:ext>
            </a:extLst>
          </p:cNvPr>
          <p:cNvSpPr/>
          <p:nvPr/>
        </p:nvSpPr>
        <p:spPr>
          <a:xfrm>
            <a:off x="400685" y="1851395"/>
            <a:ext cx="17787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0" lvl="0">
              <a:buSzPct val="100000"/>
            </a:pPr>
            <a:r>
              <a:rPr lang="en-US" alt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Disable</a:t>
            </a:r>
            <a:r>
              <a:rPr lang="en" alt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SSD Cache Online</a:t>
            </a:r>
          </a:p>
        </p:txBody>
      </p:sp>
      <p:sp>
        <p:nvSpPr>
          <p:cNvPr id="22" name="矩形 38">
            <a:extLst>
              <a:ext uri="{FF2B5EF4-FFF2-40B4-BE49-F238E27FC236}">
                <a16:creationId xmlns:a16="http://schemas.microsoft.com/office/drawing/2014/main" id="{A86EEB18-E682-8D48-8A2F-759E16C59760}"/>
              </a:ext>
            </a:extLst>
          </p:cNvPr>
          <p:cNvSpPr/>
          <p:nvPr/>
        </p:nvSpPr>
        <p:spPr>
          <a:xfrm>
            <a:off x="666142" y="1444465"/>
            <a:ext cx="1145312" cy="3708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3" name="矩形 21">
            <a:extLst>
              <a:ext uri="{FF2B5EF4-FFF2-40B4-BE49-F238E27FC236}">
                <a16:creationId xmlns:a16="http://schemas.microsoft.com/office/drawing/2014/main" id="{AABE4948-F49F-9A45-8852-9AE737BDC8DA}"/>
              </a:ext>
            </a:extLst>
          </p:cNvPr>
          <p:cNvSpPr/>
          <p:nvPr/>
        </p:nvSpPr>
        <p:spPr>
          <a:xfrm>
            <a:off x="681051" y="1452081"/>
            <a:ext cx="6856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b="1" dirty="0">
                <a:solidFill>
                  <a:schemeClr val="bg1"/>
                </a:solidFill>
                <a:latin typeface="+mj-lt"/>
              </a:rPr>
              <a:t>Step</a:t>
            </a:r>
          </a:p>
        </p:txBody>
      </p:sp>
      <p:grpSp>
        <p:nvGrpSpPr>
          <p:cNvPr id="27" name="群組 290">
            <a:extLst>
              <a:ext uri="{FF2B5EF4-FFF2-40B4-BE49-F238E27FC236}">
                <a16:creationId xmlns:a16="http://schemas.microsoft.com/office/drawing/2014/main" id="{541C356E-2F34-8A4A-B733-80A97D092B5C}"/>
              </a:ext>
            </a:extLst>
          </p:cNvPr>
          <p:cNvGrpSpPr/>
          <p:nvPr/>
        </p:nvGrpSpPr>
        <p:grpSpPr>
          <a:xfrm>
            <a:off x="2230396" y="1326357"/>
            <a:ext cx="2052930" cy="1695138"/>
            <a:chOff x="214783" y="2954793"/>
            <a:chExt cx="2052930" cy="1695138"/>
          </a:xfrm>
        </p:grpSpPr>
        <p:sp>
          <p:nvSpPr>
            <p:cNvPr id="28" name="圓角矩形 47">
              <a:extLst>
                <a:ext uri="{FF2B5EF4-FFF2-40B4-BE49-F238E27FC236}">
                  <a16:creationId xmlns:a16="http://schemas.microsoft.com/office/drawing/2014/main" id="{B71FD6B7-49A8-9F48-91A4-939E9D389CBB}"/>
                </a:ext>
              </a:extLst>
            </p:cNvPr>
            <p:cNvSpPr/>
            <p:nvPr/>
          </p:nvSpPr>
          <p:spPr>
            <a:xfrm>
              <a:off x="284364" y="3278614"/>
              <a:ext cx="1904978" cy="1371317"/>
            </a:xfrm>
            <a:prstGeom prst="roundRect">
              <a:avLst>
                <a:gd name="adj" fmla="val 11233"/>
              </a:avLst>
            </a:prstGeom>
            <a:solidFill>
              <a:schemeClr val="bg1"/>
            </a:solidFill>
            <a:ln w="1270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>
                <a:latin typeface="+mj-lt"/>
              </a:endParaRPr>
            </a:p>
          </p:txBody>
        </p:sp>
        <p:sp>
          <p:nvSpPr>
            <p:cNvPr id="29" name="矩形 48">
              <a:extLst>
                <a:ext uri="{FF2B5EF4-FFF2-40B4-BE49-F238E27FC236}">
                  <a16:creationId xmlns:a16="http://schemas.microsoft.com/office/drawing/2014/main" id="{B5146739-E228-3F4B-867A-099A9BB5D423}"/>
                </a:ext>
              </a:extLst>
            </p:cNvPr>
            <p:cNvSpPr/>
            <p:nvPr/>
          </p:nvSpPr>
          <p:spPr>
            <a:xfrm>
              <a:off x="214783" y="3484801"/>
              <a:ext cx="205293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1600" lvl="0">
                <a:buClr>
                  <a:srgbClr val="262626"/>
                </a:buClr>
                <a:buSzPct val="100000"/>
              </a:pPr>
              <a:r>
                <a:rPr lang="en" altLang="zh-TW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Confirm SSDs that will be added to the storage pool </a:t>
              </a:r>
              <a:endParaRPr lang="zh-TW" alt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0" name="矩形 49">
              <a:extLst>
                <a:ext uri="{FF2B5EF4-FFF2-40B4-BE49-F238E27FC236}">
                  <a16:creationId xmlns:a16="http://schemas.microsoft.com/office/drawing/2014/main" id="{B70A380A-533A-2B45-B7A1-CF3B26B38E78}"/>
                </a:ext>
              </a:extLst>
            </p:cNvPr>
            <p:cNvSpPr/>
            <p:nvPr/>
          </p:nvSpPr>
          <p:spPr>
            <a:xfrm>
              <a:off x="627344" y="3072901"/>
              <a:ext cx="1145312" cy="370832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+mj-lt"/>
              </a:endParaRPr>
            </a:p>
          </p:txBody>
        </p:sp>
        <p:sp>
          <p:nvSpPr>
            <p:cNvPr id="31" name="矩形 50">
              <a:extLst>
                <a:ext uri="{FF2B5EF4-FFF2-40B4-BE49-F238E27FC236}">
                  <a16:creationId xmlns:a16="http://schemas.microsoft.com/office/drawing/2014/main" id="{D0FC161F-E9A5-2A41-98AB-88D411FB078E}"/>
                </a:ext>
              </a:extLst>
            </p:cNvPr>
            <p:cNvSpPr/>
            <p:nvPr/>
          </p:nvSpPr>
          <p:spPr>
            <a:xfrm>
              <a:off x="632313" y="3080517"/>
              <a:ext cx="68563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600" b="1" dirty="0">
                  <a:solidFill>
                    <a:schemeClr val="bg1"/>
                  </a:solidFill>
                  <a:latin typeface="+mj-lt"/>
                </a:rPr>
                <a:t>Step</a:t>
              </a:r>
            </a:p>
          </p:txBody>
        </p:sp>
        <p:grpSp>
          <p:nvGrpSpPr>
            <p:cNvPr id="32" name="群組 51">
              <a:extLst>
                <a:ext uri="{FF2B5EF4-FFF2-40B4-BE49-F238E27FC236}">
                  <a16:creationId xmlns:a16="http://schemas.microsoft.com/office/drawing/2014/main" id="{DF570044-83D4-D146-8F80-31247408374A}"/>
                </a:ext>
              </a:extLst>
            </p:cNvPr>
            <p:cNvGrpSpPr/>
            <p:nvPr/>
          </p:nvGrpSpPr>
          <p:grpSpPr>
            <a:xfrm>
              <a:off x="1167882" y="2954793"/>
              <a:ext cx="552939" cy="527570"/>
              <a:chOff x="1654464" y="3316455"/>
              <a:chExt cx="404975" cy="386395"/>
            </a:xfrm>
          </p:grpSpPr>
          <p:sp>
            <p:nvSpPr>
              <p:cNvPr id="33" name="橢圓 52">
                <a:extLst>
                  <a:ext uri="{FF2B5EF4-FFF2-40B4-BE49-F238E27FC236}">
                    <a16:creationId xmlns:a16="http://schemas.microsoft.com/office/drawing/2014/main" id="{0782AD53-ED87-A541-B107-A8DC4025F0E4}"/>
                  </a:ext>
                </a:extLst>
              </p:cNvPr>
              <p:cNvSpPr/>
              <p:nvPr/>
            </p:nvSpPr>
            <p:spPr>
              <a:xfrm>
                <a:off x="1678211" y="3335216"/>
                <a:ext cx="349827" cy="349808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>
                  <a:latin typeface="+mj-lt"/>
                </a:endParaRPr>
              </a:p>
            </p:txBody>
          </p:sp>
          <p:sp>
            <p:nvSpPr>
              <p:cNvPr id="34" name="文字方塊 53">
                <a:extLst>
                  <a:ext uri="{FF2B5EF4-FFF2-40B4-BE49-F238E27FC236}">
                    <a16:creationId xmlns:a16="http://schemas.microsoft.com/office/drawing/2014/main" id="{51D88388-FFE2-D946-A904-B753BCC0FEC1}"/>
                  </a:ext>
                </a:extLst>
              </p:cNvPr>
              <p:cNvSpPr txBox="1"/>
              <p:nvPr/>
            </p:nvSpPr>
            <p:spPr>
              <a:xfrm>
                <a:off x="1654464" y="3316455"/>
                <a:ext cx="404975" cy="38639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kumimoji="1" lang="zh-TW" altLang="en-US" sz="2800" b="1" dirty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２</a:t>
                </a:r>
              </a:p>
            </p:txBody>
          </p:sp>
        </p:grpSp>
      </p:grpSp>
      <p:grpSp>
        <p:nvGrpSpPr>
          <p:cNvPr id="35" name="群組 61">
            <a:extLst>
              <a:ext uri="{FF2B5EF4-FFF2-40B4-BE49-F238E27FC236}">
                <a16:creationId xmlns:a16="http://schemas.microsoft.com/office/drawing/2014/main" id="{45113B57-97BB-8647-85D5-8A78AD229DDB}"/>
              </a:ext>
            </a:extLst>
          </p:cNvPr>
          <p:cNvGrpSpPr/>
          <p:nvPr/>
        </p:nvGrpSpPr>
        <p:grpSpPr>
          <a:xfrm>
            <a:off x="427994" y="3114078"/>
            <a:ext cx="3776959" cy="1145713"/>
            <a:chOff x="2428831" y="1351976"/>
            <a:chExt cx="3776959" cy="1069116"/>
          </a:xfrm>
        </p:grpSpPr>
        <p:sp>
          <p:nvSpPr>
            <p:cNvPr id="36" name="圓角矩形 54">
              <a:extLst>
                <a:ext uri="{FF2B5EF4-FFF2-40B4-BE49-F238E27FC236}">
                  <a16:creationId xmlns:a16="http://schemas.microsoft.com/office/drawing/2014/main" id="{A6341465-E2ED-D748-9462-6503FD3B3BE9}"/>
                </a:ext>
              </a:extLst>
            </p:cNvPr>
            <p:cNvSpPr/>
            <p:nvPr/>
          </p:nvSpPr>
          <p:spPr>
            <a:xfrm>
              <a:off x="2461827" y="1650179"/>
              <a:ext cx="3743963" cy="770913"/>
            </a:xfrm>
            <a:prstGeom prst="roundRect">
              <a:avLst>
                <a:gd name="adj" fmla="val 11233"/>
              </a:avLst>
            </a:prstGeom>
            <a:solidFill>
              <a:schemeClr val="bg1"/>
            </a:solidFill>
            <a:ln w="1270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+mj-lt"/>
              </a:endParaRPr>
            </a:p>
          </p:txBody>
        </p:sp>
        <p:sp>
          <p:nvSpPr>
            <p:cNvPr id="37" name="矩形 55">
              <a:extLst>
                <a:ext uri="{FF2B5EF4-FFF2-40B4-BE49-F238E27FC236}">
                  <a16:creationId xmlns:a16="http://schemas.microsoft.com/office/drawing/2014/main" id="{5C016EBD-FFCB-8741-A27A-268FD416625C}"/>
                </a:ext>
              </a:extLst>
            </p:cNvPr>
            <p:cNvSpPr/>
            <p:nvPr/>
          </p:nvSpPr>
          <p:spPr>
            <a:xfrm>
              <a:off x="2428831" y="1906654"/>
              <a:ext cx="3743963" cy="3159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1600" lvl="0" algn="ctr">
                <a:buClr>
                  <a:srgbClr val="262626"/>
                </a:buClr>
                <a:buSzPct val="100000"/>
              </a:pPr>
              <a:r>
                <a:rPr lang="en" altLang="zh-TW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Upgrade to Qtier pool</a:t>
              </a:r>
              <a:r>
                <a:rPr lang="zh-TW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 </a:t>
              </a:r>
              <a:r>
                <a:rPr lang="en" altLang="zh-TW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! </a:t>
              </a:r>
              <a:endParaRPr lang="zh-TW" alt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8" name="矩形 56">
              <a:extLst>
                <a:ext uri="{FF2B5EF4-FFF2-40B4-BE49-F238E27FC236}">
                  <a16:creationId xmlns:a16="http://schemas.microsoft.com/office/drawing/2014/main" id="{6FDD3062-6F48-CB42-93CB-64B3981F200B}"/>
                </a:ext>
              </a:extLst>
            </p:cNvPr>
            <p:cNvSpPr/>
            <p:nvPr/>
          </p:nvSpPr>
          <p:spPr>
            <a:xfrm>
              <a:off x="3671717" y="1444465"/>
              <a:ext cx="1145312" cy="370832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+mj-lt"/>
              </a:endParaRPr>
            </a:p>
          </p:txBody>
        </p:sp>
        <p:sp>
          <p:nvSpPr>
            <p:cNvPr id="39" name="矩形 57">
              <a:extLst>
                <a:ext uri="{FF2B5EF4-FFF2-40B4-BE49-F238E27FC236}">
                  <a16:creationId xmlns:a16="http://schemas.microsoft.com/office/drawing/2014/main" id="{D39FEDFC-0DC1-6D40-9B90-74D101674A7F}"/>
                </a:ext>
              </a:extLst>
            </p:cNvPr>
            <p:cNvSpPr/>
            <p:nvPr/>
          </p:nvSpPr>
          <p:spPr>
            <a:xfrm>
              <a:off x="3638720" y="1452081"/>
              <a:ext cx="685631" cy="3159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600" b="1" dirty="0">
                  <a:solidFill>
                    <a:schemeClr val="bg1"/>
                  </a:solidFill>
                  <a:latin typeface="+mj-lt"/>
                </a:rPr>
                <a:t>Step</a:t>
              </a:r>
            </a:p>
          </p:txBody>
        </p:sp>
        <p:grpSp>
          <p:nvGrpSpPr>
            <p:cNvPr id="40" name="群組 58">
              <a:extLst>
                <a:ext uri="{FF2B5EF4-FFF2-40B4-BE49-F238E27FC236}">
                  <a16:creationId xmlns:a16="http://schemas.microsoft.com/office/drawing/2014/main" id="{25B2A59E-E8CF-5649-A8DC-1253BF7DA1AB}"/>
                </a:ext>
              </a:extLst>
            </p:cNvPr>
            <p:cNvGrpSpPr/>
            <p:nvPr/>
          </p:nvGrpSpPr>
          <p:grpSpPr>
            <a:xfrm>
              <a:off x="4231233" y="1351976"/>
              <a:ext cx="494623" cy="488242"/>
              <a:chOff x="2395777" y="3335219"/>
              <a:chExt cx="362265" cy="357591"/>
            </a:xfrm>
          </p:grpSpPr>
          <p:sp>
            <p:nvSpPr>
              <p:cNvPr id="41" name="橢圓 59">
                <a:extLst>
                  <a:ext uri="{FF2B5EF4-FFF2-40B4-BE49-F238E27FC236}">
                    <a16:creationId xmlns:a16="http://schemas.microsoft.com/office/drawing/2014/main" id="{95A6CA8F-E6D0-DA42-BBF6-CC040D97F6B6}"/>
                  </a:ext>
                </a:extLst>
              </p:cNvPr>
              <p:cNvSpPr/>
              <p:nvPr/>
            </p:nvSpPr>
            <p:spPr>
              <a:xfrm>
                <a:off x="2408215" y="3335219"/>
                <a:ext cx="349827" cy="349808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>
                  <a:latin typeface="+mj-lt"/>
                </a:endParaRPr>
              </a:p>
            </p:txBody>
          </p:sp>
          <p:sp>
            <p:nvSpPr>
              <p:cNvPr id="42" name="文字方塊 60">
                <a:extLst>
                  <a:ext uri="{FF2B5EF4-FFF2-40B4-BE49-F238E27FC236}">
                    <a16:creationId xmlns:a16="http://schemas.microsoft.com/office/drawing/2014/main" id="{8C550265-7844-8542-AEF2-7BA2CDBB7AB1}"/>
                  </a:ext>
                </a:extLst>
              </p:cNvPr>
              <p:cNvSpPr txBox="1"/>
              <p:nvPr/>
            </p:nvSpPr>
            <p:spPr>
              <a:xfrm>
                <a:off x="2395777" y="3335220"/>
                <a:ext cx="362265" cy="35759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kumimoji="1" lang="zh-TW" altLang="en-US" sz="2800" b="1" dirty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３</a:t>
                </a:r>
              </a:p>
            </p:txBody>
          </p:sp>
        </p:grpSp>
      </p:grpSp>
      <p:pic>
        <p:nvPicPr>
          <p:cNvPr id="45" name="Shape 352">
            <a:extLst>
              <a:ext uri="{FF2B5EF4-FFF2-40B4-BE49-F238E27FC236}">
                <a16:creationId xmlns:a16="http://schemas.microsoft.com/office/drawing/2014/main" id="{E707EAE2-FDF1-AB48-8F8F-B2371774DBB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95"/>
          <a:stretch/>
        </p:blipFill>
        <p:spPr>
          <a:xfrm>
            <a:off x="4326657" y="1483590"/>
            <a:ext cx="4589332" cy="2776201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橢圓 52">
            <a:extLst>
              <a:ext uri="{FF2B5EF4-FFF2-40B4-BE49-F238E27FC236}">
                <a16:creationId xmlns:a16="http://schemas.microsoft.com/office/drawing/2014/main" id="{0782AD53-ED87-A541-B107-A8DC4025F0E4}"/>
              </a:ext>
            </a:extLst>
          </p:cNvPr>
          <p:cNvSpPr/>
          <p:nvPr/>
        </p:nvSpPr>
        <p:spPr>
          <a:xfrm>
            <a:off x="1270564" y="1354411"/>
            <a:ext cx="477642" cy="477615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+mj-lt"/>
            </a:endParaRPr>
          </a:p>
        </p:txBody>
      </p:sp>
      <p:sp>
        <p:nvSpPr>
          <p:cNvPr id="46" name="文字方塊 53">
            <a:extLst>
              <a:ext uri="{FF2B5EF4-FFF2-40B4-BE49-F238E27FC236}">
                <a16:creationId xmlns:a16="http://schemas.microsoft.com/office/drawing/2014/main" id="{51D88388-FFE2-D946-A904-B753BCC0FEC1}"/>
              </a:ext>
            </a:extLst>
          </p:cNvPr>
          <p:cNvSpPr txBox="1"/>
          <p:nvPr/>
        </p:nvSpPr>
        <p:spPr>
          <a:xfrm>
            <a:off x="1228195" y="1328795"/>
            <a:ext cx="552939" cy="52757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zh-TW" sz="2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1</a:t>
            </a:r>
            <a:endParaRPr kumimoji="1" lang="zh-TW" altLang="en-US" sz="2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32"/>
          <p:cNvSpPr/>
          <p:nvPr/>
        </p:nvSpPr>
        <p:spPr>
          <a:xfrm>
            <a:off x="1" y="1193178"/>
            <a:ext cx="9143999" cy="3112691"/>
          </a:xfrm>
          <a:prstGeom prst="roundRect">
            <a:avLst>
              <a:gd name="adj" fmla="val 0"/>
            </a:avLst>
          </a:prstGeom>
          <a:solidFill>
            <a:srgbClr val="0070C0">
              <a:alpha val="63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40" y="80690"/>
            <a:ext cx="7688910" cy="697312"/>
          </a:xfrm>
        </p:spPr>
        <p:txBody>
          <a:bodyPr/>
          <a:lstStyle/>
          <a:p>
            <a:r>
              <a:rPr lang="en" sz="3200" dirty="0">
                <a:solidFill>
                  <a:srgbClr val="FFFFFF"/>
                </a:solidFill>
                <a:latin typeface="+mj-lt"/>
              </a:rPr>
              <a:t>Qtier auto-tiering: speed and capacity</a:t>
            </a:r>
            <a:endParaRPr lang="en-US" sz="3200" dirty="0">
              <a:solidFill>
                <a:srgbClr val="FFFFFF"/>
              </a:solidFill>
              <a:latin typeface="+mj-lt"/>
            </a:endParaRPr>
          </a:p>
        </p:txBody>
      </p:sp>
      <p:grpSp>
        <p:nvGrpSpPr>
          <p:cNvPr id="24" name="群組 23"/>
          <p:cNvGrpSpPr/>
          <p:nvPr/>
        </p:nvGrpSpPr>
        <p:grpSpPr>
          <a:xfrm>
            <a:off x="120707" y="1114063"/>
            <a:ext cx="3632738" cy="2265240"/>
            <a:chOff x="76389" y="1105877"/>
            <a:chExt cx="3876499" cy="2417239"/>
          </a:xfrm>
        </p:grpSpPr>
        <p:grpSp>
          <p:nvGrpSpPr>
            <p:cNvPr id="21" name="群組 12"/>
            <p:cNvGrpSpPr/>
            <p:nvPr/>
          </p:nvGrpSpPr>
          <p:grpSpPr>
            <a:xfrm>
              <a:off x="76389" y="2164631"/>
              <a:ext cx="3705283" cy="1358485"/>
              <a:chOff x="4882629" y="1337487"/>
              <a:chExt cx="2483005" cy="830379"/>
            </a:xfrm>
          </p:grpSpPr>
          <p:sp>
            <p:nvSpPr>
              <p:cNvPr id="22" name="平行四邊形 21"/>
              <p:cNvSpPr/>
              <p:nvPr/>
            </p:nvSpPr>
            <p:spPr>
              <a:xfrm>
                <a:off x="4882629" y="1357304"/>
                <a:ext cx="2483005" cy="810562"/>
              </a:xfrm>
              <a:prstGeom prst="parallelogram">
                <a:avLst>
                  <a:gd name="adj" fmla="val 49728"/>
                </a:avLst>
              </a:prstGeom>
              <a:solidFill>
                <a:srgbClr val="EA5F00"/>
              </a:solidFill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5021429" y="1337487"/>
                <a:ext cx="2089628" cy="5011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zh-TW" altLang="en-US" sz="2300" b="1" dirty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endParaRPr>
              </a:p>
            </p:txBody>
          </p:sp>
        </p:grpSp>
        <p:grpSp>
          <p:nvGrpSpPr>
            <p:cNvPr id="18" name="群組 12"/>
            <p:cNvGrpSpPr/>
            <p:nvPr/>
          </p:nvGrpSpPr>
          <p:grpSpPr>
            <a:xfrm>
              <a:off x="231099" y="1105877"/>
              <a:ext cx="3684665" cy="943689"/>
              <a:chOff x="4911060" y="1337487"/>
              <a:chExt cx="2469187" cy="511840"/>
            </a:xfrm>
          </p:grpSpPr>
          <p:sp>
            <p:nvSpPr>
              <p:cNvPr id="19" name="平行四邊形 18"/>
              <p:cNvSpPr/>
              <p:nvPr/>
            </p:nvSpPr>
            <p:spPr>
              <a:xfrm>
                <a:off x="4911060" y="1357304"/>
                <a:ext cx="2469187" cy="492023"/>
              </a:xfrm>
              <a:prstGeom prst="parallelogram">
                <a:avLst>
                  <a:gd name="adj" fmla="val 55727"/>
                </a:avLst>
              </a:prstGeom>
              <a:solidFill>
                <a:srgbClr val="EA5F00"/>
              </a:solidFill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5021429" y="1337487"/>
                <a:ext cx="2089628" cy="5011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zh-TW" altLang="en-US" sz="2300" b="1" dirty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endParaRPr>
              </a:p>
            </p:txBody>
          </p:sp>
        </p:grpSp>
        <p:sp>
          <p:nvSpPr>
            <p:cNvPr id="14" name="Shape 448">
              <a:extLst>
                <a:ext uri="{FF2B5EF4-FFF2-40B4-BE49-F238E27FC236}">
                  <a16:creationId xmlns:a16="http://schemas.microsoft.com/office/drawing/2014/main" id="{706F7947-4FB4-D243-A4A0-55C706E32186}"/>
                </a:ext>
              </a:extLst>
            </p:cNvPr>
            <p:cNvSpPr txBox="1"/>
            <p:nvPr/>
          </p:nvSpPr>
          <p:spPr>
            <a:xfrm>
              <a:off x="552250" y="1275287"/>
              <a:ext cx="3400638" cy="10829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50" tIns="34250" rIns="68550" bIns="34250" anchor="t" anchorCtr="0">
              <a:noAutofit/>
            </a:bodyPr>
            <a:lstStyle/>
            <a:p>
              <a:pPr marL="88900">
                <a:spcBef>
                  <a:spcPts val="450"/>
                </a:spcBef>
                <a:buClr>
                  <a:srgbClr val="044981"/>
                </a:buClr>
                <a:buSzPct val="100000"/>
              </a:pPr>
              <a:r>
                <a:rPr lang="en-US" altLang="zh-TW" sz="1700" b="1" dirty="0">
                  <a:solidFill>
                    <a:schemeClr val="bg1"/>
                  </a:solidFill>
                  <a:latin typeface="+mj-lt"/>
                  <a:ea typeface="Calibri"/>
                  <a:cs typeface="Calibri"/>
                  <a:sym typeface="Calibri"/>
                </a:rPr>
                <a:t>Automatically moves data between different tiers</a:t>
              </a:r>
            </a:p>
            <a:p>
              <a:pPr marL="180975" lvl="0">
                <a:spcBef>
                  <a:spcPts val="450"/>
                </a:spcBef>
                <a:buClr>
                  <a:srgbClr val="044981"/>
                </a:buClr>
                <a:buSzPct val="100000"/>
              </a:pPr>
              <a:br>
                <a:rPr lang="zh-TW" altLang="zh-TW" sz="17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微軟正黑體" pitchFamily="34" charset="-120"/>
                  <a:cs typeface="Microsoft JhengHei"/>
                  <a:sym typeface="Microsoft JhengHei"/>
                </a:rPr>
              </a:br>
              <a:endParaRPr lang="zh-TW" altLang="zh-TW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</p:grpSp>
      <p:sp>
        <p:nvSpPr>
          <p:cNvPr id="40" name="Shape 206">
            <a:extLst>
              <a:ext uri="{FF2B5EF4-FFF2-40B4-BE49-F238E27FC236}">
                <a16:creationId xmlns:a16="http://schemas.microsoft.com/office/drawing/2014/main" id="{25AD395F-5D40-E948-9734-6A5C4C68162C}"/>
              </a:ext>
            </a:extLst>
          </p:cNvPr>
          <p:cNvSpPr/>
          <p:nvPr/>
        </p:nvSpPr>
        <p:spPr>
          <a:xfrm>
            <a:off x="6355833" y="1476313"/>
            <a:ext cx="178200" cy="3231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 </a:t>
            </a:r>
          </a:p>
        </p:txBody>
      </p:sp>
      <p:pic>
        <p:nvPicPr>
          <p:cNvPr id="41" name="Shape 207" descr="1_Qtier-01-01.png">
            <a:extLst>
              <a:ext uri="{FF2B5EF4-FFF2-40B4-BE49-F238E27FC236}">
                <a16:creationId xmlns:a16="http://schemas.microsoft.com/office/drawing/2014/main" id="{72BBDD04-83D7-5647-AC8A-D3CFDE830E7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513" b="3523"/>
          <a:stretch/>
        </p:blipFill>
        <p:spPr>
          <a:xfrm>
            <a:off x="3417350" y="1131075"/>
            <a:ext cx="5826300" cy="38058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Shape 208">
            <a:extLst>
              <a:ext uri="{FF2B5EF4-FFF2-40B4-BE49-F238E27FC236}">
                <a16:creationId xmlns:a16="http://schemas.microsoft.com/office/drawing/2014/main" id="{D246584E-1944-8440-BA11-9D7AC482FE66}"/>
              </a:ext>
            </a:extLst>
          </p:cNvPr>
          <p:cNvSpPr txBox="1"/>
          <p:nvPr/>
        </p:nvSpPr>
        <p:spPr>
          <a:xfrm>
            <a:off x="3698775" y="1410600"/>
            <a:ext cx="1772400" cy="20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 b="1">
                <a:solidFill>
                  <a:schemeClr val="bg1"/>
                </a:solidFill>
                <a:latin typeface="+mj-lt"/>
              </a:rPr>
              <a:t>Frequently-accessed data</a:t>
            </a:r>
          </a:p>
        </p:txBody>
      </p:sp>
      <p:sp>
        <p:nvSpPr>
          <p:cNvPr id="43" name="Shape 209">
            <a:extLst>
              <a:ext uri="{FF2B5EF4-FFF2-40B4-BE49-F238E27FC236}">
                <a16:creationId xmlns:a16="http://schemas.microsoft.com/office/drawing/2014/main" id="{4DEC9083-F4C8-FC4C-8F00-B19F29B32663}"/>
              </a:ext>
            </a:extLst>
          </p:cNvPr>
          <p:cNvSpPr txBox="1"/>
          <p:nvPr/>
        </p:nvSpPr>
        <p:spPr>
          <a:xfrm>
            <a:off x="3698775" y="1604700"/>
            <a:ext cx="1772400" cy="20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 b="1" dirty="0">
                <a:solidFill>
                  <a:schemeClr val="bg1"/>
                </a:solidFill>
                <a:latin typeface="+mj-lt"/>
              </a:rPr>
              <a:t>Infrequently-accessed data</a:t>
            </a:r>
          </a:p>
        </p:txBody>
      </p:sp>
      <p:sp>
        <p:nvSpPr>
          <p:cNvPr id="44" name="Shape 210">
            <a:extLst>
              <a:ext uri="{FF2B5EF4-FFF2-40B4-BE49-F238E27FC236}">
                <a16:creationId xmlns:a16="http://schemas.microsoft.com/office/drawing/2014/main" id="{5DD05DE4-9888-2E4C-A619-3F7E79D58EC5}"/>
              </a:ext>
            </a:extLst>
          </p:cNvPr>
          <p:cNvSpPr txBox="1"/>
          <p:nvPr/>
        </p:nvSpPr>
        <p:spPr>
          <a:xfrm>
            <a:off x="3698775" y="1806875"/>
            <a:ext cx="1772400" cy="20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 b="1">
                <a:solidFill>
                  <a:schemeClr val="bg1"/>
                </a:solidFill>
                <a:latin typeface="+mj-lt"/>
              </a:rPr>
              <a:t>Rarely-accessed data</a:t>
            </a:r>
          </a:p>
        </p:txBody>
      </p:sp>
      <p:sp>
        <p:nvSpPr>
          <p:cNvPr id="50" name="Shape 216">
            <a:extLst>
              <a:ext uri="{FF2B5EF4-FFF2-40B4-BE49-F238E27FC236}">
                <a16:creationId xmlns:a16="http://schemas.microsoft.com/office/drawing/2014/main" id="{CBCF787C-E2F5-9743-9905-16548058BF16}"/>
              </a:ext>
            </a:extLst>
          </p:cNvPr>
          <p:cNvSpPr txBox="1"/>
          <p:nvPr/>
        </p:nvSpPr>
        <p:spPr>
          <a:xfrm>
            <a:off x="5461875" y="2951225"/>
            <a:ext cx="1772400" cy="267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1200" b="1">
              <a:solidFill>
                <a:srgbClr val="262626"/>
              </a:solidFill>
              <a:latin typeface="+mj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841244" y="1158242"/>
            <a:ext cx="1613701" cy="5185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7845261" y="2278765"/>
            <a:ext cx="1139714" cy="3933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5890944" y="3707223"/>
            <a:ext cx="1564001" cy="4970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4109885" y="2278765"/>
            <a:ext cx="1197611" cy="4208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5781111" y="2777605"/>
            <a:ext cx="1211072" cy="512565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Shape 215">
            <a:extLst>
              <a:ext uri="{FF2B5EF4-FFF2-40B4-BE49-F238E27FC236}">
                <a16:creationId xmlns:a16="http://schemas.microsoft.com/office/drawing/2014/main" id="{A0CC0E3F-36D5-3549-B56C-5C262BBDE927}"/>
              </a:ext>
            </a:extLst>
          </p:cNvPr>
          <p:cNvSpPr txBox="1"/>
          <p:nvPr/>
        </p:nvSpPr>
        <p:spPr>
          <a:xfrm>
            <a:off x="5584965" y="2811210"/>
            <a:ext cx="1601400" cy="439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600" b="1" dirty="0">
                <a:solidFill>
                  <a:schemeClr val="bg1"/>
                </a:solidFill>
                <a:latin typeface="+mj-lt"/>
              </a:rPr>
              <a:t>How Qtier Works</a:t>
            </a:r>
          </a:p>
        </p:txBody>
      </p:sp>
      <p:sp>
        <p:nvSpPr>
          <p:cNvPr id="46" name="Shape 212">
            <a:extLst>
              <a:ext uri="{FF2B5EF4-FFF2-40B4-BE49-F238E27FC236}">
                <a16:creationId xmlns:a16="http://schemas.microsoft.com/office/drawing/2014/main" id="{04F8C774-B4C8-FC4D-B6DC-D11E3D267F99}"/>
              </a:ext>
            </a:extLst>
          </p:cNvPr>
          <p:cNvSpPr txBox="1"/>
          <p:nvPr/>
        </p:nvSpPr>
        <p:spPr>
          <a:xfrm>
            <a:off x="5851184" y="1257910"/>
            <a:ext cx="2627851" cy="43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 b="1" dirty="0">
                <a:solidFill>
                  <a:schemeClr val="bg1"/>
                </a:solidFill>
                <a:latin typeface="+mj-lt"/>
              </a:rPr>
              <a:t>Before tiering:</a:t>
            </a:r>
            <a:br>
              <a:rPr lang="en" sz="900" b="1" dirty="0">
                <a:solidFill>
                  <a:schemeClr val="bg1"/>
                </a:solidFill>
                <a:latin typeface="+mj-lt"/>
              </a:rPr>
            </a:br>
            <a:r>
              <a:rPr lang="en" sz="800" b="1" dirty="0">
                <a:solidFill>
                  <a:schemeClr val="bg1"/>
                </a:solidFill>
                <a:latin typeface="+mj-lt"/>
              </a:rPr>
              <a:t>Frequently-accessed data </a:t>
            </a:r>
            <a:br>
              <a:rPr lang="en" sz="800" b="1" dirty="0">
                <a:solidFill>
                  <a:schemeClr val="bg1"/>
                </a:solidFill>
                <a:latin typeface="+mj-lt"/>
              </a:rPr>
            </a:br>
            <a:r>
              <a:rPr lang="en" sz="800" b="1" dirty="0">
                <a:solidFill>
                  <a:schemeClr val="bg1"/>
                </a:solidFill>
                <a:latin typeface="+mj-lt"/>
              </a:rPr>
              <a:t>performance is not optimized</a:t>
            </a:r>
            <a:br>
              <a:rPr lang="en" sz="900" b="1" dirty="0">
                <a:solidFill>
                  <a:srgbClr val="262626"/>
                </a:solidFill>
                <a:latin typeface="+mj-lt"/>
              </a:rPr>
            </a:br>
            <a:endParaRPr lang="en" sz="900" b="1" dirty="0">
              <a:solidFill>
                <a:srgbClr val="262626"/>
              </a:solidFill>
              <a:latin typeface="+mj-lt"/>
            </a:endParaRPr>
          </a:p>
        </p:txBody>
      </p:sp>
      <p:sp>
        <p:nvSpPr>
          <p:cNvPr id="45" name="Shape 211">
            <a:extLst>
              <a:ext uri="{FF2B5EF4-FFF2-40B4-BE49-F238E27FC236}">
                <a16:creationId xmlns:a16="http://schemas.microsoft.com/office/drawing/2014/main" id="{92AC7E40-97FD-984C-BB07-657201EA63EA}"/>
              </a:ext>
            </a:extLst>
          </p:cNvPr>
          <p:cNvSpPr txBox="1"/>
          <p:nvPr/>
        </p:nvSpPr>
        <p:spPr>
          <a:xfrm>
            <a:off x="4159585" y="2273795"/>
            <a:ext cx="1416600" cy="43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 b="1" dirty="0">
                <a:solidFill>
                  <a:schemeClr val="bg1"/>
                </a:solidFill>
                <a:latin typeface="+mj-lt"/>
              </a:rPr>
              <a:t>Changes in data</a:t>
            </a:r>
            <a:br>
              <a:rPr lang="en" sz="900" b="1" dirty="0">
                <a:solidFill>
                  <a:schemeClr val="bg1"/>
                </a:solidFill>
                <a:latin typeface="+mj-lt"/>
              </a:rPr>
            </a:br>
            <a:r>
              <a:rPr lang="en" sz="900" b="1" dirty="0">
                <a:solidFill>
                  <a:schemeClr val="bg1"/>
                </a:solidFill>
                <a:latin typeface="+mj-lt"/>
              </a:rPr>
              <a:t>access patterns</a:t>
            </a:r>
          </a:p>
        </p:txBody>
      </p:sp>
      <p:sp>
        <p:nvSpPr>
          <p:cNvPr id="47" name="Shape 213">
            <a:extLst>
              <a:ext uri="{FF2B5EF4-FFF2-40B4-BE49-F238E27FC236}">
                <a16:creationId xmlns:a16="http://schemas.microsoft.com/office/drawing/2014/main" id="{6EB23863-E431-B74F-85FC-B1DE3FAF8DF4}"/>
              </a:ext>
            </a:extLst>
          </p:cNvPr>
          <p:cNvSpPr txBox="1"/>
          <p:nvPr/>
        </p:nvSpPr>
        <p:spPr>
          <a:xfrm>
            <a:off x="7865410" y="2344535"/>
            <a:ext cx="1601400" cy="267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 b="1" dirty="0">
                <a:solidFill>
                  <a:schemeClr val="bg1"/>
                </a:solidFill>
                <a:latin typeface="+mj-lt"/>
              </a:rPr>
              <a:t>Start data tiering</a:t>
            </a:r>
          </a:p>
        </p:txBody>
      </p:sp>
      <p:sp>
        <p:nvSpPr>
          <p:cNvPr id="48" name="Shape 214">
            <a:extLst>
              <a:ext uri="{FF2B5EF4-FFF2-40B4-BE49-F238E27FC236}">
                <a16:creationId xmlns:a16="http://schemas.microsoft.com/office/drawing/2014/main" id="{6B1499F9-F1CD-1143-A867-A3B3767E91E0}"/>
              </a:ext>
            </a:extLst>
          </p:cNvPr>
          <p:cNvSpPr txBox="1"/>
          <p:nvPr/>
        </p:nvSpPr>
        <p:spPr>
          <a:xfrm>
            <a:off x="5967513" y="3880026"/>
            <a:ext cx="2039400" cy="267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 b="1" dirty="0">
                <a:solidFill>
                  <a:schemeClr val="bg1"/>
                </a:solidFill>
                <a:latin typeface="+mj-lt"/>
              </a:rPr>
              <a:t>After tiering:</a:t>
            </a:r>
            <a:br>
              <a:rPr lang="en" sz="900" b="1" dirty="0">
                <a:solidFill>
                  <a:schemeClr val="bg1"/>
                </a:solidFill>
                <a:latin typeface="+mj-lt"/>
              </a:rPr>
            </a:br>
            <a:r>
              <a:rPr lang="en" sz="800" b="1" dirty="0">
                <a:solidFill>
                  <a:schemeClr val="bg1"/>
                </a:solidFill>
                <a:latin typeface="+mj-lt"/>
              </a:rPr>
              <a:t>Frequently-accessed data </a:t>
            </a:r>
            <a:br>
              <a:rPr lang="en" sz="800" b="1" dirty="0">
                <a:solidFill>
                  <a:schemeClr val="bg1"/>
                </a:solidFill>
                <a:latin typeface="+mj-lt"/>
              </a:rPr>
            </a:br>
            <a:r>
              <a:rPr lang="en" sz="800" b="1" dirty="0">
                <a:solidFill>
                  <a:schemeClr val="bg1"/>
                </a:solidFill>
                <a:latin typeface="+mj-lt"/>
              </a:rPr>
              <a:t>performance is optimized</a:t>
            </a:r>
            <a:br>
              <a:rPr lang="en" sz="900" b="1" dirty="0">
                <a:solidFill>
                  <a:schemeClr val="bg1"/>
                </a:solidFill>
                <a:latin typeface="+mj-lt"/>
              </a:rPr>
            </a:br>
            <a:endParaRPr lang="en" sz="9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Shape 448">
            <a:extLst>
              <a:ext uri="{FF2B5EF4-FFF2-40B4-BE49-F238E27FC236}">
                <a16:creationId xmlns:a16="http://schemas.microsoft.com/office/drawing/2014/main" id="{706F7947-4FB4-D243-A4A0-55C706E32186}"/>
              </a:ext>
            </a:extLst>
          </p:cNvPr>
          <p:cNvSpPr txBox="1"/>
          <p:nvPr/>
        </p:nvSpPr>
        <p:spPr>
          <a:xfrm>
            <a:off x="552522" y="2171482"/>
            <a:ext cx="2245343" cy="1438265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180975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1700" b="1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SSD cache capacity will not be limited by </a:t>
            </a:r>
          </a:p>
          <a:p>
            <a:pPr marL="180975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1700" b="1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RAM size</a:t>
            </a:r>
            <a:endParaRPr lang="zh-TW" altLang="zh-TW" sz="17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180975" lvl="0">
              <a:spcBef>
                <a:spcPts val="450"/>
              </a:spcBef>
              <a:buClr>
                <a:srgbClr val="044981"/>
              </a:buClr>
              <a:buSzPct val="100000"/>
            </a:pPr>
            <a:br>
              <a:rPr lang="zh-TW" alt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</a:br>
            <a:endParaRPr lang="zh-TW" altLang="zh-TW" sz="20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pic>
        <p:nvPicPr>
          <p:cNvPr id="32" name="Picture 3" descr="C:\Users\Han Tsai\Desktop\TS-932X_直播_0320\P21.png"/>
          <p:cNvPicPr>
            <a:picLocks noChangeAspect="1" noChangeArrowheads="1"/>
          </p:cNvPicPr>
          <p:nvPr/>
        </p:nvPicPr>
        <p:blipFill>
          <a:blip r:embed="rId4"/>
          <a:srcRect b="3745"/>
          <a:stretch>
            <a:fillRect/>
          </a:stretch>
        </p:blipFill>
        <p:spPr bwMode="auto">
          <a:xfrm>
            <a:off x="2164050" y="2221182"/>
            <a:ext cx="2165768" cy="29223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9982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圓角矩形 13"/>
          <p:cNvSpPr/>
          <p:nvPr/>
        </p:nvSpPr>
        <p:spPr>
          <a:xfrm>
            <a:off x="205279" y="1001571"/>
            <a:ext cx="8783445" cy="3704139"/>
          </a:xfrm>
          <a:prstGeom prst="roundRect">
            <a:avLst>
              <a:gd name="adj" fmla="val 292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化對角線角落矩形 8"/>
          <p:cNvSpPr/>
          <p:nvPr/>
        </p:nvSpPr>
        <p:spPr>
          <a:xfrm>
            <a:off x="317417" y="1811207"/>
            <a:ext cx="3867472" cy="2401186"/>
          </a:xfrm>
          <a:prstGeom prst="round2Diag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538" y="85660"/>
            <a:ext cx="7165459" cy="697312"/>
          </a:xfrm>
        </p:spPr>
        <p:txBody>
          <a:bodyPr/>
          <a:lstStyle/>
          <a:p>
            <a:r>
              <a:rPr lang="en-US" altLang="zh-Hant" sz="3200" dirty="0">
                <a:solidFill>
                  <a:srgbClr val="FFFFFF"/>
                </a:solidFill>
                <a:latin typeface="+mj-lt"/>
                <a:ea typeface="Microsoft JhengHei"/>
                <a:sym typeface="Microsoft JhengHei"/>
              </a:rPr>
              <a:t>Quad-core 64-bit </a:t>
            </a:r>
            <a:r>
              <a:rPr lang="en-US" sz="3200" dirty="0">
                <a:solidFill>
                  <a:srgbClr val="FFFFFF"/>
                </a:solidFill>
                <a:latin typeface="+mj-lt"/>
                <a:ea typeface="Microsoft JhengHei"/>
              </a:rPr>
              <a:t>Cortex-A57</a:t>
            </a:r>
            <a:r>
              <a:rPr lang="en-US" altLang="zh-Hant" sz="3200" dirty="0">
                <a:solidFill>
                  <a:srgbClr val="FFFFFF"/>
                </a:solidFill>
                <a:latin typeface="+mj-lt"/>
                <a:ea typeface="Microsoft JhengHei"/>
              </a:rPr>
              <a:t> CPU</a:t>
            </a:r>
            <a:endParaRPr lang="en-US" sz="3200" dirty="0">
              <a:solidFill>
                <a:srgbClr val="FFFFFF"/>
              </a:solidFill>
              <a:latin typeface="+mj-lt"/>
              <a:ea typeface="Microsoft JhengHei"/>
            </a:endParaRPr>
          </a:p>
        </p:txBody>
      </p:sp>
      <p:pic>
        <p:nvPicPr>
          <p:cNvPr id="16" name="Shape 228" descr="C:\Users\user\Desktop\TS-x28A_PPT\GPU.png">
            <a:extLst>
              <a:ext uri="{FF2B5EF4-FFF2-40B4-BE49-F238E27FC236}">
                <a16:creationId xmlns:a16="http://schemas.microsoft.com/office/drawing/2014/main" id="{3AB503C3-6C70-284E-AA2D-B0135DEB039B}"/>
              </a:ext>
            </a:extLst>
          </p:cNvPr>
          <p:cNvPicPr preferRelativeResize="0"/>
          <p:nvPr/>
        </p:nvPicPr>
        <p:blipFill>
          <a:blip r:embed="rId3"/>
          <a:srcRect l="3064"/>
          <a:stretch>
            <a:fillRect/>
          </a:stretch>
        </p:blipFill>
        <p:spPr>
          <a:xfrm>
            <a:off x="3432927" y="1077728"/>
            <a:ext cx="5538545" cy="353241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F86AA3-8B1E-234B-A2D3-2F7AD60D8ACD}"/>
              </a:ext>
            </a:extLst>
          </p:cNvPr>
          <p:cNvSpPr txBox="1"/>
          <p:nvPr/>
        </p:nvSpPr>
        <p:spPr>
          <a:xfrm>
            <a:off x="1125107" y="4070941"/>
            <a:ext cx="1310312" cy="5232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TS-932X-8G</a:t>
            </a:r>
          </a:p>
          <a:p>
            <a:pPr algn="ctr"/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TS-932X-2G</a:t>
            </a:r>
          </a:p>
        </p:txBody>
      </p:sp>
      <p:grpSp>
        <p:nvGrpSpPr>
          <p:cNvPr id="11" name="群組 12"/>
          <p:cNvGrpSpPr/>
          <p:nvPr/>
        </p:nvGrpSpPr>
        <p:grpSpPr>
          <a:xfrm>
            <a:off x="2389902" y="2062369"/>
            <a:ext cx="3043448" cy="1823829"/>
            <a:chOff x="4880711" y="1260206"/>
            <a:chExt cx="2811800" cy="715621"/>
          </a:xfrm>
        </p:grpSpPr>
        <p:sp>
          <p:nvSpPr>
            <p:cNvPr id="12" name="平行四邊形 11"/>
            <p:cNvSpPr/>
            <p:nvPr/>
          </p:nvSpPr>
          <p:spPr>
            <a:xfrm>
              <a:off x="4880711" y="1260206"/>
              <a:ext cx="2811800" cy="715621"/>
            </a:xfrm>
            <a:prstGeom prst="parallelogram">
              <a:avLst>
                <a:gd name="adj" fmla="val 37743"/>
              </a:avLst>
            </a:prstGeom>
            <a:solidFill>
              <a:srgbClr val="EA5F0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5021429" y="1337487"/>
              <a:ext cx="2089629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66D5EF2-3312-3743-8FD5-1C5D87BB0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252" y="1946842"/>
            <a:ext cx="2438040" cy="20803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A2A7416-5CC6-9B49-85FC-42DADA065F33}"/>
              </a:ext>
            </a:extLst>
          </p:cNvPr>
          <p:cNvSpPr txBox="1"/>
          <p:nvPr/>
        </p:nvSpPr>
        <p:spPr>
          <a:xfrm>
            <a:off x="3006559" y="2159929"/>
            <a:ext cx="2206515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Wingdings" pitchFamily="2" charset="2"/>
              <a:buChar char="v"/>
            </a:pPr>
            <a:r>
              <a:rPr lang="en-US" altLang="zh-Hant" sz="17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Hardware Encryption Engine</a:t>
            </a:r>
          </a:p>
          <a:p>
            <a:pPr marL="285750" indent="-285750">
              <a:buClr>
                <a:schemeClr val="bg1"/>
              </a:buClr>
              <a:buFont typeface="Wingdings" pitchFamily="2" charset="2"/>
              <a:buChar char="v"/>
            </a:pPr>
            <a:r>
              <a:rPr lang="en-US" sz="17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DDR4 Memory</a:t>
            </a:r>
            <a:r>
              <a:rPr lang="en-US" altLang="zh-Hant" sz="17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, up to</a:t>
            </a:r>
            <a:endParaRPr lang="en-US" sz="17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EAF86AA3-8B1E-234B-A2D3-2F7AD60D8ACD}"/>
              </a:ext>
            </a:extLst>
          </p:cNvPr>
          <p:cNvSpPr txBox="1"/>
          <p:nvPr/>
        </p:nvSpPr>
        <p:spPr>
          <a:xfrm>
            <a:off x="3702378" y="3620097"/>
            <a:ext cx="1192643" cy="492443"/>
          </a:xfrm>
          <a:prstGeom prst="rect">
            <a:avLst/>
          </a:prstGeom>
          <a:solidFill>
            <a:srgbClr val="D83928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zh-Hant" sz="2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16GB</a:t>
            </a:r>
            <a:endParaRPr lang="zh-TW" altLang="en-US" sz="26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9658E1-3939-FE44-B4FB-6AB4A7B82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147313"/>
            <a:ext cx="3031582" cy="57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46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232"/>
          <p:cNvSpPr/>
          <p:nvPr/>
        </p:nvSpPr>
        <p:spPr>
          <a:xfrm>
            <a:off x="1" y="1026183"/>
            <a:ext cx="9143999" cy="3666401"/>
          </a:xfrm>
          <a:prstGeom prst="roundRect">
            <a:avLst>
              <a:gd name="adj" fmla="val 0"/>
            </a:avLst>
          </a:prstGeom>
          <a:solidFill>
            <a:srgbClr val="0070C0">
              <a:alpha val="63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圓角化對角線角落矩形 17"/>
          <p:cNvSpPr/>
          <p:nvPr/>
        </p:nvSpPr>
        <p:spPr>
          <a:xfrm>
            <a:off x="2015313" y="4161996"/>
            <a:ext cx="1874163" cy="321258"/>
          </a:xfrm>
          <a:prstGeom prst="round2DiagRect">
            <a:avLst>
              <a:gd name="adj1" fmla="val 10021"/>
              <a:gd name="adj2" fmla="val 0"/>
            </a:avLst>
          </a:prstGeom>
          <a:solidFill>
            <a:schemeClr val="accent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化對角線角落矩形 12"/>
          <p:cNvSpPr/>
          <p:nvPr/>
        </p:nvSpPr>
        <p:spPr>
          <a:xfrm>
            <a:off x="5653175" y="4161996"/>
            <a:ext cx="1908669" cy="314435"/>
          </a:xfrm>
          <a:prstGeom prst="round2DiagRect">
            <a:avLst>
              <a:gd name="adj1" fmla="val 10021"/>
              <a:gd name="adj2" fmla="val 0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化對角線角落矩形 11"/>
          <p:cNvSpPr/>
          <p:nvPr/>
        </p:nvSpPr>
        <p:spPr>
          <a:xfrm>
            <a:off x="3800576" y="4168819"/>
            <a:ext cx="1852599" cy="314435"/>
          </a:xfrm>
          <a:prstGeom prst="round2DiagRect">
            <a:avLst>
              <a:gd name="adj1" fmla="val 10021"/>
              <a:gd name="adj2" fmla="val 0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1" name="Shape 549"/>
          <p:cNvGraphicFramePr/>
          <p:nvPr>
            <p:extLst>
              <p:ext uri="{D42A27DB-BD31-4B8C-83A1-F6EECF244321}">
                <p14:modId xmlns:p14="http://schemas.microsoft.com/office/powerpoint/2010/main" val="3610196594"/>
              </p:ext>
            </p:extLst>
          </p:nvPr>
        </p:nvGraphicFramePr>
        <p:xfrm>
          <a:off x="528340" y="1793946"/>
          <a:ext cx="7059105" cy="23612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2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91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6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13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564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500" u="none" strike="noStrike" cap="none" baseline="0" dirty="0">
                          <a:sym typeface="Arial"/>
                        </a:rPr>
                        <a:t>Alpine V1</a:t>
                      </a:r>
                      <a:endParaRPr sz="15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500" u="none" strike="noStrike" cap="none" baseline="0" dirty="0">
                          <a:sym typeface="Arial"/>
                        </a:rPr>
                        <a:t>Alpine V2</a:t>
                      </a:r>
                      <a:endParaRPr sz="15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1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Product name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AL214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AL314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AL324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11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# of cores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4 x A15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4 x A57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11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Frequency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1.4 GHz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1.4-1.7 GHz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1.7 GHz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30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DDR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DDR3 1600 (32-bit)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DDR3 1600 (32/64-bit)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DDR4 1866 (32/64-bit)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881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ECC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-</a:t>
                      </a:r>
                      <a:endParaRPr sz="1100" b="1" dirty="0">
                        <a:solidFill>
                          <a:schemeClr val="tx1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100" b="1" u="none" strike="noStrike" cap="none" baseline="0" dirty="0">
                          <a:sym typeface="Arial"/>
                        </a:rPr>
                        <a:t>✔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100" b="1" u="none" strike="noStrike" cap="none" baseline="0" dirty="0">
                          <a:sym typeface="Arial"/>
                        </a:rPr>
                        <a:t>✔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881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Max 1G/2.5G ports*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4 x 1/2.5 SGMII</a:t>
                      </a:r>
                    </a:p>
                    <a:p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(2 ports can be RGMII)</a:t>
                      </a:r>
                      <a:endParaRPr sz="1100" b="1" dirty="0">
                        <a:solidFill>
                          <a:schemeClr val="tx1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4 x 1/2.5 SGMII</a:t>
                      </a:r>
                    </a:p>
                    <a:p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(2 ports can be RGMII)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4 x 1/2.5 SGMII</a:t>
                      </a:r>
                    </a:p>
                    <a:p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(2 ports can be RGMII)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81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Max 10G ports*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1 port XFI/KR</a:t>
                      </a:r>
                      <a:endParaRPr sz="1100" b="1" dirty="0">
                        <a:solidFill>
                          <a:schemeClr val="tx1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Up to 2 ports XFI/KR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u="none" strike="noStrike" cap="none" baseline="0" dirty="0">
                          <a:sym typeface="Arial"/>
                        </a:rPr>
                        <a:t>Up to 2 ports XFI/KR</a:t>
                      </a:r>
                      <a:endParaRPr sz="11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828" y="80690"/>
            <a:ext cx="7165459" cy="697312"/>
          </a:xfrm>
        </p:spPr>
        <p:txBody>
          <a:bodyPr/>
          <a:lstStyle/>
          <a:p>
            <a:r>
              <a:rPr lang="en-US" altLang="zh-Hant" sz="3200" dirty="0">
                <a:solidFill>
                  <a:srgbClr val="FFFFFF"/>
                </a:solidFill>
                <a:latin typeface="+mj-lt"/>
                <a:ea typeface="Microsoft JhengHei"/>
                <a:sym typeface="Microsoft JhengHei"/>
              </a:rPr>
              <a:t>New AL processor family</a:t>
            </a:r>
            <a:endParaRPr lang="en-US" sz="3200" dirty="0">
              <a:solidFill>
                <a:srgbClr val="FFFFFF"/>
              </a:solidFill>
              <a:latin typeface="+mj-lt"/>
              <a:ea typeface="Microsoft JhengHe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A4581D-F297-C744-98EE-F34A4E1E36B0}"/>
              </a:ext>
            </a:extLst>
          </p:cNvPr>
          <p:cNvSpPr/>
          <p:nvPr/>
        </p:nvSpPr>
        <p:spPr>
          <a:xfrm>
            <a:off x="3766073" y="2839444"/>
            <a:ext cx="3821372" cy="244216"/>
          </a:xfrm>
          <a:prstGeom prst="rect">
            <a:avLst/>
          </a:prstGeom>
          <a:noFill/>
          <a:ln>
            <a:solidFill>
              <a:srgbClr val="EA5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775373-93A8-634E-A202-764D936FFF98}"/>
              </a:ext>
            </a:extLst>
          </p:cNvPr>
          <p:cNvSpPr txBox="1"/>
          <p:nvPr/>
        </p:nvSpPr>
        <p:spPr>
          <a:xfrm>
            <a:off x="4222067" y="4175478"/>
            <a:ext cx="1203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24K </a:t>
            </a:r>
            <a:r>
              <a:rPr lang="en-US" b="1" dirty="0" err="1">
                <a:solidFill>
                  <a:schemeClr val="bg1"/>
                </a:solidFill>
              </a:rPr>
              <a:t>dmips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B838DA-CBFF-FD4D-BA11-E3CC571715F4}"/>
              </a:ext>
            </a:extLst>
          </p:cNvPr>
          <p:cNvSpPr txBox="1"/>
          <p:nvPr/>
        </p:nvSpPr>
        <p:spPr>
          <a:xfrm>
            <a:off x="6025377" y="4168654"/>
            <a:ext cx="1203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32K </a:t>
            </a:r>
            <a:r>
              <a:rPr lang="en-US" b="1" dirty="0" err="1">
                <a:solidFill>
                  <a:schemeClr val="bg1"/>
                </a:solidFill>
              </a:rPr>
              <a:t>dmips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6A6A0A-E7CF-CA42-BF2B-8D720C051DC9}"/>
              </a:ext>
            </a:extLst>
          </p:cNvPr>
          <p:cNvSpPr txBox="1"/>
          <p:nvPr/>
        </p:nvSpPr>
        <p:spPr>
          <a:xfrm>
            <a:off x="7653974" y="2605227"/>
            <a:ext cx="1203068" cy="7386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40% more computing power!</a:t>
            </a:r>
            <a:endParaRPr 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Curved Up Arrow 6">
            <a:extLst>
              <a:ext uri="{FF2B5EF4-FFF2-40B4-BE49-F238E27FC236}">
                <a16:creationId xmlns:a16="http://schemas.microsoft.com/office/drawing/2014/main" id="{AC7434F1-D12C-7F42-851C-75E94C90F476}"/>
              </a:ext>
            </a:extLst>
          </p:cNvPr>
          <p:cNvSpPr/>
          <p:nvPr/>
        </p:nvSpPr>
        <p:spPr>
          <a:xfrm rot="17790444">
            <a:off x="7378270" y="3630231"/>
            <a:ext cx="1238667" cy="661684"/>
          </a:xfrm>
          <a:prstGeom prst="curvedUpArrow">
            <a:avLst/>
          </a:prstGeom>
          <a:ln w="1270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5" name="圖片 24" descr="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748" y="1207502"/>
            <a:ext cx="540772" cy="538675"/>
          </a:xfrm>
          <a:prstGeom prst="rect">
            <a:avLst/>
          </a:prstGeom>
        </p:spPr>
      </p:pic>
      <p:pic>
        <p:nvPicPr>
          <p:cNvPr id="26" name="圖片 25" descr="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2799" y="1210209"/>
            <a:ext cx="540772" cy="5332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4B3E35-D196-BA48-B926-C813CF618A26}"/>
              </a:ext>
            </a:extLst>
          </p:cNvPr>
          <p:cNvSpPr txBox="1"/>
          <p:nvPr/>
        </p:nvSpPr>
        <p:spPr>
          <a:xfrm>
            <a:off x="2097922" y="4175478"/>
            <a:ext cx="1901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Computing Power</a:t>
            </a:r>
          </a:p>
        </p:txBody>
      </p:sp>
      <p:sp>
        <p:nvSpPr>
          <p:cNvPr id="17" name="圓角化對角線角落矩形 16"/>
          <p:cNvSpPr/>
          <p:nvPr/>
        </p:nvSpPr>
        <p:spPr>
          <a:xfrm>
            <a:off x="2015313" y="4175478"/>
            <a:ext cx="5572131" cy="307777"/>
          </a:xfrm>
          <a:prstGeom prst="round2DiagRect">
            <a:avLst>
              <a:gd name="adj1" fmla="val 10021"/>
              <a:gd name="adj2" fmla="val 0"/>
            </a:avLst>
          </a:prstGeom>
          <a:noFill/>
          <a:ln>
            <a:solidFill>
              <a:srgbClr val="EA5F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Picture 14">
            <a:extLst>
              <a:ext uri="{FF2B5EF4-FFF2-40B4-BE49-F238E27FC236}">
                <a16:creationId xmlns:a16="http://schemas.microsoft.com/office/drawing/2014/main" id="{219658E1-3939-FE44-B4FB-6AB4A7B82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213041"/>
            <a:ext cx="2330962" cy="439928"/>
          </a:xfrm>
          <a:prstGeom prst="rect">
            <a:avLst/>
          </a:prstGeom>
        </p:spPr>
      </p:pic>
      <p:pic>
        <p:nvPicPr>
          <p:cNvPr id="21" name="圖片 20" descr="P11_圖行分析-0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1349" y="1623730"/>
            <a:ext cx="1021257" cy="10212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3593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318" y="90630"/>
            <a:ext cx="7165459" cy="697312"/>
          </a:xfrm>
        </p:spPr>
        <p:txBody>
          <a:bodyPr/>
          <a:lstStyle/>
          <a:p>
            <a:pPr fontAlgn="base"/>
            <a:r>
              <a:rPr lang="en-US" altLang="zh-TW" sz="3200" dirty="0">
                <a:solidFill>
                  <a:srgbClr val="FFFFFF"/>
                </a:solidFill>
                <a:latin typeface="+mj-lt"/>
                <a:ea typeface="Microsoft JhengHei"/>
              </a:rPr>
              <a:t>Built-in two 10</a:t>
            </a:r>
            <a:r>
              <a:rPr lang="en-US" sz="3200" dirty="0">
                <a:solidFill>
                  <a:srgbClr val="FFFFFF"/>
                </a:solidFill>
                <a:latin typeface="+mj-lt"/>
                <a:ea typeface="Microsoft JhengHei"/>
              </a:rPr>
              <a:t>GbE SFP+ ports</a:t>
            </a:r>
            <a:endParaRPr lang="zh-TW" altLang="en-US" sz="3200" dirty="0">
              <a:solidFill>
                <a:srgbClr val="FFFFFF"/>
              </a:solidFill>
              <a:latin typeface="+mj-lt"/>
              <a:ea typeface="Microsoft JhengHei"/>
            </a:endParaRPr>
          </a:p>
        </p:txBody>
      </p:sp>
      <p:sp>
        <p:nvSpPr>
          <p:cNvPr id="13" name="圓角化對角線角落矩形 12"/>
          <p:cNvSpPr/>
          <p:nvPr/>
        </p:nvSpPr>
        <p:spPr>
          <a:xfrm>
            <a:off x="523444" y="1134493"/>
            <a:ext cx="8132876" cy="3432368"/>
          </a:xfrm>
          <a:prstGeom prst="round2DiagRect">
            <a:avLst/>
          </a:prstGeom>
          <a:solidFill>
            <a:srgbClr val="0070C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4" name="群組 12"/>
          <p:cNvGrpSpPr/>
          <p:nvPr/>
        </p:nvGrpSpPr>
        <p:grpSpPr>
          <a:xfrm>
            <a:off x="3466901" y="2652073"/>
            <a:ext cx="5413052" cy="1636320"/>
            <a:chOff x="4854206" y="1337487"/>
            <a:chExt cx="2811800" cy="586253"/>
          </a:xfrm>
        </p:grpSpPr>
        <p:sp>
          <p:nvSpPr>
            <p:cNvPr id="15" name="平行四邊形 14"/>
            <p:cNvSpPr/>
            <p:nvPr/>
          </p:nvSpPr>
          <p:spPr>
            <a:xfrm>
              <a:off x="4854206" y="1357304"/>
              <a:ext cx="2811800" cy="566436"/>
            </a:xfrm>
            <a:prstGeom prst="parallelogram">
              <a:avLst>
                <a:gd name="adj" fmla="val 55727"/>
              </a:avLst>
            </a:prstGeom>
            <a:solidFill>
              <a:srgbClr val="EA5F0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5021429" y="1337487"/>
              <a:ext cx="2089629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7" name="TextBox 4">
            <a:extLst>
              <a:ext uri="{FF2B5EF4-FFF2-40B4-BE49-F238E27FC236}">
                <a16:creationId xmlns:a16="http://schemas.microsoft.com/office/drawing/2014/main" id="{8EA3E6D1-64DF-1E4F-A371-150121BFDAEB}"/>
              </a:ext>
            </a:extLst>
          </p:cNvPr>
          <p:cNvSpPr txBox="1"/>
          <p:nvPr/>
        </p:nvSpPr>
        <p:spPr>
          <a:xfrm>
            <a:off x="4458717" y="2877033"/>
            <a:ext cx="38678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Fully support 10GbE high-speed networks, delivering a major speed increase for virtualization tasks, fast backup &amp; restoration, and large-data applications.</a:t>
            </a:r>
          </a:p>
        </p:txBody>
      </p:sp>
      <p:pic>
        <p:nvPicPr>
          <p:cNvPr id="18" name="Picture 9">
            <a:extLst>
              <a:ext uri="{FF2B5EF4-FFF2-40B4-BE49-F238E27FC236}">
                <a16:creationId xmlns:a16="http://schemas.microsoft.com/office/drawing/2014/main" id="{3F7A8D91-636E-7344-8297-40110DA84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64" y="1310830"/>
            <a:ext cx="3621693" cy="3154378"/>
          </a:xfrm>
          <a:prstGeom prst="rect">
            <a:avLst/>
          </a:prstGeom>
        </p:spPr>
      </p:pic>
      <p:pic>
        <p:nvPicPr>
          <p:cNvPr id="19" name="圖片 18" descr="back_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692" y="1003873"/>
            <a:ext cx="1909510" cy="1912920"/>
          </a:xfrm>
          <a:prstGeom prst="rect">
            <a:avLst/>
          </a:prstGeom>
        </p:spPr>
      </p:pic>
      <p:cxnSp>
        <p:nvCxnSpPr>
          <p:cNvPr id="20" name="Straight Arrow Connector 13">
            <a:extLst>
              <a:ext uri="{FF2B5EF4-FFF2-40B4-BE49-F238E27FC236}">
                <a16:creationId xmlns:a16="http://schemas.microsoft.com/office/drawing/2014/main" id="{8CA5EC9C-65E4-174F-8E88-456D78DADC40}"/>
              </a:ext>
            </a:extLst>
          </p:cNvPr>
          <p:cNvCxnSpPr/>
          <p:nvPr/>
        </p:nvCxnSpPr>
        <p:spPr>
          <a:xfrm flipV="1">
            <a:off x="4249271" y="2341377"/>
            <a:ext cx="756603" cy="575416"/>
          </a:xfrm>
          <a:prstGeom prst="straightConnector1">
            <a:avLst/>
          </a:prstGeom>
          <a:ln cap="rnd">
            <a:solidFill>
              <a:srgbClr val="00B0F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Rectangle 2">
            <a:extLst>
              <a:ext uri="{FF2B5EF4-FFF2-40B4-BE49-F238E27FC236}">
                <a16:creationId xmlns:a16="http://schemas.microsoft.com/office/drawing/2014/main" id="{A0902E57-37C1-5340-9E64-D72ABE81366C}"/>
              </a:ext>
            </a:extLst>
          </p:cNvPr>
          <p:cNvSpPr/>
          <p:nvPr/>
        </p:nvSpPr>
        <p:spPr>
          <a:xfrm>
            <a:off x="3624943" y="2916793"/>
            <a:ext cx="624328" cy="476748"/>
          </a:xfrm>
          <a:prstGeom prst="rect">
            <a:avLst/>
          </a:prstGeom>
          <a:solidFill>
            <a:srgbClr val="00B0F0">
              <a:alpha val="61000"/>
            </a:srgb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87833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觀點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2567</TotalTime>
  <Words>596</Words>
  <Application>Microsoft Macintosh PowerPoint</Application>
  <PresentationFormat>On-screen Show (16:9)</PresentationFormat>
  <Paragraphs>164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微軟正黑體</vt:lpstr>
      <vt:lpstr>微軟正黑體</vt:lpstr>
      <vt:lpstr>新細明體</vt:lpstr>
      <vt:lpstr>Arial</vt:lpstr>
      <vt:lpstr>Calibri</vt:lpstr>
      <vt:lpstr>Verdana</vt:lpstr>
      <vt:lpstr>Wingdings</vt:lpstr>
      <vt:lpstr>Simple Light</vt:lpstr>
      <vt:lpstr>PowerPoint Presentation</vt:lpstr>
      <vt:lpstr>Compact &amp; high storage potential</vt:lpstr>
      <vt:lpstr>Hybrid HDD/SSD design</vt:lpstr>
      <vt:lpstr>The best way to utilize SSDs</vt:lpstr>
      <vt:lpstr>Switch from SSD Cache to Qtier</vt:lpstr>
      <vt:lpstr>Qtier auto-tiering: speed and capacity</vt:lpstr>
      <vt:lpstr>Quad-core 64-bit Cortex-A57 CPU</vt:lpstr>
      <vt:lpstr>New AL processor family</vt:lpstr>
      <vt:lpstr>Built-in two 10GbE SFP+ ports</vt:lpstr>
      <vt:lpstr>Major performance improvements</vt:lpstr>
      <vt:lpstr>Lightning fast transfers</vt:lpstr>
      <vt:lpstr>Hardware design</vt:lpstr>
      <vt:lpstr> Effective cooling design </vt:lpstr>
      <vt:lpstr> Cost effective snapshots  </vt:lpstr>
      <vt:lpstr>Virtual JBOD for expand NAS capacity</vt:lpstr>
      <vt:lpstr>Attach expansion enclosures</vt:lpstr>
      <vt:lpstr>QVR Pro surveillance solution</vt:lpstr>
      <vt:lpstr>Upgrade your RAM</vt:lpstr>
      <vt:lpstr>What can TS-932X do？</vt:lpstr>
      <vt:lpstr>QNAP NAS: your best choice 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Cynthia Yang</dc:creator>
  <cp:lastModifiedBy>Danlin</cp:lastModifiedBy>
  <cp:revision>257</cp:revision>
  <dcterms:modified xsi:type="dcterms:W3CDTF">2018-03-21T06:07:39Z</dcterms:modified>
</cp:coreProperties>
</file>