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90" r:id="rId7"/>
    <p:sldId id="291" r:id="rId8"/>
    <p:sldId id="292" r:id="rId9"/>
    <p:sldId id="293" r:id="rId10"/>
    <p:sldId id="299" r:id="rId11"/>
    <p:sldId id="301" r:id="rId12"/>
    <p:sldId id="261" r:id="rId13"/>
    <p:sldId id="262" r:id="rId14"/>
    <p:sldId id="294" r:id="rId15"/>
    <p:sldId id="295" r:id="rId16"/>
    <p:sldId id="296" r:id="rId17"/>
    <p:sldId id="297" r:id="rId18"/>
    <p:sldId id="302" r:id="rId19"/>
    <p:sldId id="288" r:id="rId20"/>
    <p:sldId id="30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4E8542"/>
    <a:srgbClr val="741E28"/>
    <a:srgbClr val="EA5F00"/>
    <a:srgbClr val="D83928"/>
    <a:srgbClr val="DC4B3C"/>
    <a:srgbClr val="E67708"/>
    <a:srgbClr val="C44F00"/>
    <a:srgbClr val="427E7B"/>
    <a:srgbClr val="02A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0"/>
    <p:restoredTop sz="83577" autoAdjust="0"/>
  </p:normalViewPr>
  <p:slideViewPr>
    <p:cSldViewPr snapToGrid="0" snapToObjects="1">
      <p:cViewPr varScale="1">
        <p:scale>
          <a:sx n="103" d="100"/>
          <a:sy n="103" d="100"/>
        </p:scale>
        <p:origin x="15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35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542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218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6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925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900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70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維持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原始來源格式加上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Computing power 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加在下面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76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8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1158"/>
            <a:ext cx="9143999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06"/>
            <a:ext cx="9144000" cy="697312"/>
          </a:xfrm>
        </p:spPr>
        <p:txBody>
          <a:bodyPr/>
          <a:lstStyle/>
          <a:p>
            <a:pPr fontAlgn="base"/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效能大躍進</a:t>
            </a:r>
            <a:endParaRPr lang="zh-TW" alt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39D30-93E4-0F44-B0DA-D9455069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6" y="1223261"/>
            <a:ext cx="7946860" cy="3096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1479465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Download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135452" y="4276035"/>
            <a:ext cx="1353535" cy="3231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1500" b="1" dirty="0"/>
              <a:t>TS-932X</a:t>
            </a:r>
            <a:endParaRPr lang="zh-TW" altLang="en-US" sz="1500" b="1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025064" y="4268333"/>
            <a:ext cx="1353535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1500" b="1" dirty="0"/>
              <a:t>TS-531X</a:t>
            </a:r>
            <a:endParaRPr lang="zh-TW" altLang="en-US" sz="1500" b="1" dirty="0"/>
          </a:p>
        </p:txBody>
      </p:sp>
      <p:sp>
        <p:nvSpPr>
          <p:cNvPr id="12" name="平行四邊形 11"/>
          <p:cNvSpPr/>
          <p:nvPr/>
        </p:nvSpPr>
        <p:spPr>
          <a:xfrm>
            <a:off x="2703443" y="1104348"/>
            <a:ext cx="3547166" cy="307777"/>
          </a:xfrm>
          <a:prstGeom prst="parallelogram">
            <a:avLst>
              <a:gd name="adj" fmla="val 55727"/>
            </a:avLst>
          </a:prstGeom>
          <a:solidFill>
            <a:srgbClr val="EA5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56331-3565-704E-B8E4-90043E3680E9}"/>
              </a:ext>
            </a:extLst>
          </p:cNvPr>
          <p:cNvSpPr txBox="1"/>
          <p:nvPr/>
        </p:nvSpPr>
        <p:spPr>
          <a:xfrm>
            <a:off x="2002979" y="1104348"/>
            <a:ext cx="508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Windows File Transfer (2 </a:t>
            </a:r>
            <a:r>
              <a:rPr lang="en-US" b="1">
                <a:solidFill>
                  <a:schemeClr val="bg1"/>
                </a:solidFill>
              </a:rPr>
              <a:t>x 10GbE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2813868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Upload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5492314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Download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6835551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Upload</a:t>
            </a:r>
          </a:p>
        </p:txBody>
      </p:sp>
      <p:pic>
        <p:nvPicPr>
          <p:cNvPr id="1027" name="Picture 3" descr="\\MARKETING\Marketing\MarketingMaterials\Misc\PPT美化\線上直播PPT\20171213_TS-x28A_PPT\Links\勝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5824" y="1223261"/>
            <a:ext cx="481328" cy="321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05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3011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7839" y="1398877"/>
            <a:ext cx="920517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大檔傳輸只在一瞬間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0" y="799519"/>
            <a:ext cx="9144032" cy="78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E0028-F7C4-1E43-AF67-3367448C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90" y="1532257"/>
            <a:ext cx="3284597" cy="2860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8399A1-C14F-CC4D-B470-D348ADFCD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62" y="1818290"/>
            <a:ext cx="2277892" cy="1943658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0776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200940" y="1257985"/>
            <a:ext cx="2695527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指示燈號：狀態</a:t>
            </a:r>
            <a:r>
              <a:rPr 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r>
              <a:rPr 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</a:t>
            </a: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USB</a:t>
            </a:r>
            <a:endParaRPr sz="13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186566" y="2139702"/>
            <a:ext cx="199875" cy="93610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5400000" flipH="1" flipV="1">
            <a:off x="1016145" y="1860901"/>
            <a:ext cx="557602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212330" y="2177661"/>
            <a:ext cx="638522" cy="43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endParaRPr lang="en-US"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按鍵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477050" y="2657896"/>
            <a:ext cx="735914" cy="284089"/>
          </a:xfrm>
          <a:prstGeom prst="bentConnector3">
            <a:avLst>
              <a:gd name="adj1" fmla="val 100276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2" name="Shape 252"/>
          <p:cNvSpPr txBox="1"/>
          <p:nvPr/>
        </p:nvSpPr>
        <p:spPr>
          <a:xfrm>
            <a:off x="515362" y="3988886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USB3.0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3" name="Shape 253"/>
          <p:cNvCxnSpPr>
            <a:cxnSpLocks/>
          </p:cNvCxnSpPr>
          <p:nvPr/>
        </p:nvCxnSpPr>
        <p:spPr>
          <a:xfrm rot="10800000" flipV="1">
            <a:off x="3591774" y="2499101"/>
            <a:ext cx="1633372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3228081" y="1971418"/>
            <a:ext cx="932489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1 x 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14</a:t>
            </a: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cm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智慧</a:t>
            </a: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風扇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5" name="Shape 255"/>
          <p:cNvCxnSpPr>
            <a:cxnSpLocks/>
          </p:cNvCxnSpPr>
          <p:nvPr/>
        </p:nvCxnSpPr>
        <p:spPr>
          <a:xfrm rot="10800000">
            <a:off x="3911307" y="3480082"/>
            <a:ext cx="2751729" cy="411497"/>
          </a:xfrm>
          <a:prstGeom prst="bentConnector3">
            <a:avLst>
              <a:gd name="adj1" fmla="val 94179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3259797" y="3152355"/>
            <a:ext cx="889254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</a:t>
            </a:r>
            <a:endParaRPr lang="en-US"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鎖</a:t>
            </a:r>
            <a:r>
              <a:rPr lang="en-US" sz="13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  <a:endParaRPr sz="13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6216500" y="1108188"/>
            <a:ext cx="11616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內建揚聲器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5400000" flipH="1" flipV="1">
            <a:off x="6317840" y="1825005"/>
            <a:ext cx="842707" cy="2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7694247" y="1817529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7693651" y="2207792"/>
            <a:ext cx="1465618" cy="23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3.5mm</a:t>
            </a:r>
            <a:r>
              <a:rPr 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音源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輸出孔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7307131" y="2710448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5" name="Shape 265"/>
          <p:cNvSpPr/>
          <p:nvPr/>
        </p:nvSpPr>
        <p:spPr>
          <a:xfrm>
            <a:off x="6835819" y="2576038"/>
            <a:ext cx="465964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7725963" y="2710448"/>
            <a:ext cx="14656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</a:t>
            </a:r>
            <a:r>
              <a:rPr lang="en-US" sz="12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RJ-45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2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7198918" y="2431983"/>
            <a:ext cx="494733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9" name="Shape 269"/>
          <p:cNvSpPr txBox="1"/>
          <p:nvPr/>
        </p:nvSpPr>
        <p:spPr>
          <a:xfrm>
            <a:off x="7720677" y="3760606"/>
            <a:ext cx="159091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x USB3.0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863148" y="4377794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DC 12V</a:t>
            </a:r>
            <a:r>
              <a:rPr lang="en-US" sz="1300" b="1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277350" y="3989680"/>
            <a:ext cx="881397" cy="522425"/>
          </a:xfrm>
          <a:prstGeom prst="bentConnector3">
            <a:avLst>
              <a:gd name="adj1" fmla="val 826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6" name="Shape 250"/>
          <p:cNvCxnSpPr>
            <a:cxnSpLocks/>
          </p:cNvCxnSpPr>
          <p:nvPr/>
        </p:nvCxnSpPr>
        <p:spPr>
          <a:xfrm rot="5400000">
            <a:off x="798608" y="3800444"/>
            <a:ext cx="376883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>
            <a:cxnSpLocks/>
          </p:cNvCxnSpPr>
          <p:nvPr/>
        </p:nvCxnSpPr>
        <p:spPr>
          <a:xfrm flipV="1">
            <a:off x="7266823" y="1971418"/>
            <a:ext cx="426828" cy="1976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7720739" y="3222642"/>
            <a:ext cx="1185412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10GbE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SFP+ </a:t>
            </a:r>
            <a:r>
              <a:rPr lang="en-US" sz="1300" b="1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3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7312479" y="3220788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0" name="Shape 265"/>
          <p:cNvSpPr/>
          <p:nvPr/>
        </p:nvSpPr>
        <p:spPr>
          <a:xfrm>
            <a:off x="6841167" y="3086378"/>
            <a:ext cx="465964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>
            <a:off x="7317827" y="3655083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" name="Shape 265"/>
          <p:cNvSpPr/>
          <p:nvPr/>
        </p:nvSpPr>
        <p:spPr>
          <a:xfrm>
            <a:off x="6961067" y="3489283"/>
            <a:ext cx="340715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787546" y="1084681"/>
            <a:ext cx="2928195" cy="3492605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9843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質感精鍊</a:t>
            </a:r>
            <a:r>
              <a:rPr lang="en-US" altLang="zh-TW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有效散熱</a:t>
            </a:r>
            <a:br>
              <a:rPr lang="zh-TW" altLang="en-US" sz="3600" b="0" dirty="0"/>
            </a:b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38" y="1084681"/>
            <a:ext cx="4591675" cy="3560891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4489055" y="1517092"/>
            <a:ext cx="1811320" cy="338554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多風道散熱設計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96F58-2386-794B-9225-0BEE3299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95"/>
          <a:stretch>
            <a:fillRect/>
          </a:stretch>
        </p:blipFill>
        <p:spPr>
          <a:xfrm>
            <a:off x="1616387" y="1084681"/>
            <a:ext cx="2099354" cy="3560891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87926" y="2240933"/>
            <a:ext cx="998934" cy="338554"/>
          </a:xfrm>
          <a:prstGeom prst="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刷紋質感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6E069D-F85D-FD42-84A0-CBDCF970A65E}"/>
              </a:ext>
            </a:extLst>
          </p:cNvPr>
          <p:cNvCxnSpPr>
            <a:cxnSpLocks/>
          </p:cNvCxnSpPr>
          <p:nvPr/>
        </p:nvCxnSpPr>
        <p:spPr>
          <a:xfrm rot="10800000">
            <a:off x="1260430" y="2410210"/>
            <a:ext cx="581760" cy="15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化對角線角落矩形 20"/>
          <p:cNvSpPr/>
          <p:nvPr/>
        </p:nvSpPr>
        <p:spPr>
          <a:xfrm>
            <a:off x="249936" y="1402080"/>
            <a:ext cx="8767211" cy="3122862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2129105" y="1164513"/>
            <a:ext cx="1000785" cy="15121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Shape 323">
            <a:extLst>
              <a:ext uri="{FF2B5EF4-FFF2-40B4-BE49-F238E27FC236}">
                <a16:creationId xmlns:a16="http://schemas.microsoft.com/office/drawing/2014/main" id="{DBFF229C-5B17-7D43-8BA1-AD1AF62C1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696" y="1914932"/>
            <a:ext cx="4681488" cy="2252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3121943" y="1164513"/>
            <a:ext cx="1000785" cy="15121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43897F-780E-F844-8D6B-F693E387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18" y="2807608"/>
            <a:ext cx="2277892" cy="1943658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89292"/>
            <a:ext cx="797767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最實惠的企業級快照防護</a:t>
            </a: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9" name="Shape 326">
            <a:extLst>
              <a:ext uri="{FF2B5EF4-FFF2-40B4-BE49-F238E27FC236}">
                <a16:creationId xmlns:a16="http://schemas.microsoft.com/office/drawing/2014/main" id="{4B1ABAFA-A470-F349-AEEA-F58BB04DE3C0}"/>
              </a:ext>
            </a:extLst>
          </p:cNvPr>
          <p:cNvSpPr/>
          <p:nvPr/>
        </p:nvSpPr>
        <p:spPr>
          <a:xfrm>
            <a:off x="323528" y="1210617"/>
            <a:ext cx="1805577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:a16="http://schemas.microsoft.com/office/drawing/2014/main" id="{3084386D-AD9F-8F4B-A98D-087C6AA8B5FD}"/>
              </a:ext>
            </a:extLst>
          </p:cNvPr>
          <p:cNvSpPr txBox="1"/>
          <p:nvPr/>
        </p:nvSpPr>
        <p:spPr>
          <a:xfrm>
            <a:off x="448478" y="2022169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3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1813752" y="138530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:a16="http://schemas.microsoft.com/office/drawing/2014/main" id="{016B38B9-F8EA-D64B-AAFF-C599D0B45C85}"/>
              </a:ext>
            </a:extLst>
          </p:cNvPr>
          <p:cNvSpPr txBox="1"/>
          <p:nvPr/>
        </p:nvSpPr>
        <p:spPr>
          <a:xfrm>
            <a:off x="1824324" y="2038027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:a16="http://schemas.microsoft.com/office/drawing/2014/main" id="{EAE1D39C-F6B4-6944-9B43-F6E54F68F7A0}"/>
              </a:ext>
            </a:extLst>
          </p:cNvPr>
          <p:cNvSpPr txBox="1"/>
          <p:nvPr/>
        </p:nvSpPr>
        <p:spPr>
          <a:xfrm>
            <a:off x="424173" y="1309013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6" name="橢圓 21">
            <a:extLst>
              <a:ext uri="{FF2B5EF4-FFF2-40B4-BE49-F238E27FC236}">
                <a16:creationId xmlns:a16="http://schemas.microsoft.com/office/drawing/2014/main" id="{EA5EC9AA-A22F-034C-A74C-E42729383271}"/>
              </a:ext>
            </a:extLst>
          </p:cNvPr>
          <p:cNvSpPr/>
          <p:nvPr/>
        </p:nvSpPr>
        <p:spPr>
          <a:xfrm>
            <a:off x="2016796" y="3481267"/>
            <a:ext cx="1133686" cy="1133686"/>
          </a:xfrm>
          <a:prstGeom prst="ellipse">
            <a:avLst/>
          </a:prstGeom>
          <a:solidFill>
            <a:srgbClr val="C0000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4810" y="3898252"/>
            <a:ext cx="941625" cy="941625"/>
          </a:xfrm>
          <a:prstGeom prst="rect">
            <a:avLst/>
          </a:prstGeom>
          <a:noFill/>
        </p:spPr>
      </p:pic>
      <p:sp>
        <p:nvSpPr>
          <p:cNvPr id="18" name="文字方塊 14">
            <a:extLst>
              <a:ext uri="{FF2B5EF4-FFF2-40B4-BE49-F238E27FC236}">
                <a16:creationId xmlns:a16="http://schemas.microsoft.com/office/drawing/2014/main" id="{7E5DFAF5-33F5-AD49-8A16-064537F210B5}"/>
              </a:ext>
            </a:extLst>
          </p:cNvPr>
          <p:cNvSpPr txBox="1"/>
          <p:nvPr/>
        </p:nvSpPr>
        <p:spPr>
          <a:xfrm>
            <a:off x="2129105" y="3667515"/>
            <a:ext cx="1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</a:p>
        </p:txBody>
      </p:sp>
      <p:sp>
        <p:nvSpPr>
          <p:cNvPr id="11" name="Shape 328">
            <a:extLst>
              <a:ext uri="{FF2B5EF4-FFF2-40B4-BE49-F238E27FC236}">
                <a16:creationId xmlns:a16="http://schemas.microsoft.com/office/drawing/2014/main" id="{BDDC8E57-37A6-694A-817B-B9F36FBED687}"/>
              </a:ext>
            </a:extLst>
          </p:cNvPr>
          <p:cNvSpPr txBox="1"/>
          <p:nvPr/>
        </p:nvSpPr>
        <p:spPr>
          <a:xfrm>
            <a:off x="371880" y="1760686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2854388" y="136715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2843816" y="203615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107151" y="810550"/>
            <a:ext cx="998934" cy="584775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3139910" y="805764"/>
            <a:ext cx="990354" cy="584775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8</a:t>
            </a:r>
            <a:r>
              <a:rPr lang="en-US" sz="1600" b="1" dirty="0"/>
              <a:t>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50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236818"/>
            <a:ext cx="8644129" cy="3085245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660833" y="87674"/>
            <a:ext cx="919232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 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 </a:t>
            </a: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VJBOD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擴充其他 </a:t>
            </a: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空間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EA288-E06E-014F-8CAF-E7526B9F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2163"/>
            <a:ext cx="3909349" cy="2249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6A1B4D-54A9-1344-9747-3611778F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90" y="1863614"/>
            <a:ext cx="2426393" cy="1876853"/>
          </a:xfrm>
          <a:prstGeom prst="rect">
            <a:avLst/>
          </a:prstGeom>
        </p:spPr>
      </p:pic>
      <p:grpSp>
        <p:nvGrpSpPr>
          <p:cNvPr id="9" name="群組 12"/>
          <p:cNvGrpSpPr/>
          <p:nvPr/>
        </p:nvGrpSpPr>
        <p:grpSpPr>
          <a:xfrm>
            <a:off x="4068972" y="1384293"/>
            <a:ext cx="2386542" cy="1064591"/>
            <a:chOff x="4854206" y="1337487"/>
            <a:chExt cx="2811800" cy="586253"/>
          </a:xfrm>
        </p:grpSpPr>
        <p:sp>
          <p:nvSpPr>
            <p:cNvPr id="10" name="平行四邊形 9"/>
            <p:cNvSpPr/>
            <p:nvPr/>
          </p:nvSpPr>
          <p:spPr>
            <a:xfrm>
              <a:off x="4854206" y="1357304"/>
              <a:ext cx="2811800" cy="566436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91640A-A4F3-EA41-BE52-58AF60B90805}"/>
              </a:ext>
            </a:extLst>
          </p:cNvPr>
          <p:cNvSpPr txBox="1"/>
          <p:nvPr/>
        </p:nvSpPr>
        <p:spPr>
          <a:xfrm>
            <a:off x="4557452" y="1433221"/>
            <a:ext cx="1720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將閒置空間為其他</a:t>
            </a:r>
            <a:r>
              <a:rPr lang="en-US" altLang="zh-Hant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擴充容量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455718" y="3067919"/>
            <a:ext cx="1497554" cy="4616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微軟正黑體" pitchFamily="34" charset="-120"/>
                <a:ea typeface="微軟正黑體" pitchFamily="34" charset="-120"/>
              </a:rPr>
              <a:t>iSCSi</a:t>
            </a:r>
            <a:endParaRPr 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462304" y="3641200"/>
            <a:ext cx="1497554" cy="46166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452" y="3708751"/>
            <a:ext cx="1273750" cy="344170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>
          <a:xfrm flipH="1">
            <a:off x="4311861" y="2571696"/>
            <a:ext cx="1865551" cy="330815"/>
          </a:xfrm>
          <a:prstGeom prst="rightArrow">
            <a:avLst>
              <a:gd name="adj1" fmla="val 50000"/>
              <a:gd name="adj2" fmla="val 96334"/>
            </a:avLst>
          </a:prstGeom>
          <a:solidFill>
            <a:srgbClr val="741E28"/>
          </a:solidFill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17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402080"/>
            <a:ext cx="8644129" cy="2919983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1" y="89105"/>
            <a:ext cx="7917024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 </a:t>
            </a:r>
            <a:r>
              <a:rPr lang="zh-TW" altLang="en-US" sz="3600" b="0" dirty="0"/>
              <a:t>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高效經濟、彈性擴充儲存空間</a:t>
            </a:r>
            <a:br>
              <a:rPr lang="zh-TW" altLang="en-US" sz="3600" b="0" dirty="0"/>
            </a:br>
            <a:br>
              <a:rPr lang="zh-TW" altLang="en-US" sz="3600" b="0" dirty="0"/>
            </a:br>
            <a:br>
              <a:rPr lang="zh-TW" altLang="en-US" sz="3600" b="0" dirty="0"/>
            </a:b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6A1B4D-54A9-1344-9747-3611778F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9" y="1910721"/>
            <a:ext cx="2277892" cy="194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4F4D4-7EDB-7948-AFED-C1E6CCDCB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164" y="1113417"/>
            <a:ext cx="2887893" cy="1804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B9EBA-80D3-CE46-821C-210ED4189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216" y="2950066"/>
            <a:ext cx="2886841" cy="1804276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3194762" y="2270677"/>
            <a:ext cx="2724454" cy="1077218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串接 </a:t>
            </a:r>
            <a:r>
              <a: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儲存擴充設備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sz="1600" b="1" dirty="0">
                <a:latin typeface="微軟正黑體" pitchFamily="34" charset="-120"/>
                <a:ea typeface="微軟正黑體" pitchFamily="34" charset="-120"/>
              </a:rPr>
              <a:t>TS-932X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可連接至多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台 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UX-800P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或 </a:t>
            </a:r>
            <a:r>
              <a:rPr 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UX-500P</a:t>
            </a:r>
          </a:p>
          <a:p>
            <a:pPr algn="ctr"/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5" descr="C:\Users\user\Desktop\RAID 50.60 進階功能介紹\未命名3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9903" y="3114151"/>
            <a:ext cx="373350" cy="504057"/>
          </a:xfrm>
          <a:prstGeom prst="rect">
            <a:avLst/>
          </a:prstGeom>
          <a:noFill/>
        </p:spPr>
      </p:pic>
      <p:pic>
        <p:nvPicPr>
          <p:cNvPr id="1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7855" y="3114151"/>
            <a:ext cx="373206" cy="504057"/>
          </a:xfrm>
          <a:prstGeom prst="rect">
            <a:avLst/>
          </a:prstGeom>
          <a:noFill/>
        </p:spPr>
      </p:pic>
      <p:pic>
        <p:nvPicPr>
          <p:cNvPr id="12" name="Picture 3" descr="C:\Users\user\Desktop\RAID 50.60 進階功能介紹\未命名3-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19090" y="3114151"/>
            <a:ext cx="373206" cy="504057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445192" y="3911305"/>
            <a:ext cx="7906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TS-932X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20560" y="2731432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UX-800P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15418" y="4519146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UX-500P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71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402080"/>
            <a:ext cx="8644129" cy="2919983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01162" y="104805"/>
            <a:ext cx="736286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監控應用，守護環境安全</a:t>
            </a:r>
            <a:br>
              <a:rPr lang="zh-TW" altLang="en-US" b="0" dirty="0"/>
            </a:b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9" name="平行四邊形 8"/>
          <p:cNvSpPr/>
          <p:nvPr/>
        </p:nvSpPr>
        <p:spPr>
          <a:xfrm>
            <a:off x="2765342" y="1883915"/>
            <a:ext cx="5741860" cy="1692007"/>
          </a:xfrm>
          <a:prstGeom prst="parallelogram">
            <a:avLst>
              <a:gd name="adj" fmla="val 55727"/>
            </a:avLst>
          </a:prstGeom>
          <a:solidFill>
            <a:srgbClr val="EA5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0" name="Shape 144"/>
          <p:cNvSpPr/>
          <p:nvPr/>
        </p:nvSpPr>
        <p:spPr>
          <a:xfrm>
            <a:off x="3625660" y="1630634"/>
            <a:ext cx="3805734" cy="506562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44"/>
          <p:cNvSpPr/>
          <p:nvPr/>
        </p:nvSpPr>
        <p:spPr>
          <a:xfrm>
            <a:off x="3567514" y="2578014"/>
            <a:ext cx="3805734" cy="506562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252194" y="1698354"/>
            <a:ext cx="3773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5,000+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支相容網路攝影機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8 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路免費攝影機頻道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16 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路攝影機頻道支援總數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QUSBCam2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觀看 </a:t>
            </a:r>
            <a:r>
              <a: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攝影機影像</a:t>
            </a:r>
          </a:p>
          <a:p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24" y="1048306"/>
            <a:ext cx="2971320" cy="3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6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3011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7839" y="1398877"/>
            <a:ext cx="920517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輕鬆升級記憶體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0" y="799519"/>
            <a:ext cx="9144032" cy="78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化對角線角落矩形 10"/>
          <p:cNvSpPr/>
          <p:nvPr/>
        </p:nvSpPr>
        <p:spPr>
          <a:xfrm>
            <a:off x="5485673" y="924548"/>
            <a:ext cx="3469352" cy="3720603"/>
          </a:xfrm>
          <a:prstGeom prst="round2DiagRect">
            <a:avLst>
              <a:gd name="adj1" fmla="val 8440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化對角線角落矩形 6"/>
          <p:cNvSpPr/>
          <p:nvPr/>
        </p:nvSpPr>
        <p:spPr>
          <a:xfrm>
            <a:off x="297035" y="924548"/>
            <a:ext cx="5061349" cy="3720603"/>
          </a:xfrm>
          <a:prstGeom prst="round2DiagRect">
            <a:avLst>
              <a:gd name="adj1" fmla="val 10021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平行四邊形 7"/>
          <p:cNvSpPr/>
          <p:nvPr/>
        </p:nvSpPr>
        <p:spPr>
          <a:xfrm>
            <a:off x="633984" y="1158240"/>
            <a:ext cx="4468368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445448" y="80736"/>
            <a:ext cx="7165459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TS-932X</a:t>
            </a:r>
            <a:r>
              <a:rPr 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可以幫您做什麼？</a:t>
            </a:r>
            <a:endParaRPr sz="3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平行四邊形 8"/>
          <p:cNvSpPr/>
          <p:nvPr/>
        </p:nvSpPr>
        <p:spPr>
          <a:xfrm>
            <a:off x="633984" y="2218944"/>
            <a:ext cx="4468368" cy="1127760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平行四邊形 9"/>
          <p:cNvSpPr/>
          <p:nvPr/>
        </p:nvSpPr>
        <p:spPr>
          <a:xfrm>
            <a:off x="633984" y="3513113"/>
            <a:ext cx="4468368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536334" y="1127760"/>
            <a:ext cx="4822050" cy="3624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363" lvl="0" indent="-246063">
              <a:buClr>
                <a:schemeClr val="bg1"/>
              </a:buClr>
              <a:buSzPct val="95000"/>
              <a:buChar char="•"/>
            </a:pPr>
            <a:r>
              <a:rPr lang="zh-Hant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混合式</a:t>
            </a:r>
            <a:r>
              <a:rPr lang="en-US" altLang="zh-Hant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zh-Hant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硬碟配置</a:t>
            </a:r>
            <a:endParaRPr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大容量儲存空間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彈性規劃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使用SSD快取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en-US" altLang="zh-Hant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FontTx/>
              <a:buChar char="-"/>
            </a:pPr>
            <a:endParaRPr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363" lvl="0" indent="-24606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5000"/>
              <a:buChar char="•"/>
            </a:pPr>
            <a:r>
              <a:rPr lang="en-US" b="1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資料守護</a:t>
            </a:r>
            <a:endParaRPr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快照備份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整機最高達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256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份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Time Machine and Netback Replicator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雲端空間備份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FontTx/>
              <a:buChar char="-"/>
            </a:pP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363" lvl="0" indent="-246063">
              <a:buClr>
                <a:schemeClr val="bg1"/>
              </a:buClr>
              <a:buSzPct val="95000"/>
              <a:buChar char="•"/>
            </a:pPr>
            <a:r>
              <a:rPr lang="zh-Hant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高速大檔傳輸</a:t>
            </a:r>
            <a:endParaRPr lang="zh-TW" altLang="en-US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內建雙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10GbE SFP+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高速傳輸</a:t>
            </a:r>
            <a:endParaRPr lang="en-US" altLang="zh-Hant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- 32K 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dmips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運算效能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chemeClr val="accent4">
                  <a:lumMod val="50000"/>
                </a:schemeClr>
              </a:buClr>
              <a:buSzPct val="95000"/>
              <a:buFontTx/>
              <a:buChar char="-"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平行四邊形 11"/>
          <p:cNvSpPr/>
          <p:nvPr/>
        </p:nvSpPr>
        <p:spPr>
          <a:xfrm>
            <a:off x="5788830" y="1115568"/>
            <a:ext cx="2849202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680744" y="1127760"/>
            <a:ext cx="4572000" cy="84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46063">
              <a:lnSpc>
                <a:spcPct val="115000"/>
              </a:lnSpc>
              <a:buClr>
                <a:schemeClr val="bg1"/>
              </a:buClr>
              <a:buSzPct val="95000"/>
              <a:buFont typeface="Verdana"/>
              <a:buChar char="•"/>
            </a:pPr>
            <a:r>
              <a:rPr lang="zh-TW" altLang="en-US" sz="1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監視系統</a:t>
            </a:r>
          </a:p>
          <a:p>
            <a:pPr lvl="8">
              <a:buClr>
                <a:schemeClr val="bg1"/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Pro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>
              <a:buClr>
                <a:schemeClr val="bg1"/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大容量安全守護環境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390" y="1982391"/>
            <a:ext cx="2258151" cy="3087645"/>
          </a:xfrm>
          <a:prstGeom prst="rect">
            <a:avLst/>
          </a:prstGeom>
        </p:spPr>
      </p:pic>
      <p:pic>
        <p:nvPicPr>
          <p:cNvPr id="18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 l="15765" r="32560" b="80259"/>
          <a:stretch>
            <a:fillRect/>
          </a:stretch>
        </p:blipFill>
        <p:spPr bwMode="auto">
          <a:xfrm rot="20773511">
            <a:off x="5619771" y="2051492"/>
            <a:ext cx="1025238" cy="587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0776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小體積 大容量</a:t>
            </a:r>
            <a:endParaRPr sz="36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67A8A-6E12-E949-899C-432AA484C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10" y="1239058"/>
            <a:ext cx="8214981" cy="3206207"/>
          </a:xfrm>
          <a:prstGeom prst="rect">
            <a:avLst/>
          </a:prstGeom>
        </p:spPr>
      </p:pic>
      <p:grpSp>
        <p:nvGrpSpPr>
          <p:cNvPr id="4" name="Shape 171"/>
          <p:cNvGrpSpPr/>
          <p:nvPr/>
        </p:nvGrpSpPr>
        <p:grpSpPr>
          <a:xfrm>
            <a:off x="4555500" y="1299177"/>
            <a:ext cx="880998" cy="876956"/>
            <a:chOff x="3329755" y="3214692"/>
            <a:chExt cx="1527997" cy="1500198"/>
          </a:xfrm>
        </p:grpSpPr>
        <p:sp>
          <p:nvSpPr>
            <p:cNvPr id="5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Shape 1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Main_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160954" y="1086924"/>
            <a:ext cx="7165459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en-US" altLang="zh-TW" sz="35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altLang="en-US" sz="35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是您最好的選擇</a:t>
            </a:r>
            <a:br>
              <a:rPr lang="zh-TW" altLang="en-US" sz="35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en-US" sz="3500" dirty="0"/>
          </a:p>
        </p:txBody>
      </p:sp>
    </p:spTree>
    <p:extLst>
      <p:ext uri="{BB962C8B-B14F-4D97-AF65-F5344CB8AC3E}">
        <p14:creationId xmlns:p14="http://schemas.microsoft.com/office/powerpoint/2010/main" val="246830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87"/>
          <p:cNvSpPr/>
          <p:nvPr/>
        </p:nvSpPr>
        <p:spPr>
          <a:xfrm>
            <a:off x="399382" y="1070156"/>
            <a:ext cx="1857388" cy="46379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232"/>
          <p:cNvSpPr/>
          <p:nvPr/>
        </p:nvSpPr>
        <p:spPr>
          <a:xfrm>
            <a:off x="2993643" y="1595816"/>
            <a:ext cx="6150358" cy="2684296"/>
          </a:xfrm>
          <a:prstGeom prst="roundRect">
            <a:avLst>
              <a:gd name="adj" fmla="val 0"/>
            </a:avLst>
          </a:prstGeom>
          <a:solidFill>
            <a:srgbClr val="C0000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23528" y="1466931"/>
            <a:ext cx="2061677" cy="3027427"/>
          </a:xfrm>
          <a:prstGeom prst="roundRect">
            <a:avLst>
              <a:gd name="adj" fmla="val 6120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0" y="93770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混合式硬碟配置彈性規劃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579937" y="1299940"/>
            <a:ext cx="3671756" cy="3133001"/>
            <a:chOff x="2648177" y="1361357"/>
            <a:chExt cx="3467951" cy="2959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51132A-B2FA-8147-BCF3-1A93E325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177" y="1361357"/>
              <a:ext cx="3467951" cy="295910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2F01DB-C184-9A42-97A3-93B1229C6853}"/>
                </a:ext>
              </a:extLst>
            </p:cNvPr>
            <p:cNvSpPr/>
            <p:nvPr/>
          </p:nvSpPr>
          <p:spPr>
            <a:xfrm>
              <a:off x="3303356" y="1730095"/>
              <a:ext cx="2690648" cy="1734207"/>
            </a:xfrm>
            <a:prstGeom prst="roundRect">
              <a:avLst/>
            </a:prstGeom>
            <a:noFill/>
            <a:ln>
              <a:solidFill>
                <a:srgbClr val="EA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C2ADDBF-DFA7-C24F-A334-1799525B740A}"/>
                </a:ext>
              </a:extLst>
            </p:cNvPr>
            <p:cNvSpPr/>
            <p:nvPr/>
          </p:nvSpPr>
          <p:spPr>
            <a:xfrm>
              <a:off x="3303356" y="3524869"/>
              <a:ext cx="2690648" cy="685296"/>
            </a:xfrm>
            <a:prstGeom prst="roundRect">
              <a:avLst/>
            </a:prstGeom>
            <a:noFill/>
            <a:ln>
              <a:solidFill>
                <a:srgbClr val="EA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群組 12"/>
          <p:cNvGrpSpPr/>
          <p:nvPr/>
        </p:nvGrpSpPr>
        <p:grpSpPr>
          <a:xfrm>
            <a:off x="6569481" y="1861890"/>
            <a:ext cx="2468807" cy="670929"/>
            <a:chOff x="4857752" y="1337487"/>
            <a:chExt cx="2329260" cy="511840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4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" name="Shape 163"/>
          <p:cNvSpPr txBox="1">
            <a:spLocks/>
          </p:cNvSpPr>
          <p:nvPr/>
        </p:nvSpPr>
        <p:spPr>
          <a:xfrm>
            <a:off x="6790788" y="2012709"/>
            <a:ext cx="2642161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 x 3.5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吋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插槽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2" name="群組 12"/>
          <p:cNvGrpSpPr/>
          <p:nvPr/>
        </p:nvGrpSpPr>
        <p:grpSpPr>
          <a:xfrm>
            <a:off x="6443933" y="3306709"/>
            <a:ext cx="2403394" cy="737450"/>
            <a:chOff x="4857752" y="1337487"/>
            <a:chExt cx="2253305" cy="511840"/>
          </a:xfrm>
        </p:grpSpPr>
        <p:sp>
          <p:nvSpPr>
            <p:cNvPr id="23" name="平行四邊形 22"/>
            <p:cNvSpPr/>
            <p:nvPr/>
          </p:nvSpPr>
          <p:spPr>
            <a:xfrm>
              <a:off x="4857752" y="1357304"/>
              <a:ext cx="2253232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5" name="Shape 163"/>
          <p:cNvSpPr txBox="1">
            <a:spLocks/>
          </p:cNvSpPr>
          <p:nvPr/>
        </p:nvSpPr>
        <p:spPr>
          <a:xfrm>
            <a:off x="6804148" y="3334696"/>
            <a:ext cx="2646474" cy="77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x 2.5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吋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SSD/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 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專用插槽</a:t>
            </a:r>
          </a:p>
        </p:txBody>
      </p:sp>
      <p:grpSp>
        <p:nvGrpSpPr>
          <p:cNvPr id="29" name="Shape 185"/>
          <p:cNvGrpSpPr/>
          <p:nvPr/>
        </p:nvGrpSpPr>
        <p:grpSpPr>
          <a:xfrm>
            <a:off x="431961" y="1097899"/>
            <a:ext cx="1857388" cy="604544"/>
            <a:chOff x="3357554" y="1357304"/>
            <a:chExt cx="1857388" cy="604544"/>
          </a:xfrm>
        </p:grpSpPr>
        <p:grpSp>
          <p:nvGrpSpPr>
            <p:cNvPr id="30" name="Shape 186"/>
            <p:cNvGrpSpPr/>
            <p:nvPr/>
          </p:nvGrpSpPr>
          <p:grpSpPr>
            <a:xfrm>
              <a:off x="3357554" y="1357304"/>
              <a:ext cx="1857388" cy="604544"/>
              <a:chOff x="3357554" y="1357304"/>
              <a:chExt cx="1857388" cy="604544"/>
            </a:xfrm>
          </p:grpSpPr>
          <p:sp>
            <p:nvSpPr>
              <p:cNvPr id="32" name="Shape 187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188"/>
              <p:cNvSpPr/>
              <p:nvPr/>
            </p:nvSpPr>
            <p:spPr>
              <a:xfrm rot="10800000">
                <a:off x="4125400" y="1690061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Shape 189"/>
            <p:cNvSpPr txBox="1"/>
            <p:nvPr/>
          </p:nvSpPr>
          <p:spPr>
            <a:xfrm>
              <a:off x="3521056" y="1425742"/>
              <a:ext cx="15225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ts val="1400"/>
              </a:pPr>
              <a:r>
                <a:rPr lang="zh-TW" altLang="en-US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免工具快速安裝</a:t>
              </a:r>
            </a:p>
          </p:txBody>
        </p:sp>
      </p:grpSp>
      <p:pic>
        <p:nvPicPr>
          <p:cNvPr id="1026" name="Picture 2" descr="C:\Users\Han Tsai\Desktop\TS-932X_直播_0320\未命名-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86" y="1693047"/>
            <a:ext cx="1517609" cy="1666707"/>
          </a:xfrm>
          <a:prstGeom prst="rect">
            <a:avLst/>
          </a:prstGeom>
          <a:noFill/>
        </p:spPr>
      </p:pic>
      <p:pic>
        <p:nvPicPr>
          <p:cNvPr id="1027" name="Picture 3" descr="C:\Users\Han Tsai\Desktop\TS-932X_直播_0320\未命名-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005" y="3372883"/>
            <a:ext cx="1738139" cy="946192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257FD-99DE-2741-96D5-007927E60935}"/>
              </a:ext>
            </a:extLst>
          </p:cNvPr>
          <p:cNvCxnSpPr/>
          <p:nvPr/>
        </p:nvCxnSpPr>
        <p:spPr>
          <a:xfrm>
            <a:off x="6122392" y="2259164"/>
            <a:ext cx="444195" cy="1329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D6072EF-7A8C-CF4D-8B78-C4A18D1213F4}"/>
              </a:ext>
            </a:extLst>
          </p:cNvPr>
          <p:cNvCxnSpPr/>
          <p:nvPr/>
        </p:nvCxnSpPr>
        <p:spPr>
          <a:xfrm>
            <a:off x="6122392" y="3732027"/>
            <a:ext cx="440040" cy="950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232"/>
          <p:cNvSpPr/>
          <p:nvPr/>
        </p:nvSpPr>
        <p:spPr>
          <a:xfrm>
            <a:off x="3" y="1888609"/>
            <a:ext cx="9143999" cy="2729059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5624439" y="2110085"/>
            <a:ext cx="2531636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84440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昂貴的</a:t>
            </a:r>
            <a:r>
              <a:rPr lang="en-US" altLang="zh-Hant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怎麼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配置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最好？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637B01-A622-2D48-9716-F881D5D8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17" y="1008527"/>
            <a:ext cx="2303364" cy="196539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67140F-F56D-774E-9854-37E90B84B234}"/>
              </a:ext>
            </a:extLst>
          </p:cNvPr>
          <p:cNvSpPr/>
          <p:nvPr/>
        </p:nvSpPr>
        <p:spPr>
          <a:xfrm>
            <a:off x="3272810" y="1198589"/>
            <a:ext cx="1975945" cy="1187668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39021" y="2633074"/>
            <a:ext cx="1655355" cy="545390"/>
          </a:xfrm>
          <a:prstGeom prst="bentConnector3">
            <a:avLst>
              <a:gd name="adj1" fmla="val 10002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93300" y="3231087"/>
            <a:ext cx="2945189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一機滿足的中小企業工作站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b="1" dirty="0">
                <a:latin typeface="微軟正黑體" pitchFamily="34" charset="-120"/>
                <a:ea typeface="微軟正黑體" pitchFamily="34" charset="-120"/>
              </a:rPr>
              <a:t>2 x SSD </a:t>
            </a:r>
            <a:r>
              <a:rPr lang="zh-Hant" altLang="en-US" b="1" dirty="0"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Hant" b="1" dirty="0"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Hant" altLang="en-US" b="1" dirty="0">
                <a:latin typeface="微軟正黑體" pitchFamily="34" charset="-120"/>
                <a:ea typeface="微軟正黑體" pitchFamily="34" charset="-120"/>
              </a:rPr>
              <a:t>快取</a:t>
            </a:r>
            <a:r>
              <a:rPr lang="en-US" altLang="zh-Hant" b="1" dirty="0">
                <a:latin typeface="微軟正黑體" pitchFamily="34" charset="-120"/>
                <a:ea typeface="微軟正黑體" pitchFamily="34" charset="-120"/>
              </a:rPr>
              <a:t>, RAID1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93299" y="3754308"/>
            <a:ext cx="2945189" cy="738664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Hant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Hant" altLang="en-US" b="1" dirty="0">
                <a:latin typeface="微軟正黑體" pitchFamily="34" charset="-120"/>
                <a:ea typeface="微軟正黑體" pitchFamily="34" charset="-120"/>
              </a:rPr>
              <a:t>加速應用服務隨機讀寫效能！</a:t>
            </a:r>
            <a:endParaRPr lang="en-US" altLang="zh-Hant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3CBBDFE-C257-EA40-8A10-DB473AC05992}"/>
              </a:ext>
            </a:extLst>
          </p:cNvPr>
          <p:cNvSpPr/>
          <p:nvPr/>
        </p:nvSpPr>
        <p:spPr>
          <a:xfrm>
            <a:off x="3426184" y="2426823"/>
            <a:ext cx="1691590" cy="451945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5117731" y="2633074"/>
            <a:ext cx="1775678" cy="52419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6024802" y="2110085"/>
            <a:ext cx="18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效能容量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雙重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方案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5B8257FD-99DE-2741-96D5-007927E60935}"/>
              </a:ext>
            </a:extLst>
          </p:cNvPr>
          <p:cNvCxnSpPr/>
          <p:nvPr/>
        </p:nvCxnSpPr>
        <p:spPr>
          <a:xfrm>
            <a:off x="5248755" y="1446035"/>
            <a:ext cx="283550" cy="1588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7" name="群組 12"/>
          <p:cNvGrpSpPr/>
          <p:nvPr/>
        </p:nvGrpSpPr>
        <p:grpSpPr>
          <a:xfrm>
            <a:off x="5506426" y="1177000"/>
            <a:ext cx="2913453" cy="500065"/>
            <a:chOff x="4857751" y="1337487"/>
            <a:chExt cx="2811800" cy="511840"/>
          </a:xfrm>
        </p:grpSpPr>
        <p:sp>
          <p:nvSpPr>
            <p:cNvPr id="18" name="平行四邊形 17"/>
            <p:cNvSpPr/>
            <p:nvPr/>
          </p:nvSpPr>
          <p:spPr>
            <a:xfrm>
              <a:off x="4857751" y="1357304"/>
              <a:ext cx="2811800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163"/>
          <p:cNvSpPr txBox="1">
            <a:spLocks/>
          </p:cNvSpPr>
          <p:nvPr/>
        </p:nvSpPr>
        <p:spPr>
          <a:xfrm>
            <a:off x="5706590" y="1204987"/>
            <a:ext cx="2642161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 x 3.5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吋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大容量儲存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71768" y="2114398"/>
            <a:ext cx="2531636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672131" y="2114398"/>
            <a:ext cx="18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經濟效能提升方案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867EF4-E1DE-0D4F-9ABC-C48CB5490B40}"/>
              </a:ext>
            </a:extLst>
          </p:cNvPr>
          <p:cNvSpPr/>
          <p:nvPr/>
        </p:nvSpPr>
        <p:spPr>
          <a:xfrm>
            <a:off x="3307314" y="2426823"/>
            <a:ext cx="987972" cy="4519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266219" y="3231088"/>
            <a:ext cx="3352125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大容量檔案同步與多媒體工作伺服器</a:t>
            </a:r>
          </a:p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 x SSD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b="1" dirty="0" err="1"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, RAID5</a:t>
            </a:r>
            <a:endParaRPr lang="en-US" altLang="zh-Hant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5266218" y="3754309"/>
            <a:ext cx="3352125" cy="738664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同時加速隨機與循序讀寫效能！</a:t>
            </a:r>
          </a:p>
          <a:p>
            <a:pPr algn="ctr"/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 b="13878"/>
          <a:stretch>
            <a:fillRect/>
          </a:stretch>
        </p:blipFill>
        <p:spPr bwMode="auto">
          <a:xfrm flipH="1">
            <a:off x="3447749" y="3079017"/>
            <a:ext cx="1595555" cy="2064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232"/>
          <p:cNvSpPr/>
          <p:nvPr/>
        </p:nvSpPr>
        <p:spPr>
          <a:xfrm>
            <a:off x="224287" y="1078173"/>
            <a:ext cx="8791697" cy="3514301"/>
          </a:xfrm>
          <a:prstGeom prst="roundRect">
            <a:avLst>
              <a:gd name="adj" fmla="val 12427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186600" y="93770"/>
            <a:ext cx="833690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3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快取轉換為</a:t>
            </a:r>
            <a:r>
              <a:rPr lang="en-US" altLang="zh-TW" sz="3400" dirty="0" err="1">
                <a:solidFill>
                  <a:srgbClr val="FFFFFF"/>
                </a:solidFill>
                <a:cs typeface="Microsoft JhengHei"/>
                <a:sym typeface="Microsoft JhengHei"/>
              </a:rPr>
              <a:t>Qtier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sz="340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" name="圓角矩形 34">
            <a:extLst>
              <a:ext uri="{FF2B5EF4-FFF2-40B4-BE49-F238E27FC236}">
                <a16:creationId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10624" y="1650179"/>
            <a:ext cx="1778717" cy="1224962"/>
          </a:xfrm>
          <a:prstGeom prst="roundRect">
            <a:avLst>
              <a:gd name="adj" fmla="val 11233"/>
            </a:avLst>
          </a:prstGeom>
          <a:solidFill>
            <a:schemeClr val="bg1"/>
          </a:solidFill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394767" y="1858261"/>
            <a:ext cx="177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在線停止 </a:t>
            </a:r>
            <a:r>
              <a:rPr lang="en-US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快取服務</a:t>
            </a: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矩形 38">
            <a:extLst>
              <a:ext uri="{FF2B5EF4-FFF2-40B4-BE49-F238E27FC236}">
                <a16:creationId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522012" y="1444465"/>
            <a:ext cx="1145312" cy="370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1">
            <a:extLst>
              <a:ext uri="{FF2B5EF4-FFF2-40B4-BE49-F238E27FC236}">
                <a16:creationId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522011" y="1452081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grpSp>
        <p:nvGrpSpPr>
          <p:cNvPr id="24" name="群組 22">
            <a:extLst>
              <a:ext uri="{FF2B5EF4-FFF2-40B4-BE49-F238E27FC236}">
                <a16:creationId xmlns:a16="http://schemas.microsoft.com/office/drawing/2014/main" id="{2DAEBBD1-1D91-6943-8EF1-0F02BF261C15}"/>
              </a:ext>
            </a:extLst>
          </p:cNvPr>
          <p:cNvGrpSpPr/>
          <p:nvPr/>
        </p:nvGrpSpPr>
        <p:grpSpPr>
          <a:xfrm>
            <a:off x="1067518" y="1347613"/>
            <a:ext cx="552938" cy="523220"/>
            <a:chOff x="1546637" y="3304257"/>
            <a:chExt cx="473628" cy="448175"/>
          </a:xfrm>
        </p:grpSpPr>
        <p:sp>
          <p:nvSpPr>
            <p:cNvPr id="25" name="橢圓 23">
              <a:extLst>
                <a:ext uri="{FF2B5EF4-FFF2-40B4-BE49-F238E27FC236}">
                  <a16:creationId xmlns:a16="http://schemas.microsoft.com/office/drawing/2014/main" id="{B99805F8-453E-DE41-8530-3FE1569B9C0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文字方塊 24">
              <a:extLst>
                <a:ext uri="{FF2B5EF4-FFF2-40B4-BE49-F238E27FC236}">
                  <a16:creationId xmlns:a16="http://schemas.microsoft.com/office/drawing/2014/main" id="{537637BF-7724-FF48-9779-437209DC63B1}"/>
                </a:ext>
              </a:extLst>
            </p:cNvPr>
            <p:cNvSpPr txBox="1"/>
            <p:nvPr/>
          </p:nvSpPr>
          <p:spPr>
            <a:xfrm>
              <a:off x="1546637" y="3304257"/>
              <a:ext cx="473628" cy="4481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sz="2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7" name="群組 290">
            <a:extLst>
              <a:ext uri="{FF2B5EF4-FFF2-40B4-BE49-F238E27FC236}">
                <a16:creationId xmlns:a16="http://schemas.microsoft.com/office/drawing/2014/main" id="{541C356E-2F34-8A4A-B733-80A97D092B5C}"/>
              </a:ext>
            </a:extLst>
          </p:cNvPr>
          <p:cNvGrpSpPr/>
          <p:nvPr/>
        </p:nvGrpSpPr>
        <p:grpSpPr>
          <a:xfrm>
            <a:off x="2426237" y="1326357"/>
            <a:ext cx="1778717" cy="1548784"/>
            <a:chOff x="410624" y="2954793"/>
            <a:chExt cx="1778717" cy="1548784"/>
          </a:xfrm>
        </p:grpSpPr>
        <p:sp>
          <p:nvSpPr>
            <p:cNvPr id="28" name="圓角矩形 47">
              <a:extLst>
                <a:ext uri="{FF2B5EF4-FFF2-40B4-BE49-F238E27FC236}">
                  <a16:creationId xmlns:a16="http://schemas.microsoft.com/office/drawing/2014/main" id="{B71FD6B7-49A8-9F48-91A4-939E9D389CBB}"/>
                </a:ext>
              </a:extLst>
            </p:cNvPr>
            <p:cNvSpPr/>
            <p:nvPr/>
          </p:nvSpPr>
          <p:spPr>
            <a:xfrm>
              <a:off x="410624" y="3278615"/>
              <a:ext cx="1778717" cy="1224962"/>
            </a:xfrm>
            <a:prstGeom prst="roundRect">
              <a:avLst>
                <a:gd name="adj" fmla="val 11233"/>
              </a:avLst>
            </a:prstGeom>
            <a:solidFill>
              <a:schemeClr val="bg1"/>
            </a:solidFill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9" name="矩形 48">
              <a:extLst>
                <a:ext uri="{FF2B5EF4-FFF2-40B4-BE49-F238E27FC236}">
                  <a16:creationId xmlns:a16="http://schemas.microsoft.com/office/drawing/2014/main" id="{B5146739-E228-3F4B-867A-099A9BB5D423}"/>
                </a:ext>
              </a:extLst>
            </p:cNvPr>
            <p:cNvSpPr/>
            <p:nvPr/>
          </p:nvSpPr>
          <p:spPr>
            <a:xfrm>
              <a:off x="410625" y="3454981"/>
              <a:ext cx="1778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確認欲加入建立</a:t>
              </a:r>
              <a:r>
                <a:rPr lang="en-US" altLang="zh-TW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altLang="zh-TW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儲存池的</a:t>
              </a:r>
              <a:r>
                <a:rPr lang="en-US" altLang="zh-TW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數量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矩形 49">
              <a:extLst>
                <a:ext uri="{FF2B5EF4-FFF2-40B4-BE49-F238E27FC236}">
                  <a16:creationId xmlns:a16="http://schemas.microsoft.com/office/drawing/2014/main" id="{B70A380A-533A-2B45-B7A1-CF3B26B38E78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D0FC161F-E9A5-2A41-98AB-88D411FB078E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Step</a:t>
              </a:r>
            </a:p>
          </p:txBody>
        </p:sp>
        <p:grpSp>
          <p:nvGrpSpPr>
            <p:cNvPr id="32" name="群組 51">
              <a:extLst>
                <a:ext uri="{FF2B5EF4-FFF2-40B4-BE49-F238E27FC236}">
                  <a16:creationId xmlns:a16="http://schemas.microsoft.com/office/drawing/2014/main" id="{DF570044-83D4-D146-8F80-31247408374A}"/>
                </a:ext>
              </a:extLst>
            </p:cNvPr>
            <p:cNvGrpSpPr/>
            <p:nvPr/>
          </p:nvGrpSpPr>
          <p:grpSpPr>
            <a:xfrm>
              <a:off x="1067520" y="2954793"/>
              <a:ext cx="552939" cy="527570"/>
              <a:chOff x="1580964" y="3316455"/>
              <a:chExt cx="404975" cy="386395"/>
            </a:xfrm>
          </p:grpSpPr>
          <p:sp>
            <p:nvSpPr>
              <p:cNvPr id="33" name="橢圓 52">
                <a:extLst>
                  <a:ext uri="{FF2B5EF4-FFF2-40B4-BE49-F238E27FC236}">
                    <a16:creationId xmlns:a16="http://schemas.microsoft.com/office/drawing/2014/main" id="{0782AD53-ED87-A541-B107-A8DC4025F0E4}"/>
                  </a:ext>
                </a:extLst>
              </p:cNvPr>
              <p:cNvSpPr/>
              <p:nvPr/>
            </p:nvSpPr>
            <p:spPr>
              <a:xfrm>
                <a:off x="1601780" y="3335216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4" name="文字方塊 53">
                <a:extLst>
                  <a:ext uri="{FF2B5EF4-FFF2-40B4-BE49-F238E27FC236}">
                    <a16:creationId xmlns:a16="http://schemas.microsoft.com/office/drawing/2014/main" id="{51D88388-FFE2-D946-A904-B753BCC0FEC1}"/>
                  </a:ext>
                </a:extLst>
              </p:cNvPr>
              <p:cNvSpPr txBox="1"/>
              <p:nvPr/>
            </p:nvSpPr>
            <p:spPr>
              <a:xfrm>
                <a:off x="15809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２</a:t>
                </a:r>
              </a:p>
            </p:txBody>
          </p:sp>
        </p:grpSp>
      </p:grpSp>
      <p:grpSp>
        <p:nvGrpSpPr>
          <p:cNvPr id="35" name="群組 61">
            <a:extLst>
              <a:ext uri="{FF2B5EF4-FFF2-40B4-BE49-F238E27FC236}">
                <a16:creationId xmlns:a16="http://schemas.microsoft.com/office/drawing/2014/main" id="{45113B57-97BB-8647-85D5-8A78AD229DDB}"/>
              </a:ext>
            </a:extLst>
          </p:cNvPr>
          <p:cNvGrpSpPr/>
          <p:nvPr/>
        </p:nvGrpSpPr>
        <p:grpSpPr>
          <a:xfrm>
            <a:off x="460990" y="3114078"/>
            <a:ext cx="3743963" cy="1145713"/>
            <a:chOff x="2461827" y="1351976"/>
            <a:chExt cx="3743963" cy="1069116"/>
          </a:xfrm>
        </p:grpSpPr>
        <p:sp>
          <p:nvSpPr>
            <p:cNvPr id="36" name="圓角矩形 54">
              <a:extLst>
                <a:ext uri="{FF2B5EF4-FFF2-40B4-BE49-F238E27FC236}">
                  <a16:creationId xmlns:a16="http://schemas.microsoft.com/office/drawing/2014/main" id="{A6341465-E2ED-D748-9462-6503FD3B3BE9}"/>
                </a:ext>
              </a:extLst>
            </p:cNvPr>
            <p:cNvSpPr/>
            <p:nvPr/>
          </p:nvSpPr>
          <p:spPr>
            <a:xfrm>
              <a:off x="2461827" y="1650179"/>
              <a:ext cx="3743963" cy="770913"/>
            </a:xfrm>
            <a:prstGeom prst="roundRect">
              <a:avLst>
                <a:gd name="adj" fmla="val 11233"/>
              </a:avLst>
            </a:prstGeom>
            <a:solidFill>
              <a:schemeClr val="bg1"/>
            </a:solidFill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7" name="矩形 55">
              <a:extLst>
                <a:ext uri="{FF2B5EF4-FFF2-40B4-BE49-F238E27FC236}">
                  <a16:creationId xmlns:a16="http://schemas.microsoft.com/office/drawing/2014/main" id="{5C016EBD-FFCB-8741-A27A-268FD416625C}"/>
                </a:ext>
              </a:extLst>
            </p:cNvPr>
            <p:cNvSpPr/>
            <p:nvPr/>
          </p:nvSpPr>
          <p:spPr>
            <a:xfrm>
              <a:off x="2461827" y="1906654"/>
              <a:ext cx="3743963" cy="34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使用升級精靈升級為</a:t>
              </a:r>
              <a:r>
                <a:rPr lang="en-US" altLang="zh-TW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zh-TW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" name="矩形 56">
              <a:extLst>
                <a:ext uri="{FF2B5EF4-FFF2-40B4-BE49-F238E27FC236}">
                  <a16:creationId xmlns:a16="http://schemas.microsoft.com/office/drawing/2014/main" id="{6FDD3062-6F48-CB42-93CB-64B3981F200B}"/>
                </a:ext>
              </a:extLst>
            </p:cNvPr>
            <p:cNvSpPr/>
            <p:nvPr/>
          </p:nvSpPr>
          <p:spPr>
            <a:xfrm>
              <a:off x="2573216" y="1444465"/>
              <a:ext cx="1145312" cy="3708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9" name="矩形 57">
              <a:extLst>
                <a:ext uri="{FF2B5EF4-FFF2-40B4-BE49-F238E27FC236}">
                  <a16:creationId xmlns:a16="http://schemas.microsoft.com/office/drawing/2014/main" id="{D39FEDFC-0DC1-6D40-9B90-74D101674A7F}"/>
                </a:ext>
              </a:extLst>
            </p:cNvPr>
            <p:cNvSpPr/>
            <p:nvPr/>
          </p:nvSpPr>
          <p:spPr>
            <a:xfrm>
              <a:off x="2573215" y="1452081"/>
              <a:ext cx="685631" cy="315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Step</a:t>
              </a:r>
            </a:p>
          </p:txBody>
        </p:sp>
        <p:grpSp>
          <p:nvGrpSpPr>
            <p:cNvPr id="40" name="群組 58">
              <a:extLst>
                <a:ext uri="{FF2B5EF4-FFF2-40B4-BE49-F238E27FC236}">
                  <a16:creationId xmlns:a16="http://schemas.microsoft.com/office/drawing/2014/main" id="{25B2A59E-E8CF-5649-A8DC-1253BF7DA1AB}"/>
                </a:ext>
              </a:extLst>
            </p:cNvPr>
            <p:cNvGrpSpPr/>
            <p:nvPr/>
          </p:nvGrpSpPr>
          <p:grpSpPr>
            <a:xfrm>
              <a:off x="3132732" y="1351976"/>
              <a:ext cx="494623" cy="488242"/>
              <a:chOff x="1591228" y="3335219"/>
              <a:chExt cx="362265" cy="357591"/>
            </a:xfrm>
          </p:grpSpPr>
          <p:sp>
            <p:nvSpPr>
              <p:cNvPr id="41" name="橢圓 59">
                <a:extLst>
                  <a:ext uri="{FF2B5EF4-FFF2-40B4-BE49-F238E27FC236}">
                    <a16:creationId xmlns:a16="http://schemas.microsoft.com/office/drawing/2014/main" id="{95A6CA8F-E6D0-DA42-BBF6-CC040D97F6B6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42" name="文字方塊 60">
                <a:extLst>
                  <a:ext uri="{FF2B5EF4-FFF2-40B4-BE49-F238E27FC236}">
                    <a16:creationId xmlns:a16="http://schemas.microsoft.com/office/drawing/2014/main" id="{8C550265-7844-8542-AEF2-7BA2CDBB7AB1}"/>
                  </a:ext>
                </a:extLst>
              </p:cNvPr>
              <p:cNvSpPr txBox="1"/>
              <p:nvPr/>
            </p:nvSpPr>
            <p:spPr>
              <a:xfrm>
                <a:off x="1591228" y="3335220"/>
                <a:ext cx="362265" cy="3575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３</a:t>
                </a:r>
              </a:p>
            </p:txBody>
          </p:sp>
        </p:grpSp>
      </p:grpSp>
      <p:pic>
        <p:nvPicPr>
          <p:cNvPr id="43" name="圖片 45" descr="P9_ZH.png">
            <a:extLst>
              <a:ext uri="{FF2B5EF4-FFF2-40B4-BE49-F238E27FC236}">
                <a16:creationId xmlns:a16="http://schemas.microsoft.com/office/drawing/2014/main" id="{2D327E4C-81F6-6547-A7BE-52A04CBBB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8" y="1405288"/>
            <a:ext cx="4530482" cy="28545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32"/>
          <p:cNvSpPr/>
          <p:nvPr/>
        </p:nvSpPr>
        <p:spPr>
          <a:xfrm>
            <a:off x="1" y="1193178"/>
            <a:ext cx="9143999" cy="3112691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878113" y="1673617"/>
            <a:ext cx="2610874" cy="26108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6240978" y="134168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" name="Shape 149" descr="1_Qtier-01-01.png">
            <a:extLst>
              <a:ext uri="{FF2B5EF4-FFF2-40B4-BE49-F238E27FC236}">
                <a16:creationId xmlns:a16="http://schemas.microsoft.com/office/drawing/2014/main" id="{055F8F3D-6973-A14D-96CE-1DEB89E958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13" b="3523"/>
          <a:stretch/>
        </p:blipFill>
        <p:spPr>
          <a:xfrm>
            <a:off x="3302495" y="996451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0">
            <a:extLst>
              <a:ext uri="{FF2B5EF4-FFF2-40B4-BE49-F238E27FC236}">
                <a16:creationId xmlns:a16="http://schemas.microsoft.com/office/drawing/2014/main" id="{55CE3136-97EA-2043-8C18-BAF628C31D71}"/>
              </a:ext>
            </a:extLst>
          </p:cNvPr>
          <p:cNvSpPr txBox="1"/>
          <p:nvPr/>
        </p:nvSpPr>
        <p:spPr>
          <a:xfrm>
            <a:off x="3583920" y="1275976"/>
            <a:ext cx="14166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7" name="Shape 151">
            <a:extLst>
              <a:ext uri="{FF2B5EF4-FFF2-40B4-BE49-F238E27FC236}">
                <a16:creationId xmlns:a16="http://schemas.microsoft.com/office/drawing/2014/main" id="{2EBD364C-DA15-F04C-AC63-9329B7621250}"/>
              </a:ext>
            </a:extLst>
          </p:cNvPr>
          <p:cNvSpPr txBox="1"/>
          <p:nvPr/>
        </p:nvSpPr>
        <p:spPr>
          <a:xfrm>
            <a:off x="3583920" y="1470076"/>
            <a:ext cx="14166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id="{3296DEE0-18EB-714B-A942-341224F04772}"/>
              </a:ext>
            </a:extLst>
          </p:cNvPr>
          <p:cNvSpPr txBox="1"/>
          <p:nvPr/>
        </p:nvSpPr>
        <p:spPr>
          <a:xfrm>
            <a:off x="3583920" y="1672251"/>
            <a:ext cx="14166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sp>
        <p:nvSpPr>
          <p:cNvPr id="9" name="Shape 153">
            <a:extLst>
              <a:ext uri="{FF2B5EF4-FFF2-40B4-BE49-F238E27FC236}">
                <a16:creationId xmlns:a16="http://schemas.microsoft.com/office/drawing/2014/main" id="{8F0C8432-852B-574B-84D4-A21FCC03F16F}"/>
              </a:ext>
            </a:extLst>
          </p:cNvPr>
          <p:cNvSpPr txBox="1"/>
          <p:nvPr/>
        </p:nvSpPr>
        <p:spPr>
          <a:xfrm>
            <a:off x="3926107" y="2247612"/>
            <a:ext cx="14166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10" name="Shape 154">
            <a:extLst>
              <a:ext uri="{FF2B5EF4-FFF2-40B4-BE49-F238E27FC236}">
                <a16:creationId xmlns:a16="http://schemas.microsoft.com/office/drawing/2014/main" id="{D9DCDD32-2775-EE47-BAFE-15BA0E54CFC5}"/>
              </a:ext>
            </a:extLst>
          </p:cNvPr>
          <p:cNvSpPr txBox="1"/>
          <p:nvPr/>
        </p:nvSpPr>
        <p:spPr>
          <a:xfrm>
            <a:off x="5663093" y="1223167"/>
            <a:ext cx="1939675" cy="318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  <a:endParaRPr lang="zh-TW" sz="9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155">
            <a:extLst>
              <a:ext uri="{FF2B5EF4-FFF2-40B4-BE49-F238E27FC236}">
                <a16:creationId xmlns:a16="http://schemas.microsoft.com/office/drawing/2014/main" id="{034BCA3E-5E3C-9640-BE11-6F93576F01C6}"/>
              </a:ext>
            </a:extLst>
          </p:cNvPr>
          <p:cNvSpPr txBox="1"/>
          <p:nvPr/>
        </p:nvSpPr>
        <p:spPr>
          <a:xfrm>
            <a:off x="7615708" y="2290237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12" name="Shape 156">
            <a:extLst>
              <a:ext uri="{FF2B5EF4-FFF2-40B4-BE49-F238E27FC236}">
                <a16:creationId xmlns:a16="http://schemas.microsoft.com/office/drawing/2014/main" id="{27319ACB-7AA9-1A4C-AB2E-465F73DB8801}"/>
              </a:ext>
            </a:extLst>
          </p:cNvPr>
          <p:cNvSpPr txBox="1"/>
          <p:nvPr/>
        </p:nvSpPr>
        <p:spPr>
          <a:xfrm>
            <a:off x="5667406" y="3714026"/>
            <a:ext cx="1555652" cy="413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  <a:endParaRPr lang="zh-TW" sz="9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157">
            <a:extLst>
              <a:ext uri="{FF2B5EF4-FFF2-40B4-BE49-F238E27FC236}">
                <a16:creationId xmlns:a16="http://schemas.microsoft.com/office/drawing/2014/main" id="{47DB8A74-D728-2B4B-83D3-4E4345F19AC6}"/>
              </a:ext>
            </a:extLst>
          </p:cNvPr>
          <p:cNvSpPr txBox="1"/>
          <p:nvPr/>
        </p:nvSpPr>
        <p:spPr>
          <a:xfrm>
            <a:off x="5460170" y="2737876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00"/>
                </a:solidFill>
              </a:rPr>
              <a:t>Qtier</a:t>
            </a:r>
            <a:r>
              <a:rPr lang="zh-TW" sz="2400" dirty="0">
                <a:solidFill>
                  <a:srgbClr val="FFFF00"/>
                </a:solidFill>
              </a:rPr>
              <a:t> </a:t>
            </a:r>
            <a:endParaRPr lang="en-US" altLang="zh-TW" sz="2400" dirty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sz="16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引擎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35"/>
            <a:ext cx="7954347" cy="697312"/>
          </a:xfrm>
        </p:spPr>
        <p:txBody>
          <a:bodyPr/>
          <a:lstStyle/>
          <a:p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自動分層兼具高效能與大容量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55271" y="1114063"/>
            <a:ext cx="3362512" cy="1776885"/>
            <a:chOff x="39268" y="1105877"/>
            <a:chExt cx="3588139" cy="1896115"/>
          </a:xfrm>
        </p:grpSpPr>
        <p:grpSp>
          <p:nvGrpSpPr>
            <p:cNvPr id="21" name="群組 12"/>
            <p:cNvGrpSpPr/>
            <p:nvPr/>
          </p:nvGrpSpPr>
          <p:grpSpPr>
            <a:xfrm>
              <a:off x="39268" y="2164631"/>
              <a:ext cx="3475857" cy="837361"/>
              <a:chOff x="4857752" y="1337487"/>
              <a:chExt cx="2329260" cy="511840"/>
            </a:xfrm>
          </p:grpSpPr>
          <p:sp>
            <p:nvSpPr>
              <p:cNvPr id="22" name="平行四邊形 21"/>
              <p:cNvSpPr/>
              <p:nvPr/>
            </p:nvSpPr>
            <p:spPr>
              <a:xfrm>
                <a:off x="4857752" y="1357304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EA5F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grpSp>
          <p:nvGrpSpPr>
            <p:cNvPr id="18" name="群組 12"/>
            <p:cNvGrpSpPr/>
            <p:nvPr/>
          </p:nvGrpSpPr>
          <p:grpSpPr>
            <a:xfrm>
              <a:off x="151550" y="1105877"/>
              <a:ext cx="3475857" cy="943689"/>
              <a:chOff x="4857752" y="1337487"/>
              <a:chExt cx="2329260" cy="511840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857752" y="1357304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EA5F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14" name="Shape 448">
              <a:extLst>
                <a:ext uri="{FF2B5EF4-FFF2-40B4-BE49-F238E27FC236}">
                  <a16:creationId xmlns:a16="http://schemas.microsoft.com/office/drawing/2014/main" id="{706F7947-4FB4-D243-A4A0-55C706E32186}"/>
                </a:ext>
              </a:extLst>
            </p:cNvPr>
            <p:cNvSpPr txBox="1"/>
            <p:nvPr/>
          </p:nvSpPr>
          <p:spPr>
            <a:xfrm>
              <a:off x="394849" y="1266782"/>
              <a:ext cx="2932529" cy="886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180975" lvl="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zh-TW" altLang="zh-TW" sz="1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自動將冷熱資料在SSD與HDD層間移動</a:t>
              </a:r>
              <a:br>
                <a:rPr lang="zh-TW" altLang="zh-TW" sz="1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2051" name="Picture 3" descr="C:\Users\Han Tsai\Desktop\TS-932X_直播_0320\P21.png"/>
          <p:cNvPicPr>
            <a:picLocks noChangeAspect="1" noChangeArrowheads="1"/>
          </p:cNvPicPr>
          <p:nvPr/>
        </p:nvPicPr>
        <p:blipFill>
          <a:blip r:embed="rId4"/>
          <a:srcRect b="3745"/>
          <a:stretch>
            <a:fillRect/>
          </a:stretch>
        </p:blipFill>
        <p:spPr bwMode="auto">
          <a:xfrm>
            <a:off x="2144170" y="2221182"/>
            <a:ext cx="2165768" cy="2922318"/>
          </a:xfrm>
          <a:prstGeom prst="rect">
            <a:avLst/>
          </a:prstGeom>
          <a:noFill/>
        </p:spPr>
      </p:pic>
      <p:sp>
        <p:nvSpPr>
          <p:cNvPr id="28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488493" y="2187794"/>
            <a:ext cx="2451151" cy="77715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83998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化對角線角落矩形 8"/>
          <p:cNvSpPr/>
          <p:nvPr/>
        </p:nvSpPr>
        <p:spPr>
          <a:xfrm>
            <a:off x="317417" y="1811207"/>
            <a:ext cx="3867472" cy="2401186"/>
          </a:xfrm>
          <a:prstGeom prst="round2Diag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" y="89105"/>
            <a:ext cx="7917024" cy="697312"/>
          </a:xfrm>
        </p:spPr>
        <p:txBody>
          <a:bodyPr/>
          <a:lstStyle/>
          <a:p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四核心</a:t>
            </a:r>
            <a:r>
              <a:rPr lang="en-US" altLang="zh-Hant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64-bit </a:t>
            </a:r>
            <a:r>
              <a:rPr 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Cortex-A57</a:t>
            </a:r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處理器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16" name="Shape 228" descr="C:\Users\user\Desktop\TS-x28A_PPT\GPU.png">
            <a:extLst>
              <a:ext uri="{FF2B5EF4-FFF2-40B4-BE49-F238E27FC236}">
                <a16:creationId xmlns:a16="http://schemas.microsoft.com/office/drawing/2014/main" id="{3AB503C3-6C70-284E-AA2D-B0135DEB039B}"/>
              </a:ext>
            </a:extLst>
          </p:cNvPr>
          <p:cNvPicPr preferRelativeResize="0"/>
          <p:nvPr/>
        </p:nvPicPr>
        <p:blipFill>
          <a:blip r:embed="rId3"/>
          <a:srcRect l="3064"/>
          <a:stretch>
            <a:fillRect/>
          </a:stretch>
        </p:blipFill>
        <p:spPr>
          <a:xfrm>
            <a:off x="3432927" y="1077728"/>
            <a:ext cx="5538545" cy="35324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1125107" y="4085851"/>
            <a:ext cx="131031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TS-932X-2G</a:t>
            </a:r>
          </a:p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TS-932X-8G</a:t>
            </a:r>
          </a:p>
        </p:txBody>
      </p:sp>
      <p:grpSp>
        <p:nvGrpSpPr>
          <p:cNvPr id="11" name="群組 12"/>
          <p:cNvGrpSpPr/>
          <p:nvPr/>
        </p:nvGrpSpPr>
        <p:grpSpPr>
          <a:xfrm>
            <a:off x="2365052" y="2259329"/>
            <a:ext cx="3043448" cy="1304474"/>
            <a:chOff x="4857751" y="1337487"/>
            <a:chExt cx="2811800" cy="511840"/>
          </a:xfrm>
        </p:grpSpPr>
        <p:sp>
          <p:nvSpPr>
            <p:cNvPr id="12" name="平行四邊形 11"/>
            <p:cNvSpPr/>
            <p:nvPr/>
          </p:nvSpPr>
          <p:spPr>
            <a:xfrm>
              <a:off x="4857751" y="1357304"/>
              <a:ext cx="2811800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66D5EF2-3312-3743-8FD5-1C5D87BB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52" y="1946842"/>
            <a:ext cx="2438040" cy="20803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3001589" y="2473634"/>
            <a:ext cx="199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硬體加密引擎</a:t>
            </a:r>
            <a:endParaRPr lang="en-US" altLang="zh-Hant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DDR4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</a:t>
            </a: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最高達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184889" y="3150742"/>
            <a:ext cx="1101616" cy="492443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16GB</a:t>
            </a:r>
            <a:endParaRPr lang="zh-TW" altLang="en-US" sz="2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9658E1-3939-FE44-B4FB-6AB4A7B8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47313"/>
            <a:ext cx="3031582" cy="5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1" y="1026183"/>
            <a:ext cx="9143999" cy="3666401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化對角線角落矩形 17"/>
          <p:cNvSpPr/>
          <p:nvPr/>
        </p:nvSpPr>
        <p:spPr>
          <a:xfrm>
            <a:off x="2015313" y="4161996"/>
            <a:ext cx="1874163" cy="321258"/>
          </a:xfrm>
          <a:prstGeom prst="round2DiagRect">
            <a:avLst>
              <a:gd name="adj1" fmla="val 10021"/>
              <a:gd name="adj2" fmla="val 0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化對角線角落矩形 12"/>
          <p:cNvSpPr/>
          <p:nvPr/>
        </p:nvSpPr>
        <p:spPr>
          <a:xfrm>
            <a:off x="5653175" y="4161996"/>
            <a:ext cx="1908669" cy="314435"/>
          </a:xfrm>
          <a:prstGeom prst="round2DiagRect">
            <a:avLst>
              <a:gd name="adj1" fmla="val 10021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化對角線角落矩形 11"/>
          <p:cNvSpPr/>
          <p:nvPr/>
        </p:nvSpPr>
        <p:spPr>
          <a:xfrm>
            <a:off x="3800576" y="4168819"/>
            <a:ext cx="1852599" cy="314435"/>
          </a:xfrm>
          <a:prstGeom prst="round2DiagRect">
            <a:avLst>
              <a:gd name="adj1" fmla="val 10021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" name="Shape 549"/>
          <p:cNvGraphicFramePr/>
          <p:nvPr>
            <p:extLst>
              <p:ext uri="{D42A27DB-BD31-4B8C-83A1-F6EECF244321}">
                <p14:modId xmlns:p14="http://schemas.microsoft.com/office/powerpoint/2010/main" val="3610196594"/>
              </p:ext>
            </p:extLst>
          </p:nvPr>
        </p:nvGraphicFramePr>
        <p:xfrm>
          <a:off x="528340" y="1793946"/>
          <a:ext cx="7059105" cy="236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6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u="none" strike="noStrike" cap="none" baseline="0" dirty="0">
                          <a:sym typeface="Arial"/>
                        </a:rPr>
                        <a:t>Alpine V1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u="none" strike="noStrike" cap="none" baseline="0" dirty="0">
                          <a:sym typeface="Arial"/>
                        </a:rPr>
                        <a:t>Alpine V2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Product SKU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AL214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AL314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AL324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CPU Cores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A15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A57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Frequency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1.4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1.4-1.7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1.7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0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DDR3 1600 (32-bit)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DDR3 1600 (32/64-bit)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DDR4 1866 (32/64-bit)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ECC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-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u="none" strike="noStrike" cap="none" baseline="0" dirty="0">
                          <a:sym typeface="Arial"/>
                        </a:rPr>
                        <a:t>✔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u="none" strike="noStrike" cap="none" baseline="0" dirty="0">
                          <a:sym typeface="Arial"/>
                        </a:rPr>
                        <a:t>✔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Max 1G/2.5G ports*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Max 10G ports*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 port XFI/KR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Up to 2 ports XFI/KR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Up to 2 ports XFI/KR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84440"/>
            <a:ext cx="9143998" cy="697312"/>
          </a:xfrm>
        </p:spPr>
        <p:txBody>
          <a:bodyPr/>
          <a:lstStyle/>
          <a:p>
            <a:r>
              <a:rPr lang="en-US" altLang="zh-Hant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AL </a:t>
            </a:r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家族再升級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4581D-F297-C744-98EE-F34A4E1E36B0}"/>
              </a:ext>
            </a:extLst>
          </p:cNvPr>
          <p:cNvSpPr/>
          <p:nvPr/>
        </p:nvSpPr>
        <p:spPr>
          <a:xfrm>
            <a:off x="3766073" y="2839444"/>
            <a:ext cx="3821372" cy="244216"/>
          </a:xfrm>
          <a:prstGeom prst="rect">
            <a:avLst/>
          </a:prstGeom>
          <a:noFill/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75373-93A8-634E-A202-764D936FFF98}"/>
              </a:ext>
            </a:extLst>
          </p:cNvPr>
          <p:cNvSpPr txBox="1"/>
          <p:nvPr/>
        </p:nvSpPr>
        <p:spPr>
          <a:xfrm>
            <a:off x="4222067" y="4175478"/>
            <a:ext cx="120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24K </a:t>
            </a:r>
            <a:r>
              <a:rPr lang="en-US" b="1" dirty="0" err="1">
                <a:solidFill>
                  <a:schemeClr val="bg1"/>
                </a:solidFill>
              </a:rPr>
              <a:t>dmips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838DA-CBFF-FD4D-BA11-E3CC571715F4}"/>
              </a:ext>
            </a:extLst>
          </p:cNvPr>
          <p:cNvSpPr txBox="1"/>
          <p:nvPr/>
        </p:nvSpPr>
        <p:spPr>
          <a:xfrm>
            <a:off x="6025377" y="4168654"/>
            <a:ext cx="120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32K </a:t>
            </a:r>
            <a:r>
              <a:rPr lang="en-US" b="1" dirty="0" err="1">
                <a:solidFill>
                  <a:schemeClr val="bg1"/>
                </a:solidFill>
              </a:rPr>
              <a:t>dmips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6A6A0A-E7CF-CA42-BF2B-8D720C051DC9}"/>
              </a:ext>
            </a:extLst>
          </p:cNvPr>
          <p:cNvSpPr txBox="1"/>
          <p:nvPr/>
        </p:nvSpPr>
        <p:spPr>
          <a:xfrm>
            <a:off x="7682981" y="2674226"/>
            <a:ext cx="1203068" cy="5539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微軟正黑體" pitchFamily="34" charset="-120"/>
                <a:ea typeface="微軟正黑體" pitchFamily="34" charset="-120"/>
              </a:rPr>
              <a:t>40%</a:t>
            </a:r>
            <a:r>
              <a:rPr lang="zh-Hant" altLang="en-US" b="1" dirty="0">
                <a:latin typeface="微軟正黑體" pitchFamily="34" charset="-120"/>
                <a:ea typeface="微軟正黑體" pitchFamily="34" charset="-120"/>
              </a:rPr>
              <a:t>運算能力大躍進！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91" y="1207502"/>
            <a:ext cx="540772" cy="538675"/>
          </a:xfrm>
          <a:prstGeom prst="rect">
            <a:avLst/>
          </a:prstGeom>
        </p:spPr>
      </p:pic>
      <p:pic>
        <p:nvPicPr>
          <p:cNvPr id="26" name="圖片 25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685" y="1202652"/>
            <a:ext cx="540772" cy="533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4B3E35-D196-BA48-B926-C813CF618A26}"/>
              </a:ext>
            </a:extLst>
          </p:cNvPr>
          <p:cNvSpPr txBox="1"/>
          <p:nvPr/>
        </p:nvSpPr>
        <p:spPr>
          <a:xfrm>
            <a:off x="2097922" y="4175478"/>
            <a:ext cx="1901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Computing Power</a:t>
            </a:r>
          </a:p>
        </p:txBody>
      </p:sp>
      <p:sp>
        <p:nvSpPr>
          <p:cNvPr id="17" name="圓角化對角線角落矩形 16"/>
          <p:cNvSpPr/>
          <p:nvPr/>
        </p:nvSpPr>
        <p:spPr>
          <a:xfrm>
            <a:off x="2015313" y="4175478"/>
            <a:ext cx="5572131" cy="307777"/>
          </a:xfrm>
          <a:prstGeom prst="round2DiagRect">
            <a:avLst>
              <a:gd name="adj1" fmla="val 10021"/>
              <a:gd name="adj2" fmla="val 0"/>
            </a:avLst>
          </a:prstGeom>
          <a:noFill/>
          <a:ln>
            <a:solidFill>
              <a:srgbClr val="EA5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AC7434F1-D12C-7F42-851C-75E94C90F476}"/>
              </a:ext>
            </a:extLst>
          </p:cNvPr>
          <p:cNvSpPr/>
          <p:nvPr/>
        </p:nvSpPr>
        <p:spPr>
          <a:xfrm rot="17790444">
            <a:off x="7378270" y="3630231"/>
            <a:ext cx="1238667" cy="661684"/>
          </a:xfrm>
          <a:prstGeom prst="curvedUpArrow">
            <a:avLst/>
          </a:prstGeom>
          <a:ln w="127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19658E1-3939-FE44-B4FB-6AB4A7B8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13041"/>
            <a:ext cx="2330962" cy="439928"/>
          </a:xfrm>
          <a:prstGeom prst="rect">
            <a:avLst/>
          </a:prstGeom>
        </p:spPr>
      </p:pic>
      <p:pic>
        <p:nvPicPr>
          <p:cNvPr id="22" name="圖片 21" descr="P11_圖行分析-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259" y="1709483"/>
            <a:ext cx="1021257" cy="1021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59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523444" y="1134493"/>
            <a:ext cx="8132876" cy="3432368"/>
          </a:xfrm>
          <a:prstGeom prst="round2Diag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105"/>
            <a:ext cx="7949682" cy="697312"/>
          </a:xfrm>
        </p:spPr>
        <p:txBody>
          <a:bodyPr/>
          <a:lstStyle/>
          <a:p>
            <a:pPr fontAlgn="base"/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內建 </a:t>
            </a:r>
            <a:r>
              <a:rPr lang="en-US" altLang="zh-TW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10</a:t>
            </a:r>
            <a:r>
              <a:rPr 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GbE SFP+ </a:t>
            </a:r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雙網路埠</a:t>
            </a:r>
          </a:p>
        </p:txBody>
      </p:sp>
      <p:grpSp>
        <p:nvGrpSpPr>
          <p:cNvPr id="9" name="群組 12"/>
          <p:cNvGrpSpPr/>
          <p:nvPr/>
        </p:nvGrpSpPr>
        <p:grpSpPr>
          <a:xfrm>
            <a:off x="3466901" y="2652073"/>
            <a:ext cx="5413052" cy="1636320"/>
            <a:chOff x="4854206" y="1337487"/>
            <a:chExt cx="2811800" cy="586253"/>
          </a:xfrm>
        </p:grpSpPr>
        <p:sp>
          <p:nvSpPr>
            <p:cNvPr id="11" name="平行四邊形 10"/>
            <p:cNvSpPr/>
            <p:nvPr/>
          </p:nvSpPr>
          <p:spPr>
            <a:xfrm>
              <a:off x="4854206" y="1357304"/>
              <a:ext cx="2811800" cy="566436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4428897" y="2916793"/>
            <a:ext cx="3867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高速的資料吞吐能力，滿足企業對軟體容器應用、大量檔案存取、備份和復原等高頻寬作業的需求。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7A8D91-636E-7344-8297-40110DA84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4" y="1310830"/>
            <a:ext cx="3621693" cy="3154378"/>
          </a:xfrm>
          <a:prstGeom prst="rect">
            <a:avLst/>
          </a:prstGeom>
        </p:spPr>
      </p:pic>
      <p:pic>
        <p:nvPicPr>
          <p:cNvPr id="13" name="圖片 12" descr="back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692" y="1003873"/>
            <a:ext cx="1909510" cy="191292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5EC9C-65E4-174F-8E88-456D78DADC40}"/>
              </a:ext>
            </a:extLst>
          </p:cNvPr>
          <p:cNvCxnSpPr/>
          <p:nvPr/>
        </p:nvCxnSpPr>
        <p:spPr>
          <a:xfrm flipV="1">
            <a:off x="4249271" y="2341377"/>
            <a:ext cx="756603" cy="575416"/>
          </a:xfrm>
          <a:prstGeom prst="straightConnector1">
            <a:avLst/>
          </a:prstGeom>
          <a:ln cap="rnd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0902E57-37C1-5340-9E64-D72ABE81366C}"/>
              </a:ext>
            </a:extLst>
          </p:cNvPr>
          <p:cNvSpPr/>
          <p:nvPr/>
        </p:nvSpPr>
        <p:spPr>
          <a:xfrm>
            <a:off x="3624943" y="2916793"/>
            <a:ext cx="624328" cy="476748"/>
          </a:xfrm>
          <a:prstGeom prst="rect">
            <a:avLst/>
          </a:prstGeom>
          <a:solidFill>
            <a:srgbClr val="00B0F0">
              <a:alpha val="61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783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2451</TotalTime>
  <Words>602</Words>
  <Application>Microsoft Macintosh PowerPoint</Application>
  <PresentationFormat>On-screen Show (16:9)</PresentationFormat>
  <Paragraphs>173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微軟正黑體</vt:lpstr>
      <vt:lpstr>微軟正黑體</vt:lpstr>
      <vt:lpstr>新細明體</vt:lpstr>
      <vt:lpstr>Arial</vt:lpstr>
      <vt:lpstr>Calibri</vt:lpstr>
      <vt:lpstr>Verdana</vt:lpstr>
      <vt:lpstr>Wingdings</vt:lpstr>
      <vt:lpstr>Simple Light</vt:lpstr>
      <vt:lpstr>PowerPoint Presentation</vt:lpstr>
      <vt:lpstr>小體積 大容量</vt:lpstr>
      <vt:lpstr>混合式硬碟配置彈性規劃</vt:lpstr>
      <vt:lpstr>昂貴的SSD怎麼配置最好？</vt:lpstr>
      <vt:lpstr>將SSD快取轉換為Qtier以立即提升效益</vt:lpstr>
      <vt:lpstr>自動分層兼具高效能與大容量</vt:lpstr>
      <vt:lpstr>四核心 64-bit Cortex-A57處理器</vt:lpstr>
      <vt:lpstr>AL 家族再升級</vt:lpstr>
      <vt:lpstr>內建 10GbE SFP+ 雙網路埠</vt:lpstr>
      <vt:lpstr>效能大躍進</vt:lpstr>
      <vt:lpstr>大檔傳輸只在一瞬間</vt:lpstr>
      <vt:lpstr>硬體配置</vt:lpstr>
      <vt:lpstr> 質感精鍊 有效散熱 </vt:lpstr>
      <vt:lpstr> 最實惠的企業級快照防護 </vt:lpstr>
      <vt:lpstr>  透過 VJBOD 擴充其他 NAS 空間</vt:lpstr>
      <vt:lpstr>   高效經濟、彈性擴充儲存空間   </vt:lpstr>
      <vt:lpstr>QVR Pro 監控應用，守護環境安全  </vt:lpstr>
      <vt:lpstr>輕鬆升級記憶體</vt:lpstr>
      <vt:lpstr>TS-932X可以幫您做什麼？</vt:lpstr>
      <vt:lpstr>QNAP NAS 是您最好的選擇 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Danlin</cp:lastModifiedBy>
  <cp:revision>260</cp:revision>
  <cp:lastPrinted>2018-03-20T12:12:33Z</cp:lastPrinted>
  <dcterms:modified xsi:type="dcterms:W3CDTF">2018-03-21T06:04:48Z</dcterms:modified>
</cp:coreProperties>
</file>