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ommentAuthors.xml" ContentType="application/vnd.openxmlformats-officedocument.presentationml.commentAuthors+xml"/>
  <Default Extension="tiff" ContentType="image/tif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5" r:id="rId1"/>
  </p:sldMasterIdLst>
  <p:notesMasterIdLst>
    <p:notesMasterId r:id="rId25"/>
  </p:notesMasterIdLst>
  <p:sldIdLst>
    <p:sldId id="367" r:id="rId2"/>
    <p:sldId id="455" r:id="rId3"/>
    <p:sldId id="456" r:id="rId4"/>
    <p:sldId id="382" r:id="rId5"/>
    <p:sldId id="383" r:id="rId6"/>
    <p:sldId id="385" r:id="rId7"/>
    <p:sldId id="369" r:id="rId8"/>
    <p:sldId id="423" r:id="rId9"/>
    <p:sldId id="384" r:id="rId10"/>
    <p:sldId id="446" r:id="rId11"/>
    <p:sldId id="447" r:id="rId12"/>
    <p:sldId id="448" r:id="rId13"/>
    <p:sldId id="450" r:id="rId14"/>
    <p:sldId id="453" r:id="rId15"/>
    <p:sldId id="412" r:id="rId16"/>
    <p:sldId id="436" r:id="rId17"/>
    <p:sldId id="452" r:id="rId18"/>
    <p:sldId id="389" r:id="rId19"/>
    <p:sldId id="437" r:id="rId20"/>
    <p:sldId id="444" r:id="rId21"/>
    <p:sldId id="438" r:id="rId22"/>
    <p:sldId id="454" r:id="rId23"/>
    <p:sldId id="320" r:id="rId2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ffice" initials="O" lastIdx="1" clrIdx="0">
    <p:extLst/>
  </p:cmAuthor>
  <p:cmAuthor id="2" name="Office" initials="O [2]" lastIdx="1" clrIdx="1">
    <p:extLst/>
  </p:cmAuthor>
  <p:cmAuthor id="3" name="Office" initials="O [3]" lastIdx="1" clrIdx="2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356DD"/>
    <a:srgbClr val="EF8600"/>
    <a:srgbClr val="D9F6FF"/>
    <a:srgbClr val="BF95DF"/>
    <a:srgbClr val="F0E20D"/>
    <a:srgbClr val="FFF000"/>
    <a:srgbClr val="481C7A"/>
    <a:srgbClr val="00518E"/>
    <a:srgbClr val="8F4B99"/>
    <a:srgbClr val="3478C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 autoAdjust="0"/>
    <p:restoredTop sz="93209" autoAdjust="0"/>
  </p:normalViewPr>
  <p:slideViewPr>
    <p:cSldViewPr>
      <p:cViewPr>
        <p:scale>
          <a:sx n="90" d="100"/>
          <a:sy n="90" d="100"/>
        </p:scale>
        <p:origin x="-115" y="-941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8" d="100"/>
        <a:sy n="68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69850" marR="0" lvl="0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527050" marR="0" lvl="1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84250" marR="0" lvl="2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441450" marR="0" lvl="3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98650" marR="0" lvl="4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355850" marR="0" lvl="5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813050" marR="0" lvl="6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70250" marR="0" lvl="7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727450" marR="0" lvl="8" indent="0" algn="l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38492293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28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93E00FD2-B105-4E91-AEC4-8C47A5AC3ED3}" type="slidenum">
              <a:rPr lang="zh-TW" altLang="en-US" smtClean="0"/>
              <a:pPr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3158895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93E00FD2-B105-4E91-AEC4-8C47A5AC3ED3}" type="slidenum">
              <a:rPr lang="zh-TW" altLang="en-US" smtClean="0"/>
              <a:pPr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6539831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48271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93E00FD2-B105-4E91-AEC4-8C47A5AC3ED3}" type="slidenum">
              <a:rPr lang="zh-TW" altLang="en-US" smtClean="0"/>
              <a:pPr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15062540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93E00FD2-B105-4E91-AEC4-8C47A5AC3ED3}" type="slidenum">
              <a:rPr lang="zh-TW" altLang="en-US" smtClean="0"/>
              <a:pPr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2373388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297414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93E00FD2-B105-4E91-AEC4-8C47A5AC3ED3}" type="slidenum">
              <a:rPr lang="zh-TW" altLang="en-US" smtClean="0"/>
              <a:pPr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10415237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93E00FD2-B105-4E91-AEC4-8C47A5AC3ED3}" type="slidenum">
              <a:rPr lang="zh-TW" altLang="en-US" smtClean="0"/>
              <a:pPr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41751575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Shape 25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53" name="Shape 2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73496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Shape 25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53" name="Shape 2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87249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Shape 25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53" name="Shape 2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18499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988" y="744538"/>
            <a:ext cx="6615112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415624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5400" y="744538"/>
            <a:ext cx="6618288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add USB &amp; network connection</a:t>
            </a:r>
          </a:p>
        </p:txBody>
      </p:sp>
    </p:spTree>
    <p:extLst>
      <p:ext uri="{BB962C8B-B14F-4D97-AF65-F5344CB8AC3E}">
        <p14:creationId xmlns:p14="http://schemas.microsoft.com/office/powerpoint/2010/main" xmlns="" val="9909785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hape 406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custGeom>
            <a:avLst/>
            <a:gdLst>
              <a:gd name="T0" fmla="*/ 0 w 120000"/>
              <a:gd name="T1" fmla="*/ 0 h 120000"/>
              <a:gd name="T2" fmla="*/ 120000 w 120000"/>
              <a:gd name="T3" fmla="*/ 120000 h 120000"/>
            </a:gdLst>
            <a:ahLst/>
            <a:cxnLst/>
            <a:rect l="T0" t="T1" r="T2" b="T3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62467" name="Shape 407"/>
          <p:cNvSpPr>
            <a:spLocks noGrp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25" tIns="91425" rIns="91425" bIns="91425" numCol="1" anchor="t" anchorCtr="0" compatLnSpc="1">
            <a:prstTxWarp prst="textNoShape">
              <a:avLst/>
            </a:prstTxWarp>
          </a:bodyPr>
          <a:lstStyle/>
          <a:p>
            <a:pPr marL="6985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tabLst/>
              <a:defRPr/>
            </a:pPr>
            <a:endParaRPr lang="zh-TW" altLang="zh-TW" dirty="0"/>
          </a:p>
        </p:txBody>
      </p:sp>
    </p:spTree>
    <p:extLst>
      <p:ext uri="{BB962C8B-B14F-4D97-AF65-F5344CB8AC3E}">
        <p14:creationId xmlns:p14="http://schemas.microsoft.com/office/powerpoint/2010/main" xmlns="" val="2663839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B523EEF1-47ED-E94A-A90F-BE895AAFEAA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257431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hape 406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custGeom>
            <a:avLst/>
            <a:gdLst>
              <a:gd name="T0" fmla="*/ 0 w 120000"/>
              <a:gd name="T1" fmla="*/ 0 h 120000"/>
              <a:gd name="T2" fmla="*/ 120000 w 120000"/>
              <a:gd name="T3" fmla="*/ 120000 h 120000"/>
            </a:gdLst>
            <a:ahLst/>
            <a:cxnLst/>
            <a:rect l="T0" t="T1" r="T2" b="T3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62467" name="Shape 407"/>
          <p:cNvSpPr>
            <a:spLocks noGrp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25" tIns="91425" rIns="91425" bIns="91425" numCol="1" anchor="t" anchorCtr="0" compatLnSpc="1">
            <a:prstTxWarp prst="textNoShape">
              <a:avLst/>
            </a:prstTxWarp>
          </a:bodyPr>
          <a:lstStyle/>
          <a:p>
            <a:pPr marL="6985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tabLst/>
              <a:defRPr/>
            </a:pPr>
            <a:endParaRPr lang="zh-TW" altLang="zh-TW" dirty="0"/>
          </a:p>
        </p:txBody>
      </p:sp>
    </p:spTree>
    <p:extLst>
      <p:ext uri="{BB962C8B-B14F-4D97-AF65-F5344CB8AC3E}">
        <p14:creationId xmlns:p14="http://schemas.microsoft.com/office/powerpoint/2010/main" xmlns="" val="2663839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Shape 45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56" name="Shape 45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 bwMode="auto">
          <a:xfrm>
            <a:off x="-32" y="0"/>
            <a:ext cx="9144032" cy="5143518"/>
          </a:xfrm>
          <a:prstGeom prst="rect">
            <a:avLst/>
          </a:prstGeom>
          <a:noFill/>
        </p:spPr>
      </p:pic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599" cy="205259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5200" b="1" i="0" u="none" strike="noStrike" cap="none">
                <a:solidFill>
                  <a:schemeClr val="dk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2800" b="0" i="0" u="none" strike="noStrike" cap="none">
                <a:solidFill>
                  <a:schemeClr val="dk2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2" name="Shape 12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1_Title and 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5" name="Shape 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114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title and description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4572000" y="-125"/>
            <a:ext cx="4572000" cy="51434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" name="Shape 28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198" cy="1482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200" b="1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lvl="1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2pPr>
            <a:lvl3pPr lvl="2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3pPr>
            <a:lvl4pPr lvl="3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4pPr>
            <a:lvl5pPr lvl="4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5pPr>
            <a:lvl6pPr lvl="5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6pPr>
            <a:lvl7pPr lvl="6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7pPr>
            <a:lvl8pPr lvl="7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8pPr>
            <a:lvl9pPr lvl="8" indent="0" algn="ctr">
              <a:spcBef>
                <a:spcPts val="0"/>
              </a:spcBef>
              <a:buClr>
                <a:schemeClr val="dk1"/>
              </a:buClr>
              <a:buFont typeface="Arial"/>
              <a:buNone/>
              <a:defRPr sz="4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198" cy="1235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21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  <a:defRPr sz="21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09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ption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Verdana"/>
              <a:buNone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 bwMode="auto">
          <a:xfrm>
            <a:off x="0" y="-18"/>
            <a:ext cx="9144000" cy="5143518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2_Title and 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n Tsai\Desktop\TVS-x73e_直播\BG_3.jp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Verdana"/>
              <a:buNone/>
              <a:defRPr sz="4000" b="1" i="0" u="none" strike="noStrike" cap="none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cs typeface="Verdana"/>
                <a:sym typeface="Verdana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5" name="Shape 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114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zh-TW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zh-TW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 descr="內頁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矩形 4"/>
          <p:cNvSpPr/>
          <p:nvPr userDrawn="1"/>
        </p:nvSpPr>
        <p:spPr>
          <a:xfrm>
            <a:off x="0" y="987574"/>
            <a:ext cx="9144000" cy="41559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5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zh-TW" altLang="en-US" dirty="0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>
            <a:lvl1pPr indent="0">
              <a:buNone/>
              <a:defRPr sz="2400">
                <a:solidFill>
                  <a:schemeClr val="tx1"/>
                </a:solidFill>
              </a:defRPr>
            </a:lvl1pPr>
            <a:lvl2pPr>
              <a:defRPr>
                <a:solidFill>
                  <a:schemeClr val="tx2">
                    <a:lumMod val="50000"/>
                  </a:schemeClr>
                </a:solidFill>
              </a:defRPr>
            </a:lvl2pPr>
            <a:lvl3pPr>
              <a:defRPr>
                <a:solidFill>
                  <a:schemeClr val="tx2">
                    <a:lumMod val="50000"/>
                  </a:schemeClr>
                </a:solidFill>
              </a:defRPr>
            </a:lvl3pPr>
          </a:lstStyle>
          <a:p>
            <a:pPr lvl="0"/>
            <a:r>
              <a:rPr lang="zh-TW" altLang="en-US" dirty="0"/>
              <a:t>按一下以編輯母片文字樣式</a:t>
            </a:r>
          </a:p>
        </p:txBody>
      </p:sp>
    </p:spTree>
    <p:extLst>
      <p:ext uri="{BB962C8B-B14F-4D97-AF65-F5344CB8AC3E}">
        <p14:creationId xmlns:p14="http://schemas.microsoft.com/office/powerpoint/2010/main" xmlns="" val="2178456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bg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工作進行中\20170911直播母版16比9\母片\2017_Think Big母版16比9_C內頁.jpg"/>
          <p:cNvPicPr>
            <a:picLocks noChangeAspect="1" noChangeArrowheads="1"/>
          </p:cNvPicPr>
          <p:nvPr userDrawn="1"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 bwMode="auto">
          <a:xfrm>
            <a:off x="-32" y="-18"/>
            <a:ext cx="9144032" cy="5138086"/>
          </a:xfrm>
          <a:prstGeom prst="rect">
            <a:avLst/>
          </a:prstGeom>
          <a:noFill/>
        </p:spPr>
      </p:pic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214282" y="357170"/>
            <a:ext cx="8786873" cy="71437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889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889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889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889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889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889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889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889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715403" y="4857766"/>
            <a:ext cx="428595" cy="2857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25000"/>
              <a:buFont typeface="Arial"/>
              <a:buNone/>
            </a:pPr>
            <a:fld id="{00000000-1234-1234-1234-123412341234}" type="slidenum">
              <a:rPr lang="zh-TW"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ct val="25000"/>
                <a:buFont typeface="Arial"/>
                <a:buNone/>
              </a:pPr>
              <a:t>‹#›</a:t>
            </a:fld>
            <a:endParaRPr lang="zh-TW" sz="10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8" r:id="rId2"/>
    <p:sldLayoutId id="2147483653" r:id="rId3"/>
    <p:sldLayoutId id="2147483657" r:id="rId4"/>
    <p:sldLayoutId id="2147483656" r:id="rId5"/>
    <p:sldLayoutId id="2147483662" r:id="rId6"/>
    <p:sldLayoutId id="2147483663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chemeClr val="bg1"/>
          </a:solidFill>
          <a:latin typeface="微軟正黑體" pitchFamily="34" charset="-120"/>
          <a:ea typeface="微軟正黑體" pitchFamily="34" charset="-120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微軟正黑體" pitchFamily="34" charset="-120"/>
          <a:ea typeface="微軟正黑體" pitchFamily="34" charset="-120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13" Type="http://schemas.openxmlformats.org/officeDocument/2006/relationships/image" Target="../media/image18.png"/><Relationship Id="rId3" Type="http://schemas.openxmlformats.org/officeDocument/2006/relationships/image" Target="../media/image8.tiff"/><Relationship Id="rId7" Type="http://schemas.openxmlformats.org/officeDocument/2006/relationships/image" Target="../media/image12.tiff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tiff"/><Relationship Id="rId11" Type="http://schemas.openxmlformats.org/officeDocument/2006/relationships/image" Target="../media/image16.png"/><Relationship Id="rId5" Type="http://schemas.openxmlformats.org/officeDocument/2006/relationships/image" Target="../media/image10.tiff"/><Relationship Id="rId10" Type="http://schemas.openxmlformats.org/officeDocument/2006/relationships/image" Target="../media/image15.png"/><Relationship Id="rId4" Type="http://schemas.openxmlformats.org/officeDocument/2006/relationships/image" Target="../media/image9.tiff"/><Relationship Id="rId9" Type="http://schemas.openxmlformats.org/officeDocument/2006/relationships/image" Target="../media/image14.png"/><Relationship Id="rId14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6.jpe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11" Type="http://schemas.openxmlformats.org/officeDocument/2006/relationships/image" Target="../media/image40.png"/><Relationship Id="rId5" Type="http://schemas.openxmlformats.org/officeDocument/2006/relationships/image" Target="../media/image37.png"/><Relationship Id="rId10" Type="http://schemas.openxmlformats.org/officeDocument/2006/relationships/image" Target="../media/image39.png"/><Relationship Id="rId4" Type="http://schemas.openxmlformats.org/officeDocument/2006/relationships/image" Target="../media/image30.png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tiff"/><Relationship Id="rId4" Type="http://schemas.openxmlformats.org/officeDocument/2006/relationships/image" Target="../media/image41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Relationship Id="rId9" Type="http://schemas.openxmlformats.org/officeDocument/2006/relationships/image" Target="../media/image5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tiff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11" Type="http://schemas.openxmlformats.org/officeDocument/2006/relationships/image" Target="../media/image62.png"/><Relationship Id="rId5" Type="http://schemas.openxmlformats.org/officeDocument/2006/relationships/image" Target="../media/image56.png"/><Relationship Id="rId10" Type="http://schemas.openxmlformats.org/officeDocument/2006/relationships/image" Target="../media/image61.png"/><Relationship Id="rId4" Type="http://schemas.openxmlformats.org/officeDocument/2006/relationships/image" Target="../media/image55.png"/><Relationship Id="rId9" Type="http://schemas.openxmlformats.org/officeDocument/2006/relationships/image" Target="../media/image6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png"/><Relationship Id="rId4" Type="http://schemas.openxmlformats.org/officeDocument/2006/relationships/image" Target="../media/image7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tiff"/><Relationship Id="rId3" Type="http://schemas.openxmlformats.org/officeDocument/2006/relationships/image" Target="../media/image74.tiff"/><Relationship Id="rId7" Type="http://schemas.openxmlformats.org/officeDocument/2006/relationships/image" Target="../media/image78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tiff"/><Relationship Id="rId5" Type="http://schemas.openxmlformats.org/officeDocument/2006/relationships/image" Target="../media/image76.png"/><Relationship Id="rId10" Type="http://schemas.openxmlformats.org/officeDocument/2006/relationships/image" Target="../media/image58.png"/><Relationship Id="rId4" Type="http://schemas.openxmlformats.org/officeDocument/2006/relationships/image" Target="../media/image75.tiff"/><Relationship Id="rId9" Type="http://schemas.openxmlformats.org/officeDocument/2006/relationships/image" Target="../media/image80.tif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13" Type="http://schemas.openxmlformats.org/officeDocument/2006/relationships/image" Target="../media/image91.png"/><Relationship Id="rId3" Type="http://schemas.openxmlformats.org/officeDocument/2006/relationships/image" Target="../media/image81.tiff"/><Relationship Id="rId7" Type="http://schemas.openxmlformats.org/officeDocument/2006/relationships/image" Target="../media/image85.tiff"/><Relationship Id="rId12" Type="http://schemas.openxmlformats.org/officeDocument/2006/relationships/image" Target="../media/image9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png"/><Relationship Id="rId11" Type="http://schemas.openxmlformats.org/officeDocument/2006/relationships/image" Target="../media/image89.png"/><Relationship Id="rId5" Type="http://schemas.openxmlformats.org/officeDocument/2006/relationships/image" Target="../media/image83.png"/><Relationship Id="rId10" Type="http://schemas.openxmlformats.org/officeDocument/2006/relationships/image" Target="../media/image88.png"/><Relationship Id="rId4" Type="http://schemas.openxmlformats.org/officeDocument/2006/relationships/image" Target="../media/image82.png"/><Relationship Id="rId9" Type="http://schemas.openxmlformats.org/officeDocument/2006/relationships/image" Target="../media/image8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png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9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99"/>
          <p:cNvSpPr txBox="1">
            <a:spLocks/>
          </p:cNvSpPr>
          <p:nvPr/>
        </p:nvSpPr>
        <p:spPr>
          <a:xfrm>
            <a:off x="539552" y="1937135"/>
            <a:ext cx="7991872" cy="93325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>
            <a:noAutofit/>
          </a:bodyPr>
          <a:lstStyle/>
          <a:p>
            <a:pPr lvl="0" algn="ctr">
              <a:buClr>
                <a:schemeClr val="dk1"/>
              </a:buClr>
              <a:buSzPct val="25000"/>
              <a:defRPr/>
            </a:pPr>
            <a:endParaRPr lang="en-US" altLang="zh-TW" sz="180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lvl="0" algn="ctr">
              <a:buClr>
                <a:schemeClr val="dk1"/>
              </a:buClr>
              <a:buSzPct val="25000"/>
              <a:defRPr/>
            </a:pPr>
            <a:r>
              <a:rPr lang="zh-Hant" altLang="en-US" sz="18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史上最具經濟效益的</a:t>
            </a:r>
            <a:r>
              <a:rPr lang="zh-TW" altLang="en-US" sz="18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雙</a:t>
            </a:r>
            <a:r>
              <a:rPr lang="en-US" altLang="zh-TW" sz="18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800" b="1" dirty="0" err="1">
                <a:solidFill>
                  <a:srgbClr val="FFC000"/>
                </a:solidFill>
                <a:latin typeface="+mj-lt"/>
                <a:ea typeface="微軟正黑體" pitchFamily="34" charset="-120"/>
              </a:rPr>
              <a:t>PCIe</a:t>
            </a:r>
            <a:r>
              <a:rPr lang="en-US" altLang="zh-TW" sz="18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 Gen3 </a:t>
            </a:r>
            <a:r>
              <a:rPr lang="zh-TW" altLang="en-US" sz="18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擴充插槽</a:t>
            </a:r>
            <a:r>
              <a:rPr lang="zh-Hant" altLang="en-US" sz="18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小鋼炮</a:t>
            </a:r>
            <a:endParaRPr lang="en-US" altLang="zh-Hant" sz="180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lvl="0" algn="ctr">
              <a:buClr>
                <a:schemeClr val="dk1"/>
              </a:buClr>
              <a:buSzPct val="25000"/>
              <a:defRPr/>
            </a:pPr>
            <a:r>
              <a:rPr lang="zh-TW" altLang="en-US" sz="18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雙</a:t>
            </a:r>
            <a:r>
              <a:rPr lang="en-US" altLang="zh-TW" sz="18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8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M.2 SATA SSD </a:t>
            </a:r>
            <a:r>
              <a:rPr lang="zh-TW" altLang="en-US" sz="18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埠</a:t>
            </a:r>
            <a:r>
              <a:rPr lang="zh-Hant" altLang="en-US" sz="18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與</a:t>
            </a:r>
            <a:r>
              <a:rPr lang="zh-Hant" altLang="en-US" sz="18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四核心 </a:t>
            </a:r>
            <a:r>
              <a:rPr lang="en-US" altLang="zh-Hant" sz="18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2.0 GHz (Turbo Core 3.3 GHz)</a:t>
            </a:r>
            <a:endParaRPr lang="en-US" altLang="zh-TW" sz="180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5" name="Shape 99"/>
          <p:cNvSpPr txBox="1">
            <a:spLocks noGrp="1"/>
          </p:cNvSpPr>
          <p:nvPr>
            <p:ph type="ctrTitle"/>
          </p:nvPr>
        </p:nvSpPr>
        <p:spPr>
          <a:xfrm>
            <a:off x="880593" y="1101943"/>
            <a:ext cx="7415807" cy="116598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>
            <a:noAutofit/>
          </a:bodyPr>
          <a:lstStyle/>
          <a:p>
            <a:pPr lvl="0">
              <a:buSzPct val="25000"/>
            </a:pPr>
            <a:r>
              <a:rPr lang="en-US" altLang="zh-TW" sz="5400" dirty="0">
                <a:solidFill>
                  <a:schemeClr val="bg1"/>
                </a:solidFill>
                <a:cs typeface="Arial"/>
                <a:sym typeface="Arial"/>
              </a:rPr>
              <a:t>TS-x73 NAS </a:t>
            </a:r>
            <a:r>
              <a:rPr lang="zh-TW" altLang="en-US" sz="5400" dirty="0">
                <a:solidFill>
                  <a:schemeClr val="bg1"/>
                </a:solidFill>
                <a:cs typeface="Arial"/>
                <a:sym typeface="Arial"/>
              </a:rPr>
              <a:t>系列</a:t>
            </a:r>
            <a:endParaRPr lang="en-US" sz="3200" b="1" i="0" u="none" strike="noStrike" cap="none" dirty="0">
              <a:solidFill>
                <a:schemeClr val="bg1"/>
              </a:solidFill>
              <a:cs typeface="Arial"/>
              <a:sym typeface="Arial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63592" y="4424213"/>
            <a:ext cx="7789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TS-473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51824" y="4424213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TS-673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86986" y="4424213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TS-873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931D50A-8F77-8D4A-B125-24B994E34B2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80593" y="2931790"/>
            <a:ext cx="2476360" cy="1548000"/>
          </a:xfrm>
          <a:prstGeom prst="rect">
            <a:avLst/>
          </a:prstGeom>
          <a:effectLst>
            <a:outerShdw blurRad="114300" sx="105000" sy="105000" algn="ctr" rotWithShape="0">
              <a:schemeClr val="bg1">
                <a:alpha val="81000"/>
              </a:scheme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20B0776C-8047-B74D-9BD4-E35FA8D8E82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951103" y="2931790"/>
            <a:ext cx="2476360" cy="1548000"/>
          </a:xfrm>
          <a:prstGeom prst="rect">
            <a:avLst/>
          </a:prstGeom>
          <a:effectLst>
            <a:outerShdw blurRad="114300" sx="105000" sy="105000" algn="ctr" rotWithShape="0">
              <a:schemeClr val="bg1">
                <a:alpha val="81000"/>
              </a:scheme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CCB5C08D-B944-3448-8CA2-8B576BF2936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408008" y="2931790"/>
            <a:ext cx="2476360" cy="1548000"/>
          </a:xfrm>
          <a:prstGeom prst="rect">
            <a:avLst/>
          </a:prstGeom>
          <a:effectLst>
            <a:outerShdw blurRad="114300" sx="105000" sy="105000" algn="ctr" rotWithShape="0">
              <a:schemeClr val="bg1">
                <a:alpha val="81000"/>
              </a:scheme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528"/>
          <p:cNvSpPr/>
          <p:nvPr/>
        </p:nvSpPr>
        <p:spPr>
          <a:xfrm>
            <a:off x="214282" y="1428742"/>
            <a:ext cx="8786874" cy="3624821"/>
          </a:xfrm>
          <a:prstGeom prst="roundRect">
            <a:avLst>
              <a:gd name="adj" fmla="val 4004"/>
            </a:avLst>
          </a:prstGeom>
          <a:solidFill>
            <a:srgbClr val="037FC0"/>
          </a:solidFill>
          <a:ln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" name="Shape 529"/>
          <p:cNvSpPr/>
          <p:nvPr/>
        </p:nvSpPr>
        <p:spPr>
          <a:xfrm>
            <a:off x="4714876" y="3500444"/>
            <a:ext cx="4071966" cy="1428760"/>
          </a:xfrm>
          <a:prstGeom prst="roundRect">
            <a:avLst>
              <a:gd name="adj" fmla="val 4004"/>
            </a:avLst>
          </a:prstGeom>
          <a:solidFill>
            <a:srgbClr val="002060"/>
          </a:solidFill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Title 2"/>
          <p:cNvSpPr txBox="1">
            <a:spLocks/>
          </p:cNvSpPr>
          <p:nvPr/>
        </p:nvSpPr>
        <p:spPr>
          <a:xfrm>
            <a:off x="214282" y="285734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4000" b="1" i="0" u="none" strike="noStrike" cap="none">
                <a:solidFill>
                  <a:schemeClr val="bg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r>
              <a:rPr lang="zh-TW" altLang="en-US" dirty="0">
                <a:solidFill>
                  <a:schemeClr val="bg1"/>
                </a:solidFill>
              </a:rPr>
              <a:t>具</a:t>
            </a:r>
            <a:r>
              <a:rPr lang="en-US" altLang="zh-TW" dirty="0">
                <a:solidFill>
                  <a:schemeClr val="bg1"/>
                </a:solidFill>
              </a:rPr>
              <a:t> 5 </a:t>
            </a:r>
            <a:r>
              <a:rPr lang="zh-TW" altLang="en-US" dirty="0">
                <a:solidFill>
                  <a:schemeClr val="bg1"/>
                </a:solidFill>
              </a:rPr>
              <a:t>年以上長期支援的嵌入式處理器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0" name="圓角化對角線角落矩形 29"/>
          <p:cNvSpPr/>
          <p:nvPr/>
        </p:nvSpPr>
        <p:spPr>
          <a:xfrm>
            <a:off x="4643438" y="3292117"/>
            <a:ext cx="3789692" cy="445846"/>
          </a:xfrm>
          <a:prstGeom prst="round2DiagRect">
            <a:avLst>
              <a:gd name="adj1" fmla="val 50000"/>
              <a:gd name="adj2" fmla="val 0"/>
            </a:avLst>
          </a:prstGeom>
          <a:solidFill>
            <a:srgbClr val="3773E3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1" name="矩形 30"/>
          <p:cNvSpPr/>
          <p:nvPr/>
        </p:nvSpPr>
        <p:spPr>
          <a:xfrm>
            <a:off x="4786314" y="3291830"/>
            <a:ext cx="3284874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300" b="1" dirty="0">
                <a:solidFill>
                  <a:srgbClr val="FFF000"/>
                </a:solidFill>
              </a:rPr>
              <a:t>AMD RX-421ND </a:t>
            </a:r>
            <a:r>
              <a:rPr lang="en-US" altLang="zh-TW" sz="23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4 </a:t>
            </a:r>
            <a:r>
              <a:rPr lang="zh-Hant" altLang="en-US" sz="23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核心</a:t>
            </a:r>
            <a:endParaRPr lang="en-US" altLang="zh-TW" sz="2300" b="1" dirty="0">
              <a:solidFill>
                <a:srgbClr val="FFFF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4" name="Shape 529"/>
          <p:cNvSpPr/>
          <p:nvPr/>
        </p:nvSpPr>
        <p:spPr>
          <a:xfrm>
            <a:off x="349815" y="1571618"/>
            <a:ext cx="4077461" cy="3214710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48623" y="1642371"/>
            <a:ext cx="15803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TVS-x73e</a:t>
            </a:r>
            <a:r>
              <a:rPr lang="zh-TW" altLang="en-US" b="1" dirty="0">
                <a:solidFill>
                  <a:srgbClr val="0070C0"/>
                </a:solidFill>
              </a:rPr>
              <a:t> </a:t>
            </a:r>
            <a:r>
              <a:rPr lang="zh-TW" altLang="en-US" b="1" dirty="0">
                <a:latin typeface="微軟正黑體" pitchFamily="34" charset="-120"/>
                <a:ea typeface="微軟正黑體" pitchFamily="34" charset="-120"/>
              </a:rPr>
              <a:t>系列</a:t>
            </a:r>
            <a:endParaRPr lang="en-US" b="1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630" y="4045115"/>
            <a:ext cx="1330838" cy="83177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1317" y="4080815"/>
            <a:ext cx="1314771" cy="8217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088" y="4065667"/>
            <a:ext cx="1311144" cy="819465"/>
          </a:xfrm>
          <a:prstGeom prst="rect">
            <a:avLst/>
          </a:prstGeom>
        </p:spPr>
      </p:pic>
      <p:sp>
        <p:nvSpPr>
          <p:cNvPr id="33" name="Rectangle 32"/>
          <p:cNvSpPr/>
          <p:nvPr/>
        </p:nvSpPr>
        <p:spPr>
          <a:xfrm>
            <a:off x="346191" y="3910289"/>
            <a:ext cx="130997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TS-x73U</a:t>
            </a:r>
            <a:r>
              <a:rPr lang="zh-TW" altLang="en-US" b="1" dirty="0">
                <a:solidFill>
                  <a:srgbClr val="0070C0"/>
                </a:solidFill>
              </a:rPr>
              <a:t> </a:t>
            </a:r>
            <a:r>
              <a:rPr lang="zh-TW" altLang="en-US" b="1" dirty="0">
                <a:latin typeface="微軟正黑體" pitchFamily="34" charset="-120"/>
                <a:ea typeface="微軟正黑體" pitchFamily="34" charset="-120"/>
              </a:rPr>
              <a:t>系列</a:t>
            </a:r>
            <a:endParaRPr lang="en-US" b="1" dirty="0"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34" name="直線接點 68"/>
          <p:cNvCxnSpPr/>
          <p:nvPr/>
        </p:nvCxnSpPr>
        <p:spPr>
          <a:xfrm>
            <a:off x="1790102" y="3026761"/>
            <a:ext cx="2214578" cy="2173"/>
          </a:xfrm>
          <a:prstGeom prst="line">
            <a:avLst/>
          </a:prstGeom>
          <a:ln>
            <a:solidFill>
              <a:schemeClr val="bg2">
                <a:lumMod val="40000"/>
                <a:lumOff val="60000"/>
                <a:alpha val="4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/>
          <p:cNvSpPr/>
          <p:nvPr/>
        </p:nvSpPr>
        <p:spPr>
          <a:xfrm>
            <a:off x="285824" y="4786328"/>
            <a:ext cx="471822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* TS-473, TS-673, TS-873, TS-873U, TS-1273U, </a:t>
            </a:r>
            <a:r>
              <a:rPr lang="zh-Hant" altLang="en-US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與 </a:t>
            </a:r>
            <a:r>
              <a:rPr lang="en-US" altLang="zh-Hant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TS-1673U</a:t>
            </a:r>
            <a:r>
              <a:rPr lang="en-US" altLang="zh-TW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TW" altLang="en-US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機種不具備</a:t>
            </a:r>
            <a:r>
              <a:rPr lang="en-US" altLang="zh-TW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GPU </a:t>
            </a:r>
            <a:r>
              <a:rPr lang="zh-TW" altLang="en-US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與</a:t>
            </a:r>
            <a:r>
              <a:rPr lang="en-US" altLang="zh-TW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HDMI </a:t>
            </a:r>
            <a:r>
              <a:rPr lang="zh-TW" altLang="en-US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輸出埠．</a:t>
            </a:r>
            <a:endParaRPr lang="en-US" sz="8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08562" y="2000246"/>
            <a:ext cx="1234480" cy="771550"/>
          </a:xfrm>
          <a:prstGeom prst="rect">
            <a:avLst/>
          </a:prstGeom>
        </p:spPr>
      </p:pic>
      <p:cxnSp>
        <p:nvCxnSpPr>
          <p:cNvPr id="37" name="直線接點 68"/>
          <p:cNvCxnSpPr/>
          <p:nvPr/>
        </p:nvCxnSpPr>
        <p:spPr>
          <a:xfrm>
            <a:off x="1693196" y="4071068"/>
            <a:ext cx="2214578" cy="2173"/>
          </a:xfrm>
          <a:prstGeom prst="line">
            <a:avLst/>
          </a:prstGeom>
          <a:ln>
            <a:solidFill>
              <a:schemeClr val="bg2">
                <a:lumMod val="40000"/>
                <a:lumOff val="60000"/>
                <a:alpha val="4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547339" y="1966204"/>
            <a:ext cx="1296469" cy="81029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897391" y="1928808"/>
            <a:ext cx="1499337" cy="937086"/>
          </a:xfrm>
          <a:prstGeom prst="rect">
            <a:avLst/>
          </a:prstGeom>
        </p:spPr>
      </p:pic>
      <p:sp>
        <p:nvSpPr>
          <p:cNvPr id="39" name="Shape 529"/>
          <p:cNvSpPr/>
          <p:nvPr/>
        </p:nvSpPr>
        <p:spPr>
          <a:xfrm>
            <a:off x="4714876" y="1643056"/>
            <a:ext cx="4071966" cy="1500198"/>
          </a:xfrm>
          <a:prstGeom prst="roundRect">
            <a:avLst>
              <a:gd name="adj" fmla="val 4004"/>
            </a:avLst>
          </a:prstGeom>
          <a:solidFill>
            <a:srgbClr val="002060"/>
          </a:solidFill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TextBox 1"/>
          <p:cNvSpPr txBox="1"/>
          <p:nvPr/>
        </p:nvSpPr>
        <p:spPr>
          <a:xfrm>
            <a:off x="4786314" y="2479953"/>
            <a:ext cx="38763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TVS-x73e: 2 x </a:t>
            </a:r>
            <a:r>
              <a:rPr lang="en-US" altLang="zh-TW" sz="1600" b="1" dirty="0" err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PCIe</a:t>
            </a:r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TW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絕佳擴充性</a:t>
            </a:r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與 </a:t>
            </a:r>
            <a:endParaRPr lang="en-US" altLang="zh-Hant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en-US" altLang="zh-Hant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                   USB </a:t>
            </a:r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快速存取</a:t>
            </a:r>
            <a:r>
              <a:rPr lang="zh-TW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、</a:t>
            </a:r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與 </a:t>
            </a:r>
            <a:r>
              <a:rPr lang="en-US" altLang="zh-Hant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4K </a:t>
            </a:r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多媒體</a:t>
            </a:r>
            <a:endParaRPr lang="en-US" altLang="zh-TW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4766386" y="4499671"/>
            <a:ext cx="39517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TS-x73U: 2</a:t>
            </a:r>
            <a:r>
              <a:rPr lang="zh-TW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x 10GbE SFP+ </a:t>
            </a:r>
            <a:r>
              <a:rPr lang="zh-TW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埠、企業就緒</a:t>
            </a:r>
          </a:p>
        </p:txBody>
      </p:sp>
      <p:sp>
        <p:nvSpPr>
          <p:cNvPr id="51" name="圓角化對角線角落矩形 50"/>
          <p:cNvSpPr/>
          <p:nvPr/>
        </p:nvSpPr>
        <p:spPr>
          <a:xfrm>
            <a:off x="4639960" y="1340086"/>
            <a:ext cx="3789692" cy="445846"/>
          </a:xfrm>
          <a:prstGeom prst="round2DiagRect">
            <a:avLst>
              <a:gd name="adj1" fmla="val 50000"/>
              <a:gd name="adj2" fmla="val 0"/>
            </a:avLst>
          </a:prstGeom>
          <a:solidFill>
            <a:srgbClr val="3773E3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3" name="矩形 52"/>
          <p:cNvSpPr/>
          <p:nvPr/>
        </p:nvSpPr>
        <p:spPr>
          <a:xfrm>
            <a:off x="4699782" y="1339656"/>
            <a:ext cx="3373039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300" b="1" dirty="0">
                <a:solidFill>
                  <a:srgbClr val="FFF000"/>
                </a:solidFill>
                <a:latin typeface="微軟正黑體" pitchFamily="34" charset="-120"/>
                <a:ea typeface="微軟正黑體" pitchFamily="34" charset="-120"/>
              </a:rPr>
              <a:t>AMD </a:t>
            </a:r>
            <a:r>
              <a:rPr lang="en-US" altLang="zh-TW" sz="2300" b="1" dirty="0">
                <a:solidFill>
                  <a:srgbClr val="FFF000"/>
                </a:solidFill>
                <a:latin typeface="微軟正黑體" pitchFamily="34" charset="-120"/>
                <a:ea typeface="微軟正黑體" pitchFamily="34" charset="-120"/>
              </a:rPr>
              <a:t>RX-421BD 4 </a:t>
            </a:r>
            <a:r>
              <a:rPr lang="zh-Hant" altLang="en-US" sz="2300" b="1" dirty="0">
                <a:solidFill>
                  <a:srgbClr val="FFF000"/>
                </a:solidFill>
                <a:latin typeface="微軟正黑體" pitchFamily="34" charset="-120"/>
                <a:ea typeface="微軟正黑體" pitchFamily="34" charset="-120"/>
              </a:rPr>
              <a:t>核心</a:t>
            </a:r>
            <a:endParaRPr lang="en-US" altLang="zh-TW" sz="23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32" name="Picture 3" descr="C:\Users\Han Tsai\Desktop\PPT_x73X\未命名-4.png">
            <a:extLst>
              <a:ext uri="{FF2B5EF4-FFF2-40B4-BE49-F238E27FC236}">
                <a16:creationId xmlns:a16="http://schemas.microsoft.com/office/drawing/2014/main" xmlns="" id="{7029B8A8-E6DB-8540-BE5B-C6C172CFD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940842" y="1312060"/>
            <a:ext cx="548632" cy="435306"/>
          </a:xfrm>
          <a:prstGeom prst="rect">
            <a:avLst/>
          </a:prstGeom>
          <a:noFill/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xmlns="" id="{0B0AFBB5-AE3F-7B43-BE4B-B8C3791C8C02}"/>
              </a:ext>
            </a:extLst>
          </p:cNvPr>
          <p:cNvSpPr txBox="1"/>
          <p:nvPr/>
        </p:nvSpPr>
        <p:spPr>
          <a:xfrm>
            <a:off x="4747155" y="4206035"/>
            <a:ext cx="28280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TS-x73: 2 x </a:t>
            </a:r>
            <a:r>
              <a:rPr lang="en-US" altLang="zh-TW" sz="1600" b="1" dirty="0" err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PCIe</a:t>
            </a:r>
            <a:r>
              <a:rPr lang="en-US" altLang="zh-TW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TW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絕佳擴充性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xmlns="" id="{D679E9C2-5E7F-8F4B-941A-EE480F89B3C0}"/>
              </a:ext>
            </a:extLst>
          </p:cNvPr>
          <p:cNvSpPr txBox="1"/>
          <p:nvPr/>
        </p:nvSpPr>
        <p:spPr>
          <a:xfrm>
            <a:off x="4735126" y="1847760"/>
            <a:ext cx="40142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Hant" altLang="en-US" sz="1600" b="1" dirty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基礎頻率</a:t>
            </a:r>
            <a:r>
              <a:rPr lang="en-US" altLang="zh-Hant" sz="1600" b="1" dirty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: 2.1 GHz   Turbo Core: 3.4 GHz</a:t>
            </a:r>
            <a:endParaRPr lang="zh-TW" altLang="en-US" sz="1600" b="1" dirty="0">
              <a:solidFill>
                <a:srgbClr val="FFC0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D4A0FFA4-67B6-734D-B8BE-CC47DB7217C9}"/>
              </a:ext>
            </a:extLst>
          </p:cNvPr>
          <p:cNvSpPr txBox="1"/>
          <p:nvPr/>
        </p:nvSpPr>
        <p:spPr>
          <a:xfrm>
            <a:off x="5215619" y="2089180"/>
            <a:ext cx="29995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Hant" altLang="en-US" sz="1600" b="1" dirty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內建 </a:t>
            </a:r>
            <a:r>
              <a:rPr lang="en-US" altLang="zh-Hant" sz="1600" b="1" dirty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Radeon R7 </a:t>
            </a:r>
            <a:r>
              <a:rPr lang="zh-Hant" altLang="en-US" sz="1600" b="1" dirty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等級顯示晶片</a:t>
            </a:r>
            <a:endParaRPr lang="zh-TW" altLang="en-US" sz="1600" b="1" dirty="0">
              <a:solidFill>
                <a:srgbClr val="FFC0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5B67A4FA-A78B-FE41-BC68-8044A8959F03}"/>
              </a:ext>
            </a:extLst>
          </p:cNvPr>
          <p:cNvSpPr txBox="1"/>
          <p:nvPr/>
        </p:nvSpPr>
        <p:spPr>
          <a:xfrm>
            <a:off x="4786314" y="3760338"/>
            <a:ext cx="40142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Hant" altLang="en-US" sz="1600" b="1" dirty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基礎頻率</a:t>
            </a:r>
            <a:r>
              <a:rPr lang="en-US" altLang="zh-Hant" sz="1600" b="1" dirty="0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: 2.1 GHz   Turbo Core: 3.4 GHz</a:t>
            </a:r>
            <a:endParaRPr lang="zh-TW" altLang="en-US" sz="1600" b="1" dirty="0">
              <a:solidFill>
                <a:srgbClr val="FFC0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xmlns="" id="{D5876505-E4B4-AB46-AB36-472FA151B6CE}"/>
              </a:ext>
            </a:extLst>
          </p:cNvPr>
          <p:cNvSpPr txBox="1"/>
          <p:nvPr/>
        </p:nvSpPr>
        <p:spPr>
          <a:xfrm>
            <a:off x="346191" y="2844593"/>
            <a:ext cx="15803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TS-x73</a:t>
            </a:r>
            <a:r>
              <a:rPr lang="zh-TW" altLang="en-US" b="1" dirty="0">
                <a:solidFill>
                  <a:srgbClr val="0070C0"/>
                </a:solidFill>
              </a:rPr>
              <a:t> </a:t>
            </a:r>
            <a:r>
              <a:rPr lang="zh-TW" altLang="en-US" b="1" dirty="0">
                <a:latin typeface="微軟正黑體" pitchFamily="34" charset="-120"/>
                <a:ea typeface="微軟正黑體" pitchFamily="34" charset="-120"/>
              </a:rPr>
              <a:t>系列</a:t>
            </a:r>
            <a:endParaRPr lang="en-US" b="1" dirty="0"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49" name="直線接點 68">
            <a:extLst>
              <a:ext uri="{FF2B5EF4-FFF2-40B4-BE49-F238E27FC236}">
                <a16:creationId xmlns:a16="http://schemas.microsoft.com/office/drawing/2014/main" xmlns="" id="{76D0C883-2DF2-EF44-80C3-C3648EF0FB6D}"/>
              </a:ext>
            </a:extLst>
          </p:cNvPr>
          <p:cNvCxnSpPr/>
          <p:nvPr/>
        </p:nvCxnSpPr>
        <p:spPr>
          <a:xfrm>
            <a:off x="1709023" y="1799081"/>
            <a:ext cx="2214578" cy="2173"/>
          </a:xfrm>
          <a:prstGeom prst="line">
            <a:avLst/>
          </a:prstGeom>
          <a:ln>
            <a:solidFill>
              <a:schemeClr val="bg2">
                <a:lumMod val="40000"/>
                <a:lumOff val="60000"/>
                <a:alpha val="4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Picture 49">
            <a:extLst>
              <a:ext uri="{FF2B5EF4-FFF2-40B4-BE49-F238E27FC236}">
                <a16:creationId xmlns:a16="http://schemas.microsoft.com/office/drawing/2014/main" xmlns="" id="{742511D8-E043-5441-9FEA-E16C2E3741C6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10287" y="3172264"/>
            <a:ext cx="1209385" cy="756000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xmlns="" id="{470255E9-E799-4C40-81AB-AB187E70546E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561783" y="3164503"/>
            <a:ext cx="1266975" cy="792000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xmlns="" id="{E6075715-6135-884B-87AD-DAFB5244615F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987824" y="3147814"/>
            <a:ext cx="1266975" cy="792000"/>
          </a:xfrm>
          <a:prstGeom prst="rect">
            <a:avLst/>
          </a:prstGeom>
        </p:spPr>
      </p:pic>
      <p:grpSp>
        <p:nvGrpSpPr>
          <p:cNvPr id="56" name="群組 43">
            <a:extLst>
              <a:ext uri="{FF2B5EF4-FFF2-40B4-BE49-F238E27FC236}">
                <a16:creationId xmlns:a16="http://schemas.microsoft.com/office/drawing/2014/main" xmlns="" id="{94F037DD-3060-D248-8A1E-3D23EA3CFDCD}"/>
              </a:ext>
            </a:extLst>
          </p:cNvPr>
          <p:cNvGrpSpPr/>
          <p:nvPr/>
        </p:nvGrpSpPr>
        <p:grpSpPr>
          <a:xfrm>
            <a:off x="-229997" y="2977224"/>
            <a:ext cx="1071570" cy="1071570"/>
            <a:chOff x="7847615" y="785800"/>
            <a:chExt cx="1428728" cy="1428728"/>
          </a:xfrm>
        </p:grpSpPr>
        <p:pic>
          <p:nvPicPr>
            <p:cNvPr id="57" name="Picture 9" descr="C:\Users\Han Tsai\Desktop\AFOBOT _PPT\orange_light.png">
              <a:extLst>
                <a:ext uri="{FF2B5EF4-FFF2-40B4-BE49-F238E27FC236}">
                  <a16:creationId xmlns:a16="http://schemas.microsoft.com/office/drawing/2014/main" xmlns="" id="{E518AD05-DE53-F24F-ADDB-26D9A06F54D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 bwMode="auto">
            <a:xfrm>
              <a:off x="7847615" y="785800"/>
              <a:ext cx="1428728" cy="1428728"/>
            </a:xfrm>
            <a:prstGeom prst="rect">
              <a:avLst/>
            </a:prstGeom>
            <a:noFill/>
          </p:spPr>
        </p:pic>
        <p:sp>
          <p:nvSpPr>
            <p:cNvPr id="58" name="矩形 50">
              <a:extLst>
                <a:ext uri="{FF2B5EF4-FFF2-40B4-BE49-F238E27FC236}">
                  <a16:creationId xmlns:a16="http://schemas.microsoft.com/office/drawing/2014/main" xmlns="" id="{071E2D73-9C5F-FA41-8EFE-B4F3D949FF1C}"/>
                </a:ext>
              </a:extLst>
            </p:cNvPr>
            <p:cNvSpPr/>
            <p:nvPr/>
          </p:nvSpPr>
          <p:spPr>
            <a:xfrm>
              <a:off x="8145940" y="1262043"/>
              <a:ext cx="844657" cy="4308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1500" b="1" dirty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NEW</a:t>
              </a:r>
              <a:endParaRPr lang="zh-TW" altLang="en-US" sz="1500" b="1" dirty="0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</p:txBody>
        </p:sp>
      </p:grpSp>
      <p:pic>
        <p:nvPicPr>
          <p:cNvPr id="13" name="Picture 2" descr="C:\Users\Han Tsai\Desktop\PPT_x73X\未命名-3.png"/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849800" y="1202056"/>
            <a:ext cx="795136" cy="6735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4285667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n Tsai\Desktop\14926-r-series-product-chart-1260x709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1285866"/>
            <a:ext cx="8001056" cy="3429024"/>
          </a:xfrm>
          <a:prstGeom prst="rect">
            <a:avLst/>
          </a:prstGeom>
          <a:noFill/>
        </p:spPr>
      </p:pic>
      <p:sp>
        <p:nvSpPr>
          <p:cNvPr id="18" name="Title 2"/>
          <p:cNvSpPr txBox="1">
            <a:spLocks/>
          </p:cNvSpPr>
          <p:nvPr/>
        </p:nvSpPr>
        <p:spPr>
          <a:xfrm>
            <a:off x="214282" y="357172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4000" b="1" i="0" u="none" strike="noStrike" cap="none">
                <a:solidFill>
                  <a:schemeClr val="bg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r>
              <a:rPr lang="zh-TW" altLang="en-US" dirty="0">
                <a:solidFill>
                  <a:schemeClr val="bg1"/>
                </a:solidFill>
              </a:rPr>
              <a:t>直上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+mj-lt"/>
              </a:rPr>
              <a:t>AMD R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zh-TW" altLang="en-US" dirty="0">
                <a:solidFill>
                  <a:schemeClr val="bg1"/>
                </a:solidFill>
              </a:rPr>
              <a:t>系列旗艦款嵌入式處理器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02969" y="4857766"/>
            <a:ext cx="589392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表格資料來源</a:t>
            </a:r>
            <a:r>
              <a:rPr lang="en-US" altLang="zh-TW" sz="8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: </a:t>
            </a:r>
            <a:r>
              <a:rPr lang="en-US" sz="800" dirty="0">
                <a:solidFill>
                  <a:schemeClr val="bg1"/>
                </a:solidFill>
              </a:rPr>
              <a:t>http://</a:t>
            </a:r>
            <a:r>
              <a:rPr lang="en-US" sz="800" dirty="0" err="1">
                <a:solidFill>
                  <a:schemeClr val="bg1"/>
                </a:solidFill>
              </a:rPr>
              <a:t>www.amd.com</a:t>
            </a:r>
            <a:r>
              <a:rPr lang="en-US" sz="800" dirty="0">
                <a:solidFill>
                  <a:schemeClr val="bg1"/>
                </a:solidFill>
              </a:rPr>
              <a:t>/</a:t>
            </a:r>
            <a:r>
              <a:rPr lang="en-US" sz="800" dirty="0" err="1">
                <a:solidFill>
                  <a:schemeClr val="bg1"/>
                </a:solidFill>
              </a:rPr>
              <a:t>zh-hant</a:t>
            </a:r>
            <a:r>
              <a:rPr lang="en-US" sz="800" dirty="0">
                <a:solidFill>
                  <a:schemeClr val="bg1"/>
                </a:solidFill>
              </a:rPr>
              <a:t>/products/embedded-r-series-</a:t>
            </a:r>
            <a:r>
              <a:rPr lang="en-US" sz="800" dirty="0" err="1">
                <a:solidFill>
                  <a:schemeClr val="bg1"/>
                </a:solidFill>
              </a:rPr>
              <a:t>soc</a:t>
            </a: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88056" y="3696627"/>
            <a:ext cx="7992888" cy="324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向下箭號 19"/>
          <p:cNvSpPr/>
          <p:nvPr/>
        </p:nvSpPr>
        <p:spPr>
          <a:xfrm rot="2975784">
            <a:off x="758781" y="3391056"/>
            <a:ext cx="357190" cy="468267"/>
          </a:xfrm>
          <a:prstGeom prst="downArrow">
            <a:avLst>
              <a:gd name="adj1" fmla="val 45359"/>
              <a:gd name="adj2" fmla="val 68032"/>
            </a:avLst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平行四邊形 11"/>
          <p:cNvSpPr/>
          <p:nvPr/>
        </p:nvSpPr>
        <p:spPr>
          <a:xfrm>
            <a:off x="7236296" y="3507854"/>
            <a:ext cx="2235787" cy="231924"/>
          </a:xfrm>
          <a:prstGeom prst="parallelogram">
            <a:avLst>
              <a:gd name="adj" fmla="val 57994"/>
            </a:avLst>
          </a:prstGeom>
          <a:solidFill>
            <a:srgbClr val="303F97">
              <a:alpha val="5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6" name="平行四邊形 15"/>
          <p:cNvSpPr/>
          <p:nvPr/>
        </p:nvSpPr>
        <p:spPr>
          <a:xfrm>
            <a:off x="7092280" y="3455150"/>
            <a:ext cx="2210169" cy="235650"/>
          </a:xfrm>
          <a:prstGeom prst="parallelogram">
            <a:avLst>
              <a:gd name="adj" fmla="val 55727"/>
            </a:avLst>
          </a:prstGeom>
          <a:solidFill>
            <a:srgbClr val="303F97"/>
          </a:solidFill>
          <a:ln>
            <a:solidFill>
              <a:srgbClr val="303F9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b="1" dirty="0"/>
              <a:t>TS-x73 &amp; TS-x73U</a:t>
            </a:r>
            <a:endParaRPr lang="zh-TW" altLang="en-US" b="1" dirty="0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xmlns="" id="{DC8240AF-5528-AE41-A4E6-7B16761CCCC7}"/>
              </a:ext>
            </a:extLst>
          </p:cNvPr>
          <p:cNvSpPr/>
          <p:nvPr/>
        </p:nvSpPr>
        <p:spPr>
          <a:xfrm>
            <a:off x="107504" y="2733486"/>
            <a:ext cx="7992888" cy="324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00</a:t>
            </a:r>
          </a:p>
        </p:txBody>
      </p:sp>
      <p:sp>
        <p:nvSpPr>
          <p:cNvPr id="13" name="平行四邊形 11">
            <a:extLst>
              <a:ext uri="{FF2B5EF4-FFF2-40B4-BE49-F238E27FC236}">
                <a16:creationId xmlns:a16="http://schemas.microsoft.com/office/drawing/2014/main" xmlns="" id="{6E4E626F-9EAD-3845-8FBA-851B5A7B173F}"/>
              </a:ext>
            </a:extLst>
          </p:cNvPr>
          <p:cNvSpPr/>
          <p:nvPr/>
        </p:nvSpPr>
        <p:spPr>
          <a:xfrm>
            <a:off x="7388696" y="2552446"/>
            <a:ext cx="2235787" cy="231924"/>
          </a:xfrm>
          <a:prstGeom prst="parallelogram">
            <a:avLst>
              <a:gd name="adj" fmla="val 57994"/>
            </a:avLst>
          </a:prstGeom>
          <a:solidFill>
            <a:srgbClr val="303F97">
              <a:alpha val="5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平行四邊形 15">
            <a:extLst>
              <a:ext uri="{FF2B5EF4-FFF2-40B4-BE49-F238E27FC236}">
                <a16:creationId xmlns:a16="http://schemas.microsoft.com/office/drawing/2014/main" xmlns="" id="{D1E317B9-AD68-044F-A7BA-5018BB01BD3C}"/>
              </a:ext>
            </a:extLst>
          </p:cNvPr>
          <p:cNvSpPr/>
          <p:nvPr/>
        </p:nvSpPr>
        <p:spPr>
          <a:xfrm>
            <a:off x="7244680" y="2499742"/>
            <a:ext cx="2210169" cy="235650"/>
          </a:xfrm>
          <a:prstGeom prst="parallelogram">
            <a:avLst>
              <a:gd name="adj" fmla="val 55727"/>
            </a:avLst>
          </a:prstGeom>
          <a:solidFill>
            <a:srgbClr val="303F97"/>
          </a:solidFill>
          <a:ln>
            <a:solidFill>
              <a:srgbClr val="303F9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b="1" dirty="0"/>
              <a:t>TVS-x73e</a:t>
            </a:r>
            <a:endParaRPr lang="zh-TW" altLang="en-US" b="1" dirty="0"/>
          </a:p>
        </p:txBody>
      </p:sp>
      <p:sp>
        <p:nvSpPr>
          <p:cNvPr id="17" name="向下箭號 19">
            <a:extLst>
              <a:ext uri="{FF2B5EF4-FFF2-40B4-BE49-F238E27FC236}">
                <a16:creationId xmlns:a16="http://schemas.microsoft.com/office/drawing/2014/main" xmlns="" id="{FADCBA60-1FDB-5545-B468-B57E0C1E30F2}"/>
              </a:ext>
            </a:extLst>
          </p:cNvPr>
          <p:cNvSpPr/>
          <p:nvPr/>
        </p:nvSpPr>
        <p:spPr>
          <a:xfrm rot="2975784">
            <a:off x="780313" y="2445836"/>
            <a:ext cx="357190" cy="468267"/>
          </a:xfrm>
          <a:prstGeom prst="downArrow">
            <a:avLst>
              <a:gd name="adj1" fmla="val 45359"/>
              <a:gd name="adj2" fmla="val 68032"/>
            </a:avLst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3158743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EB9F6D29-2886-0249-9BA7-583995D3CC8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123728" y="1491631"/>
            <a:ext cx="5393988" cy="337184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4282" y="285734"/>
            <a:ext cx="8786873" cy="660552"/>
          </a:xfrm>
        </p:spPr>
        <p:txBody>
          <a:bodyPr/>
          <a:lstStyle/>
          <a:p>
            <a:r>
              <a:rPr lang="en-US" altLang="zh-TW" dirty="0"/>
              <a:t>TS-x73 </a:t>
            </a:r>
            <a:r>
              <a:rPr lang="zh-TW" altLang="en-US" dirty="0"/>
              <a:t>正面設計</a:t>
            </a:r>
            <a:endParaRPr lang="en-US" dirty="0"/>
          </a:p>
        </p:txBody>
      </p:sp>
      <p:grpSp>
        <p:nvGrpSpPr>
          <p:cNvPr id="2" name="群組 54"/>
          <p:cNvGrpSpPr/>
          <p:nvPr/>
        </p:nvGrpSpPr>
        <p:grpSpPr>
          <a:xfrm>
            <a:off x="371724" y="1298432"/>
            <a:ext cx="2421269" cy="907562"/>
            <a:chOff x="274888" y="1282778"/>
            <a:chExt cx="2421269" cy="907562"/>
          </a:xfrm>
        </p:grpSpPr>
        <p:sp>
          <p:nvSpPr>
            <p:cNvPr id="29" name="Shape 240"/>
            <p:cNvSpPr txBox="1"/>
            <p:nvPr/>
          </p:nvSpPr>
          <p:spPr>
            <a:xfrm>
              <a:off x="274888" y="1282778"/>
              <a:ext cx="2214578" cy="7385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b="1" dirty="0">
                  <a:solidFill>
                    <a:srgbClr val="595959"/>
                  </a:solidFill>
                </a:rPr>
                <a:t>LED </a:t>
              </a:r>
              <a:r>
                <a:rPr lang="zh-TW" altLang="en-US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狀態燈</a:t>
              </a:r>
              <a:r>
                <a:rPr lang="en-US" altLang="zh-TW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: </a:t>
              </a:r>
              <a:r>
                <a:rPr lang="zh-TW" altLang="en-US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系統、網路、</a:t>
              </a:r>
              <a:r>
                <a:rPr lang="en-US" b="1" dirty="0">
                  <a:solidFill>
                    <a:srgbClr val="595959"/>
                  </a:solidFill>
                </a:rPr>
                <a:t>USB</a:t>
              </a:r>
              <a:r>
                <a:rPr lang="en-US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、</a:t>
              </a:r>
              <a:r>
                <a:rPr lang="en-US" b="1" dirty="0">
                  <a:solidFill>
                    <a:srgbClr val="595959"/>
                  </a:solidFill>
                </a:rPr>
                <a:t>M.2 SSD1</a:t>
              </a:r>
              <a:r>
                <a:rPr lang="en-US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、</a:t>
              </a:r>
            </a:p>
            <a:p>
              <a:pPr lvl="0">
                <a:buClr>
                  <a:srgbClr val="595959"/>
                </a:buClr>
                <a:buSzPct val="25000"/>
              </a:pPr>
              <a:r>
                <a:rPr lang="en-US" b="1" dirty="0">
                  <a:solidFill>
                    <a:srgbClr val="595959"/>
                  </a:solidFill>
                </a:rPr>
                <a:t>M.2 SSD2</a:t>
              </a:r>
              <a:r>
                <a:rPr lang="en-US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、</a:t>
              </a:r>
              <a:r>
                <a:rPr lang="en-US" b="1" dirty="0">
                  <a:solidFill>
                    <a:srgbClr val="595959"/>
                  </a:solidFill>
                </a:rPr>
                <a:t>HDDs </a:t>
              </a:r>
              <a:endParaRPr lang="en-US" sz="1400" b="1" i="0" u="none" strike="noStrike" cap="none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30" name="Shape 241"/>
            <p:cNvCxnSpPr/>
            <p:nvPr/>
          </p:nvCxnSpPr>
          <p:spPr>
            <a:xfrm>
              <a:off x="1917962" y="1690274"/>
              <a:ext cx="778195" cy="500066"/>
            </a:xfrm>
            <a:prstGeom prst="bentConnector3">
              <a:avLst>
                <a:gd name="adj1" fmla="val 100577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sp>
        <p:nvSpPr>
          <p:cNvPr id="31" name="Shape 242"/>
          <p:cNvSpPr txBox="1"/>
          <p:nvPr/>
        </p:nvSpPr>
        <p:spPr>
          <a:xfrm>
            <a:off x="371724" y="2287088"/>
            <a:ext cx="1496022" cy="738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595959"/>
              </a:buClr>
              <a:buSzPct val="25000"/>
            </a:pPr>
            <a:r>
              <a:rPr lang="en-US" b="1" dirty="0">
                <a:solidFill>
                  <a:srgbClr val="595959"/>
                </a:solidFill>
              </a:rPr>
              <a:t>IR </a:t>
            </a:r>
            <a:r>
              <a:rPr lang="zh-TW" altLang="en-US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紅外線接收器</a:t>
            </a:r>
            <a:endParaRPr lang="en-US" altLang="zh-TW" b="1" dirty="0">
              <a:solidFill>
                <a:srgbClr val="595959"/>
              </a:solidFill>
              <a:latin typeface="微軟正黑體" pitchFamily="34" charset="-120"/>
              <a:ea typeface="微軟正黑體" pitchFamily="34" charset="-120"/>
            </a:endParaRPr>
          </a:p>
          <a:p>
            <a:pPr lvl="0">
              <a:buClr>
                <a:srgbClr val="595959"/>
              </a:buClr>
              <a:buSzPct val="25000"/>
            </a:pPr>
            <a:r>
              <a:rPr lang="en-US" altLang="zh-TW" sz="900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(</a:t>
            </a:r>
            <a:r>
              <a:rPr lang="zh-Hant" altLang="en-US" sz="900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需搭配 </a:t>
            </a:r>
            <a:r>
              <a:rPr lang="en-US" altLang="zh-Hant" sz="900" b="1" dirty="0" err="1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PCIe</a:t>
            </a:r>
            <a:r>
              <a:rPr lang="en-US" altLang="zh-Hant" sz="900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Hant" altLang="en-US" sz="900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顯卡並</a:t>
            </a:r>
            <a:r>
              <a:rPr lang="zh-TW" altLang="en-US" sz="900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支援</a:t>
            </a:r>
            <a:r>
              <a:rPr lang="en-US" altLang="zh-TW" sz="900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 RM-IR004 </a:t>
            </a:r>
            <a:r>
              <a:rPr lang="zh-TW" altLang="en-US" sz="900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遙控器</a:t>
            </a:r>
            <a:r>
              <a:rPr lang="en-US" altLang="zh-TW" sz="900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)</a:t>
            </a:r>
            <a:endParaRPr lang="zh-TW" altLang="en-US" sz="900" b="1" dirty="0">
              <a:solidFill>
                <a:srgbClr val="595959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cxnSp>
        <p:nvCxnSpPr>
          <p:cNvPr id="32" name="Shape 243"/>
          <p:cNvCxnSpPr/>
          <p:nvPr/>
        </p:nvCxnSpPr>
        <p:spPr>
          <a:xfrm>
            <a:off x="1835696" y="2643758"/>
            <a:ext cx="720080" cy="0"/>
          </a:xfrm>
          <a:prstGeom prst="straightConnector1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36" name="Shape 244"/>
          <p:cNvSpPr txBox="1"/>
          <p:nvPr/>
        </p:nvSpPr>
        <p:spPr>
          <a:xfrm>
            <a:off x="374538" y="3076920"/>
            <a:ext cx="2215800" cy="523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595959"/>
              </a:buClr>
              <a:buSzPct val="25000"/>
            </a:pPr>
            <a:r>
              <a:rPr lang="zh-TW" altLang="en-US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免工具安裝 </a:t>
            </a:r>
            <a:r>
              <a:rPr lang="en-US" altLang="zh-TW" b="1" dirty="0">
                <a:solidFill>
                  <a:srgbClr val="595959"/>
                </a:solidFill>
              </a:rPr>
              <a:t>3.5</a:t>
            </a:r>
            <a:r>
              <a:rPr lang="zh-TW" altLang="en-US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吋</a:t>
            </a:r>
            <a:r>
              <a:rPr lang="zh-TW" altLang="en-US" b="1" dirty="0">
                <a:solidFill>
                  <a:srgbClr val="595959"/>
                </a:solidFill>
              </a:rPr>
              <a:t> </a:t>
            </a:r>
            <a:r>
              <a:rPr lang="en-US" altLang="zh-TW" b="1" dirty="0">
                <a:solidFill>
                  <a:srgbClr val="595959"/>
                </a:solidFill>
              </a:rPr>
              <a:t>HDD </a:t>
            </a:r>
          </a:p>
          <a:p>
            <a:pPr lvl="0">
              <a:buClr>
                <a:srgbClr val="595959"/>
              </a:buClr>
              <a:buSzPct val="25000"/>
            </a:pPr>
            <a:r>
              <a:rPr lang="zh-TW" altLang="en-US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或是透過螺絲固定的 </a:t>
            </a:r>
            <a:endParaRPr lang="en-US" altLang="zh-TW" b="1" dirty="0">
              <a:solidFill>
                <a:srgbClr val="595959"/>
              </a:solidFill>
              <a:latin typeface="微軟正黑體" pitchFamily="34" charset="-120"/>
              <a:ea typeface="微軟正黑體" pitchFamily="34" charset="-120"/>
            </a:endParaRPr>
          </a:p>
          <a:p>
            <a:pPr lvl="0">
              <a:buClr>
                <a:srgbClr val="595959"/>
              </a:buClr>
              <a:buSzPct val="25000"/>
            </a:pPr>
            <a:r>
              <a:rPr lang="en-US" altLang="zh-TW" b="1" dirty="0">
                <a:solidFill>
                  <a:srgbClr val="595959"/>
                </a:solidFill>
              </a:rPr>
              <a:t>2.5</a:t>
            </a:r>
            <a:r>
              <a:rPr lang="zh-TW" altLang="en-US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吋</a:t>
            </a:r>
            <a:r>
              <a:rPr lang="zh-TW" altLang="en-US" b="1" dirty="0">
                <a:solidFill>
                  <a:srgbClr val="595959"/>
                </a:solidFill>
              </a:rPr>
              <a:t> </a:t>
            </a:r>
            <a:r>
              <a:rPr lang="en-US" altLang="zh-TW" b="1" dirty="0">
                <a:solidFill>
                  <a:srgbClr val="595959"/>
                </a:solidFill>
              </a:rPr>
              <a:t>HDD/SSD </a:t>
            </a:r>
            <a:r>
              <a:rPr lang="zh-TW" altLang="en-US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托盤</a:t>
            </a:r>
            <a:endParaRPr lang="en-US" sz="1400" b="1" i="0" u="none" strike="noStrike" cap="none" dirty="0">
              <a:solidFill>
                <a:srgbClr val="595959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cxnSp>
        <p:nvCxnSpPr>
          <p:cNvPr id="37" name="Shape 245"/>
          <p:cNvCxnSpPr/>
          <p:nvPr/>
        </p:nvCxnSpPr>
        <p:spPr>
          <a:xfrm>
            <a:off x="2195736" y="3468257"/>
            <a:ext cx="1691066" cy="0"/>
          </a:xfrm>
          <a:prstGeom prst="straightConnector1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oval" w="lg" len="lg"/>
          </a:ln>
        </p:spPr>
      </p:cxnSp>
      <p:grpSp>
        <p:nvGrpSpPr>
          <p:cNvPr id="5" name="群組 58"/>
          <p:cNvGrpSpPr/>
          <p:nvPr/>
        </p:nvGrpSpPr>
        <p:grpSpPr>
          <a:xfrm>
            <a:off x="7020272" y="2648292"/>
            <a:ext cx="2603708" cy="951828"/>
            <a:chOff x="5214942" y="1119856"/>
            <a:chExt cx="2603708" cy="951828"/>
          </a:xfrm>
        </p:grpSpPr>
        <p:sp>
          <p:nvSpPr>
            <p:cNvPr id="60" name="Shape 246"/>
            <p:cNvSpPr txBox="1"/>
            <p:nvPr/>
          </p:nvSpPr>
          <p:spPr>
            <a:xfrm>
              <a:off x="6000760" y="1119856"/>
              <a:ext cx="1817890" cy="5232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zh-TW" altLang="en-US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電源鍵</a:t>
              </a:r>
            </a:p>
          </p:txBody>
        </p:sp>
        <p:cxnSp>
          <p:nvCxnSpPr>
            <p:cNvPr id="61" name="Shape 241"/>
            <p:cNvCxnSpPr/>
            <p:nvPr/>
          </p:nvCxnSpPr>
          <p:spPr>
            <a:xfrm rot="5400000">
              <a:off x="5214942" y="1285866"/>
              <a:ext cx="785818" cy="785818"/>
            </a:xfrm>
            <a:prstGeom prst="bentConnector3">
              <a:avLst>
                <a:gd name="adj1" fmla="val -1269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sp>
        <p:nvSpPr>
          <p:cNvPr id="66" name="Shape 246"/>
          <p:cNvSpPr txBox="1"/>
          <p:nvPr/>
        </p:nvSpPr>
        <p:spPr>
          <a:xfrm>
            <a:off x="7900608" y="3240000"/>
            <a:ext cx="1351912" cy="28575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595959"/>
              </a:buClr>
              <a:buSzPct val="25000"/>
            </a:pPr>
            <a:r>
              <a:rPr lang="en-US" altLang="zh-TW" b="1" dirty="0">
                <a:solidFill>
                  <a:srgbClr val="595959"/>
                </a:solidFill>
                <a:latin typeface="+mj-lt"/>
                <a:ea typeface="微軟正黑體" pitchFamily="34" charset="-120"/>
              </a:rPr>
              <a:t>USB 3.0 </a:t>
            </a:r>
            <a:r>
              <a:rPr lang="zh-TW" altLang="en-US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埠</a:t>
            </a:r>
            <a:endParaRPr lang="en-US" altLang="zh-TW" b="1" dirty="0">
              <a:solidFill>
                <a:srgbClr val="595959"/>
              </a:solidFill>
              <a:latin typeface="微軟正黑體" pitchFamily="34" charset="-120"/>
              <a:ea typeface="微軟正黑體" pitchFamily="34" charset="-120"/>
            </a:endParaRPr>
          </a:p>
          <a:p>
            <a:pPr lvl="0">
              <a:buClr>
                <a:srgbClr val="595959"/>
              </a:buClr>
              <a:buSzPct val="25000"/>
            </a:pPr>
            <a:r>
              <a:rPr lang="zh-TW" altLang="en-US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rPr>
              <a:t>與備份鍵</a:t>
            </a:r>
          </a:p>
        </p:txBody>
      </p:sp>
      <p:cxnSp>
        <p:nvCxnSpPr>
          <p:cNvPr id="67" name="Shape 241"/>
          <p:cNvCxnSpPr/>
          <p:nvPr/>
        </p:nvCxnSpPr>
        <p:spPr>
          <a:xfrm rot="10800000" flipV="1">
            <a:off x="7186965" y="3350199"/>
            <a:ext cx="635365" cy="808948"/>
          </a:xfrm>
          <a:prstGeom prst="bentConnector2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oval" w="lg" len="lg"/>
          </a:ln>
        </p:spPr>
      </p:cxnSp>
      <p:grpSp>
        <p:nvGrpSpPr>
          <p:cNvPr id="18" name="群組 17"/>
          <p:cNvGrpSpPr/>
          <p:nvPr/>
        </p:nvGrpSpPr>
        <p:grpSpPr>
          <a:xfrm>
            <a:off x="5311" y="4196380"/>
            <a:ext cx="2343758" cy="823642"/>
            <a:chOff x="-256864" y="4227934"/>
            <a:chExt cx="2605340" cy="915567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xmlns="" id="{47E6627B-0BA5-CB4B-A885-5C84AE731D2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-256864" y="4227934"/>
              <a:ext cx="1464645" cy="915566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9637AF98-589D-E842-9E34-9F133A46AC7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883831" y="4227935"/>
              <a:ext cx="1464645" cy="91556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893254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7F37BC6B-C305-3E40-BF11-96027390B3C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330400" y="1368123"/>
            <a:ext cx="5842000" cy="3651899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214282" y="285734"/>
            <a:ext cx="8786873" cy="660552"/>
          </a:xfrm>
        </p:spPr>
        <p:txBody>
          <a:bodyPr/>
          <a:lstStyle/>
          <a:p>
            <a:r>
              <a:rPr lang="en-US" altLang="zh-TW" dirty="0"/>
              <a:t>TS-x73 </a:t>
            </a:r>
            <a:r>
              <a:rPr lang="zh-TW" altLang="en-US" dirty="0"/>
              <a:t>背面設計</a:t>
            </a:r>
            <a:endParaRPr lang="en-US" dirty="0"/>
          </a:p>
        </p:txBody>
      </p:sp>
      <p:grpSp>
        <p:nvGrpSpPr>
          <p:cNvPr id="2" name="群組 27"/>
          <p:cNvGrpSpPr/>
          <p:nvPr/>
        </p:nvGrpSpPr>
        <p:grpSpPr>
          <a:xfrm>
            <a:off x="285720" y="1428742"/>
            <a:ext cx="3794098" cy="428628"/>
            <a:chOff x="274888" y="1639968"/>
            <a:chExt cx="3794098" cy="428628"/>
          </a:xfrm>
        </p:grpSpPr>
        <p:sp>
          <p:nvSpPr>
            <p:cNvPr id="29" name="Shape 240"/>
            <p:cNvSpPr txBox="1"/>
            <p:nvPr/>
          </p:nvSpPr>
          <p:spPr>
            <a:xfrm>
              <a:off x="274888" y="1639968"/>
              <a:ext cx="2368286" cy="42862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nl-NL" b="1" dirty="0">
                  <a:solidFill>
                    <a:srgbClr val="595959"/>
                  </a:solidFill>
                </a:rPr>
                <a:t>2 x PCIe Gen3 x4 </a:t>
              </a:r>
              <a:r>
                <a:rPr lang="nl-NL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插槽</a:t>
              </a:r>
            </a:p>
            <a:p>
              <a:pPr marL="171450" lvl="0" indent="-82550">
                <a:buClr>
                  <a:srgbClr val="595959"/>
                </a:buClr>
                <a:buSzPct val="70000"/>
                <a:buFont typeface="Arial" pitchFamily="34" charset="0"/>
                <a:buChar char="•"/>
              </a:pPr>
              <a:r>
                <a:rPr lang="nl-NL" sz="1100" b="1" i="0" u="none" strike="noStrike" cap="none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TS-473 </a:t>
              </a:r>
              <a:r>
                <a:rPr lang="zh-TW" altLang="en-US" sz="1100" b="1" i="0" u="none" strike="noStrike" cap="none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  <a:sym typeface="Arial"/>
                </a:rPr>
                <a:t>支援半高卡</a:t>
              </a:r>
              <a:endParaRPr lang="en-US" altLang="zh-TW" sz="1100" b="1" i="0" u="none" strike="noStrike" cap="none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  <a:p>
              <a:pPr marL="171450" lvl="0" indent="-82550">
                <a:buClr>
                  <a:srgbClr val="595959"/>
                </a:buClr>
                <a:buSzPct val="70000"/>
                <a:buFont typeface="Arial" pitchFamily="34" charset="0"/>
                <a:buChar char="•"/>
              </a:pPr>
              <a:r>
                <a:rPr lang="en-US" sz="1100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TS-673</a:t>
              </a:r>
              <a:r>
                <a:rPr lang="zh-TW" altLang="en-US" sz="1100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 與</a:t>
              </a:r>
              <a:r>
                <a:rPr lang="en-US" altLang="zh-TW" sz="1100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 TS-873 </a:t>
              </a:r>
              <a:r>
                <a:rPr lang="zh-TW" altLang="en-US" sz="1100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支援全高卡</a:t>
              </a:r>
              <a:endParaRPr lang="en-US" sz="1100" b="1" i="0" u="none" strike="noStrike" cap="none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cxnSp>
          <p:nvCxnSpPr>
            <p:cNvPr id="30" name="Shape 241"/>
            <p:cNvCxnSpPr/>
            <p:nvPr/>
          </p:nvCxnSpPr>
          <p:spPr>
            <a:xfrm>
              <a:off x="2354474" y="1724172"/>
              <a:ext cx="1714512" cy="217124"/>
            </a:xfrm>
            <a:prstGeom prst="bentConnector3">
              <a:avLst>
                <a:gd name="adj1" fmla="val 99854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sp>
        <p:nvSpPr>
          <p:cNvPr id="38" name="Shape 242"/>
          <p:cNvSpPr txBox="1"/>
          <p:nvPr/>
        </p:nvSpPr>
        <p:spPr>
          <a:xfrm>
            <a:off x="285720" y="3291830"/>
            <a:ext cx="2215800" cy="38141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595959"/>
              </a:buClr>
              <a:buSzPct val="25000"/>
            </a:pPr>
            <a:r>
              <a:rPr lang="pl-PL" b="1" dirty="0">
                <a:solidFill>
                  <a:srgbClr val="595959"/>
                </a:solidFill>
              </a:rPr>
              <a:t>3 x USB 3.0</a:t>
            </a:r>
          </a:p>
        </p:txBody>
      </p:sp>
      <p:sp>
        <p:nvSpPr>
          <p:cNvPr id="51" name="Shape 268"/>
          <p:cNvSpPr/>
          <p:nvPr/>
        </p:nvSpPr>
        <p:spPr>
          <a:xfrm>
            <a:off x="3214679" y="1871903"/>
            <a:ext cx="1605542" cy="627839"/>
          </a:xfrm>
          <a:prstGeom prst="rect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Shape 268"/>
          <p:cNvSpPr/>
          <p:nvPr/>
        </p:nvSpPr>
        <p:spPr>
          <a:xfrm>
            <a:off x="2771278" y="3409470"/>
            <a:ext cx="360562" cy="530432"/>
          </a:xfrm>
          <a:prstGeom prst="rect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39" name="Shape 243"/>
          <p:cNvCxnSpPr/>
          <p:nvPr/>
        </p:nvCxnSpPr>
        <p:spPr>
          <a:xfrm flipV="1">
            <a:off x="1428728" y="3432271"/>
            <a:ext cx="1332562" cy="2435"/>
          </a:xfrm>
          <a:prstGeom prst="straightConnector1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oval" w="lg" len="lg"/>
          </a:ln>
        </p:spPr>
      </p:cxnSp>
      <p:sp>
        <p:nvSpPr>
          <p:cNvPr id="58" name="Shape 268"/>
          <p:cNvSpPr/>
          <p:nvPr/>
        </p:nvSpPr>
        <p:spPr>
          <a:xfrm>
            <a:off x="2627840" y="3958890"/>
            <a:ext cx="504000" cy="756000"/>
          </a:xfrm>
          <a:prstGeom prst="rect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" name="群組 39"/>
          <p:cNvGrpSpPr/>
          <p:nvPr/>
        </p:nvGrpSpPr>
        <p:grpSpPr>
          <a:xfrm>
            <a:off x="288000" y="3777367"/>
            <a:ext cx="2368286" cy="738599"/>
            <a:chOff x="300242" y="1299852"/>
            <a:chExt cx="2368286" cy="738599"/>
          </a:xfrm>
        </p:grpSpPr>
        <p:sp>
          <p:nvSpPr>
            <p:cNvPr id="41" name="Shape 240"/>
            <p:cNvSpPr txBox="1"/>
            <p:nvPr/>
          </p:nvSpPr>
          <p:spPr>
            <a:xfrm>
              <a:off x="300242" y="1299852"/>
              <a:ext cx="2368286" cy="7385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b="1" dirty="0">
                  <a:solidFill>
                    <a:srgbClr val="595959"/>
                  </a:solidFill>
                </a:rPr>
                <a:t>4 x Gigabit LAN</a:t>
              </a:r>
              <a:endParaRPr lang="en-US" sz="1400" b="1" i="0" u="none" strike="noStrike" cap="none" dirty="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42" name="Shape 241"/>
            <p:cNvCxnSpPr/>
            <p:nvPr/>
          </p:nvCxnSpPr>
          <p:spPr>
            <a:xfrm>
              <a:off x="1798160" y="1448362"/>
              <a:ext cx="795372" cy="285752"/>
            </a:xfrm>
            <a:prstGeom prst="bentConnector3">
              <a:avLst>
                <a:gd name="adj1" fmla="val 71993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  <p:sp>
        <p:nvSpPr>
          <p:cNvPr id="62" name="Shape 268"/>
          <p:cNvSpPr/>
          <p:nvPr/>
        </p:nvSpPr>
        <p:spPr>
          <a:xfrm>
            <a:off x="3214678" y="2786064"/>
            <a:ext cx="357190" cy="1000132"/>
          </a:xfrm>
          <a:prstGeom prst="rect">
            <a:avLst/>
          </a:prstGeom>
          <a:noFill/>
          <a:ln w="19050" cap="flat" cmpd="sng">
            <a:solidFill>
              <a:srgbClr val="EF86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5" name="群組 74"/>
          <p:cNvGrpSpPr/>
          <p:nvPr/>
        </p:nvGrpSpPr>
        <p:grpSpPr>
          <a:xfrm>
            <a:off x="3214678" y="2536031"/>
            <a:ext cx="5684882" cy="1893107"/>
            <a:chOff x="3143240" y="2536031"/>
            <a:chExt cx="5684882" cy="1893107"/>
          </a:xfrm>
        </p:grpSpPr>
        <p:sp>
          <p:nvSpPr>
            <p:cNvPr id="65" name="Shape 246"/>
            <p:cNvSpPr txBox="1"/>
            <p:nvPr/>
          </p:nvSpPr>
          <p:spPr>
            <a:xfrm>
              <a:off x="7927928" y="2536031"/>
              <a:ext cx="900194" cy="35719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zh-TW" altLang="en-US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揚聲器</a:t>
              </a:r>
            </a:p>
          </p:txBody>
        </p:sp>
        <p:grpSp>
          <p:nvGrpSpPr>
            <p:cNvPr id="6" name="群組 73"/>
            <p:cNvGrpSpPr/>
            <p:nvPr/>
          </p:nvGrpSpPr>
          <p:grpSpPr>
            <a:xfrm>
              <a:off x="3143240" y="2681050"/>
              <a:ext cx="4777608" cy="1748088"/>
              <a:chOff x="3143240" y="2681050"/>
              <a:chExt cx="4777608" cy="1748088"/>
            </a:xfrm>
          </p:grpSpPr>
          <p:sp>
            <p:nvSpPr>
              <p:cNvPr id="64" name="六邊形 63"/>
              <p:cNvSpPr/>
              <p:nvPr/>
            </p:nvSpPr>
            <p:spPr>
              <a:xfrm rot="5400000">
                <a:off x="3143240" y="4000510"/>
                <a:ext cx="428628" cy="428628"/>
              </a:xfrm>
              <a:prstGeom prst="hexagon">
                <a:avLst/>
              </a:prstGeom>
              <a:noFill/>
              <a:ln w="19050">
                <a:solidFill>
                  <a:srgbClr val="EF86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b="1"/>
              </a:p>
            </p:txBody>
          </p:sp>
          <p:cxnSp>
            <p:nvCxnSpPr>
              <p:cNvPr id="68" name="Shape 241"/>
              <p:cNvCxnSpPr>
                <a:cxnSpLocks/>
              </p:cNvCxnSpPr>
              <p:nvPr/>
            </p:nvCxnSpPr>
            <p:spPr>
              <a:xfrm rot="10800000" flipV="1">
                <a:off x="3571870" y="2681050"/>
                <a:ext cx="4348978" cy="1533773"/>
              </a:xfrm>
              <a:prstGeom prst="bentConnector3">
                <a:avLst>
                  <a:gd name="adj1" fmla="val 50000"/>
                </a:avLst>
              </a:prstGeom>
              <a:noFill/>
              <a:ln w="19050" cap="flat" cmpd="sng">
                <a:solidFill>
                  <a:srgbClr val="EF8600"/>
                </a:solidFill>
                <a:prstDash val="solid"/>
                <a:round/>
                <a:headEnd type="none" w="med" len="med"/>
                <a:tailEnd type="oval" w="lg" len="lg"/>
              </a:ln>
            </p:spPr>
          </p:cxnSp>
        </p:grpSp>
      </p:grpSp>
      <p:grpSp>
        <p:nvGrpSpPr>
          <p:cNvPr id="7" name="群組 75"/>
          <p:cNvGrpSpPr/>
          <p:nvPr/>
        </p:nvGrpSpPr>
        <p:grpSpPr>
          <a:xfrm>
            <a:off x="3500432" y="2928940"/>
            <a:ext cx="5680080" cy="1643072"/>
            <a:chOff x="3428994" y="2928940"/>
            <a:chExt cx="5680080" cy="1643072"/>
          </a:xfrm>
        </p:grpSpPr>
        <p:cxnSp>
          <p:nvCxnSpPr>
            <p:cNvPr id="71" name="Shape 241"/>
            <p:cNvCxnSpPr/>
            <p:nvPr/>
          </p:nvCxnSpPr>
          <p:spPr>
            <a:xfrm rot="10800000" flipV="1">
              <a:off x="3428994" y="3071815"/>
              <a:ext cx="3786213" cy="1500197"/>
            </a:xfrm>
            <a:prstGeom prst="bentConnector3">
              <a:avLst>
                <a:gd name="adj1" fmla="val 26794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  <p:sp>
          <p:nvSpPr>
            <p:cNvPr id="73" name="Shape 246"/>
            <p:cNvSpPr txBox="1"/>
            <p:nvPr/>
          </p:nvSpPr>
          <p:spPr>
            <a:xfrm>
              <a:off x="7920848" y="2928940"/>
              <a:ext cx="1188226" cy="42862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altLang="zh-TW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Kensington </a:t>
              </a:r>
            </a:p>
            <a:p>
              <a:pPr lvl="0">
                <a:buClr>
                  <a:srgbClr val="595959"/>
                </a:buClr>
                <a:buSzPct val="25000"/>
              </a:pPr>
              <a:r>
                <a:rPr lang="zh-TW" altLang="en-US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安全鎖孔</a:t>
              </a:r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BE6AFC74-74E8-7B4A-8447-62CBE2EF48A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-36512" y="4253651"/>
            <a:ext cx="1275291" cy="79719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76E9B7E7-85C9-0948-8446-0B78959F03A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42503" y="4238039"/>
            <a:ext cx="1325241" cy="828422"/>
          </a:xfrm>
          <a:prstGeom prst="rect">
            <a:avLst/>
          </a:prstGeom>
        </p:spPr>
      </p:pic>
      <p:grpSp>
        <p:nvGrpSpPr>
          <p:cNvPr id="46" name="群組 27">
            <a:extLst>
              <a:ext uri="{FF2B5EF4-FFF2-40B4-BE49-F238E27FC236}">
                <a16:creationId xmlns:a16="http://schemas.microsoft.com/office/drawing/2014/main" xmlns="" id="{1FC5FEFC-86F0-A042-9843-52BBFB97550B}"/>
              </a:ext>
            </a:extLst>
          </p:cNvPr>
          <p:cNvGrpSpPr/>
          <p:nvPr/>
        </p:nvGrpSpPr>
        <p:grpSpPr>
          <a:xfrm>
            <a:off x="291534" y="2280944"/>
            <a:ext cx="3110872" cy="533242"/>
            <a:chOff x="291091" y="1466726"/>
            <a:chExt cx="3748963" cy="533242"/>
          </a:xfrm>
        </p:grpSpPr>
        <p:sp>
          <p:nvSpPr>
            <p:cNvPr id="47" name="Shape 240">
              <a:extLst>
                <a:ext uri="{FF2B5EF4-FFF2-40B4-BE49-F238E27FC236}">
                  <a16:creationId xmlns:a16="http://schemas.microsoft.com/office/drawing/2014/main" xmlns="" id="{81743B1A-A0F7-AE46-B94F-2AA346DB5E23}"/>
                </a:ext>
              </a:extLst>
            </p:cNvPr>
            <p:cNvSpPr txBox="1"/>
            <p:nvPr/>
          </p:nvSpPr>
          <p:spPr>
            <a:xfrm>
              <a:off x="291091" y="1466726"/>
              <a:ext cx="2679493" cy="42862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595959"/>
                </a:buClr>
                <a:buSzPct val="25000"/>
              </a:pPr>
              <a:r>
                <a:rPr lang="en-US" altLang="zh-TW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2 x  3.5mm </a:t>
              </a:r>
            </a:p>
            <a:p>
              <a:pPr lvl="0">
                <a:buClr>
                  <a:srgbClr val="595959"/>
                </a:buClr>
                <a:buSzPct val="25000"/>
              </a:pPr>
              <a:r>
                <a:rPr lang="zh-TW" altLang="en-US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動圈式麥克風輸入</a:t>
              </a:r>
              <a:endParaRPr lang="en-US" altLang="zh-TW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endParaRPr>
            </a:p>
            <a:p>
              <a:pPr lvl="0">
                <a:buClr>
                  <a:srgbClr val="595959"/>
                </a:buClr>
                <a:buSzPct val="25000"/>
              </a:pPr>
              <a:r>
                <a:rPr lang="en-US" altLang="zh-TW" b="1" dirty="0">
                  <a:solidFill>
                    <a:srgbClr val="595959"/>
                  </a:solidFill>
                  <a:latin typeface="微軟正黑體" pitchFamily="34" charset="-120"/>
                  <a:ea typeface="微軟正黑體" pitchFamily="34" charset="-120"/>
                </a:rPr>
                <a:t>&amp; 1 x 3.5mm Line Out</a:t>
              </a:r>
              <a:endParaRPr lang="zh-TW" altLang="en-US" b="1" dirty="0">
                <a:solidFill>
                  <a:srgbClr val="595959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cxnSp>
          <p:nvCxnSpPr>
            <p:cNvPr id="48" name="Shape 241">
              <a:extLst>
                <a:ext uri="{FF2B5EF4-FFF2-40B4-BE49-F238E27FC236}">
                  <a16:creationId xmlns:a16="http://schemas.microsoft.com/office/drawing/2014/main" xmlns="" id="{2A1EB8D0-C68F-D74D-AB2F-0F8F27EAA253}"/>
                </a:ext>
              </a:extLst>
            </p:cNvPr>
            <p:cNvCxnSpPr/>
            <p:nvPr/>
          </p:nvCxnSpPr>
          <p:spPr>
            <a:xfrm>
              <a:off x="2325542" y="1782844"/>
              <a:ext cx="1714512" cy="217124"/>
            </a:xfrm>
            <a:prstGeom prst="bentConnector3">
              <a:avLst>
                <a:gd name="adj1" fmla="val 99854"/>
              </a:avLst>
            </a:prstGeom>
            <a:noFill/>
            <a:ln w="19050" cap="flat" cmpd="sng">
              <a:solidFill>
                <a:srgbClr val="EF8600"/>
              </a:solidFill>
              <a:prstDash val="solid"/>
              <a:round/>
              <a:headEnd type="none" w="med" len="med"/>
              <a:tailEnd type="oval" w="lg" len="lg"/>
            </a:ln>
          </p:spPr>
        </p:cxnSp>
      </p:grpSp>
    </p:spTree>
    <p:extLst>
      <p:ext uri="{BB962C8B-B14F-4D97-AF65-F5344CB8AC3E}">
        <p14:creationId xmlns:p14="http://schemas.microsoft.com/office/powerpoint/2010/main" xmlns="" val="670797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-180528" y="1527026"/>
            <a:ext cx="5472607" cy="3420988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-714412" y="357172"/>
            <a:ext cx="10644262" cy="660552"/>
          </a:xfrm>
        </p:spPr>
        <p:txBody>
          <a:bodyPr/>
          <a:lstStyle/>
          <a:p>
            <a:r>
              <a:rPr lang="zh-TW" altLang="en-US" sz="3700" dirty="0"/>
              <a:t>超大</a:t>
            </a:r>
            <a:r>
              <a:rPr lang="en-US" altLang="zh-TW" sz="3700" dirty="0"/>
              <a:t> </a:t>
            </a:r>
            <a:r>
              <a:rPr lang="en-US" altLang="zh-TW" sz="3700" dirty="0">
                <a:latin typeface="+mj-lt"/>
              </a:rPr>
              <a:t>64GB DDR4 </a:t>
            </a:r>
            <a:r>
              <a:rPr lang="zh-TW" altLang="en-US" sz="3700" dirty="0"/>
              <a:t>記憶體、更適用大型專案</a:t>
            </a:r>
            <a:endParaRPr lang="en-US" sz="3700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4960305"/>
            <a:ext cx="177003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*ECC </a:t>
            </a:r>
            <a:r>
              <a:rPr lang="zh-TW" altLang="en-US" sz="8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與非</a:t>
            </a:r>
            <a:r>
              <a:rPr lang="en-US" altLang="zh-TW" sz="8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ECC </a:t>
            </a:r>
            <a:r>
              <a:rPr lang="zh-TW" altLang="en-US" sz="800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記憶體不可混用．</a:t>
            </a:r>
            <a:endParaRPr lang="en-US" sz="800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4" name="圓角矩形 2"/>
          <p:cNvSpPr>
            <a:spLocks noChangeArrowheads="1"/>
          </p:cNvSpPr>
          <p:nvPr/>
        </p:nvSpPr>
        <p:spPr bwMode="auto">
          <a:xfrm>
            <a:off x="714348" y="2500312"/>
            <a:ext cx="1500198" cy="1357322"/>
          </a:xfrm>
          <a:prstGeom prst="roundRect">
            <a:avLst>
              <a:gd name="adj" fmla="val 16667"/>
            </a:avLst>
          </a:prstGeom>
          <a:noFill/>
          <a:ln w="60325">
            <a:solidFill>
              <a:schemeClr val="accent1">
                <a:lumMod val="75000"/>
              </a:scheme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1pPr>
            <a:lvl2pPr marL="742950" indent="-285750"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2pPr>
            <a:lvl3pPr marL="1143000" indent="-228600"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3pPr>
            <a:lvl4pPr marL="1600200" indent="-228600"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4pPr>
            <a:lvl5pPr marL="2057400" indent="-228600"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9pPr>
          </a:lstStyle>
          <a:p>
            <a:pPr algn="ctr" eaLnBrk="1" hangingPunct="1"/>
            <a:endParaRPr lang="zh-TW" altLang="en-US" dirty="0">
              <a:latin typeface="Arial" charset="0"/>
            </a:endParaRPr>
          </a:p>
        </p:txBody>
      </p:sp>
      <p:sp>
        <p:nvSpPr>
          <p:cNvPr id="16" name="圓角矩形 15"/>
          <p:cNvSpPr/>
          <p:nvPr/>
        </p:nvSpPr>
        <p:spPr>
          <a:xfrm>
            <a:off x="5000628" y="1285866"/>
            <a:ext cx="4000528" cy="3590140"/>
          </a:xfrm>
          <a:prstGeom prst="roundRect">
            <a:avLst>
              <a:gd name="adj" fmla="val 0"/>
            </a:avLst>
          </a:prstGeom>
          <a:solidFill>
            <a:schemeClr val="accent1">
              <a:lumMod val="40000"/>
              <a:lumOff val="60000"/>
            </a:schemeClr>
          </a:solidFill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19" name="群組 18"/>
          <p:cNvGrpSpPr/>
          <p:nvPr/>
        </p:nvGrpSpPr>
        <p:grpSpPr>
          <a:xfrm>
            <a:off x="5143506" y="2730556"/>
            <a:ext cx="1857387" cy="1770020"/>
            <a:chOff x="5500692" y="2643188"/>
            <a:chExt cx="1564796" cy="668658"/>
          </a:xfrm>
        </p:grpSpPr>
        <p:sp>
          <p:nvSpPr>
            <p:cNvPr id="20" name="Shape 232"/>
            <p:cNvSpPr/>
            <p:nvPr/>
          </p:nvSpPr>
          <p:spPr>
            <a:xfrm>
              <a:off x="5500692" y="2643188"/>
              <a:ext cx="1564796" cy="668658"/>
            </a:xfrm>
            <a:prstGeom prst="roundRect">
              <a:avLst>
                <a:gd name="adj" fmla="val 1318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21" name="矩形 20"/>
            <p:cNvSpPr/>
            <p:nvPr/>
          </p:nvSpPr>
          <p:spPr>
            <a:xfrm>
              <a:off x="5611857" y="2880053"/>
              <a:ext cx="1333261" cy="313925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1600" b="1" dirty="0">
                  <a:solidFill>
                    <a:schemeClr val="accent1">
                      <a:lumMod val="50000"/>
                    </a:schemeClr>
                  </a:solidFill>
                  <a:latin typeface="+mn-lt"/>
                  <a:ea typeface="微軟正黑體" pitchFamily="34" charset="-120"/>
                </a:rPr>
                <a:t>TS-473-4G</a:t>
              </a:r>
            </a:p>
            <a:p>
              <a:pPr algn="ctr"/>
              <a:r>
                <a:rPr lang="en-US" sz="1600" b="1" dirty="0">
                  <a:solidFill>
                    <a:schemeClr val="accent1">
                      <a:lumMod val="50000"/>
                    </a:schemeClr>
                  </a:solidFill>
                  <a:latin typeface="+mn-lt"/>
                  <a:ea typeface="微軟正黑體" pitchFamily="34" charset="-120"/>
                </a:rPr>
                <a:t>TS-673-4G</a:t>
              </a:r>
            </a:p>
            <a:p>
              <a:pPr algn="ctr"/>
              <a:r>
                <a:rPr lang="en-US" sz="1600" b="1" dirty="0">
                  <a:solidFill>
                    <a:schemeClr val="accent1">
                      <a:lumMod val="50000"/>
                    </a:schemeClr>
                  </a:solidFill>
                  <a:latin typeface="+mn-lt"/>
                  <a:ea typeface="微軟正黑體" pitchFamily="34" charset="-120"/>
                </a:rPr>
                <a:t>TS-873-4G</a:t>
              </a:r>
              <a:endParaRPr lang="zh-TW" altLang="en-US" sz="1600" dirty="0">
                <a:solidFill>
                  <a:schemeClr val="accent1">
                    <a:lumMod val="5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</p:grpSp>
      <p:sp>
        <p:nvSpPr>
          <p:cNvPr id="23" name="矩形 22"/>
          <p:cNvSpPr/>
          <p:nvPr/>
        </p:nvSpPr>
        <p:spPr>
          <a:xfrm>
            <a:off x="4958604" y="1243842"/>
            <a:ext cx="256338" cy="25633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28" name="群組 27"/>
          <p:cNvGrpSpPr/>
          <p:nvPr/>
        </p:nvGrpSpPr>
        <p:grpSpPr>
          <a:xfrm>
            <a:off x="7075075" y="2722876"/>
            <a:ext cx="1780453" cy="1777700"/>
            <a:chOff x="5500692" y="2643188"/>
            <a:chExt cx="1564796" cy="668658"/>
          </a:xfrm>
        </p:grpSpPr>
        <p:sp>
          <p:nvSpPr>
            <p:cNvPr id="29" name="Shape 232"/>
            <p:cNvSpPr/>
            <p:nvPr/>
          </p:nvSpPr>
          <p:spPr>
            <a:xfrm>
              <a:off x="5500692" y="2643188"/>
              <a:ext cx="1564796" cy="668658"/>
            </a:xfrm>
            <a:prstGeom prst="roundRect">
              <a:avLst>
                <a:gd name="adj" fmla="val 1318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30" name="矩形 29"/>
            <p:cNvSpPr/>
            <p:nvPr/>
          </p:nvSpPr>
          <p:spPr>
            <a:xfrm>
              <a:off x="5623848" y="2881919"/>
              <a:ext cx="1318487" cy="312568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1600" b="1" dirty="0">
                  <a:solidFill>
                    <a:schemeClr val="accent1">
                      <a:lumMod val="50000"/>
                    </a:schemeClr>
                  </a:solidFill>
                  <a:latin typeface="+mn-lt"/>
                  <a:ea typeface="微軟正黑體" pitchFamily="34" charset="-120"/>
                </a:rPr>
                <a:t>TS-473-8G</a:t>
              </a:r>
            </a:p>
            <a:p>
              <a:pPr algn="ctr"/>
              <a:r>
                <a:rPr lang="en-US" sz="1600" b="1" dirty="0">
                  <a:solidFill>
                    <a:schemeClr val="accent1">
                      <a:lumMod val="50000"/>
                    </a:schemeClr>
                  </a:solidFill>
                  <a:latin typeface="+mn-lt"/>
                  <a:ea typeface="微軟正黑體" pitchFamily="34" charset="-120"/>
                </a:rPr>
                <a:t>TS-673-8G</a:t>
              </a:r>
            </a:p>
            <a:p>
              <a:pPr algn="ctr"/>
              <a:r>
                <a:rPr lang="en-US" sz="1600" b="1" dirty="0">
                  <a:solidFill>
                    <a:schemeClr val="accent1">
                      <a:lumMod val="50000"/>
                    </a:schemeClr>
                  </a:solidFill>
                  <a:latin typeface="+mn-lt"/>
                  <a:ea typeface="微軟正黑體" pitchFamily="34" charset="-120"/>
                </a:rPr>
                <a:t>TS-873-8G</a:t>
              </a:r>
              <a:endParaRPr lang="zh-TW" altLang="en-US" sz="1600" dirty="0">
                <a:solidFill>
                  <a:schemeClr val="accent1">
                    <a:lumMod val="5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</p:grpSp>
      <p:cxnSp>
        <p:nvCxnSpPr>
          <p:cNvPr id="33" name="直線接點 32"/>
          <p:cNvCxnSpPr/>
          <p:nvPr/>
        </p:nvCxnSpPr>
        <p:spPr>
          <a:xfrm flipV="1">
            <a:off x="2143108" y="1350420"/>
            <a:ext cx="2970982" cy="1221330"/>
          </a:xfrm>
          <a:prstGeom prst="line">
            <a:avLst/>
          </a:prstGeom>
          <a:ln w="635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圓角化對角線角落矩形 17"/>
          <p:cNvSpPr/>
          <p:nvPr/>
        </p:nvSpPr>
        <p:spPr>
          <a:xfrm>
            <a:off x="5286380" y="1371420"/>
            <a:ext cx="3429024" cy="1200329"/>
          </a:xfrm>
          <a:prstGeom prst="round2DiagRect">
            <a:avLst>
              <a:gd name="adj1" fmla="val 32957"/>
              <a:gd name="adj2" fmla="val 0"/>
            </a:avLst>
          </a:prstGeom>
          <a:solidFill>
            <a:srgbClr val="3773E3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矩形 16"/>
          <p:cNvSpPr/>
          <p:nvPr/>
        </p:nvSpPr>
        <p:spPr>
          <a:xfrm>
            <a:off x="5465924" y="1371421"/>
            <a:ext cx="374954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rgbClr val="595959"/>
              </a:buClr>
            </a:pPr>
            <a:r>
              <a:rPr lang="en-US" altLang="zh-TW" sz="2400" b="1" dirty="0">
                <a:solidFill>
                  <a:schemeClr val="bg1"/>
                </a:solidFill>
              </a:rPr>
              <a:t>4 </a:t>
            </a:r>
            <a:r>
              <a:rPr lang="zh-TW" alt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個</a:t>
            </a:r>
            <a:r>
              <a:rPr lang="zh-TW" altLang="en-US" sz="2400" b="1" dirty="0">
                <a:solidFill>
                  <a:schemeClr val="bg1"/>
                </a:solidFill>
              </a:rPr>
              <a:t> </a:t>
            </a:r>
            <a:r>
              <a:rPr lang="en-US" altLang="zh-TW" sz="2400" b="1" dirty="0">
                <a:solidFill>
                  <a:schemeClr val="bg1"/>
                </a:solidFill>
              </a:rPr>
              <a:t>DDR4 SODIMM </a:t>
            </a:r>
          </a:p>
          <a:p>
            <a:pPr lvl="0">
              <a:buClr>
                <a:srgbClr val="595959"/>
              </a:buClr>
            </a:pPr>
            <a:r>
              <a:rPr lang="zh-TW" altLang="en-US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記憶體插槽，可達</a:t>
            </a:r>
            <a:r>
              <a:rPr lang="en-US" altLang="zh-TW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</a:p>
          <a:p>
            <a:pPr lvl="0">
              <a:buClr>
                <a:srgbClr val="595959"/>
              </a:buClr>
            </a:pPr>
            <a:r>
              <a:rPr lang="en-US" altLang="zh-TW" sz="24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64GB (4 x 16GB)</a:t>
            </a:r>
            <a:endParaRPr lang="zh-TW" altLang="en-US" sz="24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4" name="Shape 390"/>
          <p:cNvSpPr/>
          <p:nvPr/>
        </p:nvSpPr>
        <p:spPr>
          <a:xfrm>
            <a:off x="5143504" y="2857502"/>
            <a:ext cx="1785950" cy="333383"/>
          </a:xfrm>
          <a:prstGeom prst="rect">
            <a:avLst/>
          </a:prstGeom>
          <a:ln w="19050"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lIns="91425" tIns="91425" rIns="91425" bIns="91425" anchor="ctr" anchorCtr="0">
            <a:noAutofit/>
          </a:bodyPr>
          <a:lstStyle/>
          <a:p>
            <a:pPr algn="ctr"/>
            <a:r>
              <a:rPr lang="nn-NO" altLang="zh-TW" b="1" dirty="0">
                <a:solidFill>
                  <a:schemeClr val="bg1"/>
                </a:solidFill>
                <a:ea typeface="微軟正黑體" pitchFamily="34" charset="-120"/>
              </a:rPr>
              <a:t>4GB RAM (2 x 2GB)</a:t>
            </a:r>
          </a:p>
        </p:txBody>
      </p:sp>
      <p:sp>
        <p:nvSpPr>
          <p:cNvPr id="25" name="Shape 390"/>
          <p:cNvSpPr/>
          <p:nvPr/>
        </p:nvSpPr>
        <p:spPr>
          <a:xfrm>
            <a:off x="7072330" y="2857502"/>
            <a:ext cx="1785950" cy="333383"/>
          </a:xfrm>
          <a:prstGeom prst="rect">
            <a:avLst/>
          </a:prstGeom>
          <a:ln w="19050"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lIns="91425" tIns="91425" rIns="91425" bIns="91425" anchor="ctr" anchorCtr="0">
            <a:noAutofit/>
          </a:bodyPr>
          <a:lstStyle/>
          <a:p>
            <a:pPr algn="ctr"/>
            <a:r>
              <a:rPr lang="nn-NO" altLang="zh-TW" b="1" dirty="0">
                <a:solidFill>
                  <a:schemeClr val="bg1"/>
                </a:solidFill>
                <a:ea typeface="微軟正黑體" pitchFamily="34" charset="-120"/>
              </a:rPr>
              <a:t>8GB RAM (2 x 4GB)</a:t>
            </a:r>
          </a:p>
        </p:txBody>
      </p:sp>
    </p:spTree>
    <p:extLst>
      <p:ext uri="{BB962C8B-B14F-4D97-AF65-F5344CB8AC3E}">
        <p14:creationId xmlns:p14="http://schemas.microsoft.com/office/powerpoint/2010/main" xmlns="" val="2057662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圓角矩形 44"/>
          <p:cNvSpPr/>
          <p:nvPr/>
        </p:nvSpPr>
        <p:spPr>
          <a:xfrm>
            <a:off x="7164288" y="1275606"/>
            <a:ext cx="1872208" cy="1440160"/>
          </a:xfrm>
          <a:prstGeom prst="roundRect">
            <a:avLst>
              <a:gd name="adj" fmla="val 7121"/>
            </a:avLst>
          </a:prstGeom>
          <a:solidFill>
            <a:schemeClr val="tx1">
              <a:lumMod val="65000"/>
              <a:lumOff val="35000"/>
            </a:schemeClr>
          </a:solidFill>
          <a:ln w="19050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xmlns="" id="{895F3FE2-180E-604F-8D3C-77285124409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-71402" y="1904684"/>
            <a:ext cx="3131234" cy="3142753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43" name="圓角矩形 42"/>
          <p:cNvSpPr/>
          <p:nvPr/>
        </p:nvSpPr>
        <p:spPr>
          <a:xfrm>
            <a:off x="6166436" y="3080366"/>
            <a:ext cx="1285884" cy="571504"/>
          </a:xfrm>
          <a:prstGeom prst="roundRect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44" name="Picture 2" descr="C:\Users\Han Tsai\Desktop\TVS-x73e_直播\未命名-19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808808" y="2866485"/>
            <a:ext cx="571504" cy="929401"/>
          </a:xfrm>
          <a:prstGeom prst="rect">
            <a:avLst/>
          </a:prstGeom>
          <a:noFill/>
        </p:spPr>
      </p:pic>
      <p:sp>
        <p:nvSpPr>
          <p:cNvPr id="18" name="Title 2"/>
          <p:cNvSpPr txBox="1">
            <a:spLocks/>
          </p:cNvSpPr>
          <p:nvPr/>
        </p:nvSpPr>
        <p:spPr>
          <a:xfrm>
            <a:off x="214282" y="285734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4000" b="1" i="0" u="none" strike="noStrike" cap="none">
                <a:solidFill>
                  <a:schemeClr val="bg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r>
              <a:rPr lang="zh-Hant" altLang="en-US" dirty="0">
                <a:solidFill>
                  <a:schemeClr val="bg1"/>
                </a:solidFill>
              </a:rPr>
              <a:t>雙 </a:t>
            </a:r>
            <a:r>
              <a:rPr lang="en-US" altLang="zh-Hant" dirty="0">
                <a:solidFill>
                  <a:schemeClr val="bg1"/>
                </a:solidFill>
              </a:rPr>
              <a:t>Gen3 x4 </a:t>
            </a:r>
            <a:r>
              <a:rPr lang="zh-Hant" altLang="en-US" dirty="0">
                <a:solidFill>
                  <a:schemeClr val="bg1"/>
                </a:solidFill>
              </a:rPr>
              <a:t>插槽讓你運用自如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8" name="橢圓 23"/>
          <p:cNvSpPr/>
          <p:nvPr/>
        </p:nvSpPr>
        <p:spPr>
          <a:xfrm>
            <a:off x="755576" y="2140248"/>
            <a:ext cx="2017284" cy="1007566"/>
          </a:xfrm>
          <a:prstGeom prst="ellipse">
            <a:avLst/>
          </a:prstGeom>
          <a:noFill/>
          <a:ln w="95250">
            <a:solidFill>
              <a:schemeClr val="accent5">
                <a:lumMod val="75000"/>
                <a:alpha val="7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grpSp>
        <p:nvGrpSpPr>
          <p:cNvPr id="23" name="群組 22"/>
          <p:cNvGrpSpPr/>
          <p:nvPr/>
        </p:nvGrpSpPr>
        <p:grpSpPr>
          <a:xfrm>
            <a:off x="2699791" y="1610471"/>
            <a:ext cx="3579784" cy="660932"/>
            <a:chOff x="1479711" y="2274429"/>
            <a:chExt cx="4019407" cy="742099"/>
          </a:xfrm>
        </p:grpSpPr>
        <p:sp>
          <p:nvSpPr>
            <p:cNvPr id="20" name="Shape 120"/>
            <p:cNvSpPr/>
            <p:nvPr/>
          </p:nvSpPr>
          <p:spPr>
            <a:xfrm rot="5400000" flipV="1">
              <a:off x="3089607" y="818979"/>
              <a:ext cx="494983" cy="3714776"/>
            </a:xfrm>
            <a:prstGeom prst="round2SameRect">
              <a:avLst>
                <a:gd name="adj1" fmla="val 41967"/>
                <a:gd name="adj2" fmla="val 0"/>
              </a:avLst>
            </a:prstGeom>
            <a:solidFill>
              <a:srgbClr val="002060"/>
            </a:solidFill>
            <a:ln/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 dirty="0">
                <a:solidFill>
                  <a:srgbClr val="0070C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" name="Shape 123"/>
            <p:cNvSpPr txBox="1"/>
            <p:nvPr/>
          </p:nvSpPr>
          <p:spPr>
            <a:xfrm>
              <a:off x="1587209" y="2475185"/>
              <a:ext cx="1905136" cy="34621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SzPct val="25000"/>
              </a:pPr>
              <a:r>
                <a:rPr lang="en-US" altLang="zh-TW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10G/1G </a:t>
              </a:r>
              <a:r>
                <a:rPr lang="zh-TW" altLang="en-US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網路卡</a:t>
              </a:r>
            </a:p>
          </p:txBody>
        </p:sp>
        <p:sp>
          <p:nvSpPr>
            <p:cNvPr id="22" name="Shape 121"/>
            <p:cNvSpPr/>
            <p:nvPr/>
          </p:nvSpPr>
          <p:spPr>
            <a:xfrm rot="16200000" flipH="1">
              <a:off x="4761439" y="2278849"/>
              <a:ext cx="742099" cy="733259"/>
            </a:xfrm>
            <a:prstGeom prst="ellipse">
              <a:avLst/>
            </a:prstGeom>
            <a:solidFill>
              <a:srgbClr val="002060"/>
            </a:solidFill>
            <a:ln w="50800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800">
                <a:solidFill>
                  <a:schemeClr val="lt1"/>
                </a:solidFill>
                <a:latin typeface="Arial Black"/>
                <a:ea typeface="Arial Black"/>
                <a:cs typeface="Arial Black"/>
                <a:sym typeface="Arial Black"/>
              </a:endParaRPr>
            </a:p>
          </p:txBody>
        </p:sp>
      </p:grpSp>
      <p:pic>
        <p:nvPicPr>
          <p:cNvPr id="105" name="圖片 46" descr="LAN-10G2T_x550+bracke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0072" y="1347614"/>
            <a:ext cx="1631999" cy="1224000"/>
          </a:xfrm>
          <a:prstGeom prst="rect">
            <a:avLst/>
          </a:prstGeom>
        </p:spPr>
      </p:pic>
      <p:grpSp>
        <p:nvGrpSpPr>
          <p:cNvPr id="24" name="群組 23"/>
          <p:cNvGrpSpPr/>
          <p:nvPr/>
        </p:nvGrpSpPr>
        <p:grpSpPr>
          <a:xfrm>
            <a:off x="2699791" y="2315628"/>
            <a:ext cx="3579786" cy="660932"/>
            <a:chOff x="1479709" y="2274429"/>
            <a:chExt cx="4019409" cy="742099"/>
          </a:xfrm>
        </p:grpSpPr>
        <p:sp>
          <p:nvSpPr>
            <p:cNvPr id="25" name="Shape 120"/>
            <p:cNvSpPr/>
            <p:nvPr/>
          </p:nvSpPr>
          <p:spPr>
            <a:xfrm rot="5400000" flipV="1">
              <a:off x="3089605" y="800882"/>
              <a:ext cx="494983" cy="3714775"/>
            </a:xfrm>
            <a:prstGeom prst="round2SameRect">
              <a:avLst>
                <a:gd name="adj1" fmla="val 41967"/>
                <a:gd name="adj2" fmla="val 0"/>
              </a:avLst>
            </a:prstGeom>
            <a:solidFill>
              <a:srgbClr val="002060"/>
            </a:solidFill>
            <a:ln/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 dirty="0">
                <a:solidFill>
                  <a:srgbClr val="0070C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6" name="Shape 123"/>
            <p:cNvSpPr txBox="1"/>
            <p:nvPr/>
          </p:nvSpPr>
          <p:spPr>
            <a:xfrm>
              <a:off x="1611289" y="2478691"/>
              <a:ext cx="2539182" cy="34621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SzPct val="25000"/>
              </a:pPr>
              <a:r>
                <a:rPr lang="en-US" altLang="zh-TW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QM2 M.2/10G </a:t>
              </a:r>
              <a:r>
                <a:rPr lang="zh-TW" altLang="en-US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卡</a:t>
              </a:r>
            </a:p>
          </p:txBody>
        </p:sp>
        <p:sp>
          <p:nvSpPr>
            <p:cNvPr id="27" name="Shape 121"/>
            <p:cNvSpPr/>
            <p:nvPr/>
          </p:nvSpPr>
          <p:spPr>
            <a:xfrm rot="16200000" flipH="1">
              <a:off x="4761439" y="2278849"/>
              <a:ext cx="742099" cy="733259"/>
            </a:xfrm>
            <a:prstGeom prst="ellipse">
              <a:avLst/>
            </a:prstGeom>
            <a:solidFill>
              <a:srgbClr val="002060"/>
            </a:solidFill>
            <a:ln w="50800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800">
                <a:solidFill>
                  <a:schemeClr val="lt1"/>
                </a:solidFill>
                <a:latin typeface="Arial Black"/>
                <a:ea typeface="Arial Black"/>
                <a:cs typeface="Arial Black"/>
                <a:sym typeface="Arial Black"/>
              </a:endParaRPr>
            </a:p>
          </p:txBody>
        </p:sp>
      </p:grpSp>
      <p:pic>
        <p:nvPicPr>
          <p:cNvPr id="112" name="Picture 1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9932" y="2283718"/>
            <a:ext cx="1382308" cy="864096"/>
          </a:xfrm>
          <a:prstGeom prst="rect">
            <a:avLst/>
          </a:prstGeom>
        </p:spPr>
      </p:pic>
      <p:grpSp>
        <p:nvGrpSpPr>
          <p:cNvPr id="28" name="群組 27"/>
          <p:cNvGrpSpPr/>
          <p:nvPr/>
        </p:nvGrpSpPr>
        <p:grpSpPr>
          <a:xfrm>
            <a:off x="2699791" y="3020785"/>
            <a:ext cx="3579784" cy="660932"/>
            <a:chOff x="1479711" y="2274429"/>
            <a:chExt cx="4019407" cy="742099"/>
          </a:xfrm>
        </p:grpSpPr>
        <p:sp>
          <p:nvSpPr>
            <p:cNvPr id="29" name="Shape 120"/>
            <p:cNvSpPr/>
            <p:nvPr/>
          </p:nvSpPr>
          <p:spPr>
            <a:xfrm rot="5400000" flipV="1">
              <a:off x="3089607" y="762015"/>
              <a:ext cx="494983" cy="3714776"/>
            </a:xfrm>
            <a:prstGeom prst="round2SameRect">
              <a:avLst>
                <a:gd name="adj1" fmla="val 41967"/>
                <a:gd name="adj2" fmla="val 0"/>
              </a:avLst>
            </a:prstGeom>
            <a:solidFill>
              <a:srgbClr val="002060"/>
            </a:solidFill>
            <a:ln/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 dirty="0">
                <a:solidFill>
                  <a:srgbClr val="0070C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" name="Shape 123"/>
            <p:cNvSpPr txBox="1"/>
            <p:nvPr/>
          </p:nvSpPr>
          <p:spPr>
            <a:xfrm>
              <a:off x="1617084" y="2429947"/>
              <a:ext cx="2934966" cy="34621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SzPct val="25000"/>
              </a:pPr>
              <a:r>
                <a:rPr lang="en-US" altLang="zh-TW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QWA-AC2600 </a:t>
              </a:r>
              <a:r>
                <a:rPr lang="zh-TW" altLang="en-US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無線網卡</a:t>
              </a:r>
              <a:endParaRPr lang="zh-TW" altLang="en-US" sz="145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endParaRPr>
            </a:p>
            <a:p>
              <a:pPr lvl="0">
                <a:buSzPct val="25000"/>
              </a:pPr>
              <a:endParaRPr lang="zh-TW" altLang="en-US" sz="145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  <p:sp>
          <p:nvSpPr>
            <p:cNvPr id="31" name="Shape 121"/>
            <p:cNvSpPr/>
            <p:nvPr/>
          </p:nvSpPr>
          <p:spPr>
            <a:xfrm rot="16200000" flipH="1">
              <a:off x="4761439" y="2278849"/>
              <a:ext cx="742099" cy="733259"/>
            </a:xfrm>
            <a:prstGeom prst="ellipse">
              <a:avLst/>
            </a:prstGeom>
            <a:solidFill>
              <a:srgbClr val="002060"/>
            </a:solidFill>
            <a:ln w="50800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800">
                <a:solidFill>
                  <a:schemeClr val="lt1"/>
                </a:solidFill>
                <a:latin typeface="Arial Black"/>
                <a:ea typeface="Arial Black"/>
                <a:cs typeface="Arial Black"/>
                <a:sym typeface="Arial Black"/>
              </a:endParaRPr>
            </a:p>
          </p:txBody>
        </p:sp>
      </p:grpSp>
      <p:grpSp>
        <p:nvGrpSpPr>
          <p:cNvPr id="32" name="群組 31"/>
          <p:cNvGrpSpPr/>
          <p:nvPr/>
        </p:nvGrpSpPr>
        <p:grpSpPr>
          <a:xfrm>
            <a:off x="2699791" y="3725942"/>
            <a:ext cx="3579784" cy="660932"/>
            <a:chOff x="1479711" y="2274429"/>
            <a:chExt cx="4019407" cy="742099"/>
          </a:xfrm>
        </p:grpSpPr>
        <p:sp>
          <p:nvSpPr>
            <p:cNvPr id="33" name="Shape 120"/>
            <p:cNvSpPr/>
            <p:nvPr/>
          </p:nvSpPr>
          <p:spPr>
            <a:xfrm rot="5400000" flipV="1">
              <a:off x="3089607" y="713269"/>
              <a:ext cx="494983" cy="3714776"/>
            </a:xfrm>
            <a:prstGeom prst="round2SameRect">
              <a:avLst>
                <a:gd name="adj1" fmla="val 41967"/>
                <a:gd name="adj2" fmla="val 0"/>
              </a:avLst>
            </a:prstGeom>
            <a:solidFill>
              <a:srgbClr val="002060"/>
            </a:solidFill>
            <a:ln/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 dirty="0">
                <a:solidFill>
                  <a:srgbClr val="0070C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4" name="Shape 123"/>
            <p:cNvSpPr txBox="1"/>
            <p:nvPr/>
          </p:nvSpPr>
          <p:spPr>
            <a:xfrm>
              <a:off x="1647290" y="2381202"/>
              <a:ext cx="2072636" cy="34621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SzPct val="25000"/>
              </a:pPr>
              <a:r>
                <a:rPr lang="en-US" altLang="zh-TW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USB 3.1 10G </a:t>
              </a:r>
              <a:r>
                <a:rPr lang="zh-TW" altLang="en-US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卡</a:t>
              </a:r>
            </a:p>
          </p:txBody>
        </p:sp>
        <p:sp>
          <p:nvSpPr>
            <p:cNvPr id="35" name="Shape 121"/>
            <p:cNvSpPr/>
            <p:nvPr/>
          </p:nvSpPr>
          <p:spPr>
            <a:xfrm rot="16200000" flipH="1">
              <a:off x="4761439" y="2278849"/>
              <a:ext cx="742099" cy="733259"/>
            </a:xfrm>
            <a:prstGeom prst="ellipse">
              <a:avLst/>
            </a:prstGeom>
            <a:solidFill>
              <a:srgbClr val="002060"/>
            </a:solidFill>
            <a:ln w="50800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800">
                <a:solidFill>
                  <a:schemeClr val="lt1"/>
                </a:solidFill>
                <a:latin typeface="Arial Black"/>
                <a:ea typeface="Arial Black"/>
                <a:cs typeface="Arial Black"/>
                <a:sym typeface="Arial Black"/>
              </a:endParaRPr>
            </a:p>
          </p:txBody>
        </p:sp>
      </p:grpSp>
      <p:pic>
        <p:nvPicPr>
          <p:cNvPr id="111" name="Picture 1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86828" y="3723878"/>
            <a:ext cx="1101396" cy="795957"/>
          </a:xfrm>
          <a:prstGeom prst="rect">
            <a:avLst/>
          </a:prstGeom>
        </p:spPr>
      </p:pic>
      <p:grpSp>
        <p:nvGrpSpPr>
          <p:cNvPr id="48" name="群組 47"/>
          <p:cNvGrpSpPr/>
          <p:nvPr/>
        </p:nvGrpSpPr>
        <p:grpSpPr>
          <a:xfrm>
            <a:off x="2699791" y="4431098"/>
            <a:ext cx="3595907" cy="660932"/>
            <a:chOff x="2735281" y="4431098"/>
            <a:chExt cx="3595907" cy="660932"/>
          </a:xfrm>
        </p:grpSpPr>
        <p:sp>
          <p:nvSpPr>
            <p:cNvPr id="36" name="Shape 120"/>
            <p:cNvSpPr/>
            <p:nvPr/>
          </p:nvSpPr>
          <p:spPr>
            <a:xfrm rot="5400000" flipV="1">
              <a:off x="4169095" y="3073356"/>
              <a:ext cx="440844" cy="3308472"/>
            </a:xfrm>
            <a:prstGeom prst="round2SameRect">
              <a:avLst>
                <a:gd name="adj1" fmla="val 41967"/>
                <a:gd name="adj2" fmla="val 0"/>
              </a:avLst>
            </a:prstGeom>
            <a:solidFill>
              <a:srgbClr val="002060"/>
            </a:solidFill>
            <a:ln/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 dirty="0">
                <a:solidFill>
                  <a:srgbClr val="0070C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" name="Shape 121"/>
            <p:cNvSpPr/>
            <p:nvPr/>
          </p:nvSpPr>
          <p:spPr>
            <a:xfrm rot="16200000" flipH="1">
              <a:off x="5674193" y="4435034"/>
              <a:ext cx="660932" cy="653059"/>
            </a:xfrm>
            <a:prstGeom prst="ellipse">
              <a:avLst/>
            </a:prstGeom>
            <a:solidFill>
              <a:srgbClr val="002060"/>
            </a:solidFill>
            <a:ln w="50800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800">
                <a:solidFill>
                  <a:schemeClr val="lt1"/>
                </a:solidFill>
                <a:latin typeface="Arial Black"/>
                <a:ea typeface="Arial Black"/>
                <a:cs typeface="Arial Black"/>
                <a:sym typeface="Arial Black"/>
              </a:endParaRPr>
            </a:p>
          </p:txBody>
        </p:sp>
        <p:sp>
          <p:nvSpPr>
            <p:cNvPr id="40" name="Shape 123"/>
            <p:cNvSpPr txBox="1"/>
            <p:nvPr/>
          </p:nvSpPr>
          <p:spPr>
            <a:xfrm>
              <a:off x="2900385" y="4573416"/>
              <a:ext cx="1696762" cy="30835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SzPct val="25000"/>
              </a:pPr>
              <a:r>
                <a:rPr lang="en-US" altLang="zh-TW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SAS 12G </a:t>
              </a:r>
              <a:r>
                <a:rPr lang="zh-TW" altLang="en-US" sz="17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rPr>
                <a:t>卡</a:t>
              </a:r>
            </a:p>
          </p:txBody>
        </p:sp>
      </p:grpSp>
      <p:pic>
        <p:nvPicPr>
          <p:cNvPr id="38" name="Picture 4" descr="C:\Users\Han Tsai\Desktop\TVS-x73e_直播\card.png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 rot="788283">
            <a:off x="5542052" y="4360217"/>
            <a:ext cx="1110095" cy="832571"/>
          </a:xfrm>
          <a:prstGeom prst="rect">
            <a:avLst/>
          </a:prstGeom>
          <a:noFill/>
        </p:spPr>
      </p:pic>
      <p:pic>
        <p:nvPicPr>
          <p:cNvPr id="41" name="Picture 2" descr="C:\Users\Han Tsai\Desktop\TVS-x73e_直播\card_1.png"/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 bwMode="auto">
          <a:xfrm rot="697604">
            <a:off x="5247366" y="2999236"/>
            <a:ext cx="1478467" cy="928694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DCF1016A-CCA8-B746-8A64-9D057FA095D5}"/>
              </a:ext>
            </a:extLst>
          </p:cNvPr>
          <p:cNvSpPr txBox="1"/>
          <p:nvPr/>
        </p:nvSpPr>
        <p:spPr>
          <a:xfrm>
            <a:off x="7192140" y="1317387"/>
            <a:ext cx="18140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友商機種僅提供一個 </a:t>
            </a:r>
            <a:endParaRPr lang="en-US" altLang="zh-Hant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en-US" altLang="zh-Hant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Gen2 x4 </a:t>
            </a:r>
            <a:r>
              <a:rPr lang="zh-Hant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插槽</a:t>
            </a:r>
            <a:endParaRPr lang="en-US" altLang="zh-Hant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277E6AC-91C2-CE45-86F3-EFE28ACEBFF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52321" y="1779662"/>
            <a:ext cx="1368150" cy="872005"/>
          </a:xfrm>
          <a:prstGeom prst="rect">
            <a:avLst/>
          </a:prstGeom>
        </p:spPr>
      </p:pic>
      <p:sp>
        <p:nvSpPr>
          <p:cNvPr id="19" name="圓角化對角線角落矩形 18"/>
          <p:cNvSpPr/>
          <p:nvPr/>
        </p:nvSpPr>
        <p:spPr>
          <a:xfrm>
            <a:off x="238546" y="1068295"/>
            <a:ext cx="4786346" cy="714380"/>
          </a:xfrm>
          <a:prstGeom prst="round2DiagRect">
            <a:avLst>
              <a:gd name="adj1" fmla="val 50000"/>
              <a:gd name="adj2" fmla="val 0"/>
            </a:avLst>
          </a:prstGeom>
          <a:solidFill>
            <a:srgbClr val="3773E3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9" name="Shape 242"/>
          <p:cNvSpPr txBox="1"/>
          <p:nvPr/>
        </p:nvSpPr>
        <p:spPr>
          <a:xfrm>
            <a:off x="370454" y="1139733"/>
            <a:ext cx="4407948" cy="6673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595959"/>
              </a:buClr>
              <a:buSzPct val="25000"/>
            </a:pPr>
            <a:r>
              <a:rPr lang="en-US" sz="1800" b="1" dirty="0">
                <a:solidFill>
                  <a:srgbClr val="FFF000"/>
                </a:solidFill>
              </a:rPr>
              <a:t>TS-x73</a:t>
            </a:r>
            <a:r>
              <a:rPr lang="en-US" sz="1800" b="1" dirty="0">
                <a:solidFill>
                  <a:schemeClr val="bg1"/>
                </a:solidFill>
              </a:rPr>
              <a:t> </a:t>
            </a:r>
            <a:r>
              <a:rPr lang="zh-TW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具備雙</a:t>
            </a:r>
            <a:r>
              <a:rPr lang="en-US" altLang="zh-TW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800" b="1" dirty="0" err="1">
                <a:solidFill>
                  <a:srgbClr val="FFFF00"/>
                </a:solidFill>
              </a:rPr>
              <a:t>PCIe</a:t>
            </a:r>
            <a:r>
              <a:rPr lang="en-US" altLang="zh-TW" sz="1800" b="1" dirty="0">
                <a:solidFill>
                  <a:srgbClr val="FFFF00"/>
                </a:solidFill>
              </a:rPr>
              <a:t> Gen3 x4 </a:t>
            </a:r>
            <a:r>
              <a:rPr lang="zh-TW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高速插槽，可同時支援</a:t>
            </a:r>
            <a:r>
              <a:rPr lang="zh-TW" altLang="en-US" sz="18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兩張擴充卡</a:t>
            </a:r>
            <a:r>
              <a:rPr lang="zh-TW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，靈活運用</a:t>
            </a:r>
          </a:p>
        </p:txBody>
      </p:sp>
    </p:spTree>
    <p:extLst>
      <p:ext uri="{BB962C8B-B14F-4D97-AF65-F5344CB8AC3E}">
        <p14:creationId xmlns:p14="http://schemas.microsoft.com/office/powerpoint/2010/main" xmlns="" val="1861616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528"/>
          <p:cNvSpPr/>
          <p:nvPr/>
        </p:nvSpPr>
        <p:spPr>
          <a:xfrm>
            <a:off x="142844" y="3357568"/>
            <a:ext cx="8858312" cy="1714512"/>
          </a:xfrm>
          <a:prstGeom prst="roundRect">
            <a:avLst>
              <a:gd name="adj" fmla="val 4004"/>
            </a:avLst>
          </a:prstGeom>
          <a:solidFill>
            <a:srgbClr val="00206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" name="Shape 529"/>
          <p:cNvSpPr/>
          <p:nvPr/>
        </p:nvSpPr>
        <p:spPr>
          <a:xfrm>
            <a:off x="3428992" y="3745053"/>
            <a:ext cx="1643074" cy="1041275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圓角化對角線角落矩形 51"/>
          <p:cNvSpPr/>
          <p:nvPr/>
        </p:nvSpPr>
        <p:spPr>
          <a:xfrm>
            <a:off x="71406" y="3214692"/>
            <a:ext cx="2143140" cy="428628"/>
          </a:xfrm>
          <a:prstGeom prst="round2DiagRect">
            <a:avLst>
              <a:gd name="adj1" fmla="val 50000"/>
              <a:gd name="adj2" fmla="val 0"/>
            </a:avLst>
          </a:prstGeom>
          <a:solidFill>
            <a:srgbClr val="3773E3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3" name="TextBox 66"/>
          <p:cNvSpPr txBox="1"/>
          <p:nvPr/>
        </p:nvSpPr>
        <p:spPr>
          <a:xfrm>
            <a:off x="306315" y="3214692"/>
            <a:ext cx="1862024" cy="400097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pPr marL="285722" indent="-285722"/>
            <a:r>
              <a:rPr lang="zh-TW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無線網路擴充卡</a:t>
            </a:r>
          </a:p>
        </p:txBody>
      </p:sp>
      <p:sp>
        <p:nvSpPr>
          <p:cNvPr id="33" name="Shape 528"/>
          <p:cNvSpPr/>
          <p:nvPr/>
        </p:nvSpPr>
        <p:spPr>
          <a:xfrm>
            <a:off x="142844" y="1428742"/>
            <a:ext cx="8858312" cy="1714512"/>
          </a:xfrm>
          <a:prstGeom prst="roundRect">
            <a:avLst>
              <a:gd name="adj" fmla="val 4004"/>
            </a:avLst>
          </a:prstGeom>
          <a:solidFill>
            <a:srgbClr val="00206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" name="Shape 529"/>
          <p:cNvSpPr/>
          <p:nvPr/>
        </p:nvSpPr>
        <p:spPr>
          <a:xfrm>
            <a:off x="2040209" y="1839205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" name="Shape 529"/>
          <p:cNvSpPr/>
          <p:nvPr/>
        </p:nvSpPr>
        <p:spPr>
          <a:xfrm>
            <a:off x="3754721" y="1839205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Shape 529"/>
          <p:cNvSpPr/>
          <p:nvPr/>
        </p:nvSpPr>
        <p:spPr>
          <a:xfrm>
            <a:off x="5469233" y="1839205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" name="Shape 529"/>
          <p:cNvSpPr/>
          <p:nvPr/>
        </p:nvSpPr>
        <p:spPr>
          <a:xfrm>
            <a:off x="7183745" y="1839205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" name="Shape 529"/>
          <p:cNvSpPr/>
          <p:nvPr/>
        </p:nvSpPr>
        <p:spPr>
          <a:xfrm>
            <a:off x="325697" y="1839205"/>
            <a:ext cx="1643074" cy="928694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Title 2"/>
          <p:cNvSpPr txBox="1">
            <a:spLocks/>
          </p:cNvSpPr>
          <p:nvPr/>
        </p:nvSpPr>
        <p:spPr>
          <a:xfrm>
            <a:off x="214282" y="285734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4000" b="1" i="0" u="none" strike="noStrike" cap="none">
                <a:solidFill>
                  <a:schemeClr val="bg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r>
              <a:rPr lang="zh-TW" altLang="en-US" dirty="0">
                <a:solidFill>
                  <a:schemeClr val="bg1"/>
                </a:solidFill>
              </a:rPr>
              <a:t>豐富的各式網路相關擴充卡配件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5571450" y="2776365"/>
            <a:ext cx="14141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+mn-ea"/>
                <a:ea typeface="+mn-ea"/>
              </a:rPr>
              <a:t>LAN-10G1TA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3921020" y="2776365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+mn-ea"/>
                <a:ea typeface="+mn-ea"/>
              </a:rPr>
              <a:t>QXG-10G1T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1928794" y="2773934"/>
            <a:ext cx="1888474" cy="369320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+mn-ea"/>
                <a:ea typeface="+mn-ea"/>
              </a:rPr>
              <a:t>LAN-10G2T-X550</a:t>
            </a:r>
          </a:p>
        </p:txBody>
      </p:sp>
      <p:pic>
        <p:nvPicPr>
          <p:cNvPr id="76" name="Picture 75"/>
          <p:cNvPicPr>
            <a:picLocks noChangeAspect="1"/>
          </p:cNvPicPr>
          <p:nvPr/>
        </p:nvPicPr>
        <p:blipFill>
          <a:blip r:embed="rId3"/>
          <a:srcRect t="8389" b="16113"/>
          <a:stretch>
            <a:fillRect/>
          </a:stretch>
        </p:blipFill>
        <p:spPr>
          <a:xfrm>
            <a:off x="7452320" y="1851670"/>
            <a:ext cx="1144528" cy="864096"/>
          </a:xfrm>
          <a:prstGeom prst="rect">
            <a:avLst/>
          </a:prstGeom>
        </p:spPr>
      </p:pic>
      <p:sp>
        <p:nvSpPr>
          <p:cNvPr id="77" name="TextBox 76"/>
          <p:cNvSpPr txBox="1"/>
          <p:nvPr/>
        </p:nvSpPr>
        <p:spPr>
          <a:xfrm>
            <a:off x="7225301" y="2786064"/>
            <a:ext cx="16329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+mn-ea"/>
                <a:ea typeface="+mn-ea"/>
              </a:rPr>
              <a:t>LAN-1G2T-I210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38788" y="4729397"/>
            <a:ext cx="1544629" cy="369320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+mn-ea"/>
                <a:ea typeface="+mn-ea"/>
              </a:rPr>
              <a:t>QWA-AC2600</a:t>
            </a:r>
          </a:p>
        </p:txBody>
      </p:sp>
      <p:pic>
        <p:nvPicPr>
          <p:cNvPr id="79" name="圖片 46" descr="LAN-10G2T_x550+bracke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1951" y="1707654"/>
            <a:ext cx="1543945" cy="1157959"/>
          </a:xfrm>
          <a:prstGeom prst="rect">
            <a:avLst/>
          </a:prstGeom>
        </p:spPr>
      </p:pic>
      <p:cxnSp>
        <p:nvCxnSpPr>
          <p:cNvPr id="80" name="直線接點 44"/>
          <p:cNvCxnSpPr/>
          <p:nvPr/>
        </p:nvCxnSpPr>
        <p:spPr>
          <a:xfrm>
            <a:off x="-756592" y="-540340"/>
            <a:ext cx="11142877" cy="21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" name="圖片 49" descr="LAN-10G2SF-MLX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433" y="1696404"/>
            <a:ext cx="1523812" cy="1142858"/>
          </a:xfrm>
          <a:prstGeom prst="rect">
            <a:avLst/>
          </a:prstGeom>
        </p:spPr>
      </p:pic>
      <p:sp>
        <p:nvSpPr>
          <p:cNvPr id="83" name="TextBox 29"/>
          <p:cNvSpPr txBox="1"/>
          <p:nvPr/>
        </p:nvSpPr>
        <p:spPr>
          <a:xfrm>
            <a:off x="94230" y="2773934"/>
            <a:ext cx="1977440" cy="369320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+mn-ea"/>
                <a:ea typeface="+mn-ea"/>
              </a:rPr>
              <a:t>LAN-10G2SF-MLX</a:t>
            </a:r>
          </a:p>
        </p:txBody>
      </p:sp>
      <p:sp>
        <p:nvSpPr>
          <p:cNvPr id="85" name="Rectangle 84"/>
          <p:cNvSpPr/>
          <p:nvPr/>
        </p:nvSpPr>
        <p:spPr>
          <a:xfrm>
            <a:off x="5136776" y="3737694"/>
            <a:ext cx="2078430" cy="1107984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/>
          <a:p>
            <a:r>
              <a:rPr lang="da-DK" sz="1600" dirty="0">
                <a:solidFill>
                  <a:schemeClr val="bg1"/>
                </a:solidFill>
                <a:latin typeface="+mn-ea"/>
                <a:ea typeface="+mn-ea"/>
              </a:rPr>
              <a:t>TL-WDN4800 N900</a:t>
            </a:r>
          </a:p>
          <a:p>
            <a:r>
              <a:rPr lang="da-DK" sz="1600" dirty="0">
                <a:solidFill>
                  <a:schemeClr val="bg1"/>
                </a:solidFill>
                <a:latin typeface="+mn-ea"/>
                <a:ea typeface="+mn-ea"/>
              </a:rPr>
              <a:t>TL-WDN3800 N600</a:t>
            </a:r>
          </a:p>
          <a:p>
            <a:r>
              <a:rPr lang="da-DK" sz="1600" dirty="0">
                <a:solidFill>
                  <a:schemeClr val="bg1"/>
                </a:solidFill>
                <a:latin typeface="+mn-ea"/>
                <a:ea typeface="+mn-ea"/>
              </a:rPr>
              <a:t>TL-WN881ND N300</a:t>
            </a:r>
          </a:p>
          <a:p>
            <a:r>
              <a:rPr lang="da-DK" sz="1600" dirty="0">
                <a:solidFill>
                  <a:schemeClr val="bg1"/>
                </a:solidFill>
                <a:latin typeface="+mn-ea"/>
                <a:ea typeface="+mn-ea"/>
              </a:rPr>
              <a:t>TL-WN781ND N150</a:t>
            </a:r>
          </a:p>
        </p:txBody>
      </p:sp>
      <p:sp>
        <p:nvSpPr>
          <p:cNvPr id="39" name="圓角化對角線角落矩形 38"/>
          <p:cNvSpPr/>
          <p:nvPr/>
        </p:nvSpPr>
        <p:spPr>
          <a:xfrm>
            <a:off x="71406" y="1285866"/>
            <a:ext cx="3089436" cy="428628"/>
          </a:xfrm>
          <a:prstGeom prst="round2DiagRect">
            <a:avLst>
              <a:gd name="adj1" fmla="val 50000"/>
              <a:gd name="adj2" fmla="val 0"/>
            </a:avLst>
          </a:prstGeom>
          <a:solidFill>
            <a:srgbClr val="3773E3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7" name="TextBox 66"/>
          <p:cNvSpPr txBox="1"/>
          <p:nvPr/>
        </p:nvSpPr>
        <p:spPr>
          <a:xfrm>
            <a:off x="285720" y="1285866"/>
            <a:ext cx="2875122" cy="400097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pPr marL="285722" indent="-285722"/>
            <a:r>
              <a:rPr lang="en-US" altLang="zh-TW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10GbE/1GbE </a:t>
            </a:r>
            <a:r>
              <a:rPr lang="zh-TW" alt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網路擴充卡</a:t>
            </a:r>
            <a:endParaRPr lang="en-US" sz="18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1" name="Shape 529"/>
          <p:cNvSpPr/>
          <p:nvPr/>
        </p:nvSpPr>
        <p:spPr>
          <a:xfrm>
            <a:off x="350848" y="3743547"/>
            <a:ext cx="2720953" cy="1041275"/>
          </a:xfrm>
          <a:prstGeom prst="roundRect">
            <a:avLst>
              <a:gd name="adj" fmla="val 4004"/>
            </a:avLst>
          </a:prstGeom>
          <a:solidFill>
            <a:schemeClr val="lt1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3786182" y="4716079"/>
            <a:ext cx="951518" cy="369320"/>
          </a:xfrm>
          <a:prstGeom prst="rect">
            <a:avLst/>
          </a:prstGeom>
          <a:noFill/>
        </p:spPr>
        <p:txBody>
          <a:bodyPr wrap="none" lIns="121908" tIns="60954" rIns="121908" bIns="60954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+mn-ea"/>
                <a:ea typeface="+mn-ea"/>
              </a:rPr>
              <a:t>TP-Link</a:t>
            </a:r>
          </a:p>
        </p:txBody>
      </p:sp>
      <p:grpSp>
        <p:nvGrpSpPr>
          <p:cNvPr id="44" name="群組 43"/>
          <p:cNvGrpSpPr/>
          <p:nvPr/>
        </p:nvGrpSpPr>
        <p:grpSpPr>
          <a:xfrm>
            <a:off x="2286767" y="3201909"/>
            <a:ext cx="1071570" cy="1071570"/>
            <a:chOff x="7847615" y="785800"/>
            <a:chExt cx="1428728" cy="1428728"/>
          </a:xfrm>
        </p:grpSpPr>
        <p:pic>
          <p:nvPicPr>
            <p:cNvPr id="50" name="Picture 9" descr="C:\Users\Han Tsai\Desktop\AFOBOT _PPT\orange_light.png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 bwMode="auto">
            <a:xfrm>
              <a:off x="7847615" y="785800"/>
              <a:ext cx="1428728" cy="1428728"/>
            </a:xfrm>
            <a:prstGeom prst="rect">
              <a:avLst/>
            </a:prstGeom>
            <a:noFill/>
          </p:spPr>
        </p:pic>
        <p:sp>
          <p:nvSpPr>
            <p:cNvPr id="51" name="矩形 50"/>
            <p:cNvSpPr/>
            <p:nvPr/>
          </p:nvSpPr>
          <p:spPr>
            <a:xfrm>
              <a:off x="8145940" y="1262043"/>
              <a:ext cx="844657" cy="4308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indent="-127000" algn="ctr">
                <a:buClr>
                  <a:srgbClr val="0070C0"/>
                </a:buClr>
                <a:buSzPts val="2000"/>
              </a:pPr>
              <a:r>
                <a:rPr lang="en-US" altLang="zh-TW" sz="1500" b="1" dirty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NEW</a:t>
              </a:r>
              <a:endParaRPr lang="zh-TW" altLang="en-US" sz="1500" b="1" dirty="0">
                <a:solidFill>
                  <a:schemeClr val="bg1"/>
                </a:solidFill>
                <a:latin typeface="+mj-lt"/>
                <a:ea typeface="微軟正黑體" pitchFamily="34" charset="-120"/>
              </a:endParaRPr>
            </a:p>
          </p:txBody>
        </p:sp>
      </p:grpSp>
      <p:pic>
        <p:nvPicPr>
          <p:cNvPr id="1026" name="Picture 2" descr="C:\Users\Han Tsai\Desktop\TVS-x73e_直播\card_1.png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 bwMode="auto">
          <a:xfrm>
            <a:off x="1214414" y="3857634"/>
            <a:ext cx="1478467" cy="928694"/>
          </a:xfrm>
          <a:prstGeom prst="rect">
            <a:avLst/>
          </a:prstGeom>
          <a:noFill/>
        </p:spPr>
      </p:pic>
      <p:pic>
        <p:nvPicPr>
          <p:cNvPr id="1027" name="Picture 3" descr="C:\Users\Han Tsai\Desktop\TVS-x73e_直播\card_wires.jpg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786182" y="3857633"/>
            <a:ext cx="785818" cy="884387"/>
          </a:xfrm>
          <a:prstGeom prst="rect">
            <a:avLst/>
          </a:prstGeom>
          <a:noFill/>
        </p:spPr>
      </p:pic>
      <p:pic>
        <p:nvPicPr>
          <p:cNvPr id="2050" name="Picture 2" descr="C:\Users\Han Tsai\Desktop\TVS-x73e_直播\未命名-19.png"/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42910" y="3786196"/>
            <a:ext cx="571504" cy="929401"/>
          </a:xfrm>
          <a:prstGeom prst="rect">
            <a:avLst/>
          </a:prstGeom>
          <a:noFill/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80112" y="1851670"/>
            <a:ext cx="1382157" cy="86400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xmlns="" id="{8AE46A3B-84E3-AC4D-AB96-BEA9FF19350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3929" y="1923678"/>
            <a:ext cx="1282575" cy="80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9038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圓角矩形 27"/>
          <p:cNvSpPr/>
          <p:nvPr/>
        </p:nvSpPr>
        <p:spPr>
          <a:xfrm>
            <a:off x="5072065" y="1357304"/>
            <a:ext cx="4024721" cy="1815221"/>
          </a:xfrm>
          <a:prstGeom prst="roundRect">
            <a:avLst>
              <a:gd name="adj" fmla="val 0"/>
            </a:avLst>
          </a:prstGeom>
          <a:solidFill>
            <a:schemeClr val="accent1">
              <a:lumMod val="75000"/>
              <a:alpha val="14000"/>
            </a:schemeClr>
          </a:solidFill>
          <a:ln>
            <a:noFill/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3" name="圓角矩形 12"/>
          <p:cNvSpPr/>
          <p:nvPr/>
        </p:nvSpPr>
        <p:spPr>
          <a:xfrm>
            <a:off x="5072065" y="3312232"/>
            <a:ext cx="4006435" cy="1474095"/>
          </a:xfrm>
          <a:prstGeom prst="roundRect">
            <a:avLst>
              <a:gd name="adj" fmla="val 0"/>
            </a:avLst>
          </a:prstGeom>
          <a:solidFill>
            <a:srgbClr val="06C0D4">
              <a:alpha val="28000"/>
            </a:srgbClr>
          </a:solidFill>
          <a:ln>
            <a:noFill/>
          </a:ln>
          <a:effectLst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-180528" y="1527026"/>
            <a:ext cx="5472607" cy="3420988"/>
          </a:xfrm>
          <a:prstGeom prst="rect">
            <a:avLst/>
          </a:prstGeom>
        </p:spPr>
      </p:pic>
      <p:sp>
        <p:nvSpPr>
          <p:cNvPr id="7" name="圓角矩形 2"/>
          <p:cNvSpPr>
            <a:spLocks noChangeArrowheads="1"/>
          </p:cNvSpPr>
          <p:nvPr/>
        </p:nvSpPr>
        <p:spPr bwMode="auto">
          <a:xfrm>
            <a:off x="1285852" y="3786196"/>
            <a:ext cx="1512168" cy="654149"/>
          </a:xfrm>
          <a:prstGeom prst="roundRect">
            <a:avLst>
              <a:gd name="adj" fmla="val 16667"/>
            </a:avLst>
          </a:prstGeom>
          <a:noFill/>
          <a:ln w="60325">
            <a:solidFill>
              <a:schemeClr val="accent1">
                <a:lumMod val="75000"/>
              </a:scheme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1pPr>
            <a:lvl2pPr marL="742950" indent="-285750"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2pPr>
            <a:lvl3pPr marL="1143000" indent="-228600"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3pPr>
            <a:lvl4pPr marL="1600200" indent="-228600"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4pPr>
            <a:lvl5pPr marL="2057400" indent="-228600" eaLnBrk="0" hangingPunct="0"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000">
                <a:solidFill>
                  <a:schemeClr val="tx1"/>
                </a:solidFill>
                <a:latin typeface="Calibri" charset="0"/>
                <a:ea typeface="新細明體" charset="-120"/>
              </a:defRPr>
            </a:lvl9pPr>
          </a:lstStyle>
          <a:p>
            <a:pPr algn="ctr" eaLnBrk="1" hangingPunct="1"/>
            <a:endParaRPr lang="zh-TW" altLang="en-US" dirty="0">
              <a:latin typeface="Arial" charset="0"/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214282" y="339562"/>
            <a:ext cx="8786873" cy="660552"/>
          </a:xfrm>
        </p:spPr>
        <p:txBody>
          <a:bodyPr/>
          <a:lstStyle/>
          <a:p>
            <a:pPr fontAlgn="base"/>
            <a:r>
              <a:rPr lang="en-US" altLang="zh-TW" sz="3200" dirty="0"/>
              <a:t>QM2 </a:t>
            </a:r>
            <a:r>
              <a:rPr lang="zh-TW" altLang="en-US" sz="3200" dirty="0"/>
              <a:t>擴充卡增添 </a:t>
            </a:r>
            <a:r>
              <a:rPr lang="en-US" altLang="zh-TW" sz="3200" dirty="0"/>
              <a:t>SSD </a:t>
            </a:r>
            <a:r>
              <a:rPr lang="zh-TW" altLang="en-US" sz="3200" dirty="0"/>
              <a:t>快取及 </a:t>
            </a:r>
            <a:r>
              <a:rPr lang="en-US" altLang="zh-TW" sz="3200" dirty="0"/>
              <a:t>10GbE </a:t>
            </a:r>
            <a:r>
              <a:rPr lang="zh-TW" altLang="en-US" sz="3200" dirty="0"/>
              <a:t>雙優勢</a:t>
            </a:r>
          </a:p>
        </p:txBody>
      </p:sp>
      <p:sp>
        <p:nvSpPr>
          <p:cNvPr id="14" name="矩形 13"/>
          <p:cNvSpPr/>
          <p:nvPr/>
        </p:nvSpPr>
        <p:spPr>
          <a:xfrm>
            <a:off x="5072066" y="3500444"/>
            <a:ext cx="2474089" cy="12849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lvl="0">
              <a:buClr>
                <a:srgbClr val="595959"/>
              </a:buClr>
              <a:buSzPct val="25000"/>
            </a:pPr>
            <a:r>
              <a:rPr lang="en-US" altLang="zh-TW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QM2 </a:t>
            </a:r>
            <a:r>
              <a:rPr lang="zh-TW" altLang="en-US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卡提供</a:t>
            </a:r>
            <a:r>
              <a:rPr lang="en-US" altLang="zh-TW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 2</a:t>
            </a:r>
            <a:r>
              <a:rPr lang="zh-TW" altLang="en-US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x M.2 SSD </a:t>
            </a:r>
            <a:r>
              <a:rPr lang="zh-TW" altLang="en-US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插槽，搭配本機內的</a:t>
            </a:r>
            <a:r>
              <a:rPr lang="en-US" altLang="zh-TW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 2</a:t>
            </a:r>
            <a:r>
              <a:rPr lang="zh-TW" altLang="en-US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x M.2 SSD </a:t>
            </a:r>
            <a:r>
              <a:rPr lang="zh-TW" altLang="en-US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插槽可配置為具加速性與保護性的</a:t>
            </a:r>
            <a:r>
              <a:rPr lang="en-US" altLang="zh-TW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550" b="1" dirty="0">
                <a:solidFill>
                  <a:srgbClr val="FF0000"/>
                </a:solidFill>
                <a:latin typeface="微軟正黑體" pitchFamily="34" charset="-120"/>
                <a:ea typeface="微軟正黑體" pitchFamily="34" charset="-120"/>
              </a:rPr>
              <a:t>RAID 5</a:t>
            </a:r>
            <a:r>
              <a:rPr lang="zh-TW" altLang="en-US" sz="1550" b="1" dirty="0">
                <a:solidFill>
                  <a:srgbClr val="482F97"/>
                </a:solidFill>
                <a:latin typeface="微軟正黑體" pitchFamily="34" charset="-120"/>
                <a:ea typeface="微軟正黑體" pitchFamily="34" charset="-120"/>
              </a:rPr>
              <a:t> 磁碟群組 </a:t>
            </a:r>
            <a:endParaRPr lang="en-US" altLang="zh-TW" sz="1550" b="1" dirty="0">
              <a:solidFill>
                <a:srgbClr val="482F97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4958604" y="3165365"/>
            <a:ext cx="256338" cy="256338"/>
          </a:xfrm>
          <a:prstGeom prst="rect">
            <a:avLst/>
          </a:prstGeom>
          <a:solidFill>
            <a:srgbClr val="00B0F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19" name="群組 25"/>
          <p:cNvGrpSpPr/>
          <p:nvPr/>
        </p:nvGrpSpPr>
        <p:grpSpPr>
          <a:xfrm>
            <a:off x="7603428" y="3089659"/>
            <a:ext cx="1428760" cy="1428760"/>
            <a:chOff x="5786446" y="3500444"/>
            <a:chExt cx="711185" cy="711185"/>
          </a:xfrm>
          <a:solidFill>
            <a:srgbClr val="3773E3"/>
          </a:solidFill>
        </p:grpSpPr>
        <p:sp>
          <p:nvSpPr>
            <p:cNvPr id="24" name="Shape 715"/>
            <p:cNvSpPr/>
            <p:nvPr/>
          </p:nvSpPr>
          <p:spPr>
            <a:xfrm>
              <a:off x="5786446" y="3500444"/>
              <a:ext cx="711185" cy="711185"/>
            </a:xfrm>
            <a:prstGeom prst="ellipse">
              <a:avLst/>
            </a:prstGeom>
            <a:solidFill>
              <a:srgbClr val="06B4C6"/>
            </a:solidFill>
            <a:ln w="25400" cap="flat" cmpd="sng">
              <a:solidFill>
                <a:srgbClr val="3F3F3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" name="Shape 716"/>
            <p:cNvSpPr/>
            <p:nvPr/>
          </p:nvSpPr>
          <p:spPr>
            <a:xfrm>
              <a:off x="5823604" y="3541692"/>
              <a:ext cx="629298" cy="6292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9" name="矩形 28"/>
          <p:cNvSpPr/>
          <p:nvPr/>
        </p:nvSpPr>
        <p:spPr>
          <a:xfrm>
            <a:off x="5083074" y="1620961"/>
            <a:ext cx="3857620" cy="8079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rgbClr val="595959"/>
              </a:buClr>
            </a:pPr>
            <a:r>
              <a:rPr lang="zh-TW" altLang="en-US" sz="1550" b="1" dirty="0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內建 </a:t>
            </a:r>
            <a:r>
              <a:rPr lang="en-US" altLang="zh-TW" sz="1550" b="1" dirty="0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2 </a:t>
            </a:r>
            <a:r>
              <a:rPr lang="zh-TW" altLang="en-US" sz="1550" b="1" dirty="0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個 </a:t>
            </a:r>
            <a:r>
              <a:rPr lang="en-US" altLang="zh-TW" sz="1550" b="1" dirty="0">
                <a:solidFill>
                  <a:srgbClr val="FF000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M.2</a:t>
            </a:r>
            <a:r>
              <a:rPr lang="en-US" altLang="zh-TW" sz="1550" b="1" dirty="0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2280 /2260</a:t>
            </a:r>
          </a:p>
          <a:p>
            <a:pPr>
              <a:buClr>
                <a:srgbClr val="595959"/>
              </a:buClr>
            </a:pPr>
            <a:r>
              <a:rPr lang="en-US" altLang="zh-TW" sz="1550" b="1" dirty="0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SATA 6Gb/s SSD </a:t>
            </a:r>
            <a:r>
              <a:rPr lang="zh-TW" altLang="en-US" sz="1550" b="1" dirty="0">
                <a:solidFill>
                  <a:schemeClr val="tx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插槽</a:t>
            </a:r>
            <a:endParaRPr lang="en-US" altLang="zh-TW" sz="1550" b="1" dirty="0">
              <a:solidFill>
                <a:schemeClr val="tx1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pPr lvl="0">
              <a:buClr>
                <a:srgbClr val="595959"/>
              </a:buClr>
            </a:pPr>
            <a:endParaRPr lang="en-US" sz="1550" b="1" dirty="0">
              <a:solidFill>
                <a:schemeClr val="accent1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31" name="群組 25"/>
          <p:cNvGrpSpPr/>
          <p:nvPr/>
        </p:nvGrpSpPr>
        <p:grpSpPr>
          <a:xfrm>
            <a:off x="7572396" y="1570503"/>
            <a:ext cx="1428760" cy="1428760"/>
            <a:chOff x="5786446" y="3500444"/>
            <a:chExt cx="711185" cy="711185"/>
          </a:xfrm>
          <a:solidFill>
            <a:srgbClr val="3773E3"/>
          </a:solidFill>
        </p:grpSpPr>
        <p:sp>
          <p:nvSpPr>
            <p:cNvPr id="32" name="Shape 715"/>
            <p:cNvSpPr/>
            <p:nvPr/>
          </p:nvSpPr>
          <p:spPr>
            <a:xfrm>
              <a:off x="5786446" y="3500444"/>
              <a:ext cx="711185" cy="711185"/>
            </a:xfrm>
            <a:prstGeom prst="ellipse">
              <a:avLst/>
            </a:prstGeom>
            <a:solidFill>
              <a:srgbClr val="06B4C6"/>
            </a:solidFill>
            <a:ln w="25400" cap="flat" cmpd="sng">
              <a:solidFill>
                <a:srgbClr val="3F3F3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3" name="Shape 716"/>
            <p:cNvSpPr/>
            <p:nvPr/>
          </p:nvSpPr>
          <p:spPr>
            <a:xfrm>
              <a:off x="5823604" y="3541692"/>
              <a:ext cx="629298" cy="6292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715272" y="2100342"/>
            <a:ext cx="1105833" cy="327417"/>
          </a:xfrm>
          <a:prstGeom prst="rect">
            <a:avLst/>
          </a:prstGeom>
        </p:spPr>
      </p:pic>
      <p:sp>
        <p:nvSpPr>
          <p:cNvPr id="34" name="矩形 33"/>
          <p:cNvSpPr/>
          <p:nvPr/>
        </p:nvSpPr>
        <p:spPr>
          <a:xfrm>
            <a:off x="5143504" y="2192465"/>
            <a:ext cx="2714644" cy="8079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388" indent="-179388">
              <a:buFont typeface="Arial" charset="0"/>
              <a:buChar char="•"/>
            </a:pPr>
            <a:r>
              <a:rPr lang="en-US" altLang="zh-TW" sz="1550" b="1" dirty="0">
                <a:latin typeface="Microsoft JhengHei" charset="-120"/>
                <a:ea typeface="Microsoft JhengHei" charset="-120"/>
                <a:cs typeface="Microsoft JhengHei" charset="-120"/>
              </a:rPr>
              <a:t>SSD </a:t>
            </a:r>
            <a:r>
              <a:rPr lang="zh-TW" altLang="en-US" sz="1550" b="1" dirty="0">
                <a:latin typeface="Microsoft JhengHei" charset="-120"/>
                <a:ea typeface="Microsoft JhengHei" charset="-120"/>
                <a:cs typeface="Microsoft JhengHei" charset="-120"/>
              </a:rPr>
              <a:t>快取或儲存空間</a:t>
            </a:r>
            <a:endParaRPr lang="en-US" altLang="zh-TW" sz="1550" b="1" dirty="0"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pPr marL="179388" indent="-179388">
              <a:buFont typeface="Arial" charset="0"/>
              <a:buChar char="•"/>
            </a:pPr>
            <a:r>
              <a:rPr lang="en-US" altLang="zh-TW" sz="1550" b="1" dirty="0" err="1">
                <a:latin typeface="Microsoft JhengHei" charset="-120"/>
                <a:ea typeface="Microsoft JhengHei" charset="-120"/>
                <a:cs typeface="Microsoft JhengHei" charset="-120"/>
              </a:rPr>
              <a:t>Qtier</a:t>
            </a:r>
            <a:r>
              <a:rPr lang="en-US" altLang="zh-TW" sz="1550" b="1" dirty="0"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zh-TW" altLang="en-US" sz="1550" b="1" dirty="0">
                <a:latin typeface="Microsoft JhengHei" charset="-120"/>
                <a:ea typeface="Microsoft JhengHei" charset="-120"/>
                <a:cs typeface="Microsoft JhengHei" charset="-120"/>
              </a:rPr>
              <a:t>自動分層分區應用</a:t>
            </a:r>
            <a:endParaRPr lang="en-US" altLang="zh-TW" sz="1550" b="1" dirty="0"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pPr marL="179388" indent="-179388">
              <a:buFont typeface="Arial" charset="0"/>
              <a:buChar char="•"/>
            </a:pPr>
            <a:r>
              <a:rPr lang="zh-TW" altLang="en-US" sz="1550" b="1" dirty="0">
                <a:latin typeface="Microsoft JhengHei" charset="-120"/>
                <a:ea typeface="Microsoft JhengHei" charset="-120"/>
                <a:cs typeface="Microsoft JhengHei" charset="-120"/>
              </a:rPr>
              <a:t>獨立環境溫度偵測模組</a:t>
            </a:r>
            <a:r>
              <a:rPr lang="en-US" altLang="zh-TW" sz="1550" b="1" dirty="0"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endParaRPr lang="en-US" sz="1550" b="1" dirty="0"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cxnSp>
        <p:nvCxnSpPr>
          <p:cNvPr id="36" name="直線接點 35"/>
          <p:cNvCxnSpPr>
            <a:endCxn id="21" idx="1"/>
          </p:cNvCxnSpPr>
          <p:nvPr/>
        </p:nvCxnSpPr>
        <p:spPr>
          <a:xfrm rot="5400000" flipH="1" flipV="1">
            <a:off x="2629517" y="1457111"/>
            <a:ext cx="2414187" cy="2243988"/>
          </a:xfrm>
          <a:prstGeom prst="line">
            <a:avLst/>
          </a:prstGeom>
          <a:ln w="635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325203" y="3104344"/>
            <a:ext cx="2158753" cy="1350420"/>
          </a:xfrm>
          <a:prstGeom prst="rect">
            <a:avLst/>
          </a:prstGeom>
        </p:spPr>
      </p:pic>
      <p:sp>
        <p:nvSpPr>
          <p:cNvPr id="21" name="矩形 20"/>
          <p:cNvSpPr/>
          <p:nvPr/>
        </p:nvSpPr>
        <p:spPr>
          <a:xfrm>
            <a:off x="4958604" y="1243842"/>
            <a:ext cx="256338" cy="25633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1951448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Shape 271" descr="D:\Users\Joan Hsieh\Desktop\QM2_QIG\04\JPEG\DSC_2984.jpg">
            <a:extLst>
              <a:ext uri="{FF2B5EF4-FFF2-40B4-BE49-F238E27FC236}">
                <a16:creationId xmlns:a16="http://schemas.microsoft.com/office/drawing/2014/main" xmlns="" id="{6F035142-E137-4F43-8CDF-63E46EEB4548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886125" y="1563638"/>
            <a:ext cx="2141136" cy="1053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6" name="Shape 273">
            <a:extLst>
              <a:ext uri="{FF2B5EF4-FFF2-40B4-BE49-F238E27FC236}">
                <a16:creationId xmlns:a16="http://schemas.microsoft.com/office/drawing/2014/main" xmlns="" id="{2ED027BD-4A75-6040-9EBC-4ACE9A7A58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92440" y="1275606"/>
            <a:ext cx="1440000" cy="1440000"/>
          </a:xfrm>
          <a:prstGeom prst="ellipse">
            <a:avLst/>
          </a:prstGeom>
          <a:solidFill>
            <a:srgbClr val="4F81BD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25" tIns="45700" rIns="91425" bIns="45700" anchor="ctr"/>
          <a:lstStyle>
            <a:lvl1pPr indent="-117475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>
              <a:buClr>
                <a:srgbClr val="000000"/>
              </a:buClr>
              <a:buSzPts val="1400"/>
            </a:pPr>
            <a:endParaRPr lang="zh-TW" altLang="zh-TW">
              <a:sym typeface="Arial" panose="020B0604020202020204" pitchFamily="34" charset="0"/>
            </a:endParaRPr>
          </a:p>
        </p:txBody>
      </p:sp>
      <p:sp>
        <p:nvSpPr>
          <p:cNvPr id="35" name="Shape 232"/>
          <p:cNvSpPr/>
          <p:nvPr/>
        </p:nvSpPr>
        <p:spPr>
          <a:xfrm>
            <a:off x="4427986" y="2643758"/>
            <a:ext cx="3744413" cy="2376262"/>
          </a:xfrm>
          <a:prstGeom prst="roundRect">
            <a:avLst>
              <a:gd name="adj" fmla="val 13182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4683764" y="3147816"/>
            <a:ext cx="2624541" cy="288002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endParaRPr lang="zh-TW" altLang="en-US" sz="1600" dirty="0">
              <a:solidFill>
                <a:schemeClr val="accent1">
                  <a:lumMod val="50000"/>
                </a:schemeClr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4683765" y="4245002"/>
            <a:ext cx="2624540" cy="338552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endParaRPr lang="zh-TW" altLang="en-US" sz="1600" dirty="0">
              <a:solidFill>
                <a:schemeClr val="accent1">
                  <a:lumMod val="50000"/>
                </a:schemeClr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39" name="Shape 390"/>
          <p:cNvSpPr/>
          <p:nvPr/>
        </p:nvSpPr>
        <p:spPr>
          <a:xfrm>
            <a:off x="4427984" y="3867894"/>
            <a:ext cx="1800203" cy="40688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lIns="91425" tIns="91425" rIns="91425" bIns="91425" anchor="ctr" anchorCtr="0">
            <a:noAutofit/>
          </a:bodyPr>
          <a:lstStyle/>
          <a:p>
            <a:pPr algn="ctr"/>
            <a:r>
              <a:rPr lang="en-US" altLang="zh-TW" sz="1600" b="1" dirty="0">
                <a:cs typeface="Arial" panose="020B0604020202020204" pitchFamily="34" charset="0"/>
                <a:sym typeface="Arial" panose="020B0604020202020204" pitchFamily="34" charset="0"/>
              </a:rPr>
              <a:t>QM2-2</a:t>
            </a:r>
            <a:r>
              <a:rPr lang="en-US" altLang="zh-TW" sz="1600" b="1" dirty="0">
                <a:solidFill>
                  <a:schemeClr val="accent5">
                    <a:lumMod val="60000"/>
                    <a:lumOff val="40000"/>
                  </a:schemeClr>
                </a:solidFill>
                <a:cs typeface="Arial" panose="020B0604020202020204" pitchFamily="34" charset="0"/>
                <a:sym typeface="Arial" panose="020B0604020202020204" pitchFamily="34" charset="0"/>
              </a:rPr>
              <a:t>P</a:t>
            </a:r>
            <a:r>
              <a:rPr lang="en-US" altLang="zh-TW" sz="1600" b="1" dirty="0">
                <a:solidFill>
                  <a:srgbClr val="FFC000"/>
                </a:solidFill>
                <a:cs typeface="Arial" panose="020B0604020202020204" pitchFamily="34" charset="0"/>
                <a:sym typeface="Arial" panose="020B0604020202020204" pitchFamily="34" charset="0"/>
              </a:rPr>
              <a:t>10G1T</a:t>
            </a:r>
            <a:endParaRPr lang="nn-NO" altLang="zh-TW" sz="1600" b="1" dirty="0">
              <a:solidFill>
                <a:srgbClr val="FFC000"/>
              </a:solidFill>
              <a:ea typeface="微軟正黑體" pitchFamily="34" charset="-120"/>
            </a:endParaRPr>
          </a:p>
        </p:txBody>
      </p:sp>
      <p:sp>
        <p:nvSpPr>
          <p:cNvPr id="40" name="Shape 390"/>
          <p:cNvSpPr/>
          <p:nvPr/>
        </p:nvSpPr>
        <p:spPr>
          <a:xfrm>
            <a:off x="4427984" y="2740933"/>
            <a:ext cx="1800203" cy="40688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lIns="91425" tIns="91425" rIns="91425" bIns="91425" anchor="ctr" anchorCtr="0">
            <a:noAutofit/>
          </a:bodyPr>
          <a:lstStyle/>
          <a:p>
            <a:pPr algn="ctr"/>
            <a:r>
              <a:rPr lang="en-US" altLang="zh-TW" sz="1600" b="1" dirty="0">
                <a:cs typeface="Arial" panose="020B0604020202020204" pitchFamily="34" charset="0"/>
                <a:sym typeface="Arial" panose="020B0604020202020204" pitchFamily="34" charset="0"/>
              </a:rPr>
              <a:t>QM2-2</a:t>
            </a:r>
            <a:r>
              <a:rPr lang="en-US" altLang="zh-TW" sz="1600" b="1" dirty="0">
                <a:solidFill>
                  <a:schemeClr val="accent5">
                    <a:lumMod val="60000"/>
                    <a:lumOff val="40000"/>
                  </a:schemeClr>
                </a:solidFill>
                <a:cs typeface="Arial" panose="020B0604020202020204" pitchFamily="34" charset="0"/>
                <a:sym typeface="Arial" panose="020B0604020202020204" pitchFamily="34" charset="0"/>
              </a:rPr>
              <a:t>S</a:t>
            </a:r>
            <a:r>
              <a:rPr lang="en-US" altLang="zh-TW" sz="1600" b="1" dirty="0">
                <a:solidFill>
                  <a:srgbClr val="FFC000"/>
                </a:solidFill>
                <a:cs typeface="Arial" panose="020B0604020202020204" pitchFamily="34" charset="0"/>
                <a:sym typeface="Arial" panose="020B0604020202020204" pitchFamily="34" charset="0"/>
              </a:rPr>
              <a:t>10G1T</a:t>
            </a:r>
            <a:endParaRPr lang="nn-NO" altLang="zh-TW" sz="1600" b="1" dirty="0">
              <a:solidFill>
                <a:srgbClr val="FFC000"/>
              </a:solidFill>
              <a:ea typeface="微軟正黑體" pitchFamily="34" charset="-120"/>
            </a:endParaRPr>
          </a:p>
        </p:txBody>
      </p:sp>
      <p:sp>
        <p:nvSpPr>
          <p:cNvPr id="42" name="Shape 258">
            <a:extLst>
              <a:ext uri="{FF2B5EF4-FFF2-40B4-BE49-F238E27FC236}">
                <a16:creationId xmlns:a16="http://schemas.microsoft.com/office/drawing/2014/main" xmlns="" id="{5E0966F0-9E1D-124E-A5A3-467357816C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9081" y="3147814"/>
            <a:ext cx="2331194" cy="27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699" rIns="91431" bIns="45699"/>
          <a:lstStyle>
            <a:lvl1pPr marL="341313" indent="-442913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buClr>
                <a:srgbClr val="002060"/>
              </a:buClr>
              <a:buSzPts val="1200"/>
            </a:pP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2 x</a:t>
            </a:r>
            <a:r>
              <a:rPr lang="zh-TW" altLang="en-US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M.2 2280 </a:t>
            </a:r>
            <a:r>
              <a:rPr lang="en-US" altLang="zh-TW" sz="1200" b="1" dirty="0">
                <a:solidFill>
                  <a:srgbClr val="00B0F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SATA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SSD</a:t>
            </a:r>
            <a:r>
              <a:rPr lang="zh-TW" altLang="en-US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插槽</a:t>
            </a:r>
          </a:p>
        </p:txBody>
      </p:sp>
      <p:sp>
        <p:nvSpPr>
          <p:cNvPr id="54" name="Shape 258">
            <a:extLst>
              <a:ext uri="{FF2B5EF4-FFF2-40B4-BE49-F238E27FC236}">
                <a16:creationId xmlns:a16="http://schemas.microsoft.com/office/drawing/2014/main" xmlns="" id="{89150439-4323-E04A-82C8-5C245E432A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4011" y="4296323"/>
            <a:ext cx="3325019" cy="308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699" rIns="91431" bIns="45699"/>
          <a:lstStyle>
            <a:lvl1pPr marL="341313" indent="-341313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buClr>
                <a:srgbClr val="000000"/>
              </a:buClr>
              <a:buSzPct val="100000"/>
            </a:pP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2 x M.2 2280 </a:t>
            </a:r>
            <a:r>
              <a:rPr lang="en-US" altLang="zh-TW" sz="1200" b="1" dirty="0" err="1">
                <a:solidFill>
                  <a:srgbClr val="00B0F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PCIe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</a:t>
            </a:r>
            <a:r>
              <a:rPr lang="en-US" altLang="zh-TW" sz="1200" b="1" dirty="0" err="1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NVMe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SSD </a:t>
            </a:r>
            <a:r>
              <a:rPr lang="zh-TW" altLang="en-US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插槽</a:t>
            </a:r>
            <a:endParaRPr lang="en-US" altLang="en-US" sz="1200" b="1" dirty="0">
              <a:latin typeface="微軟正黑體" panose="020B0604030504040204" pitchFamily="34" charset="-120"/>
              <a:ea typeface="微軟正黑體" panose="020B0604030504040204" pitchFamily="34" charset="-120"/>
              <a:sym typeface="微軟正黑體" panose="020B0604030504040204" pitchFamily="34" charset="-120"/>
            </a:endParaRPr>
          </a:p>
        </p:txBody>
      </p:sp>
      <p:grpSp>
        <p:nvGrpSpPr>
          <p:cNvPr id="26" name="群組 25"/>
          <p:cNvGrpSpPr/>
          <p:nvPr/>
        </p:nvGrpSpPr>
        <p:grpSpPr>
          <a:xfrm>
            <a:off x="467547" y="2859782"/>
            <a:ext cx="3600400" cy="2160240"/>
            <a:chOff x="5500692" y="2643188"/>
            <a:chExt cx="1564796" cy="668658"/>
          </a:xfrm>
        </p:grpSpPr>
        <p:sp>
          <p:nvSpPr>
            <p:cNvPr id="27" name="Shape 232"/>
            <p:cNvSpPr/>
            <p:nvPr/>
          </p:nvSpPr>
          <p:spPr>
            <a:xfrm>
              <a:off x="5500692" y="2643188"/>
              <a:ext cx="1564796" cy="668658"/>
            </a:xfrm>
            <a:prstGeom prst="roundRect">
              <a:avLst>
                <a:gd name="adj" fmla="val 1318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buNone/>
              </a:pPr>
              <a:endParaRPr sz="180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28" name="矩形 27"/>
            <p:cNvSpPr/>
            <p:nvPr/>
          </p:nvSpPr>
          <p:spPr>
            <a:xfrm>
              <a:off x="5611857" y="2805859"/>
              <a:ext cx="1234559" cy="104792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>
              <a:spAutoFit/>
            </a:bodyPr>
            <a:lstStyle/>
            <a:p>
              <a:pPr algn="ctr"/>
              <a:endParaRPr lang="zh-TW" altLang="en-US" sz="1600" dirty="0">
                <a:solidFill>
                  <a:schemeClr val="accent1">
                    <a:lumMod val="5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  <p:sp>
          <p:nvSpPr>
            <p:cNvPr id="33" name="矩形 32"/>
            <p:cNvSpPr/>
            <p:nvPr/>
          </p:nvSpPr>
          <p:spPr>
            <a:xfrm>
              <a:off x="5611857" y="3088960"/>
              <a:ext cx="1391039" cy="104792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>
              <a:spAutoFit/>
            </a:bodyPr>
            <a:lstStyle/>
            <a:p>
              <a:pPr algn="ctr"/>
              <a:endParaRPr lang="zh-TW" altLang="en-US" sz="1600" dirty="0">
                <a:solidFill>
                  <a:schemeClr val="accent1">
                    <a:lumMod val="50000"/>
                  </a:schemeClr>
                </a:solidFill>
                <a:latin typeface="+mn-lt"/>
                <a:ea typeface="微軟正黑體" pitchFamily="34" charset="-120"/>
              </a:endParaRPr>
            </a:p>
          </p:txBody>
        </p:sp>
      </p:grpSp>
      <p:sp>
        <p:nvSpPr>
          <p:cNvPr id="31" name="Shape 390"/>
          <p:cNvSpPr/>
          <p:nvPr/>
        </p:nvSpPr>
        <p:spPr>
          <a:xfrm>
            <a:off x="467544" y="3922832"/>
            <a:ext cx="1296147" cy="40688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lIns="91425" tIns="91425" rIns="91425" bIns="91425" anchor="ctr" anchorCtr="0">
            <a:noAutofit/>
          </a:bodyPr>
          <a:lstStyle/>
          <a:p>
            <a:pPr algn="ctr"/>
            <a:r>
              <a:rPr lang="en-US" altLang="zh-TW" sz="1600" b="1" dirty="0">
                <a:cs typeface="Arial" panose="020B0604020202020204" pitchFamily="34" charset="0"/>
                <a:sym typeface="Arial" panose="020B0604020202020204" pitchFamily="34" charset="0"/>
              </a:rPr>
              <a:t>QM2-2</a:t>
            </a:r>
            <a:r>
              <a:rPr lang="en-US" altLang="zh-TW" sz="1600" b="1" dirty="0">
                <a:solidFill>
                  <a:schemeClr val="accent5">
                    <a:lumMod val="60000"/>
                    <a:lumOff val="40000"/>
                  </a:schemeClr>
                </a:solidFill>
                <a:cs typeface="Arial" panose="020B0604020202020204" pitchFamily="34" charset="0"/>
                <a:sym typeface="Arial" panose="020B0604020202020204" pitchFamily="34" charset="0"/>
              </a:rPr>
              <a:t>P</a:t>
            </a:r>
            <a:endParaRPr lang="nn-NO" altLang="zh-TW" sz="1600" b="1" dirty="0">
              <a:solidFill>
                <a:schemeClr val="accent5">
                  <a:lumMod val="60000"/>
                  <a:lumOff val="40000"/>
                </a:schemeClr>
              </a:solidFill>
              <a:ea typeface="微軟正黑體" pitchFamily="34" charset="-120"/>
            </a:endParaRPr>
          </a:p>
        </p:txBody>
      </p:sp>
      <p:sp>
        <p:nvSpPr>
          <p:cNvPr id="29" name="Shape 390"/>
          <p:cNvSpPr/>
          <p:nvPr/>
        </p:nvSpPr>
        <p:spPr>
          <a:xfrm>
            <a:off x="467544" y="2986728"/>
            <a:ext cx="1296147" cy="40688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lIns="91425" tIns="91425" rIns="91425" bIns="91425" anchor="ctr" anchorCtr="0">
            <a:noAutofit/>
          </a:bodyPr>
          <a:lstStyle/>
          <a:p>
            <a:pPr algn="ctr"/>
            <a:r>
              <a:rPr lang="en-US" altLang="zh-TW" sz="1600" b="1" dirty="0">
                <a:cs typeface="Arial" panose="020B0604020202020204" pitchFamily="34" charset="0"/>
                <a:sym typeface="Arial" panose="020B0604020202020204" pitchFamily="34" charset="0"/>
              </a:rPr>
              <a:t>QM2-2</a:t>
            </a:r>
            <a:r>
              <a:rPr lang="en-US" altLang="zh-TW" sz="1600" b="1" dirty="0">
                <a:solidFill>
                  <a:schemeClr val="accent5">
                    <a:lumMod val="60000"/>
                    <a:lumOff val="40000"/>
                  </a:schemeClr>
                </a:solidFill>
                <a:cs typeface="Arial" panose="020B0604020202020204" pitchFamily="34" charset="0"/>
                <a:sym typeface="Arial" panose="020B0604020202020204" pitchFamily="34" charset="0"/>
              </a:rPr>
              <a:t>S</a:t>
            </a:r>
            <a:endParaRPr lang="nn-NO" altLang="zh-TW" sz="1600" b="1" dirty="0">
              <a:solidFill>
                <a:schemeClr val="accent5">
                  <a:lumMod val="60000"/>
                  <a:lumOff val="40000"/>
                </a:schemeClr>
              </a:solidFill>
              <a:ea typeface="微軟正黑體" pitchFamily="34" charset="-120"/>
            </a:endParaRPr>
          </a:p>
        </p:txBody>
      </p:sp>
      <p:sp>
        <p:nvSpPr>
          <p:cNvPr id="18" name="Title 2"/>
          <p:cNvSpPr txBox="1">
            <a:spLocks/>
          </p:cNvSpPr>
          <p:nvPr/>
        </p:nvSpPr>
        <p:spPr>
          <a:xfrm>
            <a:off x="214282" y="285734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4000" b="1" i="0" u="none" strike="noStrike" cap="none">
                <a:solidFill>
                  <a:schemeClr val="bg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r>
              <a:rPr lang="zh-Hant" altLang="en-US" sz="3600" dirty="0">
                <a:solidFill>
                  <a:schemeClr val="bg1"/>
                </a:solidFill>
              </a:rPr>
              <a:t>兼具</a:t>
            </a:r>
            <a:r>
              <a:rPr lang="en-US" altLang="zh-TW" sz="3600" dirty="0">
                <a:solidFill>
                  <a:schemeClr val="bg1"/>
                </a:solidFill>
              </a:rPr>
              <a:t> M.2 SSD  </a:t>
            </a:r>
            <a:r>
              <a:rPr lang="zh-Hant" altLang="en-US" sz="3600" dirty="0">
                <a:solidFill>
                  <a:schemeClr val="bg1"/>
                </a:solidFill>
              </a:rPr>
              <a:t>與</a:t>
            </a:r>
            <a:r>
              <a:rPr lang="en-US" altLang="zh-TW" sz="3600" dirty="0">
                <a:solidFill>
                  <a:schemeClr val="bg1"/>
                </a:solidFill>
              </a:rPr>
              <a:t> 10GbE </a:t>
            </a:r>
            <a:r>
              <a:rPr lang="zh-Hant" altLang="en-US" sz="3600" dirty="0">
                <a:solidFill>
                  <a:schemeClr val="bg1"/>
                </a:solidFill>
              </a:rPr>
              <a:t>的 </a:t>
            </a:r>
            <a:r>
              <a:rPr lang="en-US" altLang="zh-Hant" sz="3600" dirty="0">
                <a:solidFill>
                  <a:schemeClr val="bg1"/>
                </a:solidFill>
              </a:rPr>
              <a:t>QM2 </a:t>
            </a:r>
            <a:r>
              <a:rPr lang="zh-Hant" altLang="en-US" sz="3600" dirty="0">
                <a:solidFill>
                  <a:schemeClr val="bg1"/>
                </a:solidFill>
              </a:rPr>
              <a:t>擴充</a:t>
            </a:r>
            <a:r>
              <a:rPr lang="zh-TW" altLang="en-US" sz="3600" dirty="0">
                <a:solidFill>
                  <a:schemeClr val="bg1"/>
                </a:solidFill>
              </a:rPr>
              <a:t>卡</a:t>
            </a:r>
            <a:endParaRPr lang="en-US" sz="3600" dirty="0">
              <a:solidFill>
                <a:schemeClr val="bg1"/>
              </a:solidFill>
            </a:endParaRPr>
          </a:p>
        </p:txBody>
      </p:sp>
      <p:cxnSp>
        <p:nvCxnSpPr>
          <p:cNvPr id="80" name="直線接點 44"/>
          <p:cNvCxnSpPr/>
          <p:nvPr/>
        </p:nvCxnSpPr>
        <p:spPr>
          <a:xfrm>
            <a:off x="-756592" y="-540340"/>
            <a:ext cx="11142877" cy="21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Shape 249" descr="DSC_2985.jpg">
            <a:extLst>
              <a:ext uri="{FF2B5EF4-FFF2-40B4-BE49-F238E27FC236}">
                <a16:creationId xmlns:a16="http://schemas.microsoft.com/office/drawing/2014/main" xmlns="" id="{8B94738E-5106-044C-BC60-E8B8E62035C2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98624" y="1598523"/>
            <a:ext cx="2117331" cy="1042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8" name="Shape 251">
            <a:extLst>
              <a:ext uri="{FF2B5EF4-FFF2-40B4-BE49-F238E27FC236}">
                <a16:creationId xmlns:a16="http://schemas.microsoft.com/office/drawing/2014/main" xmlns="" id="{CC3027A0-9A7D-9C49-9CC7-4D70C3F96AB3}"/>
              </a:ext>
            </a:extLst>
          </p:cNvPr>
          <p:cNvGrpSpPr>
            <a:grpSpLocks/>
          </p:cNvGrpSpPr>
          <p:nvPr/>
        </p:nvGrpSpPr>
        <p:grpSpPr bwMode="auto">
          <a:xfrm>
            <a:off x="1115617" y="1275606"/>
            <a:ext cx="1872047" cy="1466719"/>
            <a:chOff x="2926761" y="3954125"/>
            <a:chExt cx="2019216" cy="1581493"/>
          </a:xfrm>
        </p:grpSpPr>
        <p:sp>
          <p:nvSpPr>
            <p:cNvPr id="41" name="Shape 252">
              <a:extLst>
                <a:ext uri="{FF2B5EF4-FFF2-40B4-BE49-F238E27FC236}">
                  <a16:creationId xmlns:a16="http://schemas.microsoft.com/office/drawing/2014/main" xmlns="" id="{65213E4F-D6BF-4346-8A10-CE3F9AE69C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2773" y="3954125"/>
              <a:ext cx="1553204" cy="1552683"/>
            </a:xfrm>
            <a:prstGeom prst="ellipse">
              <a:avLst/>
            </a:prstGeom>
            <a:solidFill>
              <a:srgbClr val="4F81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121900" tIns="60950" rIns="121900" bIns="60950" anchor="ctr"/>
            <a:lstStyle>
              <a:lvl1pPr indent="-117475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 algn="ctr">
                <a:buClr>
                  <a:srgbClr val="000000"/>
                </a:buClr>
                <a:buSzPts val="1400"/>
              </a:pPr>
              <a:endParaRPr lang="zh-TW" altLang="zh-TW" sz="1900">
                <a:solidFill>
                  <a:srgbClr val="FFFFFF"/>
                </a:solidFill>
                <a:cs typeface="Arial" panose="020B0604020202020204" pitchFamily="34" charset="0"/>
                <a:sym typeface="Arial" panose="020B0604020202020204" pitchFamily="34" charset="0"/>
              </a:endParaRPr>
            </a:p>
          </p:txBody>
        </p:sp>
        <p:pic>
          <p:nvPicPr>
            <p:cNvPr id="43" name="Shape 253" descr="QM2_right.png">
              <a:extLst>
                <a:ext uri="{FF2B5EF4-FFF2-40B4-BE49-F238E27FC236}">
                  <a16:creationId xmlns:a16="http://schemas.microsoft.com/office/drawing/2014/main" xmlns="" id="{CDBC7728-A47D-2647-A997-49C66CDC7C41}"/>
                </a:ext>
              </a:extLst>
            </p:cNvPr>
            <p:cNvPicPr preferRelativeResize="0"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6761" y="4031597"/>
              <a:ext cx="1824601" cy="15040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5" name="Shape 258">
            <a:extLst>
              <a:ext uri="{FF2B5EF4-FFF2-40B4-BE49-F238E27FC236}">
                <a16:creationId xmlns:a16="http://schemas.microsoft.com/office/drawing/2014/main" xmlns="" id="{5E0966F0-9E1D-124E-A5A3-467357816C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641" y="3435846"/>
            <a:ext cx="2979266" cy="27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699" rIns="91431" bIns="45699"/>
          <a:lstStyle>
            <a:lvl1pPr marL="341313" indent="-442913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buClr>
                <a:srgbClr val="002060"/>
              </a:buClr>
              <a:buSzPts val="1200"/>
            </a:pP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2 x</a:t>
            </a:r>
            <a:r>
              <a:rPr lang="zh-TW" altLang="en-US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M.2 22110 / 2280 </a:t>
            </a:r>
            <a:r>
              <a:rPr lang="en-US" altLang="zh-TW" sz="1200" b="1" dirty="0">
                <a:solidFill>
                  <a:srgbClr val="00B0F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SATA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SSD</a:t>
            </a:r>
            <a:r>
              <a:rPr lang="zh-TW" altLang="en-US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插槽</a:t>
            </a:r>
          </a:p>
        </p:txBody>
      </p:sp>
      <p:sp>
        <p:nvSpPr>
          <p:cNvPr id="47" name="Shape 258">
            <a:extLst>
              <a:ext uri="{FF2B5EF4-FFF2-40B4-BE49-F238E27FC236}">
                <a16:creationId xmlns:a16="http://schemas.microsoft.com/office/drawing/2014/main" xmlns="" id="{89150439-4323-E04A-82C8-5C245E432A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3571" y="4351261"/>
            <a:ext cx="3325019" cy="308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699" rIns="91431" bIns="45699"/>
          <a:lstStyle>
            <a:lvl1pPr marL="341313" indent="-341313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buClr>
                <a:srgbClr val="000000"/>
              </a:buClr>
              <a:buSzPct val="100000"/>
            </a:pP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2 x M.2 22110 / 2280 </a:t>
            </a:r>
            <a:r>
              <a:rPr lang="en-US" altLang="zh-TW" sz="1200" b="1" dirty="0" err="1">
                <a:solidFill>
                  <a:srgbClr val="00B0F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PCIe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</a:t>
            </a:r>
            <a:r>
              <a:rPr lang="en-US" altLang="zh-TW" sz="1200" b="1" dirty="0" err="1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NVMe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SSD </a:t>
            </a:r>
            <a:r>
              <a:rPr lang="zh-TW" altLang="en-US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插槽</a:t>
            </a:r>
            <a:endParaRPr lang="en-US" altLang="en-US" sz="1200" b="1" dirty="0">
              <a:latin typeface="微軟正黑體" panose="020B0604030504040204" pitchFamily="34" charset="-120"/>
              <a:ea typeface="微軟正黑體" panose="020B0604030504040204" pitchFamily="34" charset="-120"/>
              <a:sym typeface="微軟正黑體" panose="020B0604030504040204" pitchFamily="34" charset="-120"/>
            </a:endParaRPr>
          </a:p>
        </p:txBody>
      </p:sp>
      <p:pic>
        <p:nvPicPr>
          <p:cNvPr id="49" name="Picture 2" descr="D:\Users\Joan Hsieh\Desktop\10GbE.png">
            <a:extLst>
              <a:ext uri="{FF2B5EF4-FFF2-40B4-BE49-F238E27FC236}">
                <a16:creationId xmlns:a16="http://schemas.microsoft.com/office/drawing/2014/main" xmlns="" id="{FA8C789B-F67B-DB4B-AF8A-FF086AFDB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343820" y="2617306"/>
            <a:ext cx="1520825" cy="938213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1" name="Shape 260">
            <a:extLst>
              <a:ext uri="{FF2B5EF4-FFF2-40B4-BE49-F238E27FC236}">
                <a16:creationId xmlns:a16="http://schemas.microsoft.com/office/drawing/2014/main" xmlns="" id="{667D5ABF-19D2-934F-94DD-0B33BD575564}"/>
              </a:ext>
            </a:extLst>
          </p:cNvPr>
          <p:cNvGrpSpPr>
            <a:grpSpLocks/>
          </p:cNvGrpSpPr>
          <p:nvPr/>
        </p:nvGrpSpPr>
        <p:grpSpPr bwMode="auto">
          <a:xfrm>
            <a:off x="3131840" y="1779660"/>
            <a:ext cx="2786579" cy="1071563"/>
            <a:chOff x="4133238" y="4344218"/>
            <a:chExt cx="2890695" cy="1072153"/>
          </a:xfrm>
        </p:grpSpPr>
        <p:sp>
          <p:nvSpPr>
            <p:cNvPr id="62" name="Shape 261">
              <a:extLst>
                <a:ext uri="{FF2B5EF4-FFF2-40B4-BE49-F238E27FC236}">
                  <a16:creationId xmlns:a16="http://schemas.microsoft.com/office/drawing/2014/main" xmlns="" id="{67AA18EC-EDF8-4545-B08F-8065FAB6B981}"/>
                </a:ext>
              </a:extLst>
            </p:cNvPr>
            <p:cNvSpPr txBox="1"/>
            <p:nvPr/>
          </p:nvSpPr>
          <p:spPr>
            <a:xfrm>
              <a:off x="4207936" y="4344218"/>
              <a:ext cx="2811918" cy="1072153"/>
            </a:xfrm>
            <a:prstGeom prst="rect">
              <a:avLst/>
            </a:prstGeom>
            <a:noFill/>
            <a:ln>
              <a:noFill/>
            </a:ln>
          </p:spPr>
          <p:txBody>
            <a:bodyPr lIns="91400" tIns="91400" rIns="91400" bIns="91400"/>
            <a:lstStyle>
              <a:lvl1pPr marL="341313" indent="-442913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buClr>
                  <a:srgbClr val="0F243E"/>
                </a:buClr>
                <a:buSzPts val="1200"/>
              </a:pPr>
              <a:r>
                <a:rPr lang="en-US" altLang="en-US" b="1" dirty="0" err="1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半高半長</a:t>
              </a:r>
              <a:r>
                <a:rPr lang="en-US" altLang="en-US" b="1" dirty="0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 </a:t>
              </a:r>
              <a:r>
                <a:rPr lang="en-US" altLang="zh-TW" b="1" dirty="0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(HHHL) </a:t>
              </a:r>
            </a:p>
            <a:p>
              <a:pPr>
                <a:spcBef>
                  <a:spcPts val="325"/>
                </a:spcBef>
                <a:buClr>
                  <a:srgbClr val="0F243E"/>
                </a:buClr>
                <a:buSzPts val="1200"/>
              </a:pPr>
              <a:r>
                <a:rPr lang="en-US" altLang="zh-TW" b="1" dirty="0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Half-Height Half-Length</a:t>
              </a:r>
            </a:p>
            <a:p>
              <a:pPr>
                <a:spcBef>
                  <a:spcPts val="325"/>
                </a:spcBef>
                <a:buClr>
                  <a:srgbClr val="0F243E"/>
                </a:buClr>
                <a:buSzPts val="1200"/>
              </a:pPr>
              <a:r>
                <a:rPr lang="en-US" altLang="en-US" b="1" dirty="0" smtClean="0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短</a:t>
              </a:r>
              <a:r>
                <a:rPr lang="zh-TW" altLang="en-US" b="1" dirty="0" smtClean="0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擋</a:t>
              </a:r>
              <a:r>
                <a:rPr lang="en-US" altLang="en-US" b="1" dirty="0" smtClean="0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板 </a:t>
              </a:r>
              <a:r>
                <a:rPr lang="en-US" altLang="zh-TW" b="1" dirty="0" err="1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PCIe</a:t>
              </a:r>
              <a:r>
                <a:rPr lang="en-US" altLang="zh-TW" b="1" dirty="0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 </a:t>
              </a:r>
              <a:r>
                <a:rPr lang="en-US" altLang="en-US" b="1" dirty="0" err="1">
                  <a:solidFill>
                    <a:srgbClr val="0F243E"/>
                  </a:solidFill>
                  <a:latin typeface="微軟正黑體" panose="020B0604030504040204" pitchFamily="34" charset="-120"/>
                  <a:ea typeface="微軟正黑體" panose="020B0604030504040204" pitchFamily="34" charset="-120"/>
                  <a:sym typeface="微軟正黑體" panose="020B0604030504040204" pitchFamily="34" charset="-120"/>
                </a:rPr>
                <a:t>擴充卡</a:t>
              </a:r>
              <a:endParaRPr lang="en-US" altLang="en-US" b="1" dirty="0">
                <a:solidFill>
                  <a:srgbClr val="0F243E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endParaRPr>
            </a:p>
            <a:p>
              <a:pPr>
                <a:lnSpc>
                  <a:spcPct val="115000"/>
                </a:lnSpc>
                <a:buClr>
                  <a:srgbClr val="1F497D"/>
                </a:buClr>
                <a:buSzPts val="1400"/>
              </a:pPr>
              <a:endParaRPr lang="zh-TW" altLang="en-US" sz="1800" b="1" dirty="0">
                <a:solidFill>
                  <a:srgbClr val="0F243E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endParaRPr>
            </a:p>
          </p:txBody>
        </p:sp>
        <p:sp>
          <p:nvSpPr>
            <p:cNvPr id="63" name="Shape 262">
              <a:extLst>
                <a:ext uri="{FF2B5EF4-FFF2-40B4-BE49-F238E27FC236}">
                  <a16:creationId xmlns:a16="http://schemas.microsoft.com/office/drawing/2014/main" xmlns="" id="{CEDFDB00-99BD-1A46-A6B0-D7906CBB6EE8}"/>
                </a:ext>
              </a:extLst>
            </p:cNvPr>
            <p:cNvSpPr/>
            <p:nvPr/>
          </p:nvSpPr>
          <p:spPr>
            <a:xfrm>
              <a:off x="4133238" y="4344220"/>
              <a:ext cx="2890695" cy="922534"/>
            </a:xfrm>
            <a:prstGeom prst="halfFrame">
              <a:avLst>
                <a:gd name="adj1" fmla="val 4927"/>
                <a:gd name="adj2" fmla="val 4927"/>
              </a:avLst>
            </a:prstGeom>
            <a:solidFill>
              <a:srgbClr val="5F497A"/>
            </a:solidFill>
            <a:ln>
              <a:noFill/>
            </a:ln>
          </p:spPr>
          <p:txBody>
            <a:bodyPr lIns="91425" tIns="45700" rIns="91425" bIns="45700" anchor="ctr"/>
            <a:lstStyle/>
            <a:p>
              <a:pPr indent="-11853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defRPr/>
              </a:pPr>
              <a:endParaRPr sz="1900" dirty="0">
                <a:solidFill>
                  <a:srgbClr val="000000"/>
                </a:solidFill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</p:txBody>
        </p:sp>
      </p:grpSp>
      <p:sp>
        <p:nvSpPr>
          <p:cNvPr id="64" name="Shape 250">
            <a:extLst>
              <a:ext uri="{FF2B5EF4-FFF2-40B4-BE49-F238E27FC236}">
                <a16:creationId xmlns:a16="http://schemas.microsoft.com/office/drawing/2014/main" xmlns="" id="{3D77C5B8-66FA-0840-B058-4FC42AFE40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7824" y="1275606"/>
            <a:ext cx="2854325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21897" tIns="60932" rIns="121897" bIns="60932"/>
          <a:lstStyle>
            <a:lvl1pPr indent="-100013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>
              <a:buClr>
                <a:srgbClr val="0F243E"/>
              </a:buClr>
              <a:buSzPts val="1200"/>
            </a:pPr>
            <a:r>
              <a:rPr lang="zh-TW" altLang="en-US" b="1" dirty="0">
                <a:solidFill>
                  <a:srgbClr val="604A7B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附贈專屬散熱模組與</a:t>
            </a:r>
            <a:endParaRPr lang="en-US" altLang="zh-TW" b="1" dirty="0">
              <a:solidFill>
                <a:srgbClr val="604A7B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  <a:p>
            <a:pPr algn="ctr">
              <a:buClr>
                <a:srgbClr val="0F243E"/>
              </a:buClr>
              <a:buSzPts val="1200"/>
            </a:pPr>
            <a:r>
              <a:rPr lang="zh-TW" altLang="en-US" b="1" dirty="0">
                <a:solidFill>
                  <a:srgbClr val="604A7B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適用於各式 </a:t>
            </a:r>
            <a:r>
              <a:rPr lang="en-US" altLang="zh-TW" b="1" dirty="0">
                <a:solidFill>
                  <a:srgbClr val="604A7B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NAS</a:t>
            </a:r>
            <a:r>
              <a:rPr lang="zh-TW" altLang="en-US" b="1" dirty="0" smtClean="0">
                <a:solidFill>
                  <a:srgbClr val="604A7B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  <a:sym typeface="Arial" panose="020B0604020202020204" pitchFamily="34" charset="0"/>
              </a:rPr>
              <a:t>的擋板</a:t>
            </a:r>
            <a:endParaRPr lang="zh-TW" altLang="en-US" b="1" dirty="0">
              <a:solidFill>
                <a:srgbClr val="604A7B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56" name="矩形 55"/>
          <p:cNvSpPr/>
          <p:nvPr/>
        </p:nvSpPr>
        <p:spPr>
          <a:xfrm>
            <a:off x="4683765" y="3507854"/>
            <a:ext cx="3285264" cy="288002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endParaRPr lang="zh-TW" altLang="en-US" sz="1600" dirty="0">
              <a:solidFill>
                <a:schemeClr val="accent1">
                  <a:lumMod val="50000"/>
                </a:schemeClr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57" name="Shape 258">
            <a:extLst>
              <a:ext uri="{FF2B5EF4-FFF2-40B4-BE49-F238E27FC236}">
                <a16:creationId xmlns:a16="http://schemas.microsoft.com/office/drawing/2014/main" xmlns="" id="{5E0966F0-9E1D-124E-A5A3-467357816C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9081" y="3507854"/>
            <a:ext cx="3346985" cy="27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699" rIns="91431" bIns="45699"/>
          <a:lstStyle>
            <a:lvl1pPr marL="341313" indent="-442913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1 x </a:t>
            </a:r>
            <a:r>
              <a:rPr lang="en-US" altLang="zh-TW" sz="1200" b="1" dirty="0">
                <a:solidFill>
                  <a:schemeClr val="accent4">
                    <a:lumMod val="7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10GBASE-T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 10GbE </a:t>
            </a:r>
            <a:r>
              <a:rPr lang="zh-TW" altLang="en-US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埠 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(10G/5G/2.5G/1G)</a:t>
            </a:r>
            <a:endParaRPr lang="zh-TW" altLang="en-US" sz="1200" b="1" dirty="0">
              <a:latin typeface="微軟正黑體" panose="020B0604030504040204" pitchFamily="34" charset="-120"/>
              <a:ea typeface="微軟正黑體" panose="020B0604030504040204" pitchFamily="34" charset="-120"/>
              <a:sym typeface="微軟正黑體" panose="020B0604030504040204" pitchFamily="34" charset="-120"/>
            </a:endParaRPr>
          </a:p>
        </p:txBody>
      </p:sp>
      <p:sp>
        <p:nvSpPr>
          <p:cNvPr id="59" name="矩形 58"/>
          <p:cNvSpPr/>
          <p:nvPr/>
        </p:nvSpPr>
        <p:spPr>
          <a:xfrm>
            <a:off x="4683764" y="4659982"/>
            <a:ext cx="3285265" cy="288002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pPr algn="ctr"/>
            <a:endParaRPr lang="zh-TW" altLang="en-US" sz="1600" dirty="0">
              <a:solidFill>
                <a:schemeClr val="accent1">
                  <a:lumMod val="50000"/>
                </a:schemeClr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60" name="Shape 258">
            <a:extLst>
              <a:ext uri="{FF2B5EF4-FFF2-40B4-BE49-F238E27FC236}">
                <a16:creationId xmlns:a16="http://schemas.microsoft.com/office/drawing/2014/main" xmlns="" id="{5E0966F0-9E1D-124E-A5A3-467357816C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9081" y="4659982"/>
            <a:ext cx="3338179" cy="27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699" rIns="91431" bIns="45699"/>
          <a:lstStyle>
            <a:lvl1pPr marL="341313" indent="-442913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1 x </a:t>
            </a:r>
            <a:r>
              <a:rPr lang="en-US" altLang="zh-TW" sz="1200" b="1" dirty="0">
                <a:solidFill>
                  <a:schemeClr val="accent4">
                    <a:lumMod val="75000"/>
                  </a:schemeClr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10GBASE-T 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10GbE </a:t>
            </a:r>
            <a:r>
              <a:rPr lang="zh-TW" altLang="en-US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埠 </a:t>
            </a:r>
            <a:r>
              <a:rPr lang="en-US" altLang="zh-TW" sz="1200" b="1" dirty="0">
                <a:latin typeface="微軟正黑體" panose="020B0604030504040204" pitchFamily="34" charset="-120"/>
                <a:ea typeface="微軟正黑體" panose="020B0604030504040204" pitchFamily="34" charset="-120"/>
                <a:sym typeface="微軟正黑體" panose="020B0604030504040204" pitchFamily="34" charset="-120"/>
              </a:rPr>
              <a:t>(10G/5G/2.5G/1G)</a:t>
            </a:r>
            <a:endParaRPr lang="zh-TW" altLang="en-US" sz="1200" b="1" dirty="0">
              <a:latin typeface="微軟正黑體" panose="020B0604030504040204" pitchFamily="34" charset="-120"/>
              <a:ea typeface="微軟正黑體" panose="020B0604030504040204" pitchFamily="34" charset="-120"/>
              <a:sym typeface="微軟正黑體" panose="020B0604030504040204" pitchFamily="34" charset="-120"/>
            </a:endParaRPr>
          </a:p>
        </p:txBody>
      </p:sp>
      <p:pic>
        <p:nvPicPr>
          <p:cNvPr id="67" name="圖片 26" descr="QM2-2S10G1T_Front_left-angle.png">
            <a:extLst>
              <a:ext uri="{FF2B5EF4-FFF2-40B4-BE49-F238E27FC236}">
                <a16:creationId xmlns:a16="http://schemas.microsoft.com/office/drawing/2014/main" xmlns="" id="{33C75E64-6B34-1B49-BC2E-481577CC4420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156176" y="1275606"/>
            <a:ext cx="2554612" cy="1597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727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平行四邊形 28"/>
          <p:cNvSpPr/>
          <p:nvPr/>
        </p:nvSpPr>
        <p:spPr>
          <a:xfrm>
            <a:off x="-1071602" y="2306806"/>
            <a:ext cx="6736263" cy="366713"/>
          </a:xfrm>
          <a:prstGeom prst="parallelogram">
            <a:avLst>
              <a:gd name="adj" fmla="val 55727"/>
            </a:avLst>
          </a:prstGeom>
          <a:solidFill>
            <a:srgbClr val="00518E"/>
          </a:solidFill>
          <a:ln>
            <a:noFill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7" name="平行四邊形 26"/>
          <p:cNvSpPr/>
          <p:nvPr/>
        </p:nvSpPr>
        <p:spPr>
          <a:xfrm>
            <a:off x="-428659" y="1878178"/>
            <a:ext cx="7500990" cy="366713"/>
          </a:xfrm>
          <a:prstGeom prst="parallelogram">
            <a:avLst>
              <a:gd name="adj" fmla="val 55727"/>
            </a:avLst>
          </a:prstGeom>
          <a:solidFill>
            <a:srgbClr val="00518E"/>
          </a:solidFill>
          <a:ln>
            <a:noFill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032" name="Picture 8" descr="C:\Users\Han Tsai\Desktop\TVS-x73e_直播\未命名-19.pn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716016" y="3075806"/>
            <a:ext cx="857256" cy="1394102"/>
          </a:xfrm>
          <a:prstGeom prst="rect">
            <a:avLst/>
          </a:prstGeom>
          <a:noFill/>
        </p:spPr>
      </p:pic>
      <p:sp>
        <p:nvSpPr>
          <p:cNvPr id="18" name="Title 2"/>
          <p:cNvSpPr txBox="1">
            <a:spLocks/>
          </p:cNvSpPr>
          <p:nvPr/>
        </p:nvSpPr>
        <p:spPr>
          <a:xfrm>
            <a:off x="214282" y="339562"/>
            <a:ext cx="8786873" cy="66055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4000" b="1" i="0" u="none" strike="noStrike" cap="none">
                <a:solidFill>
                  <a:schemeClr val="bg2">
                    <a:lumMod val="10000"/>
                  </a:schemeClr>
                </a:solidFill>
                <a:latin typeface="微軟正黑體" pitchFamily="34" charset="-120"/>
                <a:ea typeface="微軟正黑體" pitchFamily="34" charset="-120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r>
              <a:rPr lang="en-US" altLang="zh-TW" dirty="0">
                <a:solidFill>
                  <a:schemeClr val="bg1"/>
                </a:solidFill>
                <a:latin typeface="+mj-lt"/>
              </a:rPr>
              <a:t>TS-x73 </a:t>
            </a:r>
            <a:r>
              <a:rPr lang="zh-TW" altLang="en-US" dirty="0">
                <a:solidFill>
                  <a:schemeClr val="bg1"/>
                </a:solidFill>
                <a:latin typeface="+mj-lt"/>
              </a:rPr>
              <a:t>搖身成為無線 </a:t>
            </a:r>
            <a:r>
              <a:rPr lang="en-US" altLang="zh-TW" dirty="0">
                <a:solidFill>
                  <a:schemeClr val="bg1"/>
                </a:solidFill>
                <a:latin typeface="+mj-lt"/>
              </a:rPr>
              <a:t>AP </a:t>
            </a:r>
            <a:r>
              <a:rPr lang="zh-TW" altLang="en-US" dirty="0">
                <a:solidFill>
                  <a:schemeClr val="bg1"/>
                </a:solidFill>
                <a:latin typeface="+mj-lt"/>
              </a:rPr>
              <a:t>基地台</a:t>
            </a:r>
            <a:endParaRPr lang="en-US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3" name="Rectangle 3"/>
          <p:cNvSpPr>
            <a:spLocks noChangeArrowheads="1"/>
          </p:cNvSpPr>
          <p:nvPr/>
        </p:nvSpPr>
        <p:spPr bwMode="auto">
          <a:xfrm>
            <a:off x="248243" y="1857370"/>
            <a:ext cx="6908572" cy="415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defRPr/>
            </a:pPr>
            <a:r>
              <a:rPr lang="zh-TW" altLang="en-US" sz="21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設定獨立的無線連接，流量分流 </a:t>
            </a:r>
            <a:r>
              <a:rPr lang="en-US" altLang="zh-TW" sz="21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( I</a:t>
            </a:r>
            <a:r>
              <a:rPr lang="de-DE" altLang="zh-TW" sz="21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oT/VM/Container)</a:t>
            </a:r>
            <a:endParaRPr lang="en-US" altLang="zh-TW" sz="21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64" name="Rectangle 3"/>
          <p:cNvSpPr>
            <a:spLocks noChangeArrowheads="1"/>
          </p:cNvSpPr>
          <p:nvPr/>
        </p:nvSpPr>
        <p:spPr bwMode="auto">
          <a:xfrm>
            <a:off x="248243" y="2301836"/>
            <a:ext cx="6341778" cy="415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defRPr/>
            </a:pPr>
            <a:r>
              <a:rPr lang="en-US" altLang="zh-TW" sz="21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x86 </a:t>
            </a:r>
            <a:r>
              <a:rPr lang="zh-TW" altLang="en-US" sz="21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硬體效能，並可隨時新增網卡擴充頻寬</a:t>
            </a:r>
            <a:endParaRPr lang="en-US" altLang="zh-TW" sz="21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31" name="平行四邊形 30"/>
          <p:cNvSpPr/>
          <p:nvPr/>
        </p:nvSpPr>
        <p:spPr>
          <a:xfrm>
            <a:off x="-1092693" y="1347781"/>
            <a:ext cx="8522213" cy="438151"/>
          </a:xfrm>
          <a:prstGeom prst="parallelogram">
            <a:avLst>
              <a:gd name="adj" fmla="val 55727"/>
            </a:avLst>
          </a:prstGeom>
          <a:solidFill>
            <a:srgbClr val="00518E"/>
          </a:solidFill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矩形 31"/>
          <p:cNvSpPr/>
          <p:nvPr/>
        </p:nvSpPr>
        <p:spPr>
          <a:xfrm>
            <a:off x="248243" y="1357303"/>
            <a:ext cx="7276085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zh-TW" altLang="en-US" sz="21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安裝 </a:t>
            </a:r>
            <a:r>
              <a:rPr lang="en-US" altLang="zh-TW" sz="2100" b="1" dirty="0" err="1">
                <a:solidFill>
                  <a:srgbClr val="FFFF00"/>
                </a:solidFill>
                <a:latin typeface="+mj-lt"/>
                <a:ea typeface="微軟正黑體" pitchFamily="34" charset="-120"/>
              </a:rPr>
              <a:t>WirelessAP</a:t>
            </a:r>
            <a:r>
              <a:rPr lang="en-US" altLang="zh-TW" sz="2100" b="1" dirty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 Station</a:t>
            </a:r>
            <a:r>
              <a:rPr lang="zh-TW" altLang="en-US" sz="21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，讓裝置</a:t>
            </a:r>
            <a:r>
              <a:rPr lang="zh-TW" altLang="en-US" sz="21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透過無線網路直連</a:t>
            </a:r>
            <a:r>
              <a:rPr lang="zh-TW" altLang="en-US" sz="21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2100" b="1" dirty="0">
                <a:solidFill>
                  <a:srgbClr val="FFFF00"/>
                </a:solidFill>
                <a:latin typeface="+mj-lt"/>
                <a:ea typeface="微軟正黑體" pitchFamily="34" charset="-120"/>
              </a:rPr>
              <a:t>NAS</a:t>
            </a:r>
            <a:endParaRPr lang="zh-TW" altLang="en-US" sz="2100" b="1" dirty="0">
              <a:solidFill>
                <a:srgbClr val="FFFF00"/>
              </a:solidFill>
              <a:latin typeface="+mj-lt"/>
              <a:ea typeface="微軟正黑體" pitchFamily="34" charset="-120"/>
            </a:endParaRPr>
          </a:p>
        </p:txBody>
      </p:sp>
      <p:grpSp>
        <p:nvGrpSpPr>
          <p:cNvPr id="20" name="群組 19"/>
          <p:cNvGrpSpPr/>
          <p:nvPr/>
        </p:nvGrpSpPr>
        <p:grpSpPr>
          <a:xfrm>
            <a:off x="5730599" y="3003798"/>
            <a:ext cx="3305897" cy="1974129"/>
            <a:chOff x="5241635" y="2719604"/>
            <a:chExt cx="3902397" cy="2330331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971" y="2719604"/>
              <a:ext cx="3135119" cy="23004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 bwMode="auto">
            <a:xfrm>
              <a:off x="5241635" y="4214824"/>
              <a:ext cx="401935" cy="8115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031" name="Picture 7" descr="C:\Users\Han Tsai\Desktop\TVS-x73e_直播\NB.png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 bwMode="auto">
            <a:xfrm>
              <a:off x="7444155" y="3943474"/>
              <a:ext cx="1699877" cy="1106461"/>
            </a:xfrm>
            <a:prstGeom prst="rect">
              <a:avLst/>
            </a:prstGeom>
            <a:noFill/>
          </p:spPr>
        </p:pic>
      </p:grpSp>
      <p:sp>
        <p:nvSpPr>
          <p:cNvPr id="45" name="Shape 402"/>
          <p:cNvSpPr>
            <a:spLocks noChangeArrowheads="1"/>
          </p:cNvSpPr>
          <p:nvPr/>
        </p:nvSpPr>
        <p:spPr bwMode="auto">
          <a:xfrm>
            <a:off x="3034900" y="3612347"/>
            <a:ext cx="1307315" cy="1307994"/>
          </a:xfrm>
          <a:prstGeom prst="ellipse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21900" tIns="60950" rIns="121900" bIns="60950" anchor="ctr"/>
          <a:lstStyle/>
          <a:p>
            <a:pPr indent="-117475" algn="ctr">
              <a:buClr>
                <a:srgbClr val="000000"/>
              </a:buClr>
              <a:buSzPts val="1400"/>
            </a:pPr>
            <a:endParaRPr lang="zh-TW" altLang="zh-TW" sz="1900">
              <a:solidFill>
                <a:srgbClr val="FFFFFF"/>
              </a:solidFill>
              <a:cs typeface="Arial" charset="0"/>
              <a:sym typeface="Arial" charset="0"/>
            </a:endParaRPr>
          </a:p>
        </p:txBody>
      </p:sp>
      <p:pic>
        <p:nvPicPr>
          <p:cNvPr id="30" name="Picture 2" descr="C:\Users\Han Tsai\Desktop\TVS-x73e_直播\card_1.png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 bwMode="auto">
          <a:xfrm rot="1901478">
            <a:off x="2404521" y="3668070"/>
            <a:ext cx="2100525" cy="1319438"/>
          </a:xfrm>
          <a:prstGeom prst="rect">
            <a:avLst/>
          </a:prstGeom>
          <a:noFill/>
        </p:spPr>
      </p:pic>
      <p:sp>
        <p:nvSpPr>
          <p:cNvPr id="24" name="圓角化對角線角落矩形 23"/>
          <p:cNvSpPr/>
          <p:nvPr/>
        </p:nvSpPr>
        <p:spPr>
          <a:xfrm>
            <a:off x="2436471" y="2786064"/>
            <a:ext cx="2142000" cy="721790"/>
          </a:xfrm>
          <a:prstGeom prst="round2DiagRect">
            <a:avLst>
              <a:gd name="adj1" fmla="val 43564"/>
              <a:gd name="adj2" fmla="val 0"/>
            </a:avLst>
          </a:prstGeom>
          <a:solidFill>
            <a:srgbClr val="3773E3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1" name="Shape 404"/>
          <p:cNvSpPr txBox="1">
            <a:spLocks noChangeArrowheads="1"/>
          </p:cNvSpPr>
          <p:nvPr/>
        </p:nvSpPr>
        <p:spPr bwMode="auto">
          <a:xfrm>
            <a:off x="2384324" y="3022305"/>
            <a:ext cx="2266155" cy="294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21897" tIns="121897" rIns="121897" bIns="121897" anchor="ctr"/>
          <a:lstStyle/>
          <a:p>
            <a:pPr indent="-84138" algn="ctr">
              <a:buClr>
                <a:srgbClr val="3F3F3F"/>
              </a:buClr>
              <a:buSzPts val="1000"/>
            </a:pPr>
            <a:r>
              <a:rPr lang="zh-TW" altLang="zh-TW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sym typeface="Arial" charset="0"/>
              </a:rPr>
              <a:t>Q</a:t>
            </a:r>
            <a:r>
              <a:rPr lang="en-US" altLang="zh-TW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sym typeface="Arial" charset="0"/>
              </a:rPr>
              <a:t>WA-AC2600 </a:t>
            </a:r>
            <a:r>
              <a:rPr lang="zh-TW" altLang="en-US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  <a:sym typeface="Arial" charset="0"/>
              </a:rPr>
              <a:t>無線網卡</a:t>
            </a:r>
          </a:p>
          <a:p>
            <a:pPr indent="-84138" algn="ctr">
              <a:buClr>
                <a:srgbClr val="3F3F3F"/>
              </a:buClr>
              <a:buSzPts val="1000"/>
            </a:pPr>
            <a:r>
              <a:rPr lang="en-US" altLang="zh-TW" sz="1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 charset="0"/>
              </a:rPr>
              <a:t>4 x 4 MIMO</a:t>
            </a:r>
            <a:r>
              <a:rPr lang="zh-TW" altLang="en-US" sz="1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 charset="0"/>
              </a:rPr>
              <a:t> </a:t>
            </a:r>
            <a:r>
              <a:rPr lang="en-US" altLang="zh-TW" sz="1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 charset="0"/>
              </a:rPr>
              <a:t>AC2600 </a:t>
            </a:r>
            <a:r>
              <a:rPr lang="zh-TW" altLang="en-US" sz="1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 charset="0"/>
              </a:rPr>
              <a:t>極速傳輸</a:t>
            </a:r>
            <a:endParaRPr lang="en-US" altLang="zh-TW" sz="10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  <a:sym typeface="Arial" charset="0"/>
            </a:endParaRPr>
          </a:p>
          <a:p>
            <a:pPr indent="-84138" algn="ctr">
              <a:buClr>
                <a:srgbClr val="3F3F3F"/>
              </a:buClr>
              <a:buSzPts val="1000"/>
            </a:pPr>
            <a:r>
              <a:rPr lang="en-US" altLang="zh-TW" sz="1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 charset="0"/>
              </a:rPr>
              <a:t>Dual Band Dual Concurrent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1CBC1725-2EE6-DB43-B9A4-069FFEF7B36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-183660" y="2655235"/>
            <a:ext cx="2451404" cy="2460422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23" name="橢圓 23">
            <a:extLst>
              <a:ext uri="{FF2B5EF4-FFF2-40B4-BE49-F238E27FC236}">
                <a16:creationId xmlns:a16="http://schemas.microsoft.com/office/drawing/2014/main" xmlns="" id="{5981CAF0-49A2-CE4D-8154-FE70E5429903}"/>
              </a:ext>
            </a:extLst>
          </p:cNvPr>
          <p:cNvSpPr/>
          <p:nvPr/>
        </p:nvSpPr>
        <p:spPr>
          <a:xfrm>
            <a:off x="573815" y="2886637"/>
            <a:ext cx="1614193" cy="765233"/>
          </a:xfrm>
          <a:prstGeom prst="ellipse">
            <a:avLst/>
          </a:prstGeom>
          <a:noFill/>
          <a:ln w="95250">
            <a:solidFill>
              <a:srgbClr val="0070C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pic>
        <p:nvPicPr>
          <p:cNvPr id="21" name="圖片 20" descr="WIFI-01.png"/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436097" y="2846809"/>
            <a:ext cx="359077" cy="2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3954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群組 29"/>
          <p:cNvGrpSpPr/>
          <p:nvPr/>
        </p:nvGrpSpPr>
        <p:grpSpPr>
          <a:xfrm>
            <a:off x="107504" y="2351460"/>
            <a:ext cx="7628132" cy="2551680"/>
            <a:chOff x="109072" y="2318591"/>
            <a:chExt cx="8410780" cy="2813483"/>
          </a:xfrm>
        </p:grpSpPr>
        <p:grpSp>
          <p:nvGrpSpPr>
            <p:cNvPr id="23" name="Shape 281">
              <a:extLst>
                <a:ext uri="{FF2B5EF4-FFF2-40B4-BE49-F238E27FC236}">
                  <a16:creationId xmlns:a16="http://schemas.microsoft.com/office/drawing/2014/main" xmlns="" id="{8C3AC1EB-DB63-B94A-A207-F614896661C4}"/>
                </a:ext>
              </a:extLst>
            </p:cNvPr>
            <p:cNvGrpSpPr/>
            <p:nvPr/>
          </p:nvGrpSpPr>
          <p:grpSpPr>
            <a:xfrm>
              <a:off x="109072" y="2318591"/>
              <a:ext cx="8410780" cy="2742765"/>
              <a:chOff x="16856" y="2283716"/>
              <a:chExt cx="8410780" cy="2742765"/>
            </a:xfrm>
          </p:grpSpPr>
          <p:pic>
            <p:nvPicPr>
              <p:cNvPr id="24" name="Shape 282">
                <a:extLst>
                  <a:ext uri="{FF2B5EF4-FFF2-40B4-BE49-F238E27FC236}">
                    <a16:creationId xmlns:a16="http://schemas.microsoft.com/office/drawing/2014/main" xmlns="" id="{9FD36032-B32F-9E4B-9455-67E1A49EB1F6}"/>
                  </a:ext>
                </a:extLst>
              </p:cNvPr>
              <p:cNvPicPr preferRelativeResize="0"/>
              <p:nvPr/>
            </p:nvPicPr>
            <p:blipFill rotWithShape="1">
              <a:blip r:embed="rId3" cstate="screen">
                <a:alphaModFix/>
                <a:extLs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>
                <a:off x="16856" y="2283716"/>
                <a:ext cx="8410780" cy="2704168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292100" dist="139700" dir="2700000" sx="98000" sy="98000" algn="tl" rotWithShape="0">
                  <a:srgbClr val="333333">
                    <a:alpha val="63921"/>
                  </a:srgbClr>
                </a:outerShdw>
              </a:effectLst>
            </p:spPr>
          </p:pic>
          <p:pic>
            <p:nvPicPr>
              <p:cNvPr id="25" name="Shape 283" descr="Linux Station.png">
                <a:extLst>
                  <a:ext uri="{FF2B5EF4-FFF2-40B4-BE49-F238E27FC236}">
                    <a16:creationId xmlns:a16="http://schemas.microsoft.com/office/drawing/2014/main" xmlns="" id="{55C5CAEE-45FA-4542-B9BC-5E90ED7DEEF7}"/>
                  </a:ext>
                </a:extLst>
              </p:cNvPr>
              <p:cNvPicPr preferRelativeResize="0"/>
              <p:nvPr/>
            </p:nvPicPr>
            <p:blipFill rotWithShape="1">
              <a:blip r:embed="rId4" cstate="screen">
                <a:alphaModFix/>
                <a:extLs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>
                <a:off x="3923928" y="3752064"/>
                <a:ext cx="2124032" cy="1274417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8" name="Shape 287">
                <a:extLst>
                  <a:ext uri="{FF2B5EF4-FFF2-40B4-BE49-F238E27FC236}">
                    <a16:creationId xmlns:a16="http://schemas.microsoft.com/office/drawing/2014/main" xmlns="" id="{2D9731DB-293D-6840-9916-B4051096639E}"/>
                  </a:ext>
                </a:extLst>
              </p:cNvPr>
              <p:cNvPicPr preferRelativeResize="0"/>
              <p:nvPr/>
            </p:nvPicPr>
            <p:blipFill rotWithShape="1">
              <a:blip r:embed="rId5" cstate="screen">
                <a:alphaModFix/>
                <a:extLs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>
                <a:off x="2759162" y="4431002"/>
                <a:ext cx="566964" cy="566964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" name="Shape 288">
                <a:extLst>
                  <a:ext uri="{FF2B5EF4-FFF2-40B4-BE49-F238E27FC236}">
                    <a16:creationId xmlns:a16="http://schemas.microsoft.com/office/drawing/2014/main" xmlns="" id="{F7DFEC3C-0432-BA45-A7A0-9D4DCBDF119C}"/>
                  </a:ext>
                </a:extLst>
              </p:cNvPr>
              <p:cNvPicPr preferRelativeResize="0"/>
              <p:nvPr/>
            </p:nvPicPr>
            <p:blipFill rotWithShape="1">
              <a:blip r:embed="rId6" cstate="screen">
                <a:alphaModFix/>
                <a:extLs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>
                <a:off x="3336405" y="4488671"/>
                <a:ext cx="1080375" cy="48077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xmlns="" id="{3C1BD23C-CACE-B74B-82D8-C1F4FF4D1A9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349302" y="3990611"/>
              <a:ext cx="1826017" cy="1141463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xmlns="" id="{5D4E6E0A-A505-8843-B989-C2DFE394263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1855785" y="4705193"/>
              <a:ext cx="1021206" cy="158774"/>
            </a:xfrm>
            <a:prstGeom prst="rect">
              <a:avLst/>
            </a:prstGeom>
          </p:spPr>
        </p:pic>
      </p:grpSp>
      <p:sp>
        <p:nvSpPr>
          <p:cNvPr id="26" name="平行四邊形 25"/>
          <p:cNvSpPr/>
          <p:nvPr/>
        </p:nvSpPr>
        <p:spPr>
          <a:xfrm>
            <a:off x="-660644" y="1275607"/>
            <a:ext cx="9121076" cy="505072"/>
          </a:xfrm>
          <a:prstGeom prst="parallelogram">
            <a:avLst>
              <a:gd name="adj" fmla="val 55727"/>
            </a:avLst>
          </a:prstGeom>
          <a:solidFill>
            <a:srgbClr val="00518E"/>
          </a:solidFill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7" name="矩形 26"/>
          <p:cNvSpPr/>
          <p:nvPr/>
        </p:nvSpPr>
        <p:spPr>
          <a:xfrm>
            <a:off x="58659" y="1203598"/>
            <a:ext cx="6529565" cy="577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Clr>
                <a:srgbClr val="595959"/>
              </a:buClr>
              <a:buSzPct val="100000"/>
            </a:pPr>
            <a:r>
              <a:rPr lang="zh-TW" altLang="zh-TW" sz="21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HybridDesk Station, Linux Station, 硬體加速轉檔</a:t>
            </a:r>
            <a:endParaRPr lang="zh-TW" altLang="en-US" sz="21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34" name="Shape 291" descr="QTS-4.3.4-全新支援.png">
            <a:extLst>
              <a:ext uri="{FF2B5EF4-FFF2-40B4-BE49-F238E27FC236}">
                <a16:creationId xmlns:a16="http://schemas.microsoft.com/office/drawing/2014/main" xmlns="" id="{844B4D26-22B6-A440-A97D-48229E8A1FCA}"/>
              </a:ext>
            </a:extLst>
          </p:cNvPr>
          <p:cNvPicPr preferRelativeResize="0"/>
          <p:nvPr/>
        </p:nvPicPr>
        <p:blipFill rotWithShape="1">
          <a:blip r:embed="rId9" cstate="screen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99692" y="1705598"/>
            <a:ext cx="3888415" cy="571798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Shape 292">
            <a:extLst>
              <a:ext uri="{FF2B5EF4-FFF2-40B4-BE49-F238E27FC236}">
                <a16:creationId xmlns:a16="http://schemas.microsoft.com/office/drawing/2014/main" xmlns="" id="{28BDE120-0069-C846-889D-E12CC8602E7E}"/>
              </a:ext>
            </a:extLst>
          </p:cNvPr>
          <p:cNvSpPr txBox="1"/>
          <p:nvPr/>
        </p:nvSpPr>
        <p:spPr>
          <a:xfrm rot="-614">
            <a:off x="1511016" y="1915462"/>
            <a:ext cx="2484920" cy="301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ct val="25000"/>
              <a:buFont typeface="Arial"/>
              <a:buNone/>
            </a:pPr>
            <a:r>
              <a:rPr lang="zh-TW" sz="1200" b="1" i="0" u="none" strike="noStrike" cap="none" dirty="0">
                <a:solidFill>
                  <a:schemeClr val="lt1"/>
                </a:solidFill>
                <a:latin typeface="+mn-lt"/>
                <a:ea typeface="微軟正黑體" pitchFamily="34" charset="-120"/>
                <a:sym typeface="Arial"/>
              </a:rPr>
              <a:t>QTS 4.3</a:t>
            </a:r>
            <a:r>
              <a:rPr lang="en-US" altLang="zh-TW" sz="1200" b="1" i="0" u="none" strike="noStrike" cap="none" dirty="0">
                <a:solidFill>
                  <a:schemeClr val="lt1"/>
                </a:solidFill>
                <a:latin typeface="+mn-lt"/>
                <a:ea typeface="微軟正黑體" pitchFamily="34" charset="-120"/>
                <a:sym typeface="Arial"/>
              </a:rPr>
              <a:t>.5</a:t>
            </a:r>
            <a:r>
              <a:rPr lang="zh-TW" sz="1200" b="1" i="0" u="none" strike="noStrike" cap="none" dirty="0">
                <a:solidFill>
                  <a:schemeClr val="lt1"/>
                </a:solidFill>
                <a:latin typeface="+mn-lt"/>
                <a:ea typeface="微軟正黑體" pitchFamily="34" charset="-120"/>
                <a:sym typeface="Arial"/>
              </a:rPr>
              <a:t> </a:t>
            </a:r>
            <a:r>
              <a:rPr lang="zh-TW" sz="12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全新支援</a:t>
            </a:r>
            <a:r>
              <a:rPr lang="en-US" altLang="zh-TW" sz="12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 NVIDIA </a:t>
            </a:r>
            <a:r>
              <a:rPr lang="zh-Hant" altLang="en-US" sz="1200" b="1" i="0" u="none" strike="noStrike" cap="none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  <a:sym typeface="Arial"/>
              </a:rPr>
              <a:t>顯卡</a:t>
            </a:r>
            <a:endParaRPr lang="en-US" altLang="zh-TW" sz="1200" b="1" i="0" u="none" strike="noStrike" cap="none" dirty="0">
              <a:solidFill>
                <a:schemeClr val="lt1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sp>
        <p:nvSpPr>
          <p:cNvPr id="36" name="Shape 293">
            <a:extLst>
              <a:ext uri="{FF2B5EF4-FFF2-40B4-BE49-F238E27FC236}">
                <a16:creationId xmlns:a16="http://schemas.microsoft.com/office/drawing/2014/main" xmlns="" id="{90000FA3-8999-2547-9444-7816291C1750}"/>
              </a:ext>
            </a:extLst>
          </p:cNvPr>
          <p:cNvSpPr/>
          <p:nvPr/>
        </p:nvSpPr>
        <p:spPr>
          <a:xfrm>
            <a:off x="495804" y="1928808"/>
            <a:ext cx="8076724" cy="1015661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ct val="25000"/>
              <a:buFont typeface="Arial"/>
              <a:buNone/>
            </a:pPr>
            <a:endParaRPr lang="zh-TW" sz="1800" b="0" i="0" u="none" strike="noStrike" cap="none" dirty="0">
              <a:solidFill>
                <a:srgbClr val="595959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sp>
        <p:nvSpPr>
          <p:cNvPr id="271" name="Shape 27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>
              <a:buSzPct val="25000"/>
            </a:pPr>
            <a:r>
              <a:rPr lang="zh-TW" sz="4000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顯卡</a:t>
            </a:r>
            <a:r>
              <a:rPr lang="zh-Hant" altLang="en-US" sz="4000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加持</a:t>
            </a:r>
            <a:r>
              <a:rPr lang="zh-Hant" altLang="en-US" dirty="0">
                <a:solidFill>
                  <a:schemeClr val="lt1"/>
                </a:solidFill>
                <a:cs typeface="Arial"/>
                <a:sym typeface="Arial"/>
              </a:rPr>
              <a:t>，</a:t>
            </a:r>
            <a:r>
              <a:rPr lang="zh-Hant" altLang="en-US" dirty="0"/>
              <a:t>新增 </a:t>
            </a:r>
            <a:r>
              <a:rPr lang="en-US" altLang="zh-Hant" dirty="0"/>
              <a:t>HDMI </a:t>
            </a:r>
            <a:r>
              <a:rPr lang="zh-Hant" altLang="en-US" dirty="0"/>
              <a:t>輸出顯示</a:t>
            </a:r>
            <a:endParaRPr lang="zh-TW" dirty="0">
              <a:solidFill>
                <a:srgbClr val="FFFFFF"/>
              </a:solidFill>
              <a:cs typeface="Arial"/>
              <a:sym typeface="Arial"/>
            </a:endParaRPr>
          </a:p>
        </p:txBody>
      </p:sp>
      <p:pic>
        <p:nvPicPr>
          <p:cNvPr id="20" name="Shape 272" descr="\\Marketing\Marketing\To Cynthia\x77 PPT\顯卡\msi GTX 1050 Ti 半高顯卡.png">
            <a:extLst>
              <a:ext uri="{FF2B5EF4-FFF2-40B4-BE49-F238E27FC236}">
                <a16:creationId xmlns:a16="http://schemas.microsoft.com/office/drawing/2014/main" xmlns="" id="{33CBCD12-1862-C94D-868E-94FF041ADE0B}"/>
              </a:ext>
            </a:extLst>
          </p:cNvPr>
          <p:cNvPicPr preferRelativeResize="0"/>
          <p:nvPr/>
        </p:nvPicPr>
        <p:blipFill rotWithShape="1">
          <a:blip r:embed="rId10" cstate="screen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0784019">
            <a:off x="6414469" y="1018150"/>
            <a:ext cx="1593411" cy="142270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Shape 276">
            <a:extLst>
              <a:ext uri="{FF2B5EF4-FFF2-40B4-BE49-F238E27FC236}">
                <a16:creationId xmlns:a16="http://schemas.microsoft.com/office/drawing/2014/main" xmlns="" id="{C0A58D6E-D418-AE42-B44D-440193FE32BE}"/>
              </a:ext>
            </a:extLst>
          </p:cNvPr>
          <p:cNvSpPr txBox="1"/>
          <p:nvPr/>
        </p:nvSpPr>
        <p:spPr>
          <a:xfrm rot="20777590">
            <a:off x="6673142" y="1829410"/>
            <a:ext cx="1696121" cy="366642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ct val="25000"/>
              <a:buFont typeface="Arial"/>
              <a:buNone/>
            </a:pPr>
            <a:r>
              <a:rPr lang="zh-TW" sz="1100" b="1" i="0" u="none" strike="noStrike" cap="none" dirty="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rPr>
              <a:t>GT </a:t>
            </a:r>
            <a:r>
              <a:rPr lang="en-US" altLang="zh-TW" sz="1100" b="1" i="0" u="none" strike="noStrike" cap="none" dirty="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rPr>
              <a:t>1030/</a:t>
            </a:r>
            <a:r>
              <a:rPr lang="zh-TW" sz="1100" b="1" i="0" u="none" strike="noStrike" cap="none" dirty="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rPr>
              <a:t>1050</a:t>
            </a:r>
          </a:p>
        </p:txBody>
      </p:sp>
      <p:sp>
        <p:nvSpPr>
          <p:cNvPr id="31" name="圓角矩形 19">
            <a:extLst>
              <a:ext uri="{FF2B5EF4-FFF2-40B4-BE49-F238E27FC236}">
                <a16:creationId xmlns:a16="http://schemas.microsoft.com/office/drawing/2014/main" xmlns="" id="{7BC8DDFF-799F-114C-AC57-80C4F37EEF48}"/>
              </a:ext>
            </a:extLst>
          </p:cNvPr>
          <p:cNvSpPr/>
          <p:nvPr/>
        </p:nvSpPr>
        <p:spPr>
          <a:xfrm>
            <a:off x="7812360" y="2355726"/>
            <a:ext cx="1261944" cy="1368152"/>
          </a:xfrm>
          <a:prstGeom prst="roundRect">
            <a:avLst>
              <a:gd name="adj" fmla="val 7641"/>
            </a:avLst>
          </a:prstGeom>
          <a:solidFill>
            <a:srgbClr val="AED1EF"/>
          </a:solidFill>
          <a:ln w="19050" cap="flat" cmpd="sng">
            <a:solidFill>
              <a:srgbClr val="498DC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rtlCol="0" anchor="ctr" anchorCtr="0">
            <a:noAutofit/>
          </a:bodyPr>
          <a:lstStyle/>
          <a:p>
            <a:pPr marL="0" marR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zh-TW" altLang="en-US"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9" name="Picture 2" descr="C:\Users\Han Tsai\Desktop\TVS-x73e_直播\rm-ir004.png">
            <a:extLst>
              <a:ext uri="{FF2B5EF4-FFF2-40B4-BE49-F238E27FC236}">
                <a16:creationId xmlns:a16="http://schemas.microsoft.com/office/drawing/2014/main" xmlns="" id="{286655FF-C1B3-794A-B10B-8A2CD0648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 bwMode="auto">
          <a:xfrm rot="632540">
            <a:off x="7841414" y="2301801"/>
            <a:ext cx="302162" cy="113261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xmlns="" id="{D7656BD4-A197-7743-B568-09028F09E2CA}"/>
              </a:ext>
            </a:extLst>
          </p:cNvPr>
          <p:cNvSpPr/>
          <p:nvPr/>
        </p:nvSpPr>
        <p:spPr>
          <a:xfrm>
            <a:off x="7956376" y="2374597"/>
            <a:ext cx="1224136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zh-TW" altLang="en-US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微軟正黑體"/>
              </a:rPr>
              <a:t>可搭配</a:t>
            </a:r>
            <a:endParaRPr lang="en-US" altLang="zh-TW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  <a:cs typeface="微軟正黑體"/>
            </a:endParaRPr>
          </a:p>
          <a:p>
            <a:pPr algn="ctr">
              <a:defRPr/>
            </a:pPr>
            <a:r>
              <a:rPr lang="zh-TW" altLang="en-US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微軟正黑體"/>
              </a:rPr>
              <a:t>選購支援 </a:t>
            </a:r>
            <a:r>
              <a:rPr lang="en-US" altLang="zh-TW" sz="1100" b="1" dirty="0" err="1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微軟正黑體"/>
              </a:rPr>
              <a:t>QButton</a:t>
            </a:r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微軟正黑體"/>
              </a:rPr>
              <a:t> </a:t>
            </a:r>
          </a:p>
          <a:p>
            <a:pPr algn="ctr">
              <a:defRPr/>
            </a:pPr>
            <a:r>
              <a:rPr lang="zh-TW" altLang="en-US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微軟正黑體"/>
              </a:rPr>
              <a:t>客製按鍵</a:t>
            </a:r>
            <a:endParaRPr lang="en-US" altLang="zh-TW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  <a:cs typeface="微軟正黑體"/>
            </a:endParaRPr>
          </a:p>
          <a:p>
            <a:pPr algn="ctr">
              <a:defRPr/>
            </a:pPr>
            <a:r>
              <a:rPr lang="zh-TW" altLang="en-US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微軟正黑體"/>
              </a:rPr>
              <a:t>功能的 </a:t>
            </a:r>
            <a:endParaRPr lang="en-US" altLang="zh-TW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  <a:cs typeface="微軟正黑體"/>
            </a:endParaRPr>
          </a:p>
          <a:p>
            <a:pPr algn="ctr">
              <a:defRPr/>
            </a:pPr>
            <a:r>
              <a:rPr lang="en-US" altLang="zh-TW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微軟正黑體"/>
              </a:rPr>
              <a:t>RM-IR004 </a:t>
            </a:r>
          </a:p>
          <a:p>
            <a:pPr algn="ctr">
              <a:defRPr/>
            </a:pPr>
            <a:r>
              <a:rPr lang="zh-TW" altLang="en-US" sz="11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  <a:cs typeface="微軟正黑體"/>
              </a:rPr>
              <a:t>遙控器！</a:t>
            </a:r>
            <a:endParaRPr lang="en-US" altLang="zh-TW" sz="11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  <a:cs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59549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DFFFFD3-6E6F-604E-A210-AAD880EF915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141" y="1203598"/>
            <a:ext cx="9144000" cy="3010914"/>
          </a:xfrm>
          <a:prstGeom prst="rect">
            <a:avLst/>
          </a:prstGeom>
        </p:spPr>
      </p:pic>
      <p:sp>
        <p:nvSpPr>
          <p:cNvPr id="36" name="Shape 293">
            <a:extLst>
              <a:ext uri="{FF2B5EF4-FFF2-40B4-BE49-F238E27FC236}">
                <a16:creationId xmlns:a16="http://schemas.microsoft.com/office/drawing/2014/main" xmlns="" id="{90000FA3-8999-2547-9444-7816291C1750}"/>
              </a:ext>
            </a:extLst>
          </p:cNvPr>
          <p:cNvSpPr/>
          <p:nvPr/>
        </p:nvSpPr>
        <p:spPr>
          <a:xfrm>
            <a:off x="495804" y="1928808"/>
            <a:ext cx="8076724" cy="1015661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ct val="25000"/>
              <a:buFont typeface="Arial"/>
              <a:buNone/>
            </a:pPr>
            <a:endParaRPr lang="zh-TW" sz="1800" b="0" i="0" u="none" strike="noStrike" cap="none" dirty="0">
              <a:solidFill>
                <a:srgbClr val="595959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sp>
        <p:nvSpPr>
          <p:cNvPr id="271" name="Shape 27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>
              <a:buSzPct val="25000"/>
            </a:pPr>
            <a:r>
              <a:rPr lang="zh-TW" sz="4000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顯卡</a:t>
            </a:r>
            <a:r>
              <a:rPr lang="zh-Hant" altLang="en-US" sz="4000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加持</a:t>
            </a:r>
            <a:r>
              <a:rPr lang="zh-Hant" altLang="en-US" dirty="0">
                <a:solidFill>
                  <a:schemeClr val="lt1"/>
                </a:solidFill>
                <a:cs typeface="Arial"/>
                <a:sym typeface="Arial"/>
              </a:rPr>
              <a:t>，</a:t>
            </a:r>
            <a:r>
              <a:rPr lang="zh-TW" altLang="en-US" dirty="0"/>
              <a:t>推升多媒體</a:t>
            </a:r>
            <a:r>
              <a:rPr lang="zh-Hant" altLang="en-US" dirty="0"/>
              <a:t>與轉檔</a:t>
            </a:r>
            <a:r>
              <a:rPr lang="zh-TW" altLang="en-US" dirty="0"/>
              <a:t>效能</a:t>
            </a:r>
            <a:r>
              <a:rPr lang="en-US" dirty="0"/>
              <a:t/>
            </a:r>
            <a:br>
              <a:rPr lang="en-US" dirty="0"/>
            </a:br>
            <a:endParaRPr lang="zh-TW" dirty="0">
              <a:solidFill>
                <a:srgbClr val="FFFFFF"/>
              </a:solidFill>
              <a:cs typeface="Arial"/>
              <a:sym typeface="Arial"/>
            </a:endParaRPr>
          </a:p>
        </p:txBody>
      </p:sp>
      <p:pic>
        <p:nvPicPr>
          <p:cNvPr id="19" name="Shape 291" descr="QTS-4.3.4-全新支援.png">
            <a:extLst>
              <a:ext uri="{FF2B5EF4-FFF2-40B4-BE49-F238E27FC236}">
                <a16:creationId xmlns:a16="http://schemas.microsoft.com/office/drawing/2014/main" xmlns="" id="{1AB7089B-D9CE-584F-8CB3-2ADDCAA06883}"/>
              </a:ext>
            </a:extLst>
          </p:cNvPr>
          <p:cNvPicPr preferRelativeResize="0"/>
          <p:nvPr/>
        </p:nvPicPr>
        <p:blipFill rotWithShape="1">
          <a:blip r:embed="rId4" cstate="screen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87238" y="4265871"/>
            <a:ext cx="2472594" cy="57179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23670E6-2418-4142-A013-20330E8E9535}"/>
              </a:ext>
            </a:extLst>
          </p:cNvPr>
          <p:cNvSpPr txBox="1"/>
          <p:nvPr/>
        </p:nvSpPr>
        <p:spPr>
          <a:xfrm>
            <a:off x="960596" y="4424442"/>
            <a:ext cx="1625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無顯卡</a:t>
            </a:r>
            <a:r>
              <a:rPr lang="en-US" altLang="zh-Hant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: </a:t>
            </a:r>
            <a:r>
              <a:rPr lang="en-US" altLang="zh-Hant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146</a:t>
            </a:r>
            <a:r>
              <a:rPr lang="en-US" altLang="zh-Hant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秒</a:t>
            </a:r>
            <a:r>
              <a:rPr lang="en-US" altLang="zh-Hant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endParaRPr lang="en-US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6084168" y="3795886"/>
            <a:ext cx="504056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圓角化對角線角落矩形 11"/>
          <p:cNvSpPr/>
          <p:nvPr/>
        </p:nvSpPr>
        <p:spPr>
          <a:xfrm>
            <a:off x="5148064" y="2421335"/>
            <a:ext cx="3528392" cy="798487"/>
          </a:xfrm>
          <a:prstGeom prst="round2DiagRect">
            <a:avLst>
              <a:gd name="adj1" fmla="val 50000"/>
              <a:gd name="adj2" fmla="val 0"/>
            </a:avLst>
          </a:prstGeom>
          <a:solidFill>
            <a:srgbClr val="3773E3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文字方塊 12"/>
          <p:cNvSpPr txBox="1"/>
          <p:nvPr/>
        </p:nvSpPr>
        <p:spPr>
          <a:xfrm>
            <a:off x="6806307" y="2545569"/>
            <a:ext cx="18701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Hant" altLang="en-US" sz="16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安裝顯卡加速即時或背景轉檔效能</a:t>
            </a:r>
            <a:endParaRPr lang="zh-TW" altLang="zh-TW" sz="16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0" name="Shape 272" descr="\\Marketing\Marketing\To Cynthia\x77 PPT\顯卡\msi GTX 1050 Ti 半高顯卡.png">
            <a:extLst>
              <a:ext uri="{FF2B5EF4-FFF2-40B4-BE49-F238E27FC236}">
                <a16:creationId xmlns:a16="http://schemas.microsoft.com/office/drawing/2014/main" xmlns="" id="{33CBCD12-1862-C94D-868E-94FF041ADE0B}"/>
              </a:ext>
            </a:extLst>
          </p:cNvPr>
          <p:cNvPicPr preferRelativeResize="0"/>
          <p:nvPr/>
        </p:nvPicPr>
        <p:blipFill rotWithShape="1">
          <a:blip r:embed="rId5" cstate="screen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436096" y="2225182"/>
            <a:ext cx="1473904" cy="1426688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橢圓 16"/>
          <p:cNvSpPr/>
          <p:nvPr/>
        </p:nvSpPr>
        <p:spPr>
          <a:xfrm flipH="1">
            <a:off x="4700543" y="2803638"/>
            <a:ext cx="94224" cy="238250"/>
          </a:xfrm>
          <a:prstGeom prst="ellipse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pic>
        <p:nvPicPr>
          <p:cNvPr id="18" name="圖片 17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flipH="1">
            <a:off x="4572000" y="2455295"/>
            <a:ext cx="937608" cy="1278366"/>
          </a:xfrm>
          <a:prstGeom prst="rect">
            <a:avLst/>
          </a:prstGeom>
        </p:spPr>
      </p:pic>
      <p:pic>
        <p:nvPicPr>
          <p:cNvPr id="21" name="圖片 20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flipH="1">
            <a:off x="2465329" y="4176464"/>
            <a:ext cx="522495" cy="987574"/>
          </a:xfrm>
          <a:prstGeom prst="rect">
            <a:avLst/>
          </a:prstGeom>
        </p:spPr>
      </p:pic>
      <p:pic>
        <p:nvPicPr>
          <p:cNvPr id="23" name="圖片 22" descr="人-03.png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987824" y="4464496"/>
            <a:ext cx="750833" cy="360040"/>
          </a:xfrm>
          <a:prstGeom prst="rect">
            <a:avLst/>
          </a:prstGeom>
        </p:spPr>
      </p:pic>
      <p:grpSp>
        <p:nvGrpSpPr>
          <p:cNvPr id="22" name="群組 21"/>
          <p:cNvGrpSpPr/>
          <p:nvPr/>
        </p:nvGrpSpPr>
        <p:grpSpPr>
          <a:xfrm>
            <a:off x="5228474" y="3182061"/>
            <a:ext cx="2616610" cy="624642"/>
            <a:chOff x="3547968" y="4218439"/>
            <a:chExt cx="2616610" cy="624642"/>
          </a:xfrm>
        </p:grpSpPr>
        <p:pic>
          <p:nvPicPr>
            <p:cNvPr id="34" name="Shape 291" descr="QTS-4.3.4-全新支援.png">
              <a:extLst>
                <a:ext uri="{FF2B5EF4-FFF2-40B4-BE49-F238E27FC236}">
                  <a16:creationId xmlns:a16="http://schemas.microsoft.com/office/drawing/2014/main" xmlns="" id="{844B4D26-22B6-A440-A97D-48229E8A1FCA}"/>
                </a:ext>
              </a:extLst>
            </p:cNvPr>
            <p:cNvPicPr preferRelativeResize="0"/>
            <p:nvPr/>
          </p:nvPicPr>
          <p:blipFill rotWithShape="1">
            <a:blip r:embed="rId4" cstate="screen">
              <a:alphaModFix/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3547968" y="4218439"/>
              <a:ext cx="2616610" cy="62464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xmlns="" id="{16C510D7-3E3E-104E-ABAC-D26C7F136339}"/>
                </a:ext>
              </a:extLst>
            </p:cNvPr>
            <p:cNvSpPr txBox="1"/>
            <p:nvPr/>
          </p:nvSpPr>
          <p:spPr>
            <a:xfrm>
              <a:off x="3884305" y="4370599"/>
              <a:ext cx="19271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zh-Hant" altLang="en-US" sz="1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有顯卡</a:t>
              </a:r>
              <a:r>
                <a:rPr lang="en-US" altLang="zh-Hant" sz="1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: </a:t>
              </a:r>
              <a:r>
                <a:rPr lang="en-US" altLang="zh-Hant" sz="2400" b="1" dirty="0">
                  <a:solidFill>
                    <a:srgbClr val="FFF000"/>
                  </a:solidFill>
                  <a:latin typeface="微軟正黑體" pitchFamily="34" charset="-120"/>
                  <a:ea typeface="微軟正黑體" pitchFamily="34" charset="-120"/>
                </a:rPr>
                <a:t>26</a:t>
              </a:r>
              <a:r>
                <a:rPr lang="en-US" altLang="zh-Hant" sz="1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 </a:t>
              </a:r>
              <a:r>
                <a:rPr lang="zh-Hant" altLang="en-US" sz="1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秒</a:t>
              </a:r>
              <a:r>
                <a:rPr lang="en-US" altLang="zh-Hant" sz="1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 !!</a:t>
              </a:r>
              <a:endParaRPr lang="en-US" sz="18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442394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5031B2EE-DEBA-264E-9FD4-8A824E4CA7C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16024" y="1707654"/>
            <a:ext cx="3335490" cy="3556729"/>
          </a:xfrm>
          <a:prstGeom prst="rect">
            <a:avLst/>
          </a:prstGeom>
        </p:spPr>
      </p:pic>
      <p:sp>
        <p:nvSpPr>
          <p:cNvPr id="271" name="Shape 27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zh-Hant" altLang="en-US" sz="4000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各機型支援的</a:t>
            </a:r>
            <a:r>
              <a:rPr lang="zh-TW" sz="4000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顯卡</a:t>
            </a:r>
            <a:r>
              <a:rPr lang="zh-Hant" altLang="en-US" sz="4000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尺寸</a:t>
            </a:r>
            <a:endParaRPr lang="zh-TW" dirty="0">
              <a:solidFill>
                <a:srgbClr val="FFFFFF"/>
              </a:solidFill>
              <a:cs typeface="Arial"/>
              <a:sym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FBD9E163-A1B1-BB4D-BADA-F37152DA81B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456419" y="1659527"/>
            <a:ext cx="3335074" cy="3556729"/>
          </a:xfrm>
          <a:prstGeom prst="rect">
            <a:avLst/>
          </a:prstGeom>
        </p:spPr>
      </p:pic>
      <p:grpSp>
        <p:nvGrpSpPr>
          <p:cNvPr id="2" name="群組 38"/>
          <p:cNvGrpSpPr/>
          <p:nvPr/>
        </p:nvGrpSpPr>
        <p:grpSpPr>
          <a:xfrm>
            <a:off x="827584" y="1635646"/>
            <a:ext cx="2472594" cy="571798"/>
            <a:chOff x="401783" y="4453629"/>
            <a:chExt cx="2472594" cy="571798"/>
          </a:xfrm>
        </p:grpSpPr>
        <p:pic>
          <p:nvPicPr>
            <p:cNvPr id="32" name="Shape 291" descr="QTS-4.3.4-全新支援.png">
              <a:extLst>
                <a:ext uri="{FF2B5EF4-FFF2-40B4-BE49-F238E27FC236}">
                  <a16:creationId xmlns:a16="http://schemas.microsoft.com/office/drawing/2014/main" xmlns="" id="{1AB7089B-D9CE-584F-8CB3-2ADDCAA06883}"/>
                </a:ext>
              </a:extLst>
            </p:cNvPr>
            <p:cNvPicPr preferRelativeResize="0"/>
            <p:nvPr/>
          </p:nvPicPr>
          <p:blipFill rotWithShape="1">
            <a:blip r:embed="rId5" cstate="screen">
              <a:alphaModFix/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401783" y="4453629"/>
              <a:ext cx="2472594" cy="57179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3" name="TextBox 5">
              <a:extLst>
                <a:ext uri="{FF2B5EF4-FFF2-40B4-BE49-F238E27FC236}">
                  <a16:creationId xmlns:a16="http://schemas.microsoft.com/office/drawing/2014/main" xmlns="" id="{F23670E6-2418-4142-A013-20330E8E9535}"/>
                </a:ext>
              </a:extLst>
            </p:cNvPr>
            <p:cNvSpPr txBox="1"/>
            <p:nvPr/>
          </p:nvSpPr>
          <p:spPr>
            <a:xfrm>
              <a:off x="1091913" y="4644962"/>
              <a:ext cx="85632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</a:rPr>
                <a:t>TS-473</a:t>
              </a:r>
            </a:p>
          </p:txBody>
        </p:sp>
      </p:grpSp>
      <p:grpSp>
        <p:nvGrpSpPr>
          <p:cNvPr id="4" name="群組 39"/>
          <p:cNvGrpSpPr/>
          <p:nvPr/>
        </p:nvGrpSpPr>
        <p:grpSpPr>
          <a:xfrm>
            <a:off x="4043622" y="1635646"/>
            <a:ext cx="2472594" cy="571798"/>
            <a:chOff x="3203848" y="4443958"/>
            <a:chExt cx="2472594" cy="571798"/>
          </a:xfrm>
        </p:grpSpPr>
        <p:pic>
          <p:nvPicPr>
            <p:cNvPr id="22" name="Shape 291" descr="QTS-4.3.4-全新支援.png">
              <a:extLst>
                <a:ext uri="{FF2B5EF4-FFF2-40B4-BE49-F238E27FC236}">
                  <a16:creationId xmlns:a16="http://schemas.microsoft.com/office/drawing/2014/main" xmlns="" id="{844B4D26-22B6-A440-A97D-48229E8A1FCA}"/>
                </a:ext>
              </a:extLst>
            </p:cNvPr>
            <p:cNvPicPr preferRelativeResize="0"/>
            <p:nvPr/>
          </p:nvPicPr>
          <p:blipFill rotWithShape="1">
            <a:blip r:embed="rId5" cstate="screen">
              <a:alphaModFix/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3203848" y="4443958"/>
              <a:ext cx="2472594" cy="57179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4" name="TextBox 25">
              <a:extLst>
                <a:ext uri="{FF2B5EF4-FFF2-40B4-BE49-F238E27FC236}">
                  <a16:creationId xmlns:a16="http://schemas.microsoft.com/office/drawing/2014/main" xmlns="" id="{16C510D7-3E3E-104E-ABAC-D26C7F136339}"/>
                </a:ext>
              </a:extLst>
            </p:cNvPr>
            <p:cNvSpPr txBox="1"/>
            <p:nvPr/>
          </p:nvSpPr>
          <p:spPr>
            <a:xfrm>
              <a:off x="3539819" y="4627854"/>
              <a:ext cx="170110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Hant" sz="1600" b="1" dirty="0">
                  <a:solidFill>
                    <a:schemeClr val="bg1"/>
                  </a:solidFill>
                </a:rPr>
                <a:t>TS-673 / TS-873</a:t>
              </a:r>
              <a:endParaRPr lang="en-US" sz="16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41" name="圓角化對角線角落矩形 40"/>
          <p:cNvSpPr/>
          <p:nvPr/>
        </p:nvSpPr>
        <p:spPr>
          <a:xfrm>
            <a:off x="-180528" y="1203598"/>
            <a:ext cx="2952328" cy="504056"/>
          </a:xfrm>
          <a:prstGeom prst="round2DiagRect">
            <a:avLst>
              <a:gd name="adj1" fmla="val 50000"/>
              <a:gd name="adj2" fmla="val 0"/>
            </a:avLst>
          </a:prstGeom>
          <a:solidFill>
            <a:srgbClr val="3773E3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2" name="Shape 242"/>
          <p:cNvSpPr txBox="1"/>
          <p:nvPr/>
        </p:nvSpPr>
        <p:spPr>
          <a:xfrm>
            <a:off x="-108520" y="1275606"/>
            <a:ext cx="3252468" cy="36061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algn="ctr"/>
            <a:r>
              <a:rPr lang="en-US" altLang="zh-TW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250W </a:t>
            </a:r>
            <a:r>
              <a:rPr lang="zh-Hant" alt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電源供應器</a:t>
            </a:r>
            <a:endParaRPr lang="zh-TW" altLang="en-US" sz="2000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7" name="圓角矩形 19">
            <a:extLst>
              <a:ext uri="{FF2B5EF4-FFF2-40B4-BE49-F238E27FC236}">
                <a16:creationId xmlns:a16="http://schemas.microsoft.com/office/drawing/2014/main" xmlns="" id="{7BC8DDFF-799F-114C-AC57-80C4F37EEF48}"/>
              </a:ext>
            </a:extLst>
          </p:cNvPr>
          <p:cNvSpPr/>
          <p:nvPr/>
        </p:nvSpPr>
        <p:spPr>
          <a:xfrm>
            <a:off x="6703955" y="1791602"/>
            <a:ext cx="1982024" cy="1512168"/>
          </a:xfrm>
          <a:prstGeom prst="roundRect">
            <a:avLst>
              <a:gd name="adj" fmla="val 7641"/>
            </a:avLst>
          </a:prstGeom>
          <a:solidFill>
            <a:srgbClr val="AED1EF"/>
          </a:solidFill>
          <a:ln w="57150" cap="flat" cmpd="sng">
            <a:solidFill>
              <a:srgbClr val="498DC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rtlCol="0" anchor="ctr" anchorCtr="0">
            <a:noAutofit/>
          </a:bodyPr>
          <a:lstStyle/>
          <a:p>
            <a:pPr marL="0" marR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zh-TW" altLang="en-US"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2DEADA47-6562-094A-88E8-09F65718C785}"/>
              </a:ext>
            </a:extLst>
          </p:cNvPr>
          <p:cNvSpPr txBox="1"/>
          <p:nvPr/>
        </p:nvSpPr>
        <p:spPr>
          <a:xfrm>
            <a:off x="6761576" y="1912684"/>
            <a:ext cx="20052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支援</a:t>
            </a:r>
            <a:r>
              <a:rPr lang="zh-TW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安裝無須額外供電的圖形顯示卡，如：</a:t>
            </a:r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NVIDIA</a:t>
            </a:r>
            <a:r>
              <a:rPr lang="en-US" sz="1600" b="1" baseline="40000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®</a:t>
            </a:r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GeForce</a:t>
            </a:r>
            <a:r>
              <a:rPr lang="en-US" sz="1600" b="1" baseline="40000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®</a:t>
            </a:r>
            <a:r>
              <a:rPr 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GT1030</a:t>
            </a:r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 與 </a:t>
            </a:r>
            <a:r>
              <a:rPr lang="en-US" altLang="zh-Hant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1050 </a:t>
            </a:r>
            <a:r>
              <a:rPr lang="zh-Hant" altLang="en-US" sz="16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顯示卡</a:t>
            </a:r>
            <a:endParaRPr lang="en-US" sz="1600" b="1" dirty="0">
              <a:solidFill>
                <a:srgbClr val="00206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8" name="Shape 390"/>
          <p:cNvSpPr/>
          <p:nvPr/>
        </p:nvSpPr>
        <p:spPr>
          <a:xfrm>
            <a:off x="152827" y="2958447"/>
            <a:ext cx="1584176" cy="333383"/>
          </a:xfrm>
          <a:prstGeom prst="rect">
            <a:avLst/>
          </a:prstGeom>
          <a:ln w="19050"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lIns="91425" tIns="91425" rIns="91425" bIns="91425" anchor="ctr" anchorCtr="0">
            <a:noAutofit/>
          </a:bodyPr>
          <a:lstStyle/>
          <a:p>
            <a:r>
              <a:rPr lang="zh-Hant" altLang="en-US" sz="1600" b="1" dirty="0">
                <a:latin typeface="微軟正黑體" pitchFamily="34" charset="-120"/>
                <a:ea typeface="微軟正黑體" pitchFamily="34" charset="-120"/>
              </a:rPr>
              <a:t>半高 </a:t>
            </a:r>
            <a:r>
              <a:rPr lang="en-US" altLang="zh-Hant" sz="1600" b="1" dirty="0" err="1">
                <a:latin typeface="微軟正黑體" pitchFamily="34" charset="-120"/>
                <a:ea typeface="微軟正黑體" pitchFamily="34" charset="-120"/>
              </a:rPr>
              <a:t>PCIe</a:t>
            </a:r>
            <a:r>
              <a:rPr lang="en-US" altLang="zh-Hant" sz="1600" b="1" dirty="0"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Hant" altLang="en-US" sz="1600" b="1" dirty="0">
                <a:latin typeface="微軟正黑體" pitchFamily="34" charset="-120"/>
                <a:ea typeface="微軟正黑體" pitchFamily="34" charset="-120"/>
              </a:rPr>
              <a:t>規格</a:t>
            </a:r>
            <a:endParaRPr lang="en-US" altLang="zh-TW" sz="16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49" name="Shape 390"/>
          <p:cNvSpPr/>
          <p:nvPr/>
        </p:nvSpPr>
        <p:spPr>
          <a:xfrm>
            <a:off x="3143948" y="3075806"/>
            <a:ext cx="1584176" cy="333383"/>
          </a:xfrm>
          <a:prstGeom prst="rect">
            <a:avLst/>
          </a:prstGeom>
          <a:ln w="19050"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lIns="91425" tIns="91425" rIns="91425" bIns="91425" anchor="ctr" anchorCtr="0">
            <a:noAutofit/>
          </a:bodyPr>
          <a:lstStyle/>
          <a:p>
            <a:r>
              <a:rPr lang="zh-TW" altLang="en-US" sz="1600" b="1" dirty="0">
                <a:latin typeface="微軟正黑體" pitchFamily="34" charset="-120"/>
                <a:ea typeface="微軟正黑體" pitchFamily="34" charset="-120"/>
              </a:rPr>
              <a:t>全</a:t>
            </a:r>
            <a:r>
              <a:rPr lang="zh-Hant" altLang="en-US" sz="1600" b="1" dirty="0">
                <a:latin typeface="微軟正黑體" pitchFamily="34" charset="-120"/>
                <a:ea typeface="微軟正黑體" pitchFamily="34" charset="-120"/>
              </a:rPr>
              <a:t>高 </a:t>
            </a:r>
            <a:r>
              <a:rPr lang="en-US" altLang="zh-Hant" sz="1600" b="1" dirty="0" err="1">
                <a:latin typeface="微軟正黑體" pitchFamily="34" charset="-120"/>
                <a:ea typeface="微軟正黑體" pitchFamily="34" charset="-120"/>
              </a:rPr>
              <a:t>PCIe</a:t>
            </a:r>
            <a:r>
              <a:rPr lang="en-US" altLang="zh-Hant" sz="1600" b="1" dirty="0"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Hant" altLang="en-US" sz="1600" b="1" dirty="0">
                <a:latin typeface="微軟正黑體" pitchFamily="34" charset="-120"/>
                <a:ea typeface="微軟正黑體" pitchFamily="34" charset="-120"/>
              </a:rPr>
              <a:t>規格</a:t>
            </a:r>
            <a:endParaRPr lang="en-US" altLang="zh-TW" sz="1600" b="1" dirty="0"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129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群組 14"/>
          <p:cNvGrpSpPr/>
          <p:nvPr/>
        </p:nvGrpSpPr>
        <p:grpSpPr>
          <a:xfrm>
            <a:off x="4786314" y="3214692"/>
            <a:ext cx="6143668" cy="1071570"/>
            <a:chOff x="4857752" y="1337487"/>
            <a:chExt cx="2329260" cy="511841"/>
          </a:xfrm>
        </p:grpSpPr>
        <p:sp>
          <p:nvSpPr>
            <p:cNvPr id="16" name="平行四邊形 15"/>
            <p:cNvSpPr/>
            <p:nvPr/>
          </p:nvSpPr>
          <p:spPr>
            <a:xfrm>
              <a:off x="4857752" y="1357305"/>
              <a:ext cx="2329260" cy="492023"/>
            </a:xfrm>
            <a:prstGeom prst="parallelogram">
              <a:avLst>
                <a:gd name="adj" fmla="val 55727"/>
              </a:avLst>
            </a:prstGeom>
            <a:solidFill>
              <a:srgbClr val="00518E"/>
            </a:solidFill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Calibri" pitchFamily="34" charset="0"/>
              </a:endParaRPr>
            </a:p>
          </p:txBody>
        </p:sp>
        <p:sp>
          <p:nvSpPr>
            <p:cNvPr id="17" name="矩形 16"/>
            <p:cNvSpPr/>
            <p:nvPr/>
          </p:nvSpPr>
          <p:spPr>
            <a:xfrm>
              <a:off x="5021429" y="1337487"/>
              <a:ext cx="2089628" cy="50114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endParaRPr lang="zh-TW" altLang="en-US" sz="2300" b="1" dirty="0">
                <a:solidFill>
                  <a:schemeClr val="bg1"/>
                </a:solidFill>
                <a:latin typeface="Calibri" pitchFamily="34" charset="0"/>
                <a:ea typeface="微軟正黑體" pitchFamily="34" charset="-120"/>
              </a:endParaRPr>
            </a:p>
          </p:txBody>
        </p:sp>
      </p:grpSp>
      <p:grpSp>
        <p:nvGrpSpPr>
          <p:cNvPr id="12" name="群組 11"/>
          <p:cNvGrpSpPr/>
          <p:nvPr/>
        </p:nvGrpSpPr>
        <p:grpSpPr>
          <a:xfrm>
            <a:off x="4786314" y="2071684"/>
            <a:ext cx="6143668" cy="1071570"/>
            <a:chOff x="4857752" y="1337487"/>
            <a:chExt cx="2329260" cy="511841"/>
          </a:xfrm>
        </p:grpSpPr>
        <p:sp>
          <p:nvSpPr>
            <p:cNvPr id="13" name="平行四邊形 12"/>
            <p:cNvSpPr/>
            <p:nvPr/>
          </p:nvSpPr>
          <p:spPr>
            <a:xfrm>
              <a:off x="4857752" y="1357305"/>
              <a:ext cx="2329260" cy="492023"/>
            </a:xfrm>
            <a:prstGeom prst="parallelogram">
              <a:avLst>
                <a:gd name="adj" fmla="val 55727"/>
              </a:avLst>
            </a:prstGeom>
            <a:solidFill>
              <a:srgbClr val="00518E"/>
            </a:solidFill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Calibri" pitchFamily="34" charset="0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5021429" y="1337487"/>
              <a:ext cx="2089628" cy="50114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endParaRPr lang="zh-TW" altLang="en-US" sz="2300" b="1" dirty="0">
                <a:solidFill>
                  <a:schemeClr val="bg1"/>
                </a:solidFill>
                <a:latin typeface="Calibri" pitchFamily="34" charset="0"/>
                <a:ea typeface="微軟正黑體" pitchFamily="34" charset="-12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85734"/>
            <a:ext cx="8786873" cy="660552"/>
          </a:xfrm>
        </p:spPr>
        <p:txBody>
          <a:bodyPr/>
          <a:lstStyle/>
          <a:p>
            <a:r>
              <a:rPr lang="en-US" dirty="0"/>
              <a:t>QTS </a:t>
            </a:r>
            <a:r>
              <a:rPr lang="zh-TW" altLang="en-US" dirty="0"/>
              <a:t>與虛擬化應用提升</a:t>
            </a:r>
            <a:r>
              <a:rPr lang="zh-Hant" altLang="en-US" dirty="0"/>
              <a:t>戰</a:t>
            </a:r>
            <a:r>
              <a:rPr lang="zh-TW" altLang="en-US" dirty="0"/>
              <a:t>力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42844" y="2000246"/>
            <a:ext cx="4904481" cy="293179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786346" y="1142990"/>
            <a:ext cx="4214810" cy="707874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zh-TW" altLang="en-US" sz="2400" b="1" dirty="0">
                <a:solidFill>
                  <a:srgbClr val="0070C0"/>
                </a:solidFill>
                <a:latin typeface="+mj-lt"/>
                <a:ea typeface="Microsoft JhengHei" charset="-120"/>
                <a:cs typeface="Microsoft JhengHei" charset="-120"/>
              </a:rPr>
              <a:t>一機多系統</a:t>
            </a:r>
            <a:endParaRPr lang="en-US" altLang="zh-TW" sz="2400" b="1" dirty="0">
              <a:solidFill>
                <a:srgbClr val="0070C0"/>
              </a:solidFill>
              <a:latin typeface="+mj-lt"/>
              <a:ea typeface="Microsoft JhengHei" charset="-120"/>
              <a:cs typeface="Microsoft JhengHei" charset="-120"/>
            </a:endParaRPr>
          </a:p>
          <a:p>
            <a:pPr algn="ctr" eaLnBrk="1" hangingPunct="1">
              <a:defRPr/>
            </a:pPr>
            <a:r>
              <a:rPr lang="zh-TW" altLang="en-US" b="1" dirty="0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運行</a:t>
            </a:r>
            <a:r>
              <a:rPr lang="en-US" altLang="zh-TW" b="1" dirty="0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Windows/Linux </a:t>
            </a:r>
            <a:r>
              <a:rPr lang="zh-TW" altLang="en-US" b="1" dirty="0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虛擬機與各式軟體容器</a:t>
            </a:r>
            <a:endParaRPr lang="en-US" b="1" dirty="0">
              <a:solidFill>
                <a:schemeClr val="bg1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42844" y="1500180"/>
            <a:ext cx="4714908" cy="353931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zh-TW" altLang="en-US" sz="1500" b="1" dirty="0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全新 </a:t>
            </a:r>
            <a:r>
              <a:rPr lang="en-US" altLang="zh-TW" sz="1500" b="1" dirty="0">
                <a:solidFill>
                  <a:srgbClr val="FFFF0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QTS 4.3.4 </a:t>
            </a:r>
            <a:r>
              <a:rPr lang="zh-TW" altLang="en-US" sz="1500" b="1" dirty="0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儲存管理介面、快照、與多媒體中心</a:t>
            </a:r>
            <a:endParaRPr lang="en-US" altLang="zh-TW" sz="1500" b="1" dirty="0">
              <a:solidFill>
                <a:schemeClr val="bg1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357950" y="2303516"/>
            <a:ext cx="2307782" cy="60015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zh-TW" altLang="en-US" sz="1700" b="1" dirty="0">
                <a:solidFill>
                  <a:srgbClr val="FFFF0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虛擬機工作站</a:t>
            </a:r>
            <a:endParaRPr lang="en-US" altLang="zh-TW" sz="1700" b="1" dirty="0">
              <a:solidFill>
                <a:srgbClr val="FFFF00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pPr algn="ctr" eaLnBrk="1" hangingPunct="1">
              <a:defRPr/>
            </a:pPr>
            <a:r>
              <a:rPr lang="en-US" b="1" dirty="0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(Virtualization Station)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29388" y="3500444"/>
            <a:ext cx="2307782" cy="600152"/>
          </a:xfrm>
          <a:prstGeom prst="rect">
            <a:avLst/>
          </a:prstGeom>
          <a:noFill/>
        </p:spPr>
        <p:txBody>
          <a:bodyPr wrap="square" lIns="121908" tIns="60954" rIns="121908" bIns="60954">
            <a:spAutoFit/>
          </a:bodyPr>
          <a:lstStyle/>
          <a:p>
            <a:pPr algn="ctr" eaLnBrk="1" hangingPunct="1">
              <a:defRPr/>
            </a:pPr>
            <a:r>
              <a:rPr lang="zh-TW" altLang="en-US" sz="1700" b="1" dirty="0">
                <a:solidFill>
                  <a:srgbClr val="FFFF0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軟體容器工作站</a:t>
            </a:r>
            <a:endParaRPr lang="en-US" altLang="zh-TW" sz="1700" b="1" dirty="0">
              <a:solidFill>
                <a:srgbClr val="FFFF00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pPr algn="ctr" eaLnBrk="1" hangingPunct="1">
              <a:defRPr/>
            </a:pPr>
            <a:r>
              <a:rPr lang="en-US" b="1" dirty="0">
                <a:solidFill>
                  <a:schemeClr val="bg1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(Container Station)</a:t>
            </a:r>
          </a:p>
        </p:txBody>
      </p:sp>
      <p:pic>
        <p:nvPicPr>
          <p:cNvPr id="3075" name="Picture 3" descr="\\MARKETING\Marketing\MarketingMaterials\素材\_icons\ICON_Sabrina\Virtualization Station.pn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572132" y="2214560"/>
            <a:ext cx="785818" cy="785818"/>
          </a:xfrm>
          <a:prstGeom prst="rect">
            <a:avLst/>
          </a:prstGeom>
          <a:noFill/>
        </p:spPr>
      </p:pic>
      <p:pic>
        <p:nvPicPr>
          <p:cNvPr id="3076" name="Picture 4" descr="\\MARKETING\Marketing\MarketingMaterials\素材\_icons\00_4.2iconPNG\Container-Station-icon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572132" y="3384000"/>
            <a:ext cx="785818" cy="7858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0333041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base"/>
            <a:r>
              <a:rPr lang="en-US" altLang="zh-TW" sz="4000" dirty="0"/>
              <a:t>24x7 </a:t>
            </a:r>
            <a:r>
              <a:rPr lang="zh-TW" altLang="en-US" sz="4000" dirty="0"/>
              <a:t>全天候安全監控解決方案</a:t>
            </a:r>
          </a:p>
        </p:txBody>
      </p:sp>
      <p:sp>
        <p:nvSpPr>
          <p:cNvPr id="24" name="圓角矩形 19">
            <a:extLst>
              <a:ext uri="{FF2B5EF4-FFF2-40B4-BE49-F238E27FC236}">
                <a16:creationId xmlns:a16="http://schemas.microsoft.com/office/drawing/2014/main" xmlns="" id="{7BC8DDFF-799F-114C-AC57-80C4F37EEF48}"/>
              </a:ext>
            </a:extLst>
          </p:cNvPr>
          <p:cNvSpPr/>
          <p:nvPr/>
        </p:nvSpPr>
        <p:spPr>
          <a:xfrm>
            <a:off x="285720" y="1282052"/>
            <a:ext cx="8501122" cy="2786082"/>
          </a:xfrm>
          <a:prstGeom prst="roundRect">
            <a:avLst>
              <a:gd name="adj" fmla="val 7641"/>
            </a:avLst>
          </a:prstGeom>
          <a:solidFill>
            <a:srgbClr val="AED1EF"/>
          </a:solidFill>
          <a:ln w="88900" cap="flat" cmpd="sng">
            <a:solidFill>
              <a:srgbClr val="498DC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rtlCol="0" anchor="ctr" anchorCtr="0">
            <a:noAutofit/>
          </a:bodyPr>
          <a:lstStyle/>
          <a:p>
            <a:pPr marL="0" marR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zh-TW" altLang="en-US"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" name="圓角矩形 20">
            <a:extLst>
              <a:ext uri="{FF2B5EF4-FFF2-40B4-BE49-F238E27FC236}">
                <a16:creationId xmlns:a16="http://schemas.microsoft.com/office/drawing/2014/main" xmlns="" id="{E41C3EBB-EF73-D243-810D-91982F663506}"/>
              </a:ext>
            </a:extLst>
          </p:cNvPr>
          <p:cNvSpPr/>
          <p:nvPr/>
        </p:nvSpPr>
        <p:spPr>
          <a:xfrm>
            <a:off x="500036" y="1501737"/>
            <a:ext cx="2571766" cy="1269621"/>
          </a:xfrm>
          <a:prstGeom prst="roundRect">
            <a:avLst>
              <a:gd name="adj" fmla="val 7512"/>
            </a:avLst>
          </a:prstGeom>
          <a:solidFill>
            <a:schemeClr val="bg1"/>
          </a:solidFill>
          <a:ln w="889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rtlCol="0" anchor="ctr" anchorCtr="0">
            <a:noAutofit/>
          </a:bodyPr>
          <a:lstStyle/>
          <a:p>
            <a:pPr marL="0" marR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zh-TW" altLang="en-US"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0BF108C2-6AAD-4F49-9E57-89096030E2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28" y="1275606"/>
            <a:ext cx="642942" cy="643026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CECC4FFD-453F-6541-BEEA-2086FE3191EB}"/>
              </a:ext>
            </a:extLst>
          </p:cNvPr>
          <p:cNvSpPr/>
          <p:nvPr/>
        </p:nvSpPr>
        <p:spPr>
          <a:xfrm>
            <a:off x="642910" y="1930366"/>
            <a:ext cx="2357454" cy="738656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en-US" sz="1500" b="1" dirty="0">
                <a:solidFill>
                  <a:srgbClr val="0070C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Surveillance Station 5.1</a:t>
            </a:r>
          </a:p>
          <a:p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預設</a:t>
            </a:r>
            <a:r>
              <a:rPr lang="en-US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: </a:t>
            </a:r>
            <a:r>
              <a:rPr lang="en-US" sz="1500" b="1" dirty="0">
                <a:solidFill>
                  <a:srgbClr val="C0000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4 </a:t>
            </a:r>
            <a:r>
              <a:rPr lang="zh-TW" altLang="en-US" sz="1500" b="1" dirty="0">
                <a:solidFill>
                  <a:srgbClr val="C0000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路免費頻道授權</a:t>
            </a:r>
            <a:endParaRPr lang="en-US" sz="1500" b="1" dirty="0">
              <a:solidFill>
                <a:srgbClr val="C00000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最高</a:t>
            </a:r>
            <a:r>
              <a:rPr 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: 72</a:t>
            </a:r>
            <a:r>
              <a:rPr lang="en-US" sz="1200" b="1" dirty="0"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zh-TW" altLang="en-US" sz="1200" b="1" dirty="0">
                <a:latin typeface="Microsoft JhengHei" charset="-120"/>
                <a:ea typeface="Microsoft JhengHei" charset="-120"/>
                <a:cs typeface="Microsoft JhengHei" charset="-120"/>
              </a:rPr>
              <a:t>路</a:t>
            </a:r>
            <a:r>
              <a:rPr lang="en-US" altLang="zh-TW" sz="1200" b="1" dirty="0">
                <a:latin typeface="Microsoft JhengHei" charset="-120"/>
                <a:ea typeface="Microsoft JhengHei" charset="-120"/>
                <a:cs typeface="Microsoft JhengHei" charset="-120"/>
              </a:rPr>
              <a:t> (</a:t>
            </a:r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額外購買授權</a:t>
            </a:r>
            <a:r>
              <a:rPr lang="en-US" altLang="zh-TW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)</a:t>
            </a:r>
            <a:endParaRPr lang="en-US" sz="1200" b="1" dirty="0">
              <a:solidFill>
                <a:schemeClr val="tx1">
                  <a:lumMod val="85000"/>
                  <a:lumOff val="15000"/>
                </a:schemeClr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53669AF8-032A-E140-ABFC-E6A8D2A9616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40564" y="2960055"/>
            <a:ext cx="3159866" cy="2064953"/>
          </a:xfrm>
          <a:prstGeom prst="rect">
            <a:avLst/>
          </a:prstGeom>
        </p:spPr>
      </p:pic>
      <p:sp>
        <p:nvSpPr>
          <p:cNvPr id="31" name="圓角矩形 24">
            <a:extLst>
              <a:ext uri="{FF2B5EF4-FFF2-40B4-BE49-F238E27FC236}">
                <a16:creationId xmlns:a16="http://schemas.microsoft.com/office/drawing/2014/main" xmlns="" id="{81B6F625-B67E-0746-940A-48C4B3607804}"/>
              </a:ext>
            </a:extLst>
          </p:cNvPr>
          <p:cNvSpPr/>
          <p:nvPr/>
        </p:nvSpPr>
        <p:spPr>
          <a:xfrm>
            <a:off x="3214678" y="1501738"/>
            <a:ext cx="2571768" cy="1285883"/>
          </a:xfrm>
          <a:prstGeom prst="roundRect">
            <a:avLst>
              <a:gd name="adj" fmla="val 7512"/>
            </a:avLst>
          </a:prstGeom>
          <a:solidFill>
            <a:schemeClr val="bg1"/>
          </a:solidFill>
          <a:ln w="889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rtlCol="0" anchor="ctr" anchorCtr="0">
            <a:noAutofit/>
          </a:bodyPr>
          <a:lstStyle/>
          <a:p>
            <a:pPr marL="0" marR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zh-TW" altLang="en-US"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6147071B-D13D-7048-842E-0E71690D32FF}"/>
              </a:ext>
            </a:extLst>
          </p:cNvPr>
          <p:cNvSpPr/>
          <p:nvPr/>
        </p:nvSpPr>
        <p:spPr>
          <a:xfrm>
            <a:off x="3286116" y="1930366"/>
            <a:ext cx="2214578" cy="923322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en-US" sz="1500" b="1" dirty="0">
                <a:solidFill>
                  <a:srgbClr val="0070C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QVR Pro</a:t>
            </a:r>
          </a:p>
          <a:p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預設</a:t>
            </a:r>
            <a:r>
              <a:rPr lang="en-US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:</a:t>
            </a:r>
            <a:r>
              <a:rPr lang="en-US" sz="1200" b="1" dirty="0">
                <a:solidFill>
                  <a:schemeClr val="bg2">
                    <a:lumMod val="50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</a:t>
            </a:r>
            <a:r>
              <a:rPr lang="en-US" sz="1500" b="1" dirty="0">
                <a:solidFill>
                  <a:srgbClr val="C0000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8 </a:t>
            </a:r>
            <a:r>
              <a:rPr lang="zh-TW" altLang="en-US" sz="1500" b="1" dirty="0">
                <a:solidFill>
                  <a:srgbClr val="C0000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路免費頻道授權</a:t>
            </a:r>
            <a:endParaRPr lang="en-US" sz="1500" b="1" dirty="0">
              <a:solidFill>
                <a:srgbClr val="C00000"/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最高</a:t>
            </a:r>
            <a:r>
              <a:rPr lang="en-US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: 128 </a:t>
            </a:r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路</a:t>
            </a:r>
            <a:r>
              <a:rPr lang="en-US" altLang="zh-TW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(</a:t>
            </a:r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額外購買授權</a:t>
            </a:r>
            <a:r>
              <a:rPr lang="en-US" altLang="zh-TW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)</a:t>
            </a:r>
            <a:endParaRPr lang="en-US" altLang="en-US" sz="1200" b="1" dirty="0">
              <a:solidFill>
                <a:schemeClr val="tx1">
                  <a:lumMod val="85000"/>
                  <a:lumOff val="15000"/>
                </a:schemeClr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  <a:p>
            <a:endParaRPr lang="en-US" altLang="en-US" sz="1200" b="1" dirty="0">
              <a:solidFill>
                <a:schemeClr val="tx1">
                  <a:lumMod val="85000"/>
                  <a:lumOff val="15000"/>
                </a:schemeClr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pic>
        <p:nvPicPr>
          <p:cNvPr id="33" name="圖片 5" descr="new-256.png">
            <a:extLst>
              <a:ext uri="{FF2B5EF4-FFF2-40B4-BE49-F238E27FC236}">
                <a16:creationId xmlns:a16="http://schemas.microsoft.com/office/drawing/2014/main" xmlns="" id="{DA0A0249-B32B-E840-9316-3F179199C85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072066" y="1573158"/>
            <a:ext cx="642934" cy="643018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xmlns="" id="{5865496D-F6BD-3F41-985A-EDC44476ECF5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707904" y="2779472"/>
            <a:ext cx="4188872" cy="2364028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xmlns="" id="{87CB984E-C738-804B-9904-B8BFB1CFF69C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715785" y="3926273"/>
            <a:ext cx="1213273" cy="1213431"/>
          </a:xfrm>
          <a:prstGeom prst="rect">
            <a:avLst/>
          </a:prstGeom>
        </p:spPr>
      </p:pic>
      <p:sp>
        <p:nvSpPr>
          <p:cNvPr id="36" name="圓角矩形 26">
            <a:extLst>
              <a:ext uri="{FF2B5EF4-FFF2-40B4-BE49-F238E27FC236}">
                <a16:creationId xmlns:a16="http://schemas.microsoft.com/office/drawing/2014/main" xmlns="" id="{D9C3D1DA-2885-2147-960F-96F156E3592A}"/>
              </a:ext>
            </a:extLst>
          </p:cNvPr>
          <p:cNvSpPr/>
          <p:nvPr/>
        </p:nvSpPr>
        <p:spPr>
          <a:xfrm>
            <a:off x="5929322" y="1501738"/>
            <a:ext cx="2643206" cy="1285884"/>
          </a:xfrm>
          <a:prstGeom prst="roundRect">
            <a:avLst>
              <a:gd name="adj" fmla="val 7512"/>
            </a:avLst>
          </a:prstGeom>
          <a:solidFill>
            <a:schemeClr val="bg1"/>
          </a:solidFill>
          <a:ln w="889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rtlCol="0" anchor="ctr" anchorCtr="0">
            <a:noAutofit/>
          </a:bodyPr>
          <a:lstStyle/>
          <a:p>
            <a:pPr marL="0" marR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zh-TW" altLang="en-US"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xmlns="" id="{C68C3B20-DD14-6F45-9D69-36C95F315D44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929454" y="1275606"/>
            <a:ext cx="642942" cy="642942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xmlns="" id="{ABE5B2C4-C358-3844-9A29-B17EA0310829}"/>
              </a:ext>
            </a:extLst>
          </p:cNvPr>
          <p:cNvSpPr/>
          <p:nvPr/>
        </p:nvSpPr>
        <p:spPr>
          <a:xfrm>
            <a:off x="6000760" y="1930366"/>
            <a:ext cx="2571768" cy="507823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/>
          <a:p>
            <a:r>
              <a:rPr lang="en-US" sz="1500" b="1" dirty="0">
                <a:solidFill>
                  <a:srgbClr val="0070C0"/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QUSBCam2</a:t>
            </a:r>
          </a:p>
          <a:p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高達</a:t>
            </a:r>
            <a:r>
              <a:rPr lang="en-US" altLang="zh-TW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1080p </a:t>
            </a:r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的</a:t>
            </a:r>
            <a:r>
              <a:rPr lang="en-US" altLang="zh-TW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USB Webcam</a:t>
            </a:r>
            <a:r>
              <a:rPr lang="zh-TW" altLang="en-US" sz="1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JhengHei" charset="-120"/>
                <a:ea typeface="Microsoft JhengHei" charset="-120"/>
                <a:cs typeface="Microsoft JhengHei" charset="-120"/>
              </a:rPr>
              <a:t> 錄影</a:t>
            </a:r>
            <a:endParaRPr lang="en-US" sz="1200" b="1" dirty="0">
              <a:solidFill>
                <a:schemeClr val="tx1">
                  <a:lumMod val="85000"/>
                  <a:lumOff val="15000"/>
                </a:schemeClr>
              </a:solidFill>
              <a:latin typeface="Microsoft JhengHei" charset="-120"/>
              <a:ea typeface="Microsoft JhengHei" charset="-120"/>
              <a:cs typeface="Microsoft JhengHei" charset="-120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xmlns="" id="{ECA7865E-DBF1-D147-A9C6-1C9A61B471A9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143372" y="1287424"/>
            <a:ext cx="642942" cy="64294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xmlns="" id="{761B2082-01A4-1343-9CB1-9B5217B07F9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00192" y="3723878"/>
            <a:ext cx="2162247" cy="1351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14788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54D20FE2-9B2C-CC45-8269-FABCCBE950C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010498" y="1675701"/>
            <a:ext cx="1081782" cy="1081782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0F7519BD-6D0E-9141-8AF6-A81FC6A82F94}"/>
              </a:ext>
            </a:extLst>
          </p:cNvPr>
          <p:cNvCxnSpPr>
            <a:cxnSpLocks/>
          </p:cNvCxnSpPr>
          <p:nvPr/>
        </p:nvCxnSpPr>
        <p:spPr>
          <a:xfrm>
            <a:off x="3707904" y="2571750"/>
            <a:ext cx="3456384" cy="0"/>
          </a:xfrm>
          <a:prstGeom prst="line">
            <a:avLst/>
          </a:prstGeom>
          <a:ln w="25400">
            <a:solidFill>
              <a:srgbClr val="7030A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圖片 41" descr="12G SAS HBA card_Rack.png">
            <a:extLst>
              <a:ext uri="{FF2B5EF4-FFF2-40B4-BE49-F238E27FC236}">
                <a16:creationId xmlns:a16="http://schemas.microsoft.com/office/drawing/2014/main" xmlns="" id="{10D8EE1C-4536-BA44-97DD-6077956002A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794140" y="1792226"/>
            <a:ext cx="1212625" cy="9094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dirty="0">
                <a:latin typeface="微軟正黑體" pitchFamily="34" charset="-120"/>
              </a:rPr>
              <a:t>透過</a:t>
            </a:r>
            <a:r>
              <a:rPr lang="en-US" altLang="zh-TW" dirty="0">
                <a:latin typeface="微軟正黑體" pitchFamily="34" charset="-120"/>
              </a:rPr>
              <a:t> VJBOD </a:t>
            </a:r>
            <a:r>
              <a:rPr lang="zh-TW" altLang="en-US" dirty="0">
                <a:latin typeface="微軟正黑體" pitchFamily="34" charset="-120"/>
              </a:rPr>
              <a:t>與擴充</a:t>
            </a:r>
            <a:r>
              <a:rPr lang="zh-Hant" altLang="en-US" dirty="0">
                <a:latin typeface="微軟正黑體" pitchFamily="34" charset="-120"/>
              </a:rPr>
              <a:t>櫃</a:t>
            </a:r>
            <a:r>
              <a:rPr lang="zh-TW" altLang="en-US" dirty="0">
                <a:latin typeface="微軟正黑體" pitchFamily="34" charset="-120"/>
              </a:rPr>
              <a:t>彈性擴充空間</a:t>
            </a:r>
            <a:endParaRPr lang="en-US" dirty="0">
              <a:latin typeface="微軟正黑體" pitchFamily="34" charset="-120"/>
            </a:endParaRPr>
          </a:p>
        </p:txBody>
      </p:sp>
      <p:grpSp>
        <p:nvGrpSpPr>
          <p:cNvPr id="3" name="群組 15"/>
          <p:cNvGrpSpPr/>
          <p:nvPr/>
        </p:nvGrpSpPr>
        <p:grpSpPr>
          <a:xfrm>
            <a:off x="5940151" y="3233893"/>
            <a:ext cx="1080000" cy="1080000"/>
            <a:chOff x="6959108" y="2066980"/>
            <a:chExt cx="1440187" cy="1440000"/>
          </a:xfrm>
        </p:grpSpPr>
        <p:sp>
          <p:nvSpPr>
            <p:cNvPr id="10" name="橢圓 9"/>
            <p:cNvSpPr/>
            <p:nvPr/>
          </p:nvSpPr>
          <p:spPr>
            <a:xfrm>
              <a:off x="6959108" y="2066980"/>
              <a:ext cx="1440187" cy="1440000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350" dirty="0"/>
            </a:p>
          </p:txBody>
        </p:sp>
        <p:pic>
          <p:nvPicPr>
            <p:cNvPr id="12" name="圖片 11" descr="VJBOD.png"/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>
              <a:fillRect/>
            </a:stretch>
          </p:blipFill>
          <p:spPr>
            <a:xfrm>
              <a:off x="7247179" y="2393385"/>
              <a:ext cx="1071570" cy="902972"/>
            </a:xfrm>
            <a:prstGeom prst="rect">
              <a:avLst/>
            </a:prstGeom>
          </p:spPr>
        </p:pic>
      </p:grpSp>
      <p:grpSp>
        <p:nvGrpSpPr>
          <p:cNvPr id="4" name="群組 10"/>
          <p:cNvGrpSpPr/>
          <p:nvPr/>
        </p:nvGrpSpPr>
        <p:grpSpPr>
          <a:xfrm>
            <a:off x="323648" y="2715886"/>
            <a:ext cx="1080000" cy="1080000"/>
            <a:chOff x="428596" y="2143809"/>
            <a:chExt cx="1440187" cy="1440000"/>
          </a:xfrm>
        </p:grpSpPr>
        <p:sp>
          <p:nvSpPr>
            <p:cNvPr id="9" name="橢圓 8"/>
            <p:cNvSpPr/>
            <p:nvPr/>
          </p:nvSpPr>
          <p:spPr>
            <a:xfrm>
              <a:off x="428596" y="2143809"/>
              <a:ext cx="1440187" cy="1440000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350" dirty="0"/>
            </a:p>
          </p:txBody>
        </p:sp>
        <p:pic>
          <p:nvPicPr>
            <p:cNvPr id="13" name="圖片 12" descr="VJBOD.png"/>
            <p:cNvPicPr>
              <a:picLocks noChangeAspect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>
              <a:fillRect/>
            </a:stretch>
          </p:blipFill>
          <p:spPr>
            <a:xfrm>
              <a:off x="484930" y="2431841"/>
              <a:ext cx="1095944" cy="963171"/>
            </a:xfrm>
            <a:prstGeom prst="rect">
              <a:avLst/>
            </a:prstGeom>
          </p:spPr>
        </p:pic>
      </p:grpSp>
      <p:sp>
        <p:nvSpPr>
          <p:cNvPr id="11" name="TextBox 10"/>
          <p:cNvSpPr txBox="1"/>
          <p:nvPr/>
        </p:nvSpPr>
        <p:spPr>
          <a:xfrm>
            <a:off x="1742466" y="3651870"/>
            <a:ext cx="1893430" cy="523212"/>
          </a:xfrm>
          <a:prstGeom prst="rect">
            <a:avLst/>
          </a:prstGeom>
          <a:noFill/>
        </p:spPr>
        <p:txBody>
          <a:bodyPr wrap="square" lIns="91431" tIns="45716" rIns="91431" bIns="45716" rtlCol="0">
            <a:spAutoFit/>
          </a:bodyPr>
          <a:lstStyle/>
          <a:p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1GbE / 10GbE</a:t>
            </a:r>
          </a:p>
          <a:p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高速</a:t>
            </a:r>
            <a:r>
              <a:rPr lang="en-US" altLang="zh-TW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b="1" dirty="0" err="1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iSCSI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網路連接</a:t>
            </a:r>
            <a:endParaRPr lang="en-US" b="1" dirty="0">
              <a:solidFill>
                <a:schemeClr val="bg2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067944" y="3219822"/>
            <a:ext cx="1567477" cy="307768"/>
          </a:xfrm>
          <a:prstGeom prst="rect">
            <a:avLst/>
          </a:prstGeom>
          <a:noFill/>
        </p:spPr>
        <p:txBody>
          <a:bodyPr wrap="square" lIns="91431" tIns="45716" rIns="91431" bIns="45716" rtlCol="0">
            <a:spAutoFit/>
          </a:bodyPr>
          <a:lstStyle/>
          <a:p>
            <a:pPr algn="r"/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USB 3.0 </a:t>
            </a: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線連接</a:t>
            </a:r>
            <a:endParaRPr lang="en-US" b="1" dirty="0">
              <a:solidFill>
                <a:schemeClr val="bg2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21232" y="3867894"/>
            <a:ext cx="1423392" cy="523212"/>
          </a:xfrm>
          <a:prstGeom prst="rect">
            <a:avLst/>
          </a:prstGeom>
          <a:noFill/>
        </p:spPr>
        <p:txBody>
          <a:bodyPr wrap="square" lIns="91431" tIns="45716" rIns="91431" bIns="45716" rtlCol="0">
            <a:spAutoFit/>
          </a:bodyPr>
          <a:lstStyle/>
          <a:p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最高連接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8 </a:t>
            </a: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台</a:t>
            </a:r>
            <a:r>
              <a:rPr lang="en-US" altLang="zh-TW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VJBOD </a:t>
            </a: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裝置</a:t>
            </a:r>
            <a:endParaRPr lang="en-US" b="1" dirty="0">
              <a:solidFill>
                <a:schemeClr val="bg2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580093" y="3507854"/>
            <a:ext cx="2360059" cy="523212"/>
          </a:xfrm>
          <a:prstGeom prst="rect">
            <a:avLst/>
          </a:prstGeom>
          <a:noFill/>
        </p:spPr>
        <p:txBody>
          <a:bodyPr wrap="square" lIns="91431" tIns="45716" rIns="91431" bIns="45716" rtlCol="0">
            <a:spAutoFit/>
          </a:bodyPr>
          <a:lstStyle/>
          <a:p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最高連接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2 </a:t>
            </a: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台</a:t>
            </a:r>
            <a:endParaRPr lang="en-US" altLang="zh-TW" b="1" dirty="0">
              <a:solidFill>
                <a:schemeClr val="bg2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en-US" altLang="zh-TW" b="1" dirty="0" smtClean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UX-800P/UX-500P </a:t>
            </a:r>
            <a:r>
              <a:rPr lang="zh-TW" altLang="en-US" b="1" dirty="0" smtClean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裝置</a:t>
            </a:r>
            <a:endParaRPr lang="en-US" b="1" dirty="0">
              <a:solidFill>
                <a:schemeClr val="bg2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2DB427A1-3D13-0C40-AEDB-6E71AA4B9A8E}"/>
              </a:ext>
            </a:extLst>
          </p:cNvPr>
          <p:cNvSpPr txBox="1"/>
          <p:nvPr/>
        </p:nvSpPr>
        <p:spPr>
          <a:xfrm>
            <a:off x="7177131" y="1546215"/>
            <a:ext cx="1674186" cy="523212"/>
          </a:xfrm>
          <a:prstGeom prst="rect">
            <a:avLst/>
          </a:prstGeom>
          <a:noFill/>
        </p:spPr>
        <p:txBody>
          <a:bodyPr wrap="square" lIns="91431" tIns="45716" rIns="91431" bIns="45716" rtlCol="0">
            <a:spAutoFit/>
          </a:bodyPr>
          <a:lstStyle/>
          <a:p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最高連接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4 </a:t>
            </a: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台</a:t>
            </a:r>
            <a:endParaRPr lang="en-US" altLang="zh-TW" b="1" dirty="0">
              <a:solidFill>
                <a:schemeClr val="bg2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en-US" altLang="zh-TW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REXP-1000P </a:t>
            </a:r>
            <a:r>
              <a:rPr lang="zh-TW" altLang="en-US" b="1" dirty="0">
                <a:solidFill>
                  <a:schemeClr val="bg2">
                    <a:lumMod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裝置</a:t>
            </a:r>
            <a:endParaRPr lang="en-US" b="1" dirty="0">
              <a:solidFill>
                <a:schemeClr val="bg2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797D0C23-94B4-EB40-9FCA-AB8BDBB617B6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832422" y="2069427"/>
            <a:ext cx="2185610" cy="13660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476400B-D7D8-C040-8607-056A8C6EACBD}"/>
              </a:ext>
            </a:extLst>
          </p:cNvPr>
          <p:cNvSpPr txBox="1"/>
          <p:nvPr/>
        </p:nvSpPr>
        <p:spPr>
          <a:xfrm>
            <a:off x="4229039" y="2594278"/>
            <a:ext cx="25042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Hant" altLang="en-US" b="1" dirty="0">
                <a:latin typeface="微軟正黑體" pitchFamily="34" charset="-120"/>
                <a:ea typeface="微軟正黑體" pitchFamily="34" charset="-120"/>
              </a:rPr>
              <a:t>需加購 </a:t>
            </a:r>
            <a:r>
              <a:rPr lang="en-US" altLang="zh-Hant" b="1" dirty="0">
                <a:latin typeface="微軟正黑體" pitchFamily="34" charset="-120"/>
                <a:ea typeface="微軟正黑體" pitchFamily="34" charset="-120"/>
              </a:rPr>
              <a:t>SAS-12G2E </a:t>
            </a:r>
            <a:r>
              <a:rPr lang="zh-Hant" altLang="en-US" b="1" dirty="0">
                <a:latin typeface="微軟正黑體" pitchFamily="34" charset="-120"/>
                <a:ea typeface="微軟正黑體" pitchFamily="34" charset="-120"/>
              </a:rPr>
              <a:t>擴充卡與</a:t>
            </a:r>
            <a:endParaRPr lang="en-US" altLang="zh-Hant" b="1" dirty="0">
              <a:latin typeface="微軟正黑體" pitchFamily="34" charset="-120"/>
              <a:ea typeface="微軟正黑體" pitchFamily="34" charset="-120"/>
            </a:endParaRPr>
          </a:p>
          <a:p>
            <a:r>
              <a:rPr lang="en-US" b="1" dirty="0">
                <a:latin typeface="微軟正黑體" pitchFamily="34" charset="-120"/>
                <a:ea typeface="微軟正黑體" pitchFamily="34" charset="-120"/>
              </a:rPr>
              <a:t>SFF-8644 to SFF-8088 </a:t>
            </a:r>
            <a:r>
              <a:rPr lang="zh-Hant" altLang="en-US" b="1" dirty="0">
                <a:latin typeface="微軟正黑體" pitchFamily="34" charset="-120"/>
                <a:ea typeface="微軟正黑體" pitchFamily="34" charset="-120"/>
              </a:rPr>
              <a:t>線材</a:t>
            </a:r>
            <a:endParaRPr lang="en-US" b="1" dirty="0"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24" name="群組 23"/>
          <p:cNvGrpSpPr/>
          <p:nvPr/>
        </p:nvGrpSpPr>
        <p:grpSpPr>
          <a:xfrm>
            <a:off x="4802252" y="1347614"/>
            <a:ext cx="1152128" cy="1080000"/>
            <a:chOff x="4716016" y="1421614"/>
            <a:chExt cx="1152128" cy="1080000"/>
          </a:xfrm>
        </p:grpSpPr>
        <p:sp>
          <p:nvSpPr>
            <p:cNvPr id="21" name="橢圓 9">
              <a:extLst>
                <a:ext uri="{FF2B5EF4-FFF2-40B4-BE49-F238E27FC236}">
                  <a16:creationId xmlns:a16="http://schemas.microsoft.com/office/drawing/2014/main" xmlns="" id="{64C19737-2B5B-AD44-9966-99BF3C10C879}"/>
                </a:ext>
              </a:extLst>
            </p:cNvPr>
            <p:cNvSpPr/>
            <p:nvPr/>
          </p:nvSpPr>
          <p:spPr>
            <a:xfrm>
              <a:off x="4773916" y="1421614"/>
              <a:ext cx="1080000" cy="1080000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350" b="1" dirty="0"/>
            </a:p>
          </p:txBody>
        </p:sp>
        <p:sp>
          <p:nvSpPr>
            <p:cNvPr id="25" name="文字方塊 24"/>
            <p:cNvSpPr txBox="1"/>
            <p:nvPr/>
          </p:nvSpPr>
          <p:spPr>
            <a:xfrm>
              <a:off x="4716016" y="1707654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b="1" dirty="0">
                  <a:solidFill>
                    <a:schemeClr val="bg1"/>
                  </a:solidFill>
                </a:rPr>
                <a:t>Mini SAS 12G -&gt; 6G</a:t>
              </a:r>
              <a:endParaRPr lang="zh-TW" altLang="en-US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2" name="群組 41"/>
          <p:cNvGrpSpPr/>
          <p:nvPr/>
        </p:nvGrpSpPr>
        <p:grpSpPr>
          <a:xfrm>
            <a:off x="3635896" y="2859782"/>
            <a:ext cx="2088232" cy="1296144"/>
            <a:chOff x="3707904" y="2859782"/>
            <a:chExt cx="1656184" cy="1296144"/>
          </a:xfrm>
        </p:grpSpPr>
        <p:cxnSp>
          <p:nvCxnSpPr>
            <p:cNvPr id="33" name="Straight Connector 7">
              <a:extLst>
                <a:ext uri="{FF2B5EF4-FFF2-40B4-BE49-F238E27FC236}">
                  <a16:creationId xmlns:a16="http://schemas.microsoft.com/office/drawing/2014/main" xmlns="" id="{0F7519BD-6D0E-9141-8AF6-A81FC6A82F94}"/>
                </a:ext>
              </a:extLst>
            </p:cNvPr>
            <p:cNvCxnSpPr>
              <a:cxnSpLocks/>
            </p:cNvCxnSpPr>
            <p:nvPr/>
          </p:nvCxnSpPr>
          <p:spPr>
            <a:xfrm>
              <a:off x="3707904" y="3507854"/>
              <a:ext cx="1656184" cy="0"/>
            </a:xfrm>
            <a:prstGeom prst="line">
              <a:avLst/>
            </a:prstGeom>
            <a:ln w="25400">
              <a:solidFill>
                <a:srgbClr val="EF8600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7">
              <a:extLst>
                <a:ext uri="{FF2B5EF4-FFF2-40B4-BE49-F238E27FC236}">
                  <a16:creationId xmlns:a16="http://schemas.microsoft.com/office/drawing/2014/main" xmlns="" id="{0F7519BD-6D0E-9141-8AF6-A81FC6A82F9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64088" y="3507854"/>
              <a:ext cx="0" cy="648072"/>
            </a:xfrm>
            <a:prstGeom prst="line">
              <a:avLst/>
            </a:prstGeom>
            <a:ln w="25400">
              <a:solidFill>
                <a:srgbClr val="EF8600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7">
              <a:extLst>
                <a:ext uri="{FF2B5EF4-FFF2-40B4-BE49-F238E27FC236}">
                  <a16:creationId xmlns:a16="http://schemas.microsoft.com/office/drawing/2014/main" xmlns="" id="{0F7519BD-6D0E-9141-8AF6-A81FC6A82F9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07904" y="2859782"/>
              <a:ext cx="0" cy="648072"/>
            </a:xfrm>
            <a:prstGeom prst="line">
              <a:avLst/>
            </a:prstGeom>
            <a:ln w="25400">
              <a:solidFill>
                <a:srgbClr val="EF8600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3" name="Straight Connector 7">
            <a:extLst>
              <a:ext uri="{FF2B5EF4-FFF2-40B4-BE49-F238E27FC236}">
                <a16:creationId xmlns:a16="http://schemas.microsoft.com/office/drawing/2014/main" xmlns="" id="{0F7519BD-6D0E-9141-8AF6-A81FC6A82F94}"/>
              </a:ext>
            </a:extLst>
          </p:cNvPr>
          <p:cNvCxnSpPr>
            <a:cxnSpLocks/>
          </p:cNvCxnSpPr>
          <p:nvPr/>
        </p:nvCxnSpPr>
        <p:spPr>
          <a:xfrm>
            <a:off x="2411760" y="4731990"/>
            <a:ext cx="1080120" cy="0"/>
          </a:xfrm>
          <a:prstGeom prst="line">
            <a:avLst/>
          </a:prstGeom>
          <a:ln w="25400">
            <a:solidFill>
              <a:srgbClr val="00B0F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" name="群組 44"/>
          <p:cNvGrpSpPr/>
          <p:nvPr/>
        </p:nvGrpSpPr>
        <p:grpSpPr>
          <a:xfrm>
            <a:off x="2699792" y="3075806"/>
            <a:ext cx="792088" cy="1080120"/>
            <a:chOff x="3707904" y="3075806"/>
            <a:chExt cx="1656184" cy="1080120"/>
          </a:xfrm>
        </p:grpSpPr>
        <p:cxnSp>
          <p:nvCxnSpPr>
            <p:cNvPr id="46" name="Straight Connector 7">
              <a:extLst>
                <a:ext uri="{FF2B5EF4-FFF2-40B4-BE49-F238E27FC236}">
                  <a16:creationId xmlns:a16="http://schemas.microsoft.com/office/drawing/2014/main" xmlns="" id="{0F7519BD-6D0E-9141-8AF6-A81FC6A82F94}"/>
                </a:ext>
              </a:extLst>
            </p:cNvPr>
            <p:cNvCxnSpPr>
              <a:cxnSpLocks/>
            </p:cNvCxnSpPr>
            <p:nvPr/>
          </p:nvCxnSpPr>
          <p:spPr>
            <a:xfrm>
              <a:off x="3707904" y="3507854"/>
              <a:ext cx="1656184" cy="0"/>
            </a:xfrm>
            <a:prstGeom prst="line">
              <a:avLst/>
            </a:prstGeom>
            <a:ln w="25400">
              <a:solidFill>
                <a:srgbClr val="1356DD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7">
              <a:extLst>
                <a:ext uri="{FF2B5EF4-FFF2-40B4-BE49-F238E27FC236}">
                  <a16:creationId xmlns:a16="http://schemas.microsoft.com/office/drawing/2014/main" xmlns="" id="{0F7519BD-6D0E-9141-8AF6-A81FC6A82F9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64088" y="3507854"/>
              <a:ext cx="0" cy="648072"/>
            </a:xfrm>
            <a:prstGeom prst="line">
              <a:avLst/>
            </a:prstGeom>
            <a:ln w="25400">
              <a:solidFill>
                <a:srgbClr val="1356DD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7">
              <a:extLst>
                <a:ext uri="{FF2B5EF4-FFF2-40B4-BE49-F238E27FC236}">
                  <a16:creationId xmlns:a16="http://schemas.microsoft.com/office/drawing/2014/main" xmlns="" id="{0F7519BD-6D0E-9141-8AF6-A81FC6A82F9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07904" y="3075806"/>
              <a:ext cx="0" cy="432048"/>
            </a:xfrm>
            <a:prstGeom prst="line">
              <a:avLst/>
            </a:prstGeom>
            <a:ln w="25400">
              <a:solidFill>
                <a:srgbClr val="1356DD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群組 51"/>
          <p:cNvGrpSpPr/>
          <p:nvPr/>
        </p:nvGrpSpPr>
        <p:grpSpPr>
          <a:xfrm flipH="1">
            <a:off x="1619672" y="2859782"/>
            <a:ext cx="792088" cy="1656184"/>
            <a:chOff x="3707904" y="2859782"/>
            <a:chExt cx="1656184" cy="1656184"/>
          </a:xfrm>
        </p:grpSpPr>
        <p:cxnSp>
          <p:nvCxnSpPr>
            <p:cNvPr id="53" name="Straight Connector 7">
              <a:extLst>
                <a:ext uri="{FF2B5EF4-FFF2-40B4-BE49-F238E27FC236}">
                  <a16:creationId xmlns:a16="http://schemas.microsoft.com/office/drawing/2014/main" xmlns="" id="{0F7519BD-6D0E-9141-8AF6-A81FC6A82F94}"/>
                </a:ext>
              </a:extLst>
            </p:cNvPr>
            <p:cNvCxnSpPr>
              <a:cxnSpLocks/>
            </p:cNvCxnSpPr>
            <p:nvPr/>
          </p:nvCxnSpPr>
          <p:spPr>
            <a:xfrm>
              <a:off x="3707904" y="3507854"/>
              <a:ext cx="1656184" cy="0"/>
            </a:xfrm>
            <a:prstGeom prst="line">
              <a:avLst/>
            </a:prstGeom>
            <a:ln w="25400">
              <a:solidFill>
                <a:srgbClr val="1356DD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7">
              <a:extLst>
                <a:ext uri="{FF2B5EF4-FFF2-40B4-BE49-F238E27FC236}">
                  <a16:creationId xmlns:a16="http://schemas.microsoft.com/office/drawing/2014/main" xmlns="" id="{0F7519BD-6D0E-9141-8AF6-A81FC6A82F9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364088" y="3507854"/>
              <a:ext cx="0" cy="1008112"/>
            </a:xfrm>
            <a:prstGeom prst="line">
              <a:avLst/>
            </a:prstGeom>
            <a:ln w="25400">
              <a:solidFill>
                <a:srgbClr val="1356DD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7">
              <a:extLst>
                <a:ext uri="{FF2B5EF4-FFF2-40B4-BE49-F238E27FC236}">
                  <a16:creationId xmlns:a16="http://schemas.microsoft.com/office/drawing/2014/main" xmlns="" id="{0F7519BD-6D0E-9141-8AF6-A81FC6A82F9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07904" y="2859782"/>
              <a:ext cx="0" cy="648072"/>
            </a:xfrm>
            <a:prstGeom prst="line">
              <a:avLst/>
            </a:prstGeom>
            <a:ln w="25400">
              <a:solidFill>
                <a:srgbClr val="1356DD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9" name="圖片 58" descr="TS-831X-Front_V2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59832" y="4146756"/>
            <a:ext cx="1497334" cy="936000"/>
          </a:xfrm>
          <a:prstGeom prst="rect">
            <a:avLst/>
          </a:prstGeom>
        </p:spPr>
      </p:pic>
      <p:pic>
        <p:nvPicPr>
          <p:cNvPr id="60" name="圖片 59" descr="TS-831XU-Front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1560" y="4011910"/>
            <a:ext cx="2088232" cy="1305377"/>
          </a:xfrm>
          <a:prstGeom prst="rect">
            <a:avLst/>
          </a:prstGeom>
        </p:spPr>
      </p:pic>
      <p:pic>
        <p:nvPicPr>
          <p:cNvPr id="61" name="圖片 60" descr="UX-800P-front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72000" y="4155926"/>
            <a:ext cx="1447367" cy="1260000"/>
          </a:xfrm>
          <a:prstGeom prst="rect">
            <a:avLst/>
          </a:prstGeom>
        </p:spPr>
      </p:pic>
      <p:pic>
        <p:nvPicPr>
          <p:cNvPr id="63" name="圖片 62" descr="網路分享器1-01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63688" y="3363838"/>
            <a:ext cx="1512168" cy="325698"/>
          </a:xfrm>
          <a:prstGeom prst="rect">
            <a:avLst/>
          </a:prstGeom>
        </p:spPr>
      </p:pic>
      <p:pic>
        <p:nvPicPr>
          <p:cNvPr id="78" name="圖片 77" descr="網路分享器1-02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2119" y="3651870"/>
            <a:ext cx="217553" cy="20839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E4103383-6B14-1643-A5B9-8B48D83B2CDE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1547664" y="1203598"/>
            <a:ext cx="2376264" cy="2112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48847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圓角矩形 59"/>
          <p:cNvSpPr/>
          <p:nvPr/>
        </p:nvSpPr>
        <p:spPr>
          <a:xfrm>
            <a:off x="4572000" y="2000246"/>
            <a:ext cx="3929090" cy="2786082"/>
          </a:xfrm>
          <a:prstGeom prst="roundRect">
            <a:avLst>
              <a:gd name="adj" fmla="val 7641"/>
            </a:avLst>
          </a:prstGeom>
          <a:solidFill>
            <a:srgbClr val="AED1EF"/>
          </a:solidFill>
          <a:ln w="88900" cap="flat" cmpd="sng">
            <a:solidFill>
              <a:srgbClr val="498DC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rtlCol="0" anchor="ctr" anchorCtr="0">
            <a:noAutofit/>
          </a:bodyPr>
          <a:lstStyle/>
          <a:p>
            <a:pPr marL="0" marR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zh-TW" altLang="en-US"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" name="圓角矩形 58"/>
          <p:cNvSpPr/>
          <p:nvPr/>
        </p:nvSpPr>
        <p:spPr>
          <a:xfrm>
            <a:off x="285720" y="2000246"/>
            <a:ext cx="3929090" cy="2786082"/>
          </a:xfrm>
          <a:prstGeom prst="roundRect">
            <a:avLst>
              <a:gd name="adj" fmla="val 7641"/>
            </a:avLst>
          </a:prstGeom>
          <a:solidFill>
            <a:srgbClr val="AED1EF"/>
          </a:solidFill>
          <a:ln w="88900" cap="flat" cmpd="sng">
            <a:solidFill>
              <a:srgbClr val="498DC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rtlCol="0" anchor="ctr" anchorCtr="0">
            <a:noAutofit/>
          </a:bodyPr>
          <a:lstStyle/>
          <a:p>
            <a:pPr marL="0" marR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zh-TW" altLang="en-US"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4282" y="285734"/>
            <a:ext cx="8786873" cy="660552"/>
          </a:xfrm>
        </p:spPr>
        <p:txBody>
          <a:bodyPr/>
          <a:lstStyle/>
          <a:p>
            <a:r>
              <a:rPr lang="en-US" dirty="0">
                <a:latin typeface="+mj-lt"/>
              </a:rPr>
              <a:t>TS-x73</a:t>
            </a:r>
            <a:r>
              <a:rPr lang="en-US" dirty="0"/>
              <a:t> </a:t>
            </a:r>
            <a:r>
              <a:rPr lang="zh-TW" altLang="en-US" dirty="0"/>
              <a:t>現場示範</a:t>
            </a:r>
            <a:endParaRPr lang="en-US" dirty="0"/>
          </a:p>
        </p:txBody>
      </p:sp>
      <p:grpSp>
        <p:nvGrpSpPr>
          <p:cNvPr id="27" name="群組 26"/>
          <p:cNvGrpSpPr/>
          <p:nvPr/>
        </p:nvGrpSpPr>
        <p:grpSpPr>
          <a:xfrm>
            <a:off x="214282" y="1428743"/>
            <a:ext cx="8321584" cy="2571767"/>
            <a:chOff x="212993" y="1374437"/>
            <a:chExt cx="8359535" cy="2552720"/>
          </a:xfrm>
        </p:grpSpPr>
        <p:sp>
          <p:nvSpPr>
            <p:cNvPr id="31" name="圓角化對角線角落矩形 30"/>
            <p:cNvSpPr/>
            <p:nvPr/>
          </p:nvSpPr>
          <p:spPr>
            <a:xfrm>
              <a:off x="212993" y="1418617"/>
              <a:ext cx="4073255" cy="760929"/>
            </a:xfrm>
            <a:prstGeom prst="round2DiagRect">
              <a:avLst>
                <a:gd name="adj1" fmla="val 36387"/>
                <a:gd name="adj2" fmla="val 0"/>
              </a:avLst>
            </a:prstGeom>
            <a:solidFill>
              <a:srgbClr val="3773E3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2" name="矩形 31"/>
            <p:cNvSpPr/>
            <p:nvPr/>
          </p:nvSpPr>
          <p:spPr>
            <a:xfrm>
              <a:off x="571812" y="1445345"/>
              <a:ext cx="3863268" cy="100814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buClr>
                  <a:srgbClr val="FFFFFF"/>
                </a:buClr>
              </a:pPr>
              <a:r>
                <a:rPr lang="zh-TW" altLang="en-US" sz="2000" b="1" dirty="0">
                  <a:solidFill>
                    <a:schemeClr val="lt1"/>
                  </a:solidFill>
                  <a:ea typeface="微軟正黑體" pitchFamily="34" charset="-120"/>
                </a:rPr>
                <a:t>升級記憶體</a:t>
              </a:r>
              <a:r>
                <a:rPr lang="en-US" altLang="zh-TW" sz="2000" b="1" dirty="0">
                  <a:solidFill>
                    <a:schemeClr val="lt1"/>
                  </a:solidFill>
                  <a:ea typeface="微軟正黑體" pitchFamily="34" charset="-120"/>
                </a:rPr>
                <a:t> &amp; </a:t>
              </a:r>
            </a:p>
            <a:p>
              <a:pPr>
                <a:buClr>
                  <a:srgbClr val="FFFFFF"/>
                </a:buClr>
              </a:pPr>
              <a:r>
                <a:rPr lang="zh-TW" altLang="en-US" sz="2000" b="1" dirty="0">
                  <a:solidFill>
                    <a:schemeClr val="lt1"/>
                  </a:solidFill>
                  <a:ea typeface="微軟正黑體" pitchFamily="34" charset="-120"/>
                </a:rPr>
                <a:t>安裝</a:t>
              </a:r>
              <a:r>
                <a:rPr lang="en-US" altLang="zh-TW" sz="2000" b="1" dirty="0">
                  <a:solidFill>
                    <a:schemeClr val="lt1"/>
                  </a:solidFill>
                  <a:ea typeface="微軟正黑體" pitchFamily="34" charset="-120"/>
                </a:rPr>
                <a:t> M.2 SATA 6Gb/s SSD</a:t>
              </a:r>
              <a:endParaRPr lang="en-US" sz="2000" b="1" dirty="0">
                <a:solidFill>
                  <a:schemeClr val="lt1"/>
                </a:solidFill>
                <a:ea typeface="微軟正黑體" pitchFamily="34" charset="-120"/>
              </a:endParaRPr>
            </a:p>
            <a:p>
              <a:pPr lvl="0">
                <a:buClr>
                  <a:srgbClr val="FFFFFF"/>
                </a:buClr>
              </a:pPr>
              <a:endParaRPr lang="en-US" sz="2000" b="1" dirty="0">
                <a:solidFill>
                  <a:schemeClr val="lt1"/>
                </a:solidFill>
                <a:ea typeface="微軟正黑體" pitchFamily="34" charset="-120"/>
              </a:endParaRPr>
            </a:p>
          </p:txBody>
        </p:sp>
        <p:sp>
          <p:nvSpPr>
            <p:cNvPr id="33" name="圓角化對角線角落矩形 32"/>
            <p:cNvSpPr/>
            <p:nvPr/>
          </p:nvSpPr>
          <p:spPr>
            <a:xfrm>
              <a:off x="4499273" y="1374437"/>
              <a:ext cx="4073255" cy="785155"/>
            </a:xfrm>
            <a:prstGeom prst="round2DiagRect">
              <a:avLst>
                <a:gd name="adj1" fmla="val 41205"/>
                <a:gd name="adj2" fmla="val 0"/>
              </a:avLst>
            </a:prstGeom>
            <a:solidFill>
              <a:srgbClr val="3773E3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4" name="矩形 33"/>
            <p:cNvSpPr/>
            <p:nvPr/>
          </p:nvSpPr>
          <p:spPr>
            <a:xfrm>
              <a:off x="4917216" y="1550410"/>
              <a:ext cx="3507197" cy="45824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>
                <a:buClr>
                  <a:srgbClr val="FFFFFF"/>
                </a:buClr>
              </a:pPr>
              <a:r>
                <a:rPr lang="zh-TW" altLang="en-US" sz="2400" b="1" dirty="0">
                  <a:solidFill>
                    <a:schemeClr val="lt1"/>
                  </a:solidFill>
                  <a:ea typeface="微軟正黑體" pitchFamily="34" charset="-120"/>
                </a:rPr>
                <a:t>安裝 </a:t>
              </a:r>
              <a:r>
                <a:rPr lang="en-US" altLang="zh-TW" sz="2400" b="1" dirty="0" err="1">
                  <a:solidFill>
                    <a:schemeClr val="lt1"/>
                  </a:solidFill>
                  <a:ea typeface="微軟正黑體" pitchFamily="34" charset="-120"/>
                </a:rPr>
                <a:t>PCIe</a:t>
              </a:r>
              <a:r>
                <a:rPr lang="en-US" altLang="zh-TW" sz="2400" b="1" dirty="0">
                  <a:solidFill>
                    <a:schemeClr val="lt1"/>
                  </a:solidFill>
                  <a:ea typeface="微軟正黑體" pitchFamily="34" charset="-120"/>
                </a:rPr>
                <a:t> </a:t>
              </a:r>
              <a:r>
                <a:rPr lang="zh-Hant" altLang="en-US" sz="2400" b="1" dirty="0">
                  <a:solidFill>
                    <a:schemeClr val="lt1"/>
                  </a:solidFill>
                  <a:ea typeface="微軟正黑體" pitchFamily="34" charset="-120"/>
                </a:rPr>
                <a:t>圖形顯示卡</a:t>
              </a:r>
              <a:endParaRPr lang="en-US" sz="2400" b="1" dirty="0">
                <a:solidFill>
                  <a:schemeClr val="lt1"/>
                </a:solidFill>
                <a:ea typeface="微軟正黑體" pitchFamily="34" charset="-120"/>
              </a:endParaRPr>
            </a:p>
          </p:txBody>
        </p:sp>
        <p:grpSp>
          <p:nvGrpSpPr>
            <p:cNvPr id="35" name="Shape 119"/>
            <p:cNvGrpSpPr/>
            <p:nvPr/>
          </p:nvGrpSpPr>
          <p:grpSpPr>
            <a:xfrm>
              <a:off x="499618" y="2426189"/>
              <a:ext cx="3516435" cy="643145"/>
              <a:chOff x="3242058" y="1321124"/>
              <a:chExt cx="3149312" cy="575998"/>
            </a:xfrm>
          </p:grpSpPr>
          <p:sp>
            <p:nvSpPr>
              <p:cNvPr id="36" name="Shape 120"/>
              <p:cNvSpPr/>
              <p:nvPr/>
            </p:nvSpPr>
            <p:spPr>
              <a:xfrm rot="5400000">
                <a:off x="4742146" y="183896"/>
                <a:ext cx="440022" cy="2858427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0070C0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 dirty="0">
                  <a:solidFill>
                    <a:srgbClr val="0070C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7" name="Shape 121"/>
              <p:cNvSpPr/>
              <p:nvPr/>
            </p:nvSpPr>
            <p:spPr>
              <a:xfrm rot="16200000" flipH="1">
                <a:off x="3242059" y="1321123"/>
                <a:ext cx="575998" cy="576000"/>
              </a:xfrm>
              <a:prstGeom prst="ellipse">
                <a:avLst/>
              </a:prstGeom>
              <a:solidFill>
                <a:schemeClr val="lt1"/>
              </a:solidFill>
              <a:ln w="50800" cap="flat" cmpd="sng">
                <a:solidFill>
                  <a:srgbClr val="0070C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800">
                  <a:solidFill>
                    <a:schemeClr val="lt1"/>
                  </a:solidFill>
                  <a:latin typeface="Arial Black"/>
                  <a:ea typeface="Arial Black"/>
                  <a:cs typeface="Arial Black"/>
                  <a:sym typeface="Arial Black"/>
                </a:endParaRPr>
              </a:p>
            </p:txBody>
          </p:sp>
          <p:sp>
            <p:nvSpPr>
              <p:cNvPr id="38" name="Shape 122"/>
              <p:cNvSpPr txBox="1"/>
              <p:nvPr/>
            </p:nvSpPr>
            <p:spPr>
              <a:xfrm>
                <a:off x="3245159" y="1406974"/>
                <a:ext cx="569802" cy="36933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0" rIns="91425" bIns="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SzPct val="25000"/>
                  <a:buNone/>
                </a:pPr>
                <a:r>
                  <a:rPr lang="en-US" sz="2400" b="1" dirty="0">
                    <a:solidFill>
                      <a:srgbClr val="0070C0"/>
                    </a:solidFill>
                    <a:latin typeface="Arial"/>
                    <a:ea typeface="Arial"/>
                    <a:cs typeface="Arial"/>
                    <a:sym typeface="Arial"/>
                  </a:rPr>
                  <a:t>1</a:t>
                </a:r>
              </a:p>
            </p:txBody>
          </p:sp>
          <p:sp>
            <p:nvSpPr>
              <p:cNvPr id="39" name="Shape 123"/>
              <p:cNvSpPr txBox="1"/>
              <p:nvPr/>
            </p:nvSpPr>
            <p:spPr>
              <a:xfrm>
                <a:off x="3926171" y="1459282"/>
                <a:ext cx="1295355" cy="30777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lvl="0">
                  <a:buSzPct val="25000"/>
                </a:pPr>
                <a:r>
                  <a:rPr lang="zh-TW" altLang="en-US" sz="1800" b="1" dirty="0">
                    <a:solidFill>
                      <a:schemeClr val="lt1"/>
                    </a:solidFill>
                    <a:latin typeface="微軟正黑體" pitchFamily="34" charset="-120"/>
                    <a:ea typeface="微軟正黑體" pitchFamily="34" charset="-120"/>
                  </a:rPr>
                  <a:t>移除上蓋</a:t>
                </a:r>
              </a:p>
            </p:txBody>
          </p:sp>
        </p:grpSp>
        <p:grpSp>
          <p:nvGrpSpPr>
            <p:cNvPr id="40" name="Shape 119"/>
            <p:cNvGrpSpPr/>
            <p:nvPr/>
          </p:nvGrpSpPr>
          <p:grpSpPr>
            <a:xfrm>
              <a:off x="501336" y="3284012"/>
              <a:ext cx="3516435" cy="643145"/>
              <a:chOff x="3242058" y="1385615"/>
              <a:chExt cx="3149312" cy="576000"/>
            </a:xfrm>
          </p:grpSpPr>
          <p:sp>
            <p:nvSpPr>
              <p:cNvPr id="41" name="Shape 120"/>
              <p:cNvSpPr/>
              <p:nvPr/>
            </p:nvSpPr>
            <p:spPr>
              <a:xfrm rot="5400000">
                <a:off x="4742145" y="248377"/>
                <a:ext cx="440023" cy="2858427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0070C0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 dirty="0">
                  <a:solidFill>
                    <a:srgbClr val="0070C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2" name="Shape 121"/>
              <p:cNvSpPr/>
              <p:nvPr/>
            </p:nvSpPr>
            <p:spPr>
              <a:xfrm rot="16200000" flipH="1">
                <a:off x="3242058" y="1385615"/>
                <a:ext cx="576000" cy="576000"/>
              </a:xfrm>
              <a:prstGeom prst="ellipse">
                <a:avLst/>
              </a:prstGeom>
              <a:solidFill>
                <a:schemeClr val="lt1"/>
              </a:solidFill>
              <a:ln w="50800" cap="flat" cmpd="sng">
                <a:solidFill>
                  <a:srgbClr val="0070C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800">
                  <a:solidFill>
                    <a:schemeClr val="lt1"/>
                  </a:solidFill>
                  <a:latin typeface="Arial Black"/>
                  <a:ea typeface="Arial Black"/>
                  <a:cs typeface="Arial Black"/>
                  <a:sym typeface="Arial Black"/>
                </a:endParaRPr>
              </a:p>
            </p:txBody>
          </p:sp>
          <p:sp>
            <p:nvSpPr>
              <p:cNvPr id="43" name="Shape 122"/>
              <p:cNvSpPr txBox="1"/>
              <p:nvPr/>
            </p:nvSpPr>
            <p:spPr>
              <a:xfrm>
                <a:off x="3245159" y="1488933"/>
                <a:ext cx="569802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0" rIns="91425" bIns="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SzPct val="25000"/>
                  <a:buNone/>
                </a:pPr>
                <a:r>
                  <a:rPr lang="en-US" sz="2400" b="1" dirty="0">
                    <a:solidFill>
                      <a:srgbClr val="0070C0"/>
                    </a:solidFill>
                    <a:latin typeface="Arial"/>
                    <a:ea typeface="Arial"/>
                    <a:cs typeface="Arial"/>
                    <a:sym typeface="Arial"/>
                  </a:rPr>
                  <a:t>2</a:t>
                </a:r>
              </a:p>
            </p:txBody>
          </p:sp>
          <p:sp>
            <p:nvSpPr>
              <p:cNvPr id="44" name="Shape 123"/>
              <p:cNvSpPr txBox="1"/>
              <p:nvPr/>
            </p:nvSpPr>
            <p:spPr>
              <a:xfrm>
                <a:off x="3924335" y="1534605"/>
                <a:ext cx="1792886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lvl="0">
                  <a:buSzPct val="25000"/>
                </a:pPr>
                <a:r>
                  <a:rPr lang="zh-TW" altLang="en-US" sz="1800" b="1" dirty="0">
                    <a:solidFill>
                      <a:schemeClr val="lt1"/>
                    </a:solidFill>
                    <a:latin typeface="微軟正黑體" pitchFamily="34" charset="-120"/>
                    <a:ea typeface="微軟正黑體" pitchFamily="34" charset="-120"/>
                  </a:rPr>
                  <a:t>進行換裝</a:t>
                </a:r>
              </a:p>
            </p:txBody>
          </p:sp>
        </p:grpSp>
        <p:grpSp>
          <p:nvGrpSpPr>
            <p:cNvPr id="45" name="Shape 119"/>
            <p:cNvGrpSpPr/>
            <p:nvPr/>
          </p:nvGrpSpPr>
          <p:grpSpPr>
            <a:xfrm>
              <a:off x="4784974" y="2294683"/>
              <a:ext cx="3537327" cy="643145"/>
              <a:chOff x="3305165" y="1203350"/>
              <a:chExt cx="3168021" cy="576000"/>
            </a:xfrm>
          </p:grpSpPr>
          <p:sp>
            <p:nvSpPr>
              <p:cNvPr id="46" name="Shape 120"/>
              <p:cNvSpPr/>
              <p:nvPr/>
            </p:nvSpPr>
            <p:spPr>
              <a:xfrm rot="5400000">
                <a:off x="4815873" y="55490"/>
                <a:ext cx="437488" cy="2877139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0070C0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 dirty="0">
                  <a:solidFill>
                    <a:srgbClr val="0070C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7" name="Shape 121"/>
              <p:cNvSpPr/>
              <p:nvPr/>
            </p:nvSpPr>
            <p:spPr>
              <a:xfrm rot="16200000" flipH="1">
                <a:off x="3305165" y="1203350"/>
                <a:ext cx="576000" cy="576000"/>
              </a:xfrm>
              <a:prstGeom prst="ellipse">
                <a:avLst/>
              </a:prstGeom>
              <a:solidFill>
                <a:schemeClr val="lt1"/>
              </a:solidFill>
              <a:ln w="50800" cap="flat" cmpd="sng">
                <a:solidFill>
                  <a:srgbClr val="0070C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800">
                  <a:solidFill>
                    <a:schemeClr val="lt1"/>
                  </a:solidFill>
                  <a:latin typeface="Arial Black"/>
                  <a:ea typeface="Arial Black"/>
                  <a:cs typeface="Arial Black"/>
                  <a:sym typeface="Arial Black"/>
                </a:endParaRPr>
              </a:p>
            </p:txBody>
          </p:sp>
          <p:sp>
            <p:nvSpPr>
              <p:cNvPr id="48" name="Shape 122"/>
              <p:cNvSpPr txBox="1"/>
              <p:nvPr/>
            </p:nvSpPr>
            <p:spPr>
              <a:xfrm>
                <a:off x="3308266" y="1306669"/>
                <a:ext cx="569802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0" rIns="91425" bIns="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SzPct val="25000"/>
                  <a:buNone/>
                </a:pPr>
                <a:r>
                  <a:rPr lang="en-US" sz="2400" b="1" dirty="0">
                    <a:solidFill>
                      <a:srgbClr val="0070C0"/>
                    </a:solidFill>
                    <a:latin typeface="Arial"/>
                    <a:ea typeface="Arial"/>
                    <a:cs typeface="Arial"/>
                    <a:sym typeface="Arial"/>
                  </a:rPr>
                  <a:t>1</a:t>
                </a:r>
              </a:p>
            </p:txBody>
          </p:sp>
          <p:sp>
            <p:nvSpPr>
              <p:cNvPr id="49" name="Shape 123"/>
              <p:cNvSpPr txBox="1"/>
              <p:nvPr/>
            </p:nvSpPr>
            <p:spPr>
              <a:xfrm>
                <a:off x="3908395" y="1343547"/>
                <a:ext cx="1374912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lvl="0">
                  <a:buSzPct val="25000"/>
                </a:pPr>
                <a:r>
                  <a:rPr lang="zh-TW" altLang="en-US" sz="1800" b="1" dirty="0">
                    <a:solidFill>
                      <a:schemeClr val="lt1"/>
                    </a:solidFill>
                    <a:latin typeface="+mj-lt"/>
                    <a:ea typeface="微軟正黑體" pitchFamily="34" charset="-120"/>
                  </a:rPr>
                  <a:t> 移除上蓋</a:t>
                </a:r>
                <a:endParaRPr lang="zh-TW" altLang="en-US" sz="1800" b="1" dirty="0">
                  <a:solidFill>
                    <a:schemeClr val="lt1"/>
                  </a:solidFill>
                  <a:latin typeface="微軟正黑體" pitchFamily="34" charset="-120"/>
                  <a:ea typeface="微軟正黑體" pitchFamily="34" charset="-120"/>
                </a:endParaRPr>
              </a:p>
            </p:txBody>
          </p:sp>
        </p:grpSp>
        <p:grpSp>
          <p:nvGrpSpPr>
            <p:cNvPr id="50" name="Shape 119"/>
            <p:cNvGrpSpPr/>
            <p:nvPr/>
          </p:nvGrpSpPr>
          <p:grpSpPr>
            <a:xfrm>
              <a:off x="4786671" y="3076251"/>
              <a:ext cx="3535628" cy="643145"/>
              <a:chOff x="3305170" y="1199545"/>
              <a:chExt cx="3166501" cy="576000"/>
            </a:xfrm>
          </p:grpSpPr>
          <p:sp>
            <p:nvSpPr>
              <p:cNvPr id="51" name="Shape 120"/>
              <p:cNvSpPr/>
              <p:nvPr/>
            </p:nvSpPr>
            <p:spPr>
              <a:xfrm rot="5400000">
                <a:off x="4818106" y="49465"/>
                <a:ext cx="431508" cy="2875622"/>
              </a:xfrm>
              <a:prstGeom prst="round2SameRect">
                <a:avLst>
                  <a:gd name="adj1" fmla="val 43574"/>
                  <a:gd name="adj2" fmla="val 0"/>
                </a:avLst>
              </a:prstGeom>
              <a:solidFill>
                <a:srgbClr val="0070C0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None/>
                </a:pPr>
                <a:endParaRPr sz="1800" dirty="0">
                  <a:solidFill>
                    <a:srgbClr val="0070C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" name="Shape 121"/>
              <p:cNvSpPr/>
              <p:nvPr/>
            </p:nvSpPr>
            <p:spPr>
              <a:xfrm rot="16200000" flipH="1">
                <a:off x="3305170" y="1199545"/>
                <a:ext cx="576000" cy="576000"/>
              </a:xfrm>
              <a:prstGeom prst="ellipse">
                <a:avLst/>
              </a:prstGeom>
              <a:solidFill>
                <a:schemeClr val="lt1"/>
              </a:solidFill>
              <a:ln w="50800" cap="flat" cmpd="sng">
                <a:solidFill>
                  <a:srgbClr val="0070C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800">
                  <a:solidFill>
                    <a:schemeClr val="lt1"/>
                  </a:solidFill>
                  <a:latin typeface="Arial Black"/>
                  <a:ea typeface="Arial Black"/>
                  <a:cs typeface="Arial Black"/>
                  <a:sym typeface="Arial Black"/>
                </a:endParaRPr>
              </a:p>
            </p:txBody>
          </p:sp>
          <p:sp>
            <p:nvSpPr>
              <p:cNvPr id="53" name="Shape 122"/>
              <p:cNvSpPr txBox="1"/>
              <p:nvPr/>
            </p:nvSpPr>
            <p:spPr>
              <a:xfrm>
                <a:off x="3308270" y="1302877"/>
                <a:ext cx="569802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0" rIns="91425" bIns="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buSzPct val="25000"/>
                  <a:buNone/>
                </a:pPr>
                <a:r>
                  <a:rPr lang="en-US" sz="2400" b="1" dirty="0">
                    <a:solidFill>
                      <a:srgbClr val="0070C0"/>
                    </a:solidFill>
                    <a:latin typeface="Arial"/>
                    <a:ea typeface="Arial"/>
                    <a:cs typeface="Arial"/>
                    <a:sym typeface="Arial"/>
                  </a:rPr>
                  <a:t>2</a:t>
                </a:r>
              </a:p>
            </p:txBody>
          </p:sp>
          <p:sp>
            <p:nvSpPr>
              <p:cNvPr id="54" name="Shape 123"/>
              <p:cNvSpPr txBox="1"/>
              <p:nvPr/>
            </p:nvSpPr>
            <p:spPr>
              <a:xfrm>
                <a:off x="3921907" y="1331748"/>
                <a:ext cx="2122942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lvl="0">
                  <a:buSzPct val="25000"/>
                </a:pPr>
                <a:r>
                  <a:rPr lang="zh-TW" altLang="en-US" sz="1800" b="1" dirty="0">
                    <a:solidFill>
                      <a:schemeClr val="lt1"/>
                    </a:solidFill>
                    <a:latin typeface="微軟正黑體" pitchFamily="34" charset="-120"/>
                    <a:ea typeface="微軟正黑體" pitchFamily="34" charset="-120"/>
                  </a:rPr>
                  <a:t> 移動電源供應器</a:t>
                </a:r>
              </a:p>
            </p:txBody>
          </p:sp>
        </p:grpSp>
      </p:grpSp>
      <p:sp>
        <p:nvSpPr>
          <p:cNvPr id="29" name="Shape 120"/>
          <p:cNvSpPr/>
          <p:nvPr/>
        </p:nvSpPr>
        <p:spPr>
          <a:xfrm rot="5400000">
            <a:off x="6557655" y="2739836"/>
            <a:ext cx="479593" cy="2978648"/>
          </a:xfrm>
          <a:prstGeom prst="round2SameRect">
            <a:avLst>
              <a:gd name="adj1" fmla="val 41967"/>
              <a:gd name="adj2" fmla="val 0"/>
            </a:avLst>
          </a:prstGeom>
          <a:solidFill>
            <a:srgbClr val="0070C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 dirty="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Shape 123"/>
          <p:cNvSpPr txBox="1"/>
          <p:nvPr/>
        </p:nvSpPr>
        <p:spPr>
          <a:xfrm>
            <a:off x="5501515" y="4052295"/>
            <a:ext cx="2454861" cy="346219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SzPct val="25000"/>
            </a:pPr>
            <a:r>
              <a:rPr lang="zh-TW" altLang="en-US" sz="18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安裝</a:t>
            </a:r>
            <a:r>
              <a:rPr lang="en-US" altLang="zh-TW" sz="18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800" b="1" dirty="0" err="1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PCIe</a:t>
            </a:r>
            <a:r>
              <a:rPr lang="en-US" altLang="zh-TW" sz="18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Hant" altLang="en-US" sz="18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圖形顯示</a:t>
            </a:r>
            <a:r>
              <a:rPr lang="zh-TW" altLang="en-US" sz="1800" b="1" dirty="0">
                <a:solidFill>
                  <a:schemeClr val="lt1"/>
                </a:solidFill>
                <a:latin typeface="微軟正黑體" pitchFamily="34" charset="-120"/>
                <a:ea typeface="微軟正黑體" pitchFamily="34" charset="-120"/>
              </a:rPr>
              <a:t>卡</a:t>
            </a:r>
          </a:p>
        </p:txBody>
      </p:sp>
      <p:sp>
        <p:nvSpPr>
          <p:cNvPr id="56" name="Shape 121"/>
          <p:cNvSpPr/>
          <p:nvPr/>
        </p:nvSpPr>
        <p:spPr>
          <a:xfrm rot="16200000" flipH="1">
            <a:off x="4782455" y="3932932"/>
            <a:ext cx="647944" cy="640226"/>
          </a:xfrm>
          <a:prstGeom prst="ellipse">
            <a:avLst/>
          </a:prstGeom>
          <a:solidFill>
            <a:schemeClr val="lt1"/>
          </a:solidFill>
          <a:ln w="50800" cap="flat" cmpd="sng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lt1"/>
              </a:solidFill>
              <a:latin typeface="Arial Black"/>
              <a:ea typeface="Arial Black"/>
              <a:cs typeface="Arial Black"/>
              <a:sym typeface="Arial Black"/>
            </a:endParaRPr>
          </a:p>
        </p:txBody>
      </p:sp>
      <p:sp>
        <p:nvSpPr>
          <p:cNvPr id="57" name="Shape 122"/>
          <p:cNvSpPr txBox="1"/>
          <p:nvPr/>
        </p:nvSpPr>
        <p:spPr>
          <a:xfrm>
            <a:off x="4789760" y="4045308"/>
            <a:ext cx="633337" cy="415463"/>
          </a:xfrm>
          <a:prstGeom prst="rect">
            <a:avLst/>
          </a:prstGeom>
          <a:noFill/>
          <a:ln>
            <a:noFill/>
          </a:ln>
        </p:spPr>
        <p:txBody>
          <a:bodyPr wrap="square" lIns="91425" tIns="0" rIns="91425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2400" b="1" dirty="0">
                <a:solidFill>
                  <a:srgbClr val="0070C0"/>
                </a:solidFill>
                <a:latin typeface="Arial"/>
                <a:ea typeface="Arial"/>
                <a:cs typeface="Arial"/>
                <a:sym typeface="Arial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xmlns="" val="16619064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圓角矩形 13"/>
          <p:cNvSpPr/>
          <p:nvPr/>
        </p:nvSpPr>
        <p:spPr>
          <a:xfrm>
            <a:off x="214282" y="1357304"/>
            <a:ext cx="4665600" cy="3643338"/>
          </a:xfrm>
          <a:prstGeom prst="roundRect">
            <a:avLst>
              <a:gd name="adj" fmla="val 9305"/>
            </a:avLst>
          </a:prstGeom>
          <a:solidFill>
            <a:srgbClr val="00518E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Shape 232"/>
          <p:cNvSpPr/>
          <p:nvPr/>
        </p:nvSpPr>
        <p:spPr>
          <a:xfrm>
            <a:off x="395536" y="2643758"/>
            <a:ext cx="1260000" cy="1260000"/>
          </a:xfrm>
          <a:prstGeom prst="ellipse">
            <a:avLst/>
          </a:prstGeom>
          <a:solidFill>
            <a:srgbClr val="D9F6FF"/>
          </a:solidFill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微軟正黑體" pitchFamily="34" charset="-120"/>
              <a:ea typeface="微軟正黑體" pitchFamily="34" charset="-120"/>
              <a:sym typeface="Arial"/>
            </a:endParaRPr>
          </a:p>
        </p:txBody>
      </p:sp>
      <p:sp>
        <p:nvSpPr>
          <p:cNvPr id="15" name="圓角矩形 14"/>
          <p:cNvSpPr/>
          <p:nvPr/>
        </p:nvSpPr>
        <p:spPr>
          <a:xfrm>
            <a:off x="5076056" y="1357304"/>
            <a:ext cx="3781084" cy="3643338"/>
          </a:xfrm>
          <a:prstGeom prst="roundRect">
            <a:avLst>
              <a:gd name="adj" fmla="val 9305"/>
            </a:avLst>
          </a:prstGeom>
          <a:solidFill>
            <a:schemeClr val="tx1">
              <a:lumMod val="65000"/>
              <a:lumOff val="35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843" name="Shape 410"/>
          <p:cNvSpPr>
            <a:spLocks noGrp="1"/>
          </p:cNvSpPr>
          <p:nvPr>
            <p:ph type="title"/>
          </p:nvPr>
        </p:nvSpPr>
        <p:spPr>
          <a:xfrm>
            <a:off x="214282" y="285734"/>
            <a:ext cx="8786873" cy="660552"/>
          </a:xfrm>
        </p:spPr>
        <p:txBody>
          <a:bodyPr/>
          <a:lstStyle/>
          <a:p>
            <a:r>
              <a:rPr lang="zh-TW" altLang="en-US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實測</a:t>
            </a:r>
            <a:r>
              <a:rPr lang="en-US" altLang="zh-TW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1:  10GbE </a:t>
            </a:r>
            <a:r>
              <a:rPr lang="zh-TW" altLang="en-US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效能</a:t>
            </a:r>
            <a:r>
              <a:rPr lang="en-US" altLang="zh-TW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PK </a:t>
            </a:r>
            <a:r>
              <a:rPr lang="zh-TW" altLang="en-US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環境</a:t>
            </a:r>
          </a:p>
        </p:txBody>
      </p:sp>
      <p:sp>
        <p:nvSpPr>
          <p:cNvPr id="409" name="Shape 409"/>
          <p:cNvSpPr txBox="1">
            <a:spLocks noGrp="1"/>
          </p:cNvSpPr>
          <p:nvPr>
            <p:ph type="body" idx="1"/>
          </p:nvPr>
        </p:nvSpPr>
        <p:spPr>
          <a:xfrm>
            <a:off x="214282" y="1431022"/>
            <a:ext cx="4357718" cy="1284744"/>
          </a:xfrm>
        </p:spPr>
        <p:txBody>
          <a:bodyPr>
            <a:noAutofit/>
          </a:bodyPr>
          <a:lstStyle/>
          <a:p>
            <a:pPr marL="360363" indent="-184150">
              <a:spcBef>
                <a:spcPct val="0"/>
              </a:spcBef>
              <a:buClr>
                <a:srgbClr val="FFFF00"/>
              </a:buClr>
              <a:buNone/>
            </a:pPr>
            <a:r>
              <a:rPr lang="zh-TW" altLang="en-US" b="1" dirty="0">
                <a:solidFill>
                  <a:srgbClr val="FFFF00"/>
                </a:solidFill>
                <a:latin typeface="微軟正黑體" charset="-120"/>
                <a:ea typeface="微軟正黑體" charset="-120"/>
              </a:rPr>
              <a:t>   </a:t>
            </a:r>
            <a:r>
              <a:rPr lang="en-US" altLang="zh-TW" b="1" dirty="0">
                <a:solidFill>
                  <a:srgbClr val="FFFF00"/>
                </a:solidFill>
                <a:latin typeface="微軟正黑體" charset="-120"/>
                <a:ea typeface="微軟正黑體" charset="-120"/>
              </a:rPr>
              <a:t>QNAP TS-873</a:t>
            </a:r>
          </a:p>
          <a:p>
            <a:pPr marL="444500" indent="-84138">
              <a:spcBef>
                <a:spcPct val="0"/>
              </a:spcBef>
              <a:buClr>
                <a:srgbClr val="FFFF00"/>
              </a:buClr>
              <a:buNone/>
            </a:pP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HDD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: 8 x 2.5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吋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SSDs RAID 5, QTS 4.3.4</a:t>
            </a:r>
          </a:p>
          <a:p>
            <a:pPr marL="444500" indent="-84138">
              <a:spcBef>
                <a:spcPct val="0"/>
              </a:spcBef>
              <a:buClr>
                <a:srgbClr val="FFFF00"/>
              </a:buClr>
              <a:buNone/>
            </a:pPr>
            <a:r>
              <a:rPr lang="en-US" altLang="zh-TW" sz="1400" b="1" dirty="0" err="1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PCIe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#1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: 2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埠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10GbE SFP+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擴充卡</a:t>
            </a:r>
          </a:p>
          <a:p>
            <a:pPr marL="444500" indent="-84138">
              <a:spcBef>
                <a:spcPct val="0"/>
              </a:spcBef>
              <a:buClr>
                <a:srgbClr val="FFFF00"/>
              </a:buClr>
              <a:buNone/>
            </a:pP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             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(LAN-10G2SF-MLX)</a:t>
            </a:r>
            <a:endParaRPr lang="zh-TW" altLang="en-US" sz="1400" b="1" dirty="0">
              <a:solidFill>
                <a:schemeClr val="bg1"/>
              </a:solidFill>
              <a:latin typeface="微軟正黑體" charset="-120"/>
              <a:ea typeface="微軟正黑體" charset="-120"/>
            </a:endParaRPr>
          </a:p>
        </p:txBody>
      </p:sp>
      <p:sp>
        <p:nvSpPr>
          <p:cNvPr id="33" name="Shape 409"/>
          <p:cNvSpPr txBox="1">
            <a:spLocks/>
          </p:cNvSpPr>
          <p:nvPr/>
        </p:nvSpPr>
        <p:spPr>
          <a:xfrm>
            <a:off x="4860032" y="1431022"/>
            <a:ext cx="3960440" cy="142876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114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8890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60363" indent="-220663">
              <a:spcBef>
                <a:spcPct val="0"/>
              </a:spcBef>
              <a:buClr>
                <a:srgbClr val="FFFF00"/>
              </a:buClr>
              <a:buNone/>
            </a:pPr>
            <a:r>
              <a:rPr lang="zh-TW" altLang="en-US" b="1" dirty="0">
                <a:solidFill>
                  <a:srgbClr val="FFFF00"/>
                </a:solidFill>
                <a:latin typeface="微軟正黑體" charset="-120"/>
                <a:ea typeface="微軟正黑體" charset="-120"/>
              </a:rPr>
              <a:t>    </a:t>
            </a:r>
            <a:r>
              <a:rPr lang="en-US" altLang="zh-TW" b="1" dirty="0" err="1">
                <a:solidFill>
                  <a:srgbClr val="FFFF00"/>
                </a:solidFill>
                <a:latin typeface="微軟正黑體" charset="-120"/>
                <a:ea typeface="微軟正黑體" charset="-120"/>
              </a:rPr>
              <a:t>Synology</a:t>
            </a:r>
            <a:r>
              <a:rPr lang="en-US" altLang="zh-TW" b="1" dirty="0">
                <a:solidFill>
                  <a:srgbClr val="FFFF00"/>
                </a:solidFill>
                <a:latin typeface="微軟正黑體" charset="-120"/>
                <a:ea typeface="微軟正黑體" charset="-120"/>
              </a:rPr>
              <a:t> DS1817+</a:t>
            </a:r>
          </a:p>
          <a:p>
            <a:pPr marL="360363" indent="0">
              <a:spcBef>
                <a:spcPct val="0"/>
              </a:spcBef>
              <a:buClr>
                <a:srgbClr val="FFFF00"/>
              </a:buClr>
              <a:buNone/>
            </a:pP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HDD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: 8 x 2.5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吋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SSDs RAID 5, DSM 6.1.4</a:t>
            </a:r>
          </a:p>
          <a:p>
            <a:pPr marL="360363" indent="0">
              <a:spcBef>
                <a:spcPct val="0"/>
              </a:spcBef>
              <a:buClr>
                <a:srgbClr val="FFFF00"/>
              </a:buClr>
              <a:buNone/>
            </a:pPr>
            <a:r>
              <a:rPr lang="en-US" altLang="zh-TW" sz="1400" b="1" dirty="0" err="1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PCIe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: 2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埠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10GbE SFP+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擴充卡</a:t>
            </a:r>
            <a:endParaRPr lang="en-US" altLang="zh-TW" sz="1400" b="1" dirty="0">
              <a:solidFill>
                <a:schemeClr val="bg1"/>
              </a:solidFill>
              <a:latin typeface="微軟正黑體" charset="-120"/>
              <a:ea typeface="微軟正黑體" charset="-120"/>
            </a:endParaRPr>
          </a:p>
          <a:p>
            <a:pPr marL="360363" indent="0">
              <a:spcBef>
                <a:spcPct val="0"/>
              </a:spcBef>
              <a:buClr>
                <a:srgbClr val="FFFF00"/>
              </a:buClr>
              <a:buNone/>
            </a:pP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          (LAN-10G2SF-MLX)</a:t>
            </a:r>
          </a:p>
        </p:txBody>
      </p:sp>
      <p:pic>
        <p:nvPicPr>
          <p:cNvPr id="5122" name="Picture 2" descr="C:\Users\Han Tsai\Desktop\TVS-x73e_直播\S_P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796136" y="2957375"/>
            <a:ext cx="2219427" cy="1414575"/>
          </a:xfrm>
          <a:prstGeom prst="rect">
            <a:avLst/>
          </a:prstGeom>
          <a:noFill/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293C4B81-676C-764D-AC4F-BC010B15924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r="19171"/>
          <a:stretch>
            <a:fillRect/>
          </a:stretch>
        </p:blipFill>
        <p:spPr>
          <a:xfrm>
            <a:off x="1835696" y="2537056"/>
            <a:ext cx="3024336" cy="23389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4721599B-EC63-7946-B389-BBB559E831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9632" y="3795886"/>
            <a:ext cx="1949592" cy="1218711"/>
          </a:xfrm>
          <a:prstGeom prst="rect">
            <a:avLst/>
          </a:prstGeom>
        </p:spPr>
      </p:pic>
      <p:pic>
        <p:nvPicPr>
          <p:cNvPr id="11" name="圖片 49" descr="LAN-10G2SF-MLX.png">
            <a:extLst>
              <a:ext uri="{FF2B5EF4-FFF2-40B4-BE49-F238E27FC236}">
                <a16:creationId xmlns:a16="http://schemas.microsoft.com/office/drawing/2014/main" xmlns="" id="{DFBBA712-63CF-3C45-91EB-9E0B993B3B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568216">
            <a:off x="465033" y="2627446"/>
            <a:ext cx="1523812" cy="1142858"/>
          </a:xfrm>
          <a:prstGeom prst="rect">
            <a:avLst/>
          </a:prstGeom>
          <a:effectLst>
            <a:outerShdw blurRad="76200" dist="38100" sx="104000" sy="104000" algn="tl" rotWithShape="0">
              <a:prstClr val="black">
                <a:alpha val="25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7517859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圓角矩形 23"/>
          <p:cNvSpPr/>
          <p:nvPr/>
        </p:nvSpPr>
        <p:spPr>
          <a:xfrm>
            <a:off x="1026320" y="1630398"/>
            <a:ext cx="6858048" cy="3071834"/>
          </a:xfrm>
          <a:prstGeom prst="roundRect">
            <a:avLst>
              <a:gd name="adj" fmla="val 7641"/>
            </a:avLst>
          </a:prstGeom>
          <a:solidFill>
            <a:srgbClr val="D9F6FF"/>
          </a:solidFill>
          <a:ln w="88900" cap="flat" cmpd="sng">
            <a:solidFill>
              <a:srgbClr val="498DC8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rtlCol="0" anchor="ctr" anchorCtr="0">
            <a:noAutofit/>
          </a:bodyPr>
          <a:lstStyle/>
          <a:p>
            <a:pPr marL="0" marR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zh-TW" altLang="en-US"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" name="圓角矩形 58"/>
          <p:cNvSpPr/>
          <p:nvPr/>
        </p:nvSpPr>
        <p:spPr>
          <a:xfrm rot="5400000">
            <a:off x="6103467" y="2665497"/>
            <a:ext cx="91549" cy="237626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bg1">
                  <a:lumMod val="50000"/>
                  <a:alpha val="32000"/>
                </a:schemeClr>
              </a:gs>
              <a:gs pos="80000">
                <a:schemeClr val="bg1">
                  <a:alpha val="32000"/>
                </a:schemeClr>
              </a:gs>
            </a:gsLst>
            <a:lin ang="10800000" scaled="0"/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grpSp>
        <p:nvGrpSpPr>
          <p:cNvPr id="60" name="群組 59"/>
          <p:cNvGrpSpPr/>
          <p:nvPr/>
        </p:nvGrpSpPr>
        <p:grpSpPr>
          <a:xfrm>
            <a:off x="4961110" y="2057044"/>
            <a:ext cx="2384801" cy="1842360"/>
            <a:chOff x="1016031" y="1901060"/>
            <a:chExt cx="1899785" cy="1842360"/>
          </a:xfrm>
        </p:grpSpPr>
        <p:cxnSp>
          <p:nvCxnSpPr>
            <p:cNvPr id="73" name="Shape 317"/>
            <p:cNvCxnSpPr/>
            <p:nvPr/>
          </p:nvCxnSpPr>
          <p:spPr>
            <a:xfrm>
              <a:off x="1016031" y="3281434"/>
              <a:ext cx="1899783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4" name="Shape 310"/>
            <p:cNvCxnSpPr/>
            <p:nvPr/>
          </p:nvCxnSpPr>
          <p:spPr>
            <a:xfrm>
              <a:off x="1016032" y="2361185"/>
              <a:ext cx="1899784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5" name="Shape 313"/>
            <p:cNvCxnSpPr/>
            <p:nvPr/>
          </p:nvCxnSpPr>
          <p:spPr>
            <a:xfrm>
              <a:off x="1016032" y="2821310"/>
              <a:ext cx="1899784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6" name="Shape 310"/>
            <p:cNvCxnSpPr/>
            <p:nvPr/>
          </p:nvCxnSpPr>
          <p:spPr>
            <a:xfrm>
              <a:off x="1016032" y="1901060"/>
              <a:ext cx="1899784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7" name="Shape 317"/>
            <p:cNvCxnSpPr/>
            <p:nvPr/>
          </p:nvCxnSpPr>
          <p:spPr>
            <a:xfrm>
              <a:off x="1016031" y="3741558"/>
              <a:ext cx="1899783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62" name="Shape 312"/>
          <p:cNvSpPr txBox="1"/>
          <p:nvPr/>
        </p:nvSpPr>
        <p:spPr>
          <a:xfrm>
            <a:off x="4457054" y="3303798"/>
            <a:ext cx="504056" cy="2501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300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" name="Shape 318"/>
          <p:cNvSpPr/>
          <p:nvPr/>
        </p:nvSpPr>
        <p:spPr>
          <a:xfrm>
            <a:off x="5328404" y="2859782"/>
            <a:ext cx="439462" cy="103345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 dirty="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" name="Shape 340"/>
          <p:cNvSpPr/>
          <p:nvPr/>
        </p:nvSpPr>
        <p:spPr>
          <a:xfrm>
            <a:off x="6462316" y="3147814"/>
            <a:ext cx="432048" cy="757860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" name="Shape 312"/>
          <p:cNvSpPr txBox="1"/>
          <p:nvPr/>
        </p:nvSpPr>
        <p:spPr>
          <a:xfrm>
            <a:off x="4673078" y="3735846"/>
            <a:ext cx="288032" cy="2501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" name="Shape 89"/>
          <p:cNvSpPr txBox="1"/>
          <p:nvPr/>
        </p:nvSpPr>
        <p:spPr>
          <a:xfrm>
            <a:off x="4560982" y="3799304"/>
            <a:ext cx="500066" cy="21431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9F5900"/>
              </a:buClr>
              <a:buSzPct val="25000"/>
            </a:pPr>
            <a:r>
              <a:rPr lang="en-US" sz="800" dirty="0" smtClean="0">
                <a:solidFill>
                  <a:srgbClr val="777777"/>
                </a:solidFill>
              </a:rPr>
              <a:t>  </a:t>
            </a:r>
            <a:r>
              <a:rPr lang="en-US" altLang="zh-TW" sz="800" dirty="0" smtClean="0">
                <a:solidFill>
                  <a:srgbClr val="777777"/>
                </a:solidFill>
              </a:rPr>
              <a:t>(</a:t>
            </a:r>
            <a:r>
              <a:rPr lang="en-US" sz="800" dirty="0" smtClean="0">
                <a:solidFill>
                  <a:srgbClr val="777777"/>
                </a:solidFill>
              </a:rPr>
              <a:t>MB/s)</a:t>
            </a:r>
            <a:endParaRPr lang="en-US" sz="800" b="0" i="0" u="none" strike="noStrike" cap="none" dirty="0">
              <a:solidFill>
                <a:srgbClr val="77777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Shape 312"/>
          <p:cNvSpPr txBox="1"/>
          <p:nvPr/>
        </p:nvSpPr>
        <p:spPr>
          <a:xfrm>
            <a:off x="4457054" y="2859782"/>
            <a:ext cx="504056" cy="2501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600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" name="Shape 312"/>
          <p:cNvSpPr txBox="1"/>
          <p:nvPr/>
        </p:nvSpPr>
        <p:spPr>
          <a:xfrm>
            <a:off x="4457054" y="2393602"/>
            <a:ext cx="504056" cy="2501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900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" name="Shape 312"/>
          <p:cNvSpPr txBox="1"/>
          <p:nvPr/>
        </p:nvSpPr>
        <p:spPr>
          <a:xfrm>
            <a:off x="4457054" y="1923678"/>
            <a:ext cx="504056" cy="2501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1200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TextBox 15"/>
          <p:cNvSpPr txBox="1"/>
          <p:nvPr/>
        </p:nvSpPr>
        <p:spPr>
          <a:xfrm>
            <a:off x="3380853" y="1214428"/>
            <a:ext cx="1983235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1700" b="1" dirty="0" err="1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IOmeter</a:t>
            </a:r>
            <a:r>
              <a:rPr lang="en-US" altLang="zh-TW" sz="17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TW" altLang="en-US" sz="1700" b="1" dirty="0">
                <a:solidFill>
                  <a:srgbClr val="FFFF00"/>
                </a:solidFill>
                <a:latin typeface="微軟正黑體" pitchFamily="34" charset="-120"/>
                <a:ea typeface="微軟正黑體" pitchFamily="34" charset="-120"/>
              </a:rPr>
              <a:t>傳輸效能</a:t>
            </a:r>
            <a:endParaRPr lang="en-US" sz="1700" b="1" dirty="0">
              <a:solidFill>
                <a:srgbClr val="FFFF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7" name="TextBox 15"/>
          <p:cNvSpPr txBox="1"/>
          <p:nvPr/>
        </p:nvSpPr>
        <p:spPr>
          <a:xfrm>
            <a:off x="1936774" y="3940179"/>
            <a:ext cx="10374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</a:rPr>
              <a:t>QNAP TS-873</a:t>
            </a:r>
          </a:p>
        </p:txBody>
      </p:sp>
      <p:sp>
        <p:nvSpPr>
          <p:cNvPr id="8" name="TextBox 15"/>
          <p:cNvSpPr txBox="1"/>
          <p:nvPr/>
        </p:nvSpPr>
        <p:spPr>
          <a:xfrm>
            <a:off x="2994593" y="3939902"/>
            <a:ext cx="133562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rgbClr val="7030A0"/>
                </a:solidFill>
                <a:latin typeface="微軟正黑體" pitchFamily="34" charset="-120"/>
                <a:ea typeface="微軟正黑體" pitchFamily="34" charset="-120"/>
              </a:rPr>
              <a:t>Synology DS1817+</a:t>
            </a:r>
          </a:p>
        </p:txBody>
      </p:sp>
      <p:sp>
        <p:nvSpPr>
          <p:cNvPr id="9" name="TextBox 15"/>
          <p:cNvSpPr txBox="1"/>
          <p:nvPr/>
        </p:nvSpPr>
        <p:spPr>
          <a:xfrm>
            <a:off x="5029415" y="3909705"/>
            <a:ext cx="10374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</a:rPr>
              <a:t>QNAP TS-873</a:t>
            </a:r>
          </a:p>
        </p:txBody>
      </p:sp>
      <p:sp>
        <p:nvSpPr>
          <p:cNvPr id="10" name="TextBox 15"/>
          <p:cNvSpPr txBox="1"/>
          <p:nvPr/>
        </p:nvSpPr>
        <p:spPr>
          <a:xfrm>
            <a:off x="6083615" y="3909705"/>
            <a:ext cx="133562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rgbClr val="7030A0"/>
                </a:solidFill>
                <a:latin typeface="微軟正黑體" pitchFamily="34" charset="-120"/>
                <a:ea typeface="微軟正黑體" pitchFamily="34" charset="-120"/>
              </a:rPr>
              <a:t>Synology DS1817+</a:t>
            </a:r>
          </a:p>
        </p:txBody>
      </p:sp>
      <p:sp>
        <p:nvSpPr>
          <p:cNvPr id="11" name="TextBox 15"/>
          <p:cNvSpPr txBox="1"/>
          <p:nvPr/>
        </p:nvSpPr>
        <p:spPr>
          <a:xfrm>
            <a:off x="2169328" y="4230196"/>
            <a:ext cx="20201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連續讀取效能 </a:t>
            </a:r>
            <a:r>
              <a:rPr lang="en-US" altLang="zh-TW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(SR-2M</a:t>
            </a:r>
            <a:r>
              <a:rPr lang="en-US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)</a:t>
            </a:r>
          </a:p>
        </p:txBody>
      </p:sp>
      <p:sp>
        <p:nvSpPr>
          <p:cNvPr id="14" name="TextBox 15"/>
          <p:cNvSpPr txBox="1"/>
          <p:nvPr/>
        </p:nvSpPr>
        <p:spPr>
          <a:xfrm>
            <a:off x="5321150" y="2859782"/>
            <a:ext cx="453971" cy="2846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5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683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451355" y="3147814"/>
            <a:ext cx="453971" cy="2846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5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570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012723" y="4227934"/>
            <a:ext cx="20858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連續寫入效能 </a:t>
            </a:r>
            <a:r>
              <a:rPr lang="en-US" altLang="zh-TW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(SW-2M</a:t>
            </a:r>
            <a:r>
              <a:rPr lang="en-US" sz="1400" b="1" dirty="0">
                <a:solidFill>
                  <a:srgbClr val="002060"/>
                </a:solidFill>
                <a:latin typeface="微軟正黑體" pitchFamily="34" charset="-120"/>
                <a:ea typeface="微軟正黑體" pitchFamily="34" charset="-120"/>
              </a:rPr>
              <a:t>)</a:t>
            </a:r>
          </a:p>
        </p:txBody>
      </p:sp>
      <p:sp>
        <p:nvSpPr>
          <p:cNvPr id="18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實測</a:t>
            </a:r>
            <a:r>
              <a:rPr lang="en-US" altLang="zh-TW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1:  10GbE </a:t>
            </a:r>
            <a:r>
              <a:rPr lang="zh-TW" altLang="en-US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效能</a:t>
            </a:r>
            <a:r>
              <a:rPr lang="en-US" altLang="zh-TW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PK </a:t>
            </a:r>
            <a:r>
              <a:rPr lang="zh-TW" altLang="en-US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數據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2" name="TextBox 15"/>
          <p:cNvSpPr txBox="1"/>
          <p:nvPr/>
        </p:nvSpPr>
        <p:spPr>
          <a:xfrm>
            <a:off x="10443" y="4820353"/>
            <a:ext cx="2989921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8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測試於 </a:t>
            </a:r>
            <a:r>
              <a:rPr lang="en-US" altLang="zh-TW" sz="8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QNAP </a:t>
            </a:r>
            <a:r>
              <a:rPr lang="zh-TW" altLang="en-US" sz="8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實驗室，數據會因實際環境而有所不同。</a:t>
            </a:r>
            <a:endParaRPr lang="en-US" altLang="zh-TW" sz="700" b="1" dirty="0">
              <a:solidFill>
                <a:schemeClr val="accent5">
                  <a:lumMod val="20000"/>
                  <a:lumOff val="8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TW" altLang="en-US" sz="7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測試環境</a:t>
            </a:r>
            <a:r>
              <a:rPr lang="en-US" altLang="zh-TW" sz="7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:  NAS </a:t>
            </a:r>
            <a:r>
              <a:rPr lang="zh-TW" altLang="en-US" sz="7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皆安裝</a:t>
            </a:r>
            <a:r>
              <a:rPr lang="en-US" altLang="zh-TW" sz="7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8 x Intel SSDSC2BB240G4 RAID 5, 8GB RAM</a:t>
            </a:r>
          </a:p>
        </p:txBody>
      </p:sp>
      <p:sp>
        <p:nvSpPr>
          <p:cNvPr id="25" name="TextBox 15"/>
          <p:cNvSpPr txBox="1"/>
          <p:nvPr/>
        </p:nvSpPr>
        <p:spPr>
          <a:xfrm>
            <a:off x="2970760" y="4824000"/>
            <a:ext cx="46730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7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客戶端</a:t>
            </a:r>
            <a:r>
              <a:rPr lang="en-US" altLang="zh-TW" sz="7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: Intel Core i7-4700 3.4GHz, RAM cache, Windows 10</a:t>
            </a:r>
          </a:p>
          <a:p>
            <a:r>
              <a:rPr lang="en-US" sz="700" b="1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IOmeter</a:t>
            </a:r>
            <a:r>
              <a:rPr lang="en-US" sz="7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:  Max Disk Size: 67108864, 20-workers, 1-outstanding, 30-sec ramp up time, 3-minute run time. </a:t>
            </a:r>
          </a:p>
        </p:txBody>
      </p:sp>
      <p:grpSp>
        <p:nvGrpSpPr>
          <p:cNvPr id="57" name="群組 56"/>
          <p:cNvGrpSpPr/>
          <p:nvPr/>
        </p:nvGrpSpPr>
        <p:grpSpPr>
          <a:xfrm>
            <a:off x="1360710" y="1923678"/>
            <a:ext cx="2888857" cy="2089940"/>
            <a:chOff x="5364088" y="206136"/>
            <a:chExt cx="2888857" cy="2089940"/>
          </a:xfrm>
        </p:grpSpPr>
        <p:sp>
          <p:nvSpPr>
            <p:cNvPr id="23" name="圓角矩形 22"/>
            <p:cNvSpPr/>
            <p:nvPr/>
          </p:nvSpPr>
          <p:spPr>
            <a:xfrm rot="5400000">
              <a:off x="7010501" y="947955"/>
              <a:ext cx="91549" cy="2376264"/>
            </a:xfrm>
            <a:prstGeom prst="roundRect">
              <a:avLst>
                <a:gd name="adj" fmla="val 0"/>
              </a:avLst>
            </a:prstGeom>
            <a:gradFill flip="none" rotWithShape="1">
              <a:gsLst>
                <a:gs pos="0">
                  <a:schemeClr val="bg1">
                    <a:lumMod val="50000"/>
                    <a:alpha val="32000"/>
                  </a:schemeClr>
                </a:gs>
                <a:gs pos="80000">
                  <a:schemeClr val="bg1">
                    <a:alpha val="32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grpSp>
          <p:nvGrpSpPr>
            <p:cNvPr id="26" name="群組 25"/>
            <p:cNvGrpSpPr/>
            <p:nvPr/>
          </p:nvGrpSpPr>
          <p:grpSpPr>
            <a:xfrm>
              <a:off x="5868144" y="339502"/>
              <a:ext cx="2384801" cy="1842360"/>
              <a:chOff x="1016031" y="1901060"/>
              <a:chExt cx="1899785" cy="1842360"/>
            </a:xfrm>
          </p:grpSpPr>
          <p:cxnSp>
            <p:nvCxnSpPr>
              <p:cNvPr id="29" name="Shape 317"/>
              <p:cNvCxnSpPr/>
              <p:nvPr/>
            </p:nvCxnSpPr>
            <p:spPr>
              <a:xfrm>
                <a:off x="1016031" y="3281434"/>
                <a:ext cx="1899783" cy="1862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0" name="Shape 310"/>
              <p:cNvCxnSpPr/>
              <p:nvPr/>
            </p:nvCxnSpPr>
            <p:spPr>
              <a:xfrm>
                <a:off x="1016032" y="2361185"/>
                <a:ext cx="1899784" cy="1862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1" name="Shape 313"/>
              <p:cNvCxnSpPr/>
              <p:nvPr/>
            </p:nvCxnSpPr>
            <p:spPr>
              <a:xfrm>
                <a:off x="1016032" y="2821310"/>
                <a:ext cx="1899784" cy="1862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" name="Shape 310"/>
              <p:cNvCxnSpPr/>
              <p:nvPr/>
            </p:nvCxnSpPr>
            <p:spPr>
              <a:xfrm>
                <a:off x="1016032" y="1901060"/>
                <a:ext cx="1899784" cy="1862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3" name="Shape 317"/>
              <p:cNvCxnSpPr/>
              <p:nvPr/>
            </p:nvCxnSpPr>
            <p:spPr>
              <a:xfrm>
                <a:off x="1016031" y="3741558"/>
                <a:ext cx="1899783" cy="1862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sp>
          <p:nvSpPr>
            <p:cNvPr id="35" name="Shape 312"/>
            <p:cNvSpPr txBox="1"/>
            <p:nvPr/>
          </p:nvSpPr>
          <p:spPr>
            <a:xfrm>
              <a:off x="5364088" y="1586256"/>
              <a:ext cx="504056" cy="2501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50" b="0" i="0" u="none" strike="noStrike" cap="none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500</a:t>
              </a:r>
              <a:endParaRPr lang="zh-TW" sz="1050" b="0" i="0" u="none" strike="noStrike" cap="none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36" name="群組 35"/>
            <p:cNvGrpSpPr/>
            <p:nvPr/>
          </p:nvGrpSpPr>
          <p:grpSpPr>
            <a:xfrm>
              <a:off x="6228184" y="638184"/>
              <a:ext cx="504056" cy="1537507"/>
              <a:chOff x="1259632" y="2199742"/>
              <a:chExt cx="504056" cy="1537507"/>
            </a:xfrm>
          </p:grpSpPr>
          <p:sp>
            <p:nvSpPr>
              <p:cNvPr id="37" name="Shape 318"/>
              <p:cNvSpPr/>
              <p:nvPr/>
            </p:nvSpPr>
            <p:spPr>
              <a:xfrm>
                <a:off x="1291929" y="2199742"/>
                <a:ext cx="439462" cy="1537507"/>
              </a:xfrm>
              <a:prstGeom prst="rect">
                <a:avLst/>
              </a:prstGeom>
              <a:solidFill>
                <a:srgbClr val="0070C0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400" b="0" i="0" u="none" strike="noStrike" cap="none" dirty="0">
                  <a:solidFill>
                    <a:srgbClr val="0070C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8" name="Shape 322"/>
              <p:cNvSpPr txBox="1"/>
              <p:nvPr/>
            </p:nvSpPr>
            <p:spPr>
              <a:xfrm>
                <a:off x="1259632" y="2210875"/>
                <a:ext cx="504056" cy="2768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ct val="25000"/>
                  <a:buFont typeface="Arial"/>
                  <a:buNone/>
                </a:pPr>
                <a:r>
                  <a:rPr lang="en-US" altLang="zh-TW" sz="1100" b="1" i="0" u="none" strike="noStrike" cap="none" dirty="0" smtClean="0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rPr>
                  <a:t>1661</a:t>
                </a:r>
                <a:endParaRPr lang="zh-TW" sz="1100" b="1" i="0" u="none" strike="noStrike" cap="none" dirty="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44" name="群組 43"/>
            <p:cNvGrpSpPr/>
            <p:nvPr/>
          </p:nvGrpSpPr>
          <p:grpSpPr>
            <a:xfrm>
              <a:off x="7164288" y="1214248"/>
              <a:ext cx="504056" cy="973884"/>
              <a:chOff x="1907704" y="2654408"/>
              <a:chExt cx="504056" cy="973884"/>
            </a:xfrm>
          </p:grpSpPr>
          <p:sp>
            <p:nvSpPr>
              <p:cNvPr id="45" name="Shape 340"/>
              <p:cNvSpPr/>
              <p:nvPr/>
            </p:nvSpPr>
            <p:spPr>
              <a:xfrm>
                <a:off x="1943708" y="2654408"/>
                <a:ext cx="432048" cy="973884"/>
              </a:xfrm>
              <a:prstGeom prst="rect">
                <a:avLst/>
              </a:prstGeom>
              <a:solidFill>
                <a:srgbClr val="7030A0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4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6" name="Shape 342"/>
              <p:cNvSpPr txBox="1"/>
              <p:nvPr/>
            </p:nvSpPr>
            <p:spPr>
              <a:xfrm>
                <a:off x="1907704" y="2654408"/>
                <a:ext cx="504056" cy="2768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ct val="25000"/>
                  <a:buFont typeface="Arial"/>
                  <a:buNone/>
                </a:pPr>
                <a:r>
                  <a:rPr lang="en-US" altLang="zh-TW" sz="1100" b="1" i="0" u="none" strike="noStrike" cap="none" dirty="0" smtClean="0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rPr>
                  <a:t>1122</a:t>
                </a:r>
                <a:endParaRPr lang="zh-TW" sz="1100" b="1" i="0" u="none" strike="noStrike" cap="none" dirty="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55" name="Shape 312"/>
            <p:cNvSpPr txBox="1"/>
            <p:nvPr/>
          </p:nvSpPr>
          <p:spPr>
            <a:xfrm>
              <a:off x="5580112" y="2018304"/>
              <a:ext cx="288032" cy="2501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sz="1050" b="0" i="0" u="none" strike="noStrike" cap="none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0</a:t>
              </a:r>
              <a:endParaRPr lang="zh-TW" sz="1050" b="0" i="0" u="none" strike="noStrike" cap="none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6" name="Shape 89"/>
            <p:cNvSpPr txBox="1"/>
            <p:nvPr/>
          </p:nvSpPr>
          <p:spPr>
            <a:xfrm>
              <a:off x="5468016" y="2081762"/>
              <a:ext cx="500066" cy="21431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9F5900"/>
                </a:buClr>
                <a:buSzPct val="25000"/>
              </a:pPr>
              <a:r>
                <a:rPr lang="en-US" sz="800" dirty="0" smtClean="0">
                  <a:solidFill>
                    <a:srgbClr val="777777"/>
                  </a:solidFill>
                </a:rPr>
                <a:t>  </a:t>
              </a:r>
              <a:r>
                <a:rPr lang="en-US" altLang="zh-TW" sz="800" dirty="0" smtClean="0">
                  <a:solidFill>
                    <a:srgbClr val="777777"/>
                  </a:solidFill>
                </a:rPr>
                <a:t>(</a:t>
              </a:r>
              <a:r>
                <a:rPr lang="en-US" sz="800" dirty="0" smtClean="0">
                  <a:solidFill>
                    <a:srgbClr val="777777"/>
                  </a:solidFill>
                </a:rPr>
                <a:t>MB/s)</a:t>
              </a:r>
              <a:endParaRPr lang="en-US" sz="800" b="0" i="0" u="none" strike="noStrike" cap="none" dirty="0">
                <a:solidFill>
                  <a:srgbClr val="777777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8" name="Shape 312"/>
            <p:cNvSpPr txBox="1"/>
            <p:nvPr/>
          </p:nvSpPr>
          <p:spPr>
            <a:xfrm>
              <a:off x="5364088" y="1142240"/>
              <a:ext cx="504056" cy="2501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50" b="0" i="0" u="none" strike="noStrike" cap="none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1000</a:t>
              </a:r>
              <a:endParaRPr lang="zh-TW" sz="1050" b="0" i="0" u="none" strike="noStrike" cap="none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9" name="Shape 312"/>
            <p:cNvSpPr txBox="1"/>
            <p:nvPr/>
          </p:nvSpPr>
          <p:spPr>
            <a:xfrm>
              <a:off x="5364088" y="676060"/>
              <a:ext cx="504056" cy="2501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50" b="0" i="0" u="none" strike="noStrike" cap="none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1500</a:t>
              </a:r>
              <a:endParaRPr lang="zh-TW" sz="1050" b="0" i="0" u="none" strike="noStrike" cap="none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0" name="Shape 312"/>
            <p:cNvSpPr txBox="1"/>
            <p:nvPr/>
          </p:nvSpPr>
          <p:spPr>
            <a:xfrm>
              <a:off x="5364088" y="206136"/>
              <a:ext cx="504056" cy="2501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50" b="0" i="0" u="none" strike="noStrike" cap="none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Arial"/>
                  <a:ea typeface="Arial"/>
                  <a:cs typeface="Arial"/>
                  <a:sym typeface="Arial"/>
                </a:rPr>
                <a:t>2000</a:t>
              </a:r>
              <a:endParaRPr lang="zh-TW" sz="1050" b="0" i="0" u="none" strike="noStrike" cap="none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87" name="群組 25"/>
          <p:cNvGrpSpPr/>
          <p:nvPr/>
        </p:nvGrpSpPr>
        <p:grpSpPr>
          <a:xfrm>
            <a:off x="1763688" y="1568198"/>
            <a:ext cx="2059162" cy="571504"/>
            <a:chOff x="4857752" y="1337487"/>
            <a:chExt cx="2329260" cy="511841"/>
          </a:xfrm>
        </p:grpSpPr>
        <p:sp>
          <p:nvSpPr>
            <p:cNvPr id="88" name="平行四邊形 87"/>
            <p:cNvSpPr/>
            <p:nvPr/>
          </p:nvSpPr>
          <p:spPr>
            <a:xfrm>
              <a:off x="4857752" y="1357305"/>
              <a:ext cx="2329260" cy="492023"/>
            </a:xfrm>
            <a:prstGeom prst="parallelogram">
              <a:avLst>
                <a:gd name="adj" fmla="val 55727"/>
              </a:avLst>
            </a:prstGeom>
            <a:solidFill>
              <a:srgbClr val="00518E"/>
            </a:solidFill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Calibri" pitchFamily="34" charset="0"/>
              </a:endParaRPr>
            </a:p>
          </p:txBody>
        </p:sp>
        <p:sp>
          <p:nvSpPr>
            <p:cNvPr id="89" name="矩形 88"/>
            <p:cNvSpPr/>
            <p:nvPr/>
          </p:nvSpPr>
          <p:spPr>
            <a:xfrm>
              <a:off x="5021429" y="1337487"/>
              <a:ext cx="2089628" cy="50114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endParaRPr lang="zh-TW" altLang="en-US" sz="2300" b="1" dirty="0">
                <a:solidFill>
                  <a:schemeClr val="bg1"/>
                </a:solidFill>
                <a:latin typeface="Calibri" pitchFamily="34" charset="0"/>
                <a:ea typeface="微軟正黑體" pitchFamily="34" charset="-120"/>
              </a:endParaRPr>
            </a:p>
          </p:txBody>
        </p:sp>
      </p:grpSp>
      <p:sp>
        <p:nvSpPr>
          <p:cNvPr id="90" name="TextBox 15"/>
          <p:cNvSpPr txBox="1"/>
          <p:nvPr/>
        </p:nvSpPr>
        <p:spPr>
          <a:xfrm>
            <a:off x="1900999" y="1599345"/>
            <a:ext cx="18069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 高達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3.4 GHz 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CPU </a:t>
            </a:r>
            <a:endParaRPr lang="en-US" altLang="zh-TW" b="1" dirty="0" smtClean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TW" altLang="en-US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可提升</a:t>
            </a:r>
            <a:r>
              <a:rPr lang="en-US" altLang="zh-TW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40%+ </a:t>
            </a:r>
            <a:r>
              <a:rPr lang="zh-TW" altLang="en-US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效能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91" name="群組 25"/>
          <p:cNvGrpSpPr/>
          <p:nvPr/>
        </p:nvGrpSpPr>
        <p:grpSpPr>
          <a:xfrm>
            <a:off x="4889102" y="1568198"/>
            <a:ext cx="2059162" cy="571504"/>
            <a:chOff x="4857752" y="1337487"/>
            <a:chExt cx="2329260" cy="511841"/>
          </a:xfrm>
        </p:grpSpPr>
        <p:sp>
          <p:nvSpPr>
            <p:cNvPr id="92" name="平行四邊形 91"/>
            <p:cNvSpPr/>
            <p:nvPr/>
          </p:nvSpPr>
          <p:spPr>
            <a:xfrm>
              <a:off x="4857752" y="1357305"/>
              <a:ext cx="2329260" cy="492023"/>
            </a:xfrm>
            <a:prstGeom prst="parallelogram">
              <a:avLst>
                <a:gd name="adj" fmla="val 55727"/>
              </a:avLst>
            </a:prstGeom>
            <a:solidFill>
              <a:srgbClr val="00518E"/>
            </a:solidFill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>
                <a:latin typeface="Calibri" pitchFamily="34" charset="0"/>
              </a:endParaRPr>
            </a:p>
          </p:txBody>
        </p:sp>
        <p:sp>
          <p:nvSpPr>
            <p:cNvPr id="93" name="矩形 92"/>
            <p:cNvSpPr/>
            <p:nvPr/>
          </p:nvSpPr>
          <p:spPr>
            <a:xfrm>
              <a:off x="5021429" y="1337487"/>
              <a:ext cx="2089628" cy="50114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endParaRPr lang="zh-TW" altLang="en-US" sz="2300" b="1" dirty="0">
                <a:solidFill>
                  <a:schemeClr val="bg1"/>
                </a:solidFill>
                <a:latin typeface="Calibri" pitchFamily="34" charset="0"/>
                <a:ea typeface="微軟正黑體" pitchFamily="34" charset="-120"/>
              </a:endParaRPr>
            </a:p>
          </p:txBody>
        </p:sp>
      </p:grpSp>
      <p:sp>
        <p:nvSpPr>
          <p:cNvPr id="94" name="TextBox 15"/>
          <p:cNvSpPr txBox="1"/>
          <p:nvPr/>
        </p:nvSpPr>
        <p:spPr>
          <a:xfrm>
            <a:off x="5026413" y="1599345"/>
            <a:ext cx="18069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 高達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3.4 GHz </a:t>
            </a:r>
            <a:r>
              <a:rPr lang="en-US" altLang="zh-TW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CPU </a:t>
            </a:r>
            <a:endParaRPr lang="en-US" altLang="zh-TW" b="1" dirty="0" smtClean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r>
              <a:rPr lang="zh-TW" altLang="en-US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可提升</a:t>
            </a:r>
            <a:r>
              <a:rPr lang="en-US" altLang="zh-TW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15%+ </a:t>
            </a:r>
            <a:r>
              <a:rPr lang="zh-TW" altLang="en-US" b="1" dirty="0" smtClean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效能</a:t>
            </a:r>
            <a:endParaRPr lang="en-US" b="1" dirty="0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40216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圓角矩形 21"/>
          <p:cNvSpPr/>
          <p:nvPr/>
        </p:nvSpPr>
        <p:spPr>
          <a:xfrm>
            <a:off x="5786446" y="1357304"/>
            <a:ext cx="3214710" cy="3643338"/>
          </a:xfrm>
          <a:prstGeom prst="roundRect">
            <a:avLst>
              <a:gd name="adj" fmla="val 9305"/>
            </a:avLst>
          </a:prstGeom>
          <a:solidFill>
            <a:srgbClr val="D9F6FF"/>
          </a:solidFill>
          <a:ln>
            <a:solidFill>
              <a:srgbClr val="00518E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圓角矩形 20"/>
          <p:cNvSpPr/>
          <p:nvPr/>
        </p:nvSpPr>
        <p:spPr>
          <a:xfrm rot="5400000">
            <a:off x="7506278" y="2963923"/>
            <a:ext cx="91549" cy="223276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bg1">
                  <a:lumMod val="50000"/>
                  <a:alpha val="32000"/>
                </a:schemeClr>
              </a:gs>
              <a:gs pos="80000">
                <a:schemeClr val="bg1">
                  <a:alpha val="32000"/>
                </a:schemeClr>
              </a:gs>
            </a:gsLst>
            <a:lin ang="10800000" scaled="0"/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TW" altLang="en-US"/>
          </a:p>
        </p:txBody>
      </p:sp>
      <p:grpSp>
        <p:nvGrpSpPr>
          <p:cNvPr id="23" name="群組 22"/>
          <p:cNvGrpSpPr/>
          <p:nvPr/>
        </p:nvGrpSpPr>
        <p:grpSpPr>
          <a:xfrm>
            <a:off x="6435671" y="2283718"/>
            <a:ext cx="2240785" cy="1842360"/>
            <a:chOff x="1016031" y="1901060"/>
            <a:chExt cx="1899785" cy="1842360"/>
          </a:xfrm>
        </p:grpSpPr>
        <p:cxnSp>
          <p:nvCxnSpPr>
            <p:cNvPr id="24" name="Shape 317"/>
            <p:cNvCxnSpPr/>
            <p:nvPr/>
          </p:nvCxnSpPr>
          <p:spPr>
            <a:xfrm>
              <a:off x="1016031" y="3281434"/>
              <a:ext cx="1899783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5" name="Shape 310"/>
            <p:cNvCxnSpPr/>
            <p:nvPr/>
          </p:nvCxnSpPr>
          <p:spPr>
            <a:xfrm>
              <a:off x="1016032" y="2361185"/>
              <a:ext cx="1899784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6" name="Shape 313"/>
            <p:cNvCxnSpPr/>
            <p:nvPr/>
          </p:nvCxnSpPr>
          <p:spPr>
            <a:xfrm>
              <a:off x="1016032" y="2821310"/>
              <a:ext cx="1899784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7" name="Shape 310"/>
            <p:cNvCxnSpPr/>
            <p:nvPr/>
          </p:nvCxnSpPr>
          <p:spPr>
            <a:xfrm>
              <a:off x="1016032" y="1901060"/>
              <a:ext cx="1899784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" name="Shape 317"/>
            <p:cNvCxnSpPr/>
            <p:nvPr/>
          </p:nvCxnSpPr>
          <p:spPr>
            <a:xfrm>
              <a:off x="1016031" y="3741558"/>
              <a:ext cx="1899783" cy="186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29" name="Shape 309"/>
          <p:cNvSpPr txBox="1"/>
          <p:nvPr/>
        </p:nvSpPr>
        <p:spPr>
          <a:xfrm>
            <a:off x="6003623" y="3063524"/>
            <a:ext cx="563863" cy="37232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6</a:t>
            </a:r>
            <a:r>
              <a:rPr 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00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" name="Shape 312"/>
          <p:cNvSpPr txBox="1"/>
          <p:nvPr/>
        </p:nvSpPr>
        <p:spPr>
          <a:xfrm>
            <a:off x="6003623" y="3530472"/>
            <a:ext cx="504056" cy="2501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3</a:t>
            </a:r>
            <a:r>
              <a:rPr 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00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" name="Shape 319"/>
          <p:cNvSpPr/>
          <p:nvPr/>
        </p:nvSpPr>
        <p:spPr>
          <a:xfrm>
            <a:off x="6943995" y="2715766"/>
            <a:ext cx="432000" cy="14041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Shape 323"/>
          <p:cNvSpPr txBox="1"/>
          <p:nvPr/>
        </p:nvSpPr>
        <p:spPr>
          <a:xfrm>
            <a:off x="6943971" y="2715766"/>
            <a:ext cx="432048" cy="234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altLang="zh-TW" sz="1100" b="1" i="0" u="none" strike="noStrike" cap="none" dirty="0" smtClean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992</a:t>
            </a:r>
            <a:endParaRPr lang="zh-TW" sz="1100" b="1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Shape 324"/>
          <p:cNvSpPr txBox="1"/>
          <p:nvPr/>
        </p:nvSpPr>
        <p:spPr>
          <a:xfrm>
            <a:off x="6003623" y="2594368"/>
            <a:ext cx="432048" cy="300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9</a:t>
            </a:r>
            <a:r>
              <a:rPr 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00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" name="Shape 341"/>
          <p:cNvSpPr/>
          <p:nvPr/>
        </p:nvSpPr>
        <p:spPr>
          <a:xfrm>
            <a:off x="7774385" y="2355726"/>
            <a:ext cx="432000" cy="1776581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" name="Shape 343"/>
          <p:cNvSpPr txBox="1"/>
          <p:nvPr/>
        </p:nvSpPr>
        <p:spPr>
          <a:xfrm>
            <a:off x="7736362" y="2355726"/>
            <a:ext cx="508046" cy="234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altLang="zh-TW" sz="1100" b="1" i="0" u="none" strike="noStrike" cap="none" dirty="0" smtClean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1178</a:t>
            </a:r>
            <a:endParaRPr lang="zh-TW" sz="1100" b="1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Shape 324"/>
          <p:cNvSpPr txBox="1"/>
          <p:nvPr/>
        </p:nvSpPr>
        <p:spPr>
          <a:xfrm>
            <a:off x="5931615" y="2150352"/>
            <a:ext cx="504056" cy="300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sz="105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12</a:t>
            </a:r>
            <a:r>
              <a:rPr 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00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" name="Shape 312"/>
          <p:cNvSpPr txBox="1"/>
          <p:nvPr/>
        </p:nvSpPr>
        <p:spPr>
          <a:xfrm>
            <a:off x="6147639" y="3962520"/>
            <a:ext cx="288032" cy="25015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zh-TW" sz="1050" b="0" i="0" u="none" strike="noStrike" cap="none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0</a:t>
            </a:r>
            <a:endParaRPr lang="zh-TW" sz="1050" b="0" i="0" u="none" strike="noStrike" cap="none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" name="Shape 89"/>
          <p:cNvSpPr txBox="1"/>
          <p:nvPr/>
        </p:nvSpPr>
        <p:spPr>
          <a:xfrm>
            <a:off x="6035543" y="4025978"/>
            <a:ext cx="500066" cy="21431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9F5900"/>
              </a:buClr>
              <a:buSzPct val="25000"/>
            </a:pPr>
            <a:r>
              <a:rPr lang="en-US" sz="800" dirty="0" smtClean="0">
                <a:solidFill>
                  <a:srgbClr val="777777"/>
                </a:solidFill>
              </a:rPr>
              <a:t>  </a:t>
            </a:r>
            <a:r>
              <a:rPr lang="en-US" altLang="zh-TW" sz="800" dirty="0" smtClean="0">
                <a:solidFill>
                  <a:srgbClr val="777777"/>
                </a:solidFill>
              </a:rPr>
              <a:t>(</a:t>
            </a:r>
            <a:r>
              <a:rPr lang="en-US" sz="800" dirty="0" smtClean="0">
                <a:solidFill>
                  <a:srgbClr val="777777"/>
                </a:solidFill>
              </a:rPr>
              <a:t>MB/s)</a:t>
            </a:r>
            <a:endParaRPr lang="en-US" sz="800" b="0" i="0" u="none" strike="noStrike" cap="none" dirty="0">
              <a:solidFill>
                <a:srgbClr val="77777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圓角矩形 13"/>
          <p:cNvSpPr/>
          <p:nvPr/>
        </p:nvSpPr>
        <p:spPr>
          <a:xfrm>
            <a:off x="214282" y="1357304"/>
            <a:ext cx="5429288" cy="3643338"/>
          </a:xfrm>
          <a:prstGeom prst="roundRect">
            <a:avLst>
              <a:gd name="adj" fmla="val 9305"/>
            </a:avLst>
          </a:prstGeom>
          <a:solidFill>
            <a:srgbClr val="00518E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843" name="Shape 410"/>
          <p:cNvSpPr>
            <a:spLocks noGrp="1"/>
          </p:cNvSpPr>
          <p:nvPr>
            <p:ph type="title"/>
          </p:nvPr>
        </p:nvSpPr>
        <p:spPr>
          <a:xfrm>
            <a:off x="214282" y="285734"/>
            <a:ext cx="8786873" cy="660552"/>
          </a:xfrm>
        </p:spPr>
        <p:txBody>
          <a:bodyPr/>
          <a:lstStyle/>
          <a:p>
            <a:r>
              <a:rPr lang="zh-TW" altLang="en-US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實測</a:t>
            </a:r>
            <a:r>
              <a:rPr lang="en-US" altLang="zh-TW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2: </a:t>
            </a:r>
            <a:r>
              <a:rPr lang="en-US" altLang="zh-TW" dirty="0" err="1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Qtier</a:t>
            </a:r>
            <a:r>
              <a:rPr lang="en-US" altLang="zh-TW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</a:t>
            </a:r>
            <a:r>
              <a:rPr lang="zh-TW" altLang="en-US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加速</a:t>
            </a:r>
            <a:r>
              <a:rPr lang="en-US" altLang="zh-TW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10GbE</a:t>
            </a:r>
            <a:endParaRPr lang="zh-TW" altLang="en-US" dirty="0">
              <a:solidFill>
                <a:schemeClr val="bg1"/>
              </a:solidFill>
              <a:latin typeface="微軟正黑體" charset="-120"/>
              <a:ea typeface="微軟正黑體" charset="-120"/>
            </a:endParaRPr>
          </a:p>
        </p:txBody>
      </p:sp>
      <p:sp>
        <p:nvSpPr>
          <p:cNvPr id="409" name="Shape 409"/>
          <p:cNvSpPr txBox="1">
            <a:spLocks noGrp="1"/>
          </p:cNvSpPr>
          <p:nvPr>
            <p:ph type="body" idx="1"/>
          </p:nvPr>
        </p:nvSpPr>
        <p:spPr>
          <a:xfrm>
            <a:off x="214282" y="1357304"/>
            <a:ext cx="5286412" cy="1866048"/>
          </a:xfrm>
        </p:spPr>
        <p:txBody>
          <a:bodyPr>
            <a:noAutofit/>
          </a:bodyPr>
          <a:lstStyle/>
          <a:p>
            <a:pPr marL="360363" indent="-184150">
              <a:spcBef>
                <a:spcPct val="0"/>
              </a:spcBef>
              <a:buClr>
                <a:srgbClr val="FFFF00"/>
              </a:buClr>
              <a:buNone/>
            </a:pPr>
            <a:r>
              <a:rPr lang="zh-TW" altLang="en-US" b="1" dirty="0">
                <a:solidFill>
                  <a:srgbClr val="FFFF00"/>
                </a:solidFill>
                <a:latin typeface="微軟正黑體" charset="-120"/>
                <a:ea typeface="微軟正黑體" charset="-120"/>
              </a:rPr>
              <a:t>   </a:t>
            </a:r>
            <a:r>
              <a:rPr lang="en-US" altLang="zh-TW" b="1" dirty="0">
                <a:solidFill>
                  <a:srgbClr val="FFFF00"/>
                </a:solidFill>
                <a:latin typeface="微軟正黑體" charset="-120"/>
                <a:ea typeface="微軟正黑體" charset="-120"/>
              </a:rPr>
              <a:t>QNAP TS-473</a:t>
            </a:r>
          </a:p>
          <a:p>
            <a:pPr marL="536575" indent="-176213">
              <a:spcBef>
                <a:spcPct val="0"/>
              </a:spcBef>
              <a:buClr>
                <a:schemeClr val="bg1"/>
              </a:buClr>
              <a:buFont typeface="Wingdings" pitchFamily="2" charset="2"/>
              <a:buChar char="ü"/>
            </a:pP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HDD: 3 x 1TB SATA HDDs, RAID 5</a:t>
            </a:r>
          </a:p>
          <a:p>
            <a:pPr marL="536575" indent="-176213">
              <a:spcBef>
                <a:spcPct val="0"/>
              </a:spcBef>
              <a:buClr>
                <a:schemeClr val="bg1"/>
              </a:buClr>
              <a:buFont typeface="Wingdings" pitchFamily="2" charset="2"/>
              <a:buChar char="ü"/>
            </a:pP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內建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M.2 SATA SSD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埠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: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安裝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2 x 256GB M.2 SATA SSDs</a:t>
            </a:r>
          </a:p>
          <a:p>
            <a:pPr marL="536575" indent="-176213">
              <a:spcBef>
                <a:spcPct val="0"/>
              </a:spcBef>
              <a:buClr>
                <a:schemeClr val="bg1"/>
              </a:buClr>
              <a:buFont typeface="Wingdings" pitchFamily="2" charset="2"/>
              <a:buChar char="ü"/>
            </a:pPr>
            <a:r>
              <a:rPr lang="en-US" altLang="zh-TW" sz="1400" b="1" dirty="0" err="1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PCIe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#1: 2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埠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M.2 SATA SSD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擴充卡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(QM2-2S)</a:t>
            </a:r>
          </a:p>
          <a:p>
            <a:pPr marL="536575" indent="-176213">
              <a:spcBef>
                <a:spcPct val="0"/>
              </a:spcBef>
              <a:buClr>
                <a:schemeClr val="bg1"/>
              </a:buClr>
              <a:buNone/>
            </a:pP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                  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安裝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2 x 256GB M.2 SATA SSDs</a:t>
            </a:r>
          </a:p>
          <a:p>
            <a:pPr marL="536575" indent="-176213">
              <a:spcBef>
                <a:spcPct val="0"/>
              </a:spcBef>
              <a:buClr>
                <a:schemeClr val="bg1"/>
              </a:buClr>
              <a:buFont typeface="Wingdings" pitchFamily="2" charset="2"/>
              <a:buChar char="ü"/>
            </a:pPr>
            <a:r>
              <a:rPr lang="en-US" altLang="zh-TW" sz="1400" b="1" dirty="0" err="1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PCIe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#2: 1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埠 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10GbE  10GBASE-T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擴充卡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(QXG-10G1T)</a:t>
            </a:r>
          </a:p>
          <a:p>
            <a:pPr marL="536575" indent="-176213">
              <a:spcBef>
                <a:spcPct val="0"/>
              </a:spcBef>
              <a:buClr>
                <a:schemeClr val="bg1"/>
              </a:buClr>
              <a:buFont typeface="Wingdings" pitchFamily="2" charset="2"/>
              <a:buChar char="ü"/>
            </a:pP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4 x M.2 SSDs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建立 </a:t>
            </a:r>
            <a:r>
              <a:rPr lang="en-US" altLang="zh-TW" sz="1400" b="1" dirty="0" err="1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Qtier</a:t>
            </a:r>
            <a:r>
              <a:rPr lang="en-US" altLang="zh-TW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 RAID 5 </a:t>
            </a:r>
            <a:r>
              <a:rPr lang="zh-TW" altLang="en-US" sz="1400" b="1" dirty="0">
                <a:solidFill>
                  <a:schemeClr val="bg1"/>
                </a:solidFill>
                <a:latin typeface="微軟正黑體" charset="-120"/>
                <a:ea typeface="微軟正黑體" charset="-120"/>
              </a:rPr>
              <a:t>高速層</a:t>
            </a:r>
          </a:p>
        </p:txBody>
      </p:sp>
      <p:sp>
        <p:nvSpPr>
          <p:cNvPr id="30" name="TextBox 15"/>
          <p:cNvSpPr txBox="1"/>
          <p:nvPr/>
        </p:nvSpPr>
        <p:spPr>
          <a:xfrm>
            <a:off x="6939727" y="4155926"/>
            <a:ext cx="4411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1000" b="1" dirty="0">
                <a:solidFill>
                  <a:srgbClr val="0070C0"/>
                </a:solidFill>
                <a:latin typeface="微軟正黑體" pitchFamily="34" charset="-120"/>
                <a:ea typeface="微軟正黑體" pitchFamily="34" charset="-120"/>
              </a:rPr>
              <a:t>寫入</a:t>
            </a:r>
            <a:endParaRPr lang="en-US" sz="1000" b="1" dirty="0">
              <a:solidFill>
                <a:srgbClr val="0070C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31" name="TextBox 15"/>
          <p:cNvSpPr txBox="1"/>
          <p:nvPr/>
        </p:nvSpPr>
        <p:spPr>
          <a:xfrm>
            <a:off x="7740352" y="4155926"/>
            <a:ext cx="4411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1000" b="1" dirty="0">
                <a:solidFill>
                  <a:srgbClr val="481C7A"/>
                </a:solidFill>
                <a:latin typeface="微軟正黑體" pitchFamily="34" charset="-120"/>
                <a:ea typeface="微軟正黑體" pitchFamily="34" charset="-120"/>
              </a:rPr>
              <a:t>讀取</a:t>
            </a:r>
            <a:endParaRPr lang="en-US" sz="1000" b="1" dirty="0">
              <a:solidFill>
                <a:srgbClr val="481C7A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32" name="TextBox 15"/>
          <p:cNvSpPr txBox="1"/>
          <p:nvPr/>
        </p:nvSpPr>
        <p:spPr>
          <a:xfrm>
            <a:off x="6948264" y="4424213"/>
            <a:ext cx="13708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微軟正黑體" pitchFamily="34" charset="-120"/>
                <a:ea typeface="微軟正黑體" pitchFamily="34" charset="-120"/>
              </a:rPr>
              <a:t>iSCSI </a:t>
            </a:r>
            <a:r>
              <a:rPr lang="zh-TW" altLang="en-US" b="1" dirty="0">
                <a:latin typeface="微軟正黑體" pitchFamily="34" charset="-120"/>
                <a:ea typeface="微軟正黑體" pitchFamily="34" charset="-120"/>
              </a:rPr>
              <a:t>傳輸效能</a:t>
            </a:r>
            <a:endParaRPr lang="en-US" sz="1400" b="1" dirty="0"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35" name="群組 34"/>
          <p:cNvGrpSpPr/>
          <p:nvPr/>
        </p:nvGrpSpPr>
        <p:grpSpPr>
          <a:xfrm>
            <a:off x="5786446" y="1357304"/>
            <a:ext cx="3286148" cy="602281"/>
            <a:chOff x="4997150" y="2285998"/>
            <a:chExt cx="3503940" cy="602281"/>
          </a:xfrm>
        </p:grpSpPr>
        <p:sp>
          <p:nvSpPr>
            <p:cNvPr id="36" name="圓角化對角線角落矩形 35"/>
            <p:cNvSpPr/>
            <p:nvPr/>
          </p:nvSpPr>
          <p:spPr>
            <a:xfrm>
              <a:off x="4997150" y="2285998"/>
              <a:ext cx="3503940" cy="571504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3773E3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7" name="TextBox 48"/>
            <p:cNvSpPr txBox="1"/>
            <p:nvPr/>
          </p:nvSpPr>
          <p:spPr>
            <a:xfrm>
              <a:off x="5223749" y="2303516"/>
              <a:ext cx="3277341" cy="584763"/>
            </a:xfrm>
            <a:prstGeom prst="rect">
              <a:avLst/>
            </a:prstGeom>
            <a:noFill/>
          </p:spPr>
          <p:txBody>
            <a:bodyPr wrap="square" lIns="121908" tIns="60954" rIns="121908" bIns="60954">
              <a:spAutoFit/>
            </a:bodyPr>
            <a:lstStyle/>
            <a:p>
              <a:pPr eaLnBrk="1" hangingPunct="1">
                <a:defRPr/>
              </a:pPr>
              <a:r>
                <a:rPr lang="zh-TW" altLang="en-US" sz="1450" b="1" dirty="0">
                  <a:solidFill>
                    <a:srgbClr val="FFFF00"/>
                  </a:solidFill>
                  <a:latin typeface="微軟正黑體"/>
                  <a:ea typeface="微軟正黑體"/>
                  <a:cs typeface="微軟正黑體"/>
                </a:rPr>
                <a:t>採用 </a:t>
              </a:r>
              <a:r>
                <a:rPr lang="en-US" altLang="zh-TW" sz="1450" b="1" dirty="0">
                  <a:solidFill>
                    <a:srgbClr val="FFFF00"/>
                  </a:solidFill>
                  <a:latin typeface="微軟正黑體"/>
                  <a:ea typeface="微軟正黑體"/>
                  <a:cs typeface="微軟正黑體"/>
                </a:rPr>
                <a:t>SATA </a:t>
              </a:r>
              <a:r>
                <a:rPr lang="zh-TW" altLang="en-US" sz="1450" b="1" dirty="0">
                  <a:solidFill>
                    <a:srgbClr val="FFFF00"/>
                  </a:solidFill>
                  <a:latin typeface="微軟正黑體"/>
                  <a:ea typeface="微軟正黑體"/>
                  <a:cs typeface="微軟正黑體"/>
                </a:rPr>
                <a:t>硬碟搭配 </a:t>
              </a:r>
              <a:r>
                <a:rPr lang="en-US" altLang="zh-TW" sz="1450" b="1" dirty="0">
                  <a:solidFill>
                    <a:srgbClr val="FFFF00"/>
                  </a:solidFill>
                  <a:latin typeface="微軟正黑體"/>
                  <a:ea typeface="微軟正黑體"/>
                  <a:cs typeface="微軟正黑體"/>
                </a:rPr>
                <a:t>M.2 SSD </a:t>
              </a:r>
            </a:p>
            <a:p>
              <a:pPr eaLnBrk="1" hangingPunct="1">
                <a:defRPr/>
              </a:pPr>
              <a:r>
                <a:rPr lang="zh-TW" altLang="en-US" sz="1450" b="1" dirty="0">
                  <a:solidFill>
                    <a:srgbClr val="FFFF00"/>
                  </a:solidFill>
                  <a:latin typeface="微軟正黑體"/>
                  <a:ea typeface="微軟正黑體"/>
                  <a:cs typeface="微軟正黑體"/>
                </a:rPr>
                <a:t>與 </a:t>
              </a:r>
              <a:r>
                <a:rPr lang="en-US" altLang="zh-TW" sz="1450" b="1" dirty="0" err="1">
                  <a:solidFill>
                    <a:srgbClr val="FFFF00"/>
                  </a:solidFill>
                  <a:latin typeface="微軟正黑體"/>
                  <a:ea typeface="微軟正黑體"/>
                  <a:cs typeface="微軟正黑體"/>
                </a:rPr>
                <a:t>Qtier</a:t>
              </a:r>
              <a:r>
                <a:rPr lang="en-US" altLang="zh-TW" sz="1450" b="1" dirty="0">
                  <a:solidFill>
                    <a:srgbClr val="FFFF00"/>
                  </a:solidFill>
                  <a:latin typeface="微軟正黑體"/>
                  <a:ea typeface="微軟正黑體"/>
                  <a:cs typeface="微軟正黑體"/>
                </a:rPr>
                <a:t> </a:t>
              </a:r>
              <a:r>
                <a:rPr lang="zh-TW" altLang="en-US" sz="1450" b="1" dirty="0">
                  <a:solidFill>
                    <a:srgbClr val="FFFF00"/>
                  </a:solidFill>
                  <a:latin typeface="微軟正黑體"/>
                  <a:ea typeface="微軟正黑體"/>
                  <a:cs typeface="微軟正黑體"/>
                </a:rPr>
                <a:t>即可輕鬆達成高速傳輸</a:t>
              </a:r>
              <a:endParaRPr lang="en-US" altLang="zh-TW" sz="1450" b="1" dirty="0">
                <a:solidFill>
                  <a:srgbClr val="FFFF00"/>
                </a:solidFill>
                <a:latin typeface="微軟正黑體"/>
                <a:ea typeface="微軟正黑體"/>
                <a:cs typeface="微軟正黑體"/>
              </a:endParaRPr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28C46E93-E1B5-E145-90E0-253C7542F4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140" y="3212915"/>
            <a:ext cx="2863804" cy="179019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9F594E1E-69E9-8A44-A5CB-5C48A1089E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7824" y="3205883"/>
            <a:ext cx="2886302" cy="1804260"/>
          </a:xfrm>
          <a:prstGeom prst="rect">
            <a:avLst/>
          </a:prstGeom>
        </p:spPr>
      </p:pic>
      <p:pic>
        <p:nvPicPr>
          <p:cNvPr id="20" name="Picture 2" descr="C:\Users\user\Desktop\21_PPT對稿QNAP AQC107 10G網卡\QXG-10G1T_Front_left-angle2.png">
            <a:extLst>
              <a:ext uri="{FF2B5EF4-FFF2-40B4-BE49-F238E27FC236}">
                <a16:creationId xmlns:a16="http://schemas.microsoft.com/office/drawing/2014/main" xmlns="" id="{A7C61E07-F264-0346-B3F5-3C2013F41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97341" y="4093895"/>
            <a:ext cx="1366347" cy="854119"/>
          </a:xfrm>
          <a:prstGeom prst="rect">
            <a:avLst/>
          </a:prstGeom>
          <a:noFill/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47C2136D-8627-DB43-B78A-BBF02F7F93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544" y="3215164"/>
            <a:ext cx="1403400" cy="87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17859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xmlns="" id="{824DC59B-0204-3C4A-8A67-936352609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Hant" altLang="en-US" dirty="0"/>
              <a:t>絕對最超值的 </a:t>
            </a:r>
            <a:r>
              <a:rPr lang="en-US" altLang="zh-Hant" dirty="0"/>
              <a:t>x73 </a:t>
            </a:r>
            <a:r>
              <a:rPr lang="zh-Hant" altLang="en-US" dirty="0"/>
              <a:t>家族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xmlns="" id="{795B01B3-D5A2-DF4A-878F-AC00D0D0F5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66655293"/>
              </p:ext>
            </p:extLst>
          </p:nvPr>
        </p:nvGraphicFramePr>
        <p:xfrm>
          <a:off x="395536" y="1275606"/>
          <a:ext cx="8300091" cy="371856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83743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680661">
                  <a:extLst>
                    <a:ext uri="{9D8B030D-6E8A-4147-A177-3AD203B41FA5}">
                      <a16:colId xmlns:a16="http://schemas.microsoft.com/office/drawing/2014/main" xmlns="" val="2737457840"/>
                    </a:ext>
                  </a:extLst>
                </a:gridCol>
                <a:gridCol w="2508471">
                  <a:extLst>
                    <a:ext uri="{9D8B030D-6E8A-4147-A177-3AD203B41FA5}">
                      <a16:colId xmlns:a16="http://schemas.microsoft.com/office/drawing/2014/main" xmlns="" val="2581577256"/>
                    </a:ext>
                  </a:extLst>
                </a:gridCol>
                <a:gridCol w="2273521">
                  <a:extLst>
                    <a:ext uri="{9D8B030D-6E8A-4147-A177-3AD203B41FA5}">
                      <a16:colId xmlns:a16="http://schemas.microsoft.com/office/drawing/2014/main" xmlns="" val="1740470450"/>
                    </a:ext>
                  </a:extLst>
                </a:gridCol>
              </a:tblGrid>
              <a:tr h="299902">
                <a:tc>
                  <a:txBody>
                    <a:bodyPr/>
                    <a:lstStyle/>
                    <a:p>
                      <a:pPr algn="ctr"/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NAS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型號</a:t>
                      </a:r>
                      <a:endParaRPr lang="en-US" sz="1400" b="1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TVS-x73e</a:t>
                      </a:r>
                    </a:p>
                  </a:txBody>
                  <a:tcPr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TS-x73</a:t>
                      </a:r>
                    </a:p>
                  </a:txBody>
                  <a:tcPr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Synology</a:t>
                      </a:r>
                      <a:r>
                        <a:rPr lang="en-US" sz="1400" baseline="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 </a:t>
                      </a:r>
                      <a:r>
                        <a:rPr lang="en-US" sz="14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DSxx17+</a:t>
                      </a:r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99902">
                <a:tc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處理器</a:t>
                      </a:r>
                      <a:endParaRPr lang="en-US" sz="1400" b="1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AMD R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系列四核心 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2.1 GHz, Turbo Core </a:t>
                      </a:r>
                      <a:r>
                        <a:rPr lang="en-US" altLang="zh-Hant" sz="1400" b="1" dirty="0">
                          <a:solidFill>
                            <a:srgbClr val="FF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3.4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 GHz</a:t>
                      </a:r>
                      <a:endParaRPr lang="en-US" sz="1400" b="1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Intel Atom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四核心 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/>
                      </a:r>
                      <a:b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</a:b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2.4 GHz</a:t>
                      </a:r>
                      <a:endParaRPr lang="en-US" sz="1400" b="1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68091">
                <a:tc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記憶體</a:t>
                      </a:r>
                      <a:endParaRPr lang="en-US" sz="1400" b="1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最高 </a:t>
                      </a:r>
                      <a:r>
                        <a:rPr lang="en-US" altLang="zh-Hant" sz="1400" b="1" dirty="0">
                          <a:solidFill>
                            <a:srgbClr val="FF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64GB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 DDR4 (4 x SODIMM)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最高 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16GB DDR3 </a:t>
                      </a:r>
                    </a:p>
                    <a:p>
                      <a:pPr algn="ctr"/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(2 x SODIMM)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USB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快速存取</a:t>
                      </a:r>
                      <a:endParaRPr lang="en-US" sz="1400" b="1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Hant" altLang="en-US" sz="1400" b="1" dirty="0">
                          <a:solidFill>
                            <a:srgbClr val="FF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有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4890179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err="1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PCIe</a:t>
                      </a:r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插槽</a:t>
                      </a:r>
                      <a:endParaRPr lang="en-US" sz="1400" b="1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rgbClr val="FF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 x Gen3 x4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插槽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l"/>
                      <a:endParaRPr lang="en-US" sz="1400" dirty="0">
                        <a:solidFill>
                          <a:srgbClr val="FF0000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1 x Gen2 x4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插槽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036865204"/>
                  </a:ext>
                </a:extLst>
              </a:tr>
              <a:tr h="226288">
                <a:tc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硬體加速轉檔</a:t>
                      </a:r>
                      <a:endParaRPr lang="en-US" sz="1400" b="1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有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有 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(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需安裝 </a:t>
                      </a:r>
                      <a:r>
                        <a:rPr lang="en-US" altLang="zh-Hant" sz="1400" b="1" dirty="0" err="1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PCIe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顯卡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)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612676778"/>
                  </a:ext>
                </a:extLst>
              </a:tr>
              <a:tr h="209520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HDMI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 x 4K HDMI v1.4b 30Hz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有 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(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需安裝 </a:t>
                      </a:r>
                      <a:r>
                        <a:rPr lang="en-US" altLang="zh-Hant" sz="1400" b="1" dirty="0" err="1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PCIe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顯卡</a:t>
                      </a:r>
                      <a:r>
                        <a:rPr lang="en-US" altLang="zh-Hant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)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259309">
                <a:tc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內建 </a:t>
                      </a:r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M.2 SSD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插槽</a:t>
                      </a:r>
                      <a:endParaRPr lang="en-US" sz="1400" b="1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rgbClr val="FF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</a:t>
                      </a:r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 x M.2 2280/2260 SATA 6Gb/s </a:t>
                      </a:r>
                      <a:r>
                        <a:rPr lang="zh-Hant" alt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插槽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2593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Hant" altLang="en-US" sz="1400" b="1" u="none" strike="noStrike" kern="0" cap="none" spc="0" normalizeH="0" baseline="0" noProof="0" dirty="0">
                          <a:ln>
                            <a:noFill/>
                          </a:ln>
                          <a:effectLst/>
                          <a:uLnTx/>
                          <a:uFillTx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Arial"/>
                        </a:rPr>
                        <a:t>液晶螢幕顯示</a:t>
                      </a:r>
                      <a:endParaRPr kumimoji="0" lang="en-US" sz="1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Hant" altLang="en-US" sz="1400" b="1" dirty="0">
                          <a:solidFill>
                            <a:srgbClr val="FF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有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17484379"/>
                  </a:ext>
                </a:extLst>
              </a:tr>
              <a:tr h="2593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Hant" altLang="en-US" sz="1400" b="1" u="none" strike="noStrike" kern="0" cap="none" spc="0" normalizeH="0" baseline="0" noProof="0" dirty="0">
                          <a:ln>
                            <a:noFill/>
                          </a:ln>
                          <a:effectLst/>
                          <a:uLnTx/>
                          <a:uFillTx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Arial"/>
                        </a:rPr>
                        <a:t>音效輸出輸入</a:t>
                      </a:r>
                      <a:endParaRPr kumimoji="0" lang="en-US" sz="1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1" u="none" strike="noStrike" kern="0" cap="none" spc="0" normalizeH="0" baseline="0" noProof="0" dirty="0">
                          <a:ln>
                            <a:noFill/>
                          </a:ln>
                          <a:effectLst/>
                          <a:uLnTx/>
                          <a:uFillTx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Arial"/>
                        </a:rPr>
                        <a:t>2 x 3.5mm MIC in + 3.5mm line out + </a:t>
                      </a:r>
                      <a:r>
                        <a:rPr kumimoji="0" lang="zh-Hant" altLang="en-US" sz="1400" b="1" u="none" strike="noStrike" kern="0" cap="none" spc="0" normalizeH="0" baseline="0" noProof="0" dirty="0">
                          <a:ln>
                            <a:noFill/>
                          </a:ln>
                          <a:effectLst/>
                          <a:uLnTx/>
                          <a:uFillTx/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Arial"/>
                        </a:rPr>
                        <a:t>揚聲器</a:t>
                      </a:r>
                      <a:endParaRPr kumimoji="0" lang="en-US" sz="1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US" sz="1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  <a:sym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202495005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E942953E-3840-2345-AB8A-4E228666B0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872" y="1050581"/>
            <a:ext cx="936104" cy="5850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00799683-885B-3D48-8352-AA531C6481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87" y="1034152"/>
            <a:ext cx="935937" cy="585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338722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Han Tsai\Desktop\PPT_x73X\未命名-3.png">
            <a:extLst>
              <a:ext uri="{FF2B5EF4-FFF2-40B4-BE49-F238E27FC236}">
                <a16:creationId xmlns:a16="http://schemas.microsoft.com/office/drawing/2014/main" xmlns="" id="{1F334E8D-D8A3-6B4B-8D58-EC3AC8B7FB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66983" y="2427734"/>
            <a:ext cx="548633" cy="436607"/>
          </a:xfrm>
          <a:prstGeom prst="rect">
            <a:avLst/>
          </a:prstGeom>
          <a:noFill/>
        </p:spPr>
      </p:pic>
      <p:sp>
        <p:nvSpPr>
          <p:cNvPr id="9" name="Shape 99">
            <a:extLst>
              <a:ext uri="{FF2B5EF4-FFF2-40B4-BE49-F238E27FC236}">
                <a16:creationId xmlns:a16="http://schemas.microsoft.com/office/drawing/2014/main" xmlns="" id="{5B280758-94B0-2544-977C-1698FD27E8F2}"/>
              </a:ext>
            </a:extLst>
          </p:cNvPr>
          <p:cNvSpPr txBox="1">
            <a:spLocks/>
          </p:cNvSpPr>
          <p:nvPr/>
        </p:nvSpPr>
        <p:spPr>
          <a:xfrm>
            <a:off x="1313918" y="1532199"/>
            <a:ext cx="6335688" cy="71723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>
            <a:noAutofit/>
          </a:bodyPr>
          <a:lstStyle/>
          <a:p>
            <a:pPr lvl="0" algn="ctr">
              <a:buClr>
                <a:schemeClr val="dk1"/>
              </a:buClr>
              <a:buSzPct val="25000"/>
              <a:defRPr/>
            </a:pPr>
            <a:endParaRPr lang="en-US" altLang="zh-TW" sz="190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lvl="0" algn="ctr">
              <a:buClr>
                <a:schemeClr val="dk1"/>
              </a:buClr>
              <a:buSzPct val="25000"/>
              <a:defRPr/>
            </a:pPr>
            <a:r>
              <a:rPr lang="zh-TW" altLang="en-US" sz="19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雙</a:t>
            </a:r>
            <a:r>
              <a:rPr lang="en-US" altLang="zh-TW" sz="19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900" b="1" dirty="0" err="1">
                <a:solidFill>
                  <a:srgbClr val="FFC000"/>
                </a:solidFill>
                <a:latin typeface="+mj-lt"/>
                <a:ea typeface="微軟正黑體" pitchFamily="34" charset="-120"/>
              </a:rPr>
              <a:t>PCIe</a:t>
            </a:r>
            <a:r>
              <a:rPr lang="en-US" altLang="zh-TW" sz="19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 Gen3 </a:t>
            </a:r>
            <a:r>
              <a:rPr lang="zh-TW" altLang="en-US" sz="19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擴充插槽</a:t>
            </a:r>
            <a:r>
              <a:rPr lang="zh-Hant" altLang="en-US" sz="19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超值機種</a:t>
            </a:r>
            <a:endParaRPr lang="en-US" altLang="zh-Hant" sz="190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lvl="0" algn="ctr">
              <a:buClr>
                <a:schemeClr val="dk1"/>
              </a:buClr>
              <a:buSzPct val="25000"/>
              <a:defRPr/>
            </a:pPr>
            <a:r>
              <a:rPr lang="zh-TW" altLang="en-US" sz="19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雙</a:t>
            </a:r>
            <a:r>
              <a:rPr lang="en-US" altLang="zh-TW" sz="19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9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M.2 SATA SSD </a:t>
            </a:r>
            <a:r>
              <a:rPr lang="zh-TW" altLang="en-US" sz="19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埠</a:t>
            </a:r>
            <a:r>
              <a:rPr lang="zh-Hant" altLang="en-US" sz="19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與高達</a:t>
            </a:r>
            <a:r>
              <a:rPr lang="zh-Hant" altLang="en-US" sz="19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四核心 </a:t>
            </a:r>
            <a:r>
              <a:rPr lang="en-US" altLang="zh-Hant" sz="1900" b="1" dirty="0">
                <a:solidFill>
                  <a:srgbClr val="FFC000"/>
                </a:solidFill>
                <a:latin typeface="+mj-lt"/>
                <a:ea typeface="微軟正黑體" pitchFamily="34" charset="-120"/>
              </a:rPr>
              <a:t>3.4 GHz </a:t>
            </a:r>
            <a:r>
              <a:rPr lang="zh-Hant" altLang="en-US" sz="1900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處理效能</a:t>
            </a:r>
            <a:endParaRPr lang="en-US" altLang="zh-TW" sz="1900" b="1" dirty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184A6798-FB17-7843-BE7C-98305361F41E}"/>
              </a:ext>
            </a:extLst>
          </p:cNvPr>
          <p:cNvSpPr txBox="1"/>
          <p:nvPr/>
        </p:nvSpPr>
        <p:spPr>
          <a:xfrm>
            <a:off x="1759076" y="3776141"/>
            <a:ext cx="7789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TS-473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0870AEF2-B040-3749-AFAC-76B08D620787}"/>
              </a:ext>
            </a:extLst>
          </p:cNvPr>
          <p:cNvSpPr txBox="1"/>
          <p:nvPr/>
        </p:nvSpPr>
        <p:spPr>
          <a:xfrm>
            <a:off x="3741867" y="3776141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TS-673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6FB582FF-75F1-2449-8EF3-CE60B95BF820}"/>
              </a:ext>
            </a:extLst>
          </p:cNvPr>
          <p:cNvSpPr txBox="1"/>
          <p:nvPr/>
        </p:nvSpPr>
        <p:spPr>
          <a:xfrm>
            <a:off x="6228184" y="3761598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TS-873</a:t>
            </a:r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xmlns="" id="{0931D50A-8F77-8D4A-B125-24B994E34B2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80593" y="2247886"/>
            <a:ext cx="2476360" cy="1548000"/>
          </a:xfrm>
          <a:prstGeom prst="rect">
            <a:avLst/>
          </a:prstGeom>
          <a:effectLst>
            <a:outerShdw blurRad="114300" sx="105000" sy="105000" algn="ctr" rotWithShape="0">
              <a:schemeClr val="bg1">
                <a:alpha val="81000"/>
              </a:schemeClr>
            </a:outerShdw>
          </a:effectLst>
        </p:spPr>
      </p:pic>
      <p:pic>
        <p:nvPicPr>
          <p:cNvPr id="14" name="Picture 11">
            <a:extLst>
              <a:ext uri="{FF2B5EF4-FFF2-40B4-BE49-F238E27FC236}">
                <a16:creationId xmlns:a16="http://schemas.microsoft.com/office/drawing/2014/main" xmlns="" id="{20B0776C-8047-B74D-9BD4-E35FA8D8E82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951103" y="2247886"/>
            <a:ext cx="2476360" cy="1548000"/>
          </a:xfrm>
          <a:prstGeom prst="rect">
            <a:avLst/>
          </a:prstGeom>
          <a:effectLst>
            <a:outerShdw blurRad="114300" sx="105000" sy="105000" algn="ctr" rotWithShape="0">
              <a:schemeClr val="bg1">
                <a:alpha val="81000"/>
              </a:schemeClr>
            </a:outerShdw>
          </a:effectLst>
        </p:spPr>
      </p:pic>
      <p:pic>
        <p:nvPicPr>
          <p:cNvPr id="15" name="Picture 13">
            <a:extLst>
              <a:ext uri="{FF2B5EF4-FFF2-40B4-BE49-F238E27FC236}">
                <a16:creationId xmlns:a16="http://schemas.microsoft.com/office/drawing/2014/main" xmlns="" id="{CCB5C08D-B944-3448-8CA2-8B576BF2936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408008" y="2247886"/>
            <a:ext cx="2476360" cy="1548000"/>
          </a:xfrm>
          <a:prstGeom prst="rect">
            <a:avLst/>
          </a:prstGeom>
          <a:effectLst>
            <a:outerShdw blurRad="114300" sx="105000" sy="105000" algn="ctr" rotWithShape="0">
              <a:schemeClr val="bg1">
                <a:alpha val="81000"/>
              </a:schemeClr>
            </a:outerShdw>
          </a:effec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6544</TotalTime>
  <Words>1421</Words>
  <Application>Microsoft Office PowerPoint</Application>
  <PresentationFormat>如螢幕大小 (16:9)</PresentationFormat>
  <Paragraphs>294</Paragraphs>
  <Slides>23</Slides>
  <Notes>18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23</vt:i4>
      </vt:variant>
    </vt:vector>
  </HeadingPairs>
  <TitlesOfParts>
    <vt:vector size="24" baseType="lpstr">
      <vt:lpstr>Simple Light</vt:lpstr>
      <vt:lpstr>TS-x73 NAS 系列</vt:lpstr>
      <vt:lpstr>投影片 2</vt:lpstr>
      <vt:lpstr>投影片 3</vt:lpstr>
      <vt:lpstr>TS-x73 正面設計</vt:lpstr>
      <vt:lpstr>TS-x73 背面設計</vt:lpstr>
      <vt:lpstr>超大 64GB DDR4 記憶體、更適用大型專案</vt:lpstr>
      <vt:lpstr>投影片 7</vt:lpstr>
      <vt:lpstr>投影片 8</vt:lpstr>
      <vt:lpstr>QM2 擴充卡增添 SSD 快取及 10GbE 雙優勢</vt:lpstr>
      <vt:lpstr>投影片 10</vt:lpstr>
      <vt:lpstr>投影片 11</vt:lpstr>
      <vt:lpstr>顯卡加持，新增 HDMI 輸出顯示</vt:lpstr>
      <vt:lpstr>顯卡加持，推升多媒體與轉檔效能 </vt:lpstr>
      <vt:lpstr>各機型支援的顯卡尺寸</vt:lpstr>
      <vt:lpstr>QTS 與虛擬化應用提升戰力</vt:lpstr>
      <vt:lpstr>24x7 全天候安全監控解決方案</vt:lpstr>
      <vt:lpstr>透過 VJBOD 與擴充櫃彈性擴充空間</vt:lpstr>
      <vt:lpstr>TS-x73 現場示範</vt:lpstr>
      <vt:lpstr>實測 1:  10GbE 效能 PK 環境</vt:lpstr>
      <vt:lpstr>實測 1:  10GbE 效能 PK 數據</vt:lpstr>
      <vt:lpstr>實測 2: Qtier 加速 10GbE</vt:lpstr>
      <vt:lpstr>絕對最超值的 x73 家族</vt:lpstr>
      <vt:lpstr>投影片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高達      核心爆發性能，幫企業快速、有效率地完成任務</dc:title>
  <dc:creator>Coco Chiang</dc:creator>
  <cp:lastModifiedBy>Yvonne Tsai</cp:lastModifiedBy>
  <cp:revision>689</cp:revision>
  <cp:lastPrinted>2017-12-25T04:36:38Z</cp:lastPrinted>
  <dcterms:modified xsi:type="dcterms:W3CDTF">2018-03-16T03:37:59Z</dcterms:modified>
</cp:coreProperties>
</file>