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24"/>
  </p:notesMasterIdLst>
  <p:sldIdLst>
    <p:sldId id="367" r:id="rId2"/>
    <p:sldId id="455" r:id="rId3"/>
    <p:sldId id="456" r:id="rId4"/>
    <p:sldId id="382" r:id="rId5"/>
    <p:sldId id="383" r:id="rId6"/>
    <p:sldId id="385" r:id="rId7"/>
    <p:sldId id="369" r:id="rId8"/>
    <p:sldId id="423" r:id="rId9"/>
    <p:sldId id="384" r:id="rId10"/>
    <p:sldId id="446" r:id="rId11"/>
    <p:sldId id="447" r:id="rId12"/>
    <p:sldId id="448" r:id="rId13"/>
    <p:sldId id="453" r:id="rId14"/>
    <p:sldId id="412" r:id="rId15"/>
    <p:sldId id="436" r:id="rId16"/>
    <p:sldId id="452" r:id="rId17"/>
    <p:sldId id="389" r:id="rId18"/>
    <p:sldId id="437" r:id="rId19"/>
    <p:sldId id="444" r:id="rId20"/>
    <p:sldId id="438" r:id="rId21"/>
    <p:sldId id="454" r:id="rId22"/>
    <p:sldId id="320" r:id="rId2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ffice" initials="O" lastIdx="1" clrIdx="0">
    <p:extLst/>
  </p:cmAuthor>
  <p:cmAuthor id="2" name="Office" initials="O [2]" lastIdx="1" clrIdx="1">
    <p:extLst/>
  </p:cmAuthor>
  <p:cmAuthor id="3" name="Office" initials="O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F6FF"/>
    <a:srgbClr val="EF8600"/>
    <a:srgbClr val="BF95DF"/>
    <a:srgbClr val="F0E20D"/>
    <a:srgbClr val="FFF000"/>
    <a:srgbClr val="481C7A"/>
    <a:srgbClr val="00518E"/>
    <a:srgbClr val="8F4B99"/>
    <a:srgbClr val="3478C2"/>
    <a:srgbClr val="1356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92" autoAdjust="0"/>
    <p:restoredTop sz="93212" autoAdjust="0"/>
  </p:normalViewPr>
  <p:slideViewPr>
    <p:cSldViewPr>
      <p:cViewPr varScale="1">
        <p:scale>
          <a:sx n="157" d="100"/>
          <a:sy n="157" d="100"/>
        </p:scale>
        <p:origin x="176" y="52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69850" marR="0" lvl="0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527050" marR="0" lvl="1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84250" marR="0" lvl="2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441450" marR="0" lvl="3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98650" marR="0" lvl="4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355850" marR="0" lvl="5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813050" marR="0" lvl="6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70250" marR="0" lvl="7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727450" marR="0" lvl="8" indent="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92293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349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3" name="Shape 2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1849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562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USB &amp; network connection</a:t>
            </a:r>
          </a:p>
        </p:txBody>
      </p:sp>
    </p:spTree>
    <p:extLst>
      <p:ext uri="{BB962C8B-B14F-4D97-AF65-F5344CB8AC3E}">
        <p14:creationId xmlns:p14="http://schemas.microsoft.com/office/powerpoint/2010/main" val="9909785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40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Shape 407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66383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523EEF1-47ED-E94A-A90F-BE895AAFEAA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431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hape 406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120000 h 120000"/>
            </a:gdLst>
            <a:ahLst/>
            <a:cxnLst/>
            <a:rect l="T0" t="T1" r="T2" b="T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467" name="Shape 407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marL="6985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  <a:tabLst/>
              <a:defRPr/>
            </a:pPr>
            <a:endParaRPr lang="zh-TW" altLang="zh-TW" dirty="0"/>
          </a:p>
        </p:txBody>
      </p:sp>
    </p:spTree>
    <p:extLst>
      <p:ext uri="{BB962C8B-B14F-4D97-AF65-F5344CB8AC3E}">
        <p14:creationId xmlns:p14="http://schemas.microsoft.com/office/powerpoint/2010/main" val="266383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577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6" name="Shape 4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895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983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27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625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338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41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1523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3E00FD2-B105-4E91-AEC4-8C47A5AC3ED3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5157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" y="0"/>
            <a:ext cx="9144032" cy="5143518"/>
          </a:xfrm>
          <a:prstGeom prst="rect">
            <a:avLst/>
          </a:prstGeom>
          <a:noFill/>
        </p:spPr>
      </p:pic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5200" b="1" i="0" u="none" strike="noStrike" cap="none">
                <a:solidFill>
                  <a:schemeClr val="dk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2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800" b="0" i="0" u="none" strike="noStrike" cap="none">
                <a:solidFill>
                  <a:schemeClr val="dk2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4572000" y="-125"/>
            <a:ext cx="4572000" cy="514349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198" cy="1482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2pPr>
            <a:lvl3pPr lvl="2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3pPr>
            <a:lvl4pPr lvl="3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4pPr>
            <a:lvl5pPr lvl="4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5pPr>
            <a:lvl6pPr lvl="5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6pPr>
            <a:lvl7pPr lvl="6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7pPr>
            <a:lvl8pPr lvl="7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8pPr>
            <a:lvl9pPr lvl="8" indent="0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198" cy="123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21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sz="2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09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Verdana"/>
              <a:buNone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8"/>
            <a:ext cx="9144000" cy="5143518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an Tsai\Desktop\TVS-x73e_直播\BG_3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214282" y="357171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4000" b="1" i="0" u="none" strike="noStrike" cap="none">
                <a:solidFill>
                  <a:schemeClr val="lt1"/>
                </a:solidFill>
                <a:latin typeface="微軟正黑體" pitchFamily="34" charset="-120"/>
                <a:ea typeface="微軟正黑體" pitchFamily="34" charset="-120"/>
                <a:cs typeface="Verdana"/>
                <a:sym typeface="Verdana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zh-TW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t>‹#›</a:t>
            </a:fld>
            <a:endParaRPr lang="zh-TW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內頁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0" y="987574"/>
            <a:ext cx="9144000" cy="4155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 indent="0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17845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工作進行中\20170911直播母版16比9\母片\2017_Think Big母版16比9_C內頁.jpg"/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2" y="-18"/>
            <a:ext cx="9144032" cy="5138086"/>
          </a:xfrm>
          <a:prstGeom prst="rect">
            <a:avLst/>
          </a:prstGeom>
          <a:noFill/>
        </p:spPr>
      </p:pic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214282" y="357170"/>
            <a:ext cx="8786873" cy="7143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Verdana"/>
              <a:buChar char="●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88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88900" marR="0" lvl="2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88900" marR="0" lvl="3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88900" marR="0" lvl="4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88900" marR="0" lvl="5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88900" marR="0" lvl="6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88900" marR="0" lvl="7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88900" marR="0" lvl="8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715403" y="4857766"/>
            <a:ext cx="428595" cy="285734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lang="zh-TW"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ct val="25000"/>
                <a:buFont typeface="Arial"/>
                <a:buNone/>
              </a:pPr>
              <a:t>‹#›</a:t>
            </a:fld>
            <a:endParaRPr lang="zh-TW" sz="1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3" r:id="rId3"/>
    <p:sldLayoutId id="2147483657" r:id="rId4"/>
    <p:sldLayoutId id="2147483656" r:id="rId5"/>
    <p:sldLayoutId id="2147483662" r:id="rId6"/>
    <p:sldLayoutId id="2147483663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chemeClr val="bg1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微軟正黑體" pitchFamily="34" charset="-120"/>
          <a:ea typeface="微軟正黑體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2.png"/><Relationship Id="rId9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tiff"/><Relationship Id="rId3" Type="http://schemas.openxmlformats.org/officeDocument/2006/relationships/image" Target="../media/image72.tiff"/><Relationship Id="rId7" Type="http://schemas.openxmlformats.org/officeDocument/2006/relationships/image" Target="../media/image7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iff"/><Relationship Id="rId5" Type="http://schemas.openxmlformats.org/officeDocument/2006/relationships/image" Target="../media/image74.png"/><Relationship Id="rId10" Type="http://schemas.openxmlformats.org/officeDocument/2006/relationships/image" Target="../media/image61.png"/><Relationship Id="rId4" Type="http://schemas.openxmlformats.org/officeDocument/2006/relationships/image" Target="../media/image73.tiff"/><Relationship Id="rId9" Type="http://schemas.openxmlformats.org/officeDocument/2006/relationships/image" Target="../media/image78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79.tiff"/><Relationship Id="rId7" Type="http://schemas.openxmlformats.org/officeDocument/2006/relationships/image" Target="../media/image83.tiff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f"/><Relationship Id="rId13" Type="http://schemas.openxmlformats.org/officeDocument/2006/relationships/image" Target="../media/image22.png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tiff"/><Relationship Id="rId11" Type="http://schemas.openxmlformats.org/officeDocument/2006/relationships/image" Target="../media/image20.png"/><Relationship Id="rId5" Type="http://schemas.openxmlformats.org/officeDocument/2006/relationships/image" Target="../media/image14.tiff"/><Relationship Id="rId10" Type="http://schemas.openxmlformats.org/officeDocument/2006/relationships/image" Target="../media/image19.png"/><Relationship Id="rId4" Type="http://schemas.openxmlformats.org/officeDocument/2006/relationships/image" Target="../media/image13.tiff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40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image" Target="../media/image45.png"/><Relationship Id="rId5" Type="http://schemas.openxmlformats.org/officeDocument/2006/relationships/image" Target="../media/image42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99"/>
          <p:cNvSpPr txBox="1">
            <a:spLocks/>
          </p:cNvSpPr>
          <p:nvPr/>
        </p:nvSpPr>
        <p:spPr>
          <a:xfrm>
            <a:off x="539552" y="1649103"/>
            <a:ext cx="7991872" cy="93325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  <a:defRPr/>
            </a:pPr>
            <a:endParaRPr lang="en-US" altLang="zh-TW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0" algn="ctr">
              <a:buClr>
                <a:schemeClr val="dk1"/>
              </a:buClr>
              <a:buSzPct val="25000"/>
              <a:defRPr/>
            </a:pPr>
            <a:r>
              <a:rPr lang="en-US" altLang="zh-Hant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The most cost-effect </a:t>
            </a:r>
            <a:r>
              <a:rPr lang="en-US" altLang="zh-TW" sz="18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dual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800" b="1" dirty="0" err="1">
                <a:solidFill>
                  <a:srgbClr val="FFC000"/>
                </a:solidFill>
                <a:latin typeface="+mj-lt"/>
                <a:ea typeface="微軟正黑體" pitchFamily="34" charset="-120"/>
              </a:rPr>
              <a:t>PCIe</a:t>
            </a:r>
            <a:r>
              <a:rPr lang="en-US" altLang="zh-TW" sz="18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 3.0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slot NAS</a:t>
            </a:r>
            <a:endParaRPr lang="en-US" altLang="zh-Hant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0" algn="ctr">
              <a:buClr>
                <a:schemeClr val="dk1"/>
              </a:buClr>
              <a:buSzPct val="25000"/>
              <a:defRPr/>
            </a:pPr>
            <a:r>
              <a:rPr lang="en-US" altLang="zh-TW" sz="18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Dual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8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M.2 SATA SSD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slots</a:t>
            </a:r>
            <a:r>
              <a: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&amp;</a:t>
            </a:r>
            <a:r>
              <a:rPr lang="zh-TW" altLang="en-US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quad-core </a:t>
            </a:r>
            <a:r>
              <a:rPr lang="en-US" altLang="zh-Hant" sz="1800" b="1" dirty="0">
                <a:solidFill>
                  <a:srgbClr val="FFC000"/>
                </a:solidFill>
                <a:latin typeface="+mj-lt"/>
                <a:ea typeface="微軟正黑體" pitchFamily="34" charset="-120"/>
              </a:rPr>
              <a:t>2.1 GHz (Turbo Core 3.4 GHz)</a:t>
            </a:r>
            <a:endParaRPr lang="en-US" altLang="zh-TW" sz="18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</p:txBody>
      </p:sp>
      <p:sp>
        <p:nvSpPr>
          <p:cNvPr id="25" name="Shape 99"/>
          <p:cNvSpPr txBox="1">
            <a:spLocks noGrp="1"/>
          </p:cNvSpPr>
          <p:nvPr>
            <p:ph type="ctrTitle"/>
          </p:nvPr>
        </p:nvSpPr>
        <p:spPr>
          <a:xfrm>
            <a:off x="880593" y="813911"/>
            <a:ext cx="7415807" cy="116598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>
              <a:buSzPct val="25000"/>
            </a:pPr>
            <a:r>
              <a:rPr lang="en-US" altLang="zh-TW" sz="5400" dirty="0">
                <a:solidFill>
                  <a:schemeClr val="bg1"/>
                </a:solidFill>
                <a:cs typeface="Arial"/>
                <a:sym typeface="Arial"/>
              </a:rPr>
              <a:t>TS-x73 Series</a:t>
            </a:r>
            <a:endParaRPr lang="en-US" sz="3200" b="1" i="0" u="none" strike="noStrike" cap="none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63592" y="4136181"/>
            <a:ext cx="77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TS-473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51824" y="413618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TS-673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86986" y="413618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TS-873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1D50A-8F77-8D4A-B125-24B994E34B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93" y="2643758"/>
            <a:ext cx="2476360" cy="1548000"/>
          </a:xfrm>
          <a:prstGeom prst="rect">
            <a:avLst/>
          </a:prstGeom>
          <a:effectLst>
            <a:outerShdw blurRad="114300" sx="105000" sy="105000" algn="ctr" rotWithShape="0">
              <a:schemeClr val="bg1">
                <a:alpha val="81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B0776C-8047-B74D-9BD4-E35FA8D8E8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103" y="2643758"/>
            <a:ext cx="2476360" cy="1548000"/>
          </a:xfrm>
          <a:prstGeom prst="rect">
            <a:avLst/>
          </a:prstGeom>
          <a:effectLst>
            <a:outerShdw blurRad="114300" sx="105000" sy="105000" algn="ctr" rotWithShape="0">
              <a:schemeClr val="bg1">
                <a:alpha val="81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B5C08D-B944-3448-8CA2-8B576BF293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008" y="2643758"/>
            <a:ext cx="2476360" cy="1548000"/>
          </a:xfrm>
          <a:prstGeom prst="rect">
            <a:avLst/>
          </a:prstGeom>
          <a:effectLst>
            <a:outerShdw blurRad="114300" sx="105000" sy="105000" algn="ctr" rotWithShape="0">
              <a:schemeClr val="bg1">
                <a:alpha val="81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50F2FB-2E8F-D940-ABB3-7CBF79221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89" y="4703459"/>
            <a:ext cx="444500" cy="381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FF5B20-9492-1F42-ABCC-6AA0A3032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555" y="4752076"/>
            <a:ext cx="571500" cy="3175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D9E854-1595-AD4A-9CCA-D56CF2EFE3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3371" y="4643926"/>
            <a:ext cx="428628" cy="428628"/>
          </a:xfrm>
          <a:prstGeom prst="rect">
            <a:avLst/>
          </a:prstGeom>
        </p:spPr>
      </p:pic>
      <p:pic>
        <p:nvPicPr>
          <p:cNvPr id="16" name="圖片 16" descr="Windows Server 2016 R2.png">
            <a:extLst>
              <a:ext uri="{FF2B5EF4-FFF2-40B4-BE49-F238E27FC236}">
                <a16:creationId xmlns:a16="http://schemas.microsoft.com/office/drawing/2014/main" id="{28BBCB31-4D74-5E4C-B1DC-2D5FAFE59E2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059" y="4511984"/>
            <a:ext cx="598312" cy="64693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271" descr="D:\Users\Joan Hsieh\Desktop\QM2_QIG\04\JPEG\DSC_2984.jpg">
            <a:extLst>
              <a:ext uri="{FF2B5EF4-FFF2-40B4-BE49-F238E27FC236}">
                <a16:creationId xmlns:a16="http://schemas.microsoft.com/office/drawing/2014/main" id="{6F035142-E137-4F43-8CDF-63E46EEB454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6125" y="1563638"/>
            <a:ext cx="2141136" cy="105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Shape 273">
            <a:extLst>
              <a:ext uri="{FF2B5EF4-FFF2-40B4-BE49-F238E27FC236}">
                <a16:creationId xmlns:a16="http://schemas.microsoft.com/office/drawing/2014/main" id="{2ED027BD-4A75-6040-9EBC-4ACE9A7A5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440" y="1275606"/>
            <a:ext cx="1440000" cy="1440000"/>
          </a:xfrm>
          <a:prstGeom prst="ellipse">
            <a:avLst/>
          </a:prstGeom>
          <a:solidFill>
            <a:srgbClr val="4F81B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 indent="-117475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>
              <a:latin typeface="+mn-lt"/>
              <a:sym typeface="Arial" panose="020B0604020202020204" pitchFamily="34" charset="0"/>
            </a:endParaRPr>
          </a:p>
        </p:txBody>
      </p:sp>
      <p:sp>
        <p:nvSpPr>
          <p:cNvPr id="35" name="Shape 232"/>
          <p:cNvSpPr/>
          <p:nvPr/>
        </p:nvSpPr>
        <p:spPr>
          <a:xfrm>
            <a:off x="4427986" y="2643758"/>
            <a:ext cx="3960438" cy="2376262"/>
          </a:xfrm>
          <a:prstGeom prst="roundRect">
            <a:avLst>
              <a:gd name="adj" fmla="val 1318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683764" y="3147816"/>
            <a:ext cx="2624541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zh-TW" altLang="en-US" sz="1600" dirty="0">
              <a:solidFill>
                <a:schemeClr val="accent1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683765" y="4299942"/>
            <a:ext cx="2624540" cy="342972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zh-TW" altLang="en-US" sz="1600" dirty="0">
              <a:solidFill>
                <a:schemeClr val="accent1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9" name="Shape 390"/>
          <p:cNvSpPr/>
          <p:nvPr/>
        </p:nvSpPr>
        <p:spPr>
          <a:xfrm>
            <a:off x="4427984" y="3867894"/>
            <a:ext cx="1800203" cy="4068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 b="1" dirty="0">
                <a:cs typeface="Arial" panose="020B0604020202020204" pitchFamily="34" charset="0"/>
                <a:sym typeface="Arial" panose="020B0604020202020204" pitchFamily="34" charset="0"/>
              </a:rPr>
              <a:t>QM2-2</a:t>
            </a:r>
            <a:r>
              <a:rPr lang="en-US" altLang="zh-TW" sz="1600" b="1" dirty="0">
                <a:solidFill>
                  <a:schemeClr val="accent5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r>
              <a:rPr lang="en-US" altLang="zh-TW" sz="1600" b="1" dirty="0">
                <a:solidFill>
                  <a:srgbClr val="FFC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10G1T</a:t>
            </a:r>
            <a:endParaRPr lang="nn-NO" altLang="zh-TW" sz="1600" b="1" dirty="0">
              <a:solidFill>
                <a:srgbClr val="FFC000"/>
              </a:solidFill>
              <a:ea typeface="微軟正黑體" pitchFamily="34" charset="-120"/>
            </a:endParaRPr>
          </a:p>
        </p:txBody>
      </p:sp>
      <p:sp>
        <p:nvSpPr>
          <p:cNvPr id="40" name="Shape 390"/>
          <p:cNvSpPr/>
          <p:nvPr/>
        </p:nvSpPr>
        <p:spPr>
          <a:xfrm>
            <a:off x="4427984" y="2740933"/>
            <a:ext cx="1800203" cy="4068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 b="1" dirty="0">
                <a:cs typeface="Arial" panose="020B0604020202020204" pitchFamily="34" charset="0"/>
                <a:sym typeface="Arial" panose="020B0604020202020204" pitchFamily="34" charset="0"/>
              </a:rPr>
              <a:t>QM2-2</a:t>
            </a:r>
            <a:r>
              <a:rPr lang="en-US" altLang="zh-TW" sz="1600" b="1" dirty="0">
                <a:solidFill>
                  <a:schemeClr val="accent5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r>
              <a:rPr lang="en-US" altLang="zh-TW" sz="1600" b="1" dirty="0">
                <a:solidFill>
                  <a:srgbClr val="FFC000"/>
                </a:solidFill>
                <a:cs typeface="Arial" panose="020B0604020202020204" pitchFamily="34" charset="0"/>
                <a:sym typeface="Arial" panose="020B0604020202020204" pitchFamily="34" charset="0"/>
              </a:rPr>
              <a:t>10G1T</a:t>
            </a:r>
            <a:endParaRPr lang="nn-NO" altLang="zh-TW" sz="1600" b="1" dirty="0">
              <a:solidFill>
                <a:srgbClr val="FFC000"/>
              </a:solidFill>
              <a:ea typeface="微軟正黑體" pitchFamily="34" charset="-120"/>
            </a:endParaRPr>
          </a:p>
        </p:txBody>
      </p:sp>
      <p:sp>
        <p:nvSpPr>
          <p:cNvPr id="42" name="Shape 258">
            <a:extLst>
              <a:ext uri="{FF2B5EF4-FFF2-40B4-BE49-F238E27FC236}">
                <a16:creationId xmlns:a16="http://schemas.microsoft.com/office/drawing/2014/main" id="{5E0966F0-9E1D-124E-A5A3-467357816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081" y="3219822"/>
            <a:ext cx="2331194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2 x</a:t>
            </a:r>
            <a:r>
              <a:rPr lang="zh-TW" altLang="en-US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M.2 2280 </a:t>
            </a:r>
            <a:r>
              <a:rPr lang="en-US" altLang="zh-TW" sz="1200" b="1" dirty="0">
                <a:solidFill>
                  <a:srgbClr val="00B0F0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SATA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SSD</a:t>
            </a:r>
            <a:r>
              <a:rPr lang="zh-TW" altLang="en-US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slot</a:t>
            </a:r>
            <a:endParaRPr lang="zh-TW" altLang="en-US" sz="1200" b="1" dirty="0"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sp>
        <p:nvSpPr>
          <p:cNvPr id="54" name="Shape 258">
            <a:extLst>
              <a:ext uri="{FF2B5EF4-FFF2-40B4-BE49-F238E27FC236}">
                <a16:creationId xmlns:a16="http://schemas.microsoft.com/office/drawing/2014/main" id="{89150439-4323-E04A-82C8-5C245E432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11" y="4351261"/>
            <a:ext cx="3325019" cy="30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2 x M.2 2280 </a:t>
            </a:r>
            <a:r>
              <a:rPr lang="en-US" altLang="zh-TW" sz="1200" b="1" dirty="0" err="1">
                <a:solidFill>
                  <a:srgbClr val="00B0F0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PCIe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1200" b="1" dirty="0" err="1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NVMe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SSD slot</a:t>
            </a:r>
            <a:endParaRPr lang="en-US" altLang="en-US" sz="1200" b="1" dirty="0"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467547" y="2859782"/>
            <a:ext cx="3600400" cy="2160240"/>
            <a:chOff x="5500692" y="2643188"/>
            <a:chExt cx="1564796" cy="668658"/>
          </a:xfrm>
        </p:grpSpPr>
        <p:sp>
          <p:nvSpPr>
            <p:cNvPr id="27" name="Shape 232"/>
            <p:cNvSpPr/>
            <p:nvPr/>
          </p:nvSpPr>
          <p:spPr>
            <a:xfrm>
              <a:off x="5500692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611857" y="2805859"/>
              <a:ext cx="1234559" cy="10479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zh-TW" altLang="en-US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611857" y="3088960"/>
              <a:ext cx="1391039" cy="10479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endParaRPr lang="zh-TW" altLang="en-US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31" name="Shape 390"/>
          <p:cNvSpPr/>
          <p:nvPr/>
        </p:nvSpPr>
        <p:spPr>
          <a:xfrm>
            <a:off x="467544" y="3922832"/>
            <a:ext cx="1296147" cy="4068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 b="1" dirty="0">
                <a:cs typeface="Arial" panose="020B0604020202020204" pitchFamily="34" charset="0"/>
                <a:sym typeface="Arial" panose="020B0604020202020204" pitchFamily="34" charset="0"/>
              </a:rPr>
              <a:t>QM2-2</a:t>
            </a:r>
            <a:r>
              <a:rPr lang="en-US" altLang="zh-TW" sz="1600" b="1" dirty="0">
                <a:solidFill>
                  <a:schemeClr val="accent5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Arial" panose="020B0604020202020204" pitchFamily="34" charset="0"/>
              </a:rPr>
              <a:t>P</a:t>
            </a:r>
            <a:endParaRPr lang="nn-NO" altLang="zh-TW" sz="1600" b="1" dirty="0">
              <a:solidFill>
                <a:schemeClr val="accent5">
                  <a:lumMod val="60000"/>
                  <a:lumOff val="40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29" name="Shape 390"/>
          <p:cNvSpPr/>
          <p:nvPr/>
        </p:nvSpPr>
        <p:spPr>
          <a:xfrm>
            <a:off x="467544" y="2986728"/>
            <a:ext cx="1296147" cy="40688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1600" b="1" dirty="0">
                <a:cs typeface="Arial" panose="020B0604020202020204" pitchFamily="34" charset="0"/>
                <a:sym typeface="Arial" panose="020B0604020202020204" pitchFamily="34" charset="0"/>
              </a:rPr>
              <a:t>QM2-2</a:t>
            </a:r>
            <a:r>
              <a:rPr lang="en-US" altLang="zh-TW" sz="1600" b="1" dirty="0">
                <a:solidFill>
                  <a:schemeClr val="accent5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Arial" panose="020B0604020202020204" pitchFamily="34" charset="0"/>
              </a:rPr>
              <a:t>S</a:t>
            </a:r>
            <a:endParaRPr lang="nn-NO" altLang="zh-TW" sz="1600" b="1" dirty="0">
              <a:solidFill>
                <a:schemeClr val="accent5">
                  <a:lumMod val="60000"/>
                  <a:lumOff val="40000"/>
                </a:schemeClr>
              </a:solidFill>
              <a:ea typeface="微軟正黑體" pitchFamily="34" charset="-120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28573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Hant" sz="3200" dirty="0">
                <a:solidFill>
                  <a:schemeClr val="bg1"/>
                </a:solidFill>
                <a:latin typeface="+mn-lt"/>
              </a:rPr>
              <a:t>QM2 cards with </a:t>
            </a:r>
            <a:r>
              <a:rPr lang="en-US" altLang="zh-TW" sz="3200" dirty="0">
                <a:solidFill>
                  <a:schemeClr val="bg1"/>
                </a:solidFill>
                <a:latin typeface="+mn-lt"/>
              </a:rPr>
              <a:t>M.2 SSD slots  &amp; 10GbE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80" name="直線接點 44"/>
          <p:cNvCxnSpPr/>
          <p:nvPr/>
        </p:nvCxnSpPr>
        <p:spPr>
          <a:xfrm>
            <a:off x="-756592" y="-540340"/>
            <a:ext cx="11142877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Shape 249" descr="DSC_2985.jpg">
            <a:extLst>
              <a:ext uri="{FF2B5EF4-FFF2-40B4-BE49-F238E27FC236}">
                <a16:creationId xmlns:a16="http://schemas.microsoft.com/office/drawing/2014/main" id="{8B94738E-5106-044C-BC60-E8B8E62035C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624" y="1598523"/>
            <a:ext cx="2117331" cy="104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Shape 251">
            <a:extLst>
              <a:ext uri="{FF2B5EF4-FFF2-40B4-BE49-F238E27FC236}">
                <a16:creationId xmlns:a16="http://schemas.microsoft.com/office/drawing/2014/main" id="{CC3027A0-9A7D-9C49-9CC7-4D70C3F96AB3}"/>
              </a:ext>
            </a:extLst>
          </p:cNvPr>
          <p:cNvGrpSpPr>
            <a:grpSpLocks/>
          </p:cNvGrpSpPr>
          <p:nvPr/>
        </p:nvGrpSpPr>
        <p:grpSpPr bwMode="auto">
          <a:xfrm>
            <a:off x="1115617" y="1275606"/>
            <a:ext cx="1872047" cy="1466719"/>
            <a:chOff x="2926761" y="3954125"/>
            <a:chExt cx="2019216" cy="1581493"/>
          </a:xfrm>
        </p:grpSpPr>
        <p:sp>
          <p:nvSpPr>
            <p:cNvPr id="41" name="Shape 252">
              <a:extLst>
                <a:ext uri="{FF2B5EF4-FFF2-40B4-BE49-F238E27FC236}">
                  <a16:creationId xmlns:a16="http://schemas.microsoft.com/office/drawing/2014/main" id="{65213E4F-D6BF-4346-8A10-CE3F9AE6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2773" y="3954125"/>
              <a:ext cx="1553204" cy="1552683"/>
            </a:xfrm>
            <a:prstGeom prst="ellipse">
              <a:avLst/>
            </a:prstGeom>
            <a:solidFill>
              <a:srgbClr val="4F81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121900" tIns="60950" rIns="121900" bIns="60950" anchor="ctr"/>
            <a:lstStyle>
              <a:lvl1pPr indent="-117475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>
                <a:buClr>
                  <a:srgbClr val="000000"/>
                </a:buClr>
                <a:buSzPts val="1400"/>
              </a:pPr>
              <a:endParaRPr lang="zh-TW" altLang="zh-TW" sz="1900">
                <a:solidFill>
                  <a:srgbClr val="FFFFFF"/>
                </a:solidFill>
                <a:latin typeface="+mn-lt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pic>
          <p:nvPicPr>
            <p:cNvPr id="43" name="Shape 253" descr="QM2_right.png">
              <a:extLst>
                <a:ext uri="{FF2B5EF4-FFF2-40B4-BE49-F238E27FC236}">
                  <a16:creationId xmlns:a16="http://schemas.microsoft.com/office/drawing/2014/main" id="{CDBC7728-A47D-2647-A997-49C66CDC7C41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761" y="4031597"/>
              <a:ext cx="1824601" cy="1504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5" name="Shape 258">
            <a:extLst>
              <a:ext uri="{FF2B5EF4-FFF2-40B4-BE49-F238E27FC236}">
                <a16:creationId xmlns:a16="http://schemas.microsoft.com/office/drawing/2014/main" id="{5E0966F0-9E1D-124E-A5A3-467357816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641" y="3435846"/>
            <a:ext cx="2979266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2060"/>
              </a:buClr>
              <a:buSzPts val="1200"/>
            </a:pP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2 x</a:t>
            </a:r>
            <a:r>
              <a:rPr lang="zh-TW" altLang="en-US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M.2 22110 / 2280 </a:t>
            </a:r>
            <a:r>
              <a:rPr lang="en-US" altLang="zh-TW" sz="1200" b="1" dirty="0">
                <a:solidFill>
                  <a:srgbClr val="00B0F0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SATA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SSD</a:t>
            </a:r>
            <a:r>
              <a:rPr lang="zh-TW" altLang="en-US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slot</a:t>
            </a:r>
            <a:endParaRPr lang="zh-TW" altLang="en-US" sz="1200" b="1" dirty="0"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sp>
        <p:nvSpPr>
          <p:cNvPr id="47" name="Shape 258">
            <a:extLst>
              <a:ext uri="{FF2B5EF4-FFF2-40B4-BE49-F238E27FC236}">
                <a16:creationId xmlns:a16="http://schemas.microsoft.com/office/drawing/2014/main" id="{89150439-4323-E04A-82C8-5C245E432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71" y="4351261"/>
            <a:ext cx="3325019" cy="30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3413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buClr>
                <a:srgbClr val="000000"/>
              </a:buClr>
              <a:buSzPct val="100000"/>
            </a:pP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2 x M.2 22110 / 2280 </a:t>
            </a:r>
            <a:r>
              <a:rPr lang="en-US" altLang="zh-TW" sz="1200" b="1" dirty="0" err="1">
                <a:solidFill>
                  <a:srgbClr val="00B0F0"/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PCIe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1200" b="1" dirty="0" err="1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NVMe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SSD slot</a:t>
            </a:r>
            <a:endParaRPr lang="en-US" altLang="en-US" sz="1200" b="1" dirty="0"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sp>
        <p:nvSpPr>
          <p:cNvPr id="64" name="Shape 250">
            <a:extLst>
              <a:ext uri="{FF2B5EF4-FFF2-40B4-BE49-F238E27FC236}">
                <a16:creationId xmlns:a16="http://schemas.microsoft.com/office/drawing/2014/main" id="{3D77C5B8-66FA-0840-B058-4FC42AFE4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9832" y="1768826"/>
            <a:ext cx="2854325" cy="50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60932" rIns="121897" bIns="60932"/>
          <a:lstStyle>
            <a:lvl1pPr indent="-1000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Clr>
                <a:srgbClr val="0F243E"/>
              </a:buClr>
              <a:buSzPts val="1200"/>
            </a:pPr>
            <a:r>
              <a:rPr lang="en-US" altLang="zh-TW" sz="1600" b="1" dirty="0">
                <a:solidFill>
                  <a:srgbClr val="604A7B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Support all NAS models </a:t>
            </a:r>
          </a:p>
          <a:p>
            <a:pPr algn="ctr">
              <a:buClr>
                <a:srgbClr val="0F243E"/>
              </a:buClr>
              <a:buSzPts val="1200"/>
            </a:pPr>
            <a:r>
              <a:rPr lang="en-US" altLang="zh-TW" sz="1600" b="1" dirty="0">
                <a:solidFill>
                  <a:srgbClr val="604A7B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with a </a:t>
            </a:r>
            <a:r>
              <a:rPr lang="en-US" altLang="zh-TW" sz="1600" b="1" dirty="0" err="1">
                <a:solidFill>
                  <a:srgbClr val="604A7B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</a:t>
            </a:r>
            <a:r>
              <a:rPr lang="en-US" altLang="zh-TW" sz="1600" b="1" dirty="0">
                <a:solidFill>
                  <a:srgbClr val="604A7B"/>
                </a:solidFill>
                <a:latin typeface="+mn-lt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slot</a:t>
            </a:r>
            <a:endParaRPr lang="zh-TW" altLang="en-US" sz="1600" b="1" dirty="0">
              <a:solidFill>
                <a:srgbClr val="604A7B"/>
              </a:solidFill>
              <a:latin typeface="+mn-lt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4683764" y="3507854"/>
            <a:ext cx="3416627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zh-TW" altLang="en-US" sz="1600" dirty="0">
              <a:solidFill>
                <a:schemeClr val="accent1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7" name="Shape 258">
            <a:extLst>
              <a:ext uri="{FF2B5EF4-FFF2-40B4-BE49-F238E27FC236}">
                <a16:creationId xmlns:a16="http://schemas.microsoft.com/office/drawing/2014/main" id="{5E0966F0-9E1D-124E-A5A3-467357816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081" y="3579862"/>
            <a:ext cx="360349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 x </a:t>
            </a:r>
            <a:r>
              <a:rPr lang="en-US" altLang="zh-TW" sz="12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10GBASE-T 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10GbE port</a:t>
            </a:r>
            <a:r>
              <a:rPr lang="zh-TW" altLang="en-US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(10G/5G/2.5G/1G)</a:t>
            </a:r>
            <a:endParaRPr lang="zh-TW" altLang="en-US" sz="1200" b="1" dirty="0"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4683764" y="4659982"/>
            <a:ext cx="3416628" cy="33855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endParaRPr lang="zh-TW" altLang="en-US" sz="1600" dirty="0">
              <a:solidFill>
                <a:schemeClr val="accent1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60" name="Shape 258">
            <a:extLst>
              <a:ext uri="{FF2B5EF4-FFF2-40B4-BE49-F238E27FC236}">
                <a16:creationId xmlns:a16="http://schemas.microsoft.com/office/drawing/2014/main" id="{5E0966F0-9E1D-124E-A5A3-467357816C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081" y="4659982"/>
            <a:ext cx="362733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/>
          <a:lstStyle>
            <a:lvl1pPr marL="341313" indent="-442913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 x </a:t>
            </a:r>
            <a:r>
              <a:rPr lang="en-US" altLang="zh-TW" sz="1200" b="1" dirty="0">
                <a:solidFill>
                  <a:schemeClr val="accent4">
                    <a:lumMod val="75000"/>
                  </a:schemeClr>
                </a:solidFill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10GBASE-T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10GbE port</a:t>
            </a:r>
            <a:r>
              <a:rPr lang="zh-TW" altLang="en-US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 </a:t>
            </a:r>
            <a:r>
              <a:rPr lang="en-US" altLang="zh-TW" sz="1200" b="1" dirty="0">
                <a:latin typeface="+mn-lt"/>
                <a:ea typeface="微軟正黑體" panose="020B0604030504040204" pitchFamily="34" charset="-120"/>
                <a:sym typeface="微軟正黑體" panose="020B0604030504040204" pitchFamily="34" charset="-120"/>
              </a:rPr>
              <a:t>(10G/5G/2.5G/1G)</a:t>
            </a:r>
            <a:endParaRPr lang="zh-TW" altLang="en-US" sz="1200" b="1" dirty="0">
              <a:latin typeface="+mn-lt"/>
              <a:ea typeface="微軟正黑體" panose="020B0604030504040204" pitchFamily="34" charset="-120"/>
              <a:sym typeface="微軟正黑體" panose="020B0604030504040204" pitchFamily="34" charset="-120"/>
            </a:endParaRPr>
          </a:p>
        </p:txBody>
      </p:sp>
      <p:pic>
        <p:nvPicPr>
          <p:cNvPr id="67" name="圖片 26" descr="QM2-2S10G1T_Front_left-angle.png">
            <a:extLst>
              <a:ext uri="{FF2B5EF4-FFF2-40B4-BE49-F238E27FC236}">
                <a16:creationId xmlns:a16="http://schemas.microsoft.com/office/drawing/2014/main" id="{33C75E64-6B34-1B49-BC2E-481577CC44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1275606"/>
            <a:ext cx="2554612" cy="159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4" name="群組 43"/>
          <p:cNvGrpSpPr/>
          <p:nvPr/>
        </p:nvGrpSpPr>
        <p:grpSpPr>
          <a:xfrm>
            <a:off x="7524328" y="2571750"/>
            <a:ext cx="1404000" cy="738664"/>
            <a:chOff x="7488480" y="3915761"/>
            <a:chExt cx="1404000" cy="738664"/>
          </a:xfrm>
        </p:grpSpPr>
        <p:sp>
          <p:nvSpPr>
            <p:cNvPr id="32" name="圓角矩形 31"/>
            <p:cNvSpPr/>
            <p:nvPr/>
          </p:nvSpPr>
          <p:spPr>
            <a:xfrm>
              <a:off x="7488480" y="3925093"/>
              <a:ext cx="1404000" cy="720000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lumMod val="60000"/>
                    <a:lumOff val="40000"/>
                  </a:schemeClr>
                </a:gs>
                <a:gs pos="25000">
                  <a:srgbClr val="00B0F0"/>
                </a:gs>
                <a:gs pos="75000">
                  <a:srgbClr val="0070C0"/>
                </a:gs>
                <a:gs pos="100000">
                  <a:srgbClr val="005CBF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文字方塊 33"/>
            <p:cNvSpPr txBox="1"/>
            <p:nvPr/>
          </p:nvSpPr>
          <p:spPr>
            <a:xfrm>
              <a:off x="7542408" y="3915761"/>
              <a:ext cx="12961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b="1" i="1" dirty="0">
                  <a:solidFill>
                    <a:schemeClr val="bg1"/>
                  </a:solidFill>
                </a:rPr>
                <a:t>10GbE</a:t>
              </a:r>
            </a:p>
            <a:p>
              <a:pPr algn="ctr"/>
              <a:r>
                <a:rPr lang="en-US" altLang="zh-TW" sz="1800" b="1" i="1" dirty="0">
                  <a:solidFill>
                    <a:schemeClr val="bg1"/>
                  </a:solidFill>
                </a:rPr>
                <a:t>Combo</a:t>
              </a:r>
              <a:endParaRPr lang="zh-TW" altLang="en-US" sz="1800" b="1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Shape 262">
            <a:extLst>
              <a:ext uri="{FF2B5EF4-FFF2-40B4-BE49-F238E27FC236}">
                <a16:creationId xmlns:a16="http://schemas.microsoft.com/office/drawing/2014/main" id="{CEDFDB00-99BD-1A46-A6B0-D7906CBB6EE8}"/>
              </a:ext>
            </a:extLst>
          </p:cNvPr>
          <p:cNvSpPr/>
          <p:nvPr/>
        </p:nvSpPr>
        <p:spPr bwMode="auto">
          <a:xfrm>
            <a:off x="3203848" y="1707654"/>
            <a:ext cx="2642563" cy="922026"/>
          </a:xfrm>
          <a:prstGeom prst="halfFrame">
            <a:avLst>
              <a:gd name="adj1" fmla="val 4927"/>
              <a:gd name="adj2" fmla="val 4927"/>
            </a:avLst>
          </a:prstGeom>
          <a:solidFill>
            <a:srgbClr val="5F497A"/>
          </a:solidFill>
          <a:ln>
            <a:noFill/>
          </a:ln>
        </p:spPr>
        <p:txBody>
          <a:bodyPr lIns="91425" tIns="45700" rIns="91425" bIns="45700" anchor="ctr"/>
          <a:lstStyle/>
          <a:p>
            <a:pPr indent="-11853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defRPr/>
            </a:pPr>
            <a:endParaRPr sz="1900" dirty="0">
              <a:solidFill>
                <a:srgbClr val="00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427277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平行四邊形 28"/>
          <p:cNvSpPr/>
          <p:nvPr/>
        </p:nvSpPr>
        <p:spPr>
          <a:xfrm>
            <a:off x="-612576" y="2306806"/>
            <a:ext cx="7560840" cy="366713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平行四邊形 26"/>
          <p:cNvSpPr/>
          <p:nvPr/>
        </p:nvSpPr>
        <p:spPr>
          <a:xfrm>
            <a:off x="-428659" y="1867774"/>
            <a:ext cx="7500990" cy="366713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33956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 dirty="0">
                <a:solidFill>
                  <a:schemeClr val="bg1"/>
                </a:solidFill>
                <a:latin typeface="+mn-lt"/>
              </a:rPr>
              <a:t>Turn TS-x73 into a wireless access point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3" name="Rectangle 3"/>
          <p:cNvSpPr>
            <a:spLocks noChangeArrowheads="1"/>
          </p:cNvSpPr>
          <p:nvPr/>
        </p:nvSpPr>
        <p:spPr bwMode="auto">
          <a:xfrm>
            <a:off x="323528" y="1897242"/>
            <a:ext cx="6908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Setup isolated wireless connections for max bandwidth</a:t>
            </a:r>
            <a:r>
              <a:rPr lang="zh-TW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( I</a:t>
            </a:r>
            <a:r>
              <a:rPr lang="de-DE" altLang="zh-TW" b="1" dirty="0" err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oT</a:t>
            </a:r>
            <a:r>
              <a:rPr lang="de-DE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/VM/Container)</a:t>
            </a:r>
            <a:endParaRPr lang="en-US" altLang="zh-TW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64" name="Rectangle 3"/>
          <p:cNvSpPr>
            <a:spLocks noChangeArrowheads="1"/>
          </p:cNvSpPr>
          <p:nvPr/>
        </p:nvSpPr>
        <p:spPr bwMode="auto">
          <a:xfrm>
            <a:off x="323528" y="2355726"/>
            <a:ext cx="68407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Powerful x86 performance; add more wireless cards to increase bandwidth</a:t>
            </a:r>
          </a:p>
        </p:txBody>
      </p:sp>
      <p:sp>
        <p:nvSpPr>
          <p:cNvPr id="31" name="平行四邊形 30"/>
          <p:cNvSpPr/>
          <p:nvPr/>
        </p:nvSpPr>
        <p:spPr>
          <a:xfrm>
            <a:off x="-1092693" y="1341511"/>
            <a:ext cx="8617021" cy="438151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323528" y="1391309"/>
            <a:ext cx="72760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Install</a:t>
            </a:r>
            <a:r>
              <a:rPr lang="zh-TW" altLang="en-US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600" b="1" dirty="0" err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WirelessAP</a:t>
            </a:r>
            <a:r>
              <a:rPr lang="en-US" altLang="zh-TW" sz="1600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 Station</a:t>
            </a: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and devices can connect to NAS wirelessly</a:t>
            </a:r>
            <a:endParaRPr lang="zh-TW" altLang="en-US" sz="1600" b="1" dirty="0">
              <a:solidFill>
                <a:srgbClr val="FFFF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5" name="Shape 402"/>
          <p:cNvSpPr>
            <a:spLocks noChangeArrowheads="1"/>
          </p:cNvSpPr>
          <p:nvPr/>
        </p:nvSpPr>
        <p:spPr bwMode="auto">
          <a:xfrm>
            <a:off x="3034900" y="3612347"/>
            <a:ext cx="1307315" cy="1307994"/>
          </a:xfrm>
          <a:prstGeom prst="ellipse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pic>
        <p:nvPicPr>
          <p:cNvPr id="30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901478">
            <a:off x="2404521" y="3668070"/>
            <a:ext cx="2100525" cy="1319438"/>
          </a:xfrm>
          <a:prstGeom prst="rect">
            <a:avLst/>
          </a:prstGeom>
          <a:noFill/>
        </p:spPr>
      </p:pic>
      <p:sp>
        <p:nvSpPr>
          <p:cNvPr id="24" name="圓角化對角線角落矩形 23"/>
          <p:cNvSpPr/>
          <p:nvPr/>
        </p:nvSpPr>
        <p:spPr>
          <a:xfrm>
            <a:off x="2436470" y="2786064"/>
            <a:ext cx="2567577" cy="721790"/>
          </a:xfrm>
          <a:prstGeom prst="round2DiagRect">
            <a:avLst>
              <a:gd name="adj1" fmla="val 43564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Shape 404"/>
          <p:cNvSpPr txBox="1">
            <a:spLocks noChangeArrowheads="1"/>
          </p:cNvSpPr>
          <p:nvPr/>
        </p:nvSpPr>
        <p:spPr bwMode="auto">
          <a:xfrm>
            <a:off x="2384324" y="3022305"/>
            <a:ext cx="2691732" cy="294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97" tIns="121897" rIns="121897" bIns="121897" anchor="ctr"/>
          <a:lstStyle/>
          <a:p>
            <a:pPr indent="-84138" algn="ctr">
              <a:buClr>
                <a:srgbClr val="3F3F3F"/>
              </a:buClr>
              <a:buSzPts val="1000"/>
            </a:pPr>
            <a:r>
              <a:rPr lang="zh-TW" altLang="zh-TW" b="1" dirty="0">
                <a:solidFill>
                  <a:srgbClr val="FFFF00"/>
                </a:solidFill>
                <a:latin typeface="+mn-lt"/>
                <a:ea typeface="微軟正黑體" pitchFamily="34" charset="-120"/>
                <a:sym typeface="Arial" charset="0"/>
              </a:rPr>
              <a:t>Q</a:t>
            </a:r>
            <a:r>
              <a:rPr lang="en-US" altLang="zh-TW" b="1" dirty="0">
                <a:solidFill>
                  <a:srgbClr val="FFFF00"/>
                </a:solidFill>
                <a:latin typeface="+mn-lt"/>
                <a:ea typeface="微軟正黑體" pitchFamily="34" charset="-120"/>
                <a:sym typeface="Arial" charset="0"/>
              </a:rPr>
              <a:t>WA-AC2600 wireless card</a:t>
            </a:r>
            <a:endParaRPr lang="zh-TW" altLang="en-US" b="1" dirty="0">
              <a:solidFill>
                <a:srgbClr val="FFFF00"/>
              </a:solidFill>
              <a:latin typeface="+mn-lt"/>
              <a:ea typeface="微軟正黑體" pitchFamily="34" charset="-120"/>
              <a:sym typeface="Arial" charset="0"/>
            </a:endParaRP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000" b="1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 charset="0"/>
              </a:rPr>
              <a:t>4 x 4 MU-MIMO</a:t>
            </a:r>
            <a:r>
              <a:rPr lang="zh-TW" altLang="en-US" sz="1000" b="1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 charset="0"/>
              </a:rPr>
              <a:t> </a:t>
            </a:r>
            <a:r>
              <a:rPr lang="en-US" altLang="zh-TW" sz="1000" b="1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 charset="0"/>
              </a:rPr>
              <a:t>AC2600</a:t>
            </a:r>
          </a:p>
          <a:p>
            <a:pPr indent="-84138" algn="ctr">
              <a:buClr>
                <a:srgbClr val="3F3F3F"/>
              </a:buClr>
              <a:buSzPts val="1000"/>
            </a:pPr>
            <a:r>
              <a:rPr lang="en-US" altLang="zh-TW" sz="1000" b="1" dirty="0">
                <a:solidFill>
                  <a:schemeClr val="bg1"/>
                </a:solidFill>
                <a:latin typeface="+mn-lt"/>
                <a:ea typeface="微軟正黑體" pitchFamily="34" charset="-120"/>
                <a:sym typeface="Arial" charset="0"/>
              </a:rPr>
              <a:t>Dual Band Dual Concurrent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BC1725-2EE6-DB43-B9A4-069FFEF7B3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3660" y="2655235"/>
            <a:ext cx="2451404" cy="2460422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3" name="橢圓 23">
            <a:extLst>
              <a:ext uri="{FF2B5EF4-FFF2-40B4-BE49-F238E27FC236}">
                <a16:creationId xmlns:a16="http://schemas.microsoft.com/office/drawing/2014/main" id="{5981CAF0-49A2-CE4D-8154-FE70E5429903}"/>
              </a:ext>
            </a:extLst>
          </p:cNvPr>
          <p:cNvSpPr/>
          <p:nvPr/>
        </p:nvSpPr>
        <p:spPr>
          <a:xfrm>
            <a:off x="573815" y="2886637"/>
            <a:ext cx="1614193" cy="765233"/>
          </a:xfrm>
          <a:prstGeom prst="ellipse">
            <a:avLst/>
          </a:prstGeom>
          <a:noFill/>
          <a:ln w="95250">
            <a:solidFill>
              <a:srgbClr val="0070C0">
                <a:alpha val="4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21" name="圖片 20" descr="WIFI-01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2751798"/>
            <a:ext cx="314192" cy="252000"/>
          </a:xfrm>
          <a:prstGeom prst="rect">
            <a:avLst/>
          </a:prstGeom>
        </p:spPr>
      </p:pic>
      <p:pic>
        <p:nvPicPr>
          <p:cNvPr id="1032" name="Picture 8" descr="C:\Users\Han Tsai\Desktop\TVS-x73e_直播\未命名-19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3075806"/>
            <a:ext cx="720080" cy="1171022"/>
          </a:xfrm>
          <a:prstGeom prst="rect">
            <a:avLst/>
          </a:prstGeom>
          <a:noFill/>
        </p:spPr>
      </p:pic>
      <p:grpSp>
        <p:nvGrpSpPr>
          <p:cNvPr id="20" name="群組 19"/>
          <p:cNvGrpSpPr/>
          <p:nvPr/>
        </p:nvGrpSpPr>
        <p:grpSpPr>
          <a:xfrm>
            <a:off x="5730599" y="3003798"/>
            <a:ext cx="3305897" cy="1974129"/>
            <a:chOff x="5241635" y="2719604"/>
            <a:chExt cx="3902397" cy="233033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971" y="2719604"/>
              <a:ext cx="3135119" cy="23004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241635" y="4214824"/>
              <a:ext cx="401935" cy="8115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1" name="Picture 7" descr="C:\Users\Han Tsai\Desktop\TVS-x73e_直播\NB.png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444155" y="3943474"/>
              <a:ext cx="1699877" cy="110646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439547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3F6C8-1037-EA4D-B551-12B47AB6C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1835"/>
            <a:ext cx="8179600" cy="3183194"/>
          </a:xfrm>
          <a:prstGeom prst="rect">
            <a:avLst/>
          </a:prstGeom>
        </p:spPr>
      </p:pic>
      <p:sp>
        <p:nvSpPr>
          <p:cNvPr id="26" name="平行四邊形 25"/>
          <p:cNvSpPr/>
          <p:nvPr/>
        </p:nvSpPr>
        <p:spPr>
          <a:xfrm>
            <a:off x="-660644" y="1275607"/>
            <a:ext cx="9121076" cy="505072"/>
          </a:xfrm>
          <a:prstGeom prst="parallelogram">
            <a:avLst>
              <a:gd name="adj" fmla="val 55727"/>
            </a:avLst>
          </a:prstGeom>
          <a:solidFill>
            <a:srgbClr val="00518E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58659" y="1203598"/>
            <a:ext cx="7969725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595959"/>
              </a:buClr>
              <a:buSzPct val="100000"/>
            </a:pPr>
            <a:r>
              <a:rPr lang="zh-TW" altLang="zh-TW" sz="21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HybridDesk Station, Linux Station, </a:t>
            </a:r>
            <a:r>
              <a:rPr lang="en-US" altLang="zh-TW" sz="21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accelerated transcoding</a:t>
            </a:r>
            <a:endParaRPr lang="zh-TW" altLang="en-US" sz="21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34" name="Shape 291" descr="QTS-4.3.4-全新支援.png">
            <a:extLst>
              <a:ext uri="{FF2B5EF4-FFF2-40B4-BE49-F238E27FC236}">
                <a16:creationId xmlns:a16="http://schemas.microsoft.com/office/drawing/2014/main" id="{844B4D26-22B6-A440-A97D-48229E8A1FCA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6045" y="1692776"/>
            <a:ext cx="5040560" cy="57179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Shape 292">
            <a:extLst>
              <a:ext uri="{FF2B5EF4-FFF2-40B4-BE49-F238E27FC236}">
                <a16:creationId xmlns:a16="http://schemas.microsoft.com/office/drawing/2014/main" id="{28BDE120-0069-C846-889D-E12CC8602E7E}"/>
              </a:ext>
            </a:extLst>
          </p:cNvPr>
          <p:cNvSpPr txBox="1"/>
          <p:nvPr/>
        </p:nvSpPr>
        <p:spPr>
          <a:xfrm rot="-614">
            <a:off x="2462136" y="1899517"/>
            <a:ext cx="3529848" cy="301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sz="1200" b="1" i="0" u="none" strike="noStrike" cap="none" dirty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QTS 4.3</a:t>
            </a:r>
            <a:r>
              <a:rPr lang="en-US" altLang="zh-TW" sz="1200" b="1" i="0" u="none" strike="noStrike" cap="none" dirty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.5</a:t>
            </a:r>
            <a:r>
              <a:rPr lang="zh-TW" sz="1200" b="1" i="0" u="none" strike="noStrike" cap="none" dirty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TW" sz="1200" b="1" i="0" u="none" strike="noStrike" cap="none" dirty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supports </a:t>
            </a:r>
            <a:r>
              <a:rPr lang="en-US" altLang="zh-TW" sz="1200" b="1" i="0" u="none" strike="noStrike" cap="none" dirty="0">
                <a:solidFill>
                  <a:srgbClr val="FF0000"/>
                </a:solidFill>
                <a:latin typeface="+mn-lt"/>
                <a:ea typeface="微軟正黑體" pitchFamily="34" charset="-120"/>
                <a:sym typeface="Arial"/>
              </a:rPr>
              <a:t>NVIDIA</a:t>
            </a:r>
            <a:r>
              <a:rPr lang="en-US" altLang="zh-TW" sz="1200" b="1" i="0" u="none" strike="noStrike" cap="none" dirty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 </a:t>
            </a:r>
            <a:r>
              <a:rPr lang="en-US" altLang="zh-Hant" sz="1200" b="1" i="0" u="none" strike="noStrike" cap="none" dirty="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rPr>
              <a:t>graphics card!</a:t>
            </a:r>
            <a:endParaRPr lang="en-US" altLang="zh-TW" sz="1200" b="1" i="0" u="none" strike="noStrike" cap="none" dirty="0">
              <a:solidFill>
                <a:schemeClr val="lt1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36" name="Shape 293">
            <a:extLst>
              <a:ext uri="{FF2B5EF4-FFF2-40B4-BE49-F238E27FC236}">
                <a16:creationId xmlns:a16="http://schemas.microsoft.com/office/drawing/2014/main" id="{90000FA3-8999-2547-9444-7816291C1750}"/>
              </a:ext>
            </a:extLst>
          </p:cNvPr>
          <p:cNvSpPr/>
          <p:nvPr/>
        </p:nvSpPr>
        <p:spPr>
          <a:xfrm>
            <a:off x="495804" y="1928808"/>
            <a:ext cx="8076724" cy="101566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endParaRPr lang="zh-TW" sz="1800" b="0" i="0" u="none" strike="noStrike" cap="none" dirty="0">
              <a:solidFill>
                <a:srgbClr val="595959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 sz="4000" b="1" i="0" u="none" strike="noStrike" cap="none" dirty="0">
                <a:solidFill>
                  <a:schemeClr val="lt1"/>
                </a:solidFill>
                <a:latin typeface="+mn-lt"/>
                <a:cs typeface="Arial"/>
                <a:sym typeface="Arial"/>
              </a:rPr>
              <a:t>HDMI output with a graphics card</a:t>
            </a:r>
            <a:endParaRPr lang="zh-TW" dirty="0">
              <a:solidFill>
                <a:srgbClr val="FFFFFF"/>
              </a:solidFill>
              <a:latin typeface="+mn-lt"/>
              <a:cs typeface="Arial"/>
              <a:sym typeface="Arial"/>
            </a:endParaRPr>
          </a:p>
        </p:txBody>
      </p:sp>
      <p:sp>
        <p:nvSpPr>
          <p:cNvPr id="31" name="圓角矩形 19">
            <a:extLst>
              <a:ext uri="{FF2B5EF4-FFF2-40B4-BE49-F238E27FC236}">
                <a16:creationId xmlns:a16="http://schemas.microsoft.com/office/drawing/2014/main" id="{7BC8DDFF-799F-114C-AC57-80C4F37EEF48}"/>
              </a:ext>
            </a:extLst>
          </p:cNvPr>
          <p:cNvSpPr/>
          <p:nvPr/>
        </p:nvSpPr>
        <p:spPr>
          <a:xfrm>
            <a:off x="7809659" y="1357650"/>
            <a:ext cx="1261944" cy="1296144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190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9" name="Picture 2" descr="C:\Users\Han Tsai\Desktop\TVS-x73e_直播\rm-ir004.png">
            <a:extLst>
              <a:ext uri="{FF2B5EF4-FFF2-40B4-BE49-F238E27FC236}">
                <a16:creationId xmlns:a16="http://schemas.microsoft.com/office/drawing/2014/main" id="{286655FF-C1B3-794A-B10B-8A2CD0648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632540">
            <a:off x="7838713" y="1303725"/>
            <a:ext cx="302162" cy="113261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D7656BD4-A197-7743-B568-09028F09E2CA}"/>
              </a:ext>
            </a:extLst>
          </p:cNvPr>
          <p:cNvSpPr/>
          <p:nvPr/>
        </p:nvSpPr>
        <p:spPr>
          <a:xfrm>
            <a:off x="8025683" y="1473790"/>
            <a:ext cx="11156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TW" sz="1100" b="1" dirty="0">
                <a:solidFill>
                  <a:srgbClr val="002060"/>
                </a:solidFill>
                <a:latin typeface="+mn-lt"/>
                <a:ea typeface="微軟正黑體" pitchFamily="34" charset="-120"/>
                <a:cs typeface="微軟正黑體"/>
              </a:rPr>
              <a:t>Supports </a:t>
            </a:r>
          </a:p>
          <a:p>
            <a:pPr algn="ctr">
              <a:defRPr/>
            </a:pPr>
            <a:r>
              <a:rPr lang="en-US" altLang="zh-TW" sz="1100" b="1" dirty="0">
                <a:solidFill>
                  <a:srgbClr val="002060"/>
                </a:solidFill>
                <a:latin typeface="+mn-lt"/>
                <a:ea typeface="微軟正黑體" pitchFamily="34" charset="-120"/>
                <a:cs typeface="微軟正黑體"/>
              </a:rPr>
              <a:t>RM-IR004 remote control with </a:t>
            </a:r>
            <a:r>
              <a:rPr lang="en-US" altLang="zh-TW" sz="1100" b="1" dirty="0" err="1">
                <a:solidFill>
                  <a:srgbClr val="002060"/>
                </a:solidFill>
                <a:latin typeface="+mn-lt"/>
                <a:ea typeface="微軟正黑體" pitchFamily="34" charset="-120"/>
                <a:cs typeface="微軟正黑體"/>
              </a:rPr>
              <a:t>Qbutton</a:t>
            </a:r>
            <a:r>
              <a:rPr lang="en-US" altLang="zh-TW" sz="1100" b="1" dirty="0">
                <a:solidFill>
                  <a:srgbClr val="002060"/>
                </a:solidFill>
                <a:latin typeface="+mn-lt"/>
                <a:ea typeface="微軟正黑體" pitchFamily="34" charset="-120"/>
                <a:cs typeface="微軟正黑體"/>
              </a:rPr>
              <a:t> feature</a:t>
            </a:r>
          </a:p>
        </p:txBody>
      </p:sp>
      <p:pic>
        <p:nvPicPr>
          <p:cNvPr id="22" name="Picture 36">
            <a:extLst>
              <a:ext uri="{FF2B5EF4-FFF2-40B4-BE49-F238E27FC236}">
                <a16:creationId xmlns:a16="http://schemas.microsoft.com/office/drawing/2014/main" id="{3C1BD23C-CACE-B74B-82D8-C1F4FF4D1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5114" y="3027255"/>
            <a:ext cx="1656101" cy="1035247"/>
          </a:xfrm>
          <a:prstGeom prst="rect">
            <a:avLst/>
          </a:prstGeom>
        </p:spPr>
      </p:pic>
      <p:pic>
        <p:nvPicPr>
          <p:cNvPr id="32" name="Shape 291" descr="QTS-4.3.4-全新支援.png">
            <a:extLst>
              <a:ext uri="{FF2B5EF4-FFF2-40B4-BE49-F238E27FC236}">
                <a16:creationId xmlns:a16="http://schemas.microsoft.com/office/drawing/2014/main" id="{D0C537C2-2D69-1B4F-8CF2-383113C810E5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919" y="3670002"/>
            <a:ext cx="2736304" cy="57179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94CAC9EE-4ECE-BD4F-8BA3-32B3EE29FA12}"/>
              </a:ext>
            </a:extLst>
          </p:cNvPr>
          <p:cNvSpPr txBox="1"/>
          <p:nvPr/>
        </p:nvSpPr>
        <p:spPr>
          <a:xfrm>
            <a:off x="1866207" y="383922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t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Without it: </a:t>
            </a:r>
            <a:r>
              <a:rPr lang="en-US" altLang="zh-Hant" sz="1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146s</a:t>
            </a:r>
            <a:endParaRPr lang="en-US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37" name="圖片 20">
            <a:extLst>
              <a:ext uri="{FF2B5EF4-FFF2-40B4-BE49-F238E27FC236}">
                <a16:creationId xmlns:a16="http://schemas.microsoft.com/office/drawing/2014/main" id="{9ACC0933-3799-E14A-8436-DCA1237E90B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47968" y="3591250"/>
            <a:ext cx="522495" cy="987574"/>
          </a:xfrm>
          <a:prstGeom prst="rect">
            <a:avLst/>
          </a:prstGeom>
        </p:spPr>
      </p:pic>
      <p:pic>
        <p:nvPicPr>
          <p:cNvPr id="38" name="圖片 22" descr="人-03.png">
            <a:extLst>
              <a:ext uri="{FF2B5EF4-FFF2-40B4-BE49-F238E27FC236}">
                <a16:creationId xmlns:a16="http://schemas.microsoft.com/office/drawing/2014/main" id="{95E90ECD-54E8-F74F-8877-0616404DD47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3215" y="3868627"/>
            <a:ext cx="750833" cy="360040"/>
          </a:xfrm>
          <a:prstGeom prst="rect">
            <a:avLst/>
          </a:prstGeom>
        </p:spPr>
      </p:pic>
      <p:pic>
        <p:nvPicPr>
          <p:cNvPr id="41" name="圖片 17">
            <a:extLst>
              <a:ext uri="{FF2B5EF4-FFF2-40B4-BE49-F238E27FC236}">
                <a16:creationId xmlns:a16="http://schemas.microsoft.com/office/drawing/2014/main" id="{BAB43559-2FFA-0649-AF8A-221DDDE460B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68925" y="4208560"/>
            <a:ext cx="634037" cy="864467"/>
          </a:xfrm>
          <a:prstGeom prst="rect">
            <a:avLst/>
          </a:prstGeom>
        </p:spPr>
      </p:pic>
      <p:grpSp>
        <p:nvGrpSpPr>
          <p:cNvPr id="42" name="群組 21">
            <a:extLst>
              <a:ext uri="{FF2B5EF4-FFF2-40B4-BE49-F238E27FC236}">
                <a16:creationId xmlns:a16="http://schemas.microsoft.com/office/drawing/2014/main" id="{5DCE6942-7674-754D-B63A-0591AF04C673}"/>
              </a:ext>
            </a:extLst>
          </p:cNvPr>
          <p:cNvGrpSpPr/>
          <p:nvPr/>
        </p:nvGrpSpPr>
        <p:grpSpPr>
          <a:xfrm>
            <a:off x="2225262" y="4472935"/>
            <a:ext cx="2616610" cy="624642"/>
            <a:chOff x="3547968" y="4218439"/>
            <a:chExt cx="2616610" cy="624642"/>
          </a:xfrm>
        </p:grpSpPr>
        <p:pic>
          <p:nvPicPr>
            <p:cNvPr id="43" name="Shape 291" descr="QTS-4.3.4-全新支援.png">
              <a:extLst>
                <a:ext uri="{FF2B5EF4-FFF2-40B4-BE49-F238E27FC236}">
                  <a16:creationId xmlns:a16="http://schemas.microsoft.com/office/drawing/2014/main" id="{0FB5F0B2-C257-824A-8240-542FC88EAD6B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47968" y="4218439"/>
              <a:ext cx="2616610" cy="6246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527FAF-6B47-354A-9964-78E289D81568}"/>
                </a:ext>
              </a:extLst>
            </p:cNvPr>
            <p:cNvSpPr txBox="1"/>
            <p:nvPr/>
          </p:nvSpPr>
          <p:spPr>
            <a:xfrm>
              <a:off x="3884305" y="4370599"/>
              <a:ext cx="1784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ant" sz="1800" b="1" dirty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With it: </a:t>
              </a:r>
              <a:r>
                <a:rPr lang="en-US" altLang="zh-Hant" sz="2400" b="1" dirty="0">
                  <a:solidFill>
                    <a:srgbClr val="FFF000"/>
                  </a:solidFill>
                  <a:latin typeface="+mn-lt"/>
                  <a:ea typeface="微軟正黑體" pitchFamily="34" charset="-120"/>
                </a:rPr>
                <a:t>26</a:t>
              </a:r>
              <a:r>
                <a:rPr lang="en-US" altLang="zh-Hant" sz="1800" b="1" dirty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 s !!</a:t>
              </a:r>
              <a:endParaRPr lang="en-US" sz="1800" b="1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45" name="圓角化對角線角落矩形 11">
            <a:extLst>
              <a:ext uri="{FF2B5EF4-FFF2-40B4-BE49-F238E27FC236}">
                <a16:creationId xmlns:a16="http://schemas.microsoft.com/office/drawing/2014/main" id="{514CF5F1-2BFC-2D44-9E98-568E6E20554D}"/>
              </a:ext>
            </a:extLst>
          </p:cNvPr>
          <p:cNvSpPr/>
          <p:nvPr/>
        </p:nvSpPr>
        <p:spPr>
          <a:xfrm>
            <a:off x="4558806" y="4179580"/>
            <a:ext cx="3528392" cy="798487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文字方塊 12">
            <a:extLst>
              <a:ext uri="{FF2B5EF4-FFF2-40B4-BE49-F238E27FC236}">
                <a16:creationId xmlns:a16="http://schemas.microsoft.com/office/drawing/2014/main" id="{966E188B-82CC-BB47-93AF-1E7BA17553EB}"/>
              </a:ext>
            </a:extLst>
          </p:cNvPr>
          <p:cNvSpPr txBox="1"/>
          <p:nvPr/>
        </p:nvSpPr>
        <p:spPr>
          <a:xfrm>
            <a:off x="6013421" y="4174219"/>
            <a:ext cx="20184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Install a graphics card to accelerate transcoding</a:t>
            </a:r>
            <a:endParaRPr lang="zh-TW" altLang="zh-TW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47" name="Shape 272" descr="\\Marketing\Marketing\To Cynthia\x77 PPT\顯卡\msi GTX 1050 Ti 半高顯卡.png">
            <a:extLst>
              <a:ext uri="{FF2B5EF4-FFF2-40B4-BE49-F238E27FC236}">
                <a16:creationId xmlns:a16="http://schemas.microsoft.com/office/drawing/2014/main" id="{83FD94ED-ED11-CD46-A58F-061643F3A904}"/>
              </a:ext>
            </a:extLst>
          </p:cNvPr>
          <p:cNvPicPr preferRelativeResize="0"/>
          <p:nvPr/>
        </p:nvPicPr>
        <p:blipFill rotWithShape="1"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2206" y="3953374"/>
            <a:ext cx="1473904" cy="14266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5954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31B2EE-DEBA-264E-9FD4-8A824E4CA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24" y="1707654"/>
            <a:ext cx="3335490" cy="3556729"/>
          </a:xfrm>
          <a:prstGeom prst="rect">
            <a:avLst/>
          </a:prstGeom>
        </p:spPr>
      </p:pic>
      <p:sp>
        <p:nvSpPr>
          <p:cNvPr id="271" name="Shape 2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altLang="zh-Hant" sz="3200" b="1" i="0" u="none" strike="noStrike" cap="none" dirty="0">
                <a:solidFill>
                  <a:schemeClr val="lt1"/>
                </a:solidFill>
                <a:latin typeface="+mn-lt"/>
                <a:cs typeface="Arial"/>
                <a:sym typeface="Arial"/>
              </a:rPr>
              <a:t>Supported graphics card dimension</a:t>
            </a:r>
            <a:endParaRPr lang="zh-TW" sz="3200" dirty="0">
              <a:solidFill>
                <a:srgbClr val="FFFFFF"/>
              </a:solidFill>
              <a:latin typeface="+mn-lt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D9E163-A1B1-BB4D-BADA-F37152DA81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419" y="1659527"/>
            <a:ext cx="3335074" cy="3556729"/>
          </a:xfrm>
          <a:prstGeom prst="rect">
            <a:avLst/>
          </a:prstGeom>
        </p:spPr>
      </p:pic>
      <p:grpSp>
        <p:nvGrpSpPr>
          <p:cNvPr id="2" name="群組 38"/>
          <p:cNvGrpSpPr/>
          <p:nvPr/>
        </p:nvGrpSpPr>
        <p:grpSpPr>
          <a:xfrm>
            <a:off x="827584" y="1635646"/>
            <a:ext cx="2472594" cy="571798"/>
            <a:chOff x="401783" y="4453629"/>
            <a:chExt cx="2472594" cy="571798"/>
          </a:xfrm>
        </p:grpSpPr>
        <p:pic>
          <p:nvPicPr>
            <p:cNvPr id="32" name="Shape 291" descr="QTS-4.3.4-全新支援.png">
              <a:extLst>
                <a:ext uri="{FF2B5EF4-FFF2-40B4-BE49-F238E27FC236}">
                  <a16:creationId xmlns:a16="http://schemas.microsoft.com/office/drawing/2014/main" id="{1AB7089B-D9CE-584F-8CB3-2ADDCAA06883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1783" y="4453629"/>
              <a:ext cx="2472594" cy="571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F23670E6-2418-4142-A013-20330E8E9535}"/>
                </a:ext>
              </a:extLst>
            </p:cNvPr>
            <p:cNvSpPr txBox="1"/>
            <p:nvPr/>
          </p:nvSpPr>
          <p:spPr>
            <a:xfrm>
              <a:off x="1091913" y="4644962"/>
              <a:ext cx="8563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+mn-lt"/>
                </a:rPr>
                <a:t>TS-473</a:t>
              </a:r>
            </a:p>
          </p:txBody>
        </p:sp>
      </p:grpSp>
      <p:grpSp>
        <p:nvGrpSpPr>
          <p:cNvPr id="4" name="群組 39"/>
          <p:cNvGrpSpPr/>
          <p:nvPr/>
        </p:nvGrpSpPr>
        <p:grpSpPr>
          <a:xfrm>
            <a:off x="4043622" y="1635646"/>
            <a:ext cx="2472594" cy="571798"/>
            <a:chOff x="3203848" y="4443958"/>
            <a:chExt cx="2472594" cy="571798"/>
          </a:xfrm>
        </p:grpSpPr>
        <p:pic>
          <p:nvPicPr>
            <p:cNvPr id="22" name="Shape 291" descr="QTS-4.3.4-全新支援.png">
              <a:extLst>
                <a:ext uri="{FF2B5EF4-FFF2-40B4-BE49-F238E27FC236}">
                  <a16:creationId xmlns:a16="http://schemas.microsoft.com/office/drawing/2014/main" id="{844B4D26-22B6-A440-A97D-48229E8A1FCA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03848" y="4443958"/>
              <a:ext cx="2472594" cy="571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TextBox 25">
              <a:extLst>
                <a:ext uri="{FF2B5EF4-FFF2-40B4-BE49-F238E27FC236}">
                  <a16:creationId xmlns:a16="http://schemas.microsoft.com/office/drawing/2014/main" id="{16C510D7-3E3E-104E-ABAC-D26C7F136339}"/>
                </a:ext>
              </a:extLst>
            </p:cNvPr>
            <p:cNvSpPr txBox="1"/>
            <p:nvPr/>
          </p:nvSpPr>
          <p:spPr>
            <a:xfrm>
              <a:off x="3539819" y="4627854"/>
              <a:ext cx="17011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Hant" sz="1600" b="1" dirty="0">
                  <a:solidFill>
                    <a:schemeClr val="bg1"/>
                  </a:solidFill>
                  <a:latin typeface="+mn-lt"/>
                </a:rPr>
                <a:t>TS-673 / TS-873</a:t>
              </a:r>
              <a:endParaRPr lang="en-US" sz="1600" b="1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1" name="圓角化對角線角落矩形 40"/>
          <p:cNvSpPr/>
          <p:nvPr/>
        </p:nvSpPr>
        <p:spPr>
          <a:xfrm>
            <a:off x="-180528" y="1203598"/>
            <a:ext cx="3096344" cy="50405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Shape 242"/>
          <p:cNvSpPr txBox="1"/>
          <p:nvPr/>
        </p:nvSpPr>
        <p:spPr>
          <a:xfrm>
            <a:off x="-108520" y="1275321"/>
            <a:ext cx="3252468" cy="3606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20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250W </a:t>
            </a:r>
            <a:r>
              <a:rPr lang="en-US" altLang="zh-Hant" sz="20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power supply</a:t>
            </a:r>
            <a:endParaRPr lang="zh-TW" altLang="en-US" sz="20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7" name="圓角矩形 19">
            <a:extLst>
              <a:ext uri="{FF2B5EF4-FFF2-40B4-BE49-F238E27FC236}">
                <a16:creationId xmlns:a16="http://schemas.microsoft.com/office/drawing/2014/main" id="{7BC8DDFF-799F-114C-AC57-80C4F37EEF48}"/>
              </a:ext>
            </a:extLst>
          </p:cNvPr>
          <p:cNvSpPr/>
          <p:nvPr/>
        </p:nvSpPr>
        <p:spPr>
          <a:xfrm>
            <a:off x="6703955" y="1791602"/>
            <a:ext cx="1982024" cy="1512168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5715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EADA47-6562-094A-88E8-09F65718C785}"/>
              </a:ext>
            </a:extLst>
          </p:cNvPr>
          <p:cNvSpPr txBox="1"/>
          <p:nvPr/>
        </p:nvSpPr>
        <p:spPr>
          <a:xfrm>
            <a:off x="6761576" y="1912684"/>
            <a:ext cx="2005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sz="16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Supports bus-powered NVIDIA graphics cards such as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 GeForce</a:t>
            </a:r>
            <a:r>
              <a:rPr lang="en-US" sz="1600" b="1" baseline="40000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®</a:t>
            </a:r>
            <a:r>
              <a:rPr lang="en-US" sz="16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 GT1030</a:t>
            </a:r>
            <a:r>
              <a:rPr lang="zh-Hant" altLang="en-US" sz="16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Hant" sz="16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&amp;</a:t>
            </a:r>
            <a:r>
              <a:rPr lang="zh-Hant" altLang="en-US" sz="16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Hant" sz="16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1050</a:t>
            </a:r>
            <a:endParaRPr lang="en-US" sz="1600" b="1" dirty="0">
              <a:solidFill>
                <a:srgbClr val="00206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8" name="Shape 390"/>
          <p:cNvSpPr/>
          <p:nvPr/>
        </p:nvSpPr>
        <p:spPr>
          <a:xfrm>
            <a:off x="179512" y="4155926"/>
            <a:ext cx="2042910" cy="333383"/>
          </a:xfrm>
          <a:prstGeom prst="rect">
            <a:avLst/>
          </a:prstGeom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Hant" b="1" dirty="0">
                <a:ea typeface="微軟正黑體" pitchFamily="34" charset="-120"/>
              </a:rPr>
              <a:t>Low-profile </a:t>
            </a:r>
            <a:r>
              <a:rPr lang="en-US" altLang="zh-Hant" b="1" dirty="0" err="1">
                <a:ea typeface="微軟正黑體" pitchFamily="34" charset="-120"/>
              </a:rPr>
              <a:t>PCIe</a:t>
            </a:r>
            <a:r>
              <a:rPr lang="en-US" altLang="zh-Hant" b="1" dirty="0">
                <a:ea typeface="微軟正黑體" pitchFamily="34" charset="-120"/>
              </a:rPr>
              <a:t> card</a:t>
            </a:r>
            <a:endParaRPr lang="en-US" altLang="zh-TW" b="1" dirty="0">
              <a:ea typeface="微軟正黑體" pitchFamily="34" charset="-120"/>
            </a:endParaRPr>
          </a:p>
        </p:txBody>
      </p:sp>
      <p:sp>
        <p:nvSpPr>
          <p:cNvPr id="49" name="Shape 390"/>
          <p:cNvSpPr/>
          <p:nvPr/>
        </p:nvSpPr>
        <p:spPr>
          <a:xfrm>
            <a:off x="3321178" y="4155926"/>
            <a:ext cx="2042910" cy="333383"/>
          </a:xfrm>
          <a:prstGeom prst="rect">
            <a:avLst/>
          </a:prstGeom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r>
              <a:rPr lang="en-US" altLang="zh-TW" b="1" dirty="0">
                <a:ea typeface="微軟正黑體" pitchFamily="34" charset="-120"/>
              </a:rPr>
              <a:t>Full-height </a:t>
            </a:r>
            <a:r>
              <a:rPr lang="en-US" altLang="zh-Hant" b="1" dirty="0" err="1">
                <a:ea typeface="微軟正黑體" pitchFamily="34" charset="-120"/>
              </a:rPr>
              <a:t>PCIe</a:t>
            </a:r>
            <a:r>
              <a:rPr lang="en-US" altLang="zh-Hant" b="1" dirty="0">
                <a:ea typeface="微軟正黑體" pitchFamily="34" charset="-120"/>
              </a:rPr>
              <a:t> card</a:t>
            </a:r>
            <a:endParaRPr lang="en-US" altLang="zh-TW" b="1" dirty="0"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0129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群組 14"/>
          <p:cNvGrpSpPr/>
          <p:nvPr/>
        </p:nvGrpSpPr>
        <p:grpSpPr>
          <a:xfrm>
            <a:off x="4786314" y="3214692"/>
            <a:ext cx="6143668" cy="1071570"/>
            <a:chOff x="4857752" y="1337487"/>
            <a:chExt cx="2329260" cy="511841"/>
          </a:xfrm>
        </p:grpSpPr>
        <p:sp>
          <p:nvSpPr>
            <p:cNvPr id="16" name="平行四邊形 15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021429" y="1337487"/>
              <a:ext cx="2089628" cy="213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4786314" y="2071684"/>
            <a:ext cx="6143668" cy="1071570"/>
            <a:chOff x="4857752" y="1337487"/>
            <a:chExt cx="2329260" cy="511841"/>
          </a:xfrm>
        </p:grpSpPr>
        <p:sp>
          <p:nvSpPr>
            <p:cNvPr id="13" name="平行四邊形 12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5021429" y="1337487"/>
              <a:ext cx="2089628" cy="2131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QTS &amp; virtualization increases productivity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44" y="2000246"/>
            <a:ext cx="4904481" cy="29317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6346" y="1142990"/>
            <a:ext cx="4214810" cy="707874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zh-TW" altLang="en-US" sz="2400" b="1" dirty="0">
                <a:solidFill>
                  <a:srgbClr val="0070C0"/>
                </a:solidFill>
                <a:latin typeface="+mn-lt"/>
                <a:ea typeface="Microsoft JhengHei" charset="-120"/>
                <a:cs typeface="Microsoft JhengHei" charset="-120"/>
              </a:rPr>
              <a:t>一機多系統</a:t>
            </a:r>
            <a:endParaRPr lang="en-US" altLang="zh-TW" sz="2400" b="1" dirty="0">
              <a:solidFill>
                <a:srgbClr val="0070C0"/>
              </a:solidFill>
              <a:latin typeface="+mn-lt"/>
              <a:ea typeface="Microsoft JhengHei" charset="-120"/>
              <a:cs typeface="Microsoft JhengHei" charset="-120"/>
            </a:endParaRPr>
          </a:p>
          <a:p>
            <a:pPr algn="ctr" eaLnBrk="1" hangingPunct="1">
              <a:defRPr/>
            </a:pPr>
            <a:r>
              <a:rPr lang="en-US" altLang="zh-TW" b="1" dirty="0">
                <a:solidFill>
                  <a:schemeClr val="bg1"/>
                </a:solidFill>
                <a:latin typeface="+mn-lt"/>
                <a:ea typeface="Microsoft JhengHei" charset="-120"/>
                <a:cs typeface="Microsoft JhengHei" charset="-120"/>
              </a:rPr>
              <a:t>Supports Windows/Linux VMs &amp; containers</a:t>
            </a:r>
            <a:endParaRPr lang="en-US" b="1" dirty="0">
              <a:solidFill>
                <a:schemeClr val="bg1"/>
              </a:solidFill>
              <a:latin typeface="+mn-lt"/>
              <a:ea typeface="Microsoft JhengHei" charset="-120"/>
              <a:cs typeface="Microsoft JhengHei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1500180"/>
            <a:ext cx="4714908" cy="55398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b="1" dirty="0">
                <a:solidFill>
                  <a:schemeClr val="bg1"/>
                </a:solidFill>
                <a:latin typeface="+mn-lt"/>
                <a:ea typeface="Microsoft JhengHei" charset="-120"/>
                <a:cs typeface="Microsoft JhengHei" charset="-120"/>
              </a:rPr>
              <a:t>All-new </a:t>
            </a:r>
            <a:r>
              <a:rPr lang="en-US" altLang="zh-TW" b="1" dirty="0">
                <a:solidFill>
                  <a:srgbClr val="FFFF00"/>
                </a:solidFill>
                <a:latin typeface="+mn-lt"/>
                <a:ea typeface="Microsoft JhengHei" charset="-120"/>
                <a:cs typeface="Microsoft JhengHei" charset="-120"/>
              </a:rPr>
              <a:t>QTS 4.3.4 </a:t>
            </a:r>
            <a:r>
              <a:rPr lang="en-US" altLang="zh-TW" b="1" dirty="0">
                <a:solidFill>
                  <a:schemeClr val="bg1"/>
                </a:solidFill>
                <a:latin typeface="+mn-lt"/>
                <a:ea typeface="Microsoft JhengHei" charset="-120"/>
                <a:cs typeface="Microsoft JhengHei" charset="-120"/>
              </a:rPr>
              <a:t>Storage &amp; Snapshot Manager, and multimedia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7950" y="2303516"/>
            <a:ext cx="2307782" cy="64631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1700" b="1" dirty="0">
                <a:solidFill>
                  <a:srgbClr val="FFFF00"/>
                </a:solidFill>
                <a:latin typeface="+mn-lt"/>
                <a:ea typeface="Microsoft JhengHei" charset="-120"/>
                <a:cs typeface="Microsoft JhengHei" charset="-120"/>
              </a:rPr>
              <a:t>Virtualization Station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29388" y="3500444"/>
            <a:ext cx="2307782" cy="646319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algn="ctr" eaLnBrk="1" hangingPunct="1">
              <a:defRPr/>
            </a:pPr>
            <a:r>
              <a:rPr lang="en-US" altLang="zh-TW" sz="1700" b="1" dirty="0">
                <a:solidFill>
                  <a:srgbClr val="FFFF00"/>
                </a:solidFill>
                <a:latin typeface="+mn-lt"/>
                <a:ea typeface="Microsoft JhengHei" charset="-120"/>
                <a:cs typeface="Microsoft JhengHei" charset="-120"/>
              </a:rPr>
              <a:t>Container</a:t>
            </a:r>
          </a:p>
          <a:p>
            <a:pPr algn="ctr" eaLnBrk="1" hangingPunct="1">
              <a:defRPr/>
            </a:pPr>
            <a:r>
              <a:rPr lang="en-US" altLang="zh-TW" sz="1700" b="1" dirty="0">
                <a:solidFill>
                  <a:srgbClr val="FFFF00"/>
                </a:solidFill>
                <a:latin typeface="+mn-lt"/>
                <a:ea typeface="Microsoft JhengHei" charset="-120"/>
                <a:cs typeface="Microsoft JhengHei" charset="-120"/>
              </a:rPr>
              <a:t>Station</a:t>
            </a:r>
            <a:endParaRPr lang="en-US" b="1" dirty="0">
              <a:solidFill>
                <a:schemeClr val="bg1"/>
              </a:solidFill>
              <a:latin typeface="+mn-lt"/>
              <a:ea typeface="Microsoft JhengHei" charset="-120"/>
              <a:cs typeface="Microsoft JhengHei" charset="-120"/>
            </a:endParaRPr>
          </a:p>
        </p:txBody>
      </p:sp>
      <p:pic>
        <p:nvPicPr>
          <p:cNvPr id="3075" name="Picture 3" descr="\\MARKETING\Marketing\MarketingMaterials\素材\_icons\ICON_Sabrina\Virtualization Station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2214560"/>
            <a:ext cx="785818" cy="785818"/>
          </a:xfrm>
          <a:prstGeom prst="rect">
            <a:avLst/>
          </a:prstGeom>
          <a:noFill/>
        </p:spPr>
      </p:pic>
      <p:pic>
        <p:nvPicPr>
          <p:cNvPr id="3076" name="Picture 4" descr="\\MARKETING\Marketing\MarketingMaterials\素材\_icons\00_4.2iconPNG\Container-Station-icon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2132" y="3384000"/>
            <a:ext cx="785818" cy="785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304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fontAlgn="base"/>
            <a:r>
              <a:rPr lang="en-US" altLang="zh-TW" sz="4000" dirty="0">
                <a:latin typeface="+mn-lt"/>
              </a:rPr>
              <a:t>24x7 surveillance center</a:t>
            </a:r>
            <a:endParaRPr lang="zh-TW" altLang="en-US" sz="4000" dirty="0">
              <a:latin typeface="+mn-lt"/>
            </a:endParaRPr>
          </a:p>
        </p:txBody>
      </p:sp>
      <p:sp>
        <p:nvSpPr>
          <p:cNvPr id="24" name="圓角矩形 19">
            <a:extLst>
              <a:ext uri="{FF2B5EF4-FFF2-40B4-BE49-F238E27FC236}">
                <a16:creationId xmlns:a16="http://schemas.microsoft.com/office/drawing/2014/main" id="{7BC8DDFF-799F-114C-AC57-80C4F37EEF48}"/>
              </a:ext>
            </a:extLst>
          </p:cNvPr>
          <p:cNvSpPr/>
          <p:nvPr/>
        </p:nvSpPr>
        <p:spPr>
          <a:xfrm>
            <a:off x="285720" y="1282052"/>
            <a:ext cx="8501122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6" name="圓角矩形 20">
            <a:extLst>
              <a:ext uri="{FF2B5EF4-FFF2-40B4-BE49-F238E27FC236}">
                <a16:creationId xmlns:a16="http://schemas.microsoft.com/office/drawing/2014/main" id="{E41C3EBB-EF73-D243-810D-91982F663506}"/>
              </a:ext>
            </a:extLst>
          </p:cNvPr>
          <p:cNvSpPr/>
          <p:nvPr/>
        </p:nvSpPr>
        <p:spPr>
          <a:xfrm>
            <a:off x="500036" y="1501737"/>
            <a:ext cx="2571766" cy="1269621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BF108C2-6AAD-4F49-9E57-89096030E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28" y="1280652"/>
            <a:ext cx="642942" cy="64302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ECC4FFD-453F-6541-BEEA-2086FE3191EB}"/>
              </a:ext>
            </a:extLst>
          </p:cNvPr>
          <p:cNvSpPr/>
          <p:nvPr/>
        </p:nvSpPr>
        <p:spPr>
          <a:xfrm>
            <a:off x="642910" y="1851670"/>
            <a:ext cx="2357454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+mn-lt"/>
                <a:ea typeface="Microsoft JhengHei" charset="-120"/>
                <a:cs typeface="Microsoft JhengHei" charset="-120"/>
              </a:rPr>
              <a:t>Surveillance Station 5.1</a:t>
            </a:r>
          </a:p>
          <a:p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Free: </a:t>
            </a:r>
            <a:r>
              <a:rPr lang="en-US" sz="1500" b="1" dirty="0">
                <a:solidFill>
                  <a:srgbClr val="C00000"/>
                </a:solidFill>
                <a:latin typeface="+mn-lt"/>
                <a:ea typeface="Microsoft JhengHei" charset="-120"/>
                <a:cs typeface="Microsoft JhengHei" charset="-120"/>
              </a:rPr>
              <a:t>4 channels</a:t>
            </a:r>
          </a:p>
          <a:p>
            <a:r>
              <a:rPr 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Max: 72</a:t>
            </a:r>
            <a:r>
              <a:rPr lang="en-US" sz="1200" b="1" dirty="0">
                <a:latin typeface="+mn-lt"/>
                <a:ea typeface="Microsoft JhengHei" charset="-120"/>
                <a:cs typeface="Microsoft JhengHei" charset="-120"/>
              </a:rPr>
              <a:t> channels</a:t>
            </a:r>
            <a:r>
              <a:rPr lang="en-US" altLang="zh-TW" sz="1200" b="1" dirty="0">
                <a:latin typeface="+mn-lt"/>
                <a:ea typeface="Microsoft JhengHei" charset="-120"/>
                <a:cs typeface="Microsoft JhengHei" charset="-120"/>
              </a:rPr>
              <a:t> (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optional license purchase)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 charset="-120"/>
              <a:cs typeface="Microsoft JhengHei" charset="-12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3669AF8-032A-E140-ABFC-E6A8D2A961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564" y="2960055"/>
            <a:ext cx="3159866" cy="2064953"/>
          </a:xfrm>
          <a:prstGeom prst="rect">
            <a:avLst/>
          </a:prstGeom>
        </p:spPr>
      </p:pic>
      <p:sp>
        <p:nvSpPr>
          <p:cNvPr id="31" name="圓角矩形 24">
            <a:extLst>
              <a:ext uri="{FF2B5EF4-FFF2-40B4-BE49-F238E27FC236}">
                <a16:creationId xmlns:a16="http://schemas.microsoft.com/office/drawing/2014/main" id="{81B6F625-B67E-0746-940A-48C4B3607804}"/>
              </a:ext>
            </a:extLst>
          </p:cNvPr>
          <p:cNvSpPr/>
          <p:nvPr/>
        </p:nvSpPr>
        <p:spPr>
          <a:xfrm>
            <a:off x="3214678" y="1501738"/>
            <a:ext cx="2571768" cy="1285883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47071B-D13D-7048-842E-0E71690D32FF}"/>
              </a:ext>
            </a:extLst>
          </p:cNvPr>
          <p:cNvSpPr/>
          <p:nvPr/>
        </p:nvSpPr>
        <p:spPr>
          <a:xfrm>
            <a:off x="3286116" y="1851670"/>
            <a:ext cx="2214578" cy="923322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+mn-lt"/>
                <a:ea typeface="Microsoft JhengHei" charset="-120"/>
                <a:cs typeface="Microsoft JhengHei" charset="-120"/>
              </a:rPr>
              <a:t>QVR Pro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Free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:</a:t>
            </a:r>
            <a:r>
              <a:rPr lang="en-US" sz="1200" b="1" dirty="0">
                <a:solidFill>
                  <a:schemeClr val="bg2">
                    <a:lumMod val="50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 </a:t>
            </a:r>
            <a:r>
              <a:rPr lang="en-US" sz="1500" b="1" dirty="0">
                <a:solidFill>
                  <a:srgbClr val="C00000"/>
                </a:solidFill>
                <a:latin typeface="+mn-lt"/>
                <a:ea typeface="Microsoft JhengHei" charset="-120"/>
                <a:cs typeface="Microsoft JhengHei" charset="-120"/>
              </a:rPr>
              <a:t>8 </a:t>
            </a:r>
            <a:r>
              <a:rPr lang="en-US" altLang="zh-TW" sz="1500" b="1" dirty="0">
                <a:solidFill>
                  <a:srgbClr val="C00000"/>
                </a:solidFill>
                <a:latin typeface="+mn-lt"/>
                <a:ea typeface="Microsoft JhengHei" charset="-120"/>
                <a:cs typeface="Microsoft JhengHei" charset="-120"/>
              </a:rPr>
              <a:t>channels</a:t>
            </a:r>
            <a:endParaRPr lang="en-US" sz="1500" b="1" dirty="0">
              <a:solidFill>
                <a:srgbClr val="C00000"/>
              </a:solidFill>
              <a:latin typeface="+mn-lt"/>
              <a:ea typeface="Microsoft JhengHei" charset="-120"/>
              <a:cs typeface="Microsoft JhengHei" charset="-120"/>
            </a:endParaRP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Max</a:t>
            </a:r>
            <a:r>
              <a:rPr lang="en-US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: 128channels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200" b="1" dirty="0">
                <a:latin typeface="+mn-lt"/>
                <a:ea typeface="Microsoft JhengHei" charset="-120"/>
                <a:cs typeface="Microsoft JhengHei" charset="-120"/>
              </a:rPr>
              <a:t>(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optional license purchase)</a:t>
            </a:r>
            <a:endParaRPr lang="en-US" alt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 charset="-120"/>
              <a:cs typeface="Microsoft JhengHei" charset="-120"/>
            </a:endParaRPr>
          </a:p>
        </p:txBody>
      </p:sp>
      <p:pic>
        <p:nvPicPr>
          <p:cNvPr id="33" name="圖片 5" descr="new-256.png">
            <a:extLst>
              <a:ext uri="{FF2B5EF4-FFF2-40B4-BE49-F238E27FC236}">
                <a16:creationId xmlns:a16="http://schemas.microsoft.com/office/drawing/2014/main" id="{DA0A0249-B32B-E840-9316-3F179199C8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066" y="1573158"/>
            <a:ext cx="642934" cy="64301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865496D-F6BD-3F41-985A-EDC44476EC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2779472"/>
            <a:ext cx="4188872" cy="236402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7CB984E-C738-804B-9904-B8BFB1CFF69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785" y="3926273"/>
            <a:ext cx="1213273" cy="1213431"/>
          </a:xfrm>
          <a:prstGeom prst="rect">
            <a:avLst/>
          </a:prstGeom>
        </p:spPr>
      </p:pic>
      <p:sp>
        <p:nvSpPr>
          <p:cNvPr id="36" name="圓角矩形 26">
            <a:extLst>
              <a:ext uri="{FF2B5EF4-FFF2-40B4-BE49-F238E27FC236}">
                <a16:creationId xmlns:a16="http://schemas.microsoft.com/office/drawing/2014/main" id="{D9C3D1DA-2885-2147-960F-96F156E3592A}"/>
              </a:ext>
            </a:extLst>
          </p:cNvPr>
          <p:cNvSpPr/>
          <p:nvPr/>
        </p:nvSpPr>
        <p:spPr>
          <a:xfrm>
            <a:off x="5929322" y="1501738"/>
            <a:ext cx="2643206" cy="1285884"/>
          </a:xfrm>
          <a:prstGeom prst="roundRect">
            <a:avLst>
              <a:gd name="adj" fmla="val 7512"/>
            </a:avLst>
          </a:prstGeom>
          <a:solidFill>
            <a:schemeClr val="bg1"/>
          </a:solidFill>
          <a:ln w="889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68C3B20-DD14-6F45-9D69-36C95F315D4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454" y="1280652"/>
            <a:ext cx="642942" cy="642942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BE5B2C4-C358-3844-9A29-B17EA0310829}"/>
              </a:ext>
            </a:extLst>
          </p:cNvPr>
          <p:cNvSpPr/>
          <p:nvPr/>
        </p:nvSpPr>
        <p:spPr>
          <a:xfrm>
            <a:off x="6000760" y="1879261"/>
            <a:ext cx="2571768" cy="692489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en-US" sz="1500" b="1" dirty="0">
                <a:solidFill>
                  <a:srgbClr val="0070C0"/>
                </a:solidFill>
                <a:latin typeface="+mn-lt"/>
                <a:ea typeface="Microsoft JhengHei" charset="-120"/>
                <a:cs typeface="Microsoft JhengHei" charset="-120"/>
              </a:rPr>
              <a:t>QUSBCam2</a:t>
            </a:r>
          </a:p>
          <a:p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Up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to 1080p USB Webcam</a:t>
            </a:r>
            <a:r>
              <a:rPr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 </a:t>
            </a:r>
            <a:r>
              <a:rPr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icrosoft JhengHei" charset="-120"/>
                <a:cs typeface="Microsoft JhengHei" charset="-120"/>
              </a:rPr>
              <a:t>recording</a:t>
            </a:r>
            <a:endParaRPr lang="en-US" sz="12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Microsoft JhengHei" charset="-120"/>
              <a:cs typeface="Microsoft JhengHei" charset="-12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CA7865E-DBF1-D147-A9C6-1C9A61B471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3372" y="1280652"/>
            <a:ext cx="642942" cy="64294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61B2082-01A4-1343-9CB1-9B5217B07F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0192" y="3703085"/>
            <a:ext cx="2304256" cy="14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8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6">
            <a:extLst>
              <a:ext uri="{FF2B5EF4-FFF2-40B4-BE49-F238E27FC236}">
                <a16:creationId xmlns:a16="http://schemas.microsoft.com/office/drawing/2014/main" id="{54D20FE2-9B2C-CC45-8269-FABCCBE950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0498" y="1675701"/>
            <a:ext cx="1081782" cy="1081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3200" dirty="0">
                <a:latin typeface="+mn-lt"/>
              </a:rPr>
              <a:t>Expand capacity with VJBOD &amp; more</a:t>
            </a:r>
            <a:endParaRPr lang="en-US" sz="32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2466" y="3651870"/>
            <a:ext cx="1893430" cy="5232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1GbE / 10GbE</a:t>
            </a:r>
          </a:p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iSCSI connection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645234" y="3219822"/>
            <a:ext cx="2510942" cy="30776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USB 3.1 Gen 1 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connection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1232" y="3935308"/>
            <a:ext cx="1423392" cy="5232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Max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8 </a:t>
            </a:r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VJBOD devices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97996" y="3628820"/>
            <a:ext cx="2730188" cy="5232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Max</a:t>
            </a:r>
            <a:r>
              <a:rPr lang="zh-TW" altLang="en-US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2</a:t>
            </a:r>
            <a:endParaRPr lang="en-US" altLang="zh-TW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  <a:p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UX-800P/UX-500P devices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B427A1-3D13-0C40-AEDB-6E71AA4B9A8E}"/>
              </a:ext>
            </a:extLst>
          </p:cNvPr>
          <p:cNvSpPr txBox="1"/>
          <p:nvPr/>
        </p:nvSpPr>
        <p:spPr>
          <a:xfrm>
            <a:off x="7020272" y="1616490"/>
            <a:ext cx="1966869" cy="52321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Max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4 </a:t>
            </a:r>
            <a:endParaRPr lang="en-US" altLang="zh-TW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  <a:p>
            <a:r>
              <a:rPr lang="en-US" altLang="zh-TW" b="1" dirty="0">
                <a:solidFill>
                  <a:schemeClr val="bg2">
                    <a:lumMod val="50000"/>
                  </a:schemeClr>
                </a:solidFill>
                <a:latin typeface="+mn-lt"/>
                <a:ea typeface="微軟正黑體" pitchFamily="34" charset="-120"/>
              </a:rPr>
              <a:t>REXP-1000P devices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6400B-D7D8-C040-8607-056A8C6EACBD}"/>
              </a:ext>
            </a:extLst>
          </p:cNvPr>
          <p:cNvSpPr txBox="1"/>
          <p:nvPr/>
        </p:nvSpPr>
        <p:spPr>
          <a:xfrm>
            <a:off x="4229039" y="2571750"/>
            <a:ext cx="2757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t" b="1" dirty="0">
                <a:latin typeface="+mn-lt"/>
                <a:ea typeface="微軟正黑體" pitchFamily="34" charset="-120"/>
              </a:rPr>
              <a:t>Optional SAS-12G2E card and</a:t>
            </a:r>
          </a:p>
          <a:p>
            <a:r>
              <a:rPr lang="en-US" b="1" dirty="0">
                <a:latin typeface="+mn-lt"/>
                <a:ea typeface="微軟正黑體" pitchFamily="34" charset="-120"/>
              </a:rPr>
              <a:t>SFF-8644 to SFF-8088 </a:t>
            </a:r>
            <a:r>
              <a:rPr lang="en-US" altLang="zh-Hant" b="1" dirty="0">
                <a:latin typeface="+mn-lt"/>
                <a:ea typeface="微軟正黑體" pitchFamily="34" charset="-120"/>
              </a:rPr>
              <a:t>cable</a:t>
            </a:r>
            <a:endParaRPr lang="en-US" b="1" dirty="0">
              <a:latin typeface="+mn-lt"/>
              <a:ea typeface="微軟正黑體" pitchFamily="34" charset="-120"/>
            </a:endParaRPr>
          </a:p>
        </p:txBody>
      </p:sp>
      <p:cxnSp>
        <p:nvCxnSpPr>
          <p:cNvPr id="27" name="Straight Connector 7">
            <a:extLst>
              <a:ext uri="{FF2B5EF4-FFF2-40B4-BE49-F238E27FC236}">
                <a16:creationId xmlns:a16="http://schemas.microsoft.com/office/drawing/2014/main" id="{0F7519BD-6D0E-9141-8AF6-A81FC6A82F94}"/>
              </a:ext>
            </a:extLst>
          </p:cNvPr>
          <p:cNvCxnSpPr>
            <a:cxnSpLocks/>
          </p:cNvCxnSpPr>
          <p:nvPr/>
        </p:nvCxnSpPr>
        <p:spPr>
          <a:xfrm>
            <a:off x="3707904" y="2571750"/>
            <a:ext cx="3456384" cy="0"/>
          </a:xfrm>
          <a:prstGeom prst="line">
            <a:avLst/>
          </a:prstGeom>
          <a:ln w="25400">
            <a:solidFill>
              <a:srgbClr val="7030A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圖片 41" descr="12G SAS HBA card_Rack.png">
            <a:extLst>
              <a:ext uri="{FF2B5EF4-FFF2-40B4-BE49-F238E27FC236}">
                <a16:creationId xmlns:a16="http://schemas.microsoft.com/office/drawing/2014/main" id="{10D8EE1C-4536-BA44-97DD-6077956002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4140" y="1792226"/>
            <a:ext cx="1212625" cy="909469"/>
          </a:xfrm>
          <a:prstGeom prst="rect">
            <a:avLst/>
          </a:prstGeom>
        </p:spPr>
      </p:pic>
      <p:grpSp>
        <p:nvGrpSpPr>
          <p:cNvPr id="29" name="群組 15"/>
          <p:cNvGrpSpPr/>
          <p:nvPr/>
        </p:nvGrpSpPr>
        <p:grpSpPr>
          <a:xfrm>
            <a:off x="6084288" y="3233893"/>
            <a:ext cx="1080000" cy="1080000"/>
            <a:chOff x="6959108" y="2066980"/>
            <a:chExt cx="1440187" cy="1440000"/>
          </a:xfrm>
        </p:grpSpPr>
        <p:sp>
          <p:nvSpPr>
            <p:cNvPr id="30" name="橢圓 29"/>
            <p:cNvSpPr/>
            <p:nvPr/>
          </p:nvSpPr>
          <p:spPr>
            <a:xfrm>
              <a:off x="6959108" y="2066980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31" name="圖片 30" descr="VJBOD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231863" y="2393385"/>
              <a:ext cx="1071570" cy="902972"/>
            </a:xfrm>
            <a:prstGeom prst="rect">
              <a:avLst/>
            </a:prstGeom>
          </p:spPr>
        </p:pic>
      </p:grpSp>
      <p:grpSp>
        <p:nvGrpSpPr>
          <p:cNvPr id="32" name="群組 10"/>
          <p:cNvGrpSpPr/>
          <p:nvPr/>
        </p:nvGrpSpPr>
        <p:grpSpPr>
          <a:xfrm>
            <a:off x="323648" y="2715886"/>
            <a:ext cx="1080000" cy="1080000"/>
            <a:chOff x="428596" y="2143809"/>
            <a:chExt cx="1440187" cy="1440000"/>
          </a:xfrm>
        </p:grpSpPr>
        <p:sp>
          <p:nvSpPr>
            <p:cNvPr id="33" name="橢圓 32"/>
            <p:cNvSpPr/>
            <p:nvPr/>
          </p:nvSpPr>
          <p:spPr>
            <a:xfrm>
              <a:off x="428596" y="2143809"/>
              <a:ext cx="1440187" cy="144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dirty="0"/>
            </a:p>
          </p:txBody>
        </p:sp>
        <p:pic>
          <p:nvPicPr>
            <p:cNvPr id="34" name="圖片 33" descr="VJBOD.png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4930" y="2431841"/>
              <a:ext cx="1095944" cy="963171"/>
            </a:xfrm>
            <a:prstGeom prst="rect">
              <a:avLst/>
            </a:prstGeom>
          </p:spPr>
        </p:pic>
      </p:grpSp>
      <p:pic>
        <p:nvPicPr>
          <p:cNvPr id="35" name="Picture 5">
            <a:extLst>
              <a:ext uri="{FF2B5EF4-FFF2-40B4-BE49-F238E27FC236}">
                <a16:creationId xmlns:a16="http://schemas.microsoft.com/office/drawing/2014/main" id="{797D0C23-94B4-EB40-9FCA-AB8BDBB617B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2422" y="2069427"/>
            <a:ext cx="2185610" cy="1366006"/>
          </a:xfrm>
          <a:prstGeom prst="rect">
            <a:avLst/>
          </a:prstGeom>
        </p:spPr>
      </p:pic>
      <p:grpSp>
        <p:nvGrpSpPr>
          <p:cNvPr id="36" name="群組 35"/>
          <p:cNvGrpSpPr/>
          <p:nvPr/>
        </p:nvGrpSpPr>
        <p:grpSpPr>
          <a:xfrm>
            <a:off x="4802252" y="1347614"/>
            <a:ext cx="1152128" cy="1080000"/>
            <a:chOff x="4716016" y="1421614"/>
            <a:chExt cx="1152128" cy="1080000"/>
          </a:xfrm>
        </p:grpSpPr>
        <p:sp>
          <p:nvSpPr>
            <p:cNvPr id="37" name="橢圓 9">
              <a:extLst>
                <a:ext uri="{FF2B5EF4-FFF2-40B4-BE49-F238E27FC236}">
                  <a16:creationId xmlns:a16="http://schemas.microsoft.com/office/drawing/2014/main" id="{64C19737-2B5B-AD44-9966-99BF3C10C879}"/>
                </a:ext>
              </a:extLst>
            </p:cNvPr>
            <p:cNvSpPr/>
            <p:nvPr/>
          </p:nvSpPr>
          <p:spPr>
            <a:xfrm>
              <a:off x="4773916" y="1421614"/>
              <a:ext cx="1080000" cy="1080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 b="1" dirty="0"/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4716016" y="1707654"/>
              <a:ext cx="11521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>
                  <a:solidFill>
                    <a:schemeClr val="bg1"/>
                  </a:solidFill>
                </a:rPr>
                <a:t>Mini SAS 12G -&gt; 6G</a:t>
              </a:r>
              <a:endParaRPr lang="zh-TW" alt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635896" y="2859782"/>
            <a:ext cx="2304256" cy="1296144"/>
            <a:chOff x="3707904" y="2859782"/>
            <a:chExt cx="1656184" cy="1296144"/>
          </a:xfrm>
        </p:grpSpPr>
        <p:cxnSp>
          <p:nvCxnSpPr>
            <p:cNvPr id="40" name="Straight Connector 7">
              <a:extLst>
                <a:ext uri="{FF2B5EF4-FFF2-40B4-BE49-F238E27FC236}">
                  <a16:creationId xmlns:a16="http://schemas.microsoft.com/office/drawing/2014/main" id="{0F7519BD-6D0E-9141-8AF6-A81FC6A82F94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rgbClr val="EF86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7">
              <a:extLst>
                <a:ext uri="{FF2B5EF4-FFF2-40B4-BE49-F238E27FC236}">
                  <a16:creationId xmlns:a16="http://schemas.microsoft.com/office/drawing/2014/main" id="{0F7519BD-6D0E-9141-8AF6-A81FC6A82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rgbClr val="EF86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7">
              <a:extLst>
                <a:ext uri="{FF2B5EF4-FFF2-40B4-BE49-F238E27FC236}">
                  <a16:creationId xmlns:a16="http://schemas.microsoft.com/office/drawing/2014/main" id="{0F7519BD-6D0E-9141-8AF6-A81FC6A82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2859782"/>
              <a:ext cx="0" cy="648072"/>
            </a:xfrm>
            <a:prstGeom prst="line">
              <a:avLst/>
            </a:prstGeom>
            <a:ln w="25400">
              <a:solidFill>
                <a:srgbClr val="EF86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7">
            <a:extLst>
              <a:ext uri="{FF2B5EF4-FFF2-40B4-BE49-F238E27FC236}">
                <a16:creationId xmlns:a16="http://schemas.microsoft.com/office/drawing/2014/main" id="{0F7519BD-6D0E-9141-8AF6-A81FC6A82F94}"/>
              </a:ext>
            </a:extLst>
          </p:cNvPr>
          <p:cNvCxnSpPr>
            <a:cxnSpLocks/>
          </p:cNvCxnSpPr>
          <p:nvPr/>
        </p:nvCxnSpPr>
        <p:spPr>
          <a:xfrm>
            <a:off x="2411760" y="4731990"/>
            <a:ext cx="1080120" cy="0"/>
          </a:xfrm>
          <a:prstGeom prst="line">
            <a:avLst/>
          </a:prstGeom>
          <a:ln w="254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群組 43"/>
          <p:cNvGrpSpPr/>
          <p:nvPr/>
        </p:nvGrpSpPr>
        <p:grpSpPr>
          <a:xfrm>
            <a:off x="2699792" y="3075806"/>
            <a:ext cx="792088" cy="1080120"/>
            <a:chOff x="3707904" y="3075806"/>
            <a:chExt cx="1656184" cy="1080120"/>
          </a:xfrm>
        </p:grpSpPr>
        <p:cxnSp>
          <p:nvCxnSpPr>
            <p:cNvPr id="45" name="Straight Connector 7">
              <a:extLst>
                <a:ext uri="{FF2B5EF4-FFF2-40B4-BE49-F238E27FC236}">
                  <a16:creationId xmlns:a16="http://schemas.microsoft.com/office/drawing/2014/main" id="{0F7519BD-6D0E-9141-8AF6-A81FC6A82F94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rgbClr val="1356D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7">
              <a:extLst>
                <a:ext uri="{FF2B5EF4-FFF2-40B4-BE49-F238E27FC236}">
                  <a16:creationId xmlns:a16="http://schemas.microsoft.com/office/drawing/2014/main" id="{0F7519BD-6D0E-9141-8AF6-A81FC6A82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64088" y="3507854"/>
              <a:ext cx="0" cy="648072"/>
            </a:xfrm>
            <a:prstGeom prst="line">
              <a:avLst/>
            </a:prstGeom>
            <a:ln w="25400">
              <a:solidFill>
                <a:srgbClr val="1356DD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7">
              <a:extLst>
                <a:ext uri="{FF2B5EF4-FFF2-40B4-BE49-F238E27FC236}">
                  <a16:creationId xmlns:a16="http://schemas.microsoft.com/office/drawing/2014/main" id="{0F7519BD-6D0E-9141-8AF6-A81FC6A82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3075806"/>
              <a:ext cx="0" cy="432048"/>
            </a:xfrm>
            <a:prstGeom prst="line">
              <a:avLst/>
            </a:prstGeom>
            <a:ln w="25400">
              <a:solidFill>
                <a:srgbClr val="1356DD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群組 47"/>
          <p:cNvGrpSpPr/>
          <p:nvPr/>
        </p:nvGrpSpPr>
        <p:grpSpPr>
          <a:xfrm flipH="1">
            <a:off x="1547664" y="2859782"/>
            <a:ext cx="792088" cy="1656184"/>
            <a:chOff x="3707904" y="2859782"/>
            <a:chExt cx="1656184" cy="1656184"/>
          </a:xfrm>
        </p:grpSpPr>
        <p:cxnSp>
          <p:nvCxnSpPr>
            <p:cNvPr id="49" name="Straight Connector 7">
              <a:extLst>
                <a:ext uri="{FF2B5EF4-FFF2-40B4-BE49-F238E27FC236}">
                  <a16:creationId xmlns:a16="http://schemas.microsoft.com/office/drawing/2014/main" id="{0F7519BD-6D0E-9141-8AF6-A81FC6A82F94}"/>
                </a:ext>
              </a:extLst>
            </p:cNvPr>
            <p:cNvCxnSpPr>
              <a:cxnSpLocks/>
            </p:cNvCxnSpPr>
            <p:nvPr/>
          </p:nvCxnSpPr>
          <p:spPr>
            <a:xfrm>
              <a:off x="3707904" y="3507854"/>
              <a:ext cx="1656184" cy="0"/>
            </a:xfrm>
            <a:prstGeom prst="line">
              <a:avLst/>
            </a:prstGeom>
            <a:ln w="25400">
              <a:solidFill>
                <a:srgbClr val="1356DD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7">
              <a:extLst>
                <a:ext uri="{FF2B5EF4-FFF2-40B4-BE49-F238E27FC236}">
                  <a16:creationId xmlns:a16="http://schemas.microsoft.com/office/drawing/2014/main" id="{0F7519BD-6D0E-9141-8AF6-A81FC6A82F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364088" y="3507854"/>
              <a:ext cx="0" cy="1008112"/>
            </a:xfrm>
            <a:prstGeom prst="line">
              <a:avLst/>
            </a:prstGeom>
            <a:ln w="25400">
              <a:solidFill>
                <a:srgbClr val="1356DD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7">
              <a:extLst>
                <a:ext uri="{FF2B5EF4-FFF2-40B4-BE49-F238E27FC236}">
                  <a16:creationId xmlns:a16="http://schemas.microsoft.com/office/drawing/2014/main" id="{0F7519BD-6D0E-9141-8AF6-A81FC6A82F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07904" y="2859782"/>
              <a:ext cx="0" cy="648072"/>
            </a:xfrm>
            <a:prstGeom prst="line">
              <a:avLst/>
            </a:prstGeom>
            <a:ln w="25400">
              <a:solidFill>
                <a:srgbClr val="1356DD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圖片 51" descr="TS-831X-Front_V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9832" y="4146756"/>
            <a:ext cx="1497334" cy="936000"/>
          </a:xfrm>
          <a:prstGeom prst="rect">
            <a:avLst/>
          </a:prstGeom>
        </p:spPr>
      </p:pic>
      <p:pic>
        <p:nvPicPr>
          <p:cNvPr id="53" name="圖片 52" descr="網路分享器1-0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3688" y="3363838"/>
            <a:ext cx="1512168" cy="325698"/>
          </a:xfrm>
          <a:prstGeom prst="rect">
            <a:avLst/>
          </a:prstGeom>
        </p:spPr>
      </p:pic>
      <p:pic>
        <p:nvPicPr>
          <p:cNvPr id="54" name="圖片 53" descr="網路分享器1-0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9632" y="3731509"/>
            <a:ext cx="217553" cy="208393"/>
          </a:xfrm>
          <a:prstGeom prst="rect">
            <a:avLst/>
          </a:prstGeom>
        </p:spPr>
      </p:pic>
      <p:pic>
        <p:nvPicPr>
          <p:cNvPr id="55" name="Picture 16">
            <a:extLst>
              <a:ext uri="{FF2B5EF4-FFF2-40B4-BE49-F238E27FC236}">
                <a16:creationId xmlns:a16="http://schemas.microsoft.com/office/drawing/2014/main" id="{E4103383-6B14-1643-A5B9-8B48D83B2CD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47664" y="1203598"/>
            <a:ext cx="2376264" cy="2112087"/>
          </a:xfrm>
          <a:prstGeom prst="rect">
            <a:avLst/>
          </a:prstGeom>
        </p:spPr>
      </p:pic>
      <p:pic>
        <p:nvPicPr>
          <p:cNvPr id="56" name="圖片 55" descr="TS-831XU-Front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560" y="4011910"/>
            <a:ext cx="2088232" cy="1305377"/>
          </a:xfrm>
          <a:prstGeom prst="rect">
            <a:avLst/>
          </a:prstGeom>
        </p:spPr>
      </p:pic>
      <p:pic>
        <p:nvPicPr>
          <p:cNvPr id="57" name="圖片 56" descr="UX-800P-front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2825" y="4155926"/>
            <a:ext cx="1447367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84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圓角矩形 59"/>
          <p:cNvSpPr/>
          <p:nvPr/>
        </p:nvSpPr>
        <p:spPr>
          <a:xfrm>
            <a:off x="4572000" y="2000246"/>
            <a:ext cx="3929090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9" name="圓角矩形 58"/>
          <p:cNvSpPr/>
          <p:nvPr/>
        </p:nvSpPr>
        <p:spPr>
          <a:xfrm>
            <a:off x="285720" y="2000246"/>
            <a:ext cx="3929090" cy="2786082"/>
          </a:xfrm>
          <a:prstGeom prst="roundRect">
            <a:avLst>
              <a:gd name="adj" fmla="val 7641"/>
            </a:avLst>
          </a:prstGeom>
          <a:solidFill>
            <a:srgbClr val="AED1E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sz="3200" dirty="0">
                <a:latin typeface="+mn-lt"/>
              </a:rPr>
              <a:t>Let’s get started with TS-x73 live demo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214282" y="1428743"/>
            <a:ext cx="8321584" cy="2571767"/>
            <a:chOff x="212993" y="1374437"/>
            <a:chExt cx="8359535" cy="2552720"/>
          </a:xfrm>
        </p:grpSpPr>
        <p:sp>
          <p:nvSpPr>
            <p:cNvPr id="31" name="圓角化對角線角落矩形 30"/>
            <p:cNvSpPr/>
            <p:nvPr/>
          </p:nvSpPr>
          <p:spPr>
            <a:xfrm>
              <a:off x="212993" y="1418617"/>
              <a:ext cx="4073255" cy="760929"/>
            </a:xfrm>
            <a:prstGeom prst="round2DiagRect">
              <a:avLst>
                <a:gd name="adj1" fmla="val 36387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71812" y="1445345"/>
              <a:ext cx="3863268" cy="10081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>
                  <a:srgbClr val="FFFFFF"/>
                </a:buClr>
              </a:pPr>
              <a:r>
                <a:rPr lang="en-US" altLang="zh-TW" sz="20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rPr>
                <a:t>Upgrade memory &amp; </a:t>
              </a:r>
            </a:p>
            <a:p>
              <a:pPr>
                <a:buClr>
                  <a:srgbClr val="FFFFFF"/>
                </a:buClr>
              </a:pPr>
              <a:r>
                <a:rPr lang="en-US" altLang="zh-TW" sz="20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rPr>
                <a:t>install M.2 SATA 6Gb/s SSD</a:t>
              </a:r>
              <a:endParaRPr lang="en-US" sz="2000" b="1" dirty="0">
                <a:solidFill>
                  <a:schemeClr val="lt1"/>
                </a:solidFill>
                <a:latin typeface="+mn-lt"/>
                <a:ea typeface="微軟正黑體" pitchFamily="34" charset="-120"/>
              </a:endParaRPr>
            </a:p>
            <a:p>
              <a:pPr lvl="0">
                <a:buClr>
                  <a:srgbClr val="FFFFFF"/>
                </a:buClr>
              </a:pPr>
              <a:endParaRPr lang="en-US" sz="2000" b="1" dirty="0">
                <a:solidFill>
                  <a:schemeClr val="lt1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33" name="圓角化對角線角落矩形 32"/>
            <p:cNvSpPr/>
            <p:nvPr/>
          </p:nvSpPr>
          <p:spPr>
            <a:xfrm>
              <a:off x="4499273" y="1374437"/>
              <a:ext cx="4073255" cy="785155"/>
            </a:xfrm>
            <a:prstGeom prst="round2DiagRect">
              <a:avLst>
                <a:gd name="adj1" fmla="val 41205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4590585" y="1580960"/>
              <a:ext cx="3906165" cy="4276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buClr>
                  <a:srgbClr val="FFFFFF"/>
                </a:buClr>
              </a:pPr>
              <a:r>
                <a:rPr lang="en-US" altLang="zh-TW" sz="22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Install a</a:t>
              </a:r>
              <a:r>
                <a:rPr lang="zh-TW" altLang="en-US" sz="22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TW" sz="2200" b="1" dirty="0" err="1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PCIe</a:t>
              </a:r>
              <a:r>
                <a:rPr lang="en-US" altLang="zh-TW" sz="22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 </a:t>
              </a:r>
              <a:r>
                <a:rPr lang="en-US" altLang="zh-Hant" sz="2200" b="1" dirty="0">
                  <a:solidFill>
                    <a:schemeClr val="lt1"/>
                  </a:solidFill>
                  <a:latin typeface="+mj-lt"/>
                  <a:ea typeface="微軟正黑體" pitchFamily="34" charset="-120"/>
                </a:rPr>
                <a:t>graphics card</a:t>
              </a:r>
              <a:endParaRPr lang="en-US" altLang="zh-TW" sz="2200" b="1" dirty="0">
                <a:solidFill>
                  <a:schemeClr val="lt1"/>
                </a:solidFill>
                <a:latin typeface="+mj-lt"/>
                <a:ea typeface="微軟正黑體" pitchFamily="34" charset="-120"/>
              </a:endParaRPr>
            </a:p>
          </p:txBody>
        </p:sp>
        <p:grpSp>
          <p:nvGrpSpPr>
            <p:cNvPr id="35" name="Shape 119"/>
            <p:cNvGrpSpPr/>
            <p:nvPr/>
          </p:nvGrpSpPr>
          <p:grpSpPr>
            <a:xfrm>
              <a:off x="499618" y="2426189"/>
              <a:ext cx="3516435" cy="643145"/>
              <a:chOff x="3242058" y="1321124"/>
              <a:chExt cx="3149312" cy="575998"/>
            </a:xfrm>
          </p:grpSpPr>
          <p:sp>
            <p:nvSpPr>
              <p:cNvPr id="36" name="Shape 120"/>
              <p:cNvSpPr/>
              <p:nvPr/>
            </p:nvSpPr>
            <p:spPr>
              <a:xfrm rot="5400000">
                <a:off x="4742146" y="183896"/>
                <a:ext cx="440022" cy="28584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Shape 121"/>
              <p:cNvSpPr/>
              <p:nvPr/>
            </p:nvSpPr>
            <p:spPr>
              <a:xfrm rot="16200000" flipH="1">
                <a:off x="3242059" y="1321123"/>
                <a:ext cx="575998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+mn-lt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38" name="Shape 122"/>
              <p:cNvSpPr txBox="1"/>
              <p:nvPr/>
            </p:nvSpPr>
            <p:spPr>
              <a:xfrm>
                <a:off x="3245159" y="1406974"/>
                <a:ext cx="569802" cy="369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+mn-lt"/>
                    <a:ea typeface="Arial"/>
                    <a:cs typeface="Arial"/>
                    <a:sym typeface="Arial"/>
                  </a:rPr>
                  <a:t>1</a:t>
                </a:r>
              </a:p>
            </p:txBody>
          </p:sp>
          <p:sp>
            <p:nvSpPr>
              <p:cNvPr id="39" name="Shape 123"/>
              <p:cNvSpPr txBox="1"/>
              <p:nvPr/>
            </p:nvSpPr>
            <p:spPr>
              <a:xfrm>
                <a:off x="3926171" y="1459282"/>
                <a:ext cx="2396689" cy="3077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800" b="1" dirty="0">
                    <a:solidFill>
                      <a:schemeClr val="lt1"/>
                    </a:solidFill>
                    <a:latin typeface="+mn-lt"/>
                    <a:ea typeface="微軟正黑體" pitchFamily="34" charset="-120"/>
                  </a:rPr>
                  <a:t>Remove top cover</a:t>
                </a:r>
                <a:endParaRPr lang="zh-TW" altLang="en-US" sz="18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endParaRPr>
              </a:p>
            </p:txBody>
          </p:sp>
        </p:grpSp>
        <p:grpSp>
          <p:nvGrpSpPr>
            <p:cNvPr id="40" name="Shape 119"/>
            <p:cNvGrpSpPr/>
            <p:nvPr/>
          </p:nvGrpSpPr>
          <p:grpSpPr>
            <a:xfrm>
              <a:off x="501336" y="3284012"/>
              <a:ext cx="3516435" cy="643145"/>
              <a:chOff x="3242058" y="1385615"/>
              <a:chExt cx="3149312" cy="576000"/>
            </a:xfrm>
          </p:grpSpPr>
          <p:sp>
            <p:nvSpPr>
              <p:cNvPr id="41" name="Shape 120"/>
              <p:cNvSpPr/>
              <p:nvPr/>
            </p:nvSpPr>
            <p:spPr>
              <a:xfrm rot="5400000">
                <a:off x="4742145" y="248377"/>
                <a:ext cx="440023" cy="2858427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121"/>
              <p:cNvSpPr/>
              <p:nvPr/>
            </p:nvSpPr>
            <p:spPr>
              <a:xfrm rot="16200000" flipH="1">
                <a:off x="3242058" y="1385615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+mn-lt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43" name="Shape 122"/>
              <p:cNvSpPr txBox="1"/>
              <p:nvPr/>
            </p:nvSpPr>
            <p:spPr>
              <a:xfrm>
                <a:off x="3245159" y="1488933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+mn-lt"/>
                    <a:ea typeface="Arial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44" name="Shape 123"/>
              <p:cNvSpPr txBox="1"/>
              <p:nvPr/>
            </p:nvSpPr>
            <p:spPr>
              <a:xfrm>
                <a:off x="3924335" y="1534605"/>
                <a:ext cx="2396987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en-US" altLang="zh-TW" sz="1800" b="1" dirty="0">
                    <a:solidFill>
                      <a:schemeClr val="lt1"/>
                    </a:solidFill>
                    <a:latin typeface="+mn-lt"/>
                    <a:ea typeface="微軟正黑體" pitchFamily="34" charset="-120"/>
                  </a:rPr>
                  <a:t>Install RAM and SSD</a:t>
                </a:r>
                <a:endParaRPr lang="zh-TW" altLang="en-US" sz="18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endParaRPr>
              </a:p>
            </p:txBody>
          </p:sp>
        </p:grpSp>
        <p:grpSp>
          <p:nvGrpSpPr>
            <p:cNvPr id="45" name="Shape 119"/>
            <p:cNvGrpSpPr/>
            <p:nvPr/>
          </p:nvGrpSpPr>
          <p:grpSpPr>
            <a:xfrm>
              <a:off x="4784974" y="2294683"/>
              <a:ext cx="3537327" cy="643145"/>
              <a:chOff x="3305165" y="1203350"/>
              <a:chExt cx="3168021" cy="576000"/>
            </a:xfrm>
          </p:grpSpPr>
          <p:sp>
            <p:nvSpPr>
              <p:cNvPr id="46" name="Shape 120"/>
              <p:cNvSpPr/>
              <p:nvPr/>
            </p:nvSpPr>
            <p:spPr>
              <a:xfrm rot="5400000">
                <a:off x="4815873" y="55490"/>
                <a:ext cx="437488" cy="287713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Shape 121"/>
              <p:cNvSpPr/>
              <p:nvPr/>
            </p:nvSpPr>
            <p:spPr>
              <a:xfrm rot="16200000" flipH="1">
                <a:off x="3305165" y="1203350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+mn-lt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48" name="Shape 122"/>
              <p:cNvSpPr txBox="1"/>
              <p:nvPr/>
            </p:nvSpPr>
            <p:spPr>
              <a:xfrm>
                <a:off x="3308266" y="1306669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+mn-lt"/>
                    <a:ea typeface="Arial"/>
                    <a:cs typeface="Arial"/>
                    <a:sym typeface="Arial"/>
                  </a:rPr>
                  <a:t>1</a:t>
                </a:r>
              </a:p>
            </p:txBody>
          </p:sp>
          <p:sp>
            <p:nvSpPr>
              <p:cNvPr id="49" name="Shape 123"/>
              <p:cNvSpPr txBox="1"/>
              <p:nvPr/>
            </p:nvSpPr>
            <p:spPr>
              <a:xfrm>
                <a:off x="3908395" y="1343547"/>
                <a:ext cx="220275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zh-TW" altLang="en-US" sz="1800" b="1" dirty="0">
                    <a:solidFill>
                      <a:schemeClr val="lt1"/>
                    </a:solidFill>
                    <a:latin typeface="+mn-lt"/>
                    <a:ea typeface="微軟正黑體" pitchFamily="34" charset="-120"/>
                  </a:rPr>
                  <a:t> </a:t>
                </a:r>
                <a:r>
                  <a:rPr lang="en-US" altLang="zh-TW" sz="1800" b="1" dirty="0">
                    <a:solidFill>
                      <a:schemeClr val="lt1"/>
                    </a:solidFill>
                    <a:latin typeface="+mn-lt"/>
                    <a:ea typeface="微軟正黑體" pitchFamily="34" charset="-120"/>
                  </a:rPr>
                  <a:t>Remove top cover</a:t>
                </a:r>
                <a:endParaRPr lang="zh-TW" altLang="en-US" sz="18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endParaRPr>
              </a:p>
            </p:txBody>
          </p:sp>
        </p:grpSp>
        <p:grpSp>
          <p:nvGrpSpPr>
            <p:cNvPr id="50" name="Shape 119"/>
            <p:cNvGrpSpPr/>
            <p:nvPr/>
          </p:nvGrpSpPr>
          <p:grpSpPr>
            <a:xfrm>
              <a:off x="4786671" y="3076251"/>
              <a:ext cx="3535628" cy="643145"/>
              <a:chOff x="3305170" y="1199545"/>
              <a:chExt cx="3166501" cy="576000"/>
            </a:xfrm>
          </p:grpSpPr>
          <p:sp>
            <p:nvSpPr>
              <p:cNvPr id="51" name="Shape 120"/>
              <p:cNvSpPr/>
              <p:nvPr/>
            </p:nvSpPr>
            <p:spPr>
              <a:xfrm rot="5400000">
                <a:off x="4818106" y="49465"/>
                <a:ext cx="431508" cy="2875622"/>
              </a:xfrm>
              <a:prstGeom prst="round2SameRect">
                <a:avLst>
                  <a:gd name="adj1" fmla="val 43574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dirty="0">
                  <a:solidFill>
                    <a:srgbClr val="0070C0"/>
                  </a:solidFill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Shape 121"/>
              <p:cNvSpPr/>
              <p:nvPr/>
            </p:nvSpPr>
            <p:spPr>
              <a:xfrm rot="16200000" flipH="1">
                <a:off x="3305170" y="1199545"/>
                <a:ext cx="576000" cy="576000"/>
              </a:xfrm>
              <a:prstGeom prst="ellipse">
                <a:avLst/>
              </a:prstGeom>
              <a:solidFill>
                <a:schemeClr val="lt1"/>
              </a:solidFill>
              <a:ln w="50800" cap="flat" cmpd="sng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>
                  <a:solidFill>
                    <a:schemeClr val="lt1"/>
                  </a:solidFill>
                  <a:latin typeface="+mn-lt"/>
                  <a:ea typeface="Arial Black"/>
                  <a:cs typeface="Arial Black"/>
                  <a:sym typeface="Arial Black"/>
                </a:endParaRPr>
              </a:p>
            </p:txBody>
          </p:sp>
          <p:sp>
            <p:nvSpPr>
              <p:cNvPr id="53" name="Shape 122"/>
              <p:cNvSpPr txBox="1"/>
              <p:nvPr/>
            </p:nvSpPr>
            <p:spPr>
              <a:xfrm>
                <a:off x="3308270" y="1302877"/>
                <a:ext cx="569802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0" rIns="91425" bIns="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SzPct val="25000"/>
                  <a:buNone/>
                </a:pPr>
                <a:r>
                  <a:rPr lang="en-US" sz="2400" b="1" dirty="0">
                    <a:solidFill>
                      <a:srgbClr val="0070C0"/>
                    </a:solidFill>
                    <a:latin typeface="+mn-lt"/>
                    <a:ea typeface="Arial"/>
                    <a:cs typeface="Arial"/>
                    <a:sym typeface="Arial"/>
                  </a:rPr>
                  <a:t>2</a:t>
                </a:r>
              </a:p>
            </p:txBody>
          </p:sp>
          <p:sp>
            <p:nvSpPr>
              <p:cNvPr id="54" name="Shape 123"/>
              <p:cNvSpPr txBox="1"/>
              <p:nvPr/>
            </p:nvSpPr>
            <p:spPr>
              <a:xfrm>
                <a:off x="3921907" y="1331748"/>
                <a:ext cx="2122942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lvl="0">
                  <a:buSzPct val="25000"/>
                </a:pPr>
                <a:r>
                  <a:rPr lang="zh-TW" altLang="en-US" sz="1800" b="1" dirty="0">
                    <a:solidFill>
                      <a:schemeClr val="lt1"/>
                    </a:solidFill>
                    <a:latin typeface="+mn-lt"/>
                    <a:ea typeface="微軟正黑體" pitchFamily="34" charset="-120"/>
                  </a:rPr>
                  <a:t> </a:t>
                </a:r>
                <a:r>
                  <a:rPr lang="en-US" altLang="zh-TW" sz="1800" b="1" dirty="0">
                    <a:solidFill>
                      <a:schemeClr val="lt1"/>
                    </a:solidFill>
                    <a:latin typeface="+mn-lt"/>
                    <a:ea typeface="微軟正黑體" pitchFamily="34" charset="-120"/>
                  </a:rPr>
                  <a:t>Remove the PSU</a:t>
                </a:r>
                <a:endParaRPr lang="zh-TW" altLang="en-US" sz="18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endParaRPr>
              </a:p>
            </p:txBody>
          </p:sp>
        </p:grpSp>
      </p:grpSp>
      <p:sp>
        <p:nvSpPr>
          <p:cNvPr id="29" name="Shape 120"/>
          <p:cNvSpPr/>
          <p:nvPr/>
        </p:nvSpPr>
        <p:spPr>
          <a:xfrm rot="5400000">
            <a:off x="6557655" y="2739836"/>
            <a:ext cx="479593" cy="2978648"/>
          </a:xfrm>
          <a:prstGeom prst="round2SameRect">
            <a:avLst>
              <a:gd name="adj1" fmla="val 41967"/>
              <a:gd name="adj2" fmla="val 0"/>
            </a:avLst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dirty="0">
              <a:solidFill>
                <a:srgbClr val="0070C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5" name="Shape 123"/>
          <p:cNvSpPr txBox="1"/>
          <p:nvPr/>
        </p:nvSpPr>
        <p:spPr>
          <a:xfrm>
            <a:off x="5501515" y="4052295"/>
            <a:ext cx="2454861" cy="34621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US" altLang="zh-TW" sz="1800" b="1" dirty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Install the </a:t>
            </a:r>
            <a:r>
              <a:rPr lang="en-US" altLang="zh-TW" sz="1800" b="1" dirty="0" err="1">
                <a:solidFill>
                  <a:schemeClr val="lt1"/>
                </a:solidFill>
                <a:latin typeface="+mn-lt"/>
                <a:ea typeface="微軟正黑體" pitchFamily="34" charset="-120"/>
              </a:rPr>
              <a:t>PCIe</a:t>
            </a:r>
            <a:r>
              <a:rPr lang="en-US" altLang="zh-TW" sz="1800" b="1" dirty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Hant" sz="1800" b="1" dirty="0">
                <a:solidFill>
                  <a:schemeClr val="lt1"/>
                </a:solidFill>
                <a:latin typeface="+mn-lt"/>
                <a:ea typeface="微軟正黑體" pitchFamily="34" charset="-120"/>
              </a:rPr>
              <a:t>card</a:t>
            </a:r>
            <a:endParaRPr lang="zh-TW" altLang="en-US" sz="1800" b="1" dirty="0">
              <a:solidFill>
                <a:schemeClr val="lt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6" name="Shape 121"/>
          <p:cNvSpPr/>
          <p:nvPr/>
        </p:nvSpPr>
        <p:spPr>
          <a:xfrm rot="16200000" flipH="1">
            <a:off x="4782455" y="3932932"/>
            <a:ext cx="647944" cy="640226"/>
          </a:xfrm>
          <a:prstGeom prst="ellipse">
            <a:avLst/>
          </a:prstGeom>
          <a:solidFill>
            <a:schemeClr val="lt1"/>
          </a:solidFill>
          <a:ln w="50800" cap="flat" cmpd="sng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lt1"/>
              </a:solidFill>
              <a:latin typeface="+mn-lt"/>
              <a:ea typeface="Arial Black"/>
              <a:cs typeface="Arial Black"/>
              <a:sym typeface="Arial Black"/>
            </a:endParaRPr>
          </a:p>
        </p:txBody>
      </p:sp>
      <p:sp>
        <p:nvSpPr>
          <p:cNvPr id="57" name="Shape 122"/>
          <p:cNvSpPr txBox="1"/>
          <p:nvPr/>
        </p:nvSpPr>
        <p:spPr>
          <a:xfrm>
            <a:off x="4789760" y="4045308"/>
            <a:ext cx="633337" cy="415463"/>
          </a:xfrm>
          <a:prstGeom prst="rect">
            <a:avLst/>
          </a:prstGeom>
          <a:noFill/>
          <a:ln>
            <a:noFill/>
          </a:ln>
        </p:spPr>
        <p:txBody>
          <a:bodyPr wrap="square" lIns="91425" tIns="0" rIns="91425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dirty="0">
                <a:solidFill>
                  <a:srgbClr val="0070C0"/>
                </a:solidFill>
                <a:latin typeface="+mn-lt"/>
                <a:ea typeface="Arial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619064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圓角矩形 13"/>
          <p:cNvSpPr/>
          <p:nvPr/>
        </p:nvSpPr>
        <p:spPr>
          <a:xfrm>
            <a:off x="214282" y="1357304"/>
            <a:ext cx="4714908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Shape 232"/>
          <p:cNvSpPr/>
          <p:nvPr/>
        </p:nvSpPr>
        <p:spPr>
          <a:xfrm>
            <a:off x="395536" y="2643758"/>
            <a:ext cx="1260000" cy="1260000"/>
          </a:xfrm>
          <a:prstGeom prst="ellipse">
            <a:avLst/>
          </a:prstGeom>
          <a:solidFill>
            <a:srgbClr val="D9F6FF"/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ea typeface="微軟正黑體" pitchFamily="34" charset="-120"/>
              <a:sym typeface="Arial"/>
            </a:endParaRPr>
          </a:p>
        </p:txBody>
      </p:sp>
      <p:sp>
        <p:nvSpPr>
          <p:cNvPr id="15" name="圓角矩形 14"/>
          <p:cNvSpPr/>
          <p:nvPr/>
        </p:nvSpPr>
        <p:spPr>
          <a:xfrm>
            <a:off x="5143504" y="1357304"/>
            <a:ext cx="3857652" cy="3643338"/>
          </a:xfrm>
          <a:prstGeom prst="roundRect">
            <a:avLst>
              <a:gd name="adj" fmla="val 9305"/>
            </a:avLst>
          </a:prstGeom>
          <a:solidFill>
            <a:schemeClr val="tx1">
              <a:lumMod val="65000"/>
              <a:lumOff val="3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843" name="Shape 410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sz="3200" dirty="0">
                <a:solidFill>
                  <a:schemeClr val="bg1"/>
                </a:solidFill>
                <a:latin typeface="+mn-lt"/>
                <a:ea typeface="微軟正黑體" charset="-120"/>
              </a:rPr>
              <a:t>Test #1:  10GbE performance setup</a:t>
            </a:r>
            <a:endParaRPr lang="zh-TW" altLang="en-US" sz="3200" dirty="0">
              <a:solidFill>
                <a:schemeClr val="bg1"/>
              </a:solidFill>
              <a:latin typeface="+mn-lt"/>
              <a:ea typeface="微軟正黑體" charset="-120"/>
            </a:endParaRP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214282" y="1431022"/>
            <a:ext cx="4357718" cy="1284744"/>
          </a:xfrm>
        </p:spPr>
        <p:txBody>
          <a:bodyPr>
            <a:noAutofit/>
          </a:bodyPr>
          <a:lstStyle/>
          <a:p>
            <a:pPr marL="360363" indent="-184150">
              <a:spcBef>
                <a:spcPct val="0"/>
              </a:spcBef>
              <a:buClr>
                <a:srgbClr val="FFFF00"/>
              </a:buClr>
              <a:buNone/>
            </a:pPr>
            <a:r>
              <a:rPr lang="zh-TW" altLang="en-US" b="1" dirty="0">
                <a:solidFill>
                  <a:srgbClr val="FFFF00"/>
                </a:solidFill>
                <a:latin typeface="+mn-lt"/>
                <a:ea typeface="微軟正黑體" charset="-120"/>
              </a:rPr>
              <a:t>   </a:t>
            </a:r>
            <a:r>
              <a:rPr lang="en-US" altLang="zh-TW" b="1" dirty="0">
                <a:solidFill>
                  <a:srgbClr val="FFFF00"/>
                </a:solidFill>
                <a:latin typeface="+mn-lt"/>
                <a:ea typeface="微軟正黑體" charset="-120"/>
              </a:rPr>
              <a:t>QNAP TS-873</a:t>
            </a:r>
          </a:p>
          <a:p>
            <a:pPr marL="444500" indent="-84138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HDD</a:t>
            </a:r>
            <a:r>
              <a:rPr lang="zh-TW" altLang="en-US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: 8 x 2.5”SSD, RAID 5, QTS 4.3.4</a:t>
            </a:r>
          </a:p>
          <a:p>
            <a:pPr marL="444500" indent="-84138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err="1">
                <a:solidFill>
                  <a:schemeClr val="bg1"/>
                </a:solidFill>
                <a:latin typeface="+mn-lt"/>
                <a:ea typeface="微軟正黑體" charset="-120"/>
              </a:rPr>
              <a:t>PCIe</a:t>
            </a: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 #1</a:t>
            </a:r>
            <a:r>
              <a:rPr lang="zh-TW" altLang="en-US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: 2-port</a:t>
            </a:r>
            <a:r>
              <a:rPr lang="zh-TW" altLang="en-US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10GbE SFP+ card</a:t>
            </a:r>
            <a:endParaRPr lang="zh-TW" altLang="en-US" sz="1400" b="1" dirty="0">
              <a:solidFill>
                <a:schemeClr val="bg1"/>
              </a:solidFill>
              <a:latin typeface="+mn-lt"/>
              <a:ea typeface="微軟正黑體" charset="-120"/>
            </a:endParaRPr>
          </a:p>
          <a:p>
            <a:pPr marL="444500" indent="-84138">
              <a:spcBef>
                <a:spcPct val="0"/>
              </a:spcBef>
              <a:buClr>
                <a:srgbClr val="FFFF00"/>
              </a:buClr>
              <a:buNone/>
            </a:pPr>
            <a:r>
              <a:rPr lang="zh-TW" altLang="en-US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               </a:t>
            </a: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(LAN-10G2SF-MLX)</a:t>
            </a:r>
            <a:endParaRPr lang="zh-TW" altLang="en-US" sz="1400" b="1" dirty="0">
              <a:solidFill>
                <a:schemeClr val="bg1"/>
              </a:solidFill>
              <a:latin typeface="+mn-lt"/>
              <a:ea typeface="微軟正黑體" charset="-120"/>
            </a:endParaRPr>
          </a:p>
        </p:txBody>
      </p:sp>
      <p:sp>
        <p:nvSpPr>
          <p:cNvPr id="33" name="Shape 409"/>
          <p:cNvSpPr txBox="1">
            <a:spLocks/>
          </p:cNvSpPr>
          <p:nvPr/>
        </p:nvSpPr>
        <p:spPr>
          <a:xfrm>
            <a:off x="5004048" y="1431022"/>
            <a:ext cx="3960440" cy="14287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114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60363" indent="-220663">
              <a:spcBef>
                <a:spcPct val="0"/>
              </a:spcBef>
              <a:buClr>
                <a:srgbClr val="FFFF00"/>
              </a:buClr>
              <a:buNone/>
            </a:pPr>
            <a:r>
              <a:rPr lang="zh-TW" altLang="en-US" b="1" dirty="0">
                <a:solidFill>
                  <a:srgbClr val="FFFF00"/>
                </a:solidFill>
                <a:latin typeface="+mn-lt"/>
                <a:ea typeface="微軟正黑體" charset="-120"/>
              </a:rPr>
              <a:t>    </a:t>
            </a:r>
            <a:r>
              <a:rPr lang="en-US" altLang="zh-TW" b="1" dirty="0" err="1">
                <a:solidFill>
                  <a:srgbClr val="FFFF00"/>
                </a:solidFill>
                <a:latin typeface="+mn-lt"/>
                <a:ea typeface="微軟正黑體" charset="-120"/>
              </a:rPr>
              <a:t>Synology</a:t>
            </a:r>
            <a:r>
              <a:rPr lang="en-US" altLang="zh-TW" b="1" dirty="0">
                <a:solidFill>
                  <a:srgbClr val="FFFF00"/>
                </a:solidFill>
                <a:latin typeface="+mn-lt"/>
                <a:ea typeface="微軟正黑體" charset="-120"/>
              </a:rPr>
              <a:t> DS1817+</a:t>
            </a:r>
          </a:p>
          <a:p>
            <a:pPr marL="360363" indent="0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HDD</a:t>
            </a:r>
            <a:r>
              <a:rPr lang="zh-TW" altLang="en-US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: 8 x 2.5”SSD, RAID 5, DSM 6.2</a:t>
            </a:r>
          </a:p>
          <a:p>
            <a:pPr marL="360363" indent="0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 err="1">
                <a:solidFill>
                  <a:schemeClr val="bg1"/>
                </a:solidFill>
                <a:latin typeface="+mn-lt"/>
                <a:ea typeface="微軟正黑體" charset="-120"/>
              </a:rPr>
              <a:t>PCIe</a:t>
            </a:r>
            <a:r>
              <a:rPr lang="zh-TW" altLang="en-US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: 2-port</a:t>
            </a:r>
            <a:r>
              <a:rPr lang="zh-TW" altLang="en-US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10GbE SFP+ card</a:t>
            </a:r>
          </a:p>
          <a:p>
            <a:pPr marL="360363" indent="0">
              <a:spcBef>
                <a:spcPct val="0"/>
              </a:spcBef>
              <a:buClr>
                <a:srgbClr val="FFFF00"/>
              </a:buClr>
              <a:buNone/>
            </a:pPr>
            <a:r>
              <a:rPr lang="en-US" altLang="zh-TW" sz="1400" b="1" dirty="0">
                <a:solidFill>
                  <a:schemeClr val="bg1"/>
                </a:solidFill>
                <a:latin typeface="+mn-lt"/>
                <a:ea typeface="微軟正黑體" charset="-120"/>
              </a:rPr>
              <a:t>           (LAN-10G2SF-MLX)</a:t>
            </a:r>
          </a:p>
        </p:txBody>
      </p:sp>
      <p:pic>
        <p:nvPicPr>
          <p:cNvPr id="5122" name="Picture 2" descr="C:\Users\Han Tsai\Desktop\TVS-x73e_直播\S_P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40152" y="2957375"/>
            <a:ext cx="2219427" cy="1414575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3C4B81-676C-764D-AC4F-BC010B1592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7704" y="2571750"/>
            <a:ext cx="3024336" cy="23389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21599B-EC63-7946-B389-BBB559E83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256" y="3795886"/>
            <a:ext cx="1949592" cy="1218711"/>
          </a:xfrm>
          <a:prstGeom prst="rect">
            <a:avLst/>
          </a:prstGeom>
        </p:spPr>
      </p:pic>
      <p:pic>
        <p:nvPicPr>
          <p:cNvPr id="11" name="圖片 49" descr="LAN-10G2SF-MLX.png">
            <a:extLst>
              <a:ext uri="{FF2B5EF4-FFF2-40B4-BE49-F238E27FC236}">
                <a16:creationId xmlns:a16="http://schemas.microsoft.com/office/drawing/2014/main" id="{DFBBA712-63CF-3C45-91EB-9E0B993B3B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568216">
            <a:off x="465033" y="2627446"/>
            <a:ext cx="1523812" cy="1142858"/>
          </a:xfrm>
          <a:prstGeom prst="rect">
            <a:avLst/>
          </a:prstGeom>
          <a:effectLst>
            <a:outerShdw blurRad="76200" dist="38100" sx="104000" sy="104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17859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圓角矩形 23"/>
          <p:cNvSpPr/>
          <p:nvPr/>
        </p:nvSpPr>
        <p:spPr>
          <a:xfrm>
            <a:off x="1026320" y="1630398"/>
            <a:ext cx="6858048" cy="3071834"/>
          </a:xfrm>
          <a:prstGeom prst="roundRect">
            <a:avLst>
              <a:gd name="adj" fmla="val 7641"/>
            </a:avLst>
          </a:prstGeom>
          <a:solidFill>
            <a:srgbClr val="D9F6FF"/>
          </a:solidFill>
          <a:ln w="88900" cap="flat" cmpd="sng">
            <a:solidFill>
              <a:srgbClr val="498DC8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rtlCol="0" anchor="ctr" anchorCtr="0">
            <a:noAutofit/>
          </a:bodyPr>
          <a:lstStyle/>
          <a:p>
            <a:pPr marL="0" marR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lang="zh-TW" altLang="en-US"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9" name="圓角矩形 58"/>
          <p:cNvSpPr/>
          <p:nvPr/>
        </p:nvSpPr>
        <p:spPr>
          <a:xfrm rot="5400000">
            <a:off x="6103467" y="2665497"/>
            <a:ext cx="91549" cy="237626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50000"/>
                  <a:alpha val="32000"/>
                </a:schemeClr>
              </a:gs>
              <a:gs pos="80000">
                <a:schemeClr val="bg1">
                  <a:alpha val="32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60" name="群組 59"/>
          <p:cNvGrpSpPr/>
          <p:nvPr/>
        </p:nvGrpSpPr>
        <p:grpSpPr>
          <a:xfrm>
            <a:off x="4961110" y="2057044"/>
            <a:ext cx="2384801" cy="1842360"/>
            <a:chOff x="1016031" y="1901060"/>
            <a:chExt cx="1899785" cy="1842360"/>
          </a:xfrm>
        </p:grpSpPr>
        <p:cxnSp>
          <p:nvCxnSpPr>
            <p:cNvPr id="73" name="Shape 317"/>
            <p:cNvCxnSpPr/>
            <p:nvPr/>
          </p:nvCxnSpPr>
          <p:spPr>
            <a:xfrm>
              <a:off x="1016031" y="3281434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Shape 310"/>
            <p:cNvCxnSpPr/>
            <p:nvPr/>
          </p:nvCxnSpPr>
          <p:spPr>
            <a:xfrm>
              <a:off x="1016032" y="2361185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Shape 313"/>
            <p:cNvCxnSpPr/>
            <p:nvPr/>
          </p:nvCxnSpPr>
          <p:spPr>
            <a:xfrm>
              <a:off x="1016032" y="2821310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Shape 310"/>
            <p:cNvCxnSpPr/>
            <p:nvPr/>
          </p:nvCxnSpPr>
          <p:spPr>
            <a:xfrm>
              <a:off x="1016032" y="1901060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Shape 317"/>
            <p:cNvCxnSpPr/>
            <p:nvPr/>
          </p:nvCxnSpPr>
          <p:spPr>
            <a:xfrm>
              <a:off x="1016031" y="3741558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2" name="Shape 312"/>
          <p:cNvSpPr txBox="1"/>
          <p:nvPr/>
        </p:nvSpPr>
        <p:spPr>
          <a:xfrm>
            <a:off x="4457054" y="3303798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300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71" name="Shape 318"/>
          <p:cNvSpPr/>
          <p:nvPr/>
        </p:nvSpPr>
        <p:spPr>
          <a:xfrm>
            <a:off x="5328404" y="2859782"/>
            <a:ext cx="439462" cy="10334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0070C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69" name="Shape 340"/>
          <p:cNvSpPr/>
          <p:nvPr/>
        </p:nvSpPr>
        <p:spPr>
          <a:xfrm>
            <a:off x="6462316" y="3147814"/>
            <a:ext cx="432048" cy="7578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67" name="Shape 312"/>
          <p:cNvSpPr txBox="1"/>
          <p:nvPr/>
        </p:nvSpPr>
        <p:spPr>
          <a:xfrm>
            <a:off x="4673078" y="3735846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68" name="Shape 89"/>
          <p:cNvSpPr txBox="1"/>
          <p:nvPr/>
        </p:nvSpPr>
        <p:spPr>
          <a:xfrm>
            <a:off x="4560982" y="3799304"/>
            <a:ext cx="500066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dirty="0">
                <a:solidFill>
                  <a:srgbClr val="777777"/>
                </a:solidFill>
                <a:latin typeface="+mn-lt"/>
              </a:rPr>
              <a:t>  </a:t>
            </a:r>
            <a:r>
              <a:rPr lang="en-US" altLang="zh-TW" sz="800" dirty="0">
                <a:solidFill>
                  <a:srgbClr val="777777"/>
                </a:solidFill>
                <a:latin typeface="+mn-lt"/>
              </a:rPr>
              <a:t>(</a:t>
            </a:r>
            <a:r>
              <a:rPr lang="en-US" sz="800" dirty="0">
                <a:solidFill>
                  <a:srgbClr val="777777"/>
                </a:solidFill>
                <a:latin typeface="+mn-lt"/>
              </a:rPr>
              <a:t>MB/s)</a:t>
            </a:r>
            <a:endParaRPr lang="en-US" sz="800" b="0" i="0" u="none" strike="noStrike" cap="none" dirty="0">
              <a:solidFill>
                <a:srgbClr val="777777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1" name="Shape 312"/>
          <p:cNvSpPr txBox="1"/>
          <p:nvPr/>
        </p:nvSpPr>
        <p:spPr>
          <a:xfrm>
            <a:off x="4457054" y="2859782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600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2" name="Shape 312"/>
          <p:cNvSpPr txBox="1"/>
          <p:nvPr/>
        </p:nvSpPr>
        <p:spPr>
          <a:xfrm>
            <a:off x="4457054" y="2393602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900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3" name="Shape 312"/>
          <p:cNvSpPr txBox="1"/>
          <p:nvPr/>
        </p:nvSpPr>
        <p:spPr>
          <a:xfrm>
            <a:off x="4457054" y="1923678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1200</a:t>
            </a:r>
            <a:endParaRPr lang="zh-TW" sz="1050" b="0" i="0" u="none" strike="noStrike" cap="none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" name="TextBox 15"/>
          <p:cNvSpPr txBox="1"/>
          <p:nvPr/>
        </p:nvSpPr>
        <p:spPr>
          <a:xfrm>
            <a:off x="1655444" y="1176547"/>
            <a:ext cx="534954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700" b="1" dirty="0" err="1">
                <a:solidFill>
                  <a:srgbClr val="FFFF00"/>
                </a:solidFill>
                <a:latin typeface="+mn-lt"/>
                <a:ea typeface="微軟正黑體" pitchFamily="34" charset="-120"/>
              </a:rPr>
              <a:t>IOmeter</a:t>
            </a:r>
            <a:r>
              <a:rPr lang="en-US" altLang="zh-TW" sz="1700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 Sequential Throughput, 2 x 10GbE, 64KB</a:t>
            </a:r>
            <a:endParaRPr lang="en-US" sz="1700" b="1" dirty="0">
              <a:solidFill>
                <a:srgbClr val="FFFF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7" name="TextBox 15"/>
          <p:cNvSpPr txBox="1"/>
          <p:nvPr/>
        </p:nvSpPr>
        <p:spPr>
          <a:xfrm>
            <a:off x="1936774" y="3940179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QNAP TS-873</a:t>
            </a:r>
          </a:p>
        </p:txBody>
      </p:sp>
      <p:sp>
        <p:nvSpPr>
          <p:cNvPr id="8" name="TextBox 15"/>
          <p:cNvSpPr txBox="1"/>
          <p:nvPr/>
        </p:nvSpPr>
        <p:spPr>
          <a:xfrm>
            <a:off x="2994593" y="3939902"/>
            <a:ext cx="1279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  <a:latin typeface="+mn-lt"/>
                <a:ea typeface="微軟正黑體" pitchFamily="34" charset="-120"/>
              </a:rPr>
              <a:t>Synology DS1817+</a:t>
            </a:r>
          </a:p>
        </p:txBody>
      </p:sp>
      <p:sp>
        <p:nvSpPr>
          <p:cNvPr id="9" name="TextBox 15"/>
          <p:cNvSpPr txBox="1"/>
          <p:nvPr/>
        </p:nvSpPr>
        <p:spPr>
          <a:xfrm>
            <a:off x="5029415" y="3909705"/>
            <a:ext cx="10374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QNAP TS-873</a:t>
            </a:r>
          </a:p>
        </p:txBody>
      </p:sp>
      <p:sp>
        <p:nvSpPr>
          <p:cNvPr id="10" name="TextBox 15"/>
          <p:cNvSpPr txBox="1"/>
          <p:nvPr/>
        </p:nvSpPr>
        <p:spPr>
          <a:xfrm>
            <a:off x="6083615" y="3909705"/>
            <a:ext cx="12795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7030A0"/>
                </a:solidFill>
                <a:latin typeface="+mn-lt"/>
                <a:ea typeface="微軟正黑體" pitchFamily="34" charset="-120"/>
              </a:rPr>
              <a:t>Synology DS1817+</a:t>
            </a:r>
          </a:p>
        </p:txBody>
      </p:sp>
      <p:sp>
        <p:nvSpPr>
          <p:cNvPr id="11" name="TextBox 15"/>
          <p:cNvSpPr txBox="1"/>
          <p:nvPr/>
        </p:nvSpPr>
        <p:spPr>
          <a:xfrm>
            <a:off x="2169328" y="4230196"/>
            <a:ext cx="2382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Sequential Read (SR-64K</a:t>
            </a:r>
            <a:r>
              <a:rPr lang="en-US" sz="14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)</a:t>
            </a:r>
          </a:p>
        </p:txBody>
      </p:sp>
      <p:sp>
        <p:nvSpPr>
          <p:cNvPr id="14" name="TextBox 15"/>
          <p:cNvSpPr txBox="1"/>
          <p:nvPr/>
        </p:nvSpPr>
        <p:spPr>
          <a:xfrm>
            <a:off x="5321150" y="2859782"/>
            <a:ext cx="45397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683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51355" y="3147814"/>
            <a:ext cx="453971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5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570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12723" y="4227934"/>
            <a:ext cx="2433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Sequential Write (SW-64K</a:t>
            </a:r>
            <a:r>
              <a:rPr lang="en-US" sz="1400" b="1" dirty="0">
                <a:solidFill>
                  <a:srgbClr val="002060"/>
                </a:solidFill>
                <a:latin typeface="+mn-lt"/>
                <a:ea typeface="微軟正黑體" pitchFamily="34" charset="-120"/>
              </a:rPr>
              <a:t>)</a:t>
            </a:r>
          </a:p>
        </p:txBody>
      </p:sp>
      <p:sp>
        <p:nvSpPr>
          <p:cNvPr id="18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>
                <a:solidFill>
                  <a:schemeClr val="bg1"/>
                </a:solidFill>
                <a:latin typeface="+mn-lt"/>
                <a:ea typeface="微軟正黑體" charset="-120"/>
              </a:rPr>
              <a:t>Test #1:  10GbE performance run</a:t>
            </a:r>
            <a:endParaRPr lang="en-US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2" name="TextBox 15"/>
          <p:cNvSpPr txBox="1"/>
          <p:nvPr/>
        </p:nvSpPr>
        <p:spPr>
          <a:xfrm>
            <a:off x="10443" y="4820353"/>
            <a:ext cx="313419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微軟正黑體" pitchFamily="34" charset="-120"/>
              </a:rPr>
              <a:t>Test in the QNAP  lab.</a:t>
            </a:r>
            <a:endParaRPr lang="en-US" altLang="zh-TW" sz="700" b="1" dirty="0">
              <a:solidFill>
                <a:schemeClr val="accent5">
                  <a:lumMod val="20000"/>
                  <a:lumOff val="80000"/>
                </a:schemeClr>
              </a:solidFill>
              <a:latin typeface="+mn-lt"/>
              <a:ea typeface="微軟正黑體" pitchFamily="34" charset="-120"/>
            </a:endParaRPr>
          </a:p>
          <a:p>
            <a:r>
              <a:rPr lang="en-US" altLang="zh-TW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微軟正黑體" pitchFamily="34" charset="-120"/>
              </a:rPr>
              <a:t>Environment:  NAS with 8 x Intel SSDSC2BB240G4 RAID 5, 8GB RAM</a:t>
            </a:r>
          </a:p>
        </p:txBody>
      </p:sp>
      <p:sp>
        <p:nvSpPr>
          <p:cNvPr id="25" name="TextBox 15"/>
          <p:cNvSpPr txBox="1"/>
          <p:nvPr/>
        </p:nvSpPr>
        <p:spPr>
          <a:xfrm>
            <a:off x="2970760" y="4824000"/>
            <a:ext cx="46730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微軟正黑體" pitchFamily="34" charset="-120"/>
              </a:rPr>
              <a:t>Client: Intel Core i7-4700 3.4GHz, RAM cache, Windows 10</a:t>
            </a:r>
          </a:p>
          <a:p>
            <a:r>
              <a:rPr lang="en-US" sz="7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微軟正黑體" pitchFamily="34" charset="-120"/>
              </a:rPr>
              <a:t>IOmeter</a:t>
            </a:r>
            <a:r>
              <a:rPr lang="en-US" sz="7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  <a:ea typeface="微軟正黑體" pitchFamily="34" charset="-120"/>
              </a:rPr>
              <a:t>:  Max Disk Size: 67108864, 20-workers, 1-outstanding, 30-sec ramp up time, 3-minute run time. </a:t>
            </a:r>
          </a:p>
        </p:txBody>
      </p:sp>
      <p:grpSp>
        <p:nvGrpSpPr>
          <p:cNvPr id="57" name="群組 56"/>
          <p:cNvGrpSpPr/>
          <p:nvPr/>
        </p:nvGrpSpPr>
        <p:grpSpPr>
          <a:xfrm>
            <a:off x="1360710" y="1923678"/>
            <a:ext cx="2888857" cy="2089940"/>
            <a:chOff x="5364088" y="206136"/>
            <a:chExt cx="2888857" cy="2089940"/>
          </a:xfrm>
        </p:grpSpPr>
        <p:sp>
          <p:nvSpPr>
            <p:cNvPr id="23" name="圓角矩形 22"/>
            <p:cNvSpPr/>
            <p:nvPr/>
          </p:nvSpPr>
          <p:spPr>
            <a:xfrm rot="5400000">
              <a:off x="7010501" y="947955"/>
              <a:ext cx="91549" cy="2376264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grpSp>
          <p:nvGrpSpPr>
            <p:cNvPr id="26" name="群組 25"/>
            <p:cNvGrpSpPr/>
            <p:nvPr/>
          </p:nvGrpSpPr>
          <p:grpSpPr>
            <a:xfrm>
              <a:off x="5868144" y="339502"/>
              <a:ext cx="2384801" cy="1842360"/>
              <a:chOff x="1016031" y="1901060"/>
              <a:chExt cx="1899785" cy="1842360"/>
            </a:xfrm>
          </p:grpSpPr>
          <p:cxnSp>
            <p:nvCxnSpPr>
              <p:cNvPr id="29" name="Shape 317"/>
              <p:cNvCxnSpPr/>
              <p:nvPr/>
            </p:nvCxnSpPr>
            <p:spPr>
              <a:xfrm>
                <a:off x="1016031" y="328143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Shape 310"/>
              <p:cNvCxnSpPr/>
              <p:nvPr/>
            </p:nvCxnSpPr>
            <p:spPr>
              <a:xfrm>
                <a:off x="1016032" y="2361185"/>
                <a:ext cx="1899784" cy="186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Shape 313"/>
              <p:cNvCxnSpPr/>
              <p:nvPr/>
            </p:nvCxnSpPr>
            <p:spPr>
              <a:xfrm>
                <a:off x="1016032" y="2821310"/>
                <a:ext cx="1899784" cy="186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Shape 310"/>
              <p:cNvCxnSpPr/>
              <p:nvPr/>
            </p:nvCxnSpPr>
            <p:spPr>
              <a:xfrm>
                <a:off x="1016032" y="1901060"/>
                <a:ext cx="1899784" cy="186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Shape 317"/>
              <p:cNvCxnSpPr/>
              <p:nvPr/>
            </p:nvCxnSpPr>
            <p:spPr>
              <a:xfrm>
                <a:off x="1016031" y="3741558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35" name="Shape 312"/>
            <p:cNvSpPr txBox="1"/>
            <p:nvPr/>
          </p:nvSpPr>
          <p:spPr>
            <a:xfrm>
              <a:off x="5364088" y="1586256"/>
              <a:ext cx="504056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50" b="0" i="0" u="none" strike="noStrike" cap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Arial"/>
                  <a:cs typeface="Arial"/>
                  <a:sym typeface="Arial"/>
                </a:rPr>
                <a:t>500</a:t>
              </a:r>
              <a:endPara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" name="群組 35"/>
            <p:cNvGrpSpPr/>
            <p:nvPr/>
          </p:nvGrpSpPr>
          <p:grpSpPr>
            <a:xfrm>
              <a:off x="6228184" y="638184"/>
              <a:ext cx="504056" cy="1537507"/>
              <a:chOff x="1259632" y="2199742"/>
              <a:chExt cx="504056" cy="1537507"/>
            </a:xfrm>
          </p:grpSpPr>
          <p:sp>
            <p:nvSpPr>
              <p:cNvPr id="37" name="Shape 318"/>
              <p:cNvSpPr/>
              <p:nvPr/>
            </p:nvSpPr>
            <p:spPr>
              <a:xfrm>
                <a:off x="1291929" y="2199742"/>
                <a:ext cx="439462" cy="1537507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 dirty="0">
                  <a:solidFill>
                    <a:srgbClr val="0070C0"/>
                  </a:solidFill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Shape 322"/>
              <p:cNvSpPr txBox="1"/>
              <p:nvPr/>
            </p:nvSpPr>
            <p:spPr>
              <a:xfrm>
                <a:off x="1259632" y="2210875"/>
                <a:ext cx="504056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altLang="zh-TW" sz="1100" b="1" i="0" u="none" strike="noStrike" cap="none" dirty="0">
                    <a:solidFill>
                      <a:schemeClr val="lt1"/>
                    </a:solidFill>
                    <a:latin typeface="+mn-lt"/>
                    <a:ea typeface="Arial"/>
                    <a:cs typeface="Arial"/>
                    <a:sym typeface="Arial"/>
                  </a:rPr>
                  <a:t>1661</a:t>
                </a:r>
                <a:endParaRPr lang="zh-TW" sz="1100" b="1" i="0" u="none" strike="noStrike" cap="none" dirty="0">
                  <a:solidFill>
                    <a:schemeClr val="lt1"/>
                  </a:solidFill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群組 43"/>
            <p:cNvGrpSpPr/>
            <p:nvPr/>
          </p:nvGrpSpPr>
          <p:grpSpPr>
            <a:xfrm>
              <a:off x="7164288" y="1214248"/>
              <a:ext cx="504056" cy="973884"/>
              <a:chOff x="1907704" y="2654408"/>
              <a:chExt cx="504056" cy="973884"/>
            </a:xfrm>
          </p:grpSpPr>
          <p:sp>
            <p:nvSpPr>
              <p:cNvPr id="45" name="Shape 340"/>
              <p:cNvSpPr/>
              <p:nvPr/>
            </p:nvSpPr>
            <p:spPr>
              <a:xfrm>
                <a:off x="1943708" y="2654408"/>
                <a:ext cx="432048" cy="973884"/>
              </a:xfrm>
              <a:prstGeom prst="rect">
                <a:avLst/>
              </a:prstGeom>
              <a:solidFill>
                <a:srgbClr val="7030A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Shape 342"/>
              <p:cNvSpPr txBox="1"/>
              <p:nvPr/>
            </p:nvSpPr>
            <p:spPr>
              <a:xfrm>
                <a:off x="1907704" y="2654408"/>
                <a:ext cx="504056" cy="2768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lt1"/>
                  </a:buClr>
                  <a:buSzPct val="25000"/>
                  <a:buFont typeface="Arial"/>
                  <a:buNone/>
                </a:pPr>
                <a:r>
                  <a:rPr lang="en-US" altLang="zh-TW" sz="1100" b="1" i="0" u="none" strike="noStrike" cap="none" dirty="0">
                    <a:solidFill>
                      <a:schemeClr val="lt1"/>
                    </a:solidFill>
                    <a:latin typeface="+mn-lt"/>
                    <a:ea typeface="Arial"/>
                    <a:cs typeface="Arial"/>
                    <a:sym typeface="Arial"/>
                  </a:rPr>
                  <a:t>1122</a:t>
                </a:r>
                <a:endParaRPr lang="zh-TW" sz="1100" b="1" i="0" u="none" strike="noStrike" cap="none" dirty="0">
                  <a:solidFill>
                    <a:schemeClr val="lt1"/>
                  </a:solidFill>
                  <a:latin typeface="+mn-lt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Shape 312"/>
            <p:cNvSpPr txBox="1"/>
            <p:nvPr/>
          </p:nvSpPr>
          <p:spPr>
            <a:xfrm>
              <a:off x="5580112" y="2018304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zh-TW" sz="1050" b="0" i="0" u="none" strike="noStrike" cap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Arial"/>
                  <a:cs typeface="Arial"/>
                  <a:sym typeface="Arial"/>
                </a:rPr>
                <a:t>0</a:t>
              </a:r>
            </a:p>
          </p:txBody>
        </p:sp>
        <p:sp>
          <p:nvSpPr>
            <p:cNvPr id="56" name="Shape 89"/>
            <p:cNvSpPr txBox="1"/>
            <p:nvPr/>
          </p:nvSpPr>
          <p:spPr>
            <a:xfrm>
              <a:off x="5468016" y="2081762"/>
              <a:ext cx="500066" cy="21431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9F5900"/>
                </a:buClr>
                <a:buSzPct val="25000"/>
              </a:pPr>
              <a:r>
                <a:rPr lang="en-US" sz="800" dirty="0">
                  <a:solidFill>
                    <a:srgbClr val="777777"/>
                  </a:solidFill>
                  <a:latin typeface="+mn-lt"/>
                </a:rPr>
                <a:t>  </a:t>
              </a:r>
              <a:r>
                <a:rPr lang="en-US" altLang="zh-TW" sz="800" dirty="0">
                  <a:solidFill>
                    <a:srgbClr val="777777"/>
                  </a:solidFill>
                  <a:latin typeface="+mn-lt"/>
                </a:rPr>
                <a:t>(</a:t>
              </a:r>
              <a:r>
                <a:rPr lang="en-US" sz="800" dirty="0">
                  <a:solidFill>
                    <a:srgbClr val="777777"/>
                  </a:solidFill>
                  <a:latin typeface="+mn-lt"/>
                </a:rPr>
                <a:t>MB/s)</a:t>
              </a:r>
              <a:endParaRPr lang="en-US" sz="800" b="0" i="0" u="none" strike="noStrike" cap="none" dirty="0">
                <a:solidFill>
                  <a:srgbClr val="777777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Shape 312"/>
            <p:cNvSpPr txBox="1"/>
            <p:nvPr/>
          </p:nvSpPr>
          <p:spPr>
            <a:xfrm>
              <a:off x="5364088" y="1142240"/>
              <a:ext cx="504056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50" b="0" i="0" u="none" strike="noStrike" cap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Arial"/>
                  <a:cs typeface="Arial"/>
                  <a:sym typeface="Arial"/>
                </a:rPr>
                <a:t>1000</a:t>
              </a:r>
              <a:endPara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Shape 312"/>
            <p:cNvSpPr txBox="1"/>
            <p:nvPr/>
          </p:nvSpPr>
          <p:spPr>
            <a:xfrm>
              <a:off x="5364088" y="676060"/>
              <a:ext cx="504056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50" b="0" i="0" u="none" strike="noStrike" cap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Arial"/>
                  <a:cs typeface="Arial"/>
                  <a:sym typeface="Arial"/>
                </a:rPr>
                <a:t>1500</a:t>
              </a:r>
              <a:endPara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Shape 312"/>
            <p:cNvSpPr txBox="1"/>
            <p:nvPr/>
          </p:nvSpPr>
          <p:spPr>
            <a:xfrm>
              <a:off x="5364088" y="206136"/>
              <a:ext cx="504056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marL="0" marR="0" lvl="0" indent="0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F5900"/>
                </a:buClr>
                <a:buSzPct val="25000"/>
                <a:buFont typeface="Arial"/>
                <a:buNone/>
              </a:pPr>
              <a:r>
                <a:rPr lang="en-US" altLang="zh-TW" sz="1050" b="0" i="0" u="none" strike="noStrike" cap="none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lt"/>
                  <a:ea typeface="Arial"/>
                  <a:cs typeface="Arial"/>
                  <a:sym typeface="Arial"/>
                </a:rPr>
                <a:t>2000</a:t>
              </a:r>
              <a:endPara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7" name="群組 25"/>
          <p:cNvGrpSpPr/>
          <p:nvPr/>
        </p:nvGrpSpPr>
        <p:grpSpPr>
          <a:xfrm>
            <a:off x="1763688" y="1568198"/>
            <a:ext cx="2232248" cy="571504"/>
            <a:chOff x="4857752" y="1337487"/>
            <a:chExt cx="2329260" cy="511841"/>
          </a:xfrm>
        </p:grpSpPr>
        <p:sp>
          <p:nvSpPr>
            <p:cNvPr id="88" name="平行四邊形 87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9" name="矩形 88"/>
            <p:cNvSpPr/>
            <p:nvPr/>
          </p:nvSpPr>
          <p:spPr>
            <a:xfrm>
              <a:off x="5021429" y="1337487"/>
              <a:ext cx="2089628" cy="399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90" name="TextBox 15"/>
          <p:cNvSpPr txBox="1"/>
          <p:nvPr/>
        </p:nvSpPr>
        <p:spPr>
          <a:xfrm>
            <a:off x="1979712" y="1599345"/>
            <a:ext cx="19287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 </a:t>
            </a:r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Up to 3.4 GHz CPU 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for 40%+ boost!</a:t>
            </a:r>
            <a:endParaRPr lang="en-US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grpSp>
        <p:nvGrpSpPr>
          <p:cNvPr id="91" name="群組 25"/>
          <p:cNvGrpSpPr/>
          <p:nvPr/>
        </p:nvGrpSpPr>
        <p:grpSpPr>
          <a:xfrm>
            <a:off x="4860032" y="1568198"/>
            <a:ext cx="2304256" cy="571504"/>
            <a:chOff x="4857752" y="1337487"/>
            <a:chExt cx="2329260" cy="511841"/>
          </a:xfrm>
        </p:grpSpPr>
        <p:sp>
          <p:nvSpPr>
            <p:cNvPr id="92" name="平行四邊形 91"/>
            <p:cNvSpPr/>
            <p:nvPr/>
          </p:nvSpPr>
          <p:spPr>
            <a:xfrm>
              <a:off x="4857752" y="1357305"/>
              <a:ext cx="2329260" cy="492023"/>
            </a:xfrm>
            <a:prstGeom prst="parallelogram">
              <a:avLst>
                <a:gd name="adj" fmla="val 55727"/>
              </a:avLst>
            </a:prstGeom>
            <a:solidFill>
              <a:srgbClr val="00518E"/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矩形 92"/>
            <p:cNvSpPr/>
            <p:nvPr/>
          </p:nvSpPr>
          <p:spPr>
            <a:xfrm>
              <a:off x="5021429" y="1337487"/>
              <a:ext cx="2089628" cy="399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zh-TW" altLang="en-US" sz="2300" b="1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94" name="TextBox 15"/>
          <p:cNvSpPr txBox="1"/>
          <p:nvPr/>
        </p:nvSpPr>
        <p:spPr>
          <a:xfrm>
            <a:off x="5181307" y="1599345"/>
            <a:ext cx="1838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Up to 3.4 GHz CPU </a:t>
            </a:r>
          </a:p>
          <a:p>
            <a:r>
              <a:rPr lang="en-US" altLang="zh-TW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For 15%+ boost</a:t>
            </a:r>
            <a:endParaRPr lang="en-US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4021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528"/>
          <p:cNvSpPr/>
          <p:nvPr/>
        </p:nvSpPr>
        <p:spPr>
          <a:xfrm>
            <a:off x="214282" y="1428742"/>
            <a:ext cx="8786874" cy="3624821"/>
          </a:xfrm>
          <a:prstGeom prst="roundRect">
            <a:avLst>
              <a:gd name="adj" fmla="val 4004"/>
            </a:avLst>
          </a:prstGeom>
          <a:solidFill>
            <a:srgbClr val="037FC0"/>
          </a:solidFill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0" name="Shape 529"/>
          <p:cNvSpPr/>
          <p:nvPr/>
        </p:nvSpPr>
        <p:spPr>
          <a:xfrm>
            <a:off x="4714876" y="3500444"/>
            <a:ext cx="4071966" cy="1428760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28573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 dirty="0">
                <a:solidFill>
                  <a:schemeClr val="bg1"/>
                </a:solidFill>
                <a:latin typeface="+mj-lt"/>
              </a:rPr>
              <a:t> Long-term (5+ years) support processors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0" name="圓角化對角線角落矩形 29"/>
          <p:cNvSpPr/>
          <p:nvPr/>
        </p:nvSpPr>
        <p:spPr>
          <a:xfrm>
            <a:off x="4643438" y="3292117"/>
            <a:ext cx="3789692" cy="44584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4786314" y="3291830"/>
            <a:ext cx="3457998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300" b="1" dirty="0">
                <a:solidFill>
                  <a:srgbClr val="FFF000"/>
                </a:solidFill>
                <a:latin typeface="+mn-lt"/>
              </a:rPr>
              <a:t>AMD RX-421ND </a:t>
            </a:r>
            <a:r>
              <a:rPr lang="en-US" altLang="zh-TW" sz="2300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4-</a:t>
            </a:r>
            <a:r>
              <a:rPr lang="en-US" altLang="zh-Hant" sz="2300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core</a:t>
            </a:r>
            <a:endParaRPr lang="en-US" altLang="zh-TW" sz="2300" b="1" dirty="0">
              <a:solidFill>
                <a:srgbClr val="FFFF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4" name="Shape 529"/>
          <p:cNvSpPr/>
          <p:nvPr/>
        </p:nvSpPr>
        <p:spPr>
          <a:xfrm>
            <a:off x="349815" y="1571618"/>
            <a:ext cx="4077461" cy="3214710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623" y="1642371"/>
            <a:ext cx="158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TVS-x73e</a:t>
            </a:r>
            <a:r>
              <a:rPr lang="zh-TW" alt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zh-TW" b="1" dirty="0">
                <a:latin typeface="+mn-lt"/>
                <a:ea typeface="微軟正黑體" pitchFamily="34" charset="-120"/>
              </a:rPr>
              <a:t>Series</a:t>
            </a:r>
            <a:endParaRPr lang="en-US" b="1" dirty="0">
              <a:latin typeface="+mn-lt"/>
              <a:ea typeface="微軟正黑體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0" y="4045115"/>
            <a:ext cx="1330838" cy="831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1317" y="4080815"/>
            <a:ext cx="1314771" cy="8217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6088" y="4065667"/>
            <a:ext cx="1311144" cy="819465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346191" y="3910289"/>
            <a:ext cx="14895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TS-x73U</a:t>
            </a:r>
            <a:r>
              <a:rPr lang="zh-TW" alt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zh-TW" b="1" dirty="0">
                <a:latin typeface="+mn-lt"/>
                <a:ea typeface="微軟正黑體" pitchFamily="34" charset="-120"/>
              </a:rPr>
              <a:t>Series</a:t>
            </a:r>
            <a:endParaRPr lang="en-US" b="1" dirty="0">
              <a:latin typeface="+mn-lt"/>
              <a:ea typeface="微軟正黑體" pitchFamily="34" charset="-120"/>
            </a:endParaRPr>
          </a:p>
        </p:txBody>
      </p:sp>
      <p:cxnSp>
        <p:nvCxnSpPr>
          <p:cNvPr id="34" name="直線接點 68"/>
          <p:cNvCxnSpPr/>
          <p:nvPr/>
        </p:nvCxnSpPr>
        <p:spPr>
          <a:xfrm>
            <a:off x="1790102" y="3026761"/>
            <a:ext cx="2214578" cy="2173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285824" y="4786328"/>
            <a:ext cx="471822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* TS-473, TS-673, TS-873, TS-873U, TS-1273U, and</a:t>
            </a:r>
            <a:r>
              <a:rPr lang="zh-Hant" altLang="en-US" sz="7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Hant" sz="7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TS-1673U</a:t>
            </a:r>
            <a:r>
              <a:rPr lang="en-US" altLang="zh-TW" sz="7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do not have GPU and HDMI output</a:t>
            </a:r>
            <a:r>
              <a:rPr lang="zh-TW" altLang="en-US" sz="7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．</a:t>
            </a:r>
            <a:endParaRPr lang="en-US" sz="7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62" y="2000246"/>
            <a:ext cx="1234480" cy="771550"/>
          </a:xfrm>
          <a:prstGeom prst="rect">
            <a:avLst/>
          </a:prstGeom>
        </p:spPr>
      </p:pic>
      <p:cxnSp>
        <p:nvCxnSpPr>
          <p:cNvPr id="37" name="直線接點 68"/>
          <p:cNvCxnSpPr/>
          <p:nvPr/>
        </p:nvCxnSpPr>
        <p:spPr>
          <a:xfrm>
            <a:off x="1693196" y="4071068"/>
            <a:ext cx="2214578" cy="2173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339" y="1966204"/>
            <a:ext cx="1296469" cy="8102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391" y="1928808"/>
            <a:ext cx="1499337" cy="937086"/>
          </a:xfrm>
          <a:prstGeom prst="rect">
            <a:avLst/>
          </a:prstGeom>
        </p:spPr>
      </p:pic>
      <p:sp>
        <p:nvSpPr>
          <p:cNvPr id="39" name="Shape 529"/>
          <p:cNvSpPr/>
          <p:nvPr/>
        </p:nvSpPr>
        <p:spPr>
          <a:xfrm>
            <a:off x="4714876" y="1643056"/>
            <a:ext cx="4071966" cy="1500198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4" name="TextBox 1"/>
          <p:cNvSpPr txBox="1"/>
          <p:nvPr/>
        </p:nvSpPr>
        <p:spPr>
          <a:xfrm>
            <a:off x="4786314" y="2479953"/>
            <a:ext cx="4459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TVS-x73e: 2 x </a:t>
            </a:r>
            <a:r>
              <a:rPr lang="en-US" altLang="zh-TW" sz="1600" b="1" dirty="0" err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PCIe</a:t>
            </a: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slots, USB </a:t>
            </a:r>
            <a:r>
              <a:rPr lang="en-US" altLang="zh-TW" sz="1600" b="1" dirty="0" err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QuickAccess</a:t>
            </a:r>
            <a:endParaRPr lang="en-US" altLang="zh-TW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  <a:p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, and 4K multimedia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766386" y="4499671"/>
            <a:ext cx="3241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TS-x73U: 2</a:t>
            </a:r>
            <a:r>
              <a:rPr lang="zh-TW" altLang="en-US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x 10GbE SFP+ ports</a:t>
            </a:r>
            <a:endParaRPr lang="zh-TW" altLang="en-US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51" name="圓角化對角線角落矩形 50"/>
          <p:cNvSpPr/>
          <p:nvPr/>
        </p:nvSpPr>
        <p:spPr>
          <a:xfrm>
            <a:off x="4639960" y="1340086"/>
            <a:ext cx="3789692" cy="44584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矩形 52"/>
          <p:cNvSpPr/>
          <p:nvPr/>
        </p:nvSpPr>
        <p:spPr>
          <a:xfrm>
            <a:off x="4699782" y="1339656"/>
            <a:ext cx="347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F000"/>
                </a:solidFill>
                <a:latin typeface="+mn-lt"/>
                <a:ea typeface="微軟正黑體" pitchFamily="34" charset="-120"/>
              </a:rPr>
              <a:t>AMD </a:t>
            </a:r>
            <a:r>
              <a:rPr lang="en-US" altLang="zh-TW" sz="2400" b="1" dirty="0">
                <a:solidFill>
                  <a:srgbClr val="FFF000"/>
                </a:solidFill>
                <a:latin typeface="+mn-lt"/>
                <a:ea typeface="微軟正黑體" pitchFamily="34" charset="-120"/>
              </a:rPr>
              <a:t>RX-421BD 4-core</a:t>
            </a:r>
            <a:endParaRPr lang="en-US" altLang="zh-TW" sz="24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pic>
        <p:nvPicPr>
          <p:cNvPr id="32" name="Picture 3" descr="C:\Users\Han Tsai\Desktop\PPT_x73X\未命名-4.png">
            <a:extLst>
              <a:ext uri="{FF2B5EF4-FFF2-40B4-BE49-F238E27FC236}">
                <a16:creationId xmlns:a16="http://schemas.microsoft.com/office/drawing/2014/main" id="{7029B8A8-E6DB-8540-BE5B-C6C172CF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35777" y="1680175"/>
            <a:ext cx="548632" cy="435306"/>
          </a:xfrm>
          <a:prstGeom prst="rect">
            <a:avLst/>
          </a:prstGeom>
          <a:noFill/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0B0AFBB5-AE3F-7B43-BE4B-B8C3791C8C02}"/>
              </a:ext>
            </a:extLst>
          </p:cNvPr>
          <p:cNvSpPr txBox="1"/>
          <p:nvPr/>
        </p:nvSpPr>
        <p:spPr>
          <a:xfrm>
            <a:off x="4747155" y="4206035"/>
            <a:ext cx="23182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TS-x73: 2 x </a:t>
            </a:r>
            <a:r>
              <a:rPr lang="en-US" altLang="zh-TW" sz="1600" b="1" dirty="0" err="1">
                <a:solidFill>
                  <a:schemeClr val="bg1"/>
                </a:solidFill>
                <a:latin typeface="+mn-lt"/>
                <a:ea typeface="微軟正黑體" pitchFamily="34" charset="-120"/>
              </a:rPr>
              <a:t>PCIe</a:t>
            </a:r>
            <a:r>
              <a:rPr lang="en-US" altLang="zh-TW" sz="16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slots</a:t>
            </a:r>
            <a:endParaRPr lang="zh-TW" altLang="en-US" sz="16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679E9C2-5E7F-8F4B-941A-EE480F89B3C0}"/>
              </a:ext>
            </a:extLst>
          </p:cNvPr>
          <p:cNvSpPr txBox="1"/>
          <p:nvPr/>
        </p:nvSpPr>
        <p:spPr>
          <a:xfrm>
            <a:off x="4735126" y="1847760"/>
            <a:ext cx="3711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t" sz="1600" b="1" dirty="0">
                <a:solidFill>
                  <a:srgbClr val="FFC000"/>
                </a:solidFill>
                <a:latin typeface="+mn-lt"/>
                <a:ea typeface="微軟正黑體" pitchFamily="34" charset="-120"/>
              </a:rPr>
              <a:t>Base: 2.1 GHz   Turbo Core: 3.4 GHz</a:t>
            </a:r>
            <a:endParaRPr lang="zh-TW" altLang="en-US" sz="1600" b="1" dirty="0">
              <a:solidFill>
                <a:srgbClr val="FFC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A0FFA4-67B6-734D-B8BE-CC47DB7217C9}"/>
              </a:ext>
            </a:extLst>
          </p:cNvPr>
          <p:cNvSpPr txBox="1"/>
          <p:nvPr/>
        </p:nvSpPr>
        <p:spPr>
          <a:xfrm>
            <a:off x="5215619" y="2089180"/>
            <a:ext cx="2154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t" sz="1600" b="1" dirty="0">
                <a:solidFill>
                  <a:srgbClr val="FFC000"/>
                </a:solidFill>
                <a:latin typeface="+mn-lt"/>
                <a:ea typeface="微軟正黑體" pitchFamily="34" charset="-120"/>
              </a:rPr>
              <a:t>Radeon R7 graphics</a:t>
            </a:r>
            <a:endParaRPr lang="zh-TW" altLang="en-US" sz="1600" b="1" dirty="0">
              <a:solidFill>
                <a:srgbClr val="FFC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B67A4FA-A78B-FE41-BC68-8044A8959F03}"/>
              </a:ext>
            </a:extLst>
          </p:cNvPr>
          <p:cNvSpPr txBox="1"/>
          <p:nvPr/>
        </p:nvSpPr>
        <p:spPr>
          <a:xfrm>
            <a:off x="4786314" y="3760338"/>
            <a:ext cx="3711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t" sz="1600" b="1" dirty="0">
                <a:solidFill>
                  <a:srgbClr val="FFC000"/>
                </a:solidFill>
                <a:latin typeface="+mn-lt"/>
                <a:ea typeface="微軟正黑體" pitchFamily="34" charset="-120"/>
              </a:rPr>
              <a:t>Base: 2.1 GHz   Turbo Core: 3.4 GHz</a:t>
            </a:r>
            <a:endParaRPr lang="zh-TW" altLang="en-US" sz="1600" b="1" dirty="0">
              <a:solidFill>
                <a:srgbClr val="FFC000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876505-E4B4-AB46-AB36-472FA151B6CE}"/>
              </a:ext>
            </a:extLst>
          </p:cNvPr>
          <p:cNvSpPr txBox="1"/>
          <p:nvPr/>
        </p:nvSpPr>
        <p:spPr>
          <a:xfrm>
            <a:off x="346191" y="2844593"/>
            <a:ext cx="1580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TS-x73</a:t>
            </a:r>
            <a:r>
              <a:rPr lang="zh-TW" altLang="en-US" b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zh-TW" b="1" dirty="0">
                <a:latin typeface="+mn-lt"/>
                <a:ea typeface="微軟正黑體" pitchFamily="34" charset="-120"/>
              </a:rPr>
              <a:t>Series</a:t>
            </a:r>
            <a:endParaRPr lang="en-US" b="1" dirty="0">
              <a:latin typeface="+mn-lt"/>
              <a:ea typeface="微軟正黑體" pitchFamily="34" charset="-120"/>
            </a:endParaRPr>
          </a:p>
        </p:txBody>
      </p:sp>
      <p:cxnSp>
        <p:nvCxnSpPr>
          <p:cNvPr id="49" name="直線接點 68">
            <a:extLst>
              <a:ext uri="{FF2B5EF4-FFF2-40B4-BE49-F238E27FC236}">
                <a16:creationId xmlns:a16="http://schemas.microsoft.com/office/drawing/2014/main" id="{76D0C883-2DF2-EF44-80C3-C3648EF0FB6D}"/>
              </a:ext>
            </a:extLst>
          </p:cNvPr>
          <p:cNvCxnSpPr/>
          <p:nvPr/>
        </p:nvCxnSpPr>
        <p:spPr>
          <a:xfrm>
            <a:off x="1709023" y="1799081"/>
            <a:ext cx="2214578" cy="2173"/>
          </a:xfrm>
          <a:prstGeom prst="line">
            <a:avLst/>
          </a:prstGeom>
          <a:ln>
            <a:solidFill>
              <a:schemeClr val="bg2">
                <a:lumMod val="40000"/>
                <a:lumOff val="60000"/>
                <a:alpha val="44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742511D8-E043-5441-9FEA-E16C2E3741C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287" y="3172264"/>
            <a:ext cx="1209385" cy="756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70255E9-E799-4C40-81AB-AB187E7054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783" y="3164503"/>
            <a:ext cx="1266975" cy="792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6075715-6135-884B-87AD-DAFB524461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147814"/>
            <a:ext cx="1266975" cy="792000"/>
          </a:xfrm>
          <a:prstGeom prst="rect">
            <a:avLst/>
          </a:prstGeom>
        </p:spPr>
      </p:pic>
      <p:grpSp>
        <p:nvGrpSpPr>
          <p:cNvPr id="56" name="群組 43">
            <a:extLst>
              <a:ext uri="{FF2B5EF4-FFF2-40B4-BE49-F238E27FC236}">
                <a16:creationId xmlns:a16="http://schemas.microsoft.com/office/drawing/2014/main" id="{94F037DD-3060-D248-8A1E-3D23EA3CFDCD}"/>
              </a:ext>
            </a:extLst>
          </p:cNvPr>
          <p:cNvGrpSpPr/>
          <p:nvPr/>
        </p:nvGrpSpPr>
        <p:grpSpPr>
          <a:xfrm>
            <a:off x="-229997" y="2977224"/>
            <a:ext cx="1071570" cy="1071570"/>
            <a:chOff x="7847615" y="785800"/>
            <a:chExt cx="1428728" cy="1428728"/>
          </a:xfrm>
        </p:grpSpPr>
        <p:pic>
          <p:nvPicPr>
            <p:cNvPr id="57" name="Picture 9" descr="C:\Users\Han Tsai\Desktop\AFOBOT _PPT\orange_light.png">
              <a:extLst>
                <a:ext uri="{FF2B5EF4-FFF2-40B4-BE49-F238E27FC236}">
                  <a16:creationId xmlns:a16="http://schemas.microsoft.com/office/drawing/2014/main" id="{E518AD05-DE53-F24F-ADDB-26D9A06F54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47615" y="785800"/>
              <a:ext cx="1428728" cy="1428728"/>
            </a:xfrm>
            <a:prstGeom prst="rect">
              <a:avLst/>
            </a:prstGeom>
            <a:noFill/>
          </p:spPr>
        </p:pic>
        <p:sp>
          <p:nvSpPr>
            <p:cNvPr id="58" name="矩形 50">
              <a:extLst>
                <a:ext uri="{FF2B5EF4-FFF2-40B4-BE49-F238E27FC236}">
                  <a16:creationId xmlns:a16="http://schemas.microsoft.com/office/drawing/2014/main" id="{071E2D73-9C5F-FA41-8EFE-B4F3D949FF1C}"/>
                </a:ext>
              </a:extLst>
            </p:cNvPr>
            <p:cNvSpPr/>
            <p:nvPr/>
          </p:nvSpPr>
          <p:spPr>
            <a:xfrm>
              <a:off x="8145940" y="1262043"/>
              <a:ext cx="844657" cy="430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27000" algn="ctr">
                <a:buClr>
                  <a:srgbClr val="0070C0"/>
                </a:buClr>
                <a:buSzPts val="2000"/>
              </a:pPr>
              <a:r>
                <a:rPr lang="en-US" altLang="zh-TW" sz="1500" b="1" dirty="0">
                  <a:solidFill>
                    <a:schemeClr val="bg1"/>
                  </a:solidFill>
                  <a:latin typeface="+mj-lt"/>
                  <a:ea typeface="微軟正黑體" pitchFamily="34" charset="-120"/>
                </a:rPr>
                <a:t>NEW</a:t>
              </a:r>
              <a:endParaRPr lang="zh-TW" altLang="en-US" sz="1500" b="1" dirty="0">
                <a:solidFill>
                  <a:schemeClr val="bg1"/>
                </a:solidFill>
                <a:latin typeface="+mj-lt"/>
                <a:ea typeface="微軟正黑體" pitchFamily="34" charset="-120"/>
              </a:endParaRPr>
            </a:p>
          </p:txBody>
        </p:sp>
      </p:grpSp>
      <p:pic>
        <p:nvPicPr>
          <p:cNvPr id="13" name="Picture 2" descr="C:\Users\Han Tsai\Desktop\PPT_x73X\未命名-3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800" y="1202056"/>
            <a:ext cx="795136" cy="6735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8566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圓角矩形 21"/>
          <p:cNvSpPr/>
          <p:nvPr/>
        </p:nvSpPr>
        <p:spPr>
          <a:xfrm>
            <a:off x="5786446" y="1357304"/>
            <a:ext cx="3214710" cy="3643338"/>
          </a:xfrm>
          <a:prstGeom prst="roundRect">
            <a:avLst>
              <a:gd name="adj" fmla="val 9305"/>
            </a:avLst>
          </a:prstGeom>
          <a:solidFill>
            <a:srgbClr val="D9F6FF"/>
          </a:solidFill>
          <a:ln>
            <a:solidFill>
              <a:srgbClr val="00518E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 rot="5400000">
            <a:off x="7506278" y="2963923"/>
            <a:ext cx="91549" cy="2232764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bg1">
                  <a:lumMod val="50000"/>
                  <a:alpha val="32000"/>
                </a:schemeClr>
              </a:gs>
              <a:gs pos="80000">
                <a:schemeClr val="bg1">
                  <a:alpha val="32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6435671" y="2283718"/>
            <a:ext cx="2240785" cy="1842360"/>
            <a:chOff x="1016031" y="1901060"/>
            <a:chExt cx="1899785" cy="1842360"/>
          </a:xfrm>
        </p:grpSpPr>
        <p:cxnSp>
          <p:nvCxnSpPr>
            <p:cNvPr id="24" name="Shape 317"/>
            <p:cNvCxnSpPr/>
            <p:nvPr/>
          </p:nvCxnSpPr>
          <p:spPr>
            <a:xfrm>
              <a:off x="1016031" y="3281434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Shape 310"/>
            <p:cNvCxnSpPr/>
            <p:nvPr/>
          </p:nvCxnSpPr>
          <p:spPr>
            <a:xfrm>
              <a:off x="1016032" y="2361185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Shape 313"/>
            <p:cNvCxnSpPr/>
            <p:nvPr/>
          </p:nvCxnSpPr>
          <p:spPr>
            <a:xfrm>
              <a:off x="1016032" y="2821310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Shape 310"/>
            <p:cNvCxnSpPr/>
            <p:nvPr/>
          </p:nvCxnSpPr>
          <p:spPr>
            <a:xfrm>
              <a:off x="1016032" y="1901060"/>
              <a:ext cx="1899784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Shape 317"/>
            <p:cNvCxnSpPr/>
            <p:nvPr/>
          </p:nvCxnSpPr>
          <p:spPr>
            <a:xfrm>
              <a:off x="1016031" y="3741558"/>
              <a:ext cx="1899783" cy="1862"/>
            </a:xfrm>
            <a:prstGeom prst="straightConnector1">
              <a:avLst/>
            </a:prstGeom>
            <a:noFill/>
            <a:ln w="9525" cap="flat" cmpd="sng">
              <a:solidFill>
                <a:srgbClr val="7F7F7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9" name="Shape 309"/>
          <p:cNvSpPr txBox="1"/>
          <p:nvPr/>
        </p:nvSpPr>
        <p:spPr>
          <a:xfrm>
            <a:off x="6003623" y="3063524"/>
            <a:ext cx="563863" cy="37232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6</a:t>
            </a:r>
            <a:r>
              <a: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00</a:t>
            </a:r>
          </a:p>
        </p:txBody>
      </p:sp>
      <p:sp>
        <p:nvSpPr>
          <p:cNvPr id="38" name="Shape 312"/>
          <p:cNvSpPr txBox="1"/>
          <p:nvPr/>
        </p:nvSpPr>
        <p:spPr>
          <a:xfrm>
            <a:off x="6003623" y="3530472"/>
            <a:ext cx="504056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3</a:t>
            </a:r>
            <a:r>
              <a: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00</a:t>
            </a:r>
          </a:p>
        </p:txBody>
      </p:sp>
      <p:sp>
        <p:nvSpPr>
          <p:cNvPr id="43" name="Shape 319"/>
          <p:cNvSpPr/>
          <p:nvPr/>
        </p:nvSpPr>
        <p:spPr>
          <a:xfrm>
            <a:off x="6943995" y="3039196"/>
            <a:ext cx="432000" cy="10806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70C0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4" name="Shape 323"/>
          <p:cNvSpPr txBox="1"/>
          <p:nvPr/>
        </p:nvSpPr>
        <p:spPr>
          <a:xfrm>
            <a:off x="6927118" y="3086967"/>
            <a:ext cx="432048" cy="23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657</a:t>
            </a:r>
            <a:endParaRPr lang="zh-TW" sz="11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5" name="Shape 324"/>
          <p:cNvSpPr txBox="1"/>
          <p:nvPr/>
        </p:nvSpPr>
        <p:spPr>
          <a:xfrm>
            <a:off x="6003623" y="2594368"/>
            <a:ext cx="432048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9</a:t>
            </a:r>
            <a:r>
              <a: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00</a:t>
            </a:r>
          </a:p>
        </p:txBody>
      </p:sp>
      <p:sp>
        <p:nvSpPr>
          <p:cNvPr id="46" name="Shape 341"/>
          <p:cNvSpPr/>
          <p:nvPr/>
        </p:nvSpPr>
        <p:spPr>
          <a:xfrm>
            <a:off x="7774385" y="2355726"/>
            <a:ext cx="432000" cy="177658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0" name="Shape 343"/>
          <p:cNvSpPr txBox="1"/>
          <p:nvPr/>
        </p:nvSpPr>
        <p:spPr>
          <a:xfrm>
            <a:off x="7736362" y="2355726"/>
            <a:ext cx="508046" cy="23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100" b="1" i="0" u="none" strike="noStrike" cap="none" dirty="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rPr>
              <a:t>1150</a:t>
            </a:r>
            <a:endParaRPr lang="zh-TW" sz="1100" b="1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5" name="Shape 324"/>
          <p:cNvSpPr txBox="1"/>
          <p:nvPr/>
        </p:nvSpPr>
        <p:spPr>
          <a:xfrm>
            <a:off x="5931615" y="2150352"/>
            <a:ext cx="5040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12</a:t>
            </a:r>
            <a:r>
              <a: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00</a:t>
            </a:r>
          </a:p>
        </p:txBody>
      </p:sp>
      <p:sp>
        <p:nvSpPr>
          <p:cNvPr id="58" name="Shape 312"/>
          <p:cNvSpPr txBox="1"/>
          <p:nvPr/>
        </p:nvSpPr>
        <p:spPr>
          <a:xfrm>
            <a:off x="6147639" y="3962520"/>
            <a:ext cx="288032" cy="25015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1050" b="0" i="0" u="none" strike="noStrike" cap="non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"/>
                <a:cs typeface="Arial"/>
                <a:sym typeface="Arial"/>
              </a:rPr>
              <a:t>0</a:t>
            </a:r>
          </a:p>
        </p:txBody>
      </p:sp>
      <p:sp>
        <p:nvSpPr>
          <p:cNvPr id="59" name="Shape 89"/>
          <p:cNvSpPr txBox="1"/>
          <p:nvPr/>
        </p:nvSpPr>
        <p:spPr>
          <a:xfrm>
            <a:off x="6035543" y="4025978"/>
            <a:ext cx="500066" cy="21431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800" dirty="0">
                <a:solidFill>
                  <a:srgbClr val="777777"/>
                </a:solidFill>
                <a:latin typeface="+mn-lt"/>
              </a:rPr>
              <a:t>  </a:t>
            </a:r>
            <a:r>
              <a:rPr lang="en-US" altLang="zh-TW" sz="800" dirty="0">
                <a:solidFill>
                  <a:srgbClr val="777777"/>
                </a:solidFill>
                <a:latin typeface="+mn-lt"/>
              </a:rPr>
              <a:t>(</a:t>
            </a:r>
            <a:r>
              <a:rPr lang="en-US" sz="800" dirty="0">
                <a:solidFill>
                  <a:srgbClr val="777777"/>
                </a:solidFill>
                <a:latin typeface="+mn-lt"/>
              </a:rPr>
              <a:t>MB/s)</a:t>
            </a:r>
            <a:endParaRPr lang="en-US" sz="800" b="0" i="0" u="none" strike="noStrike" cap="none" dirty="0">
              <a:solidFill>
                <a:srgbClr val="777777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4" name="圓角矩形 13"/>
          <p:cNvSpPr/>
          <p:nvPr/>
        </p:nvSpPr>
        <p:spPr>
          <a:xfrm>
            <a:off x="214282" y="1357304"/>
            <a:ext cx="5429288" cy="3643338"/>
          </a:xfrm>
          <a:prstGeom prst="roundRect">
            <a:avLst>
              <a:gd name="adj" fmla="val 9305"/>
            </a:avLst>
          </a:prstGeom>
          <a:solidFill>
            <a:srgbClr val="00518E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843" name="Shape 410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sz="3200" dirty="0">
                <a:solidFill>
                  <a:schemeClr val="bg1"/>
                </a:solidFill>
                <a:latin typeface="+mn-lt"/>
                <a:ea typeface="微軟正黑體" charset="-120"/>
              </a:rPr>
              <a:t>Test</a:t>
            </a:r>
            <a:r>
              <a:rPr lang="zh-TW" altLang="en-US" sz="3200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3200" dirty="0">
                <a:solidFill>
                  <a:schemeClr val="bg1"/>
                </a:solidFill>
                <a:latin typeface="+mn-lt"/>
                <a:ea typeface="微軟正黑體" charset="-120"/>
              </a:rPr>
              <a:t># 2: </a:t>
            </a:r>
            <a:r>
              <a:rPr lang="en-US" altLang="zh-TW" sz="3200" dirty="0" err="1">
                <a:solidFill>
                  <a:schemeClr val="bg1"/>
                </a:solidFill>
                <a:latin typeface="+mn-lt"/>
                <a:ea typeface="微軟正黑體" charset="-120"/>
              </a:rPr>
              <a:t>Qtier</a:t>
            </a:r>
            <a:r>
              <a:rPr lang="en-US" altLang="zh-TW" sz="3200" dirty="0">
                <a:solidFill>
                  <a:schemeClr val="bg1"/>
                </a:solidFill>
                <a:latin typeface="+mn-lt"/>
                <a:ea typeface="微軟正黑體" charset="-120"/>
              </a:rPr>
              <a:t> accelerated 10GbE speed</a:t>
            </a:r>
            <a:endParaRPr lang="zh-TW" altLang="en-US" sz="3200" dirty="0">
              <a:solidFill>
                <a:schemeClr val="bg1"/>
              </a:solidFill>
              <a:latin typeface="+mn-lt"/>
              <a:ea typeface="微軟正黑體" charset="-120"/>
            </a:endParaRPr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214282" y="1357304"/>
            <a:ext cx="5286412" cy="1866048"/>
          </a:xfrm>
        </p:spPr>
        <p:txBody>
          <a:bodyPr>
            <a:noAutofit/>
          </a:bodyPr>
          <a:lstStyle/>
          <a:p>
            <a:pPr marL="360363" indent="-184150">
              <a:spcBef>
                <a:spcPct val="0"/>
              </a:spcBef>
              <a:buClr>
                <a:srgbClr val="FFFF00"/>
              </a:buClr>
              <a:buNone/>
            </a:pPr>
            <a:r>
              <a:rPr lang="zh-TW" altLang="en-US" sz="1600" b="1" dirty="0">
                <a:solidFill>
                  <a:srgbClr val="FFFF00"/>
                </a:solidFill>
                <a:latin typeface="+mn-lt"/>
                <a:ea typeface="微軟正黑體" charset="-120"/>
              </a:rPr>
              <a:t>   </a:t>
            </a:r>
            <a:r>
              <a:rPr lang="en-US" altLang="zh-TW" sz="1600" b="1" dirty="0">
                <a:solidFill>
                  <a:srgbClr val="FFFF00"/>
                </a:solidFill>
                <a:latin typeface="+mn-lt"/>
                <a:ea typeface="微軟正黑體" charset="-120"/>
              </a:rPr>
              <a:t>QNAP TS-473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HDD: 3 x 1TB SATA HDD, RAID 5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Internal M.2 SATA SSD slots: 2 x 256GB M.2 SATA SSD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200" b="1" dirty="0" err="1">
                <a:solidFill>
                  <a:schemeClr val="bg1"/>
                </a:solidFill>
                <a:latin typeface="+mn-lt"/>
                <a:ea typeface="微軟正黑體" charset="-120"/>
              </a:rPr>
              <a:t>PCIe</a:t>
            </a: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#1: 2-port</a:t>
            </a:r>
            <a:r>
              <a:rPr lang="zh-TW" altLang="en-US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M.2 SATA SSD card</a:t>
            </a:r>
            <a:r>
              <a:rPr lang="zh-TW" altLang="en-US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(QM2-2S)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None/>
            </a:pP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                   with</a:t>
            </a:r>
            <a:r>
              <a:rPr lang="zh-TW" altLang="en-US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2 x 256GB M.2 SATA SSD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200" b="1" dirty="0" err="1">
                <a:solidFill>
                  <a:schemeClr val="bg1"/>
                </a:solidFill>
                <a:latin typeface="+mn-lt"/>
                <a:ea typeface="微軟正黑體" charset="-120"/>
              </a:rPr>
              <a:t>PCIe</a:t>
            </a: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#2: 1 port</a:t>
            </a:r>
            <a:r>
              <a:rPr lang="zh-TW" altLang="en-US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10GbE  10GBASE-T</a:t>
            </a:r>
            <a:r>
              <a:rPr lang="zh-TW" altLang="en-US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card (QXG-10G1T)</a:t>
            </a:r>
          </a:p>
          <a:p>
            <a:pPr marL="536575" indent="-176213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4 x M.2 SSD for</a:t>
            </a:r>
            <a:r>
              <a:rPr lang="zh-TW" altLang="en-US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</a:t>
            </a:r>
            <a:r>
              <a:rPr lang="en-US" altLang="zh-TW" sz="1200" b="1" dirty="0" err="1">
                <a:solidFill>
                  <a:schemeClr val="bg1"/>
                </a:solidFill>
                <a:latin typeface="+mn-lt"/>
                <a:ea typeface="微軟正黑體" charset="-120"/>
              </a:rPr>
              <a:t>Qtier</a:t>
            </a:r>
            <a:r>
              <a:rPr lang="en-US" altLang="zh-TW" sz="1200" b="1" dirty="0">
                <a:solidFill>
                  <a:schemeClr val="bg1"/>
                </a:solidFill>
                <a:latin typeface="+mn-lt"/>
                <a:ea typeface="微軟正黑體" charset="-120"/>
              </a:rPr>
              <a:t> RAID 5 tier</a:t>
            </a:r>
            <a:endParaRPr lang="zh-TW" altLang="en-US" sz="1200" b="1" dirty="0">
              <a:solidFill>
                <a:schemeClr val="bg1"/>
              </a:solidFill>
              <a:latin typeface="+mn-lt"/>
              <a:ea typeface="微軟正黑體" charset="-120"/>
            </a:endParaRPr>
          </a:p>
        </p:txBody>
      </p:sp>
      <p:sp>
        <p:nvSpPr>
          <p:cNvPr id="30" name="TextBox 15"/>
          <p:cNvSpPr txBox="1"/>
          <p:nvPr/>
        </p:nvSpPr>
        <p:spPr>
          <a:xfrm>
            <a:off x="6939727" y="4155926"/>
            <a:ext cx="5052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0070C0"/>
                </a:solidFill>
                <a:latin typeface="+mn-lt"/>
                <a:ea typeface="微軟正黑體" pitchFamily="34" charset="-120"/>
              </a:rPr>
              <a:t>Write</a:t>
            </a:r>
          </a:p>
        </p:txBody>
      </p:sp>
      <p:sp>
        <p:nvSpPr>
          <p:cNvPr id="31" name="TextBox 15"/>
          <p:cNvSpPr txBox="1"/>
          <p:nvPr/>
        </p:nvSpPr>
        <p:spPr>
          <a:xfrm>
            <a:off x="7740352" y="4155926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000" b="1" dirty="0">
                <a:solidFill>
                  <a:srgbClr val="481C7A"/>
                </a:solidFill>
                <a:latin typeface="+mn-lt"/>
                <a:ea typeface="微軟正黑體" pitchFamily="34" charset="-120"/>
              </a:rPr>
              <a:t>Read</a:t>
            </a:r>
            <a:endParaRPr lang="en-US" sz="1000" b="1" dirty="0">
              <a:solidFill>
                <a:srgbClr val="481C7A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2" name="TextBox 15"/>
          <p:cNvSpPr txBox="1"/>
          <p:nvPr/>
        </p:nvSpPr>
        <p:spPr>
          <a:xfrm>
            <a:off x="6948264" y="4424213"/>
            <a:ext cx="12811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latin typeface="+mn-lt"/>
                <a:ea typeface="微軟正黑體" pitchFamily="34" charset="-120"/>
              </a:rPr>
              <a:t>Performance</a:t>
            </a:r>
            <a:endParaRPr lang="en-US" sz="1400" b="1" dirty="0">
              <a:latin typeface="+mn-lt"/>
              <a:ea typeface="微軟正黑體" pitchFamily="34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5786446" y="1357304"/>
            <a:ext cx="3286148" cy="586893"/>
            <a:chOff x="4997150" y="2285998"/>
            <a:chExt cx="3503940" cy="586893"/>
          </a:xfrm>
        </p:grpSpPr>
        <p:sp>
          <p:nvSpPr>
            <p:cNvPr id="36" name="圓角化對角線角落矩形 35"/>
            <p:cNvSpPr/>
            <p:nvPr/>
          </p:nvSpPr>
          <p:spPr>
            <a:xfrm>
              <a:off x="4997150" y="2285998"/>
              <a:ext cx="3503940" cy="571504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3773E3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TextBox 48"/>
            <p:cNvSpPr txBox="1"/>
            <p:nvPr/>
          </p:nvSpPr>
          <p:spPr>
            <a:xfrm>
              <a:off x="5223749" y="2303516"/>
              <a:ext cx="3277341" cy="569375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 eaLnBrk="1" hangingPunct="1">
                <a:defRPr/>
              </a:pPr>
              <a:r>
                <a:rPr lang="en-US" altLang="zh-TW" sz="1450" b="1" dirty="0">
                  <a:solidFill>
                    <a:srgbClr val="FFFF00"/>
                  </a:solidFill>
                  <a:latin typeface="+mn-lt"/>
                  <a:ea typeface="微軟正黑體"/>
                  <a:cs typeface="微軟正黑體"/>
                </a:rPr>
                <a:t>With SATA HDDs, M.2 SSDs and </a:t>
              </a:r>
              <a:r>
                <a:rPr lang="en-US" altLang="zh-TW" sz="1450" b="1" dirty="0" err="1">
                  <a:solidFill>
                    <a:srgbClr val="FFFF00"/>
                  </a:solidFill>
                  <a:latin typeface="+mn-lt"/>
                  <a:ea typeface="微軟正黑體"/>
                  <a:cs typeface="微軟正黑體"/>
                </a:rPr>
                <a:t>Qtier</a:t>
              </a:r>
              <a:r>
                <a:rPr lang="en-US" altLang="zh-TW" sz="1450" b="1" dirty="0">
                  <a:solidFill>
                    <a:srgbClr val="FFFF00"/>
                  </a:solidFill>
                  <a:latin typeface="+mn-lt"/>
                  <a:ea typeface="微軟正黑體"/>
                  <a:cs typeface="微軟正黑體"/>
                </a:rPr>
                <a:t> for the best performance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8C46E93-E1B5-E145-90E0-253C7542F4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140" y="3212915"/>
            <a:ext cx="2863804" cy="17901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F594E1E-69E9-8A44-A5CB-5C48A1089E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824" y="3205883"/>
            <a:ext cx="2886302" cy="1804260"/>
          </a:xfrm>
          <a:prstGeom prst="rect">
            <a:avLst/>
          </a:prstGeom>
        </p:spPr>
      </p:pic>
      <p:pic>
        <p:nvPicPr>
          <p:cNvPr id="20" name="Picture 2" descr="C:\Users\user\Desktop\21_PPT對稿QNAP AQC107 10G網卡\QXG-10G1T_Front_left-angle2.png">
            <a:extLst>
              <a:ext uri="{FF2B5EF4-FFF2-40B4-BE49-F238E27FC236}">
                <a16:creationId xmlns:a16="http://schemas.microsoft.com/office/drawing/2014/main" id="{A7C61E07-F264-0346-B3F5-3C2013F41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7341" y="4093895"/>
            <a:ext cx="1366347" cy="854119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2136D-8627-DB43-B78A-BBF02F7F930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215164"/>
            <a:ext cx="1403400" cy="87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5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4DC59B-0204-3C4A-8A67-93635260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t" sz="3200" dirty="0">
                <a:latin typeface="+mn-lt"/>
              </a:rPr>
              <a:t>x73 family outruns the competition</a:t>
            </a:r>
            <a:endParaRPr lang="en-US" sz="3200" dirty="0">
              <a:latin typeface="+mn-lt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95B01B3-D5A2-DF4A-878F-AC00D0D0F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274486"/>
              </p:ext>
            </p:extLst>
          </p:nvPr>
        </p:nvGraphicFramePr>
        <p:xfrm>
          <a:off x="251520" y="1275606"/>
          <a:ext cx="8300091" cy="350520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837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0661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  <a:gridCol w="2508471">
                  <a:extLst>
                    <a:ext uri="{9D8B030D-6E8A-4147-A177-3AD203B41FA5}">
                      <a16:colId xmlns:a16="http://schemas.microsoft.com/office/drawing/2014/main" val="2581577256"/>
                    </a:ext>
                  </a:extLst>
                </a:gridCol>
                <a:gridCol w="2273521">
                  <a:extLst>
                    <a:ext uri="{9D8B030D-6E8A-4147-A177-3AD203B41FA5}">
                      <a16:colId xmlns:a16="http://schemas.microsoft.com/office/drawing/2014/main" val="1740470450"/>
                    </a:ext>
                  </a:extLst>
                </a:gridCol>
              </a:tblGrid>
              <a:tr h="299902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NAS Model</a:t>
                      </a:r>
                      <a:endParaRPr lang="en-US" sz="12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Microsoft JhengHei" panose="020B0604030504040204" pitchFamily="34" charset="-120"/>
                        </a:rPr>
                        <a:t>TVS-x73e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+mn-lt"/>
                          <a:ea typeface="Microsoft JhengHei" panose="020B0604030504040204" pitchFamily="34" charset="-120"/>
                        </a:rPr>
                        <a:t>TS-x73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+mn-lt"/>
                          <a:ea typeface="Microsoft JhengHei" panose="020B0604030504040204" pitchFamily="34" charset="-120"/>
                        </a:rPr>
                        <a:t>Synology</a:t>
                      </a:r>
                      <a:r>
                        <a:rPr lang="en-US" sz="1200" baseline="0" dirty="0">
                          <a:latin typeface="+mn-lt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en-US" sz="1200" dirty="0">
                          <a:latin typeface="+mn-lt"/>
                          <a:ea typeface="Microsoft JhengHei" panose="020B0604030504040204" pitchFamily="34" charset="-120"/>
                        </a:rPr>
                        <a:t>DSxx17+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902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Processor</a:t>
                      </a:r>
                      <a:endParaRPr lang="en-US" sz="12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AMD R series quad-core 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2.1 GHz, Turbo Core </a:t>
                      </a:r>
                      <a:r>
                        <a:rPr lang="en-US" altLang="zh-Hant" sz="12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3.4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 GHz</a:t>
                      </a:r>
                      <a:endParaRPr lang="en-US" sz="12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Intel Atom 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quad-core</a:t>
                      </a:r>
                      <a:b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</a:b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2.4 GHz</a:t>
                      </a:r>
                      <a:endParaRPr lang="en-US" sz="12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8091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Memory</a:t>
                      </a:r>
                      <a:endParaRPr lang="en-US" sz="12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Up to </a:t>
                      </a:r>
                      <a:r>
                        <a:rPr lang="en-US" altLang="zh-Hant" sz="12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64GB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 DDR4 (4 x SODIMM)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Up to 16GB DDR3 </a:t>
                      </a:r>
                    </a:p>
                    <a:p>
                      <a:pPr algn="ctr"/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(2 x SODIMM)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USB </a:t>
                      </a:r>
                      <a:r>
                        <a:rPr lang="en-US" altLang="zh-Hant" sz="1200" b="1" dirty="0" err="1">
                          <a:latin typeface="+mn-lt"/>
                          <a:ea typeface="Microsoft JhengHei" panose="020B0604030504040204" pitchFamily="34" charset="-120"/>
                        </a:rPr>
                        <a:t>QuickAccess</a:t>
                      </a:r>
                      <a:endParaRPr lang="en-US" sz="12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---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---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9017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+mn-lt"/>
                          <a:ea typeface="Microsoft JhengHei" panose="020B0604030504040204" pitchFamily="34" charset="-120"/>
                        </a:rPr>
                        <a:t>PCIe</a:t>
                      </a:r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Slot</a:t>
                      </a:r>
                      <a:endParaRPr lang="en-US" sz="12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2 x 3.0 x4 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slot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1 x 2.0 x4 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slot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6865204"/>
                  </a:ext>
                </a:extLst>
              </a:tr>
              <a:tr h="226288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Accelerated Transcoding</a:t>
                      </a:r>
                      <a:endParaRPr lang="en-US" sz="1200" b="1" dirty="0"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Requires a </a:t>
                      </a:r>
                      <a:r>
                        <a:rPr lang="en-US" altLang="zh-Hant" sz="1200" b="1" dirty="0" err="1">
                          <a:latin typeface="+mn-lt"/>
                          <a:ea typeface="Microsoft JhengHei" panose="020B0604030504040204" pitchFamily="34" charset="-120"/>
                        </a:rPr>
                        <a:t>PCIe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 graphics card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---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676778"/>
                  </a:ext>
                </a:extLst>
              </a:tr>
              <a:tr h="20952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HDMI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2 x 4K HDMI v1.4b 30Hz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Requires a </a:t>
                      </a:r>
                      <a:r>
                        <a:rPr lang="en-US" altLang="zh-Hant" sz="1200" b="1" dirty="0" err="1">
                          <a:latin typeface="+mn-lt"/>
                          <a:ea typeface="Microsoft JhengHei" panose="020B0604030504040204" pitchFamily="34" charset="-120"/>
                        </a:rPr>
                        <a:t>PCIe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 graphics</a:t>
                      </a:r>
                      <a:r>
                        <a:rPr lang="zh-Hant" alt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card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---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9309">
                <a:tc>
                  <a:txBody>
                    <a:bodyPr/>
                    <a:lstStyle/>
                    <a:p>
                      <a:pPr algn="ctr"/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Internal </a:t>
                      </a:r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M.2 SSD slot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2</a:t>
                      </a:r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 x M.2 2280/2260 SATA 6Gb/s </a:t>
                      </a:r>
                      <a:r>
                        <a:rPr lang="en-US" altLang="zh-Hant" sz="1200" b="1" dirty="0">
                          <a:latin typeface="+mn-lt"/>
                          <a:ea typeface="Microsoft JhengHei" panose="020B0604030504040204" pitchFamily="34" charset="-120"/>
                        </a:rPr>
                        <a:t>slot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---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9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ant" sz="12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LCD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Microsoft JhengHei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+mn-lt"/>
                          <a:ea typeface="Microsoft JhengHei" panose="020B0604030504040204" pitchFamily="34" charset="-120"/>
                        </a:rPr>
                        <a:t>✔️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---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---</a:t>
                      </a:r>
                      <a:endParaRPr lang="en-US" sz="1200" b="1" dirty="0">
                        <a:solidFill>
                          <a:schemeClr val="tx1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84379"/>
                  </a:ext>
                </a:extLst>
              </a:tr>
              <a:tr h="2593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Hant" sz="12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Audio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Microsoft JhengHei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2 x 3.5mm MIC in + 3.5mm line out + </a:t>
                      </a:r>
                      <a:r>
                        <a:rPr kumimoji="0" lang="en-US" altLang="zh-Hant" sz="1200" b="1" u="none" strike="noStrike" kern="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+mn-lt"/>
                          <a:ea typeface="Microsoft JhengHei" panose="020B0604030504040204" pitchFamily="34" charset="-120"/>
                          <a:sym typeface="Arial"/>
                        </a:rPr>
                        <a:t>speaker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Microsoft JhengHei" panose="020B0604030504040204" pitchFamily="34" charset="-120"/>
                        <a:cs typeface="+mn-cs"/>
                        <a:sym typeface="Arial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  <a:ea typeface="Microsoft JhengHei" panose="020B0604030504040204" pitchFamily="34" charset="-120"/>
                        </a:rPr>
                        <a:t>---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+mn-lt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942953E-3840-2345-AB8A-4E228666B0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1050581"/>
            <a:ext cx="936104" cy="585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799683-885B-3D48-8352-AA531C6481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171" y="1034152"/>
            <a:ext cx="935937" cy="58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872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Han Tsai\Desktop\PPT_x73X\未命名-3.png">
            <a:extLst>
              <a:ext uri="{FF2B5EF4-FFF2-40B4-BE49-F238E27FC236}">
                <a16:creationId xmlns:a16="http://schemas.microsoft.com/office/drawing/2014/main" id="{1F334E8D-D8A3-6B4B-8D58-EC3AC8B7F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983" y="2427734"/>
            <a:ext cx="548633" cy="436607"/>
          </a:xfrm>
          <a:prstGeom prst="rect">
            <a:avLst/>
          </a:prstGeom>
          <a:noFill/>
        </p:spPr>
      </p:pic>
      <p:sp>
        <p:nvSpPr>
          <p:cNvPr id="9" name="Shape 99">
            <a:extLst>
              <a:ext uri="{FF2B5EF4-FFF2-40B4-BE49-F238E27FC236}">
                <a16:creationId xmlns:a16="http://schemas.microsoft.com/office/drawing/2014/main" id="{5B280758-94B0-2544-977C-1698FD27E8F2}"/>
              </a:ext>
            </a:extLst>
          </p:cNvPr>
          <p:cNvSpPr txBox="1">
            <a:spLocks/>
          </p:cNvSpPr>
          <p:nvPr/>
        </p:nvSpPr>
        <p:spPr>
          <a:xfrm>
            <a:off x="539552" y="949853"/>
            <a:ext cx="8011887" cy="133386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  <a:defRPr/>
            </a:pPr>
            <a:endParaRPr lang="en-US" altLang="zh-TW" sz="1900" b="1" dirty="0">
              <a:solidFill>
                <a:schemeClr val="bg1"/>
              </a:solidFill>
              <a:latin typeface="+mj-lt"/>
              <a:ea typeface="微軟正黑體" pitchFamily="34" charset="-120"/>
            </a:endParaRPr>
          </a:p>
          <a:p>
            <a:pPr lvl="0" algn="ctr">
              <a:buClr>
                <a:schemeClr val="dk1"/>
              </a:buClr>
              <a:buSzPct val="25000"/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The most cost-effective NAS with</a:t>
            </a:r>
          </a:p>
          <a:p>
            <a:pPr lvl="0" algn="ctr">
              <a:buClr>
                <a:schemeClr val="dk1"/>
              </a:buClr>
              <a:buSzPct val="25000"/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dual </a:t>
            </a:r>
            <a:r>
              <a:rPr lang="en-US" altLang="zh-TW" sz="2400" b="1" dirty="0" err="1">
                <a:solidFill>
                  <a:srgbClr val="FFC000"/>
                </a:solidFill>
                <a:latin typeface="+mn-lt"/>
                <a:ea typeface="微軟正黑體" pitchFamily="34" charset="-120"/>
              </a:rPr>
              <a:t>PCIe</a:t>
            </a:r>
            <a:r>
              <a:rPr lang="en-US" altLang="zh-TW" sz="2400" b="1" dirty="0">
                <a:solidFill>
                  <a:srgbClr val="FFC000"/>
                </a:solidFill>
                <a:latin typeface="+mn-lt"/>
                <a:ea typeface="微軟正黑體" pitchFamily="34" charset="-120"/>
              </a:rPr>
              <a:t> 3.0</a:t>
            </a:r>
            <a:r>
              <a:rPr lang="zh-TW" altLang="en-US" sz="2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expansion slots, dual </a:t>
            </a:r>
            <a:r>
              <a:rPr lang="en-US" altLang="zh-TW" sz="2400" b="1" dirty="0">
                <a:solidFill>
                  <a:srgbClr val="FFC000"/>
                </a:solidFill>
                <a:latin typeface="+mn-lt"/>
                <a:ea typeface="微軟正黑體" pitchFamily="34" charset="-120"/>
              </a:rPr>
              <a:t>M.2 SATA SSD </a:t>
            </a: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slots and </a:t>
            </a:r>
            <a:r>
              <a:rPr lang="en-US" altLang="zh-Hant" sz="2400" b="1" dirty="0">
                <a:solidFill>
                  <a:srgbClr val="FFC000"/>
                </a:solidFill>
                <a:latin typeface="+mn-lt"/>
                <a:ea typeface="微軟正黑體" pitchFamily="34" charset="-120"/>
              </a:rPr>
              <a:t>quad-core</a:t>
            </a:r>
            <a:r>
              <a:rPr lang="zh-Hant" altLang="en-US" sz="2400" b="1" dirty="0">
                <a:solidFill>
                  <a:srgbClr val="FFC000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Hant" sz="2400" b="1" dirty="0">
                <a:solidFill>
                  <a:srgbClr val="FFC000"/>
                </a:solidFill>
                <a:latin typeface="+mn-lt"/>
                <a:ea typeface="微軟正黑體" pitchFamily="34" charset="-120"/>
              </a:rPr>
              <a:t>CPU up to 3.4 GHz</a:t>
            </a:r>
            <a:endParaRPr lang="en-US" altLang="zh-TW" sz="24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A6798-FB17-7843-BE7C-98305361F41E}"/>
              </a:ext>
            </a:extLst>
          </p:cNvPr>
          <p:cNvSpPr txBox="1"/>
          <p:nvPr/>
        </p:nvSpPr>
        <p:spPr>
          <a:xfrm>
            <a:off x="1759076" y="3776141"/>
            <a:ext cx="7789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TS-473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70AEF2-B040-3749-AFAC-76B08D620787}"/>
              </a:ext>
            </a:extLst>
          </p:cNvPr>
          <p:cNvSpPr txBox="1"/>
          <p:nvPr/>
        </p:nvSpPr>
        <p:spPr>
          <a:xfrm>
            <a:off x="3741867" y="3776141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TS-673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B582FF-75F1-2449-8EF3-CE60B95BF820}"/>
              </a:ext>
            </a:extLst>
          </p:cNvPr>
          <p:cNvSpPr txBox="1"/>
          <p:nvPr/>
        </p:nvSpPr>
        <p:spPr>
          <a:xfrm>
            <a:off x="6228184" y="376159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+mj-lt"/>
                <a:ea typeface="微軟正黑體" pitchFamily="34" charset="-120"/>
              </a:rPr>
              <a:t>TS-873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0931D50A-8F77-8D4A-B125-24B994E34B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593" y="2247886"/>
            <a:ext cx="2476360" cy="1548000"/>
          </a:xfrm>
          <a:prstGeom prst="rect">
            <a:avLst/>
          </a:prstGeom>
          <a:effectLst>
            <a:outerShdw blurRad="114300" sx="105000" sy="105000" algn="ctr" rotWithShape="0">
              <a:schemeClr val="bg1">
                <a:alpha val="81000"/>
              </a:schemeClr>
            </a:outerShdw>
          </a:effec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20B0776C-8047-B74D-9BD4-E35FA8D8E8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103" y="2247886"/>
            <a:ext cx="2476360" cy="1548000"/>
          </a:xfrm>
          <a:prstGeom prst="rect">
            <a:avLst/>
          </a:prstGeom>
          <a:effectLst>
            <a:outerShdw blurRad="114300" sx="105000" sy="105000" algn="ctr" rotWithShape="0">
              <a:schemeClr val="bg1">
                <a:alpha val="81000"/>
              </a:schemeClr>
            </a:outerShdw>
          </a:effec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CCB5C08D-B944-3448-8CA2-8B576BF2936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8008" y="2247886"/>
            <a:ext cx="2476360" cy="1548000"/>
          </a:xfrm>
          <a:prstGeom prst="rect">
            <a:avLst/>
          </a:prstGeom>
          <a:effectLst>
            <a:outerShdw blurRad="114300" sx="105000" sy="105000" algn="ctr" rotWithShape="0">
              <a:schemeClr val="bg1">
                <a:alpha val="81000"/>
              </a:scheme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an Tsai\Desktop\14926-r-series-product-chart-1260x70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1285866"/>
            <a:ext cx="8001056" cy="3429024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214282" y="357172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sz="3200" dirty="0">
                <a:solidFill>
                  <a:schemeClr val="bg1"/>
                </a:solidFill>
                <a:latin typeface="+mj-lt"/>
              </a:rPr>
              <a:t>AMD R Series flagship embedded </a:t>
            </a:r>
            <a:r>
              <a:rPr lang="en-US" altLang="zh-TW" sz="3200" dirty="0" err="1">
                <a:solidFill>
                  <a:schemeClr val="bg1"/>
                </a:solidFill>
                <a:latin typeface="+mj-lt"/>
              </a:rPr>
              <a:t>SoC</a:t>
            </a:r>
            <a:endParaRPr lang="en-U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2969" y="4857766"/>
            <a:ext cx="58939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Source</a:t>
            </a:r>
            <a:r>
              <a:rPr lang="en-US" altLang="zh-TW" sz="800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: 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http://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www.amd.com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/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zh-hant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/products/embedded-r-series-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soc</a:t>
            </a:r>
            <a:endParaRPr lang="en-US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056" y="3696627"/>
            <a:ext cx="7992888" cy="32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向下箭號 19"/>
          <p:cNvSpPr/>
          <p:nvPr/>
        </p:nvSpPr>
        <p:spPr>
          <a:xfrm rot="2975784">
            <a:off x="758781" y="3391056"/>
            <a:ext cx="357190" cy="468267"/>
          </a:xfrm>
          <a:prstGeom prst="downArrow">
            <a:avLst>
              <a:gd name="adj1" fmla="val 45359"/>
              <a:gd name="adj2" fmla="val 6803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平行四邊形 11"/>
          <p:cNvSpPr/>
          <p:nvPr/>
        </p:nvSpPr>
        <p:spPr>
          <a:xfrm>
            <a:off x="7236296" y="3507854"/>
            <a:ext cx="2235787" cy="231924"/>
          </a:xfrm>
          <a:prstGeom prst="parallelogram">
            <a:avLst>
              <a:gd name="adj" fmla="val 57994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平行四邊形 15"/>
          <p:cNvSpPr/>
          <p:nvPr/>
        </p:nvSpPr>
        <p:spPr>
          <a:xfrm>
            <a:off x="7092280" y="3455150"/>
            <a:ext cx="2210169" cy="235650"/>
          </a:xfrm>
          <a:prstGeom prst="parallelogram">
            <a:avLst>
              <a:gd name="adj" fmla="val 55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TS-x73 &amp; TS-x73U</a:t>
            </a:r>
            <a:endParaRPr lang="zh-TW" altLang="en-US" b="1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C8240AF-5528-AE41-A4E6-7B16761CCCC7}"/>
              </a:ext>
            </a:extLst>
          </p:cNvPr>
          <p:cNvSpPr/>
          <p:nvPr/>
        </p:nvSpPr>
        <p:spPr>
          <a:xfrm>
            <a:off x="107504" y="2733486"/>
            <a:ext cx="7992888" cy="324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00</a:t>
            </a:r>
          </a:p>
        </p:txBody>
      </p:sp>
      <p:sp>
        <p:nvSpPr>
          <p:cNvPr id="13" name="平行四邊形 11">
            <a:extLst>
              <a:ext uri="{FF2B5EF4-FFF2-40B4-BE49-F238E27FC236}">
                <a16:creationId xmlns:a16="http://schemas.microsoft.com/office/drawing/2014/main" id="{6E4E626F-9EAD-3845-8FBA-851B5A7B173F}"/>
              </a:ext>
            </a:extLst>
          </p:cNvPr>
          <p:cNvSpPr/>
          <p:nvPr/>
        </p:nvSpPr>
        <p:spPr>
          <a:xfrm>
            <a:off x="7388696" y="2552446"/>
            <a:ext cx="2235787" cy="231924"/>
          </a:xfrm>
          <a:prstGeom prst="parallelogram">
            <a:avLst>
              <a:gd name="adj" fmla="val 57994"/>
            </a:avLst>
          </a:prstGeom>
          <a:solidFill>
            <a:srgbClr val="303F97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平行四邊形 15">
            <a:extLst>
              <a:ext uri="{FF2B5EF4-FFF2-40B4-BE49-F238E27FC236}">
                <a16:creationId xmlns:a16="http://schemas.microsoft.com/office/drawing/2014/main" id="{D1E317B9-AD68-044F-A7BA-5018BB01BD3C}"/>
              </a:ext>
            </a:extLst>
          </p:cNvPr>
          <p:cNvSpPr/>
          <p:nvPr/>
        </p:nvSpPr>
        <p:spPr>
          <a:xfrm>
            <a:off x="7244680" y="2499742"/>
            <a:ext cx="2210169" cy="235650"/>
          </a:xfrm>
          <a:prstGeom prst="parallelogram">
            <a:avLst>
              <a:gd name="adj" fmla="val 55727"/>
            </a:avLst>
          </a:prstGeom>
          <a:solidFill>
            <a:srgbClr val="303F97"/>
          </a:solidFill>
          <a:ln>
            <a:solidFill>
              <a:srgbClr val="303F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/>
              <a:t>TVS-x73e</a:t>
            </a:r>
            <a:endParaRPr lang="zh-TW" altLang="en-US" b="1" dirty="0"/>
          </a:p>
        </p:txBody>
      </p:sp>
      <p:sp>
        <p:nvSpPr>
          <p:cNvPr id="17" name="向下箭號 19">
            <a:extLst>
              <a:ext uri="{FF2B5EF4-FFF2-40B4-BE49-F238E27FC236}">
                <a16:creationId xmlns:a16="http://schemas.microsoft.com/office/drawing/2014/main" id="{FADCBA60-1FDB-5545-B468-B57E0C1E30F2}"/>
              </a:ext>
            </a:extLst>
          </p:cNvPr>
          <p:cNvSpPr/>
          <p:nvPr/>
        </p:nvSpPr>
        <p:spPr>
          <a:xfrm rot="2975784">
            <a:off x="780313" y="2445836"/>
            <a:ext cx="357190" cy="468267"/>
          </a:xfrm>
          <a:prstGeom prst="downArrow">
            <a:avLst>
              <a:gd name="adj1" fmla="val 45359"/>
              <a:gd name="adj2" fmla="val 68032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58743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9F6D29-2886-0249-9BA7-583995D3CC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3728" y="1491631"/>
            <a:ext cx="5393988" cy="337184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sz="3200" dirty="0">
                <a:latin typeface="+mj-lt"/>
              </a:rPr>
              <a:t>TS-x73 front view</a:t>
            </a:r>
            <a:endParaRPr lang="en-US" sz="3200" dirty="0">
              <a:latin typeface="+mj-lt"/>
            </a:endParaRPr>
          </a:p>
        </p:txBody>
      </p:sp>
      <p:sp>
        <p:nvSpPr>
          <p:cNvPr id="29" name="Shape 240"/>
          <p:cNvSpPr txBox="1"/>
          <p:nvPr/>
        </p:nvSpPr>
        <p:spPr>
          <a:xfrm>
            <a:off x="251520" y="1298432"/>
            <a:ext cx="2214578" cy="738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b="1" dirty="0">
                <a:solidFill>
                  <a:srgbClr val="595959"/>
                </a:solidFill>
                <a:latin typeface="+mn-lt"/>
              </a:rPr>
              <a:t>LEDs</a:t>
            </a:r>
            <a:r>
              <a:rPr lang="en-US" altLang="zh-TW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: status, LAN, USB, M.2 slot 1 &amp; 2, and 3.5" slots</a:t>
            </a:r>
          </a:p>
        </p:txBody>
      </p:sp>
      <p:cxnSp>
        <p:nvCxnSpPr>
          <p:cNvPr id="30" name="Shape 241"/>
          <p:cNvCxnSpPr>
            <a:stCxn id="29" idx="3"/>
          </p:cNvCxnSpPr>
          <p:nvPr/>
        </p:nvCxnSpPr>
        <p:spPr>
          <a:xfrm>
            <a:off x="2466098" y="1667732"/>
            <a:ext cx="305702" cy="543978"/>
          </a:xfrm>
          <a:prstGeom prst="bentConnector2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1" name="Shape 242"/>
          <p:cNvSpPr txBox="1"/>
          <p:nvPr/>
        </p:nvSpPr>
        <p:spPr>
          <a:xfrm>
            <a:off x="251520" y="2187674"/>
            <a:ext cx="1496022" cy="8881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b="1" dirty="0">
                <a:solidFill>
                  <a:srgbClr val="595959"/>
                </a:solidFill>
                <a:latin typeface="+mn-lt"/>
              </a:rPr>
              <a:t>IR </a:t>
            </a:r>
            <a:r>
              <a:rPr lang="en-US" altLang="zh-TW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receiver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sz="900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(RM-IR004 supported with expansion graphics card installed)</a:t>
            </a:r>
            <a:endParaRPr lang="zh-TW" altLang="en-US" sz="900" b="1" dirty="0">
              <a:solidFill>
                <a:srgbClr val="595959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32" name="Shape 243"/>
          <p:cNvCxnSpPr/>
          <p:nvPr/>
        </p:nvCxnSpPr>
        <p:spPr>
          <a:xfrm>
            <a:off x="1835696" y="2643758"/>
            <a:ext cx="720080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6" name="Shape 244"/>
          <p:cNvSpPr txBox="1"/>
          <p:nvPr/>
        </p:nvSpPr>
        <p:spPr>
          <a:xfrm>
            <a:off x="251520" y="3076920"/>
            <a:ext cx="1965214" cy="523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rgbClr val="595959"/>
                </a:solidFill>
                <a:latin typeface="+mn-lt"/>
              </a:rPr>
              <a:t>Tool-less installation of 3.5” HDDs or screw- secured 2.5” HDDs/SSDs </a:t>
            </a:r>
          </a:p>
        </p:txBody>
      </p:sp>
      <p:cxnSp>
        <p:nvCxnSpPr>
          <p:cNvPr id="37" name="Shape 245"/>
          <p:cNvCxnSpPr/>
          <p:nvPr/>
        </p:nvCxnSpPr>
        <p:spPr>
          <a:xfrm>
            <a:off x="2195736" y="3468257"/>
            <a:ext cx="1691066" cy="0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5" name="群組 58"/>
          <p:cNvGrpSpPr/>
          <p:nvPr/>
        </p:nvGrpSpPr>
        <p:grpSpPr>
          <a:xfrm>
            <a:off x="7020272" y="2648292"/>
            <a:ext cx="2603708" cy="951828"/>
            <a:chOff x="5214942" y="1119856"/>
            <a:chExt cx="2603708" cy="951828"/>
          </a:xfrm>
        </p:grpSpPr>
        <p:sp>
          <p:nvSpPr>
            <p:cNvPr id="60" name="Shape 246"/>
            <p:cNvSpPr txBox="1"/>
            <p:nvPr/>
          </p:nvSpPr>
          <p:spPr>
            <a:xfrm>
              <a:off x="6000760" y="1119856"/>
              <a:ext cx="1817890" cy="5232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n-lt"/>
                  <a:ea typeface="微軟正黑體" pitchFamily="34" charset="-120"/>
                </a:rPr>
                <a:t>Power button</a:t>
              </a:r>
              <a:endParaRPr lang="zh-TW" altLang="en-US" b="1" dirty="0">
                <a:solidFill>
                  <a:srgbClr val="595959"/>
                </a:solidFill>
                <a:latin typeface="+mn-lt"/>
                <a:ea typeface="微軟正黑體" pitchFamily="34" charset="-120"/>
              </a:endParaRPr>
            </a:p>
          </p:txBody>
        </p:sp>
        <p:cxnSp>
          <p:nvCxnSpPr>
            <p:cNvPr id="61" name="Shape 241"/>
            <p:cNvCxnSpPr/>
            <p:nvPr/>
          </p:nvCxnSpPr>
          <p:spPr>
            <a:xfrm rot="5400000">
              <a:off x="5214942" y="1285866"/>
              <a:ext cx="785818" cy="785818"/>
            </a:xfrm>
            <a:prstGeom prst="bentConnector3">
              <a:avLst>
                <a:gd name="adj1" fmla="val -1269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</p:grpSp>
      <p:sp>
        <p:nvSpPr>
          <p:cNvPr id="66" name="Shape 246"/>
          <p:cNvSpPr txBox="1"/>
          <p:nvPr/>
        </p:nvSpPr>
        <p:spPr>
          <a:xfrm>
            <a:off x="7900608" y="3240000"/>
            <a:ext cx="1351912" cy="28575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b="1" dirty="0">
                <a:solidFill>
                  <a:srgbClr val="595959"/>
                </a:solidFill>
                <a:latin typeface="+mn-lt"/>
              </a:rPr>
              <a:t>USB 3.1 Gen 1 port &amp; One-Touch Copy button </a:t>
            </a:r>
          </a:p>
        </p:txBody>
      </p:sp>
      <p:cxnSp>
        <p:nvCxnSpPr>
          <p:cNvPr id="67" name="Shape 241"/>
          <p:cNvCxnSpPr/>
          <p:nvPr/>
        </p:nvCxnSpPr>
        <p:spPr>
          <a:xfrm rot="10800000" flipV="1">
            <a:off x="7186965" y="3350199"/>
            <a:ext cx="635365" cy="808948"/>
          </a:xfrm>
          <a:prstGeom prst="bentConnector2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grpSp>
        <p:nvGrpSpPr>
          <p:cNvPr id="18" name="群組 17"/>
          <p:cNvGrpSpPr/>
          <p:nvPr/>
        </p:nvGrpSpPr>
        <p:grpSpPr>
          <a:xfrm>
            <a:off x="5311" y="4196380"/>
            <a:ext cx="2343758" cy="823642"/>
            <a:chOff x="-256864" y="4227934"/>
            <a:chExt cx="2605340" cy="91556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7E6627B-0BA5-CB4B-A885-5C84AE731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56864" y="4227934"/>
              <a:ext cx="1464645" cy="91556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637AF98-589D-E842-9E34-9F133A46AC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831" y="4227935"/>
              <a:ext cx="1464645" cy="915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3254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F37BC6B-C305-3E40-BF11-96027390B3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400" y="1368123"/>
            <a:ext cx="5842000" cy="3651899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4282" y="285734"/>
            <a:ext cx="8786873" cy="660552"/>
          </a:xfrm>
        </p:spPr>
        <p:txBody>
          <a:bodyPr/>
          <a:lstStyle/>
          <a:p>
            <a:r>
              <a:rPr lang="en-US" altLang="zh-TW" sz="3200" dirty="0">
                <a:latin typeface="+mn-lt"/>
              </a:rPr>
              <a:t>TS-x73 rear view</a:t>
            </a:r>
            <a:endParaRPr lang="en-US" sz="3200" dirty="0">
              <a:latin typeface="+mn-lt"/>
            </a:endParaRPr>
          </a:p>
        </p:txBody>
      </p:sp>
      <p:sp>
        <p:nvSpPr>
          <p:cNvPr id="29" name="Shape 240"/>
          <p:cNvSpPr txBox="1"/>
          <p:nvPr/>
        </p:nvSpPr>
        <p:spPr>
          <a:xfrm>
            <a:off x="285720" y="1347614"/>
            <a:ext cx="2270056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nl-NL" b="1" dirty="0">
                <a:solidFill>
                  <a:srgbClr val="595959"/>
                </a:solidFill>
                <a:latin typeface="+mn-lt"/>
              </a:rPr>
              <a:t>2 x PCIe 3.0 x4 </a:t>
            </a:r>
            <a:r>
              <a:rPr lang="nl-NL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slots</a:t>
            </a:r>
          </a:p>
          <a:p>
            <a:pPr marL="171450" lvl="0" indent="-82550">
              <a:buClr>
                <a:srgbClr val="595959"/>
              </a:buClr>
              <a:buSzPct val="70000"/>
              <a:buFont typeface="Arial" pitchFamily="34" charset="0"/>
              <a:buChar char="•"/>
            </a:pPr>
            <a:r>
              <a:rPr lang="nl-NL" sz="1100" b="1" i="0" u="none" strike="noStrike" cap="none" dirty="0">
                <a:solidFill>
                  <a:srgbClr val="595959"/>
                </a:solidFill>
                <a:latin typeface="+mn-lt"/>
                <a:ea typeface="微軟正黑體" pitchFamily="34" charset="-120"/>
                <a:sym typeface="Arial"/>
              </a:rPr>
              <a:t>TS-473 supports low-profile cards</a:t>
            </a:r>
            <a:endParaRPr lang="en-US" altLang="zh-TW" sz="1100" b="1" i="0" u="none" strike="noStrike" cap="none" dirty="0">
              <a:solidFill>
                <a:srgbClr val="595959"/>
              </a:solidFill>
              <a:latin typeface="+mn-lt"/>
              <a:ea typeface="微軟正黑體" pitchFamily="34" charset="-120"/>
              <a:sym typeface="Arial"/>
            </a:endParaRPr>
          </a:p>
          <a:p>
            <a:pPr marL="171450" lvl="0" indent="-82550">
              <a:buClr>
                <a:srgbClr val="595959"/>
              </a:buClr>
              <a:buSzPct val="70000"/>
              <a:buFont typeface="Arial" pitchFamily="34" charset="0"/>
              <a:buChar char="•"/>
            </a:pPr>
            <a:r>
              <a:rPr lang="en-US" sz="1100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TS-673</a:t>
            </a:r>
            <a:r>
              <a:rPr lang="zh-TW" altLang="en-US" sz="1100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 </a:t>
            </a:r>
            <a:r>
              <a:rPr lang="en-US" altLang="zh-TW" sz="1100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&amp; TS-873 support full-height cards</a:t>
            </a:r>
            <a:endParaRPr lang="en-US" sz="1100" b="1" i="0" u="none" strike="noStrike" cap="none" dirty="0">
              <a:solidFill>
                <a:srgbClr val="595959"/>
              </a:solidFill>
              <a:latin typeface="+mn-lt"/>
              <a:ea typeface="微軟正黑體" pitchFamily="34" charset="-120"/>
              <a:sym typeface="Arial"/>
            </a:endParaRPr>
          </a:p>
        </p:txBody>
      </p:sp>
      <p:cxnSp>
        <p:nvCxnSpPr>
          <p:cNvPr id="30" name="Shape 241"/>
          <p:cNvCxnSpPr/>
          <p:nvPr/>
        </p:nvCxnSpPr>
        <p:spPr>
          <a:xfrm>
            <a:off x="2365306" y="1512946"/>
            <a:ext cx="1714512" cy="217124"/>
          </a:xfrm>
          <a:prstGeom prst="bentConnector3">
            <a:avLst>
              <a:gd name="adj1" fmla="val 99854"/>
            </a:avLst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38" name="Shape 242"/>
          <p:cNvSpPr txBox="1"/>
          <p:nvPr/>
        </p:nvSpPr>
        <p:spPr>
          <a:xfrm>
            <a:off x="285720" y="3429006"/>
            <a:ext cx="2215800" cy="3814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pl-PL" b="1" dirty="0">
                <a:solidFill>
                  <a:srgbClr val="595959"/>
                </a:solidFill>
                <a:latin typeface="+mn-lt"/>
              </a:rPr>
              <a:t>3 x USB 3.</a:t>
            </a:r>
            <a:r>
              <a:rPr lang="en-US" b="1" dirty="0">
                <a:solidFill>
                  <a:srgbClr val="595959"/>
                </a:solidFill>
                <a:latin typeface="+mn-lt"/>
              </a:rPr>
              <a:t>1 Gen1</a:t>
            </a:r>
            <a:endParaRPr lang="pl-PL" b="1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51" name="Shape 268"/>
          <p:cNvSpPr/>
          <p:nvPr/>
        </p:nvSpPr>
        <p:spPr>
          <a:xfrm>
            <a:off x="3214679" y="1871903"/>
            <a:ext cx="1605542" cy="627839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7" name="Shape 268"/>
          <p:cNvSpPr/>
          <p:nvPr/>
        </p:nvSpPr>
        <p:spPr>
          <a:xfrm>
            <a:off x="2771278" y="3409470"/>
            <a:ext cx="360562" cy="530432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39" name="Shape 243"/>
          <p:cNvCxnSpPr/>
          <p:nvPr/>
        </p:nvCxnSpPr>
        <p:spPr>
          <a:xfrm flipV="1">
            <a:off x="1907704" y="3569448"/>
            <a:ext cx="853586" cy="10414"/>
          </a:xfrm>
          <a:prstGeom prst="straightConnector1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58" name="Shape 268"/>
          <p:cNvSpPr/>
          <p:nvPr/>
        </p:nvSpPr>
        <p:spPr>
          <a:xfrm>
            <a:off x="2627840" y="3958890"/>
            <a:ext cx="504000" cy="756000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1" name="Shape 240"/>
          <p:cNvSpPr txBox="1"/>
          <p:nvPr/>
        </p:nvSpPr>
        <p:spPr>
          <a:xfrm>
            <a:off x="285720" y="3852000"/>
            <a:ext cx="2368286" cy="738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b="1" dirty="0">
                <a:solidFill>
                  <a:srgbClr val="595959"/>
                </a:solidFill>
                <a:latin typeface="+mn-lt"/>
              </a:rPr>
              <a:t>4 x Gigabit LAN</a:t>
            </a:r>
            <a:endParaRPr lang="en-US" sz="1400" b="1" i="0" u="none" strike="noStrike" cap="none" dirty="0">
              <a:solidFill>
                <a:srgbClr val="595959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42" name="Shape 241"/>
          <p:cNvCxnSpPr/>
          <p:nvPr/>
        </p:nvCxnSpPr>
        <p:spPr>
          <a:xfrm>
            <a:off x="1783638" y="4000510"/>
            <a:ext cx="795372" cy="285752"/>
          </a:xfrm>
          <a:prstGeom prst="bentConnector3">
            <a:avLst>
              <a:gd name="adj1" fmla="val 71993"/>
            </a:avLst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  <p:sp>
        <p:nvSpPr>
          <p:cNvPr id="62" name="Shape 268"/>
          <p:cNvSpPr/>
          <p:nvPr/>
        </p:nvSpPr>
        <p:spPr>
          <a:xfrm>
            <a:off x="3214678" y="2786064"/>
            <a:ext cx="357190" cy="1000132"/>
          </a:xfrm>
          <a:prstGeom prst="rect">
            <a:avLst/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grpSp>
        <p:nvGrpSpPr>
          <p:cNvPr id="5" name="群組 74"/>
          <p:cNvGrpSpPr/>
          <p:nvPr/>
        </p:nvGrpSpPr>
        <p:grpSpPr>
          <a:xfrm>
            <a:off x="3214678" y="2536031"/>
            <a:ext cx="5684882" cy="1893107"/>
            <a:chOff x="3143240" y="2536031"/>
            <a:chExt cx="5684882" cy="1893107"/>
          </a:xfrm>
        </p:grpSpPr>
        <p:sp>
          <p:nvSpPr>
            <p:cNvPr id="65" name="Shape 246"/>
            <p:cNvSpPr txBox="1"/>
            <p:nvPr/>
          </p:nvSpPr>
          <p:spPr>
            <a:xfrm>
              <a:off x="7927928" y="2536031"/>
              <a:ext cx="900194" cy="3571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n-lt"/>
                  <a:ea typeface="微軟正黑體" pitchFamily="34" charset="-120"/>
                </a:rPr>
                <a:t>speaker</a:t>
              </a:r>
              <a:endParaRPr lang="zh-TW" altLang="en-US" b="1" dirty="0">
                <a:solidFill>
                  <a:srgbClr val="595959"/>
                </a:solidFill>
                <a:latin typeface="+mn-lt"/>
                <a:ea typeface="微軟正黑體" pitchFamily="34" charset="-120"/>
              </a:endParaRPr>
            </a:p>
          </p:txBody>
        </p:sp>
        <p:grpSp>
          <p:nvGrpSpPr>
            <p:cNvPr id="6" name="群組 73"/>
            <p:cNvGrpSpPr/>
            <p:nvPr/>
          </p:nvGrpSpPr>
          <p:grpSpPr>
            <a:xfrm>
              <a:off x="3143240" y="2681050"/>
              <a:ext cx="4777608" cy="1748088"/>
              <a:chOff x="3143240" y="2681050"/>
              <a:chExt cx="4777608" cy="1748088"/>
            </a:xfrm>
          </p:grpSpPr>
          <p:sp>
            <p:nvSpPr>
              <p:cNvPr id="64" name="六邊形 63"/>
              <p:cNvSpPr/>
              <p:nvPr/>
            </p:nvSpPr>
            <p:spPr>
              <a:xfrm rot="5400000">
                <a:off x="3143240" y="4000510"/>
                <a:ext cx="428628" cy="428628"/>
              </a:xfrm>
              <a:prstGeom prst="hexagon">
                <a:avLst/>
              </a:prstGeom>
              <a:noFill/>
              <a:ln w="19050">
                <a:solidFill>
                  <a:srgbClr val="EF8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b="1"/>
              </a:p>
            </p:txBody>
          </p:sp>
          <p:cxnSp>
            <p:nvCxnSpPr>
              <p:cNvPr id="68" name="Shape 241"/>
              <p:cNvCxnSpPr>
                <a:cxnSpLocks/>
              </p:cNvCxnSpPr>
              <p:nvPr/>
            </p:nvCxnSpPr>
            <p:spPr>
              <a:xfrm rot="10800000" flipV="1">
                <a:off x="3571870" y="2681050"/>
                <a:ext cx="4348978" cy="1533773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rgbClr val="EF8600"/>
                </a:solidFill>
                <a:prstDash val="solid"/>
                <a:round/>
                <a:headEnd type="none" w="med" len="med"/>
                <a:tailEnd type="oval" w="lg" len="lg"/>
              </a:ln>
            </p:spPr>
          </p:cxnSp>
        </p:grpSp>
      </p:grpSp>
      <p:grpSp>
        <p:nvGrpSpPr>
          <p:cNvPr id="7" name="群組 75"/>
          <p:cNvGrpSpPr/>
          <p:nvPr/>
        </p:nvGrpSpPr>
        <p:grpSpPr>
          <a:xfrm>
            <a:off x="3500432" y="2928940"/>
            <a:ext cx="5680080" cy="1643072"/>
            <a:chOff x="3428994" y="2928940"/>
            <a:chExt cx="5680080" cy="1643072"/>
          </a:xfrm>
        </p:grpSpPr>
        <p:cxnSp>
          <p:nvCxnSpPr>
            <p:cNvPr id="71" name="Shape 241"/>
            <p:cNvCxnSpPr/>
            <p:nvPr/>
          </p:nvCxnSpPr>
          <p:spPr>
            <a:xfrm rot="10800000" flipV="1">
              <a:off x="3428994" y="3071815"/>
              <a:ext cx="3786213" cy="1500197"/>
            </a:xfrm>
            <a:prstGeom prst="bentConnector3">
              <a:avLst>
                <a:gd name="adj1" fmla="val 26794"/>
              </a:avLst>
            </a:prstGeom>
            <a:noFill/>
            <a:ln w="19050" cap="flat" cmpd="sng">
              <a:solidFill>
                <a:srgbClr val="EF8600"/>
              </a:solidFill>
              <a:prstDash val="solid"/>
              <a:round/>
              <a:headEnd type="none" w="med" len="med"/>
              <a:tailEnd type="oval" w="lg" len="lg"/>
            </a:ln>
          </p:spPr>
        </p:cxnSp>
        <p:sp>
          <p:nvSpPr>
            <p:cNvPr id="73" name="Shape 246"/>
            <p:cNvSpPr txBox="1"/>
            <p:nvPr/>
          </p:nvSpPr>
          <p:spPr>
            <a:xfrm>
              <a:off x="7920848" y="2928940"/>
              <a:ext cx="1188226" cy="42862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n-lt"/>
                  <a:ea typeface="微軟正黑體" pitchFamily="34" charset="-120"/>
                </a:rPr>
                <a:t>Kensington </a:t>
              </a:r>
            </a:p>
            <a:p>
              <a:pPr lvl="0">
                <a:buClr>
                  <a:srgbClr val="595959"/>
                </a:buClr>
                <a:buSzPct val="25000"/>
              </a:pPr>
              <a:r>
                <a:rPr lang="en-US" altLang="zh-TW" b="1" dirty="0">
                  <a:solidFill>
                    <a:srgbClr val="595959"/>
                  </a:solidFill>
                  <a:latin typeface="+mn-lt"/>
                  <a:ea typeface="微軟正黑體" pitchFamily="34" charset="-120"/>
                </a:rPr>
                <a:t>security slot</a:t>
              </a:r>
              <a:endParaRPr lang="zh-TW" altLang="en-US" b="1" dirty="0">
                <a:solidFill>
                  <a:srgbClr val="595959"/>
                </a:solidFill>
                <a:latin typeface="+mn-lt"/>
                <a:ea typeface="微軟正黑體" pitchFamily="34" charset="-12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E6AFC74-74E8-7B4A-8447-62CBE2EF48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4253651"/>
            <a:ext cx="1275291" cy="797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E9B7E7-85C9-0948-8446-0B78959F03A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03" y="4238039"/>
            <a:ext cx="1325241" cy="828422"/>
          </a:xfrm>
          <a:prstGeom prst="rect">
            <a:avLst/>
          </a:prstGeom>
        </p:spPr>
      </p:pic>
      <p:sp>
        <p:nvSpPr>
          <p:cNvPr id="47" name="Shape 240">
            <a:extLst>
              <a:ext uri="{FF2B5EF4-FFF2-40B4-BE49-F238E27FC236}">
                <a16:creationId xmlns:a16="http://schemas.microsoft.com/office/drawing/2014/main" id="{81743B1A-A0F7-AE46-B94F-2AA346DB5E23}"/>
              </a:ext>
            </a:extLst>
          </p:cNvPr>
          <p:cNvSpPr txBox="1"/>
          <p:nvPr/>
        </p:nvSpPr>
        <p:spPr>
          <a:xfrm>
            <a:off x="285720" y="2431154"/>
            <a:ext cx="2223431" cy="42862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2 x  3.5mm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dynamic microphone input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rgbClr val="595959"/>
                </a:solidFill>
                <a:latin typeface="+mn-lt"/>
                <a:ea typeface="微軟正黑體" pitchFamily="34" charset="-120"/>
              </a:rPr>
              <a:t>&amp; 1 x 3.5mm Line Out</a:t>
            </a:r>
            <a:endParaRPr lang="zh-TW" altLang="en-US" b="1" dirty="0">
              <a:solidFill>
                <a:srgbClr val="595959"/>
              </a:solidFill>
              <a:latin typeface="+mn-lt"/>
              <a:ea typeface="微軟正黑體" pitchFamily="34" charset="-120"/>
            </a:endParaRPr>
          </a:p>
        </p:txBody>
      </p:sp>
      <p:cxnSp>
        <p:nvCxnSpPr>
          <p:cNvPr id="48" name="Shape 241">
            <a:extLst>
              <a:ext uri="{FF2B5EF4-FFF2-40B4-BE49-F238E27FC236}">
                <a16:creationId xmlns:a16="http://schemas.microsoft.com/office/drawing/2014/main" id="{2A1EB8D0-C68F-D74D-AB2F-0F8F27EAA253}"/>
              </a:ext>
            </a:extLst>
          </p:cNvPr>
          <p:cNvCxnSpPr/>
          <p:nvPr/>
        </p:nvCxnSpPr>
        <p:spPr>
          <a:xfrm>
            <a:off x="1547664" y="2643758"/>
            <a:ext cx="1656184" cy="144016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rgbClr val="EF8600"/>
            </a:solidFill>
            <a:prstDash val="solid"/>
            <a:round/>
            <a:headEnd type="none" w="med" len="med"/>
            <a:tailEnd type="oval" w="lg" len="lg"/>
          </a:ln>
        </p:spPr>
      </p:cxnSp>
    </p:spTree>
    <p:extLst>
      <p:ext uri="{BB962C8B-B14F-4D97-AF65-F5344CB8AC3E}">
        <p14:creationId xmlns:p14="http://schemas.microsoft.com/office/powerpoint/2010/main" val="670797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1527026"/>
            <a:ext cx="5472607" cy="3420988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714412" y="357172"/>
            <a:ext cx="10644262" cy="660552"/>
          </a:xfrm>
        </p:spPr>
        <p:txBody>
          <a:bodyPr/>
          <a:lstStyle/>
          <a:p>
            <a:r>
              <a:rPr lang="en-US" altLang="zh-TW" sz="3200" dirty="0">
                <a:latin typeface="+mn-lt"/>
              </a:rPr>
              <a:t>High potential RAM size for big projects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4960305"/>
            <a:ext cx="17700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*ECC </a:t>
            </a:r>
            <a:r>
              <a:rPr lang="zh-TW" altLang="en-US" sz="800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與非</a:t>
            </a:r>
            <a:r>
              <a:rPr lang="en-US" altLang="zh-TW" sz="800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ECC </a:t>
            </a:r>
            <a:r>
              <a:rPr lang="zh-TW" altLang="en-US" sz="800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記憶體不可混用．</a:t>
            </a:r>
            <a:endParaRPr lang="en-US" sz="800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14" name="圓角矩形 2"/>
          <p:cNvSpPr>
            <a:spLocks noChangeArrowheads="1"/>
          </p:cNvSpPr>
          <p:nvPr/>
        </p:nvSpPr>
        <p:spPr bwMode="auto">
          <a:xfrm>
            <a:off x="714348" y="2500312"/>
            <a:ext cx="1500198" cy="1357322"/>
          </a:xfrm>
          <a:prstGeom prst="roundRect">
            <a:avLst>
              <a:gd name="adj" fmla="val 16667"/>
            </a:avLst>
          </a:prstGeom>
          <a:noFill/>
          <a:ln w="603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dirty="0">
              <a:latin typeface="+mn-lt"/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5000628" y="1285866"/>
            <a:ext cx="4000528" cy="3590140"/>
          </a:xfrm>
          <a:prstGeom prst="roundRect">
            <a:avLst>
              <a:gd name="adj" fmla="val 0"/>
            </a:avLst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itchFamily="34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5143506" y="2730556"/>
            <a:ext cx="1857387" cy="1770020"/>
            <a:chOff x="5500692" y="2643188"/>
            <a:chExt cx="1564796" cy="668658"/>
          </a:xfrm>
        </p:grpSpPr>
        <p:sp>
          <p:nvSpPr>
            <p:cNvPr id="20" name="Shape 232"/>
            <p:cNvSpPr/>
            <p:nvPr/>
          </p:nvSpPr>
          <p:spPr>
            <a:xfrm>
              <a:off x="5500692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5611857" y="2880053"/>
              <a:ext cx="1333261" cy="31392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TS-473-4G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TS-673-4G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TS-873-4G</a:t>
              </a:r>
              <a:endParaRPr lang="zh-TW" altLang="en-US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</p:grpSp>
      <p:sp>
        <p:nvSpPr>
          <p:cNvPr id="23" name="矩形 22"/>
          <p:cNvSpPr/>
          <p:nvPr/>
        </p:nvSpPr>
        <p:spPr>
          <a:xfrm>
            <a:off x="4958604" y="1243842"/>
            <a:ext cx="256338" cy="2563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8" name="群組 27"/>
          <p:cNvGrpSpPr/>
          <p:nvPr/>
        </p:nvGrpSpPr>
        <p:grpSpPr>
          <a:xfrm>
            <a:off x="7075075" y="2722876"/>
            <a:ext cx="1780453" cy="1777700"/>
            <a:chOff x="5500692" y="2643188"/>
            <a:chExt cx="1564796" cy="668658"/>
          </a:xfrm>
        </p:grpSpPr>
        <p:sp>
          <p:nvSpPr>
            <p:cNvPr id="29" name="Shape 232"/>
            <p:cNvSpPr/>
            <p:nvPr/>
          </p:nvSpPr>
          <p:spPr>
            <a:xfrm>
              <a:off x="5500692" y="2643188"/>
              <a:ext cx="1564796" cy="668658"/>
            </a:xfrm>
            <a:prstGeom prst="roundRect">
              <a:avLst>
                <a:gd name="adj" fmla="val 13182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+mn-lt"/>
                <a:ea typeface="微軟正黑體" pitchFamily="34" charset="-120"/>
                <a:sym typeface="Arial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623848" y="2881919"/>
              <a:ext cx="1318487" cy="31256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TS-473-8G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TS-673-8G</a:t>
              </a:r>
            </a:p>
            <a:p>
              <a:pPr algn="ctr"/>
              <a:r>
                <a:rPr lang="en-US" sz="1600" b="1" dirty="0">
                  <a:solidFill>
                    <a:schemeClr val="accent1">
                      <a:lumMod val="50000"/>
                    </a:schemeClr>
                  </a:solidFill>
                  <a:latin typeface="+mn-lt"/>
                  <a:ea typeface="微軟正黑體" pitchFamily="34" charset="-120"/>
                </a:rPr>
                <a:t>TS-873-8G</a:t>
              </a:r>
              <a:endParaRPr lang="zh-TW" altLang="en-US" sz="1600" dirty="0">
                <a:solidFill>
                  <a:schemeClr val="accent1">
                    <a:lumMod val="50000"/>
                  </a:schemeClr>
                </a:solidFill>
                <a:latin typeface="+mn-lt"/>
                <a:ea typeface="微軟正黑體" pitchFamily="34" charset="-120"/>
              </a:endParaRPr>
            </a:p>
          </p:txBody>
        </p:sp>
      </p:grpSp>
      <p:cxnSp>
        <p:nvCxnSpPr>
          <p:cNvPr id="33" name="直線接點 32"/>
          <p:cNvCxnSpPr/>
          <p:nvPr/>
        </p:nvCxnSpPr>
        <p:spPr>
          <a:xfrm flipV="1">
            <a:off x="2143108" y="1350420"/>
            <a:ext cx="2970982" cy="1221330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圓角化對角線角落矩形 17"/>
          <p:cNvSpPr/>
          <p:nvPr/>
        </p:nvSpPr>
        <p:spPr>
          <a:xfrm>
            <a:off x="5286380" y="1371420"/>
            <a:ext cx="3429024" cy="1200329"/>
          </a:xfrm>
          <a:prstGeom prst="round2DiagRect">
            <a:avLst>
              <a:gd name="adj1" fmla="val 32957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465924" y="1371421"/>
            <a:ext cx="37495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</a:pPr>
            <a:r>
              <a:rPr lang="en-US" altLang="zh-TW" sz="2400" b="1" dirty="0">
                <a:solidFill>
                  <a:schemeClr val="bg1"/>
                </a:solidFill>
                <a:latin typeface="+mn-lt"/>
              </a:rPr>
              <a:t>4 </a:t>
            </a: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x</a:t>
            </a:r>
            <a:r>
              <a:rPr lang="zh-TW" altLang="en-US" sz="24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TW" sz="2400" b="1" dirty="0">
                <a:solidFill>
                  <a:schemeClr val="bg1"/>
                </a:solidFill>
                <a:latin typeface="+mn-lt"/>
              </a:rPr>
              <a:t>DDR4 SODIMM </a:t>
            </a:r>
          </a:p>
          <a:p>
            <a:pPr lvl="0">
              <a:buClr>
                <a:srgbClr val="595959"/>
              </a:buClr>
            </a:pP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Memory slots, max </a:t>
            </a:r>
          </a:p>
          <a:p>
            <a:pPr lvl="0">
              <a:buClr>
                <a:srgbClr val="595959"/>
              </a:buClr>
            </a:pPr>
            <a:r>
              <a:rPr lang="en-US" altLang="zh-TW" sz="24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4 x 16GB</a:t>
            </a:r>
            <a:endParaRPr lang="zh-TW" altLang="en-US" sz="24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24" name="Shape 390"/>
          <p:cNvSpPr/>
          <p:nvPr/>
        </p:nvSpPr>
        <p:spPr>
          <a:xfrm>
            <a:off x="5143504" y="2857502"/>
            <a:ext cx="1785950" cy="333383"/>
          </a:xfrm>
          <a:prstGeom prst="rect">
            <a:avLst/>
          </a:prstGeom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nn-NO" altLang="zh-TW" b="1" dirty="0">
                <a:solidFill>
                  <a:schemeClr val="bg1"/>
                </a:solidFill>
                <a:ea typeface="微軟正黑體" pitchFamily="34" charset="-120"/>
              </a:rPr>
              <a:t>4GB RAM (2 x 2GB)</a:t>
            </a:r>
          </a:p>
        </p:txBody>
      </p:sp>
      <p:sp>
        <p:nvSpPr>
          <p:cNvPr id="25" name="Shape 390"/>
          <p:cNvSpPr/>
          <p:nvPr/>
        </p:nvSpPr>
        <p:spPr>
          <a:xfrm>
            <a:off x="7072330" y="2857502"/>
            <a:ext cx="1785950" cy="333383"/>
          </a:xfrm>
          <a:prstGeom prst="rect">
            <a:avLst/>
          </a:prstGeom>
          <a:ln w="19050"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25" tIns="91425" rIns="91425" bIns="91425" anchor="ctr" anchorCtr="0">
            <a:noAutofit/>
          </a:bodyPr>
          <a:lstStyle/>
          <a:p>
            <a:pPr algn="ctr"/>
            <a:r>
              <a:rPr lang="nn-NO" altLang="zh-TW" b="1" dirty="0">
                <a:solidFill>
                  <a:schemeClr val="bg1"/>
                </a:solidFill>
                <a:ea typeface="微軟正黑體" pitchFamily="34" charset="-120"/>
              </a:rPr>
              <a:t>8GB RAM (2 x 4GB)</a:t>
            </a:r>
          </a:p>
        </p:txBody>
      </p:sp>
    </p:spTree>
    <p:extLst>
      <p:ext uri="{BB962C8B-B14F-4D97-AF65-F5344CB8AC3E}">
        <p14:creationId xmlns:p14="http://schemas.microsoft.com/office/powerpoint/2010/main" val="2057662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圓角矩形 44"/>
          <p:cNvSpPr/>
          <p:nvPr/>
        </p:nvSpPr>
        <p:spPr>
          <a:xfrm>
            <a:off x="7164288" y="1275606"/>
            <a:ext cx="1872208" cy="1440160"/>
          </a:xfrm>
          <a:prstGeom prst="roundRect">
            <a:avLst>
              <a:gd name="adj" fmla="val 7121"/>
            </a:avLst>
          </a:prstGeom>
          <a:solidFill>
            <a:schemeClr val="tx1">
              <a:lumMod val="65000"/>
              <a:lumOff val="35000"/>
            </a:schemeClr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95F3FE2-180E-604F-8D3C-7728512440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1402" y="1904684"/>
            <a:ext cx="3131234" cy="3142753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3" name="圓角矩形 42"/>
          <p:cNvSpPr/>
          <p:nvPr/>
        </p:nvSpPr>
        <p:spPr>
          <a:xfrm>
            <a:off x="6166436" y="3080366"/>
            <a:ext cx="1573916" cy="571504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4" name="Picture 2" descr="C:\Users\Han Tsai\Desktop\TVS-x73e_直播\未命名-19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0272" y="2866485"/>
            <a:ext cx="571504" cy="929401"/>
          </a:xfrm>
          <a:prstGeom prst="rect">
            <a:avLst/>
          </a:prstGeom>
          <a:noFill/>
        </p:spPr>
      </p:pic>
      <p:sp>
        <p:nvSpPr>
          <p:cNvPr id="18" name="Title 2"/>
          <p:cNvSpPr txBox="1">
            <a:spLocks/>
          </p:cNvSpPr>
          <p:nvPr/>
        </p:nvSpPr>
        <p:spPr>
          <a:xfrm>
            <a:off x="214282" y="28573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Versatile for most business environments</a:t>
            </a:r>
          </a:p>
        </p:txBody>
      </p:sp>
      <p:sp>
        <p:nvSpPr>
          <p:cNvPr id="138" name="橢圓 23"/>
          <p:cNvSpPr/>
          <p:nvPr/>
        </p:nvSpPr>
        <p:spPr>
          <a:xfrm>
            <a:off x="755576" y="2140248"/>
            <a:ext cx="2017284" cy="1007566"/>
          </a:xfrm>
          <a:prstGeom prst="ellipse">
            <a:avLst/>
          </a:prstGeom>
          <a:noFill/>
          <a:ln w="95250">
            <a:solidFill>
              <a:schemeClr val="accent5">
                <a:lumMod val="75000"/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grpSp>
        <p:nvGrpSpPr>
          <p:cNvPr id="23" name="群組 22"/>
          <p:cNvGrpSpPr/>
          <p:nvPr/>
        </p:nvGrpSpPr>
        <p:grpSpPr>
          <a:xfrm>
            <a:off x="2699791" y="1610471"/>
            <a:ext cx="3579784" cy="660932"/>
            <a:chOff x="1479711" y="2274429"/>
            <a:chExt cx="4019407" cy="742099"/>
          </a:xfrm>
        </p:grpSpPr>
        <p:sp>
          <p:nvSpPr>
            <p:cNvPr id="20" name="Shape 120"/>
            <p:cNvSpPr/>
            <p:nvPr/>
          </p:nvSpPr>
          <p:spPr>
            <a:xfrm rot="5400000" flipV="1">
              <a:off x="3089607" y="818979"/>
              <a:ext cx="494983" cy="3714776"/>
            </a:xfrm>
            <a:prstGeom prst="round2SameRect">
              <a:avLst>
                <a:gd name="adj1" fmla="val 41967"/>
                <a:gd name="adj2" fmla="val 0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70C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123"/>
            <p:cNvSpPr txBox="1"/>
            <p:nvPr/>
          </p:nvSpPr>
          <p:spPr>
            <a:xfrm>
              <a:off x="1479712" y="2475185"/>
              <a:ext cx="2868100" cy="346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SzPct val="25000"/>
              </a:pPr>
              <a:r>
                <a:rPr lang="en-US" altLang="zh-TW" sz="17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rPr>
                <a:t>10G/1G NICs</a:t>
              </a:r>
              <a:endParaRPr lang="zh-TW" altLang="en-US" sz="1700" b="1" dirty="0">
                <a:solidFill>
                  <a:schemeClr val="lt1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2" name="Shape 121"/>
            <p:cNvSpPr/>
            <p:nvPr/>
          </p:nvSpPr>
          <p:spPr>
            <a:xfrm rot="16200000" flipH="1">
              <a:off x="4761439" y="2278849"/>
              <a:ext cx="742099" cy="733259"/>
            </a:xfrm>
            <a:prstGeom prst="ellipse">
              <a:avLst/>
            </a:prstGeom>
            <a:solidFill>
              <a:srgbClr val="002060"/>
            </a:solidFill>
            <a:ln w="508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+mn-lt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105" name="圖片 46" descr="LAN-10G2T_x550+bracket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347614"/>
            <a:ext cx="1631999" cy="1224000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2699791" y="2315628"/>
            <a:ext cx="3579786" cy="660932"/>
            <a:chOff x="1479709" y="2274429"/>
            <a:chExt cx="4019409" cy="742099"/>
          </a:xfrm>
        </p:grpSpPr>
        <p:sp>
          <p:nvSpPr>
            <p:cNvPr id="25" name="Shape 120"/>
            <p:cNvSpPr/>
            <p:nvPr/>
          </p:nvSpPr>
          <p:spPr>
            <a:xfrm rot="5400000" flipV="1">
              <a:off x="3089605" y="800882"/>
              <a:ext cx="494983" cy="3714775"/>
            </a:xfrm>
            <a:prstGeom prst="round2SameRect">
              <a:avLst>
                <a:gd name="adj1" fmla="val 41967"/>
                <a:gd name="adj2" fmla="val 0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70C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123"/>
            <p:cNvSpPr txBox="1"/>
            <p:nvPr/>
          </p:nvSpPr>
          <p:spPr>
            <a:xfrm>
              <a:off x="1479710" y="2478691"/>
              <a:ext cx="3021614" cy="346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SzPct val="25000"/>
              </a:pPr>
              <a:r>
                <a:rPr lang="en-US" altLang="zh-TW" sz="17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rPr>
                <a:t>QM2 M.2/10GbE card</a:t>
              </a:r>
              <a:endParaRPr lang="zh-TW" altLang="en-US" sz="1700" b="1" dirty="0">
                <a:solidFill>
                  <a:schemeClr val="lt1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27" name="Shape 121"/>
            <p:cNvSpPr/>
            <p:nvPr/>
          </p:nvSpPr>
          <p:spPr>
            <a:xfrm rot="16200000" flipH="1">
              <a:off x="4761439" y="2278849"/>
              <a:ext cx="742099" cy="733259"/>
            </a:xfrm>
            <a:prstGeom prst="ellipse">
              <a:avLst/>
            </a:prstGeom>
            <a:solidFill>
              <a:srgbClr val="002060"/>
            </a:solidFill>
            <a:ln w="508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+mn-lt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112" name="Picture 1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9932" y="2283718"/>
            <a:ext cx="1382308" cy="864096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2699791" y="3020785"/>
            <a:ext cx="3579784" cy="660932"/>
            <a:chOff x="1479711" y="2274429"/>
            <a:chExt cx="4019407" cy="742099"/>
          </a:xfrm>
        </p:grpSpPr>
        <p:sp>
          <p:nvSpPr>
            <p:cNvPr id="29" name="Shape 120"/>
            <p:cNvSpPr/>
            <p:nvPr/>
          </p:nvSpPr>
          <p:spPr>
            <a:xfrm rot="5400000" flipV="1">
              <a:off x="3089607" y="762015"/>
              <a:ext cx="494983" cy="3714776"/>
            </a:xfrm>
            <a:prstGeom prst="round2SameRect">
              <a:avLst>
                <a:gd name="adj1" fmla="val 41967"/>
                <a:gd name="adj2" fmla="val 0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70C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123"/>
            <p:cNvSpPr txBox="1"/>
            <p:nvPr/>
          </p:nvSpPr>
          <p:spPr>
            <a:xfrm>
              <a:off x="1479712" y="2429947"/>
              <a:ext cx="3339225" cy="346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SzPct val="25000"/>
              </a:pPr>
              <a:r>
                <a:rPr lang="en-US" altLang="zh-TW" sz="17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rPr>
                <a:t>QWA-AC2600 wireless NIC</a:t>
              </a:r>
              <a:endParaRPr lang="zh-TW" altLang="en-US" sz="1700" b="1" dirty="0">
                <a:solidFill>
                  <a:schemeClr val="lt1"/>
                </a:solidFill>
                <a:latin typeface="+mn-lt"/>
                <a:ea typeface="微軟正黑體" pitchFamily="34" charset="-120"/>
              </a:endParaRPr>
            </a:p>
            <a:p>
              <a:pPr lvl="0">
                <a:buSzPct val="25000"/>
              </a:pPr>
              <a:endParaRPr lang="zh-TW" altLang="en-US" sz="1700" b="1" dirty="0">
                <a:solidFill>
                  <a:schemeClr val="lt1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31" name="Shape 121"/>
            <p:cNvSpPr/>
            <p:nvPr/>
          </p:nvSpPr>
          <p:spPr>
            <a:xfrm rot="16200000" flipH="1">
              <a:off x="4761439" y="2278849"/>
              <a:ext cx="742099" cy="733259"/>
            </a:xfrm>
            <a:prstGeom prst="ellipse">
              <a:avLst/>
            </a:prstGeom>
            <a:solidFill>
              <a:srgbClr val="002060"/>
            </a:solidFill>
            <a:ln w="508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+mn-lt"/>
                <a:ea typeface="Arial Black"/>
                <a:cs typeface="Arial Black"/>
                <a:sym typeface="Arial Black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2699791" y="3725942"/>
            <a:ext cx="3579784" cy="660932"/>
            <a:chOff x="1479711" y="2274429"/>
            <a:chExt cx="4019407" cy="742099"/>
          </a:xfrm>
        </p:grpSpPr>
        <p:sp>
          <p:nvSpPr>
            <p:cNvPr id="33" name="Shape 120"/>
            <p:cNvSpPr/>
            <p:nvPr/>
          </p:nvSpPr>
          <p:spPr>
            <a:xfrm rot="5400000" flipV="1">
              <a:off x="3089607" y="713269"/>
              <a:ext cx="494983" cy="3714776"/>
            </a:xfrm>
            <a:prstGeom prst="round2SameRect">
              <a:avLst>
                <a:gd name="adj1" fmla="val 41967"/>
                <a:gd name="adj2" fmla="val 0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70C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123"/>
            <p:cNvSpPr txBox="1"/>
            <p:nvPr/>
          </p:nvSpPr>
          <p:spPr>
            <a:xfrm>
              <a:off x="1479712" y="2381202"/>
              <a:ext cx="3136672" cy="3462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SzPct val="25000"/>
              </a:pPr>
              <a:r>
                <a:rPr lang="en-US" altLang="zh-TW" sz="17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rPr>
                <a:t>USB 3.1 Gen 2 10G card</a:t>
              </a:r>
              <a:endParaRPr lang="zh-TW" altLang="en-US" sz="1700" b="1" dirty="0">
                <a:solidFill>
                  <a:schemeClr val="lt1"/>
                </a:solidFill>
                <a:latin typeface="+mn-lt"/>
                <a:ea typeface="微軟正黑體" pitchFamily="34" charset="-120"/>
              </a:endParaRPr>
            </a:p>
          </p:txBody>
        </p:sp>
        <p:sp>
          <p:nvSpPr>
            <p:cNvPr id="35" name="Shape 121"/>
            <p:cNvSpPr/>
            <p:nvPr/>
          </p:nvSpPr>
          <p:spPr>
            <a:xfrm rot="16200000" flipH="1">
              <a:off x="4761439" y="2278849"/>
              <a:ext cx="742099" cy="733259"/>
            </a:xfrm>
            <a:prstGeom prst="ellipse">
              <a:avLst/>
            </a:prstGeom>
            <a:solidFill>
              <a:srgbClr val="002060"/>
            </a:solidFill>
            <a:ln w="508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+mn-lt"/>
                <a:ea typeface="Arial Black"/>
                <a:cs typeface="Arial Black"/>
                <a:sym typeface="Arial Black"/>
              </a:endParaRPr>
            </a:p>
          </p:txBody>
        </p:sp>
      </p:grpSp>
      <p:pic>
        <p:nvPicPr>
          <p:cNvPr id="111" name="Picture 1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828" y="3723878"/>
            <a:ext cx="1101396" cy="795957"/>
          </a:xfrm>
          <a:prstGeom prst="rect">
            <a:avLst/>
          </a:prstGeom>
        </p:spPr>
      </p:pic>
      <p:grpSp>
        <p:nvGrpSpPr>
          <p:cNvPr id="48" name="群組 47"/>
          <p:cNvGrpSpPr/>
          <p:nvPr/>
        </p:nvGrpSpPr>
        <p:grpSpPr>
          <a:xfrm>
            <a:off x="2699791" y="4431098"/>
            <a:ext cx="3595907" cy="660932"/>
            <a:chOff x="2735281" y="4431098"/>
            <a:chExt cx="3595907" cy="660932"/>
          </a:xfrm>
        </p:grpSpPr>
        <p:sp>
          <p:nvSpPr>
            <p:cNvPr id="36" name="Shape 120"/>
            <p:cNvSpPr/>
            <p:nvPr/>
          </p:nvSpPr>
          <p:spPr>
            <a:xfrm rot="5400000" flipV="1">
              <a:off x="4169095" y="3073356"/>
              <a:ext cx="440844" cy="3308472"/>
            </a:xfrm>
            <a:prstGeom prst="round2SameRect">
              <a:avLst>
                <a:gd name="adj1" fmla="val 41967"/>
                <a:gd name="adj2" fmla="val 0"/>
              </a:avLst>
            </a:prstGeom>
            <a:solidFill>
              <a:srgbClr val="002060"/>
            </a:solidFill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dirty="0">
                <a:solidFill>
                  <a:srgbClr val="0070C0"/>
                </a:solidFill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121"/>
            <p:cNvSpPr/>
            <p:nvPr/>
          </p:nvSpPr>
          <p:spPr>
            <a:xfrm rot="16200000" flipH="1">
              <a:off x="5674193" y="4435034"/>
              <a:ext cx="660932" cy="653059"/>
            </a:xfrm>
            <a:prstGeom prst="ellipse">
              <a:avLst/>
            </a:prstGeom>
            <a:solidFill>
              <a:srgbClr val="002060"/>
            </a:solidFill>
            <a:ln w="508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>
                <a:solidFill>
                  <a:schemeClr val="lt1"/>
                </a:solidFill>
                <a:latin typeface="+mn-lt"/>
                <a:ea typeface="Arial Black"/>
                <a:cs typeface="Arial Black"/>
                <a:sym typeface="Arial Black"/>
              </a:endParaRPr>
            </a:p>
          </p:txBody>
        </p:sp>
        <p:sp>
          <p:nvSpPr>
            <p:cNvPr id="40" name="Shape 123"/>
            <p:cNvSpPr txBox="1"/>
            <p:nvPr/>
          </p:nvSpPr>
          <p:spPr>
            <a:xfrm>
              <a:off x="2807290" y="4573416"/>
              <a:ext cx="1696762" cy="30835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45700" rIns="91425" bIns="45700" anchor="t" anchorCtr="0">
              <a:noAutofit/>
            </a:bodyPr>
            <a:lstStyle/>
            <a:p>
              <a:pPr lvl="0">
                <a:buSzPct val="25000"/>
              </a:pPr>
              <a:r>
                <a:rPr lang="en-US" altLang="zh-TW" sz="1700" b="1" dirty="0">
                  <a:solidFill>
                    <a:schemeClr val="lt1"/>
                  </a:solidFill>
                  <a:latin typeface="+mn-lt"/>
                  <a:ea typeface="微軟正黑體" pitchFamily="34" charset="-120"/>
                </a:rPr>
                <a:t>SAS 12G card</a:t>
              </a:r>
              <a:endParaRPr lang="zh-TW" altLang="en-US" sz="1700" b="1" dirty="0">
                <a:solidFill>
                  <a:schemeClr val="lt1"/>
                </a:solidFill>
                <a:latin typeface="+mn-lt"/>
                <a:ea typeface="微軟正黑體" pitchFamily="34" charset="-120"/>
              </a:endParaRPr>
            </a:p>
          </p:txBody>
        </p:sp>
      </p:grpSp>
      <p:pic>
        <p:nvPicPr>
          <p:cNvPr id="38" name="Picture 4" descr="C:\Users\Han Tsai\Desktop\TVS-x73e_直播\card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788283">
            <a:off x="5542052" y="4360217"/>
            <a:ext cx="1110095" cy="832571"/>
          </a:xfrm>
          <a:prstGeom prst="rect">
            <a:avLst/>
          </a:prstGeom>
          <a:noFill/>
        </p:spPr>
      </p:pic>
      <p:pic>
        <p:nvPicPr>
          <p:cNvPr id="41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697604">
            <a:off x="5442502" y="2999236"/>
            <a:ext cx="1478467" cy="92869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F1016A-CCA8-B746-8A64-9D057FA095D5}"/>
              </a:ext>
            </a:extLst>
          </p:cNvPr>
          <p:cNvSpPr txBox="1"/>
          <p:nvPr/>
        </p:nvSpPr>
        <p:spPr>
          <a:xfrm>
            <a:off x="7192140" y="1317387"/>
            <a:ext cx="1814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ant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Other brand with just </a:t>
            </a:r>
            <a:r>
              <a:rPr lang="en-US" altLang="zh-Hant" b="1" dirty="0">
                <a:solidFill>
                  <a:srgbClr val="FF0000"/>
                </a:solidFill>
                <a:latin typeface="+mn-lt"/>
                <a:ea typeface="微軟正黑體" pitchFamily="34" charset="-120"/>
              </a:rPr>
              <a:t>one</a:t>
            </a:r>
            <a:r>
              <a:rPr lang="en-US" altLang="zh-Hant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 2.0 x4 slot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77E6AC-91C2-CE45-86F3-EFE28ACEBFF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4287" y="1802349"/>
            <a:ext cx="1368150" cy="872005"/>
          </a:xfrm>
          <a:prstGeom prst="rect">
            <a:avLst/>
          </a:prstGeom>
        </p:spPr>
      </p:pic>
      <p:sp>
        <p:nvSpPr>
          <p:cNvPr id="19" name="圓角化對角線角落矩形 18"/>
          <p:cNvSpPr/>
          <p:nvPr/>
        </p:nvSpPr>
        <p:spPr>
          <a:xfrm>
            <a:off x="238546" y="1068295"/>
            <a:ext cx="4786346" cy="71438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9" name="Shape 242"/>
          <p:cNvSpPr txBox="1"/>
          <p:nvPr/>
        </p:nvSpPr>
        <p:spPr>
          <a:xfrm>
            <a:off x="370454" y="1139733"/>
            <a:ext cx="4407948" cy="6673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sz="1800" b="1" dirty="0">
                <a:solidFill>
                  <a:srgbClr val="FFF000"/>
                </a:solidFill>
                <a:latin typeface="+mn-lt"/>
              </a:rPr>
              <a:t>TS-x73</a:t>
            </a:r>
            <a:r>
              <a:rPr lang="en-US" sz="1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altLang="zh-TW" sz="1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supports dual </a:t>
            </a:r>
            <a:r>
              <a:rPr lang="en-US" altLang="zh-TW" sz="1800" b="1" dirty="0" err="1">
                <a:solidFill>
                  <a:srgbClr val="FFFF00"/>
                </a:solidFill>
                <a:latin typeface="+mn-lt"/>
              </a:rPr>
              <a:t>PCIe</a:t>
            </a:r>
            <a:r>
              <a:rPr lang="en-US" altLang="zh-TW" sz="1800" b="1" dirty="0">
                <a:solidFill>
                  <a:srgbClr val="FFFF00"/>
                </a:solidFill>
                <a:latin typeface="+mn-lt"/>
              </a:rPr>
              <a:t> 3.0 x4 </a:t>
            </a:r>
            <a:r>
              <a:rPr lang="en-US" altLang="zh-TW" sz="1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slots for </a:t>
            </a:r>
            <a:r>
              <a:rPr lang="en-US" altLang="zh-TW" sz="1800" b="1" dirty="0">
                <a:solidFill>
                  <a:srgbClr val="FFFF00"/>
                </a:solidFill>
                <a:latin typeface="+mn-lt"/>
                <a:ea typeface="微軟正黑體" pitchFamily="34" charset="-120"/>
              </a:rPr>
              <a:t>two expansion cards</a:t>
            </a:r>
            <a:endParaRPr lang="zh-TW" altLang="en-US" sz="1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61616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528"/>
          <p:cNvSpPr/>
          <p:nvPr/>
        </p:nvSpPr>
        <p:spPr>
          <a:xfrm>
            <a:off x="142844" y="3357568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dirty="0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43" name="Shape 529"/>
          <p:cNvSpPr/>
          <p:nvPr/>
        </p:nvSpPr>
        <p:spPr>
          <a:xfrm>
            <a:off x="3428992" y="3745053"/>
            <a:ext cx="1643074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2" name="圓角化對角線角落矩形 51"/>
          <p:cNvSpPr/>
          <p:nvPr/>
        </p:nvSpPr>
        <p:spPr>
          <a:xfrm>
            <a:off x="71406" y="3214692"/>
            <a:ext cx="275114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TextBox 66"/>
          <p:cNvSpPr txBox="1"/>
          <p:nvPr/>
        </p:nvSpPr>
        <p:spPr>
          <a:xfrm>
            <a:off x="114142" y="3236293"/>
            <a:ext cx="2708410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1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Wireless network card</a:t>
            </a:r>
            <a:endParaRPr lang="zh-TW" altLang="en-US" sz="1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33" name="Shape 528"/>
          <p:cNvSpPr/>
          <p:nvPr/>
        </p:nvSpPr>
        <p:spPr>
          <a:xfrm>
            <a:off x="142844" y="1428742"/>
            <a:ext cx="8858312" cy="1714512"/>
          </a:xfrm>
          <a:prstGeom prst="roundRect">
            <a:avLst>
              <a:gd name="adj" fmla="val 4004"/>
            </a:avLst>
          </a:prstGeom>
          <a:solidFill>
            <a:srgbClr val="002060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5" name="Shape 529"/>
          <p:cNvSpPr/>
          <p:nvPr/>
        </p:nvSpPr>
        <p:spPr>
          <a:xfrm>
            <a:off x="2040209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6" name="Shape 529"/>
          <p:cNvSpPr/>
          <p:nvPr/>
        </p:nvSpPr>
        <p:spPr>
          <a:xfrm>
            <a:off x="3754721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7" name="Shape 529"/>
          <p:cNvSpPr/>
          <p:nvPr/>
        </p:nvSpPr>
        <p:spPr>
          <a:xfrm>
            <a:off x="5469233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8" name="Shape 529"/>
          <p:cNvSpPr/>
          <p:nvPr/>
        </p:nvSpPr>
        <p:spPr>
          <a:xfrm>
            <a:off x="7183745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4" name="Shape 529"/>
          <p:cNvSpPr/>
          <p:nvPr/>
        </p:nvSpPr>
        <p:spPr>
          <a:xfrm>
            <a:off x="325697" y="1839205"/>
            <a:ext cx="1643074" cy="928694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18" name="Title 2"/>
          <p:cNvSpPr txBox="1">
            <a:spLocks/>
          </p:cNvSpPr>
          <p:nvPr/>
        </p:nvSpPr>
        <p:spPr>
          <a:xfrm>
            <a:off x="214282" y="285734"/>
            <a:ext cx="8786873" cy="66055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4000" b="1" i="0" u="none" strike="noStrike" cap="none">
                <a:solidFill>
                  <a:schemeClr val="bg2">
                    <a:lumMod val="10000"/>
                  </a:schemeClr>
                </a:solidFill>
                <a:latin typeface="微軟正黑體" pitchFamily="34" charset="-120"/>
                <a:ea typeface="微軟正黑體" pitchFamily="34" charset="-120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2pPr>
            <a:lvl3pPr lvl="2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3pPr>
            <a:lvl4pPr lvl="3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4pPr>
            <a:lvl5pPr lvl="4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5pPr>
            <a:lvl6pPr lvl="5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6pPr>
            <a:lvl7pPr lvl="6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7pPr>
            <a:lvl8pPr lvl="7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8pPr>
            <a:lvl9pPr lvl="8" indent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800">
                <a:solidFill>
                  <a:schemeClr val="dk1"/>
                </a:solidFill>
              </a:defRPr>
            </a:lvl9pPr>
          </a:lstStyle>
          <a:p>
            <a:r>
              <a:rPr lang="en-US" altLang="zh-TW" dirty="0">
                <a:solidFill>
                  <a:schemeClr val="bg1"/>
                </a:solidFill>
                <a:latin typeface="+mn-lt"/>
              </a:rPr>
              <a:t>Unleash potentials with fast NICs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571450" y="2776365"/>
            <a:ext cx="1414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+mn-ea"/>
              </a:rPr>
              <a:t>LAN-10G1TA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21020" y="2776365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+mn-ea"/>
              </a:rPr>
              <a:t>QXG-10G1T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928794" y="2773934"/>
            <a:ext cx="1888474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+mn-ea"/>
              </a:rPr>
              <a:t>LAN-10G2T-X550</a:t>
            </a: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52320" y="1851670"/>
            <a:ext cx="1144528" cy="864096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7225301" y="2786064"/>
            <a:ext cx="1632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+mn-ea"/>
              </a:rPr>
              <a:t>LAN-1G2T-I210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38788" y="4729397"/>
            <a:ext cx="1544629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+mn-ea"/>
              </a:rPr>
              <a:t>QWA-AC2600</a:t>
            </a:r>
          </a:p>
        </p:txBody>
      </p:sp>
      <p:pic>
        <p:nvPicPr>
          <p:cNvPr id="79" name="圖片 46" descr="LAN-10G2T_x550+bracke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1951" y="1707654"/>
            <a:ext cx="1543945" cy="1157959"/>
          </a:xfrm>
          <a:prstGeom prst="rect">
            <a:avLst/>
          </a:prstGeom>
        </p:spPr>
      </p:pic>
      <p:cxnSp>
        <p:nvCxnSpPr>
          <p:cNvPr id="80" name="直線接點 44"/>
          <p:cNvCxnSpPr/>
          <p:nvPr/>
        </p:nvCxnSpPr>
        <p:spPr>
          <a:xfrm>
            <a:off x="-756592" y="-540340"/>
            <a:ext cx="11142877" cy="21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圖片 49" descr="LAN-10G2SF-MLX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33" y="1696404"/>
            <a:ext cx="1523812" cy="1142858"/>
          </a:xfrm>
          <a:prstGeom prst="rect">
            <a:avLst/>
          </a:prstGeom>
        </p:spPr>
      </p:pic>
      <p:sp>
        <p:nvSpPr>
          <p:cNvPr id="83" name="TextBox 29"/>
          <p:cNvSpPr txBox="1"/>
          <p:nvPr/>
        </p:nvSpPr>
        <p:spPr>
          <a:xfrm>
            <a:off x="94230" y="2773934"/>
            <a:ext cx="1977440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+mn-ea"/>
              </a:rPr>
              <a:t>LAN-10G2SF-MLX</a:t>
            </a:r>
          </a:p>
        </p:txBody>
      </p:sp>
      <p:sp>
        <p:nvSpPr>
          <p:cNvPr id="85" name="Rectangle 84"/>
          <p:cNvSpPr/>
          <p:nvPr/>
        </p:nvSpPr>
        <p:spPr>
          <a:xfrm>
            <a:off x="5136776" y="3737694"/>
            <a:ext cx="2078430" cy="1107984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  <a:latin typeface="+mn-lt"/>
                <a:ea typeface="+mn-ea"/>
              </a:rPr>
              <a:t>TL-WDN4800 N900</a:t>
            </a:r>
          </a:p>
          <a:p>
            <a:r>
              <a:rPr lang="da-DK" sz="1600" dirty="0">
                <a:solidFill>
                  <a:schemeClr val="bg1"/>
                </a:solidFill>
                <a:latin typeface="+mn-lt"/>
                <a:ea typeface="+mn-ea"/>
              </a:rPr>
              <a:t>TL-WDN3800 N600</a:t>
            </a:r>
          </a:p>
          <a:p>
            <a:r>
              <a:rPr lang="da-DK" sz="1600" dirty="0">
                <a:solidFill>
                  <a:schemeClr val="bg1"/>
                </a:solidFill>
                <a:latin typeface="+mn-lt"/>
                <a:ea typeface="+mn-ea"/>
              </a:rPr>
              <a:t>TL-WN881ND N300</a:t>
            </a:r>
          </a:p>
          <a:p>
            <a:r>
              <a:rPr lang="da-DK" sz="1600" dirty="0">
                <a:solidFill>
                  <a:schemeClr val="bg1"/>
                </a:solidFill>
                <a:latin typeface="+mn-lt"/>
                <a:ea typeface="+mn-ea"/>
              </a:rPr>
              <a:t>TL-WN781ND N150</a:t>
            </a:r>
          </a:p>
        </p:txBody>
      </p:sp>
      <p:sp>
        <p:nvSpPr>
          <p:cNvPr id="39" name="圓角化對角線角落矩形 38"/>
          <p:cNvSpPr/>
          <p:nvPr/>
        </p:nvSpPr>
        <p:spPr>
          <a:xfrm>
            <a:off x="71406" y="1285866"/>
            <a:ext cx="3089436" cy="428628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3773E3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56921" y="1291124"/>
            <a:ext cx="3186104" cy="40009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marL="285722" indent="-285722"/>
            <a:r>
              <a:rPr lang="en-US" altLang="zh-TW" sz="1800" b="1" dirty="0">
                <a:solidFill>
                  <a:schemeClr val="bg1"/>
                </a:solidFill>
                <a:latin typeface="+mn-lt"/>
                <a:ea typeface="微軟正黑體" pitchFamily="34" charset="-120"/>
              </a:rPr>
              <a:t>10GbE/1GbE network card</a:t>
            </a:r>
            <a:endParaRPr lang="en-US" sz="1800" b="1" dirty="0">
              <a:solidFill>
                <a:schemeClr val="bg1"/>
              </a:solidFill>
              <a:latin typeface="+mn-lt"/>
              <a:ea typeface="微軟正黑體" pitchFamily="34" charset="-120"/>
            </a:endParaRPr>
          </a:p>
        </p:txBody>
      </p:sp>
      <p:sp>
        <p:nvSpPr>
          <p:cNvPr id="41" name="Shape 529"/>
          <p:cNvSpPr/>
          <p:nvPr/>
        </p:nvSpPr>
        <p:spPr>
          <a:xfrm>
            <a:off x="350848" y="3743547"/>
            <a:ext cx="2720953" cy="1041275"/>
          </a:xfrm>
          <a:prstGeom prst="roundRect">
            <a:avLst>
              <a:gd name="adj" fmla="val 4004"/>
            </a:avLst>
          </a:prstGeom>
          <a:solidFill>
            <a:schemeClr val="l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786182" y="4716079"/>
            <a:ext cx="951518" cy="36932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+mn-lt"/>
                <a:ea typeface="+mn-ea"/>
              </a:rPr>
              <a:t>TP-Link</a:t>
            </a:r>
          </a:p>
        </p:txBody>
      </p:sp>
      <p:grpSp>
        <p:nvGrpSpPr>
          <p:cNvPr id="44" name="群組 43"/>
          <p:cNvGrpSpPr/>
          <p:nvPr/>
        </p:nvGrpSpPr>
        <p:grpSpPr>
          <a:xfrm>
            <a:off x="2407129" y="3456289"/>
            <a:ext cx="1071570" cy="1071570"/>
            <a:chOff x="7847615" y="785800"/>
            <a:chExt cx="1428728" cy="1428728"/>
          </a:xfrm>
        </p:grpSpPr>
        <p:pic>
          <p:nvPicPr>
            <p:cNvPr id="50" name="Picture 9" descr="C:\Users\Han Tsai\Desktop\AFOBOT _PPT\orange_light.pn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847615" y="785800"/>
              <a:ext cx="1428728" cy="1428728"/>
            </a:xfrm>
            <a:prstGeom prst="rect">
              <a:avLst/>
            </a:prstGeom>
            <a:noFill/>
          </p:spPr>
        </p:pic>
        <p:sp>
          <p:nvSpPr>
            <p:cNvPr id="51" name="矩形 50"/>
            <p:cNvSpPr/>
            <p:nvPr/>
          </p:nvSpPr>
          <p:spPr>
            <a:xfrm>
              <a:off x="8145940" y="1262043"/>
              <a:ext cx="844657" cy="4308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indent="-127000" algn="ctr">
                <a:buClr>
                  <a:srgbClr val="0070C0"/>
                </a:buClr>
                <a:buSzPts val="2000"/>
              </a:pPr>
              <a:r>
                <a:rPr lang="en-US" altLang="zh-TW" sz="1500" b="1" dirty="0">
                  <a:solidFill>
                    <a:schemeClr val="bg1"/>
                  </a:solidFill>
                  <a:latin typeface="+mn-lt"/>
                  <a:ea typeface="微軟正黑體" pitchFamily="34" charset="-120"/>
                </a:rPr>
                <a:t>NEW</a:t>
              </a:r>
              <a:endParaRPr lang="zh-TW" altLang="en-US" sz="1500" b="1" dirty="0">
                <a:solidFill>
                  <a:schemeClr val="bg1"/>
                </a:solidFill>
                <a:latin typeface="+mn-lt"/>
                <a:ea typeface="微軟正黑體" pitchFamily="34" charset="-120"/>
              </a:endParaRPr>
            </a:p>
          </p:txBody>
        </p:sp>
      </p:grpSp>
      <p:pic>
        <p:nvPicPr>
          <p:cNvPr id="1026" name="Picture 2" descr="C:\Users\Han Tsai\Desktop\TVS-x73e_直播\card_1.pn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14414" y="3857634"/>
            <a:ext cx="1478467" cy="928694"/>
          </a:xfrm>
          <a:prstGeom prst="rect">
            <a:avLst/>
          </a:prstGeom>
          <a:noFill/>
        </p:spPr>
      </p:pic>
      <p:pic>
        <p:nvPicPr>
          <p:cNvPr id="1027" name="Picture 3" descr="C:\Users\Han Tsai\Desktop\TVS-x73e_直播\card_wires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86182" y="3857633"/>
            <a:ext cx="785818" cy="884387"/>
          </a:xfrm>
          <a:prstGeom prst="rect">
            <a:avLst/>
          </a:prstGeom>
          <a:noFill/>
        </p:spPr>
      </p:pic>
      <p:pic>
        <p:nvPicPr>
          <p:cNvPr id="2050" name="Picture 2" descr="C:\Users\Han Tsai\Desktop\TVS-x73e_直播\未命名-19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910" y="3786196"/>
            <a:ext cx="571504" cy="929401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851670"/>
            <a:ext cx="1382157" cy="864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AE46A3B-84E3-AC4D-AB96-BEA9FF19350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3929" y="1923678"/>
            <a:ext cx="1282575" cy="8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83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圓角矩形 27"/>
          <p:cNvSpPr/>
          <p:nvPr/>
        </p:nvSpPr>
        <p:spPr>
          <a:xfrm>
            <a:off x="5072065" y="1357304"/>
            <a:ext cx="4024721" cy="1815221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14000"/>
            </a:schemeClr>
          </a:solidFill>
          <a:ln>
            <a:noFill/>
          </a:ln>
          <a:effectLst>
            <a:reflection blurRad="6350" stA="52000" endA="300" endPos="35000" dir="5400000" sy="-100000" algn="bl" rotWithShape="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itchFamily="34" charset="-120"/>
            </a:endParaRPr>
          </a:p>
        </p:txBody>
      </p:sp>
      <p:sp>
        <p:nvSpPr>
          <p:cNvPr id="26" name="矩形 33">
            <a:extLst>
              <a:ext uri="{FF2B5EF4-FFF2-40B4-BE49-F238E27FC236}">
                <a16:creationId xmlns:a16="http://schemas.microsoft.com/office/drawing/2014/main" id="{F898A960-3B3D-7943-8EEA-E5FD84EB9E5B}"/>
              </a:ext>
            </a:extLst>
          </p:cNvPr>
          <p:cNvSpPr/>
          <p:nvPr/>
        </p:nvSpPr>
        <p:spPr>
          <a:xfrm>
            <a:off x="5112000" y="1995686"/>
            <a:ext cx="257176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altLang="zh-TW" b="1" dirty="0">
                <a:latin typeface="+mn-lt"/>
                <a:ea typeface="Microsoft JhengHei" charset="-120"/>
                <a:cs typeface="Microsoft JhengHei" charset="-120"/>
              </a:rPr>
              <a:t>SSD cache or storage space</a:t>
            </a:r>
          </a:p>
          <a:p>
            <a:pPr marL="285750" indent="-285750">
              <a:buFont typeface="Arial" charset="0"/>
              <a:buChar char="•"/>
            </a:pPr>
            <a:r>
              <a:rPr lang="en-US" altLang="zh-TW" b="1" dirty="0" err="1">
                <a:latin typeface="+mn-lt"/>
                <a:ea typeface="Microsoft JhengHei" charset="-120"/>
                <a:cs typeface="Microsoft JhengHei" charset="-120"/>
              </a:rPr>
              <a:t>Qtier</a:t>
            </a:r>
            <a:r>
              <a:rPr lang="en-US" altLang="zh-TW" b="1" dirty="0">
                <a:latin typeface="+mn-lt"/>
                <a:ea typeface="Microsoft JhengHei" charset="-120"/>
                <a:cs typeface="Microsoft JhengHei" charset="-120"/>
              </a:rPr>
              <a:t> auto </a:t>
            </a:r>
            <a:r>
              <a:rPr lang="en-US" altLang="zh-TW" b="1" dirty="0" err="1">
                <a:latin typeface="+mn-lt"/>
                <a:ea typeface="Microsoft JhengHei" charset="-120"/>
                <a:cs typeface="Microsoft JhengHei" charset="-120"/>
              </a:rPr>
              <a:t>tiering</a:t>
            </a:r>
            <a:endParaRPr lang="en-US" altLang="zh-TW" b="1" dirty="0">
              <a:latin typeface="+mn-lt"/>
              <a:ea typeface="Microsoft JhengHei" charset="-120"/>
              <a:cs typeface="Microsoft JhengHei" charset="-12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altLang="zh-TW" b="1" dirty="0">
                <a:latin typeface="+mn-lt"/>
                <a:ea typeface="Microsoft JhengHei" charset="-120"/>
                <a:cs typeface="Microsoft JhengHei" charset="-120"/>
              </a:rPr>
              <a:t>Independent thermal sensors</a:t>
            </a:r>
            <a:endParaRPr lang="en-US" b="1" dirty="0">
              <a:latin typeface="+mn-lt"/>
              <a:ea typeface="Microsoft JhengHei" charset="-120"/>
              <a:cs typeface="Microsoft JhengHei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5072065" y="3312232"/>
            <a:ext cx="4006435" cy="1474095"/>
          </a:xfrm>
          <a:prstGeom prst="roundRect">
            <a:avLst>
              <a:gd name="adj" fmla="val 0"/>
            </a:avLst>
          </a:prstGeom>
          <a:solidFill>
            <a:srgbClr val="06C0D4">
              <a:alpha val="28000"/>
            </a:srgbClr>
          </a:solidFill>
          <a:ln>
            <a:noFill/>
          </a:ln>
          <a:effectLst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ea typeface="微軟正黑體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0528" y="1527026"/>
            <a:ext cx="5472607" cy="3420988"/>
          </a:xfrm>
          <a:prstGeom prst="rect">
            <a:avLst/>
          </a:prstGeom>
        </p:spPr>
      </p:pic>
      <p:sp>
        <p:nvSpPr>
          <p:cNvPr id="7" name="圓角矩形 2"/>
          <p:cNvSpPr>
            <a:spLocks noChangeArrowheads="1"/>
          </p:cNvSpPr>
          <p:nvPr/>
        </p:nvSpPr>
        <p:spPr bwMode="auto">
          <a:xfrm>
            <a:off x="1285852" y="3786196"/>
            <a:ext cx="1512168" cy="654149"/>
          </a:xfrm>
          <a:prstGeom prst="roundRect">
            <a:avLst>
              <a:gd name="adj" fmla="val 16667"/>
            </a:avLst>
          </a:prstGeom>
          <a:noFill/>
          <a:ln w="60325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/>
            <a:endParaRPr lang="zh-TW" altLang="en-US" dirty="0">
              <a:latin typeface="+mn-lt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4282" y="339562"/>
            <a:ext cx="8786873" cy="660552"/>
          </a:xfrm>
        </p:spPr>
        <p:txBody>
          <a:bodyPr/>
          <a:lstStyle/>
          <a:p>
            <a:pPr fontAlgn="base"/>
            <a:r>
              <a:rPr lang="en-US" altLang="zh-TW" sz="3200" dirty="0">
                <a:latin typeface="+mn-lt"/>
              </a:rPr>
              <a:t>QM2 card adds SSD cache, </a:t>
            </a:r>
            <a:r>
              <a:rPr lang="en-US" altLang="zh-TW" sz="3200" dirty="0" err="1">
                <a:latin typeface="+mn-lt"/>
              </a:rPr>
              <a:t>Qtier</a:t>
            </a:r>
            <a:r>
              <a:rPr lang="en-US" altLang="zh-TW" sz="3200" dirty="0">
                <a:latin typeface="+mn-lt"/>
              </a:rPr>
              <a:t>, &amp; 10GbE</a:t>
            </a:r>
            <a:endParaRPr lang="zh-TW" altLang="en-US" sz="3200" dirty="0">
              <a:latin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4958604" y="3165365"/>
            <a:ext cx="256338" cy="256338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25"/>
          <p:cNvGrpSpPr/>
          <p:nvPr/>
        </p:nvGrpSpPr>
        <p:grpSpPr>
          <a:xfrm>
            <a:off x="7603428" y="3089659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24" name="Shape 715"/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06B4C6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716"/>
            <p:cNvSpPr/>
            <p:nvPr/>
          </p:nvSpPr>
          <p:spPr>
            <a:xfrm>
              <a:off x="5827390" y="3541388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群組 25"/>
          <p:cNvGrpSpPr/>
          <p:nvPr/>
        </p:nvGrpSpPr>
        <p:grpSpPr>
          <a:xfrm>
            <a:off x="7572396" y="1570503"/>
            <a:ext cx="1428760" cy="1428760"/>
            <a:chOff x="5786446" y="3500444"/>
            <a:chExt cx="711185" cy="711185"/>
          </a:xfrm>
          <a:solidFill>
            <a:srgbClr val="3773E3"/>
          </a:solidFill>
        </p:grpSpPr>
        <p:sp>
          <p:nvSpPr>
            <p:cNvPr id="32" name="Shape 715"/>
            <p:cNvSpPr/>
            <p:nvPr/>
          </p:nvSpPr>
          <p:spPr>
            <a:xfrm>
              <a:off x="5786446" y="3500444"/>
              <a:ext cx="711185" cy="711185"/>
            </a:xfrm>
            <a:prstGeom prst="ellipse">
              <a:avLst/>
            </a:prstGeom>
            <a:solidFill>
              <a:srgbClr val="06B4C6"/>
            </a:solidFill>
            <a:ln w="25400" cap="flat" cmpd="sng">
              <a:solidFill>
                <a:srgbClr val="3F3F3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716"/>
            <p:cNvSpPr/>
            <p:nvPr/>
          </p:nvSpPr>
          <p:spPr>
            <a:xfrm>
              <a:off x="5827390" y="3541388"/>
              <a:ext cx="629298" cy="6292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dk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352" y="2139702"/>
            <a:ext cx="1105833" cy="327417"/>
          </a:xfrm>
          <a:prstGeom prst="rect">
            <a:avLst/>
          </a:prstGeom>
        </p:spPr>
      </p:pic>
      <p:cxnSp>
        <p:nvCxnSpPr>
          <p:cNvPr id="36" name="直線接點 35"/>
          <p:cNvCxnSpPr>
            <a:endCxn id="21" idx="1"/>
          </p:cNvCxnSpPr>
          <p:nvPr/>
        </p:nvCxnSpPr>
        <p:spPr>
          <a:xfrm rot="5400000" flipH="1" flipV="1">
            <a:off x="2629517" y="1457111"/>
            <a:ext cx="2414187" cy="2243988"/>
          </a:xfrm>
          <a:prstGeom prst="line">
            <a:avLst/>
          </a:prstGeom>
          <a:ln w="635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3219822"/>
            <a:ext cx="2158753" cy="135042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4958604" y="1243842"/>
            <a:ext cx="256338" cy="25633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13">
            <a:extLst>
              <a:ext uri="{FF2B5EF4-FFF2-40B4-BE49-F238E27FC236}">
                <a16:creationId xmlns:a16="http://schemas.microsoft.com/office/drawing/2014/main" id="{36601DD4-9CCC-2043-AFEF-42F00F96E4EA}"/>
              </a:ext>
            </a:extLst>
          </p:cNvPr>
          <p:cNvSpPr/>
          <p:nvPr/>
        </p:nvSpPr>
        <p:spPr>
          <a:xfrm>
            <a:off x="5098306" y="3421311"/>
            <a:ext cx="2616966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dirty="0">
                <a:solidFill>
                  <a:srgbClr val="482F97"/>
                </a:solidFill>
                <a:latin typeface="+mn-lt"/>
              </a:rPr>
              <a:t>QM2 card provides 2 x M.2 SSD, combined with the two M.2 SATA SSD slots on x73e to form a </a:t>
            </a:r>
            <a:r>
              <a:rPr lang="en-US" altLang="zh-TW" b="1" dirty="0">
                <a:solidFill>
                  <a:srgbClr val="FF0000"/>
                </a:solidFill>
                <a:latin typeface="+mn-lt"/>
              </a:rPr>
              <a:t>RAID 5 </a:t>
            </a:r>
            <a:r>
              <a:rPr lang="en-US" altLang="zh-TW" b="1" dirty="0">
                <a:solidFill>
                  <a:srgbClr val="482F97"/>
                </a:solidFill>
                <a:latin typeface="+mn-lt"/>
              </a:rPr>
              <a:t>pool/volume for better protection and performance.</a:t>
            </a:r>
          </a:p>
        </p:txBody>
      </p:sp>
      <p:sp>
        <p:nvSpPr>
          <p:cNvPr id="23" name="矩形 28">
            <a:extLst>
              <a:ext uri="{FF2B5EF4-FFF2-40B4-BE49-F238E27FC236}">
                <a16:creationId xmlns:a16="http://schemas.microsoft.com/office/drawing/2014/main" id="{49613A60-F3D5-DE40-BCA9-7B1E69EF5D7E}"/>
              </a:ext>
            </a:extLst>
          </p:cNvPr>
          <p:cNvSpPr/>
          <p:nvPr/>
        </p:nvSpPr>
        <p:spPr>
          <a:xfrm>
            <a:off x="5072098" y="1449489"/>
            <a:ext cx="38576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595959"/>
              </a:buClr>
            </a:pPr>
            <a:r>
              <a:rPr lang="en-US" altLang="zh-TW" sz="1600" b="1" dirty="0">
                <a:solidFill>
                  <a:schemeClr val="tx1"/>
                </a:solidFill>
                <a:latin typeface="+mn-lt"/>
                <a:ea typeface="Microsoft JhengHei" charset="-120"/>
                <a:cs typeface="Microsoft JhengHei" charset="-120"/>
              </a:rPr>
              <a:t>2 x </a:t>
            </a:r>
            <a:r>
              <a:rPr lang="en-US" altLang="zh-TW" sz="1600" b="1" dirty="0">
                <a:solidFill>
                  <a:srgbClr val="FF0000"/>
                </a:solidFill>
                <a:latin typeface="+mn-lt"/>
                <a:ea typeface="Microsoft JhengHei" charset="-120"/>
                <a:cs typeface="Microsoft JhengHei" charset="-120"/>
              </a:rPr>
              <a:t>M.2</a:t>
            </a:r>
            <a:r>
              <a:rPr lang="en-US" altLang="zh-TW" sz="1600" b="1" dirty="0">
                <a:solidFill>
                  <a:schemeClr val="tx1"/>
                </a:solidFill>
                <a:latin typeface="+mn-lt"/>
                <a:ea typeface="Microsoft JhengHei" charset="-120"/>
                <a:cs typeface="Microsoft JhengHei" charset="-120"/>
              </a:rPr>
              <a:t> 2280 /2260</a:t>
            </a:r>
          </a:p>
          <a:p>
            <a:pPr>
              <a:buClr>
                <a:srgbClr val="595959"/>
              </a:buClr>
            </a:pPr>
            <a:r>
              <a:rPr lang="en-US" altLang="zh-TW" sz="1600" b="1" dirty="0">
                <a:solidFill>
                  <a:schemeClr val="tx1"/>
                </a:solidFill>
                <a:latin typeface="+mn-lt"/>
                <a:ea typeface="Microsoft JhengHei" charset="-120"/>
                <a:cs typeface="Microsoft JhengHei" charset="-120"/>
              </a:rPr>
              <a:t>SATA 6Gb/s SSD slots</a:t>
            </a:r>
          </a:p>
          <a:p>
            <a:pPr lvl="0">
              <a:buClr>
                <a:srgbClr val="595959"/>
              </a:buClr>
            </a:pPr>
            <a:endParaRPr lang="en-US" sz="2200" b="1" dirty="0">
              <a:solidFill>
                <a:schemeClr val="accent1">
                  <a:lumMod val="50000"/>
                </a:schemeClr>
              </a:solidFill>
              <a:latin typeface="+mn-lt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144880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6548</TotalTime>
  <Words>1304</Words>
  <Application>Microsoft Macintosh PowerPoint</Application>
  <PresentationFormat>On-screen Show (16:9)</PresentationFormat>
  <Paragraphs>280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Microsoft JhengHei</vt:lpstr>
      <vt:lpstr>Microsoft JhengHei</vt:lpstr>
      <vt:lpstr>新細明體</vt:lpstr>
      <vt:lpstr>Arial</vt:lpstr>
      <vt:lpstr>Arial Black</vt:lpstr>
      <vt:lpstr>Verdana</vt:lpstr>
      <vt:lpstr>Wingdings</vt:lpstr>
      <vt:lpstr>Simple Light</vt:lpstr>
      <vt:lpstr>TS-x73 Series</vt:lpstr>
      <vt:lpstr>PowerPoint Presentation</vt:lpstr>
      <vt:lpstr>PowerPoint Presentation</vt:lpstr>
      <vt:lpstr>TS-x73 front view</vt:lpstr>
      <vt:lpstr>TS-x73 rear view</vt:lpstr>
      <vt:lpstr>High potential RAM size for big projects</vt:lpstr>
      <vt:lpstr>PowerPoint Presentation</vt:lpstr>
      <vt:lpstr>PowerPoint Presentation</vt:lpstr>
      <vt:lpstr>QM2 card adds SSD cache, Qtier, &amp; 10GbE</vt:lpstr>
      <vt:lpstr>PowerPoint Presentation</vt:lpstr>
      <vt:lpstr>PowerPoint Presentation</vt:lpstr>
      <vt:lpstr>HDMI output with a graphics card</vt:lpstr>
      <vt:lpstr>Supported graphics card dimension</vt:lpstr>
      <vt:lpstr>QTS &amp; virtualization increases productivity</vt:lpstr>
      <vt:lpstr>24x7 surveillance center</vt:lpstr>
      <vt:lpstr>Expand capacity with VJBOD &amp; more</vt:lpstr>
      <vt:lpstr>Let’s get started with TS-x73 live demo</vt:lpstr>
      <vt:lpstr>Test #1:  10GbE performance setup</vt:lpstr>
      <vt:lpstr>Test #1:  10GbE performance run</vt:lpstr>
      <vt:lpstr>Test # 2: Qtier accelerated 10GbE speed</vt:lpstr>
      <vt:lpstr>x73 family outruns the competition</vt:lpstr>
      <vt:lpstr>PowerPoint Presentation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高達      核心爆發性能，幫企業快速、有效率地完成任務</dc:title>
  <dc:creator>Coco Chiang</dc:creator>
  <cp:lastModifiedBy>Office</cp:lastModifiedBy>
  <cp:revision>704</cp:revision>
  <cp:lastPrinted>2017-12-25T04:36:38Z</cp:lastPrinted>
  <dcterms:modified xsi:type="dcterms:W3CDTF">2018-03-16T09:41:34Z</dcterms:modified>
</cp:coreProperties>
</file>