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78" r:id="rId6"/>
    <p:sldId id="261" r:id="rId7"/>
    <p:sldId id="262" r:id="rId8"/>
    <p:sldId id="263" r:id="rId9"/>
    <p:sldId id="264" r:id="rId10"/>
    <p:sldId id="265" r:id="rId11"/>
    <p:sldId id="266" r:id="rId12"/>
    <p:sldId id="279" r:id="rId13"/>
    <p:sldId id="269" r:id="rId14"/>
    <p:sldId id="280" r:id="rId15"/>
    <p:sldId id="277" r:id="rId16"/>
  </p:sldIdLst>
  <p:sldSz cx="9144000" cy="5143500" type="screen16x9"/>
  <p:notesSz cx="6858000" cy="9144000"/>
  <p:embeddedFontLst>
    <p:embeddedFont>
      <p:font typeface="Arial Unicode MS" pitchFamily="34" charset="-120"/>
      <p:regular r:id="rId19"/>
    </p:embeddedFont>
    <p:embeddedFont>
      <p:font typeface="微軟正黑體" pitchFamily="34" charset="-120"/>
      <p:regular r:id="rId20"/>
      <p:bold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Verdana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B99"/>
    <a:srgbClr val="058EFF"/>
    <a:srgbClr val="00FFFF"/>
    <a:srgbClr val="033682"/>
    <a:srgbClr val="00CCFF"/>
    <a:srgbClr val="1C9F4F"/>
    <a:srgbClr val="0F66EE"/>
    <a:srgbClr val="FF00B3"/>
    <a:srgbClr val="18B5F5"/>
    <a:srgbClr val="FB00A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02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893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-366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E222A-CC61-45D1-8AC5-6A8AC2C6A8DD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587E1-4120-42E9-A30D-4F02CC22E1E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68382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工作進行中\20170911直播母版16比9\各場PPT元素\0315\20180315_PPT_cover-01.pn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1810" y="-26312"/>
            <a:ext cx="9268029" cy="5213267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1295401"/>
            <a:ext cx="6400800" cy="1404938"/>
          </a:xfrm>
        </p:spPr>
        <p:txBody>
          <a:bodyPr/>
          <a:lstStyle>
            <a:lvl1pPr>
              <a:defRPr sz="4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1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60B53AA-63F6-47A7-B378-2B189BDE6303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18090FF4-3392-46C9-AD54-A21E9F49BC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60B53AA-63F6-47A7-B378-2B189BDE6303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18090FF4-3392-46C9-AD54-A21E9F49BC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60B53AA-63F6-47A7-B378-2B189BDE6303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18090FF4-3392-46C9-AD54-A21E9F49BC9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2"/>
          <p:cNvSpPr>
            <a:spLocks noGrp="1"/>
          </p:cNvSpPr>
          <p:nvPr>
            <p:ph sz="half" idx="13"/>
          </p:nvPr>
        </p:nvSpPr>
        <p:spPr>
          <a:xfrm>
            <a:off x="4714876" y="1200150"/>
            <a:ext cx="4038600" cy="3394075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60B53AA-63F6-47A7-B378-2B189BDE6303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18090FF4-3392-46C9-AD54-A21E9F49BC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60B53AA-63F6-47A7-B378-2B189BDE6303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18090FF4-3392-46C9-AD54-A21E9F49BC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工作進行中\20170911直播母版16比9\各場PPT元素\0315\20180315_PPT_cover-01.pn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21811" y="-26312"/>
            <a:ext cx="9268031" cy="52132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60B53AA-63F6-47A7-B378-2B189BDE6303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18090FF4-3392-46C9-AD54-A21E9F49BC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60B53AA-63F6-47A7-B378-2B189BDE6303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18090FF4-3392-46C9-AD54-A21E9F49BC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工作進行中\20170911直播母版16比9\各場PPT元素\0315\20180315_PPT_cover-01.png"/>
          <p:cNvPicPr>
            <a:picLocks noChangeAspect="1" noChangeArrowheads="1"/>
          </p:cNvPicPr>
          <p:nvPr userDrawn="1"/>
        </p:nvPicPr>
        <p:blipFill>
          <a:blip r:embed="rId11"/>
          <a:stretch>
            <a:fillRect/>
          </a:stretch>
        </p:blipFill>
        <p:spPr bwMode="auto">
          <a:xfrm>
            <a:off x="-21811" y="-26312"/>
            <a:ext cx="9185844" cy="5167038"/>
          </a:xfrm>
          <a:prstGeom prst="rect">
            <a:avLst/>
          </a:prstGeom>
          <a:noFill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799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005840"/>
            <a:ext cx="8229600" cy="384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600" b="0" kern="1200">
          <a:solidFill>
            <a:schemeClr val="bg1"/>
          </a:solidFill>
          <a:latin typeface="Arial Unicode MS" pitchFamily="34" charset="-120"/>
          <a:ea typeface="Arial Unicode MS" pitchFamily="34" charset="-120"/>
          <a:cs typeface="Arial Unicode MS" pitchFamily="34" charset="-12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tx1"/>
          </a:solidFill>
          <a:latin typeface="Arial Unicode MS" pitchFamily="34" charset="-120"/>
          <a:ea typeface="Arial Unicode MS" pitchFamily="34" charset="-120"/>
          <a:cs typeface="Arial Unicode MS" pitchFamily="34" charset="-12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>
          <a:solidFill>
            <a:schemeClr val="tx1"/>
          </a:solidFill>
          <a:latin typeface="Arial Unicode MS" pitchFamily="34" charset="-120"/>
          <a:ea typeface="Arial Unicode MS" pitchFamily="34" charset="-120"/>
          <a:cs typeface="Arial Unicode MS" pitchFamily="34" charset="-12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0" kern="1200">
          <a:solidFill>
            <a:schemeClr val="tx1"/>
          </a:solidFill>
          <a:latin typeface="Arial Unicode MS" pitchFamily="34" charset="-120"/>
          <a:ea typeface="Arial Unicode MS" pitchFamily="34" charset="-120"/>
          <a:cs typeface="Arial Unicode MS" pitchFamily="34" charset="-12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b="0" kern="1200">
          <a:solidFill>
            <a:schemeClr val="tx1"/>
          </a:solidFill>
          <a:latin typeface="Arial Unicode MS" pitchFamily="34" charset="-120"/>
          <a:ea typeface="Arial Unicode MS" pitchFamily="34" charset="-120"/>
          <a:cs typeface="Arial Unicode MS" pitchFamily="34" charset="-12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b="0" kern="1200">
          <a:solidFill>
            <a:schemeClr val="tx1"/>
          </a:solidFill>
          <a:latin typeface="Arial Unicode MS" pitchFamily="34" charset="-120"/>
          <a:ea typeface="Arial Unicode MS" pitchFamily="34" charset="-120"/>
          <a:cs typeface="Arial Unicode MS" pitchFamily="34" charset="-12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10" Type="http://schemas.openxmlformats.org/officeDocument/2006/relationships/image" Target="../media/image34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5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5.png"/><Relationship Id="rId10" Type="http://schemas.openxmlformats.org/officeDocument/2006/relationships/image" Target="../media/image43.png"/><Relationship Id="rId4" Type="http://schemas.openxmlformats.org/officeDocument/2006/relationships/image" Target="../media/image44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1162995" y="2114553"/>
            <a:ext cx="6400800" cy="1130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en-US" altLang="zh-TW" sz="5000" b="1" dirty="0" smtClean="0"/>
              <a:t>Intelligent </a:t>
            </a:r>
            <a:r>
              <a:rPr lang="en-US" altLang="zh-TW" sz="5000" b="1" dirty="0" err="1" smtClean="0"/>
              <a:t>IoT</a:t>
            </a:r>
            <a:r>
              <a:rPr lang="en-US" altLang="zh-TW" sz="5000" b="1" dirty="0" smtClean="0"/>
              <a:t> Edge Computing Platform</a:t>
            </a:r>
            <a:r>
              <a:rPr lang="zh-TW" altLang="en-US" sz="5000" b="1" dirty="0" smtClean="0"/>
              <a:t/>
            </a:r>
            <a:br>
              <a:rPr lang="zh-TW" altLang="en-US" sz="5000" b="1" dirty="0" smtClean="0"/>
            </a:br>
            <a:endParaRPr lang="zh-TW" altLang="en-US" sz="5000" b="1" dirty="0"/>
          </a:p>
        </p:txBody>
      </p:sp>
      <p:sp>
        <p:nvSpPr>
          <p:cNvPr id="11" name="副標題 3"/>
          <p:cNvSpPr txBox="1">
            <a:spLocks/>
          </p:cNvSpPr>
          <p:nvPr/>
        </p:nvSpPr>
        <p:spPr>
          <a:xfrm>
            <a:off x="-14460" y="3138782"/>
            <a:ext cx="8686800" cy="6819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AWS </a:t>
            </a:r>
            <a:r>
              <a:rPr kumimoji="0" lang="en-US" altLang="zh-TW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Greengrass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kumimoji="0" lang="en-US" altLang="zh-TW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QIoT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  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kumimoji="0" lang="en-US" altLang="zh-TW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QuAI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8" name="十字形 7"/>
          <p:cNvSpPr/>
          <p:nvPr/>
        </p:nvSpPr>
        <p:spPr>
          <a:xfrm>
            <a:off x="4693054" y="3376268"/>
            <a:ext cx="216134" cy="216134"/>
          </a:xfrm>
          <a:prstGeom prst="plus">
            <a:avLst>
              <a:gd name="adj" fmla="val 4099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十字形 8"/>
          <p:cNvSpPr/>
          <p:nvPr/>
        </p:nvSpPr>
        <p:spPr>
          <a:xfrm>
            <a:off x="6046480" y="3376268"/>
            <a:ext cx="216134" cy="216134"/>
          </a:xfrm>
          <a:prstGeom prst="plus">
            <a:avLst>
              <a:gd name="adj" fmla="val 4099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457200" y="142875"/>
            <a:ext cx="8229600" cy="7994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zh-TW" sz="3600" b="1" dirty="0" err="1" smtClean="0"/>
              <a:t>QuAI</a:t>
            </a:r>
            <a:r>
              <a:rPr lang="en-US" altLang="zh-TW" sz="3600" b="1" dirty="0" smtClean="0"/>
              <a:t>: Quickly build AI application</a:t>
            </a:r>
            <a:br>
              <a:rPr lang="en-US" altLang="zh-TW" sz="3600" b="1" dirty="0" smtClean="0"/>
            </a:br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endParaRPr sz="3600" b="1" dirty="0"/>
          </a:p>
        </p:txBody>
      </p:sp>
      <p:sp>
        <p:nvSpPr>
          <p:cNvPr id="293" name="Shape 293"/>
          <p:cNvSpPr txBox="1"/>
          <p:nvPr/>
        </p:nvSpPr>
        <p:spPr>
          <a:xfrm>
            <a:off x="297065" y="1224040"/>
            <a:ext cx="4158602" cy="3273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zh-TW" sz="2800" b="1" dirty="0" smtClean="0">
                <a:solidFill>
                  <a:srgbClr val="002060"/>
                </a:solidFill>
              </a:rPr>
              <a:t>Benefits</a:t>
            </a:r>
            <a:endParaRPr sz="28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4554093" y="1373039"/>
            <a:ext cx="1592199" cy="2221819"/>
            <a:chOff x="3172770" y="1295533"/>
            <a:chExt cx="1607853" cy="2306873"/>
          </a:xfrm>
        </p:grpSpPr>
        <p:pic>
          <p:nvPicPr>
            <p:cNvPr id="15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2770" y="1295533"/>
              <a:ext cx="668582" cy="668582"/>
            </a:xfrm>
            <a:prstGeom prst="rect">
              <a:avLst/>
            </a:prstGeom>
          </p:spPr>
        </p:pic>
        <p:pic>
          <p:nvPicPr>
            <p:cNvPr id="16" name="圖片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51644" y="1295533"/>
              <a:ext cx="708619" cy="708619"/>
            </a:xfrm>
            <a:prstGeom prst="rect">
              <a:avLst/>
            </a:prstGeom>
          </p:spPr>
        </p:pic>
        <p:pic>
          <p:nvPicPr>
            <p:cNvPr id="17" name="Picture 2" descr="Image result for photo station QNAP ico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72770" y="2123833"/>
              <a:ext cx="668582" cy="668582"/>
            </a:xfrm>
            <a:prstGeom prst="rect">
              <a:avLst/>
            </a:prstGeom>
            <a:noFill/>
          </p:spPr>
        </p:pic>
        <p:pic>
          <p:nvPicPr>
            <p:cNvPr id="18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6"/>
            <a:srcRect l="8737" t="9866" r="11436" b="10506"/>
            <a:stretch/>
          </p:blipFill>
          <p:spPr bwMode="auto">
            <a:xfrm>
              <a:off x="4051644" y="2091052"/>
              <a:ext cx="671158" cy="701363"/>
            </a:xfrm>
            <a:prstGeom prst="roundRect">
              <a:avLst/>
            </a:prstGeom>
            <a:noFill/>
          </p:spPr>
        </p:pic>
        <p:pic>
          <p:nvPicPr>
            <p:cNvPr id="19" name="Picture 6" descr="D:\QRM+\v2\v2_160506_原始路徑\icon\Qpulse\qpulse_100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72770" y="2933824"/>
              <a:ext cx="668582" cy="668582"/>
            </a:xfrm>
            <a:prstGeom prst="rect">
              <a:avLst/>
            </a:prstGeom>
            <a:noFill/>
          </p:spPr>
        </p:pic>
        <p:pic>
          <p:nvPicPr>
            <p:cNvPr id="20" name="Picture 7"/>
            <p:cNvPicPr>
              <a:picLocks noChangeAspect="1" noChangeArrowheads="1"/>
            </p:cNvPicPr>
            <p:nvPr/>
          </p:nvPicPr>
          <p:blipFill rotWithShape="1">
            <a:blip r:embed="rId8"/>
            <a:srcRect t="-1" b="10682"/>
            <a:stretch/>
          </p:blipFill>
          <p:spPr bwMode="auto">
            <a:xfrm>
              <a:off x="4051644" y="2933824"/>
              <a:ext cx="728979" cy="668582"/>
            </a:xfrm>
            <a:prstGeom prst="roundRect">
              <a:avLst>
                <a:gd name="adj" fmla="val 19523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1" name="Right Arrow 16"/>
          <p:cNvSpPr/>
          <p:nvPr/>
        </p:nvSpPr>
        <p:spPr>
          <a:xfrm>
            <a:off x="6205667" y="2400674"/>
            <a:ext cx="527188" cy="330782"/>
          </a:xfrm>
          <a:prstGeom prst="rightArrow">
            <a:avLst/>
          </a:prstGeom>
          <a:solidFill>
            <a:srgbClr val="00D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4730" y="1550345"/>
            <a:ext cx="2065349" cy="1700657"/>
          </a:xfrm>
          <a:prstGeom prst="rect">
            <a:avLst/>
          </a:prstGeom>
          <a:noFill/>
        </p:spPr>
      </p:pic>
      <p:sp>
        <p:nvSpPr>
          <p:cNvPr id="23" name="TextBox 18"/>
          <p:cNvSpPr txBox="1"/>
          <p:nvPr/>
        </p:nvSpPr>
        <p:spPr>
          <a:xfrm>
            <a:off x="6620844" y="3071638"/>
            <a:ext cx="2376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tx1"/>
                </a:solidFill>
              </a:rPr>
              <a:t>QuAI</a:t>
            </a:r>
            <a:r>
              <a:rPr lang="en-US" sz="1200" b="1" dirty="0" smtClean="0">
                <a:solidFill>
                  <a:schemeClr val="tx1"/>
                </a:solidFill>
              </a:rPr>
              <a:t> Deep Learning Model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26" name="Picture 3" descr="D:\QuAI\ProductSpecifications\UI_Designs\download_2017-12-20_18-21-14\v2_171220\slice\QuAI_App_logo\qpkg_256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61588" y="106708"/>
            <a:ext cx="612002" cy="612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24" name="矩形 23"/>
          <p:cNvSpPr/>
          <p:nvPr/>
        </p:nvSpPr>
        <p:spPr>
          <a:xfrm>
            <a:off x="-268733" y="1774118"/>
            <a:ext cx="4307333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317500">
              <a:lnSpc>
                <a:spcPct val="115000"/>
              </a:lnSpc>
              <a:buClr>
                <a:srgbClr val="002060"/>
              </a:buClr>
              <a:buSzPts val="1400"/>
              <a:buFont typeface="Wingdings" pitchFamily="2" charset="2"/>
              <a:buChar char="l"/>
            </a:pPr>
            <a:r>
              <a:rPr lang="en-US" altLang="zh-TW" dirty="0" smtClean="0">
                <a:solidFill>
                  <a:srgbClr val="002060"/>
                </a:solidFill>
              </a:rPr>
              <a:t>Saving data transmission time, establishing database with existing data on QNAP NAS for training, inference and analysis</a:t>
            </a:r>
          </a:p>
          <a:p>
            <a:pPr marL="914400" lvl="0" indent="-317500">
              <a:lnSpc>
                <a:spcPct val="115000"/>
              </a:lnSpc>
              <a:buClr>
                <a:srgbClr val="002060"/>
              </a:buClr>
              <a:buSzPts val="1400"/>
              <a:buFont typeface="Wingdings" pitchFamily="2" charset="2"/>
              <a:buChar char="l"/>
            </a:pPr>
            <a:r>
              <a:rPr lang="en-US" altLang="zh-TW" dirty="0" smtClean="0">
                <a:solidFill>
                  <a:srgbClr val="002060"/>
                </a:solidFill>
              </a:rPr>
              <a:t>Storage and manage massive of data</a:t>
            </a:r>
          </a:p>
          <a:p>
            <a:pPr marL="914400" lvl="0" indent="-317500">
              <a:lnSpc>
                <a:spcPct val="115000"/>
              </a:lnSpc>
              <a:buClr>
                <a:srgbClr val="002060"/>
              </a:buClr>
              <a:buSzPts val="1400"/>
              <a:buFont typeface="Wingdings" pitchFamily="2" charset="2"/>
              <a:buChar char="l"/>
            </a:pPr>
            <a:r>
              <a:rPr lang="en-US" altLang="zh-TW" dirty="0" smtClean="0">
                <a:solidFill>
                  <a:srgbClr val="002060"/>
                </a:solidFill>
              </a:rPr>
              <a:t>Complete data protection</a:t>
            </a:r>
          </a:p>
          <a:p>
            <a:pPr marL="914400" lvl="0" indent="-317500">
              <a:lnSpc>
                <a:spcPct val="115000"/>
              </a:lnSpc>
              <a:buClr>
                <a:srgbClr val="002060"/>
              </a:buClr>
              <a:buSzPts val="1400"/>
              <a:buFont typeface="Wingdings" pitchFamily="2" charset="2"/>
              <a:buChar char="l"/>
            </a:pPr>
            <a:r>
              <a:rPr lang="en-US" altLang="zh-TW" dirty="0" err="1" smtClean="0">
                <a:solidFill>
                  <a:srgbClr val="002060"/>
                </a:solidFill>
              </a:rPr>
              <a:t>QuAI</a:t>
            </a:r>
            <a:r>
              <a:rPr lang="en-US" altLang="zh-TW" dirty="0" smtClean="0">
                <a:solidFill>
                  <a:srgbClr val="002060"/>
                </a:solidFill>
              </a:rPr>
              <a:t> utility for rapid deployment of developer environment</a:t>
            </a:r>
          </a:p>
          <a:p>
            <a:pPr marL="914400" lvl="0" indent="-317500">
              <a:lnSpc>
                <a:spcPct val="115000"/>
              </a:lnSpc>
              <a:buClr>
                <a:srgbClr val="002060"/>
              </a:buClr>
              <a:buSzPts val="1400"/>
              <a:buFont typeface="Wingdings" pitchFamily="2" charset="2"/>
              <a:buChar char="l"/>
            </a:pPr>
            <a:r>
              <a:rPr lang="en-US" altLang="zh-TW" dirty="0" smtClean="0">
                <a:solidFill>
                  <a:srgbClr val="002060"/>
                </a:solidFill>
              </a:rPr>
              <a:t>Higher cost efficiency and easier control of your spending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zh-TW" sz="3600" b="1" dirty="0" smtClean="0"/>
              <a:t>Hand in hand - Demo </a:t>
            </a:r>
            <a:br>
              <a:rPr lang="en-US" altLang="zh-TW" sz="3600" b="1" dirty="0" smtClean="0"/>
            </a:br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endParaRPr sz="3600" b="1" dirty="0"/>
          </a:p>
        </p:txBody>
      </p:sp>
      <p:pic>
        <p:nvPicPr>
          <p:cNvPr id="2" name="圖片 1" descr="螢幕快照 2018-03-12 上午5.22.36.png"/>
          <p:cNvPicPr>
            <a:picLocks noChangeAspect="1"/>
          </p:cNvPicPr>
          <p:nvPr/>
        </p:nvPicPr>
        <p:blipFill>
          <a:blip r:embed="rId3"/>
          <a:srcRect l="2979" t="9352" b="10213"/>
          <a:stretch>
            <a:fillRect/>
          </a:stretch>
        </p:blipFill>
        <p:spPr>
          <a:xfrm>
            <a:off x="0" y="853440"/>
            <a:ext cx="9143999" cy="4328160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137160" y="356823"/>
            <a:ext cx="883920" cy="649017"/>
            <a:chOff x="137160" y="356823"/>
            <a:chExt cx="883920" cy="649017"/>
          </a:xfrm>
        </p:grpSpPr>
        <p:pic>
          <p:nvPicPr>
            <p:cNvPr id="6" name="Shape 613" descr="D:\Fullppt\005-PNG이미지\모니터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7160" y="356823"/>
              <a:ext cx="883920" cy="6490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itle 2"/>
            <p:cNvSpPr txBox="1">
              <a:spLocks/>
            </p:cNvSpPr>
            <p:nvPr/>
          </p:nvSpPr>
          <p:spPr>
            <a:xfrm>
              <a:off x="220415" y="416172"/>
              <a:ext cx="785425" cy="3716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defRPr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defRPr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defRPr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defRPr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defRPr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defRPr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defRPr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defRPr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l"/>
              <a:r>
                <a:rPr lang="en-US" sz="1400" b="1" dirty="0" smtClean="0">
                  <a:solidFill>
                    <a:schemeClr val="bg1"/>
                  </a:solidFill>
                </a:rPr>
                <a:t>Demo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9" name="Shape 309"/>
          <p:cNvSpPr txBox="1">
            <a:spLocks noGrp="1"/>
          </p:cNvSpPr>
          <p:nvPr>
            <p:ph idx="1"/>
          </p:nvPr>
        </p:nvSpPr>
        <p:spPr>
          <a:xfrm>
            <a:off x="-38666" y="1120140"/>
            <a:ext cx="3924866" cy="38404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>
              <a:spcBef>
                <a:spcPts val="0"/>
              </a:spcBef>
              <a:buSzPts val="1800"/>
              <a:buNone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228600" dir="4560000" algn="tl" rotWithShape="0">
                    <a:prstClr val="black">
                      <a:alpha val="73000"/>
                    </a:prstClr>
                  </a:outerShdw>
                </a:effectLst>
              </a:rPr>
              <a:t>   </a:t>
            </a:r>
            <a:r>
              <a:rPr lang="en-US" altLang="zh-TW" sz="2400" b="1" dirty="0" smtClean="0">
                <a:solidFill>
                  <a:schemeClr val="bg1"/>
                </a:solidFill>
              </a:rPr>
              <a:t>Rapid </a:t>
            </a:r>
            <a:r>
              <a:rPr lang="en-US" altLang="zh-TW" sz="2400" b="1" dirty="0" err="1" smtClean="0">
                <a:solidFill>
                  <a:schemeClr val="bg1"/>
                </a:solidFill>
              </a:rPr>
              <a:t>IoT</a:t>
            </a:r>
            <a:r>
              <a:rPr lang="en-US" altLang="zh-TW" sz="2400" b="1" dirty="0" smtClean="0">
                <a:solidFill>
                  <a:schemeClr val="bg1"/>
                </a:solidFill>
              </a:rPr>
              <a:t> image recognition system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 lvl="1" fontAlgn="base">
              <a:buFont typeface="Wingdings" pitchFamily="2" charset="2"/>
              <a:buChar char="l"/>
            </a:pPr>
            <a:r>
              <a:rPr lang="en-US" altLang="zh-TW" b="1" dirty="0" smtClean="0">
                <a:solidFill>
                  <a:schemeClr val="bg1"/>
                </a:solidFill>
              </a:rPr>
              <a:t>Device</a:t>
            </a:r>
            <a:r>
              <a:rPr lang="zh-TW" altLang="en-US" b="1" dirty="0" smtClean="0">
                <a:solidFill>
                  <a:schemeClr val="bg1"/>
                </a:solidFill>
              </a:rPr>
              <a:t>：</a:t>
            </a:r>
            <a:r>
              <a:rPr lang="en-US" altLang="zh-TW" dirty="0" smtClean="0">
                <a:solidFill>
                  <a:schemeClr val="bg1"/>
                </a:solidFill>
              </a:rPr>
              <a:t>Collect images</a:t>
            </a:r>
          </a:p>
          <a:p>
            <a:pPr lvl="1" fontAlgn="base">
              <a:buFont typeface="Wingdings" pitchFamily="2" charset="2"/>
              <a:buChar char="l"/>
            </a:pPr>
            <a:r>
              <a:rPr lang="en-US" altLang="zh-TW" b="1" dirty="0" smtClean="0">
                <a:solidFill>
                  <a:schemeClr val="bg1"/>
                </a:solidFill>
              </a:rPr>
              <a:t>Edge</a:t>
            </a:r>
            <a:r>
              <a:rPr lang="zh-TW" altLang="en-US" b="1" dirty="0" smtClean="0">
                <a:solidFill>
                  <a:schemeClr val="bg1"/>
                </a:solidFill>
              </a:rPr>
              <a:t>：</a:t>
            </a:r>
            <a:r>
              <a:rPr lang="en-US" altLang="zh-TW" dirty="0" smtClean="0">
                <a:solidFill>
                  <a:schemeClr val="bg1"/>
                </a:solidFill>
              </a:rPr>
              <a:t>Establish ML model, video inference, data mark, data storage, upload identified images to cloud automatically </a:t>
            </a:r>
          </a:p>
          <a:p>
            <a:pPr lvl="1" fontAlgn="base">
              <a:buFont typeface="Wingdings" pitchFamily="2" charset="2"/>
              <a:buChar char="l"/>
            </a:pPr>
            <a:r>
              <a:rPr lang="en-US" altLang="zh-TW" b="1" dirty="0" smtClean="0">
                <a:solidFill>
                  <a:schemeClr val="bg1"/>
                </a:solidFill>
              </a:rPr>
              <a:t>Cloud</a:t>
            </a:r>
            <a:r>
              <a:rPr lang="zh-TW" altLang="en-US" b="1" dirty="0" smtClean="0">
                <a:solidFill>
                  <a:schemeClr val="bg1"/>
                </a:solidFill>
              </a:rPr>
              <a:t>：</a:t>
            </a:r>
            <a:r>
              <a:rPr lang="en-US" altLang="zh-TW" dirty="0" smtClean="0">
                <a:solidFill>
                  <a:schemeClr val="bg1"/>
                </a:solidFill>
              </a:rPr>
              <a:t>For advanced data analysis and application integration</a:t>
            </a:r>
            <a:endParaRPr lang="en-US" altLang="zh-TW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hape 349"/>
          <p:cNvCxnSpPr/>
          <p:nvPr/>
        </p:nvCxnSpPr>
        <p:spPr>
          <a:xfrm>
            <a:off x="6032788" y="4045899"/>
            <a:ext cx="0" cy="411997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stealth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99" name="Shape 28"/>
          <p:cNvSpPr/>
          <p:nvPr/>
        </p:nvSpPr>
        <p:spPr>
          <a:xfrm>
            <a:off x="4729713" y="1094700"/>
            <a:ext cx="4276592" cy="1966199"/>
          </a:xfrm>
          <a:prstGeom prst="roundRect">
            <a:avLst>
              <a:gd name="adj" fmla="val 8713"/>
            </a:avLst>
          </a:prstGeom>
          <a:noFill/>
          <a:ln w="28575" cap="flat" cmpd="sng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ln w="12700">
                <a:solidFill>
                  <a:schemeClr val="tx1"/>
                </a:solidFill>
              </a:ln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98" name="Shape 28"/>
          <p:cNvSpPr/>
          <p:nvPr/>
        </p:nvSpPr>
        <p:spPr>
          <a:xfrm>
            <a:off x="187940" y="1094700"/>
            <a:ext cx="2976201" cy="2771825"/>
          </a:xfrm>
          <a:prstGeom prst="roundRect">
            <a:avLst>
              <a:gd name="adj" fmla="val 10638"/>
            </a:avLst>
          </a:prstGeom>
          <a:noFill/>
          <a:ln w="28575" cap="flat" cmpd="sng">
            <a:solidFill>
              <a:schemeClr val="accent3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ln w="12700">
                <a:solidFill>
                  <a:schemeClr val="tx1"/>
                </a:solidFill>
              </a:ln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315" name="Shape 315"/>
          <p:cNvSpPr/>
          <p:nvPr/>
        </p:nvSpPr>
        <p:spPr>
          <a:xfrm rot="-4076154" flipH="1">
            <a:off x="8599957" y="2703115"/>
            <a:ext cx="340216" cy="25058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5401820" y="4475652"/>
            <a:ext cx="1448109" cy="2287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zh-TW" sz="1000" b="1" dirty="0" smtClean="0"/>
              <a:t>Trigger </a:t>
            </a:r>
            <a:r>
              <a:rPr lang="en-US" altLang="zh-TW" sz="1000" b="1" dirty="0" err="1" smtClean="0"/>
              <a:t>QIoT</a:t>
            </a:r>
            <a:r>
              <a:rPr lang="en-US" altLang="zh-TW" sz="1000" b="1" dirty="0" smtClean="0"/>
              <a:t> action </a:t>
            </a:r>
          </a:p>
          <a:p>
            <a:r>
              <a:rPr lang="en-US" altLang="zh-TW" sz="1000" b="1" dirty="0" smtClean="0"/>
              <a:t/>
            </a:r>
            <a:br>
              <a:rPr lang="en-US" altLang="zh-TW" sz="1000" b="1" dirty="0" smtClean="0"/>
            </a:br>
            <a:endParaRPr sz="1000" b="1" i="0" u="none" strike="noStrike" cap="none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318" name="Shape 318"/>
          <p:cNvSpPr txBox="1"/>
          <p:nvPr/>
        </p:nvSpPr>
        <p:spPr>
          <a:xfrm>
            <a:off x="7051807" y="1565755"/>
            <a:ext cx="1790088" cy="4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Start </a:t>
            </a:r>
            <a:r>
              <a:rPr lang="en-US" sz="1000" b="1" i="0" u="none" strike="noStrike" cap="none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QuAI</a:t>
            </a:r>
            <a:r>
              <a:rPr lang="en-US" sz="1000" b="1" i="0" u="none" strike="noStrike" cap="none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  (</a:t>
            </a:r>
            <a:r>
              <a:rPr lang="en-US" sz="1000" b="1" i="0" u="none" strike="noStrike" cap="none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Caffee</a:t>
            </a:r>
            <a:r>
              <a:rPr lang="en-US" sz="1000" b="1" i="0" u="none" strike="noStrike" cap="none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, CNTK, </a:t>
            </a:r>
            <a:r>
              <a:rPr lang="en-US" sz="1000" b="1" i="0" u="none" strike="noStrike" cap="none" dirty="0" err="1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MXnet</a:t>
            </a:r>
            <a:r>
              <a:rPr lang="en-US" sz="1000" b="1" i="0" u="none" strike="noStrike" cap="none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, </a:t>
            </a:r>
            <a:r>
              <a:rPr lang="en-US" sz="1000" b="1" i="0" u="none" strike="noStrike" cap="none" dirty="0" err="1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TensorFlow</a:t>
            </a:r>
            <a:r>
              <a:rPr lang="en-US" sz="1000" b="1" i="0" u="none" strike="noStrike" cap="none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)</a:t>
            </a:r>
            <a:endParaRPr sz="1000" b="1" i="0" u="none" strike="noStrike" cap="none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grpSp>
        <p:nvGrpSpPr>
          <p:cNvPr id="2" name="Shape 319"/>
          <p:cNvGrpSpPr/>
          <p:nvPr/>
        </p:nvGrpSpPr>
        <p:grpSpPr>
          <a:xfrm>
            <a:off x="6849930" y="2041718"/>
            <a:ext cx="1357409" cy="385034"/>
            <a:chOff x="7308304" y="2204864"/>
            <a:chExt cx="864096" cy="792088"/>
          </a:xfrm>
        </p:grpSpPr>
        <p:cxnSp>
          <p:nvCxnSpPr>
            <p:cNvPr id="320" name="Shape 320"/>
            <p:cNvCxnSpPr/>
            <p:nvPr/>
          </p:nvCxnSpPr>
          <p:spPr>
            <a:xfrm>
              <a:off x="8172400" y="2204864"/>
              <a:ext cx="0" cy="792088"/>
            </a:xfrm>
            <a:prstGeom prst="straightConnector1">
              <a:avLst/>
            </a:prstGeom>
            <a:noFill/>
            <a:ln w="19050" cap="flat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38100" dist="23000" dir="5400000" rotWithShape="0">
                <a:srgbClr val="000000">
                  <a:alpha val="34901"/>
                </a:srgbClr>
              </a:outerShdw>
            </a:effectLst>
          </p:spPr>
        </p:cxnSp>
        <p:cxnSp>
          <p:nvCxnSpPr>
            <p:cNvPr id="321" name="Shape 321"/>
            <p:cNvCxnSpPr/>
            <p:nvPr/>
          </p:nvCxnSpPr>
          <p:spPr>
            <a:xfrm>
              <a:off x="7308304" y="2204864"/>
              <a:ext cx="864096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3000" dir="5400000" rotWithShape="0">
                <a:srgbClr val="000000">
                  <a:alpha val="34901"/>
                </a:srgbClr>
              </a:outerShdw>
            </a:effectLst>
          </p:spPr>
        </p:cxnSp>
      </p:grpSp>
      <p:sp>
        <p:nvSpPr>
          <p:cNvPr id="322" name="Shape 322"/>
          <p:cNvSpPr txBox="1"/>
          <p:nvPr/>
        </p:nvSpPr>
        <p:spPr>
          <a:xfrm>
            <a:off x="5040958" y="1860104"/>
            <a:ext cx="1116600" cy="4266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zh-TW" sz="1000" b="1" dirty="0" smtClean="0"/>
              <a:t> Collect training data</a:t>
            </a:r>
          </a:p>
          <a:p>
            <a:r>
              <a:rPr lang="en-US" altLang="zh-TW" sz="1000" b="1" dirty="0" smtClean="0"/>
              <a:t/>
            </a:r>
            <a:br>
              <a:rPr lang="en-US" altLang="zh-TW" sz="1000" b="1" dirty="0" smtClean="0"/>
            </a:br>
            <a:endParaRPr sz="1000" b="1" i="0" u="none" strike="noStrike" cap="none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323" name="Shape 323"/>
          <p:cNvSpPr txBox="1"/>
          <p:nvPr/>
        </p:nvSpPr>
        <p:spPr>
          <a:xfrm>
            <a:off x="7077207" y="2538026"/>
            <a:ext cx="1669673" cy="259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zh-TW" sz="1000" b="1" dirty="0" smtClean="0"/>
              <a:t>Train and validate model </a:t>
            </a:r>
          </a:p>
          <a:p>
            <a:r>
              <a:rPr lang="en-US" altLang="zh-TW" sz="1000" b="1" dirty="0" smtClean="0"/>
              <a:t/>
            </a:r>
            <a:br>
              <a:rPr lang="en-US" altLang="zh-TW" sz="1000" b="1" dirty="0" smtClean="0"/>
            </a:br>
            <a:endParaRPr sz="1000" b="1" i="0" u="none" strike="noStrike" cap="none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cxnSp>
        <p:nvCxnSpPr>
          <p:cNvPr id="324" name="Shape 324"/>
          <p:cNvCxnSpPr/>
          <p:nvPr/>
        </p:nvCxnSpPr>
        <p:spPr>
          <a:xfrm>
            <a:off x="8232005" y="2797636"/>
            <a:ext cx="12000" cy="612682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stealth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25" name="Shape 325"/>
          <p:cNvSpPr txBox="1"/>
          <p:nvPr/>
        </p:nvSpPr>
        <p:spPr>
          <a:xfrm>
            <a:off x="7398580" y="3466325"/>
            <a:ext cx="1524600" cy="4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it-IT" altLang="zh-TW" sz="1000" b="1" dirty="0" smtClean="0"/>
              <a:t>Deploy ML model</a:t>
            </a:r>
          </a:p>
          <a:p>
            <a:r>
              <a:rPr lang="it-IT" altLang="zh-TW" sz="1000" b="1" dirty="0" smtClean="0"/>
              <a:t>(via container)</a:t>
            </a:r>
          </a:p>
          <a:p>
            <a:r>
              <a:rPr lang="it-IT" altLang="zh-TW" sz="1000" b="1" dirty="0" smtClean="0"/>
              <a:t/>
            </a:r>
            <a:br>
              <a:rPr lang="it-IT" altLang="zh-TW" sz="1000" b="1" dirty="0" smtClean="0"/>
            </a:br>
            <a:endParaRPr sz="1000" b="1" i="0" u="none" strike="noStrike" cap="none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grpSp>
        <p:nvGrpSpPr>
          <p:cNvPr id="3" name="Shape 326"/>
          <p:cNvGrpSpPr/>
          <p:nvPr/>
        </p:nvGrpSpPr>
        <p:grpSpPr>
          <a:xfrm>
            <a:off x="3814508" y="3389500"/>
            <a:ext cx="3444945" cy="367461"/>
            <a:chOff x="1187624" y="2924944"/>
            <a:chExt cx="5496081" cy="2592295"/>
          </a:xfrm>
        </p:grpSpPr>
        <p:cxnSp>
          <p:nvCxnSpPr>
            <p:cNvPr id="327" name="Shape 327"/>
            <p:cNvCxnSpPr/>
            <p:nvPr/>
          </p:nvCxnSpPr>
          <p:spPr>
            <a:xfrm>
              <a:off x="1187624" y="5517232"/>
              <a:ext cx="5496081" cy="7"/>
            </a:xfrm>
            <a:prstGeom prst="straightConnector1">
              <a:avLst/>
            </a:prstGeom>
            <a:noFill/>
            <a:ln w="19050" cap="flat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3000" dir="5400000" rotWithShape="0">
                <a:srgbClr val="000000">
                  <a:alpha val="34901"/>
                </a:srgbClr>
              </a:outerShdw>
            </a:effectLst>
          </p:spPr>
        </p:cxnSp>
        <p:cxnSp>
          <p:nvCxnSpPr>
            <p:cNvPr id="328" name="Shape 328"/>
            <p:cNvCxnSpPr/>
            <p:nvPr/>
          </p:nvCxnSpPr>
          <p:spPr>
            <a:xfrm rot="10800000">
              <a:off x="1187624" y="2924944"/>
              <a:ext cx="0" cy="2592288"/>
            </a:xfrm>
            <a:prstGeom prst="straightConnector1">
              <a:avLst/>
            </a:prstGeom>
            <a:noFill/>
            <a:ln w="19050" cap="flat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38100" dist="23000" dir="5400000" rotWithShape="0">
                <a:srgbClr val="000000">
                  <a:alpha val="34901"/>
                </a:srgbClr>
              </a:outerShdw>
            </a:effectLst>
          </p:spPr>
        </p:cxnSp>
      </p:grpSp>
      <p:sp>
        <p:nvSpPr>
          <p:cNvPr id="329" name="Shape 329"/>
          <p:cNvSpPr txBox="1"/>
          <p:nvPr/>
        </p:nvSpPr>
        <p:spPr>
          <a:xfrm>
            <a:off x="5392538" y="3326101"/>
            <a:ext cx="1330200" cy="21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zh-TW" sz="1000" b="1" dirty="0" smtClean="0"/>
              <a:t>         Inference</a:t>
            </a:r>
          </a:p>
          <a:p>
            <a:r>
              <a:rPr lang="en-US" altLang="zh-TW" sz="1000" b="1" dirty="0" smtClean="0"/>
              <a:t/>
            </a:r>
            <a:br>
              <a:rPr lang="en-US" altLang="zh-TW" sz="1000" b="1" dirty="0" smtClean="0"/>
            </a:br>
            <a:endParaRPr sz="1000" b="1" i="0" u="none" strike="noStrike" cap="none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grpSp>
        <p:nvGrpSpPr>
          <p:cNvPr id="4" name="Shape 330"/>
          <p:cNvGrpSpPr/>
          <p:nvPr/>
        </p:nvGrpSpPr>
        <p:grpSpPr>
          <a:xfrm>
            <a:off x="3943327" y="3326101"/>
            <a:ext cx="3383708" cy="316486"/>
            <a:chOff x="1331640" y="3068960"/>
            <a:chExt cx="5210517" cy="1709409"/>
          </a:xfrm>
        </p:grpSpPr>
        <p:cxnSp>
          <p:nvCxnSpPr>
            <p:cNvPr id="331" name="Shape 331"/>
            <p:cNvCxnSpPr/>
            <p:nvPr/>
          </p:nvCxnSpPr>
          <p:spPr>
            <a:xfrm>
              <a:off x="1331640" y="3068960"/>
              <a:ext cx="0" cy="1709409"/>
            </a:xfrm>
            <a:prstGeom prst="straightConnector1">
              <a:avLst/>
            </a:prstGeom>
            <a:noFill/>
            <a:ln w="19050" cap="flat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3000" dir="5400000" rotWithShape="0">
                <a:srgbClr val="000000">
                  <a:alpha val="34901"/>
                </a:srgbClr>
              </a:outerShdw>
            </a:effectLst>
          </p:spPr>
        </p:cxnSp>
        <p:cxnSp>
          <p:nvCxnSpPr>
            <p:cNvPr id="332" name="Shape 332"/>
            <p:cNvCxnSpPr/>
            <p:nvPr/>
          </p:nvCxnSpPr>
          <p:spPr>
            <a:xfrm flipV="1">
              <a:off x="1331640" y="4770651"/>
              <a:ext cx="5210517" cy="7718"/>
            </a:xfrm>
            <a:prstGeom prst="straightConnector1">
              <a:avLst/>
            </a:prstGeom>
            <a:noFill/>
            <a:ln w="19050" cap="flat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38100" dist="23000" dir="5400000" rotWithShape="0">
                <a:srgbClr val="000000">
                  <a:alpha val="34901"/>
                </a:srgbClr>
              </a:outerShdw>
            </a:effectLst>
          </p:spPr>
        </p:cxnSp>
      </p:grpSp>
      <p:sp>
        <p:nvSpPr>
          <p:cNvPr id="333" name="Shape 333"/>
          <p:cNvSpPr txBox="1"/>
          <p:nvPr/>
        </p:nvSpPr>
        <p:spPr>
          <a:xfrm>
            <a:off x="5401821" y="4035967"/>
            <a:ext cx="1448108" cy="21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zh-TW" sz="1000" b="1" dirty="0" smtClean="0"/>
              <a:t>   Inferred results</a:t>
            </a:r>
          </a:p>
          <a:p>
            <a:r>
              <a:rPr lang="en-US" altLang="zh-TW" sz="1000" b="1" dirty="0" smtClean="0"/>
              <a:t/>
            </a:r>
            <a:br>
              <a:rPr lang="en-US" altLang="zh-TW" sz="1000" b="1" dirty="0" smtClean="0"/>
            </a:br>
            <a:endParaRPr sz="1000" b="1" i="0" u="none" strike="noStrike" cap="none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grpSp>
        <p:nvGrpSpPr>
          <p:cNvPr id="5" name="Shape 337"/>
          <p:cNvGrpSpPr/>
          <p:nvPr/>
        </p:nvGrpSpPr>
        <p:grpSpPr>
          <a:xfrm>
            <a:off x="3539427" y="2069995"/>
            <a:ext cx="727760" cy="792163"/>
            <a:chOff x="1232167" y="1628800"/>
            <a:chExt cx="1024293" cy="1629629"/>
          </a:xfrm>
        </p:grpSpPr>
        <p:pic>
          <p:nvPicPr>
            <p:cNvPr id="338" name="Shape 338" descr="s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32167" y="1628800"/>
              <a:ext cx="1024293" cy="11851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Shape 339"/>
            <p:cNvSpPr txBox="1"/>
            <p:nvPr/>
          </p:nvSpPr>
          <p:spPr>
            <a:xfrm>
              <a:off x="1475655" y="2817653"/>
              <a:ext cx="720079" cy="440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sym typeface="Arial"/>
                </a:rPr>
                <a:t>QIoT</a:t>
              </a:r>
              <a:endParaRPr sz="1000" b="0" i="0" u="none" strike="noStrike" cap="none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Arial"/>
              </a:endParaRPr>
            </a:p>
          </p:txBody>
        </p:sp>
      </p:grpSp>
      <p:grpSp>
        <p:nvGrpSpPr>
          <p:cNvPr id="6" name="Shape 342"/>
          <p:cNvGrpSpPr/>
          <p:nvPr/>
        </p:nvGrpSpPr>
        <p:grpSpPr>
          <a:xfrm>
            <a:off x="147845" y="1225102"/>
            <a:ext cx="1773239" cy="754165"/>
            <a:chOff x="471336" y="1528295"/>
            <a:chExt cx="2127973" cy="1005551"/>
          </a:xfrm>
        </p:grpSpPr>
        <p:pic>
          <p:nvPicPr>
            <p:cNvPr id="343" name="Shape 343" descr="qpkg_256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73879" y="1528295"/>
              <a:ext cx="642610" cy="645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4" name="Shape 344"/>
            <p:cNvSpPr txBox="1"/>
            <p:nvPr/>
          </p:nvSpPr>
          <p:spPr>
            <a:xfrm>
              <a:off x="471336" y="2193600"/>
              <a:ext cx="2127973" cy="340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rgbClr val="000000"/>
                  </a:solidFill>
                  <a:latin typeface="Arial" pitchFamily="34" charset="0"/>
                  <a:ea typeface="Arial Unicode MS" pitchFamily="34" charset="-120"/>
                  <a:cs typeface="Arial" pitchFamily="34" charset="0"/>
                  <a:sym typeface="Arial"/>
                </a:rPr>
                <a:t>AWS </a:t>
              </a:r>
              <a:r>
                <a:rPr lang="en-US" sz="1000" b="1" i="0" u="none" strike="noStrike" cap="none" dirty="0" err="1">
                  <a:solidFill>
                    <a:srgbClr val="000000"/>
                  </a:solidFill>
                  <a:latin typeface="Arial" pitchFamily="34" charset="0"/>
                  <a:ea typeface="Arial Unicode MS" pitchFamily="34" charset="-120"/>
                  <a:cs typeface="Arial" pitchFamily="34" charset="0"/>
                  <a:sym typeface="Arial"/>
                </a:rPr>
                <a:t>Greengrass</a:t>
              </a:r>
              <a:r>
                <a:rPr lang="en-US" sz="1000" b="1" dirty="0">
                  <a:latin typeface="Arial" pitchFamily="34" charset="0"/>
                  <a:ea typeface="Arial Unicode MS" pitchFamily="34" charset="-120"/>
                  <a:cs typeface="Arial" pitchFamily="34" charset="0"/>
                </a:rPr>
                <a:t> Core</a:t>
              </a:r>
              <a:endParaRPr sz="1000" b="1" i="0" u="none" strike="noStrike" cap="none" dirty="0">
                <a:solidFill>
                  <a:srgbClr val="000000"/>
                </a:solidFill>
                <a:latin typeface="Arial" pitchFamily="34" charset="0"/>
                <a:ea typeface="Arial Unicode MS" pitchFamily="34" charset="-120"/>
                <a:cs typeface="Arial" pitchFamily="34" charset="0"/>
                <a:sym typeface="Arial"/>
              </a:endParaRPr>
            </a:p>
          </p:txBody>
        </p:sp>
      </p:grpSp>
      <p:cxnSp>
        <p:nvCxnSpPr>
          <p:cNvPr id="345" name="Shape 345"/>
          <p:cNvCxnSpPr/>
          <p:nvPr/>
        </p:nvCxnSpPr>
        <p:spPr>
          <a:xfrm rot="10800000" flipH="1">
            <a:off x="1303158" y="2426752"/>
            <a:ext cx="2199300" cy="778200"/>
          </a:xfrm>
          <a:prstGeom prst="straightConnector1">
            <a:avLst/>
          </a:prstGeom>
          <a:noFill/>
          <a:ln w="2857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stealth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47" name="Shape 347"/>
          <p:cNvSpPr/>
          <p:nvPr/>
        </p:nvSpPr>
        <p:spPr>
          <a:xfrm>
            <a:off x="405293" y="3237938"/>
            <a:ext cx="1440000" cy="40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altLang="zh-TW" sz="1000" b="1" dirty="0" smtClean="0"/>
              <a:t>   Create Lambda        </a:t>
            </a:r>
          </a:p>
          <a:p>
            <a:r>
              <a:rPr lang="en-US" altLang="zh-TW" sz="1000" b="1" dirty="0" smtClean="0"/>
              <a:t>    function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1883351" y="3243839"/>
            <a:ext cx="1189351" cy="4082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zh-TW" sz="1000" b="1" dirty="0" smtClean="0"/>
              <a:t>Get published</a:t>
            </a:r>
            <a:br>
              <a:rPr lang="en-US" altLang="zh-TW" sz="1000" b="1" dirty="0" smtClean="0"/>
            </a:br>
            <a:r>
              <a:rPr lang="en-US" altLang="zh-TW" sz="1000" b="1" dirty="0" smtClean="0"/>
              <a:t>data from </a:t>
            </a:r>
            <a:r>
              <a:rPr lang="en-US" altLang="zh-TW" sz="1000" b="1" dirty="0" err="1" smtClean="0"/>
              <a:t>QIoT</a:t>
            </a:r>
            <a:r>
              <a:rPr lang="en-US" altLang="zh-TW" sz="1000" b="1" dirty="0" smtClean="0"/>
              <a:t/>
            </a:r>
            <a:br>
              <a:rPr lang="en-US" altLang="zh-TW" sz="1000" b="1" dirty="0" smtClean="0"/>
            </a:br>
            <a:r>
              <a:rPr lang="en-US" altLang="zh-TW" sz="1000" b="1" dirty="0" smtClean="0"/>
              <a:t/>
            </a:r>
            <a:br>
              <a:rPr lang="en-US" altLang="zh-TW" sz="1000" b="1" dirty="0" smtClean="0"/>
            </a:br>
            <a:endParaRPr lang="en-US" altLang="zh-TW" sz="1000" b="1" dirty="0" smtClean="0"/>
          </a:p>
          <a:p>
            <a:r>
              <a:rPr lang="en-US" altLang="zh-TW" sz="1000" b="1" dirty="0" smtClean="0"/>
              <a:t/>
            </a:r>
            <a:br>
              <a:rPr lang="en-US" altLang="zh-TW" sz="1000" b="1" dirty="0" smtClean="0"/>
            </a:br>
            <a:endParaRPr sz="1000" b="1" i="0" u="none" strike="noStrike" cap="none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cxnSp>
        <p:nvCxnSpPr>
          <p:cNvPr id="349" name="Shape 349"/>
          <p:cNvCxnSpPr>
            <a:stCxn id="347" idx="2"/>
          </p:cNvCxnSpPr>
          <p:nvPr/>
        </p:nvCxnSpPr>
        <p:spPr>
          <a:xfrm rot="5400000">
            <a:off x="904879" y="3860782"/>
            <a:ext cx="440038" cy="791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stealth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50" name="Shape 350"/>
          <p:cNvSpPr txBox="1"/>
          <p:nvPr/>
        </p:nvSpPr>
        <p:spPr>
          <a:xfrm>
            <a:off x="521424" y="4080398"/>
            <a:ext cx="1926388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zh-TW" sz="1000" b="1" dirty="0" smtClean="0"/>
              <a:t>Push data to AWS / Trigger AWS rule actions</a:t>
            </a:r>
            <a:br>
              <a:rPr lang="en-US" altLang="zh-TW" sz="1000" b="1" dirty="0" smtClean="0"/>
            </a:br>
            <a:r>
              <a:rPr lang="en-US" altLang="zh-TW" sz="1000" b="1" dirty="0" smtClean="0"/>
              <a:t/>
            </a:r>
            <a:br>
              <a:rPr lang="en-US" altLang="zh-TW" sz="1000" b="1" dirty="0" smtClean="0"/>
            </a:br>
            <a:endParaRPr lang="en-US" altLang="zh-TW" sz="1000" b="1" dirty="0" smtClean="0"/>
          </a:p>
          <a:p>
            <a:r>
              <a:rPr lang="en-US" altLang="zh-TW" sz="1000" b="1" dirty="0" smtClean="0"/>
              <a:t/>
            </a:r>
            <a:br>
              <a:rPr lang="en-US" altLang="zh-TW" sz="1000" b="1" dirty="0" smtClean="0"/>
            </a:br>
            <a:endParaRPr sz="1000" b="1" i="0" u="none" strike="noStrike" cap="none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pic>
        <p:nvPicPr>
          <p:cNvPr id="354" name="Shape 354" descr="aws-800x800.png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838242" y="4395363"/>
            <a:ext cx="947676" cy="5453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Shape 355"/>
          <p:cNvGrpSpPr/>
          <p:nvPr/>
        </p:nvGrpSpPr>
        <p:grpSpPr>
          <a:xfrm>
            <a:off x="3256600" y="1597136"/>
            <a:ext cx="1286322" cy="309333"/>
            <a:chOff x="0" y="2159889"/>
            <a:chExt cx="2555776" cy="591232"/>
          </a:xfrm>
        </p:grpSpPr>
        <p:pic>
          <p:nvPicPr>
            <p:cNvPr id="356" name="Shape 356" descr="rasp-pi-latest-board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728192" y="2199392"/>
              <a:ext cx="827584" cy="551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7" name="Shape 357" descr="rasp-pi-latest-board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64096" y="2199396"/>
              <a:ext cx="827584" cy="551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8" name="Shape 358" descr="rasp-pi-latest-board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2159889"/>
              <a:ext cx="827584" cy="55172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59" name="Shape 359"/>
          <p:cNvCxnSpPr/>
          <p:nvPr/>
        </p:nvCxnSpPr>
        <p:spPr>
          <a:xfrm>
            <a:off x="3495872" y="1810208"/>
            <a:ext cx="144000" cy="21600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stealth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62" name="Shape 362"/>
          <p:cNvSpPr txBox="1"/>
          <p:nvPr/>
        </p:nvSpPr>
        <p:spPr>
          <a:xfrm>
            <a:off x="711780" y="2483661"/>
            <a:ext cx="1490408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zh-TW" sz="1000" b="1" dirty="0" smtClean="0"/>
              <a:t>Subscribe </a:t>
            </a:r>
            <a:r>
              <a:rPr lang="en-US" altLang="zh-TW" sz="1000" b="1" dirty="0" err="1" smtClean="0"/>
              <a:t>QIoT</a:t>
            </a:r>
            <a:r>
              <a:rPr lang="en-US" altLang="zh-TW" sz="1000" b="1" dirty="0" smtClean="0"/>
              <a:t> topic</a:t>
            </a:r>
          </a:p>
          <a:p>
            <a:r>
              <a:rPr lang="en-US" altLang="zh-TW" sz="1000" b="1" dirty="0" smtClean="0"/>
              <a:t/>
            </a:r>
            <a:br>
              <a:rPr lang="en-US" altLang="zh-TW" sz="1000" b="1" dirty="0" smtClean="0"/>
            </a:br>
            <a:endParaRPr sz="1000" b="1" i="0" u="none" strike="noStrike" cap="none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363" name="Shape 363"/>
          <p:cNvSpPr/>
          <p:nvPr/>
        </p:nvSpPr>
        <p:spPr>
          <a:xfrm>
            <a:off x="2130506" y="2468503"/>
            <a:ext cx="262876" cy="26287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1200" b="1" i="0" u="none" strike="noStrike" cap="none" dirty="0" smtClean="0">
                <a:solidFill>
                  <a:srgbClr val="F2F2F2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9</a:t>
            </a:r>
            <a:endParaRPr sz="1200" b="1" i="0" u="none" strike="noStrike" cap="none" dirty="0">
              <a:solidFill>
                <a:srgbClr val="F2F2F2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cxnSp>
        <p:nvCxnSpPr>
          <p:cNvPr id="364" name="Shape 364"/>
          <p:cNvCxnSpPr/>
          <p:nvPr/>
        </p:nvCxnSpPr>
        <p:spPr>
          <a:xfrm>
            <a:off x="3927920" y="1810208"/>
            <a:ext cx="25800" cy="21870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stealth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65" name="Shape 365"/>
          <p:cNvCxnSpPr/>
          <p:nvPr/>
        </p:nvCxnSpPr>
        <p:spPr>
          <a:xfrm flipH="1">
            <a:off x="4215968" y="1810208"/>
            <a:ext cx="144000" cy="21600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stealth" w="med" len="med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68" name="Shape 368"/>
          <p:cNvSpPr txBox="1"/>
          <p:nvPr/>
        </p:nvSpPr>
        <p:spPr>
          <a:xfrm>
            <a:off x="3338556" y="1184765"/>
            <a:ext cx="1224900" cy="4379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zh-TW" sz="1000" b="1" dirty="0" smtClean="0"/>
              <a:t>      Deploy </a:t>
            </a:r>
          </a:p>
          <a:p>
            <a:r>
              <a:rPr lang="en-US" altLang="zh-TW" sz="1000" b="1" dirty="0" smtClean="0"/>
              <a:t>      </a:t>
            </a:r>
            <a:r>
              <a:rPr lang="en-US" altLang="zh-TW" sz="1000" b="1" dirty="0" err="1" smtClean="0"/>
              <a:t>IoT</a:t>
            </a:r>
            <a:r>
              <a:rPr lang="en-US" altLang="zh-TW" sz="1000" b="1" dirty="0" smtClean="0"/>
              <a:t> devices</a:t>
            </a:r>
          </a:p>
          <a:p>
            <a:r>
              <a:rPr lang="en-US" altLang="zh-TW" sz="1000" b="1" dirty="0" smtClean="0"/>
              <a:t/>
            </a:r>
            <a:br>
              <a:rPr lang="en-US" altLang="zh-TW" sz="1000" b="1" dirty="0" smtClean="0"/>
            </a:br>
            <a:endParaRPr sz="1000" b="1" i="0" u="none" strike="noStrike" cap="none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pic>
        <p:nvPicPr>
          <p:cNvPr id="376" name="Shape 37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63375" y="2959875"/>
            <a:ext cx="676834" cy="409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Shape 377"/>
          <p:cNvGrpSpPr/>
          <p:nvPr/>
        </p:nvGrpSpPr>
        <p:grpSpPr>
          <a:xfrm>
            <a:off x="2388762" y="4031489"/>
            <a:ext cx="2126349" cy="879992"/>
            <a:chOff x="355193" y="4605203"/>
            <a:chExt cx="2448300" cy="1307761"/>
          </a:xfrm>
        </p:grpSpPr>
        <p:sp>
          <p:nvSpPr>
            <p:cNvPr id="378" name="Shape 378"/>
            <p:cNvSpPr txBox="1"/>
            <p:nvPr/>
          </p:nvSpPr>
          <p:spPr>
            <a:xfrm>
              <a:off x="355193" y="5605163"/>
              <a:ext cx="2448300" cy="307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US" altLang="zh-TW" sz="1200" b="1" dirty="0" smtClean="0"/>
                <a:t>AWS machine learning</a:t>
              </a:r>
            </a:p>
            <a:p>
              <a:r>
                <a:rPr lang="en-US" altLang="zh-TW" sz="1200" dirty="0" smtClean="0"/>
                <a:t/>
              </a:r>
              <a:br>
                <a:rPr lang="en-US" altLang="zh-TW" sz="1200" dirty="0" smtClean="0"/>
              </a:br>
              <a:endParaRPr sz="12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endParaRPr>
            </a:p>
          </p:txBody>
        </p:sp>
        <p:pic>
          <p:nvPicPr>
            <p:cNvPr id="379" name="Shape 37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92957" y="4605203"/>
              <a:ext cx="1171302" cy="96496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80" name="Shape 380"/>
          <p:cNvCxnSpPr/>
          <p:nvPr/>
        </p:nvCxnSpPr>
        <p:spPr>
          <a:xfrm>
            <a:off x="2264828" y="4302117"/>
            <a:ext cx="416100" cy="3900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stealth" w="med" len="med"/>
          </a:ln>
          <a:effectLst>
            <a:outerShdw blurRad="38100" dist="23000" dir="5400000" rotWithShape="0">
              <a:srgbClr val="000000">
                <a:alpha val="34900"/>
              </a:srgbClr>
            </a:outerShdw>
          </a:effectLst>
        </p:spPr>
      </p:cxnSp>
      <p:cxnSp>
        <p:nvCxnSpPr>
          <p:cNvPr id="381" name="Shape 381"/>
          <p:cNvCxnSpPr/>
          <p:nvPr/>
        </p:nvCxnSpPr>
        <p:spPr>
          <a:xfrm rot="10800000" flipH="1">
            <a:off x="1378000" y="2538025"/>
            <a:ext cx="2115900" cy="730500"/>
          </a:xfrm>
          <a:prstGeom prst="straightConnector1">
            <a:avLst/>
          </a:prstGeom>
          <a:noFill/>
          <a:ln w="2857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stealth" w="sm" len="sm"/>
            <a:tailEnd type="none" w="med" len="med"/>
          </a:ln>
          <a:effectLst>
            <a:outerShdw blurRad="38100" dist="23000" dir="5400000" rotWithShape="0">
              <a:srgbClr val="000000">
                <a:alpha val="34900"/>
              </a:srgbClr>
            </a:outerShdw>
          </a:effectLst>
        </p:spPr>
      </p:cxnSp>
      <p:grpSp>
        <p:nvGrpSpPr>
          <p:cNvPr id="9" name="群組 1"/>
          <p:cNvGrpSpPr/>
          <p:nvPr/>
        </p:nvGrpSpPr>
        <p:grpSpPr>
          <a:xfrm>
            <a:off x="6294247" y="1688164"/>
            <a:ext cx="520899" cy="707107"/>
            <a:chOff x="6211341" y="1603120"/>
            <a:chExt cx="520899" cy="707107"/>
          </a:xfrm>
        </p:grpSpPr>
        <p:sp>
          <p:nvSpPr>
            <p:cNvPr id="336" name="Shape 336"/>
            <p:cNvSpPr txBox="1"/>
            <p:nvPr/>
          </p:nvSpPr>
          <p:spPr>
            <a:xfrm>
              <a:off x="6211341" y="2095966"/>
              <a:ext cx="511616" cy="2142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 err="1">
                  <a:solidFill>
                    <a:srgbClr val="000000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  <a:sym typeface="Arial"/>
                </a:rPr>
                <a:t>QuAI</a:t>
              </a:r>
              <a:endParaRPr sz="1000" b="1" i="0" u="none" strike="noStrike" cap="none" dirty="0">
                <a:solidFill>
                  <a:srgbClr val="0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Arial"/>
              </a:endParaRPr>
            </a:p>
          </p:txBody>
        </p:sp>
        <p:pic>
          <p:nvPicPr>
            <p:cNvPr id="70" name="Picture 3" descr="D:\QuAI\ProductSpecifications\UI_Designs\download_2017-12-20_18-21-14\v2_171220\slice\QuAI_App_logo\qpkg_256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237050" y="1603120"/>
              <a:ext cx="495190" cy="495190"/>
            </a:xfrm>
            <a:prstGeom prst="rect">
              <a:avLst/>
            </a:prstGeom>
            <a:noFill/>
          </p:spPr>
        </p:pic>
      </p:grpSp>
      <p:sp>
        <p:nvSpPr>
          <p:cNvPr id="11" name="剪去對角線角落矩形 10"/>
          <p:cNvSpPr/>
          <p:nvPr/>
        </p:nvSpPr>
        <p:spPr>
          <a:xfrm>
            <a:off x="1054044" y="1094700"/>
            <a:ext cx="2145722" cy="614243"/>
          </a:xfrm>
          <a:prstGeom prst="snip2DiagRect">
            <a:avLst/>
          </a:prstGeom>
          <a:solidFill>
            <a:srgbClr val="1C9F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3" name="Shape 353"/>
          <p:cNvSpPr txBox="1"/>
          <p:nvPr/>
        </p:nvSpPr>
        <p:spPr>
          <a:xfrm>
            <a:off x="898043" y="1154335"/>
            <a:ext cx="2358752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 </a:t>
            </a:r>
            <a:endParaRPr sz="1600" b="1" i="0" u="none" strike="noStrike" cap="none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81" name="剪去對角線角落矩形 80"/>
          <p:cNvSpPr/>
          <p:nvPr/>
        </p:nvSpPr>
        <p:spPr>
          <a:xfrm>
            <a:off x="4682213" y="1082825"/>
            <a:ext cx="1350575" cy="629382"/>
          </a:xfrm>
          <a:prstGeom prst="snip2DiagRect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1" name="Shape 341"/>
          <p:cNvSpPr txBox="1"/>
          <p:nvPr/>
        </p:nvSpPr>
        <p:spPr>
          <a:xfrm>
            <a:off x="4706004" y="1111720"/>
            <a:ext cx="1326784" cy="458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zh-TW" sz="1600" b="1" dirty="0" err="1" smtClean="0">
                <a:solidFill>
                  <a:schemeClr val="bg1"/>
                </a:solidFill>
              </a:rPr>
              <a:t>QuAI</a:t>
            </a:r>
            <a:r>
              <a:rPr lang="en-US" altLang="zh-TW" sz="1600" b="1" dirty="0" smtClean="0">
                <a:solidFill>
                  <a:schemeClr val="bg1"/>
                </a:solidFill>
              </a:rPr>
              <a:t> Model Training</a:t>
            </a:r>
            <a:br>
              <a:rPr lang="en-US" altLang="zh-TW" sz="1600" b="1" dirty="0" smtClean="0">
                <a:solidFill>
                  <a:schemeClr val="bg1"/>
                </a:solidFill>
              </a:rPr>
            </a:br>
            <a:r>
              <a:rPr lang="en-US" altLang="zh-TW" sz="1600" b="1" dirty="0" smtClean="0">
                <a:solidFill>
                  <a:schemeClr val="bg1"/>
                </a:solidFill>
              </a:rPr>
              <a:t/>
            </a:r>
            <a:br>
              <a:rPr lang="en-US" altLang="zh-TW" sz="1600" b="1" dirty="0" smtClean="0">
                <a:solidFill>
                  <a:schemeClr val="bg1"/>
                </a:solidFill>
              </a:rPr>
            </a:br>
            <a:endParaRPr lang="en-US" altLang="zh-TW" sz="1600" b="1" dirty="0" smtClean="0">
              <a:solidFill>
                <a:schemeClr val="bg1"/>
              </a:solidFill>
            </a:endParaRPr>
          </a:p>
          <a:p>
            <a:r>
              <a:rPr lang="en-US" altLang="zh-TW" sz="1600" b="1" dirty="0" smtClean="0">
                <a:solidFill>
                  <a:schemeClr val="bg1"/>
                </a:solidFill>
              </a:rPr>
              <a:t/>
            </a:r>
            <a:br>
              <a:rPr lang="en-US" altLang="zh-TW" sz="1600" b="1" dirty="0" smtClean="0">
                <a:solidFill>
                  <a:schemeClr val="bg1"/>
                </a:solidFill>
              </a:rPr>
            </a:br>
            <a:endParaRPr sz="1600" b="1" i="0" u="none" strike="noStrike" cap="none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87" name="Shape 363"/>
          <p:cNvSpPr/>
          <p:nvPr/>
        </p:nvSpPr>
        <p:spPr>
          <a:xfrm>
            <a:off x="275936" y="3309276"/>
            <a:ext cx="262876" cy="26287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1200" b="1" i="0" u="none" strike="noStrike" cap="none" dirty="0" smtClean="0">
                <a:solidFill>
                  <a:srgbClr val="F2F2F2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8</a:t>
            </a:r>
            <a:endParaRPr sz="1200" b="1" i="0" u="none" strike="noStrike" cap="none" dirty="0">
              <a:solidFill>
                <a:srgbClr val="F2F2F2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88" name="Shape 363"/>
          <p:cNvSpPr/>
          <p:nvPr/>
        </p:nvSpPr>
        <p:spPr>
          <a:xfrm>
            <a:off x="336124" y="4166230"/>
            <a:ext cx="262876" cy="26287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altLang="zh-TW" sz="1200" b="1" i="0" u="none" strike="noStrike" cap="none" dirty="0" smtClean="0">
                <a:solidFill>
                  <a:srgbClr val="F2F2F2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11</a:t>
            </a:r>
            <a:endParaRPr sz="1200" b="1" i="0" u="none" strike="noStrike" cap="none" dirty="0">
              <a:solidFill>
                <a:srgbClr val="F2F2F2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89" name="Shape 363"/>
          <p:cNvSpPr/>
          <p:nvPr/>
        </p:nvSpPr>
        <p:spPr>
          <a:xfrm>
            <a:off x="2405259" y="2949183"/>
            <a:ext cx="262876" cy="26287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altLang="zh-TW" sz="1200" b="1" i="0" u="none" strike="noStrike" cap="none" dirty="0" smtClean="0">
                <a:solidFill>
                  <a:srgbClr val="F2F2F2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10</a:t>
            </a:r>
            <a:endParaRPr sz="1200" b="1" i="0" u="none" strike="noStrike" cap="none" dirty="0">
              <a:solidFill>
                <a:srgbClr val="F2F2F2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90" name="Shape 363"/>
          <p:cNvSpPr/>
          <p:nvPr/>
        </p:nvSpPr>
        <p:spPr>
          <a:xfrm>
            <a:off x="3266648" y="1259374"/>
            <a:ext cx="262876" cy="26287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altLang="zh-TW" sz="1200" b="1" i="0" u="none" strike="noStrike" cap="none" dirty="0" smtClean="0">
                <a:solidFill>
                  <a:srgbClr val="F2F2F2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1</a:t>
            </a:r>
            <a:endParaRPr sz="1200" b="1" i="0" u="none" strike="noStrike" cap="none" dirty="0">
              <a:solidFill>
                <a:srgbClr val="F2F2F2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91" name="Shape 363"/>
          <p:cNvSpPr/>
          <p:nvPr/>
        </p:nvSpPr>
        <p:spPr>
          <a:xfrm>
            <a:off x="4840512" y="1901008"/>
            <a:ext cx="262876" cy="26287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altLang="zh-TW" sz="1200" b="1" i="0" u="none" strike="noStrike" cap="none" dirty="0" smtClean="0">
                <a:solidFill>
                  <a:srgbClr val="F2F2F2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2</a:t>
            </a:r>
            <a:endParaRPr sz="1200" b="1" i="0" u="none" strike="noStrike" cap="none" dirty="0">
              <a:solidFill>
                <a:srgbClr val="F2F2F2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92" name="Shape 363"/>
          <p:cNvSpPr/>
          <p:nvPr/>
        </p:nvSpPr>
        <p:spPr>
          <a:xfrm>
            <a:off x="7837588" y="1284460"/>
            <a:ext cx="262876" cy="26287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altLang="zh-TW" sz="1200" b="1" i="0" u="none" strike="noStrike" cap="none" dirty="0" smtClean="0">
                <a:solidFill>
                  <a:srgbClr val="F2F2F2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3</a:t>
            </a:r>
            <a:endParaRPr sz="1200" b="1" i="0" u="none" strike="noStrike" cap="none" dirty="0">
              <a:solidFill>
                <a:srgbClr val="F2F2F2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93" name="Shape 363"/>
          <p:cNvSpPr/>
          <p:nvPr/>
        </p:nvSpPr>
        <p:spPr>
          <a:xfrm>
            <a:off x="7837588" y="2286772"/>
            <a:ext cx="262876" cy="26287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altLang="zh-TW" sz="1200" b="1" i="0" u="none" strike="noStrike" cap="none" dirty="0" smtClean="0">
                <a:solidFill>
                  <a:srgbClr val="F2F2F2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4</a:t>
            </a:r>
            <a:endParaRPr sz="1200" b="1" i="0" u="none" strike="noStrike" cap="none" dirty="0">
              <a:solidFill>
                <a:srgbClr val="F2F2F2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94" name="Shape 363"/>
          <p:cNvSpPr/>
          <p:nvPr/>
        </p:nvSpPr>
        <p:spPr>
          <a:xfrm>
            <a:off x="7837588" y="3237938"/>
            <a:ext cx="262876" cy="26287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altLang="zh-TW" sz="1200" b="1" i="0" u="none" strike="noStrike" cap="none" dirty="0" smtClean="0">
                <a:solidFill>
                  <a:srgbClr val="F2F2F2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5</a:t>
            </a:r>
            <a:endParaRPr sz="1200" b="1" i="0" u="none" strike="noStrike" cap="none" dirty="0">
              <a:solidFill>
                <a:srgbClr val="F2F2F2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95" name="Shape 363"/>
          <p:cNvSpPr/>
          <p:nvPr/>
        </p:nvSpPr>
        <p:spPr>
          <a:xfrm>
            <a:off x="5279648" y="3300392"/>
            <a:ext cx="262876" cy="26287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1200" b="1" dirty="0" smtClean="0">
                <a:solidFill>
                  <a:srgbClr val="F2F2F2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endParaRPr sz="1200" b="1" i="0" u="none" strike="noStrike" cap="none" dirty="0">
              <a:solidFill>
                <a:srgbClr val="F2F2F2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96" name="Shape 363"/>
          <p:cNvSpPr/>
          <p:nvPr/>
        </p:nvSpPr>
        <p:spPr>
          <a:xfrm>
            <a:off x="5239836" y="4004370"/>
            <a:ext cx="262876" cy="26287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1200" b="1" dirty="0" smtClean="0">
                <a:solidFill>
                  <a:srgbClr val="F2F2F2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endParaRPr sz="1200" b="1" i="0" u="none" strike="noStrike" cap="none" dirty="0">
              <a:solidFill>
                <a:srgbClr val="F2F2F2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69" name="標題 68"/>
          <p:cNvSpPr>
            <a:spLocks noGrp="1"/>
          </p:cNvSpPr>
          <p:nvPr>
            <p:ph type="title"/>
          </p:nvPr>
        </p:nvSpPr>
        <p:spPr>
          <a:xfrm>
            <a:off x="891547" y="106680"/>
            <a:ext cx="8272838" cy="799465"/>
          </a:xfrm>
        </p:spPr>
        <p:txBody>
          <a:bodyPr/>
          <a:lstStyle/>
          <a:p>
            <a:r>
              <a:rPr lang="en-US" altLang="zh-TW" sz="3600" b="1" dirty="0" smtClean="0"/>
              <a:t>Extend your Intelligent application</a:t>
            </a:r>
            <a:endParaRPr lang="zh-TW" altLang="en-US" sz="3600" b="1" spc="-150" dirty="0"/>
          </a:p>
        </p:txBody>
      </p:sp>
      <p:grpSp>
        <p:nvGrpSpPr>
          <p:cNvPr id="10" name="群組 71"/>
          <p:cNvGrpSpPr/>
          <p:nvPr/>
        </p:nvGrpSpPr>
        <p:grpSpPr>
          <a:xfrm>
            <a:off x="137160" y="356823"/>
            <a:ext cx="883920" cy="649017"/>
            <a:chOff x="137160" y="356823"/>
            <a:chExt cx="883920" cy="649017"/>
          </a:xfrm>
        </p:grpSpPr>
        <p:pic>
          <p:nvPicPr>
            <p:cNvPr id="73" name="Shape 613" descr="D:\Fullppt\005-PNG이미지\모니터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37160" y="356823"/>
              <a:ext cx="883920" cy="6490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Title 2"/>
            <p:cNvSpPr txBox="1">
              <a:spLocks/>
            </p:cNvSpPr>
            <p:nvPr/>
          </p:nvSpPr>
          <p:spPr>
            <a:xfrm>
              <a:off x="220415" y="416172"/>
              <a:ext cx="785425" cy="3716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Arial"/>
                <a:buNone/>
                <a:defRPr sz="40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defRPr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defRPr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defRPr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defRPr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defRPr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defRPr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defRPr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defRPr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l"/>
              <a:r>
                <a:rPr lang="en-US" sz="1400" b="1" dirty="0" smtClean="0">
                  <a:solidFill>
                    <a:schemeClr val="bg1"/>
                  </a:solidFill>
                </a:rPr>
                <a:t>Demo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7" name="Shape 341"/>
          <p:cNvSpPr txBox="1"/>
          <p:nvPr/>
        </p:nvSpPr>
        <p:spPr>
          <a:xfrm>
            <a:off x="1125293" y="1111720"/>
            <a:ext cx="1947409" cy="458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FF0000"/>
              </a:buClr>
              <a:buSzPts val="1400"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AWS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Greengrass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</a:p>
          <a:p>
            <a:r>
              <a:rPr lang="en-US" altLang="zh-TW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Module</a:t>
            </a:r>
          </a:p>
          <a:p>
            <a:r>
              <a:rPr lang="en-US" altLang="zh-TW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zh-TW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zh-TW" altLang="en-US" sz="1600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/>
          <p:nvPr/>
        </p:nvSpPr>
        <p:spPr>
          <a:xfrm flipH="1">
            <a:off x="3359851" y="3359014"/>
            <a:ext cx="3124076" cy="1117596"/>
          </a:xfrm>
          <a:custGeom>
            <a:avLst/>
            <a:gdLst>
              <a:gd name="connsiteX0" fmla="*/ 0 w 267344"/>
              <a:gd name="connsiteY0" fmla="*/ 0 h 1119787"/>
              <a:gd name="connsiteX1" fmla="*/ 0 w 267344"/>
              <a:gd name="connsiteY1" fmla="*/ 334265 h 1119787"/>
              <a:gd name="connsiteX2" fmla="*/ 267344 w 267344"/>
              <a:gd name="connsiteY2" fmla="*/ 551537 h 1119787"/>
              <a:gd name="connsiteX3" fmla="*/ 0 w 267344"/>
              <a:gd name="connsiteY3" fmla="*/ 752096 h 1119787"/>
              <a:gd name="connsiteX4" fmla="*/ 0 w 267344"/>
              <a:gd name="connsiteY4" fmla="*/ 1119787 h 1119787"/>
              <a:gd name="connsiteX0" fmla="*/ 0 w 267344"/>
              <a:gd name="connsiteY0" fmla="*/ 0 h 1119787"/>
              <a:gd name="connsiteX1" fmla="*/ 0 w 267344"/>
              <a:gd name="connsiteY1" fmla="*/ 334265 h 1119787"/>
              <a:gd name="connsiteX2" fmla="*/ 267344 w 267344"/>
              <a:gd name="connsiteY2" fmla="*/ 551537 h 1119787"/>
              <a:gd name="connsiteX3" fmla="*/ 0 w 267344"/>
              <a:gd name="connsiteY3" fmla="*/ 752096 h 1119787"/>
              <a:gd name="connsiteX4" fmla="*/ 4110 w 267344"/>
              <a:gd name="connsiteY4" fmla="*/ 1060017 h 1119787"/>
              <a:gd name="connsiteX5" fmla="*/ 0 w 267344"/>
              <a:gd name="connsiteY5" fmla="*/ 1119787 h 1119787"/>
              <a:gd name="connsiteX0" fmla="*/ 796005 w 1063349"/>
              <a:gd name="connsiteY0" fmla="*/ 0 h 1065315"/>
              <a:gd name="connsiteX1" fmla="*/ 796005 w 1063349"/>
              <a:gd name="connsiteY1" fmla="*/ 334265 h 1065315"/>
              <a:gd name="connsiteX2" fmla="*/ 1063349 w 1063349"/>
              <a:gd name="connsiteY2" fmla="*/ 551537 h 1065315"/>
              <a:gd name="connsiteX3" fmla="*/ 796005 w 1063349"/>
              <a:gd name="connsiteY3" fmla="*/ 752096 h 1065315"/>
              <a:gd name="connsiteX4" fmla="*/ 800115 w 1063349"/>
              <a:gd name="connsiteY4" fmla="*/ 1060017 h 1065315"/>
              <a:gd name="connsiteX5" fmla="*/ 0 w 1063349"/>
              <a:gd name="connsiteY5" fmla="*/ 1065315 h 1065315"/>
              <a:gd name="connsiteX0" fmla="*/ 2638445 w 2905789"/>
              <a:gd name="connsiteY0" fmla="*/ 0 h 1060017"/>
              <a:gd name="connsiteX1" fmla="*/ 2638445 w 2905789"/>
              <a:gd name="connsiteY1" fmla="*/ 334265 h 1060017"/>
              <a:gd name="connsiteX2" fmla="*/ 2905789 w 2905789"/>
              <a:gd name="connsiteY2" fmla="*/ 551537 h 1060017"/>
              <a:gd name="connsiteX3" fmla="*/ 2638445 w 2905789"/>
              <a:gd name="connsiteY3" fmla="*/ 752096 h 1060017"/>
              <a:gd name="connsiteX4" fmla="*/ 2642555 w 2905789"/>
              <a:gd name="connsiteY4" fmla="*/ 1060017 h 1060017"/>
              <a:gd name="connsiteX5" fmla="*/ 0 w 2905789"/>
              <a:gd name="connsiteY5" fmla="*/ 1047157 h 1060017"/>
              <a:gd name="connsiteX0" fmla="*/ 2602669 w 2870013"/>
              <a:gd name="connsiteY0" fmla="*/ 0 h 1065315"/>
              <a:gd name="connsiteX1" fmla="*/ 2602669 w 2870013"/>
              <a:gd name="connsiteY1" fmla="*/ 334265 h 1065315"/>
              <a:gd name="connsiteX2" fmla="*/ 2870013 w 2870013"/>
              <a:gd name="connsiteY2" fmla="*/ 551537 h 1065315"/>
              <a:gd name="connsiteX3" fmla="*/ 2602669 w 2870013"/>
              <a:gd name="connsiteY3" fmla="*/ 752096 h 1065315"/>
              <a:gd name="connsiteX4" fmla="*/ 2606779 w 2870013"/>
              <a:gd name="connsiteY4" fmla="*/ 1060017 h 1065315"/>
              <a:gd name="connsiteX5" fmla="*/ 0 w 2870013"/>
              <a:gd name="connsiteY5" fmla="*/ 1065315 h 1065315"/>
              <a:gd name="connsiteX0" fmla="*/ 2602669 w 2870013"/>
              <a:gd name="connsiteY0" fmla="*/ 0 h 1065315"/>
              <a:gd name="connsiteX1" fmla="*/ 2602669 w 2870013"/>
              <a:gd name="connsiteY1" fmla="*/ 334265 h 1065315"/>
              <a:gd name="connsiteX2" fmla="*/ 2870013 w 2870013"/>
              <a:gd name="connsiteY2" fmla="*/ 551537 h 1065315"/>
              <a:gd name="connsiteX3" fmla="*/ 2602669 w 2870013"/>
              <a:gd name="connsiteY3" fmla="*/ 752096 h 1065315"/>
              <a:gd name="connsiteX4" fmla="*/ 2606779 w 2870013"/>
              <a:gd name="connsiteY4" fmla="*/ 1060017 h 1065315"/>
              <a:gd name="connsiteX5" fmla="*/ 0 w 2870013"/>
              <a:gd name="connsiteY5" fmla="*/ 1065315 h 1065315"/>
              <a:gd name="connsiteX6" fmla="*/ 2602669 w 2870013"/>
              <a:gd name="connsiteY6" fmla="*/ 0 h 1065315"/>
              <a:gd name="connsiteX0" fmla="*/ 2602669 w 2870013"/>
              <a:gd name="connsiteY0" fmla="*/ 0 h 1065315"/>
              <a:gd name="connsiteX1" fmla="*/ 2602669 w 2870013"/>
              <a:gd name="connsiteY1" fmla="*/ 334265 h 1065315"/>
              <a:gd name="connsiteX2" fmla="*/ 2870013 w 2870013"/>
              <a:gd name="connsiteY2" fmla="*/ 551537 h 1065315"/>
              <a:gd name="connsiteX3" fmla="*/ 2602669 w 2870013"/>
              <a:gd name="connsiteY3" fmla="*/ 752096 h 1065315"/>
              <a:gd name="connsiteX4" fmla="*/ 2606779 w 2870013"/>
              <a:gd name="connsiteY4" fmla="*/ 1060017 h 1065315"/>
              <a:gd name="connsiteX5" fmla="*/ 0 w 2870013"/>
              <a:gd name="connsiteY5" fmla="*/ 1065315 h 1065315"/>
              <a:gd name="connsiteX6" fmla="*/ 469193 w 2870013"/>
              <a:gd name="connsiteY6" fmla="*/ 869364 h 1065315"/>
              <a:gd name="connsiteX7" fmla="*/ 2602669 w 2870013"/>
              <a:gd name="connsiteY7" fmla="*/ 0 h 1065315"/>
              <a:gd name="connsiteX0" fmla="*/ 2607502 w 2874846"/>
              <a:gd name="connsiteY0" fmla="*/ 11276 h 1076591"/>
              <a:gd name="connsiteX1" fmla="*/ 2607502 w 2874846"/>
              <a:gd name="connsiteY1" fmla="*/ 345541 h 1076591"/>
              <a:gd name="connsiteX2" fmla="*/ 2874846 w 2874846"/>
              <a:gd name="connsiteY2" fmla="*/ 562813 h 1076591"/>
              <a:gd name="connsiteX3" fmla="*/ 2607502 w 2874846"/>
              <a:gd name="connsiteY3" fmla="*/ 763372 h 1076591"/>
              <a:gd name="connsiteX4" fmla="*/ 2611612 w 2874846"/>
              <a:gd name="connsiteY4" fmla="*/ 1071293 h 1076591"/>
              <a:gd name="connsiteX5" fmla="*/ 4833 w 2874846"/>
              <a:gd name="connsiteY5" fmla="*/ 1076591 h 1076591"/>
              <a:gd name="connsiteX6" fmla="*/ 0 w 2874846"/>
              <a:gd name="connsiteY6" fmla="*/ 0 h 1076591"/>
              <a:gd name="connsiteX7" fmla="*/ 2607502 w 2874846"/>
              <a:gd name="connsiteY7" fmla="*/ 11276 h 1076591"/>
              <a:gd name="connsiteX0" fmla="*/ 2625389 w 2892733"/>
              <a:gd name="connsiteY0" fmla="*/ 2198 h 1067513"/>
              <a:gd name="connsiteX1" fmla="*/ 2625389 w 2892733"/>
              <a:gd name="connsiteY1" fmla="*/ 336463 h 1067513"/>
              <a:gd name="connsiteX2" fmla="*/ 2892733 w 2892733"/>
              <a:gd name="connsiteY2" fmla="*/ 553735 h 1067513"/>
              <a:gd name="connsiteX3" fmla="*/ 2625389 w 2892733"/>
              <a:gd name="connsiteY3" fmla="*/ 754294 h 1067513"/>
              <a:gd name="connsiteX4" fmla="*/ 2629499 w 2892733"/>
              <a:gd name="connsiteY4" fmla="*/ 1062215 h 1067513"/>
              <a:gd name="connsiteX5" fmla="*/ 22720 w 2892733"/>
              <a:gd name="connsiteY5" fmla="*/ 1067513 h 1067513"/>
              <a:gd name="connsiteX6" fmla="*/ 0 w 2892733"/>
              <a:gd name="connsiteY6" fmla="*/ 0 h 1067513"/>
              <a:gd name="connsiteX7" fmla="*/ 2625389 w 2892733"/>
              <a:gd name="connsiteY7" fmla="*/ 2198 h 1067513"/>
              <a:gd name="connsiteX0" fmla="*/ 2625389 w 2892733"/>
              <a:gd name="connsiteY0" fmla="*/ 2198 h 1067513"/>
              <a:gd name="connsiteX1" fmla="*/ 2625389 w 2892733"/>
              <a:gd name="connsiteY1" fmla="*/ 336463 h 1067513"/>
              <a:gd name="connsiteX2" fmla="*/ 2892733 w 2892733"/>
              <a:gd name="connsiteY2" fmla="*/ 553735 h 1067513"/>
              <a:gd name="connsiteX3" fmla="*/ 2625390 w 2892733"/>
              <a:gd name="connsiteY3" fmla="*/ 702882 h 1067513"/>
              <a:gd name="connsiteX4" fmla="*/ 2629499 w 2892733"/>
              <a:gd name="connsiteY4" fmla="*/ 1062215 h 1067513"/>
              <a:gd name="connsiteX5" fmla="*/ 22720 w 2892733"/>
              <a:gd name="connsiteY5" fmla="*/ 1067513 h 1067513"/>
              <a:gd name="connsiteX6" fmla="*/ 0 w 2892733"/>
              <a:gd name="connsiteY6" fmla="*/ 0 h 1067513"/>
              <a:gd name="connsiteX7" fmla="*/ 2625389 w 2892733"/>
              <a:gd name="connsiteY7" fmla="*/ 2198 h 1067513"/>
              <a:gd name="connsiteX0" fmla="*/ 2625389 w 2874900"/>
              <a:gd name="connsiteY0" fmla="*/ 2198 h 1067513"/>
              <a:gd name="connsiteX1" fmla="*/ 2625389 w 2874900"/>
              <a:gd name="connsiteY1" fmla="*/ 336463 h 1067513"/>
              <a:gd name="connsiteX2" fmla="*/ 2874900 w 2874900"/>
              <a:gd name="connsiteY2" fmla="*/ 493754 h 1067513"/>
              <a:gd name="connsiteX3" fmla="*/ 2625390 w 2874900"/>
              <a:gd name="connsiteY3" fmla="*/ 702882 h 1067513"/>
              <a:gd name="connsiteX4" fmla="*/ 2629499 w 2874900"/>
              <a:gd name="connsiteY4" fmla="*/ 1062215 h 1067513"/>
              <a:gd name="connsiteX5" fmla="*/ 22720 w 2874900"/>
              <a:gd name="connsiteY5" fmla="*/ 1067513 h 1067513"/>
              <a:gd name="connsiteX6" fmla="*/ 0 w 2874900"/>
              <a:gd name="connsiteY6" fmla="*/ 0 h 1067513"/>
              <a:gd name="connsiteX7" fmla="*/ 2625389 w 2874900"/>
              <a:gd name="connsiteY7" fmla="*/ 2198 h 1067513"/>
              <a:gd name="connsiteX0" fmla="*/ 2625389 w 2883816"/>
              <a:gd name="connsiteY0" fmla="*/ 2198 h 1067513"/>
              <a:gd name="connsiteX1" fmla="*/ 2625389 w 2883816"/>
              <a:gd name="connsiteY1" fmla="*/ 336463 h 1067513"/>
              <a:gd name="connsiteX2" fmla="*/ 2883816 w 2883816"/>
              <a:gd name="connsiteY2" fmla="*/ 536598 h 1067513"/>
              <a:gd name="connsiteX3" fmla="*/ 2625390 w 2883816"/>
              <a:gd name="connsiteY3" fmla="*/ 702882 h 1067513"/>
              <a:gd name="connsiteX4" fmla="*/ 2629499 w 2883816"/>
              <a:gd name="connsiteY4" fmla="*/ 1062215 h 1067513"/>
              <a:gd name="connsiteX5" fmla="*/ 22720 w 2883816"/>
              <a:gd name="connsiteY5" fmla="*/ 1067513 h 1067513"/>
              <a:gd name="connsiteX6" fmla="*/ 0 w 2883816"/>
              <a:gd name="connsiteY6" fmla="*/ 0 h 1067513"/>
              <a:gd name="connsiteX7" fmla="*/ 2625389 w 2883816"/>
              <a:gd name="connsiteY7" fmla="*/ 2198 h 1067513"/>
              <a:gd name="connsiteX0" fmla="*/ 2638335 w 2896762"/>
              <a:gd name="connsiteY0" fmla="*/ 2198 h 1067513"/>
              <a:gd name="connsiteX1" fmla="*/ 2638335 w 2896762"/>
              <a:gd name="connsiteY1" fmla="*/ 336463 h 1067513"/>
              <a:gd name="connsiteX2" fmla="*/ 2896762 w 2896762"/>
              <a:gd name="connsiteY2" fmla="*/ 536598 h 1067513"/>
              <a:gd name="connsiteX3" fmla="*/ 2638336 w 2896762"/>
              <a:gd name="connsiteY3" fmla="*/ 702882 h 1067513"/>
              <a:gd name="connsiteX4" fmla="*/ 2642445 w 2896762"/>
              <a:gd name="connsiteY4" fmla="*/ 1062215 h 1067513"/>
              <a:gd name="connsiteX5" fmla="*/ 0 w 2896762"/>
              <a:gd name="connsiteY5" fmla="*/ 1067513 h 1067513"/>
              <a:gd name="connsiteX6" fmla="*/ 12946 w 2896762"/>
              <a:gd name="connsiteY6" fmla="*/ 0 h 1067513"/>
              <a:gd name="connsiteX7" fmla="*/ 2638335 w 2896762"/>
              <a:gd name="connsiteY7" fmla="*/ 2198 h 1067513"/>
              <a:gd name="connsiteX0" fmla="*/ 2625389 w 2883816"/>
              <a:gd name="connsiteY0" fmla="*/ 2198 h 1084651"/>
              <a:gd name="connsiteX1" fmla="*/ 2625389 w 2883816"/>
              <a:gd name="connsiteY1" fmla="*/ 336463 h 1084651"/>
              <a:gd name="connsiteX2" fmla="*/ 2883816 w 2883816"/>
              <a:gd name="connsiteY2" fmla="*/ 536598 h 1084651"/>
              <a:gd name="connsiteX3" fmla="*/ 2625390 w 2883816"/>
              <a:gd name="connsiteY3" fmla="*/ 702882 h 1084651"/>
              <a:gd name="connsiteX4" fmla="*/ 2629499 w 2883816"/>
              <a:gd name="connsiteY4" fmla="*/ 1062215 h 1084651"/>
              <a:gd name="connsiteX5" fmla="*/ 4887 w 2883816"/>
              <a:gd name="connsiteY5" fmla="*/ 1084651 h 1084651"/>
              <a:gd name="connsiteX6" fmla="*/ 0 w 2883816"/>
              <a:gd name="connsiteY6" fmla="*/ 0 h 1084651"/>
              <a:gd name="connsiteX7" fmla="*/ 2625389 w 2883816"/>
              <a:gd name="connsiteY7" fmla="*/ 2198 h 1084651"/>
              <a:gd name="connsiteX0" fmla="*/ 2638335 w 2896762"/>
              <a:gd name="connsiteY0" fmla="*/ 2198 h 1062215"/>
              <a:gd name="connsiteX1" fmla="*/ 2638335 w 2896762"/>
              <a:gd name="connsiteY1" fmla="*/ 336463 h 1062215"/>
              <a:gd name="connsiteX2" fmla="*/ 2896762 w 2896762"/>
              <a:gd name="connsiteY2" fmla="*/ 536598 h 1062215"/>
              <a:gd name="connsiteX3" fmla="*/ 2638336 w 2896762"/>
              <a:gd name="connsiteY3" fmla="*/ 702882 h 1062215"/>
              <a:gd name="connsiteX4" fmla="*/ 2642445 w 2896762"/>
              <a:gd name="connsiteY4" fmla="*/ 1062215 h 1062215"/>
              <a:gd name="connsiteX5" fmla="*/ 0 w 2896762"/>
              <a:gd name="connsiteY5" fmla="*/ 1058945 h 1062215"/>
              <a:gd name="connsiteX6" fmla="*/ 12946 w 2896762"/>
              <a:gd name="connsiteY6" fmla="*/ 0 h 1062215"/>
              <a:gd name="connsiteX7" fmla="*/ 2638335 w 2896762"/>
              <a:gd name="connsiteY7" fmla="*/ 2198 h 1062215"/>
              <a:gd name="connsiteX0" fmla="*/ 2638335 w 2896762"/>
              <a:gd name="connsiteY0" fmla="*/ 10767 h 1070784"/>
              <a:gd name="connsiteX1" fmla="*/ 2638335 w 2896762"/>
              <a:gd name="connsiteY1" fmla="*/ 345032 h 1070784"/>
              <a:gd name="connsiteX2" fmla="*/ 2896762 w 2896762"/>
              <a:gd name="connsiteY2" fmla="*/ 545167 h 1070784"/>
              <a:gd name="connsiteX3" fmla="*/ 2638336 w 2896762"/>
              <a:gd name="connsiteY3" fmla="*/ 711451 h 1070784"/>
              <a:gd name="connsiteX4" fmla="*/ 2642445 w 2896762"/>
              <a:gd name="connsiteY4" fmla="*/ 1070784 h 1070784"/>
              <a:gd name="connsiteX5" fmla="*/ 0 w 2896762"/>
              <a:gd name="connsiteY5" fmla="*/ 1067514 h 1070784"/>
              <a:gd name="connsiteX6" fmla="*/ 4030 w 2896762"/>
              <a:gd name="connsiteY6" fmla="*/ 0 h 1070784"/>
              <a:gd name="connsiteX7" fmla="*/ 2638335 w 2896762"/>
              <a:gd name="connsiteY7" fmla="*/ 10767 h 107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6762" h="1070784">
                <a:moveTo>
                  <a:pt x="2638335" y="10767"/>
                </a:moveTo>
                <a:lnTo>
                  <a:pt x="2638335" y="345032"/>
                </a:lnTo>
                <a:lnTo>
                  <a:pt x="2896762" y="545167"/>
                </a:lnTo>
                <a:lnTo>
                  <a:pt x="2638336" y="711451"/>
                </a:lnTo>
                <a:cubicBezTo>
                  <a:pt x="2639706" y="831229"/>
                  <a:pt x="2641075" y="951006"/>
                  <a:pt x="2642445" y="1070784"/>
                </a:cubicBezTo>
                <a:lnTo>
                  <a:pt x="0" y="1067514"/>
                </a:lnTo>
                <a:cubicBezTo>
                  <a:pt x="1343" y="711676"/>
                  <a:pt x="2687" y="355838"/>
                  <a:pt x="4030" y="0"/>
                </a:cubicBezTo>
                <a:lnTo>
                  <a:pt x="2638335" y="10767"/>
                </a:lnTo>
                <a:close/>
              </a:path>
            </a:pathLst>
          </a:custGeom>
          <a:solidFill>
            <a:srgbClr val="033682"/>
          </a:solidFill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手繪多邊形 13"/>
          <p:cNvSpPr/>
          <p:nvPr/>
        </p:nvSpPr>
        <p:spPr>
          <a:xfrm>
            <a:off x="382718" y="3362427"/>
            <a:ext cx="3734248" cy="1114183"/>
          </a:xfrm>
          <a:custGeom>
            <a:avLst/>
            <a:gdLst>
              <a:gd name="connsiteX0" fmla="*/ 0 w 267344"/>
              <a:gd name="connsiteY0" fmla="*/ 0 h 1119787"/>
              <a:gd name="connsiteX1" fmla="*/ 0 w 267344"/>
              <a:gd name="connsiteY1" fmla="*/ 334265 h 1119787"/>
              <a:gd name="connsiteX2" fmla="*/ 267344 w 267344"/>
              <a:gd name="connsiteY2" fmla="*/ 551537 h 1119787"/>
              <a:gd name="connsiteX3" fmla="*/ 0 w 267344"/>
              <a:gd name="connsiteY3" fmla="*/ 752096 h 1119787"/>
              <a:gd name="connsiteX4" fmla="*/ 0 w 267344"/>
              <a:gd name="connsiteY4" fmla="*/ 1119787 h 1119787"/>
              <a:gd name="connsiteX0" fmla="*/ 0 w 267344"/>
              <a:gd name="connsiteY0" fmla="*/ 0 h 1119787"/>
              <a:gd name="connsiteX1" fmla="*/ 0 w 267344"/>
              <a:gd name="connsiteY1" fmla="*/ 334265 h 1119787"/>
              <a:gd name="connsiteX2" fmla="*/ 267344 w 267344"/>
              <a:gd name="connsiteY2" fmla="*/ 551537 h 1119787"/>
              <a:gd name="connsiteX3" fmla="*/ 0 w 267344"/>
              <a:gd name="connsiteY3" fmla="*/ 752096 h 1119787"/>
              <a:gd name="connsiteX4" fmla="*/ 4110 w 267344"/>
              <a:gd name="connsiteY4" fmla="*/ 1060017 h 1119787"/>
              <a:gd name="connsiteX5" fmla="*/ 0 w 267344"/>
              <a:gd name="connsiteY5" fmla="*/ 1119787 h 1119787"/>
              <a:gd name="connsiteX0" fmla="*/ 796005 w 1063349"/>
              <a:gd name="connsiteY0" fmla="*/ 0 h 1065315"/>
              <a:gd name="connsiteX1" fmla="*/ 796005 w 1063349"/>
              <a:gd name="connsiteY1" fmla="*/ 334265 h 1065315"/>
              <a:gd name="connsiteX2" fmla="*/ 1063349 w 1063349"/>
              <a:gd name="connsiteY2" fmla="*/ 551537 h 1065315"/>
              <a:gd name="connsiteX3" fmla="*/ 796005 w 1063349"/>
              <a:gd name="connsiteY3" fmla="*/ 752096 h 1065315"/>
              <a:gd name="connsiteX4" fmla="*/ 800115 w 1063349"/>
              <a:gd name="connsiteY4" fmla="*/ 1060017 h 1065315"/>
              <a:gd name="connsiteX5" fmla="*/ 0 w 1063349"/>
              <a:gd name="connsiteY5" fmla="*/ 1065315 h 1065315"/>
              <a:gd name="connsiteX0" fmla="*/ 2638445 w 2905789"/>
              <a:gd name="connsiteY0" fmla="*/ 0 h 1060017"/>
              <a:gd name="connsiteX1" fmla="*/ 2638445 w 2905789"/>
              <a:gd name="connsiteY1" fmla="*/ 334265 h 1060017"/>
              <a:gd name="connsiteX2" fmla="*/ 2905789 w 2905789"/>
              <a:gd name="connsiteY2" fmla="*/ 551537 h 1060017"/>
              <a:gd name="connsiteX3" fmla="*/ 2638445 w 2905789"/>
              <a:gd name="connsiteY3" fmla="*/ 752096 h 1060017"/>
              <a:gd name="connsiteX4" fmla="*/ 2642555 w 2905789"/>
              <a:gd name="connsiteY4" fmla="*/ 1060017 h 1060017"/>
              <a:gd name="connsiteX5" fmla="*/ 0 w 2905789"/>
              <a:gd name="connsiteY5" fmla="*/ 1047157 h 1060017"/>
              <a:gd name="connsiteX0" fmla="*/ 2602669 w 2870013"/>
              <a:gd name="connsiteY0" fmla="*/ 0 h 1065315"/>
              <a:gd name="connsiteX1" fmla="*/ 2602669 w 2870013"/>
              <a:gd name="connsiteY1" fmla="*/ 334265 h 1065315"/>
              <a:gd name="connsiteX2" fmla="*/ 2870013 w 2870013"/>
              <a:gd name="connsiteY2" fmla="*/ 551537 h 1065315"/>
              <a:gd name="connsiteX3" fmla="*/ 2602669 w 2870013"/>
              <a:gd name="connsiteY3" fmla="*/ 752096 h 1065315"/>
              <a:gd name="connsiteX4" fmla="*/ 2606779 w 2870013"/>
              <a:gd name="connsiteY4" fmla="*/ 1060017 h 1065315"/>
              <a:gd name="connsiteX5" fmla="*/ 0 w 2870013"/>
              <a:gd name="connsiteY5" fmla="*/ 1065315 h 1065315"/>
              <a:gd name="connsiteX0" fmla="*/ 2602669 w 2870013"/>
              <a:gd name="connsiteY0" fmla="*/ 0 h 1065315"/>
              <a:gd name="connsiteX1" fmla="*/ 2602669 w 2870013"/>
              <a:gd name="connsiteY1" fmla="*/ 334265 h 1065315"/>
              <a:gd name="connsiteX2" fmla="*/ 2870013 w 2870013"/>
              <a:gd name="connsiteY2" fmla="*/ 551537 h 1065315"/>
              <a:gd name="connsiteX3" fmla="*/ 2602669 w 2870013"/>
              <a:gd name="connsiteY3" fmla="*/ 752096 h 1065315"/>
              <a:gd name="connsiteX4" fmla="*/ 2606779 w 2870013"/>
              <a:gd name="connsiteY4" fmla="*/ 1060017 h 1065315"/>
              <a:gd name="connsiteX5" fmla="*/ 0 w 2870013"/>
              <a:gd name="connsiteY5" fmla="*/ 1065315 h 1065315"/>
              <a:gd name="connsiteX6" fmla="*/ 2602669 w 2870013"/>
              <a:gd name="connsiteY6" fmla="*/ 0 h 1065315"/>
              <a:gd name="connsiteX0" fmla="*/ 2602669 w 2870013"/>
              <a:gd name="connsiteY0" fmla="*/ 0 h 1065315"/>
              <a:gd name="connsiteX1" fmla="*/ 2602669 w 2870013"/>
              <a:gd name="connsiteY1" fmla="*/ 334265 h 1065315"/>
              <a:gd name="connsiteX2" fmla="*/ 2870013 w 2870013"/>
              <a:gd name="connsiteY2" fmla="*/ 551537 h 1065315"/>
              <a:gd name="connsiteX3" fmla="*/ 2602669 w 2870013"/>
              <a:gd name="connsiteY3" fmla="*/ 752096 h 1065315"/>
              <a:gd name="connsiteX4" fmla="*/ 2606779 w 2870013"/>
              <a:gd name="connsiteY4" fmla="*/ 1060017 h 1065315"/>
              <a:gd name="connsiteX5" fmla="*/ 0 w 2870013"/>
              <a:gd name="connsiteY5" fmla="*/ 1065315 h 1065315"/>
              <a:gd name="connsiteX6" fmla="*/ 469193 w 2870013"/>
              <a:gd name="connsiteY6" fmla="*/ 869364 h 1065315"/>
              <a:gd name="connsiteX7" fmla="*/ 2602669 w 2870013"/>
              <a:gd name="connsiteY7" fmla="*/ 0 h 1065315"/>
              <a:gd name="connsiteX0" fmla="*/ 2607502 w 2874846"/>
              <a:gd name="connsiteY0" fmla="*/ 11276 h 1076591"/>
              <a:gd name="connsiteX1" fmla="*/ 2607502 w 2874846"/>
              <a:gd name="connsiteY1" fmla="*/ 345541 h 1076591"/>
              <a:gd name="connsiteX2" fmla="*/ 2874846 w 2874846"/>
              <a:gd name="connsiteY2" fmla="*/ 562813 h 1076591"/>
              <a:gd name="connsiteX3" fmla="*/ 2607502 w 2874846"/>
              <a:gd name="connsiteY3" fmla="*/ 763372 h 1076591"/>
              <a:gd name="connsiteX4" fmla="*/ 2611612 w 2874846"/>
              <a:gd name="connsiteY4" fmla="*/ 1071293 h 1076591"/>
              <a:gd name="connsiteX5" fmla="*/ 4833 w 2874846"/>
              <a:gd name="connsiteY5" fmla="*/ 1076591 h 1076591"/>
              <a:gd name="connsiteX6" fmla="*/ 0 w 2874846"/>
              <a:gd name="connsiteY6" fmla="*/ 0 h 1076591"/>
              <a:gd name="connsiteX7" fmla="*/ 2607502 w 2874846"/>
              <a:gd name="connsiteY7" fmla="*/ 11276 h 1076591"/>
              <a:gd name="connsiteX0" fmla="*/ 2625389 w 2892733"/>
              <a:gd name="connsiteY0" fmla="*/ 2198 h 1067513"/>
              <a:gd name="connsiteX1" fmla="*/ 2625389 w 2892733"/>
              <a:gd name="connsiteY1" fmla="*/ 336463 h 1067513"/>
              <a:gd name="connsiteX2" fmla="*/ 2892733 w 2892733"/>
              <a:gd name="connsiteY2" fmla="*/ 553735 h 1067513"/>
              <a:gd name="connsiteX3" fmla="*/ 2625389 w 2892733"/>
              <a:gd name="connsiteY3" fmla="*/ 754294 h 1067513"/>
              <a:gd name="connsiteX4" fmla="*/ 2629499 w 2892733"/>
              <a:gd name="connsiteY4" fmla="*/ 1062215 h 1067513"/>
              <a:gd name="connsiteX5" fmla="*/ 22720 w 2892733"/>
              <a:gd name="connsiteY5" fmla="*/ 1067513 h 1067513"/>
              <a:gd name="connsiteX6" fmla="*/ 0 w 2892733"/>
              <a:gd name="connsiteY6" fmla="*/ 0 h 1067513"/>
              <a:gd name="connsiteX7" fmla="*/ 2625389 w 2892733"/>
              <a:gd name="connsiteY7" fmla="*/ 2198 h 1067513"/>
              <a:gd name="connsiteX0" fmla="*/ 2625389 w 2892733"/>
              <a:gd name="connsiteY0" fmla="*/ 2198 h 1067513"/>
              <a:gd name="connsiteX1" fmla="*/ 2625389 w 2892733"/>
              <a:gd name="connsiteY1" fmla="*/ 336463 h 1067513"/>
              <a:gd name="connsiteX2" fmla="*/ 2892733 w 2892733"/>
              <a:gd name="connsiteY2" fmla="*/ 553735 h 1067513"/>
              <a:gd name="connsiteX3" fmla="*/ 2625390 w 2892733"/>
              <a:gd name="connsiteY3" fmla="*/ 702882 h 1067513"/>
              <a:gd name="connsiteX4" fmla="*/ 2629499 w 2892733"/>
              <a:gd name="connsiteY4" fmla="*/ 1062215 h 1067513"/>
              <a:gd name="connsiteX5" fmla="*/ 22720 w 2892733"/>
              <a:gd name="connsiteY5" fmla="*/ 1067513 h 1067513"/>
              <a:gd name="connsiteX6" fmla="*/ 0 w 2892733"/>
              <a:gd name="connsiteY6" fmla="*/ 0 h 1067513"/>
              <a:gd name="connsiteX7" fmla="*/ 2625389 w 2892733"/>
              <a:gd name="connsiteY7" fmla="*/ 2198 h 1067513"/>
              <a:gd name="connsiteX0" fmla="*/ 2625389 w 2874900"/>
              <a:gd name="connsiteY0" fmla="*/ 2198 h 1067513"/>
              <a:gd name="connsiteX1" fmla="*/ 2625389 w 2874900"/>
              <a:gd name="connsiteY1" fmla="*/ 336463 h 1067513"/>
              <a:gd name="connsiteX2" fmla="*/ 2874900 w 2874900"/>
              <a:gd name="connsiteY2" fmla="*/ 493754 h 1067513"/>
              <a:gd name="connsiteX3" fmla="*/ 2625390 w 2874900"/>
              <a:gd name="connsiteY3" fmla="*/ 702882 h 1067513"/>
              <a:gd name="connsiteX4" fmla="*/ 2629499 w 2874900"/>
              <a:gd name="connsiteY4" fmla="*/ 1062215 h 1067513"/>
              <a:gd name="connsiteX5" fmla="*/ 22720 w 2874900"/>
              <a:gd name="connsiteY5" fmla="*/ 1067513 h 1067513"/>
              <a:gd name="connsiteX6" fmla="*/ 0 w 2874900"/>
              <a:gd name="connsiteY6" fmla="*/ 0 h 1067513"/>
              <a:gd name="connsiteX7" fmla="*/ 2625389 w 2874900"/>
              <a:gd name="connsiteY7" fmla="*/ 2198 h 1067513"/>
              <a:gd name="connsiteX0" fmla="*/ 2625389 w 2883816"/>
              <a:gd name="connsiteY0" fmla="*/ 2198 h 1067513"/>
              <a:gd name="connsiteX1" fmla="*/ 2625389 w 2883816"/>
              <a:gd name="connsiteY1" fmla="*/ 336463 h 1067513"/>
              <a:gd name="connsiteX2" fmla="*/ 2883816 w 2883816"/>
              <a:gd name="connsiteY2" fmla="*/ 536598 h 1067513"/>
              <a:gd name="connsiteX3" fmla="*/ 2625390 w 2883816"/>
              <a:gd name="connsiteY3" fmla="*/ 702882 h 1067513"/>
              <a:gd name="connsiteX4" fmla="*/ 2629499 w 2883816"/>
              <a:gd name="connsiteY4" fmla="*/ 1062215 h 1067513"/>
              <a:gd name="connsiteX5" fmla="*/ 22720 w 2883816"/>
              <a:gd name="connsiteY5" fmla="*/ 1067513 h 1067513"/>
              <a:gd name="connsiteX6" fmla="*/ 0 w 2883816"/>
              <a:gd name="connsiteY6" fmla="*/ 0 h 1067513"/>
              <a:gd name="connsiteX7" fmla="*/ 2625389 w 2883816"/>
              <a:gd name="connsiteY7" fmla="*/ 2198 h 1067513"/>
              <a:gd name="connsiteX0" fmla="*/ 2638335 w 2896762"/>
              <a:gd name="connsiteY0" fmla="*/ 2198 h 1067513"/>
              <a:gd name="connsiteX1" fmla="*/ 2638335 w 2896762"/>
              <a:gd name="connsiteY1" fmla="*/ 336463 h 1067513"/>
              <a:gd name="connsiteX2" fmla="*/ 2896762 w 2896762"/>
              <a:gd name="connsiteY2" fmla="*/ 536598 h 1067513"/>
              <a:gd name="connsiteX3" fmla="*/ 2638336 w 2896762"/>
              <a:gd name="connsiteY3" fmla="*/ 702882 h 1067513"/>
              <a:gd name="connsiteX4" fmla="*/ 2642445 w 2896762"/>
              <a:gd name="connsiteY4" fmla="*/ 1062215 h 1067513"/>
              <a:gd name="connsiteX5" fmla="*/ 0 w 2896762"/>
              <a:gd name="connsiteY5" fmla="*/ 1067513 h 1067513"/>
              <a:gd name="connsiteX6" fmla="*/ 12946 w 2896762"/>
              <a:gd name="connsiteY6" fmla="*/ 0 h 1067513"/>
              <a:gd name="connsiteX7" fmla="*/ 2638335 w 2896762"/>
              <a:gd name="connsiteY7" fmla="*/ 2198 h 1067513"/>
              <a:gd name="connsiteX0" fmla="*/ 2625389 w 2883816"/>
              <a:gd name="connsiteY0" fmla="*/ 2198 h 1084651"/>
              <a:gd name="connsiteX1" fmla="*/ 2625389 w 2883816"/>
              <a:gd name="connsiteY1" fmla="*/ 336463 h 1084651"/>
              <a:gd name="connsiteX2" fmla="*/ 2883816 w 2883816"/>
              <a:gd name="connsiteY2" fmla="*/ 536598 h 1084651"/>
              <a:gd name="connsiteX3" fmla="*/ 2625390 w 2883816"/>
              <a:gd name="connsiteY3" fmla="*/ 702882 h 1084651"/>
              <a:gd name="connsiteX4" fmla="*/ 2629499 w 2883816"/>
              <a:gd name="connsiteY4" fmla="*/ 1062215 h 1084651"/>
              <a:gd name="connsiteX5" fmla="*/ 4887 w 2883816"/>
              <a:gd name="connsiteY5" fmla="*/ 1084651 h 1084651"/>
              <a:gd name="connsiteX6" fmla="*/ 0 w 2883816"/>
              <a:gd name="connsiteY6" fmla="*/ 0 h 1084651"/>
              <a:gd name="connsiteX7" fmla="*/ 2625389 w 2883816"/>
              <a:gd name="connsiteY7" fmla="*/ 2198 h 1084651"/>
              <a:gd name="connsiteX0" fmla="*/ 2638335 w 2896762"/>
              <a:gd name="connsiteY0" fmla="*/ 2198 h 1062215"/>
              <a:gd name="connsiteX1" fmla="*/ 2638335 w 2896762"/>
              <a:gd name="connsiteY1" fmla="*/ 336463 h 1062215"/>
              <a:gd name="connsiteX2" fmla="*/ 2896762 w 2896762"/>
              <a:gd name="connsiteY2" fmla="*/ 536598 h 1062215"/>
              <a:gd name="connsiteX3" fmla="*/ 2638336 w 2896762"/>
              <a:gd name="connsiteY3" fmla="*/ 702882 h 1062215"/>
              <a:gd name="connsiteX4" fmla="*/ 2642445 w 2896762"/>
              <a:gd name="connsiteY4" fmla="*/ 1062215 h 1062215"/>
              <a:gd name="connsiteX5" fmla="*/ 0 w 2896762"/>
              <a:gd name="connsiteY5" fmla="*/ 1058945 h 1062215"/>
              <a:gd name="connsiteX6" fmla="*/ 12946 w 2896762"/>
              <a:gd name="connsiteY6" fmla="*/ 0 h 1062215"/>
              <a:gd name="connsiteX7" fmla="*/ 2638335 w 2896762"/>
              <a:gd name="connsiteY7" fmla="*/ 2198 h 1062215"/>
              <a:gd name="connsiteX0" fmla="*/ 2638335 w 2896762"/>
              <a:gd name="connsiteY0" fmla="*/ 10767 h 1070784"/>
              <a:gd name="connsiteX1" fmla="*/ 2638335 w 2896762"/>
              <a:gd name="connsiteY1" fmla="*/ 345032 h 1070784"/>
              <a:gd name="connsiteX2" fmla="*/ 2896762 w 2896762"/>
              <a:gd name="connsiteY2" fmla="*/ 545167 h 1070784"/>
              <a:gd name="connsiteX3" fmla="*/ 2638336 w 2896762"/>
              <a:gd name="connsiteY3" fmla="*/ 711451 h 1070784"/>
              <a:gd name="connsiteX4" fmla="*/ 2642445 w 2896762"/>
              <a:gd name="connsiteY4" fmla="*/ 1070784 h 1070784"/>
              <a:gd name="connsiteX5" fmla="*/ 0 w 2896762"/>
              <a:gd name="connsiteY5" fmla="*/ 1067514 h 1070784"/>
              <a:gd name="connsiteX6" fmla="*/ 4030 w 2896762"/>
              <a:gd name="connsiteY6" fmla="*/ 0 h 1070784"/>
              <a:gd name="connsiteX7" fmla="*/ 2638335 w 2896762"/>
              <a:gd name="connsiteY7" fmla="*/ 10767 h 1070784"/>
              <a:gd name="connsiteX0" fmla="*/ 2638335 w 2896762"/>
              <a:gd name="connsiteY0" fmla="*/ 10767 h 1067514"/>
              <a:gd name="connsiteX1" fmla="*/ 2638335 w 2896762"/>
              <a:gd name="connsiteY1" fmla="*/ 345032 h 1067514"/>
              <a:gd name="connsiteX2" fmla="*/ 2896762 w 2896762"/>
              <a:gd name="connsiteY2" fmla="*/ 545167 h 1067514"/>
              <a:gd name="connsiteX3" fmla="*/ 2638336 w 2896762"/>
              <a:gd name="connsiteY3" fmla="*/ 711451 h 1067514"/>
              <a:gd name="connsiteX4" fmla="*/ 2635318 w 2896762"/>
              <a:gd name="connsiteY4" fmla="*/ 1062215 h 1067514"/>
              <a:gd name="connsiteX5" fmla="*/ 0 w 2896762"/>
              <a:gd name="connsiteY5" fmla="*/ 1067514 h 1067514"/>
              <a:gd name="connsiteX6" fmla="*/ 4030 w 2896762"/>
              <a:gd name="connsiteY6" fmla="*/ 0 h 1067514"/>
              <a:gd name="connsiteX7" fmla="*/ 2638335 w 2896762"/>
              <a:gd name="connsiteY7" fmla="*/ 10767 h 1067514"/>
              <a:gd name="connsiteX0" fmla="*/ 2638335 w 2811238"/>
              <a:gd name="connsiteY0" fmla="*/ 10767 h 1067514"/>
              <a:gd name="connsiteX1" fmla="*/ 2638335 w 2811238"/>
              <a:gd name="connsiteY1" fmla="*/ 345032 h 1067514"/>
              <a:gd name="connsiteX2" fmla="*/ 2811238 w 2811238"/>
              <a:gd name="connsiteY2" fmla="*/ 545167 h 1067514"/>
              <a:gd name="connsiteX3" fmla="*/ 2638336 w 2811238"/>
              <a:gd name="connsiteY3" fmla="*/ 711451 h 1067514"/>
              <a:gd name="connsiteX4" fmla="*/ 2635318 w 2811238"/>
              <a:gd name="connsiteY4" fmla="*/ 1062215 h 1067514"/>
              <a:gd name="connsiteX5" fmla="*/ 0 w 2811238"/>
              <a:gd name="connsiteY5" fmla="*/ 1067514 h 1067514"/>
              <a:gd name="connsiteX6" fmla="*/ 4030 w 2811238"/>
              <a:gd name="connsiteY6" fmla="*/ 0 h 1067514"/>
              <a:gd name="connsiteX7" fmla="*/ 2638335 w 2811238"/>
              <a:gd name="connsiteY7" fmla="*/ 10767 h 1067514"/>
              <a:gd name="connsiteX0" fmla="*/ 2638335 w 2854000"/>
              <a:gd name="connsiteY0" fmla="*/ 10767 h 1067514"/>
              <a:gd name="connsiteX1" fmla="*/ 2638335 w 2854000"/>
              <a:gd name="connsiteY1" fmla="*/ 345032 h 1067514"/>
              <a:gd name="connsiteX2" fmla="*/ 2854000 w 2854000"/>
              <a:gd name="connsiteY2" fmla="*/ 545167 h 1067514"/>
              <a:gd name="connsiteX3" fmla="*/ 2638336 w 2854000"/>
              <a:gd name="connsiteY3" fmla="*/ 711451 h 1067514"/>
              <a:gd name="connsiteX4" fmla="*/ 2635318 w 2854000"/>
              <a:gd name="connsiteY4" fmla="*/ 1062215 h 1067514"/>
              <a:gd name="connsiteX5" fmla="*/ 0 w 2854000"/>
              <a:gd name="connsiteY5" fmla="*/ 1067514 h 1067514"/>
              <a:gd name="connsiteX6" fmla="*/ 4030 w 2854000"/>
              <a:gd name="connsiteY6" fmla="*/ 0 h 1067514"/>
              <a:gd name="connsiteX7" fmla="*/ 2638335 w 2854000"/>
              <a:gd name="connsiteY7" fmla="*/ 10767 h 106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4000" h="1067514">
                <a:moveTo>
                  <a:pt x="2638335" y="10767"/>
                </a:moveTo>
                <a:lnTo>
                  <a:pt x="2638335" y="345032"/>
                </a:lnTo>
                <a:lnTo>
                  <a:pt x="2854000" y="545167"/>
                </a:lnTo>
                <a:lnTo>
                  <a:pt x="2638336" y="711451"/>
                </a:lnTo>
                <a:cubicBezTo>
                  <a:pt x="2639706" y="831229"/>
                  <a:pt x="2633948" y="942437"/>
                  <a:pt x="2635318" y="1062215"/>
                </a:cubicBezTo>
                <a:lnTo>
                  <a:pt x="0" y="1067514"/>
                </a:lnTo>
                <a:cubicBezTo>
                  <a:pt x="1343" y="711676"/>
                  <a:pt x="2687" y="355838"/>
                  <a:pt x="4030" y="0"/>
                </a:cubicBezTo>
                <a:lnTo>
                  <a:pt x="2638335" y="10767"/>
                </a:lnTo>
                <a:close/>
              </a:path>
            </a:pathLst>
          </a:custGeom>
          <a:solidFill>
            <a:srgbClr val="033682"/>
          </a:solidFill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6" name="手繪多邊形 15"/>
          <p:cNvSpPr/>
          <p:nvPr/>
        </p:nvSpPr>
        <p:spPr>
          <a:xfrm rot="5400000">
            <a:off x="6438446" y="567924"/>
            <a:ext cx="1262890" cy="3456445"/>
          </a:xfrm>
          <a:custGeom>
            <a:avLst/>
            <a:gdLst>
              <a:gd name="connsiteX0" fmla="*/ 0 w 267344"/>
              <a:gd name="connsiteY0" fmla="*/ 0 h 1119787"/>
              <a:gd name="connsiteX1" fmla="*/ 0 w 267344"/>
              <a:gd name="connsiteY1" fmla="*/ 334265 h 1119787"/>
              <a:gd name="connsiteX2" fmla="*/ 267344 w 267344"/>
              <a:gd name="connsiteY2" fmla="*/ 551537 h 1119787"/>
              <a:gd name="connsiteX3" fmla="*/ 0 w 267344"/>
              <a:gd name="connsiteY3" fmla="*/ 752096 h 1119787"/>
              <a:gd name="connsiteX4" fmla="*/ 0 w 267344"/>
              <a:gd name="connsiteY4" fmla="*/ 1119787 h 1119787"/>
              <a:gd name="connsiteX0" fmla="*/ 0 w 267344"/>
              <a:gd name="connsiteY0" fmla="*/ 0 h 1119787"/>
              <a:gd name="connsiteX1" fmla="*/ 0 w 267344"/>
              <a:gd name="connsiteY1" fmla="*/ 334265 h 1119787"/>
              <a:gd name="connsiteX2" fmla="*/ 267344 w 267344"/>
              <a:gd name="connsiteY2" fmla="*/ 551537 h 1119787"/>
              <a:gd name="connsiteX3" fmla="*/ 0 w 267344"/>
              <a:gd name="connsiteY3" fmla="*/ 752096 h 1119787"/>
              <a:gd name="connsiteX4" fmla="*/ 4110 w 267344"/>
              <a:gd name="connsiteY4" fmla="*/ 1060017 h 1119787"/>
              <a:gd name="connsiteX5" fmla="*/ 0 w 267344"/>
              <a:gd name="connsiteY5" fmla="*/ 1119787 h 1119787"/>
              <a:gd name="connsiteX0" fmla="*/ 796005 w 1063349"/>
              <a:gd name="connsiteY0" fmla="*/ 0 h 1065315"/>
              <a:gd name="connsiteX1" fmla="*/ 796005 w 1063349"/>
              <a:gd name="connsiteY1" fmla="*/ 334265 h 1065315"/>
              <a:gd name="connsiteX2" fmla="*/ 1063349 w 1063349"/>
              <a:gd name="connsiteY2" fmla="*/ 551537 h 1065315"/>
              <a:gd name="connsiteX3" fmla="*/ 796005 w 1063349"/>
              <a:gd name="connsiteY3" fmla="*/ 752096 h 1065315"/>
              <a:gd name="connsiteX4" fmla="*/ 800115 w 1063349"/>
              <a:gd name="connsiteY4" fmla="*/ 1060017 h 1065315"/>
              <a:gd name="connsiteX5" fmla="*/ 0 w 1063349"/>
              <a:gd name="connsiteY5" fmla="*/ 1065315 h 1065315"/>
              <a:gd name="connsiteX0" fmla="*/ 2638445 w 2905789"/>
              <a:gd name="connsiteY0" fmla="*/ 0 h 1060017"/>
              <a:gd name="connsiteX1" fmla="*/ 2638445 w 2905789"/>
              <a:gd name="connsiteY1" fmla="*/ 334265 h 1060017"/>
              <a:gd name="connsiteX2" fmla="*/ 2905789 w 2905789"/>
              <a:gd name="connsiteY2" fmla="*/ 551537 h 1060017"/>
              <a:gd name="connsiteX3" fmla="*/ 2638445 w 2905789"/>
              <a:gd name="connsiteY3" fmla="*/ 752096 h 1060017"/>
              <a:gd name="connsiteX4" fmla="*/ 2642555 w 2905789"/>
              <a:gd name="connsiteY4" fmla="*/ 1060017 h 1060017"/>
              <a:gd name="connsiteX5" fmla="*/ 0 w 2905789"/>
              <a:gd name="connsiteY5" fmla="*/ 1047157 h 1060017"/>
              <a:gd name="connsiteX0" fmla="*/ 2602669 w 2870013"/>
              <a:gd name="connsiteY0" fmla="*/ 0 h 1065315"/>
              <a:gd name="connsiteX1" fmla="*/ 2602669 w 2870013"/>
              <a:gd name="connsiteY1" fmla="*/ 334265 h 1065315"/>
              <a:gd name="connsiteX2" fmla="*/ 2870013 w 2870013"/>
              <a:gd name="connsiteY2" fmla="*/ 551537 h 1065315"/>
              <a:gd name="connsiteX3" fmla="*/ 2602669 w 2870013"/>
              <a:gd name="connsiteY3" fmla="*/ 752096 h 1065315"/>
              <a:gd name="connsiteX4" fmla="*/ 2606779 w 2870013"/>
              <a:gd name="connsiteY4" fmla="*/ 1060017 h 1065315"/>
              <a:gd name="connsiteX5" fmla="*/ 0 w 2870013"/>
              <a:gd name="connsiteY5" fmla="*/ 1065315 h 1065315"/>
              <a:gd name="connsiteX0" fmla="*/ 2602669 w 2870013"/>
              <a:gd name="connsiteY0" fmla="*/ 0 h 1065315"/>
              <a:gd name="connsiteX1" fmla="*/ 2602669 w 2870013"/>
              <a:gd name="connsiteY1" fmla="*/ 334265 h 1065315"/>
              <a:gd name="connsiteX2" fmla="*/ 2870013 w 2870013"/>
              <a:gd name="connsiteY2" fmla="*/ 551537 h 1065315"/>
              <a:gd name="connsiteX3" fmla="*/ 2602669 w 2870013"/>
              <a:gd name="connsiteY3" fmla="*/ 752096 h 1065315"/>
              <a:gd name="connsiteX4" fmla="*/ 2606779 w 2870013"/>
              <a:gd name="connsiteY4" fmla="*/ 1060017 h 1065315"/>
              <a:gd name="connsiteX5" fmla="*/ 0 w 2870013"/>
              <a:gd name="connsiteY5" fmla="*/ 1065315 h 1065315"/>
              <a:gd name="connsiteX6" fmla="*/ 2602669 w 2870013"/>
              <a:gd name="connsiteY6" fmla="*/ 0 h 1065315"/>
              <a:gd name="connsiteX0" fmla="*/ 2602669 w 2870013"/>
              <a:gd name="connsiteY0" fmla="*/ 0 h 1065315"/>
              <a:gd name="connsiteX1" fmla="*/ 2602669 w 2870013"/>
              <a:gd name="connsiteY1" fmla="*/ 334265 h 1065315"/>
              <a:gd name="connsiteX2" fmla="*/ 2870013 w 2870013"/>
              <a:gd name="connsiteY2" fmla="*/ 551537 h 1065315"/>
              <a:gd name="connsiteX3" fmla="*/ 2602669 w 2870013"/>
              <a:gd name="connsiteY3" fmla="*/ 752096 h 1065315"/>
              <a:gd name="connsiteX4" fmla="*/ 2606779 w 2870013"/>
              <a:gd name="connsiteY4" fmla="*/ 1060017 h 1065315"/>
              <a:gd name="connsiteX5" fmla="*/ 0 w 2870013"/>
              <a:gd name="connsiteY5" fmla="*/ 1065315 h 1065315"/>
              <a:gd name="connsiteX6" fmla="*/ 469193 w 2870013"/>
              <a:gd name="connsiteY6" fmla="*/ 869364 h 1065315"/>
              <a:gd name="connsiteX7" fmla="*/ 2602669 w 2870013"/>
              <a:gd name="connsiteY7" fmla="*/ 0 h 1065315"/>
              <a:gd name="connsiteX0" fmla="*/ 2607502 w 2874846"/>
              <a:gd name="connsiteY0" fmla="*/ 11276 h 1076591"/>
              <a:gd name="connsiteX1" fmla="*/ 2607502 w 2874846"/>
              <a:gd name="connsiteY1" fmla="*/ 345541 h 1076591"/>
              <a:gd name="connsiteX2" fmla="*/ 2874846 w 2874846"/>
              <a:gd name="connsiteY2" fmla="*/ 562813 h 1076591"/>
              <a:gd name="connsiteX3" fmla="*/ 2607502 w 2874846"/>
              <a:gd name="connsiteY3" fmla="*/ 763372 h 1076591"/>
              <a:gd name="connsiteX4" fmla="*/ 2611612 w 2874846"/>
              <a:gd name="connsiteY4" fmla="*/ 1071293 h 1076591"/>
              <a:gd name="connsiteX5" fmla="*/ 4833 w 2874846"/>
              <a:gd name="connsiteY5" fmla="*/ 1076591 h 1076591"/>
              <a:gd name="connsiteX6" fmla="*/ 0 w 2874846"/>
              <a:gd name="connsiteY6" fmla="*/ 0 h 1076591"/>
              <a:gd name="connsiteX7" fmla="*/ 2607502 w 2874846"/>
              <a:gd name="connsiteY7" fmla="*/ 11276 h 1076591"/>
              <a:gd name="connsiteX0" fmla="*/ 2625389 w 2892733"/>
              <a:gd name="connsiteY0" fmla="*/ 2198 h 1067513"/>
              <a:gd name="connsiteX1" fmla="*/ 2625389 w 2892733"/>
              <a:gd name="connsiteY1" fmla="*/ 336463 h 1067513"/>
              <a:gd name="connsiteX2" fmla="*/ 2892733 w 2892733"/>
              <a:gd name="connsiteY2" fmla="*/ 553735 h 1067513"/>
              <a:gd name="connsiteX3" fmla="*/ 2625389 w 2892733"/>
              <a:gd name="connsiteY3" fmla="*/ 754294 h 1067513"/>
              <a:gd name="connsiteX4" fmla="*/ 2629499 w 2892733"/>
              <a:gd name="connsiteY4" fmla="*/ 1062215 h 1067513"/>
              <a:gd name="connsiteX5" fmla="*/ 22720 w 2892733"/>
              <a:gd name="connsiteY5" fmla="*/ 1067513 h 1067513"/>
              <a:gd name="connsiteX6" fmla="*/ 0 w 2892733"/>
              <a:gd name="connsiteY6" fmla="*/ 0 h 1067513"/>
              <a:gd name="connsiteX7" fmla="*/ 2625389 w 2892733"/>
              <a:gd name="connsiteY7" fmla="*/ 2198 h 1067513"/>
              <a:gd name="connsiteX0" fmla="*/ 2625389 w 2892733"/>
              <a:gd name="connsiteY0" fmla="*/ 2198 h 1067513"/>
              <a:gd name="connsiteX1" fmla="*/ 2625389 w 2892733"/>
              <a:gd name="connsiteY1" fmla="*/ 336463 h 1067513"/>
              <a:gd name="connsiteX2" fmla="*/ 2892733 w 2892733"/>
              <a:gd name="connsiteY2" fmla="*/ 553735 h 1067513"/>
              <a:gd name="connsiteX3" fmla="*/ 2625390 w 2892733"/>
              <a:gd name="connsiteY3" fmla="*/ 702882 h 1067513"/>
              <a:gd name="connsiteX4" fmla="*/ 2629499 w 2892733"/>
              <a:gd name="connsiteY4" fmla="*/ 1062215 h 1067513"/>
              <a:gd name="connsiteX5" fmla="*/ 22720 w 2892733"/>
              <a:gd name="connsiteY5" fmla="*/ 1067513 h 1067513"/>
              <a:gd name="connsiteX6" fmla="*/ 0 w 2892733"/>
              <a:gd name="connsiteY6" fmla="*/ 0 h 1067513"/>
              <a:gd name="connsiteX7" fmla="*/ 2625389 w 2892733"/>
              <a:gd name="connsiteY7" fmla="*/ 2198 h 1067513"/>
              <a:gd name="connsiteX0" fmla="*/ 2625389 w 2874900"/>
              <a:gd name="connsiteY0" fmla="*/ 2198 h 1067513"/>
              <a:gd name="connsiteX1" fmla="*/ 2625389 w 2874900"/>
              <a:gd name="connsiteY1" fmla="*/ 336463 h 1067513"/>
              <a:gd name="connsiteX2" fmla="*/ 2874900 w 2874900"/>
              <a:gd name="connsiteY2" fmla="*/ 493754 h 1067513"/>
              <a:gd name="connsiteX3" fmla="*/ 2625390 w 2874900"/>
              <a:gd name="connsiteY3" fmla="*/ 702882 h 1067513"/>
              <a:gd name="connsiteX4" fmla="*/ 2629499 w 2874900"/>
              <a:gd name="connsiteY4" fmla="*/ 1062215 h 1067513"/>
              <a:gd name="connsiteX5" fmla="*/ 22720 w 2874900"/>
              <a:gd name="connsiteY5" fmla="*/ 1067513 h 1067513"/>
              <a:gd name="connsiteX6" fmla="*/ 0 w 2874900"/>
              <a:gd name="connsiteY6" fmla="*/ 0 h 1067513"/>
              <a:gd name="connsiteX7" fmla="*/ 2625389 w 2874900"/>
              <a:gd name="connsiteY7" fmla="*/ 2198 h 1067513"/>
              <a:gd name="connsiteX0" fmla="*/ 2625389 w 2883816"/>
              <a:gd name="connsiteY0" fmla="*/ 2198 h 1067513"/>
              <a:gd name="connsiteX1" fmla="*/ 2625389 w 2883816"/>
              <a:gd name="connsiteY1" fmla="*/ 336463 h 1067513"/>
              <a:gd name="connsiteX2" fmla="*/ 2883816 w 2883816"/>
              <a:gd name="connsiteY2" fmla="*/ 536598 h 1067513"/>
              <a:gd name="connsiteX3" fmla="*/ 2625390 w 2883816"/>
              <a:gd name="connsiteY3" fmla="*/ 702882 h 1067513"/>
              <a:gd name="connsiteX4" fmla="*/ 2629499 w 2883816"/>
              <a:gd name="connsiteY4" fmla="*/ 1062215 h 1067513"/>
              <a:gd name="connsiteX5" fmla="*/ 22720 w 2883816"/>
              <a:gd name="connsiteY5" fmla="*/ 1067513 h 1067513"/>
              <a:gd name="connsiteX6" fmla="*/ 0 w 2883816"/>
              <a:gd name="connsiteY6" fmla="*/ 0 h 1067513"/>
              <a:gd name="connsiteX7" fmla="*/ 2625389 w 2883816"/>
              <a:gd name="connsiteY7" fmla="*/ 2198 h 1067513"/>
              <a:gd name="connsiteX0" fmla="*/ 2638335 w 2896762"/>
              <a:gd name="connsiteY0" fmla="*/ 2198 h 1067513"/>
              <a:gd name="connsiteX1" fmla="*/ 2638335 w 2896762"/>
              <a:gd name="connsiteY1" fmla="*/ 336463 h 1067513"/>
              <a:gd name="connsiteX2" fmla="*/ 2896762 w 2896762"/>
              <a:gd name="connsiteY2" fmla="*/ 536598 h 1067513"/>
              <a:gd name="connsiteX3" fmla="*/ 2638336 w 2896762"/>
              <a:gd name="connsiteY3" fmla="*/ 702882 h 1067513"/>
              <a:gd name="connsiteX4" fmla="*/ 2642445 w 2896762"/>
              <a:gd name="connsiteY4" fmla="*/ 1062215 h 1067513"/>
              <a:gd name="connsiteX5" fmla="*/ 0 w 2896762"/>
              <a:gd name="connsiteY5" fmla="*/ 1067513 h 1067513"/>
              <a:gd name="connsiteX6" fmla="*/ 12946 w 2896762"/>
              <a:gd name="connsiteY6" fmla="*/ 0 h 1067513"/>
              <a:gd name="connsiteX7" fmla="*/ 2638335 w 2896762"/>
              <a:gd name="connsiteY7" fmla="*/ 2198 h 1067513"/>
              <a:gd name="connsiteX0" fmla="*/ 2625389 w 2883816"/>
              <a:gd name="connsiteY0" fmla="*/ 2198 h 1084651"/>
              <a:gd name="connsiteX1" fmla="*/ 2625389 w 2883816"/>
              <a:gd name="connsiteY1" fmla="*/ 336463 h 1084651"/>
              <a:gd name="connsiteX2" fmla="*/ 2883816 w 2883816"/>
              <a:gd name="connsiteY2" fmla="*/ 536598 h 1084651"/>
              <a:gd name="connsiteX3" fmla="*/ 2625390 w 2883816"/>
              <a:gd name="connsiteY3" fmla="*/ 702882 h 1084651"/>
              <a:gd name="connsiteX4" fmla="*/ 2629499 w 2883816"/>
              <a:gd name="connsiteY4" fmla="*/ 1062215 h 1084651"/>
              <a:gd name="connsiteX5" fmla="*/ 4887 w 2883816"/>
              <a:gd name="connsiteY5" fmla="*/ 1084651 h 1084651"/>
              <a:gd name="connsiteX6" fmla="*/ 0 w 2883816"/>
              <a:gd name="connsiteY6" fmla="*/ 0 h 1084651"/>
              <a:gd name="connsiteX7" fmla="*/ 2625389 w 2883816"/>
              <a:gd name="connsiteY7" fmla="*/ 2198 h 1084651"/>
              <a:gd name="connsiteX0" fmla="*/ 2638335 w 2896762"/>
              <a:gd name="connsiteY0" fmla="*/ 2198 h 1062215"/>
              <a:gd name="connsiteX1" fmla="*/ 2638335 w 2896762"/>
              <a:gd name="connsiteY1" fmla="*/ 336463 h 1062215"/>
              <a:gd name="connsiteX2" fmla="*/ 2896762 w 2896762"/>
              <a:gd name="connsiteY2" fmla="*/ 536598 h 1062215"/>
              <a:gd name="connsiteX3" fmla="*/ 2638336 w 2896762"/>
              <a:gd name="connsiteY3" fmla="*/ 702882 h 1062215"/>
              <a:gd name="connsiteX4" fmla="*/ 2642445 w 2896762"/>
              <a:gd name="connsiteY4" fmla="*/ 1062215 h 1062215"/>
              <a:gd name="connsiteX5" fmla="*/ 0 w 2896762"/>
              <a:gd name="connsiteY5" fmla="*/ 1058945 h 1062215"/>
              <a:gd name="connsiteX6" fmla="*/ 12946 w 2896762"/>
              <a:gd name="connsiteY6" fmla="*/ 0 h 1062215"/>
              <a:gd name="connsiteX7" fmla="*/ 2638335 w 2896762"/>
              <a:gd name="connsiteY7" fmla="*/ 2198 h 1062215"/>
              <a:gd name="connsiteX0" fmla="*/ 2638335 w 2896762"/>
              <a:gd name="connsiteY0" fmla="*/ 10767 h 1070784"/>
              <a:gd name="connsiteX1" fmla="*/ 2638335 w 2896762"/>
              <a:gd name="connsiteY1" fmla="*/ 345032 h 1070784"/>
              <a:gd name="connsiteX2" fmla="*/ 2896762 w 2896762"/>
              <a:gd name="connsiteY2" fmla="*/ 545167 h 1070784"/>
              <a:gd name="connsiteX3" fmla="*/ 2638336 w 2896762"/>
              <a:gd name="connsiteY3" fmla="*/ 711451 h 1070784"/>
              <a:gd name="connsiteX4" fmla="*/ 2642445 w 2896762"/>
              <a:gd name="connsiteY4" fmla="*/ 1070784 h 1070784"/>
              <a:gd name="connsiteX5" fmla="*/ 0 w 2896762"/>
              <a:gd name="connsiteY5" fmla="*/ 1067514 h 1070784"/>
              <a:gd name="connsiteX6" fmla="*/ 4030 w 2896762"/>
              <a:gd name="connsiteY6" fmla="*/ 0 h 1070784"/>
              <a:gd name="connsiteX7" fmla="*/ 2638335 w 2896762"/>
              <a:gd name="connsiteY7" fmla="*/ 10767 h 1070784"/>
              <a:gd name="connsiteX0" fmla="*/ 2638335 w 3287144"/>
              <a:gd name="connsiteY0" fmla="*/ 10767 h 1070784"/>
              <a:gd name="connsiteX1" fmla="*/ 2638335 w 3287144"/>
              <a:gd name="connsiteY1" fmla="*/ 345032 h 1070784"/>
              <a:gd name="connsiteX2" fmla="*/ 3287145 w 3287144"/>
              <a:gd name="connsiteY2" fmla="*/ 545167 h 1070784"/>
              <a:gd name="connsiteX3" fmla="*/ 2638336 w 3287144"/>
              <a:gd name="connsiteY3" fmla="*/ 711451 h 1070784"/>
              <a:gd name="connsiteX4" fmla="*/ 2642445 w 3287144"/>
              <a:gd name="connsiteY4" fmla="*/ 1070784 h 1070784"/>
              <a:gd name="connsiteX5" fmla="*/ 0 w 3287144"/>
              <a:gd name="connsiteY5" fmla="*/ 1067514 h 1070784"/>
              <a:gd name="connsiteX6" fmla="*/ 4030 w 3287144"/>
              <a:gd name="connsiteY6" fmla="*/ 0 h 1070784"/>
              <a:gd name="connsiteX7" fmla="*/ 2638335 w 3287144"/>
              <a:gd name="connsiteY7" fmla="*/ 10767 h 1070784"/>
              <a:gd name="connsiteX0" fmla="*/ 2638335 w 3287144"/>
              <a:gd name="connsiteY0" fmla="*/ 10767 h 1070784"/>
              <a:gd name="connsiteX1" fmla="*/ 2638335 w 3287144"/>
              <a:gd name="connsiteY1" fmla="*/ 345032 h 1070784"/>
              <a:gd name="connsiteX2" fmla="*/ 3287145 w 3287144"/>
              <a:gd name="connsiteY2" fmla="*/ 545167 h 1070784"/>
              <a:gd name="connsiteX3" fmla="*/ 2638335 w 3287144"/>
              <a:gd name="connsiteY3" fmla="*/ 614601 h 1070784"/>
              <a:gd name="connsiteX4" fmla="*/ 2642445 w 3287144"/>
              <a:gd name="connsiteY4" fmla="*/ 1070784 h 1070784"/>
              <a:gd name="connsiteX5" fmla="*/ 0 w 3287144"/>
              <a:gd name="connsiteY5" fmla="*/ 1067514 h 1070784"/>
              <a:gd name="connsiteX6" fmla="*/ 4030 w 3287144"/>
              <a:gd name="connsiteY6" fmla="*/ 0 h 1070784"/>
              <a:gd name="connsiteX7" fmla="*/ 2638335 w 3287144"/>
              <a:gd name="connsiteY7" fmla="*/ 10767 h 1070784"/>
              <a:gd name="connsiteX0" fmla="*/ 2638335 w 3287144"/>
              <a:gd name="connsiteY0" fmla="*/ 10767 h 1070784"/>
              <a:gd name="connsiteX1" fmla="*/ 2638335 w 3287144"/>
              <a:gd name="connsiteY1" fmla="*/ 426749 h 1070784"/>
              <a:gd name="connsiteX2" fmla="*/ 3287145 w 3287144"/>
              <a:gd name="connsiteY2" fmla="*/ 545167 h 1070784"/>
              <a:gd name="connsiteX3" fmla="*/ 2638335 w 3287144"/>
              <a:gd name="connsiteY3" fmla="*/ 614601 h 1070784"/>
              <a:gd name="connsiteX4" fmla="*/ 2642445 w 3287144"/>
              <a:gd name="connsiteY4" fmla="*/ 1070784 h 1070784"/>
              <a:gd name="connsiteX5" fmla="*/ 0 w 3287144"/>
              <a:gd name="connsiteY5" fmla="*/ 1067514 h 1070784"/>
              <a:gd name="connsiteX6" fmla="*/ 4030 w 3287144"/>
              <a:gd name="connsiteY6" fmla="*/ 0 h 1070784"/>
              <a:gd name="connsiteX7" fmla="*/ 2638335 w 3287144"/>
              <a:gd name="connsiteY7" fmla="*/ 10767 h 1070784"/>
              <a:gd name="connsiteX0" fmla="*/ 2638335 w 3287144"/>
              <a:gd name="connsiteY0" fmla="*/ 10767 h 1070784"/>
              <a:gd name="connsiteX1" fmla="*/ 2638335 w 3287144"/>
              <a:gd name="connsiteY1" fmla="*/ 463068 h 1070784"/>
              <a:gd name="connsiteX2" fmla="*/ 3287145 w 3287144"/>
              <a:gd name="connsiteY2" fmla="*/ 545167 h 1070784"/>
              <a:gd name="connsiteX3" fmla="*/ 2638335 w 3287144"/>
              <a:gd name="connsiteY3" fmla="*/ 614601 h 1070784"/>
              <a:gd name="connsiteX4" fmla="*/ 2642445 w 3287144"/>
              <a:gd name="connsiteY4" fmla="*/ 1070784 h 1070784"/>
              <a:gd name="connsiteX5" fmla="*/ 0 w 3287144"/>
              <a:gd name="connsiteY5" fmla="*/ 1067514 h 1070784"/>
              <a:gd name="connsiteX6" fmla="*/ 4030 w 3287144"/>
              <a:gd name="connsiteY6" fmla="*/ 0 h 1070784"/>
              <a:gd name="connsiteX7" fmla="*/ 2638335 w 3287144"/>
              <a:gd name="connsiteY7" fmla="*/ 10767 h 1070784"/>
              <a:gd name="connsiteX0" fmla="*/ 2638335 w 3287144"/>
              <a:gd name="connsiteY0" fmla="*/ 1687 h 1061704"/>
              <a:gd name="connsiteX1" fmla="*/ 2638335 w 3287144"/>
              <a:gd name="connsiteY1" fmla="*/ 453988 h 1061704"/>
              <a:gd name="connsiteX2" fmla="*/ 3287145 w 3287144"/>
              <a:gd name="connsiteY2" fmla="*/ 536087 h 1061704"/>
              <a:gd name="connsiteX3" fmla="*/ 2638335 w 3287144"/>
              <a:gd name="connsiteY3" fmla="*/ 605521 h 1061704"/>
              <a:gd name="connsiteX4" fmla="*/ 2642445 w 3287144"/>
              <a:gd name="connsiteY4" fmla="*/ 1061704 h 1061704"/>
              <a:gd name="connsiteX5" fmla="*/ 0 w 3287144"/>
              <a:gd name="connsiteY5" fmla="*/ 1058434 h 1061704"/>
              <a:gd name="connsiteX6" fmla="*/ 25717 w 3287144"/>
              <a:gd name="connsiteY6" fmla="*/ 0 h 1061704"/>
              <a:gd name="connsiteX7" fmla="*/ 2638335 w 3287144"/>
              <a:gd name="connsiteY7" fmla="*/ 1687 h 1061704"/>
              <a:gd name="connsiteX0" fmla="*/ 2638335 w 3056821"/>
              <a:gd name="connsiteY0" fmla="*/ 1687 h 1061704"/>
              <a:gd name="connsiteX1" fmla="*/ 2638335 w 3056821"/>
              <a:gd name="connsiteY1" fmla="*/ 453988 h 1061704"/>
              <a:gd name="connsiteX2" fmla="*/ 3056821 w 3056821"/>
              <a:gd name="connsiteY2" fmla="*/ 541779 h 1061704"/>
              <a:gd name="connsiteX3" fmla="*/ 2638335 w 3056821"/>
              <a:gd name="connsiteY3" fmla="*/ 605521 h 1061704"/>
              <a:gd name="connsiteX4" fmla="*/ 2642445 w 3056821"/>
              <a:gd name="connsiteY4" fmla="*/ 1061704 h 1061704"/>
              <a:gd name="connsiteX5" fmla="*/ 0 w 3056821"/>
              <a:gd name="connsiteY5" fmla="*/ 1058434 h 1061704"/>
              <a:gd name="connsiteX6" fmla="*/ 25717 w 3056821"/>
              <a:gd name="connsiteY6" fmla="*/ 0 h 1061704"/>
              <a:gd name="connsiteX7" fmla="*/ 2638335 w 3056821"/>
              <a:gd name="connsiteY7" fmla="*/ 1687 h 1061704"/>
              <a:gd name="connsiteX0" fmla="*/ 2638335 w 3077766"/>
              <a:gd name="connsiteY0" fmla="*/ 1687 h 1061704"/>
              <a:gd name="connsiteX1" fmla="*/ 2638335 w 3077766"/>
              <a:gd name="connsiteY1" fmla="*/ 453988 h 1061704"/>
              <a:gd name="connsiteX2" fmla="*/ 3077767 w 3077766"/>
              <a:gd name="connsiteY2" fmla="*/ 527548 h 1061704"/>
              <a:gd name="connsiteX3" fmla="*/ 2638335 w 3077766"/>
              <a:gd name="connsiteY3" fmla="*/ 605521 h 1061704"/>
              <a:gd name="connsiteX4" fmla="*/ 2642445 w 3077766"/>
              <a:gd name="connsiteY4" fmla="*/ 1061704 h 1061704"/>
              <a:gd name="connsiteX5" fmla="*/ 0 w 3077766"/>
              <a:gd name="connsiteY5" fmla="*/ 1058434 h 1061704"/>
              <a:gd name="connsiteX6" fmla="*/ 25717 w 3077766"/>
              <a:gd name="connsiteY6" fmla="*/ 0 h 1061704"/>
              <a:gd name="connsiteX7" fmla="*/ 2638335 w 3077766"/>
              <a:gd name="connsiteY7" fmla="*/ 1687 h 1061704"/>
              <a:gd name="connsiteX0" fmla="*/ 2638335 w 3077766"/>
              <a:gd name="connsiteY0" fmla="*/ 1687 h 1061704"/>
              <a:gd name="connsiteX1" fmla="*/ 2638335 w 3077766"/>
              <a:gd name="connsiteY1" fmla="*/ 453988 h 1061704"/>
              <a:gd name="connsiteX2" fmla="*/ 3077767 w 3077766"/>
              <a:gd name="connsiteY2" fmla="*/ 527548 h 1061704"/>
              <a:gd name="connsiteX3" fmla="*/ 2638341 w 3077766"/>
              <a:gd name="connsiteY3" fmla="*/ 582752 h 1061704"/>
              <a:gd name="connsiteX4" fmla="*/ 2642445 w 3077766"/>
              <a:gd name="connsiteY4" fmla="*/ 1061704 h 1061704"/>
              <a:gd name="connsiteX5" fmla="*/ 0 w 3077766"/>
              <a:gd name="connsiteY5" fmla="*/ 1058434 h 1061704"/>
              <a:gd name="connsiteX6" fmla="*/ 25717 w 3077766"/>
              <a:gd name="connsiteY6" fmla="*/ 0 h 1061704"/>
              <a:gd name="connsiteX7" fmla="*/ 2638335 w 3077766"/>
              <a:gd name="connsiteY7" fmla="*/ 1687 h 1061704"/>
              <a:gd name="connsiteX0" fmla="*/ 2638335 w 3077766"/>
              <a:gd name="connsiteY0" fmla="*/ 1687 h 1061704"/>
              <a:gd name="connsiteX1" fmla="*/ 2638341 w 3077766"/>
              <a:gd name="connsiteY1" fmla="*/ 473910 h 1061704"/>
              <a:gd name="connsiteX2" fmla="*/ 3077767 w 3077766"/>
              <a:gd name="connsiteY2" fmla="*/ 527548 h 1061704"/>
              <a:gd name="connsiteX3" fmla="*/ 2638341 w 3077766"/>
              <a:gd name="connsiteY3" fmla="*/ 582752 h 1061704"/>
              <a:gd name="connsiteX4" fmla="*/ 2642445 w 3077766"/>
              <a:gd name="connsiteY4" fmla="*/ 1061704 h 1061704"/>
              <a:gd name="connsiteX5" fmla="*/ 0 w 3077766"/>
              <a:gd name="connsiteY5" fmla="*/ 1058434 h 1061704"/>
              <a:gd name="connsiteX6" fmla="*/ 25717 w 3077766"/>
              <a:gd name="connsiteY6" fmla="*/ 0 h 1061704"/>
              <a:gd name="connsiteX7" fmla="*/ 2638335 w 3077766"/>
              <a:gd name="connsiteY7" fmla="*/ 1687 h 1061704"/>
              <a:gd name="connsiteX0" fmla="*/ 2638335 w 2642444"/>
              <a:gd name="connsiteY0" fmla="*/ 1687 h 1061704"/>
              <a:gd name="connsiteX1" fmla="*/ 2638341 w 2642444"/>
              <a:gd name="connsiteY1" fmla="*/ 473910 h 1061704"/>
              <a:gd name="connsiteX2" fmla="*/ 2638341 w 2642444"/>
              <a:gd name="connsiteY2" fmla="*/ 582752 h 1061704"/>
              <a:gd name="connsiteX3" fmla="*/ 2642445 w 2642444"/>
              <a:gd name="connsiteY3" fmla="*/ 1061704 h 1061704"/>
              <a:gd name="connsiteX4" fmla="*/ 0 w 2642444"/>
              <a:gd name="connsiteY4" fmla="*/ 1058434 h 1061704"/>
              <a:gd name="connsiteX5" fmla="*/ 25717 w 2642444"/>
              <a:gd name="connsiteY5" fmla="*/ 0 h 1061704"/>
              <a:gd name="connsiteX6" fmla="*/ 2638335 w 2642444"/>
              <a:gd name="connsiteY6" fmla="*/ 1687 h 106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2444" h="1061704">
                <a:moveTo>
                  <a:pt x="2638335" y="1687"/>
                </a:moveTo>
                <a:cubicBezTo>
                  <a:pt x="2638337" y="159095"/>
                  <a:pt x="2638339" y="316502"/>
                  <a:pt x="2638341" y="473910"/>
                </a:cubicBezTo>
                <a:lnTo>
                  <a:pt x="2638341" y="582752"/>
                </a:lnTo>
                <a:cubicBezTo>
                  <a:pt x="2639711" y="702530"/>
                  <a:pt x="2641075" y="941926"/>
                  <a:pt x="2642445" y="1061704"/>
                </a:cubicBezTo>
                <a:lnTo>
                  <a:pt x="0" y="1058434"/>
                </a:lnTo>
                <a:cubicBezTo>
                  <a:pt x="1343" y="702596"/>
                  <a:pt x="24374" y="355838"/>
                  <a:pt x="25717" y="0"/>
                </a:cubicBezTo>
                <a:lnTo>
                  <a:pt x="2638335" y="1687"/>
                </a:lnTo>
                <a:close/>
              </a:path>
            </a:pathLst>
          </a:custGeom>
          <a:solidFill>
            <a:srgbClr val="033682"/>
          </a:solidFill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7" name="手繪多邊形 16"/>
          <p:cNvSpPr/>
          <p:nvPr/>
        </p:nvSpPr>
        <p:spPr>
          <a:xfrm>
            <a:off x="2452000" y="1664695"/>
            <a:ext cx="3195780" cy="1250539"/>
          </a:xfrm>
          <a:custGeom>
            <a:avLst/>
            <a:gdLst>
              <a:gd name="connsiteX0" fmla="*/ 0 w 267344"/>
              <a:gd name="connsiteY0" fmla="*/ 0 h 1119787"/>
              <a:gd name="connsiteX1" fmla="*/ 0 w 267344"/>
              <a:gd name="connsiteY1" fmla="*/ 334265 h 1119787"/>
              <a:gd name="connsiteX2" fmla="*/ 267344 w 267344"/>
              <a:gd name="connsiteY2" fmla="*/ 551537 h 1119787"/>
              <a:gd name="connsiteX3" fmla="*/ 0 w 267344"/>
              <a:gd name="connsiteY3" fmla="*/ 752096 h 1119787"/>
              <a:gd name="connsiteX4" fmla="*/ 0 w 267344"/>
              <a:gd name="connsiteY4" fmla="*/ 1119787 h 1119787"/>
              <a:gd name="connsiteX0" fmla="*/ 0 w 267344"/>
              <a:gd name="connsiteY0" fmla="*/ 0 h 1119787"/>
              <a:gd name="connsiteX1" fmla="*/ 0 w 267344"/>
              <a:gd name="connsiteY1" fmla="*/ 334265 h 1119787"/>
              <a:gd name="connsiteX2" fmla="*/ 267344 w 267344"/>
              <a:gd name="connsiteY2" fmla="*/ 551537 h 1119787"/>
              <a:gd name="connsiteX3" fmla="*/ 0 w 267344"/>
              <a:gd name="connsiteY3" fmla="*/ 752096 h 1119787"/>
              <a:gd name="connsiteX4" fmla="*/ 4110 w 267344"/>
              <a:gd name="connsiteY4" fmla="*/ 1060017 h 1119787"/>
              <a:gd name="connsiteX5" fmla="*/ 0 w 267344"/>
              <a:gd name="connsiteY5" fmla="*/ 1119787 h 1119787"/>
              <a:gd name="connsiteX0" fmla="*/ 796005 w 1063349"/>
              <a:gd name="connsiteY0" fmla="*/ 0 h 1065315"/>
              <a:gd name="connsiteX1" fmla="*/ 796005 w 1063349"/>
              <a:gd name="connsiteY1" fmla="*/ 334265 h 1065315"/>
              <a:gd name="connsiteX2" fmla="*/ 1063349 w 1063349"/>
              <a:gd name="connsiteY2" fmla="*/ 551537 h 1065315"/>
              <a:gd name="connsiteX3" fmla="*/ 796005 w 1063349"/>
              <a:gd name="connsiteY3" fmla="*/ 752096 h 1065315"/>
              <a:gd name="connsiteX4" fmla="*/ 800115 w 1063349"/>
              <a:gd name="connsiteY4" fmla="*/ 1060017 h 1065315"/>
              <a:gd name="connsiteX5" fmla="*/ 0 w 1063349"/>
              <a:gd name="connsiteY5" fmla="*/ 1065315 h 1065315"/>
              <a:gd name="connsiteX0" fmla="*/ 2638445 w 2905789"/>
              <a:gd name="connsiteY0" fmla="*/ 0 h 1060017"/>
              <a:gd name="connsiteX1" fmla="*/ 2638445 w 2905789"/>
              <a:gd name="connsiteY1" fmla="*/ 334265 h 1060017"/>
              <a:gd name="connsiteX2" fmla="*/ 2905789 w 2905789"/>
              <a:gd name="connsiteY2" fmla="*/ 551537 h 1060017"/>
              <a:gd name="connsiteX3" fmla="*/ 2638445 w 2905789"/>
              <a:gd name="connsiteY3" fmla="*/ 752096 h 1060017"/>
              <a:gd name="connsiteX4" fmla="*/ 2642555 w 2905789"/>
              <a:gd name="connsiteY4" fmla="*/ 1060017 h 1060017"/>
              <a:gd name="connsiteX5" fmla="*/ 0 w 2905789"/>
              <a:gd name="connsiteY5" fmla="*/ 1047157 h 1060017"/>
              <a:gd name="connsiteX0" fmla="*/ 2602669 w 2870013"/>
              <a:gd name="connsiteY0" fmla="*/ 0 h 1065315"/>
              <a:gd name="connsiteX1" fmla="*/ 2602669 w 2870013"/>
              <a:gd name="connsiteY1" fmla="*/ 334265 h 1065315"/>
              <a:gd name="connsiteX2" fmla="*/ 2870013 w 2870013"/>
              <a:gd name="connsiteY2" fmla="*/ 551537 h 1065315"/>
              <a:gd name="connsiteX3" fmla="*/ 2602669 w 2870013"/>
              <a:gd name="connsiteY3" fmla="*/ 752096 h 1065315"/>
              <a:gd name="connsiteX4" fmla="*/ 2606779 w 2870013"/>
              <a:gd name="connsiteY4" fmla="*/ 1060017 h 1065315"/>
              <a:gd name="connsiteX5" fmla="*/ 0 w 2870013"/>
              <a:gd name="connsiteY5" fmla="*/ 1065315 h 1065315"/>
              <a:gd name="connsiteX0" fmla="*/ 2602669 w 2870013"/>
              <a:gd name="connsiteY0" fmla="*/ 0 h 1065315"/>
              <a:gd name="connsiteX1" fmla="*/ 2602669 w 2870013"/>
              <a:gd name="connsiteY1" fmla="*/ 334265 h 1065315"/>
              <a:gd name="connsiteX2" fmla="*/ 2870013 w 2870013"/>
              <a:gd name="connsiteY2" fmla="*/ 551537 h 1065315"/>
              <a:gd name="connsiteX3" fmla="*/ 2602669 w 2870013"/>
              <a:gd name="connsiteY3" fmla="*/ 752096 h 1065315"/>
              <a:gd name="connsiteX4" fmla="*/ 2606779 w 2870013"/>
              <a:gd name="connsiteY4" fmla="*/ 1060017 h 1065315"/>
              <a:gd name="connsiteX5" fmla="*/ 0 w 2870013"/>
              <a:gd name="connsiteY5" fmla="*/ 1065315 h 1065315"/>
              <a:gd name="connsiteX6" fmla="*/ 2602669 w 2870013"/>
              <a:gd name="connsiteY6" fmla="*/ 0 h 1065315"/>
              <a:gd name="connsiteX0" fmla="*/ 2602669 w 2870013"/>
              <a:gd name="connsiteY0" fmla="*/ 0 h 1065315"/>
              <a:gd name="connsiteX1" fmla="*/ 2602669 w 2870013"/>
              <a:gd name="connsiteY1" fmla="*/ 334265 h 1065315"/>
              <a:gd name="connsiteX2" fmla="*/ 2870013 w 2870013"/>
              <a:gd name="connsiteY2" fmla="*/ 551537 h 1065315"/>
              <a:gd name="connsiteX3" fmla="*/ 2602669 w 2870013"/>
              <a:gd name="connsiteY3" fmla="*/ 752096 h 1065315"/>
              <a:gd name="connsiteX4" fmla="*/ 2606779 w 2870013"/>
              <a:gd name="connsiteY4" fmla="*/ 1060017 h 1065315"/>
              <a:gd name="connsiteX5" fmla="*/ 0 w 2870013"/>
              <a:gd name="connsiteY5" fmla="*/ 1065315 h 1065315"/>
              <a:gd name="connsiteX6" fmla="*/ 469193 w 2870013"/>
              <a:gd name="connsiteY6" fmla="*/ 869364 h 1065315"/>
              <a:gd name="connsiteX7" fmla="*/ 2602669 w 2870013"/>
              <a:gd name="connsiteY7" fmla="*/ 0 h 1065315"/>
              <a:gd name="connsiteX0" fmla="*/ 2607502 w 2874846"/>
              <a:gd name="connsiteY0" fmla="*/ 11276 h 1076591"/>
              <a:gd name="connsiteX1" fmla="*/ 2607502 w 2874846"/>
              <a:gd name="connsiteY1" fmla="*/ 345541 h 1076591"/>
              <a:gd name="connsiteX2" fmla="*/ 2874846 w 2874846"/>
              <a:gd name="connsiteY2" fmla="*/ 562813 h 1076591"/>
              <a:gd name="connsiteX3" fmla="*/ 2607502 w 2874846"/>
              <a:gd name="connsiteY3" fmla="*/ 763372 h 1076591"/>
              <a:gd name="connsiteX4" fmla="*/ 2611612 w 2874846"/>
              <a:gd name="connsiteY4" fmla="*/ 1071293 h 1076591"/>
              <a:gd name="connsiteX5" fmla="*/ 4833 w 2874846"/>
              <a:gd name="connsiteY5" fmla="*/ 1076591 h 1076591"/>
              <a:gd name="connsiteX6" fmla="*/ 0 w 2874846"/>
              <a:gd name="connsiteY6" fmla="*/ 0 h 1076591"/>
              <a:gd name="connsiteX7" fmla="*/ 2607502 w 2874846"/>
              <a:gd name="connsiteY7" fmla="*/ 11276 h 1076591"/>
              <a:gd name="connsiteX0" fmla="*/ 2625389 w 2892733"/>
              <a:gd name="connsiteY0" fmla="*/ 2198 h 1067513"/>
              <a:gd name="connsiteX1" fmla="*/ 2625389 w 2892733"/>
              <a:gd name="connsiteY1" fmla="*/ 336463 h 1067513"/>
              <a:gd name="connsiteX2" fmla="*/ 2892733 w 2892733"/>
              <a:gd name="connsiteY2" fmla="*/ 553735 h 1067513"/>
              <a:gd name="connsiteX3" fmla="*/ 2625389 w 2892733"/>
              <a:gd name="connsiteY3" fmla="*/ 754294 h 1067513"/>
              <a:gd name="connsiteX4" fmla="*/ 2629499 w 2892733"/>
              <a:gd name="connsiteY4" fmla="*/ 1062215 h 1067513"/>
              <a:gd name="connsiteX5" fmla="*/ 22720 w 2892733"/>
              <a:gd name="connsiteY5" fmla="*/ 1067513 h 1067513"/>
              <a:gd name="connsiteX6" fmla="*/ 0 w 2892733"/>
              <a:gd name="connsiteY6" fmla="*/ 0 h 1067513"/>
              <a:gd name="connsiteX7" fmla="*/ 2625389 w 2892733"/>
              <a:gd name="connsiteY7" fmla="*/ 2198 h 1067513"/>
              <a:gd name="connsiteX0" fmla="*/ 2625389 w 2892733"/>
              <a:gd name="connsiteY0" fmla="*/ 2198 h 1067513"/>
              <a:gd name="connsiteX1" fmla="*/ 2625389 w 2892733"/>
              <a:gd name="connsiteY1" fmla="*/ 336463 h 1067513"/>
              <a:gd name="connsiteX2" fmla="*/ 2892733 w 2892733"/>
              <a:gd name="connsiteY2" fmla="*/ 553735 h 1067513"/>
              <a:gd name="connsiteX3" fmla="*/ 2625390 w 2892733"/>
              <a:gd name="connsiteY3" fmla="*/ 702882 h 1067513"/>
              <a:gd name="connsiteX4" fmla="*/ 2629499 w 2892733"/>
              <a:gd name="connsiteY4" fmla="*/ 1062215 h 1067513"/>
              <a:gd name="connsiteX5" fmla="*/ 22720 w 2892733"/>
              <a:gd name="connsiteY5" fmla="*/ 1067513 h 1067513"/>
              <a:gd name="connsiteX6" fmla="*/ 0 w 2892733"/>
              <a:gd name="connsiteY6" fmla="*/ 0 h 1067513"/>
              <a:gd name="connsiteX7" fmla="*/ 2625389 w 2892733"/>
              <a:gd name="connsiteY7" fmla="*/ 2198 h 1067513"/>
              <a:gd name="connsiteX0" fmla="*/ 2625389 w 2874900"/>
              <a:gd name="connsiteY0" fmla="*/ 2198 h 1067513"/>
              <a:gd name="connsiteX1" fmla="*/ 2625389 w 2874900"/>
              <a:gd name="connsiteY1" fmla="*/ 336463 h 1067513"/>
              <a:gd name="connsiteX2" fmla="*/ 2874900 w 2874900"/>
              <a:gd name="connsiteY2" fmla="*/ 493754 h 1067513"/>
              <a:gd name="connsiteX3" fmla="*/ 2625390 w 2874900"/>
              <a:gd name="connsiteY3" fmla="*/ 702882 h 1067513"/>
              <a:gd name="connsiteX4" fmla="*/ 2629499 w 2874900"/>
              <a:gd name="connsiteY4" fmla="*/ 1062215 h 1067513"/>
              <a:gd name="connsiteX5" fmla="*/ 22720 w 2874900"/>
              <a:gd name="connsiteY5" fmla="*/ 1067513 h 1067513"/>
              <a:gd name="connsiteX6" fmla="*/ 0 w 2874900"/>
              <a:gd name="connsiteY6" fmla="*/ 0 h 1067513"/>
              <a:gd name="connsiteX7" fmla="*/ 2625389 w 2874900"/>
              <a:gd name="connsiteY7" fmla="*/ 2198 h 1067513"/>
              <a:gd name="connsiteX0" fmla="*/ 2625389 w 2883816"/>
              <a:gd name="connsiteY0" fmla="*/ 2198 h 1067513"/>
              <a:gd name="connsiteX1" fmla="*/ 2625389 w 2883816"/>
              <a:gd name="connsiteY1" fmla="*/ 336463 h 1067513"/>
              <a:gd name="connsiteX2" fmla="*/ 2883816 w 2883816"/>
              <a:gd name="connsiteY2" fmla="*/ 536598 h 1067513"/>
              <a:gd name="connsiteX3" fmla="*/ 2625390 w 2883816"/>
              <a:gd name="connsiteY3" fmla="*/ 702882 h 1067513"/>
              <a:gd name="connsiteX4" fmla="*/ 2629499 w 2883816"/>
              <a:gd name="connsiteY4" fmla="*/ 1062215 h 1067513"/>
              <a:gd name="connsiteX5" fmla="*/ 22720 w 2883816"/>
              <a:gd name="connsiteY5" fmla="*/ 1067513 h 1067513"/>
              <a:gd name="connsiteX6" fmla="*/ 0 w 2883816"/>
              <a:gd name="connsiteY6" fmla="*/ 0 h 1067513"/>
              <a:gd name="connsiteX7" fmla="*/ 2625389 w 2883816"/>
              <a:gd name="connsiteY7" fmla="*/ 2198 h 1067513"/>
              <a:gd name="connsiteX0" fmla="*/ 2638335 w 2896762"/>
              <a:gd name="connsiteY0" fmla="*/ 2198 h 1067513"/>
              <a:gd name="connsiteX1" fmla="*/ 2638335 w 2896762"/>
              <a:gd name="connsiteY1" fmla="*/ 336463 h 1067513"/>
              <a:gd name="connsiteX2" fmla="*/ 2896762 w 2896762"/>
              <a:gd name="connsiteY2" fmla="*/ 536598 h 1067513"/>
              <a:gd name="connsiteX3" fmla="*/ 2638336 w 2896762"/>
              <a:gd name="connsiteY3" fmla="*/ 702882 h 1067513"/>
              <a:gd name="connsiteX4" fmla="*/ 2642445 w 2896762"/>
              <a:gd name="connsiteY4" fmla="*/ 1062215 h 1067513"/>
              <a:gd name="connsiteX5" fmla="*/ 0 w 2896762"/>
              <a:gd name="connsiteY5" fmla="*/ 1067513 h 1067513"/>
              <a:gd name="connsiteX6" fmla="*/ 12946 w 2896762"/>
              <a:gd name="connsiteY6" fmla="*/ 0 h 1067513"/>
              <a:gd name="connsiteX7" fmla="*/ 2638335 w 2896762"/>
              <a:gd name="connsiteY7" fmla="*/ 2198 h 1067513"/>
              <a:gd name="connsiteX0" fmla="*/ 2625389 w 2883816"/>
              <a:gd name="connsiteY0" fmla="*/ 2198 h 1084651"/>
              <a:gd name="connsiteX1" fmla="*/ 2625389 w 2883816"/>
              <a:gd name="connsiteY1" fmla="*/ 336463 h 1084651"/>
              <a:gd name="connsiteX2" fmla="*/ 2883816 w 2883816"/>
              <a:gd name="connsiteY2" fmla="*/ 536598 h 1084651"/>
              <a:gd name="connsiteX3" fmla="*/ 2625390 w 2883816"/>
              <a:gd name="connsiteY3" fmla="*/ 702882 h 1084651"/>
              <a:gd name="connsiteX4" fmla="*/ 2629499 w 2883816"/>
              <a:gd name="connsiteY4" fmla="*/ 1062215 h 1084651"/>
              <a:gd name="connsiteX5" fmla="*/ 4887 w 2883816"/>
              <a:gd name="connsiteY5" fmla="*/ 1084651 h 1084651"/>
              <a:gd name="connsiteX6" fmla="*/ 0 w 2883816"/>
              <a:gd name="connsiteY6" fmla="*/ 0 h 1084651"/>
              <a:gd name="connsiteX7" fmla="*/ 2625389 w 2883816"/>
              <a:gd name="connsiteY7" fmla="*/ 2198 h 1084651"/>
              <a:gd name="connsiteX0" fmla="*/ 2638335 w 2896762"/>
              <a:gd name="connsiteY0" fmla="*/ 2198 h 1062215"/>
              <a:gd name="connsiteX1" fmla="*/ 2638335 w 2896762"/>
              <a:gd name="connsiteY1" fmla="*/ 336463 h 1062215"/>
              <a:gd name="connsiteX2" fmla="*/ 2896762 w 2896762"/>
              <a:gd name="connsiteY2" fmla="*/ 536598 h 1062215"/>
              <a:gd name="connsiteX3" fmla="*/ 2638336 w 2896762"/>
              <a:gd name="connsiteY3" fmla="*/ 702882 h 1062215"/>
              <a:gd name="connsiteX4" fmla="*/ 2642445 w 2896762"/>
              <a:gd name="connsiteY4" fmla="*/ 1062215 h 1062215"/>
              <a:gd name="connsiteX5" fmla="*/ 0 w 2896762"/>
              <a:gd name="connsiteY5" fmla="*/ 1058945 h 1062215"/>
              <a:gd name="connsiteX6" fmla="*/ 12946 w 2896762"/>
              <a:gd name="connsiteY6" fmla="*/ 0 h 1062215"/>
              <a:gd name="connsiteX7" fmla="*/ 2638335 w 2896762"/>
              <a:gd name="connsiteY7" fmla="*/ 2198 h 1062215"/>
              <a:gd name="connsiteX0" fmla="*/ 2638335 w 2896762"/>
              <a:gd name="connsiteY0" fmla="*/ 10767 h 1070784"/>
              <a:gd name="connsiteX1" fmla="*/ 2638335 w 2896762"/>
              <a:gd name="connsiteY1" fmla="*/ 345032 h 1070784"/>
              <a:gd name="connsiteX2" fmla="*/ 2896762 w 2896762"/>
              <a:gd name="connsiteY2" fmla="*/ 545167 h 1070784"/>
              <a:gd name="connsiteX3" fmla="*/ 2638336 w 2896762"/>
              <a:gd name="connsiteY3" fmla="*/ 711451 h 1070784"/>
              <a:gd name="connsiteX4" fmla="*/ 2642445 w 2896762"/>
              <a:gd name="connsiteY4" fmla="*/ 1070784 h 1070784"/>
              <a:gd name="connsiteX5" fmla="*/ 0 w 2896762"/>
              <a:gd name="connsiteY5" fmla="*/ 1067514 h 1070784"/>
              <a:gd name="connsiteX6" fmla="*/ 4030 w 2896762"/>
              <a:gd name="connsiteY6" fmla="*/ 0 h 1070784"/>
              <a:gd name="connsiteX7" fmla="*/ 2638335 w 2896762"/>
              <a:gd name="connsiteY7" fmla="*/ 10767 h 107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6762" h="1070784">
                <a:moveTo>
                  <a:pt x="2638335" y="10767"/>
                </a:moveTo>
                <a:lnTo>
                  <a:pt x="2638335" y="345032"/>
                </a:lnTo>
                <a:lnTo>
                  <a:pt x="2896762" y="545167"/>
                </a:lnTo>
                <a:lnTo>
                  <a:pt x="2638336" y="711451"/>
                </a:lnTo>
                <a:cubicBezTo>
                  <a:pt x="2639706" y="831229"/>
                  <a:pt x="2641075" y="951006"/>
                  <a:pt x="2642445" y="1070784"/>
                </a:cubicBezTo>
                <a:lnTo>
                  <a:pt x="0" y="1067514"/>
                </a:lnTo>
                <a:cubicBezTo>
                  <a:pt x="1343" y="711676"/>
                  <a:pt x="2687" y="355838"/>
                  <a:pt x="4030" y="0"/>
                </a:cubicBezTo>
                <a:lnTo>
                  <a:pt x="2638335" y="10767"/>
                </a:lnTo>
                <a:close/>
              </a:path>
            </a:pathLst>
          </a:custGeom>
          <a:solidFill>
            <a:srgbClr val="033682"/>
          </a:solidFill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8" name="手繪多邊形 17"/>
          <p:cNvSpPr/>
          <p:nvPr/>
        </p:nvSpPr>
        <p:spPr>
          <a:xfrm>
            <a:off x="382718" y="1664695"/>
            <a:ext cx="2443380" cy="1250539"/>
          </a:xfrm>
          <a:custGeom>
            <a:avLst/>
            <a:gdLst>
              <a:gd name="connsiteX0" fmla="*/ 0 w 267344"/>
              <a:gd name="connsiteY0" fmla="*/ 0 h 1119787"/>
              <a:gd name="connsiteX1" fmla="*/ 0 w 267344"/>
              <a:gd name="connsiteY1" fmla="*/ 334265 h 1119787"/>
              <a:gd name="connsiteX2" fmla="*/ 267344 w 267344"/>
              <a:gd name="connsiteY2" fmla="*/ 551537 h 1119787"/>
              <a:gd name="connsiteX3" fmla="*/ 0 w 267344"/>
              <a:gd name="connsiteY3" fmla="*/ 752096 h 1119787"/>
              <a:gd name="connsiteX4" fmla="*/ 0 w 267344"/>
              <a:gd name="connsiteY4" fmla="*/ 1119787 h 1119787"/>
              <a:gd name="connsiteX0" fmla="*/ 0 w 267344"/>
              <a:gd name="connsiteY0" fmla="*/ 0 h 1119787"/>
              <a:gd name="connsiteX1" fmla="*/ 0 w 267344"/>
              <a:gd name="connsiteY1" fmla="*/ 334265 h 1119787"/>
              <a:gd name="connsiteX2" fmla="*/ 267344 w 267344"/>
              <a:gd name="connsiteY2" fmla="*/ 551537 h 1119787"/>
              <a:gd name="connsiteX3" fmla="*/ 0 w 267344"/>
              <a:gd name="connsiteY3" fmla="*/ 752096 h 1119787"/>
              <a:gd name="connsiteX4" fmla="*/ 4110 w 267344"/>
              <a:gd name="connsiteY4" fmla="*/ 1060017 h 1119787"/>
              <a:gd name="connsiteX5" fmla="*/ 0 w 267344"/>
              <a:gd name="connsiteY5" fmla="*/ 1119787 h 1119787"/>
              <a:gd name="connsiteX0" fmla="*/ 796005 w 1063349"/>
              <a:gd name="connsiteY0" fmla="*/ 0 h 1065315"/>
              <a:gd name="connsiteX1" fmla="*/ 796005 w 1063349"/>
              <a:gd name="connsiteY1" fmla="*/ 334265 h 1065315"/>
              <a:gd name="connsiteX2" fmla="*/ 1063349 w 1063349"/>
              <a:gd name="connsiteY2" fmla="*/ 551537 h 1065315"/>
              <a:gd name="connsiteX3" fmla="*/ 796005 w 1063349"/>
              <a:gd name="connsiteY3" fmla="*/ 752096 h 1065315"/>
              <a:gd name="connsiteX4" fmla="*/ 800115 w 1063349"/>
              <a:gd name="connsiteY4" fmla="*/ 1060017 h 1065315"/>
              <a:gd name="connsiteX5" fmla="*/ 0 w 1063349"/>
              <a:gd name="connsiteY5" fmla="*/ 1065315 h 1065315"/>
              <a:gd name="connsiteX0" fmla="*/ 2638445 w 2905789"/>
              <a:gd name="connsiteY0" fmla="*/ 0 h 1060017"/>
              <a:gd name="connsiteX1" fmla="*/ 2638445 w 2905789"/>
              <a:gd name="connsiteY1" fmla="*/ 334265 h 1060017"/>
              <a:gd name="connsiteX2" fmla="*/ 2905789 w 2905789"/>
              <a:gd name="connsiteY2" fmla="*/ 551537 h 1060017"/>
              <a:gd name="connsiteX3" fmla="*/ 2638445 w 2905789"/>
              <a:gd name="connsiteY3" fmla="*/ 752096 h 1060017"/>
              <a:gd name="connsiteX4" fmla="*/ 2642555 w 2905789"/>
              <a:gd name="connsiteY4" fmla="*/ 1060017 h 1060017"/>
              <a:gd name="connsiteX5" fmla="*/ 0 w 2905789"/>
              <a:gd name="connsiteY5" fmla="*/ 1047157 h 1060017"/>
              <a:gd name="connsiteX0" fmla="*/ 2602669 w 2870013"/>
              <a:gd name="connsiteY0" fmla="*/ 0 h 1065315"/>
              <a:gd name="connsiteX1" fmla="*/ 2602669 w 2870013"/>
              <a:gd name="connsiteY1" fmla="*/ 334265 h 1065315"/>
              <a:gd name="connsiteX2" fmla="*/ 2870013 w 2870013"/>
              <a:gd name="connsiteY2" fmla="*/ 551537 h 1065315"/>
              <a:gd name="connsiteX3" fmla="*/ 2602669 w 2870013"/>
              <a:gd name="connsiteY3" fmla="*/ 752096 h 1065315"/>
              <a:gd name="connsiteX4" fmla="*/ 2606779 w 2870013"/>
              <a:gd name="connsiteY4" fmla="*/ 1060017 h 1065315"/>
              <a:gd name="connsiteX5" fmla="*/ 0 w 2870013"/>
              <a:gd name="connsiteY5" fmla="*/ 1065315 h 1065315"/>
              <a:gd name="connsiteX0" fmla="*/ 2602669 w 2870013"/>
              <a:gd name="connsiteY0" fmla="*/ 0 h 1065315"/>
              <a:gd name="connsiteX1" fmla="*/ 2602669 w 2870013"/>
              <a:gd name="connsiteY1" fmla="*/ 334265 h 1065315"/>
              <a:gd name="connsiteX2" fmla="*/ 2870013 w 2870013"/>
              <a:gd name="connsiteY2" fmla="*/ 551537 h 1065315"/>
              <a:gd name="connsiteX3" fmla="*/ 2602669 w 2870013"/>
              <a:gd name="connsiteY3" fmla="*/ 752096 h 1065315"/>
              <a:gd name="connsiteX4" fmla="*/ 2606779 w 2870013"/>
              <a:gd name="connsiteY4" fmla="*/ 1060017 h 1065315"/>
              <a:gd name="connsiteX5" fmla="*/ 0 w 2870013"/>
              <a:gd name="connsiteY5" fmla="*/ 1065315 h 1065315"/>
              <a:gd name="connsiteX6" fmla="*/ 2602669 w 2870013"/>
              <a:gd name="connsiteY6" fmla="*/ 0 h 1065315"/>
              <a:gd name="connsiteX0" fmla="*/ 2602669 w 2870013"/>
              <a:gd name="connsiteY0" fmla="*/ 0 h 1065315"/>
              <a:gd name="connsiteX1" fmla="*/ 2602669 w 2870013"/>
              <a:gd name="connsiteY1" fmla="*/ 334265 h 1065315"/>
              <a:gd name="connsiteX2" fmla="*/ 2870013 w 2870013"/>
              <a:gd name="connsiteY2" fmla="*/ 551537 h 1065315"/>
              <a:gd name="connsiteX3" fmla="*/ 2602669 w 2870013"/>
              <a:gd name="connsiteY3" fmla="*/ 752096 h 1065315"/>
              <a:gd name="connsiteX4" fmla="*/ 2606779 w 2870013"/>
              <a:gd name="connsiteY4" fmla="*/ 1060017 h 1065315"/>
              <a:gd name="connsiteX5" fmla="*/ 0 w 2870013"/>
              <a:gd name="connsiteY5" fmla="*/ 1065315 h 1065315"/>
              <a:gd name="connsiteX6" fmla="*/ 469193 w 2870013"/>
              <a:gd name="connsiteY6" fmla="*/ 869364 h 1065315"/>
              <a:gd name="connsiteX7" fmla="*/ 2602669 w 2870013"/>
              <a:gd name="connsiteY7" fmla="*/ 0 h 1065315"/>
              <a:gd name="connsiteX0" fmla="*/ 2607502 w 2874846"/>
              <a:gd name="connsiteY0" fmla="*/ 11276 h 1076591"/>
              <a:gd name="connsiteX1" fmla="*/ 2607502 w 2874846"/>
              <a:gd name="connsiteY1" fmla="*/ 345541 h 1076591"/>
              <a:gd name="connsiteX2" fmla="*/ 2874846 w 2874846"/>
              <a:gd name="connsiteY2" fmla="*/ 562813 h 1076591"/>
              <a:gd name="connsiteX3" fmla="*/ 2607502 w 2874846"/>
              <a:gd name="connsiteY3" fmla="*/ 763372 h 1076591"/>
              <a:gd name="connsiteX4" fmla="*/ 2611612 w 2874846"/>
              <a:gd name="connsiteY4" fmla="*/ 1071293 h 1076591"/>
              <a:gd name="connsiteX5" fmla="*/ 4833 w 2874846"/>
              <a:gd name="connsiteY5" fmla="*/ 1076591 h 1076591"/>
              <a:gd name="connsiteX6" fmla="*/ 0 w 2874846"/>
              <a:gd name="connsiteY6" fmla="*/ 0 h 1076591"/>
              <a:gd name="connsiteX7" fmla="*/ 2607502 w 2874846"/>
              <a:gd name="connsiteY7" fmla="*/ 11276 h 1076591"/>
              <a:gd name="connsiteX0" fmla="*/ 2625389 w 2892733"/>
              <a:gd name="connsiteY0" fmla="*/ 2198 h 1067513"/>
              <a:gd name="connsiteX1" fmla="*/ 2625389 w 2892733"/>
              <a:gd name="connsiteY1" fmla="*/ 336463 h 1067513"/>
              <a:gd name="connsiteX2" fmla="*/ 2892733 w 2892733"/>
              <a:gd name="connsiteY2" fmla="*/ 553735 h 1067513"/>
              <a:gd name="connsiteX3" fmla="*/ 2625389 w 2892733"/>
              <a:gd name="connsiteY3" fmla="*/ 754294 h 1067513"/>
              <a:gd name="connsiteX4" fmla="*/ 2629499 w 2892733"/>
              <a:gd name="connsiteY4" fmla="*/ 1062215 h 1067513"/>
              <a:gd name="connsiteX5" fmla="*/ 22720 w 2892733"/>
              <a:gd name="connsiteY5" fmla="*/ 1067513 h 1067513"/>
              <a:gd name="connsiteX6" fmla="*/ 0 w 2892733"/>
              <a:gd name="connsiteY6" fmla="*/ 0 h 1067513"/>
              <a:gd name="connsiteX7" fmla="*/ 2625389 w 2892733"/>
              <a:gd name="connsiteY7" fmla="*/ 2198 h 1067513"/>
              <a:gd name="connsiteX0" fmla="*/ 2625389 w 2892733"/>
              <a:gd name="connsiteY0" fmla="*/ 2198 h 1067513"/>
              <a:gd name="connsiteX1" fmla="*/ 2625389 w 2892733"/>
              <a:gd name="connsiteY1" fmla="*/ 336463 h 1067513"/>
              <a:gd name="connsiteX2" fmla="*/ 2892733 w 2892733"/>
              <a:gd name="connsiteY2" fmla="*/ 553735 h 1067513"/>
              <a:gd name="connsiteX3" fmla="*/ 2625390 w 2892733"/>
              <a:gd name="connsiteY3" fmla="*/ 702882 h 1067513"/>
              <a:gd name="connsiteX4" fmla="*/ 2629499 w 2892733"/>
              <a:gd name="connsiteY4" fmla="*/ 1062215 h 1067513"/>
              <a:gd name="connsiteX5" fmla="*/ 22720 w 2892733"/>
              <a:gd name="connsiteY5" fmla="*/ 1067513 h 1067513"/>
              <a:gd name="connsiteX6" fmla="*/ 0 w 2892733"/>
              <a:gd name="connsiteY6" fmla="*/ 0 h 1067513"/>
              <a:gd name="connsiteX7" fmla="*/ 2625389 w 2892733"/>
              <a:gd name="connsiteY7" fmla="*/ 2198 h 1067513"/>
              <a:gd name="connsiteX0" fmla="*/ 2625389 w 2874900"/>
              <a:gd name="connsiteY0" fmla="*/ 2198 h 1067513"/>
              <a:gd name="connsiteX1" fmla="*/ 2625389 w 2874900"/>
              <a:gd name="connsiteY1" fmla="*/ 336463 h 1067513"/>
              <a:gd name="connsiteX2" fmla="*/ 2874900 w 2874900"/>
              <a:gd name="connsiteY2" fmla="*/ 493754 h 1067513"/>
              <a:gd name="connsiteX3" fmla="*/ 2625390 w 2874900"/>
              <a:gd name="connsiteY3" fmla="*/ 702882 h 1067513"/>
              <a:gd name="connsiteX4" fmla="*/ 2629499 w 2874900"/>
              <a:gd name="connsiteY4" fmla="*/ 1062215 h 1067513"/>
              <a:gd name="connsiteX5" fmla="*/ 22720 w 2874900"/>
              <a:gd name="connsiteY5" fmla="*/ 1067513 h 1067513"/>
              <a:gd name="connsiteX6" fmla="*/ 0 w 2874900"/>
              <a:gd name="connsiteY6" fmla="*/ 0 h 1067513"/>
              <a:gd name="connsiteX7" fmla="*/ 2625389 w 2874900"/>
              <a:gd name="connsiteY7" fmla="*/ 2198 h 1067513"/>
              <a:gd name="connsiteX0" fmla="*/ 2625389 w 2883816"/>
              <a:gd name="connsiteY0" fmla="*/ 2198 h 1067513"/>
              <a:gd name="connsiteX1" fmla="*/ 2625389 w 2883816"/>
              <a:gd name="connsiteY1" fmla="*/ 336463 h 1067513"/>
              <a:gd name="connsiteX2" fmla="*/ 2883816 w 2883816"/>
              <a:gd name="connsiteY2" fmla="*/ 536598 h 1067513"/>
              <a:gd name="connsiteX3" fmla="*/ 2625390 w 2883816"/>
              <a:gd name="connsiteY3" fmla="*/ 702882 h 1067513"/>
              <a:gd name="connsiteX4" fmla="*/ 2629499 w 2883816"/>
              <a:gd name="connsiteY4" fmla="*/ 1062215 h 1067513"/>
              <a:gd name="connsiteX5" fmla="*/ 22720 w 2883816"/>
              <a:gd name="connsiteY5" fmla="*/ 1067513 h 1067513"/>
              <a:gd name="connsiteX6" fmla="*/ 0 w 2883816"/>
              <a:gd name="connsiteY6" fmla="*/ 0 h 1067513"/>
              <a:gd name="connsiteX7" fmla="*/ 2625389 w 2883816"/>
              <a:gd name="connsiteY7" fmla="*/ 2198 h 1067513"/>
              <a:gd name="connsiteX0" fmla="*/ 2638335 w 2896762"/>
              <a:gd name="connsiteY0" fmla="*/ 2198 h 1067513"/>
              <a:gd name="connsiteX1" fmla="*/ 2638335 w 2896762"/>
              <a:gd name="connsiteY1" fmla="*/ 336463 h 1067513"/>
              <a:gd name="connsiteX2" fmla="*/ 2896762 w 2896762"/>
              <a:gd name="connsiteY2" fmla="*/ 536598 h 1067513"/>
              <a:gd name="connsiteX3" fmla="*/ 2638336 w 2896762"/>
              <a:gd name="connsiteY3" fmla="*/ 702882 h 1067513"/>
              <a:gd name="connsiteX4" fmla="*/ 2642445 w 2896762"/>
              <a:gd name="connsiteY4" fmla="*/ 1062215 h 1067513"/>
              <a:gd name="connsiteX5" fmla="*/ 0 w 2896762"/>
              <a:gd name="connsiteY5" fmla="*/ 1067513 h 1067513"/>
              <a:gd name="connsiteX6" fmla="*/ 12946 w 2896762"/>
              <a:gd name="connsiteY6" fmla="*/ 0 h 1067513"/>
              <a:gd name="connsiteX7" fmla="*/ 2638335 w 2896762"/>
              <a:gd name="connsiteY7" fmla="*/ 2198 h 1067513"/>
              <a:gd name="connsiteX0" fmla="*/ 2625389 w 2883816"/>
              <a:gd name="connsiteY0" fmla="*/ 2198 h 1084651"/>
              <a:gd name="connsiteX1" fmla="*/ 2625389 w 2883816"/>
              <a:gd name="connsiteY1" fmla="*/ 336463 h 1084651"/>
              <a:gd name="connsiteX2" fmla="*/ 2883816 w 2883816"/>
              <a:gd name="connsiteY2" fmla="*/ 536598 h 1084651"/>
              <a:gd name="connsiteX3" fmla="*/ 2625390 w 2883816"/>
              <a:gd name="connsiteY3" fmla="*/ 702882 h 1084651"/>
              <a:gd name="connsiteX4" fmla="*/ 2629499 w 2883816"/>
              <a:gd name="connsiteY4" fmla="*/ 1062215 h 1084651"/>
              <a:gd name="connsiteX5" fmla="*/ 4887 w 2883816"/>
              <a:gd name="connsiteY5" fmla="*/ 1084651 h 1084651"/>
              <a:gd name="connsiteX6" fmla="*/ 0 w 2883816"/>
              <a:gd name="connsiteY6" fmla="*/ 0 h 1084651"/>
              <a:gd name="connsiteX7" fmla="*/ 2625389 w 2883816"/>
              <a:gd name="connsiteY7" fmla="*/ 2198 h 1084651"/>
              <a:gd name="connsiteX0" fmla="*/ 2638335 w 2896762"/>
              <a:gd name="connsiteY0" fmla="*/ 2198 h 1062215"/>
              <a:gd name="connsiteX1" fmla="*/ 2638335 w 2896762"/>
              <a:gd name="connsiteY1" fmla="*/ 336463 h 1062215"/>
              <a:gd name="connsiteX2" fmla="*/ 2896762 w 2896762"/>
              <a:gd name="connsiteY2" fmla="*/ 536598 h 1062215"/>
              <a:gd name="connsiteX3" fmla="*/ 2638336 w 2896762"/>
              <a:gd name="connsiteY3" fmla="*/ 702882 h 1062215"/>
              <a:gd name="connsiteX4" fmla="*/ 2642445 w 2896762"/>
              <a:gd name="connsiteY4" fmla="*/ 1062215 h 1062215"/>
              <a:gd name="connsiteX5" fmla="*/ 0 w 2896762"/>
              <a:gd name="connsiteY5" fmla="*/ 1058945 h 1062215"/>
              <a:gd name="connsiteX6" fmla="*/ 12946 w 2896762"/>
              <a:gd name="connsiteY6" fmla="*/ 0 h 1062215"/>
              <a:gd name="connsiteX7" fmla="*/ 2638335 w 2896762"/>
              <a:gd name="connsiteY7" fmla="*/ 2198 h 1062215"/>
              <a:gd name="connsiteX0" fmla="*/ 2638335 w 2896762"/>
              <a:gd name="connsiteY0" fmla="*/ 10767 h 1070784"/>
              <a:gd name="connsiteX1" fmla="*/ 2638335 w 2896762"/>
              <a:gd name="connsiteY1" fmla="*/ 345032 h 1070784"/>
              <a:gd name="connsiteX2" fmla="*/ 2896762 w 2896762"/>
              <a:gd name="connsiteY2" fmla="*/ 545167 h 1070784"/>
              <a:gd name="connsiteX3" fmla="*/ 2638336 w 2896762"/>
              <a:gd name="connsiteY3" fmla="*/ 711451 h 1070784"/>
              <a:gd name="connsiteX4" fmla="*/ 2642445 w 2896762"/>
              <a:gd name="connsiteY4" fmla="*/ 1070784 h 1070784"/>
              <a:gd name="connsiteX5" fmla="*/ 0 w 2896762"/>
              <a:gd name="connsiteY5" fmla="*/ 1067514 h 1070784"/>
              <a:gd name="connsiteX6" fmla="*/ 4030 w 2896762"/>
              <a:gd name="connsiteY6" fmla="*/ 0 h 1070784"/>
              <a:gd name="connsiteX7" fmla="*/ 2638335 w 2896762"/>
              <a:gd name="connsiteY7" fmla="*/ 10767 h 107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6762" h="1070784">
                <a:moveTo>
                  <a:pt x="2638335" y="10767"/>
                </a:moveTo>
                <a:lnTo>
                  <a:pt x="2638335" y="345032"/>
                </a:lnTo>
                <a:lnTo>
                  <a:pt x="2896762" y="545167"/>
                </a:lnTo>
                <a:lnTo>
                  <a:pt x="2638336" y="711451"/>
                </a:lnTo>
                <a:cubicBezTo>
                  <a:pt x="2639706" y="831229"/>
                  <a:pt x="2641075" y="951006"/>
                  <a:pt x="2642445" y="1070784"/>
                </a:cubicBezTo>
                <a:lnTo>
                  <a:pt x="0" y="1067514"/>
                </a:lnTo>
                <a:cubicBezTo>
                  <a:pt x="1343" y="711676"/>
                  <a:pt x="2687" y="355838"/>
                  <a:pt x="4030" y="0"/>
                </a:cubicBezTo>
                <a:lnTo>
                  <a:pt x="2638335" y="10767"/>
                </a:lnTo>
                <a:close/>
              </a:path>
            </a:pathLst>
          </a:custGeom>
          <a:solidFill>
            <a:srgbClr val="033682"/>
          </a:solidFill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4313386" y="3598313"/>
            <a:ext cx="18855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Go to </a:t>
            </a:r>
            <a:r>
              <a:rPr lang="en-US" altLang="zh-TW" b="1" dirty="0" err="1" smtClean="0">
                <a:solidFill>
                  <a:schemeClr val="bg1"/>
                </a:solidFill>
              </a:rPr>
              <a:t>QIoT</a:t>
            </a:r>
            <a:r>
              <a:rPr lang="en-US" altLang="zh-TW" b="1" dirty="0" smtClean="0">
                <a:solidFill>
                  <a:schemeClr val="bg1"/>
                </a:solidFill>
              </a:rPr>
              <a:t> and use </a:t>
            </a:r>
            <a:r>
              <a:rPr lang="en-US" altLang="zh-TW" b="1" dirty="0" err="1" smtClean="0">
                <a:solidFill>
                  <a:schemeClr val="bg1"/>
                </a:solidFill>
              </a:rPr>
              <a:t>NodeRed</a:t>
            </a:r>
            <a:r>
              <a:rPr lang="en-US" altLang="zh-TW" b="1" dirty="0" smtClean="0">
                <a:solidFill>
                  <a:schemeClr val="bg1"/>
                </a:solidFill>
              </a:rPr>
              <a:t> to Integrate the API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en-US" altLang="zh-TW" dirty="0" smtClean="0">
                <a:solidFill>
                  <a:schemeClr val="bg1"/>
                </a:solidFill>
              </a:rPr>
              <a:t/>
            </a:r>
            <a:br>
              <a:rPr lang="en-US" altLang="zh-TW" dirty="0" smtClean="0">
                <a:solidFill>
                  <a:schemeClr val="bg1"/>
                </a:solidFill>
              </a:rPr>
            </a:br>
            <a:endParaRPr lang="en-US" altLang="zh-Hant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90986" y="1903514"/>
            <a:ext cx="21234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Install </a:t>
            </a:r>
            <a:r>
              <a:rPr lang="en-US" altLang="zh-TW" b="1" dirty="0" err="1" smtClean="0">
                <a:solidFill>
                  <a:schemeClr val="bg1"/>
                </a:solidFill>
              </a:rPr>
              <a:t>QuAI</a:t>
            </a:r>
            <a:r>
              <a:rPr lang="en-US" altLang="zh-TW" b="1" dirty="0" smtClean="0">
                <a:solidFill>
                  <a:schemeClr val="bg1"/>
                </a:solidFill>
              </a:rPr>
              <a:t>, and confirm the machine learning environment is ready</a:t>
            </a:r>
          </a:p>
          <a:p>
            <a:r>
              <a:rPr lang="en-US" altLang="zh-TW" b="1" dirty="0" smtClean="0">
                <a:solidFill>
                  <a:schemeClr val="bg1"/>
                </a:solidFill>
              </a:rPr>
              <a:t/>
            </a:r>
            <a:br>
              <a:rPr lang="en-US" altLang="zh-TW" b="1" dirty="0" smtClean="0">
                <a:solidFill>
                  <a:schemeClr val="bg1"/>
                </a:solidFill>
              </a:rPr>
            </a:br>
            <a:endParaRPr lang="zh-TW" altLang="en-US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863767" y="1868886"/>
            <a:ext cx="23443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Establish a  </a:t>
            </a:r>
            <a:r>
              <a:rPr lang="en-US" altLang="zh-TW" b="1" dirty="0" err="1" smtClean="0">
                <a:solidFill>
                  <a:schemeClr val="bg1"/>
                </a:solidFill>
              </a:rPr>
              <a:t>tensorflow</a:t>
            </a:r>
            <a:r>
              <a:rPr lang="en-US" altLang="zh-TW" b="1" dirty="0" smtClean="0">
                <a:solidFill>
                  <a:schemeClr val="bg1"/>
                </a:solidFill>
              </a:rPr>
              <a:t>: </a:t>
            </a:r>
            <a:r>
              <a:rPr lang="en-US" altLang="zh-TW" b="1" dirty="0" err="1" smtClean="0">
                <a:solidFill>
                  <a:schemeClr val="bg1"/>
                </a:solidFill>
              </a:rPr>
              <a:t>gpu</a:t>
            </a:r>
            <a:r>
              <a:rPr lang="en-US" altLang="zh-TW" b="1" dirty="0" smtClean="0">
                <a:solidFill>
                  <a:schemeClr val="bg1"/>
                </a:solidFill>
              </a:rPr>
              <a:t> container environment and set up external Port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en-US" altLang="zh-TW" dirty="0" smtClean="0">
                <a:solidFill>
                  <a:schemeClr val="bg1"/>
                </a:solidFill>
              </a:rPr>
              <a:t/>
            </a:r>
            <a:br>
              <a:rPr lang="en-US" altLang="zh-TW" dirty="0" smtClean="0">
                <a:solidFill>
                  <a:schemeClr val="bg1"/>
                </a:solidFill>
              </a:rPr>
            </a:br>
            <a:endParaRPr lang="en-US" altLang="zh-TW" b="1" dirty="0">
              <a:solidFill>
                <a:schemeClr val="bg1"/>
              </a:solidFill>
              <a:latin typeface="微軟正黑體"/>
              <a:ea typeface="微軟正黑體"/>
              <a:cs typeface="微軟正黑體"/>
              <a:sym typeface="Roboto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30565" y="3598801"/>
            <a:ext cx="28292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Using Resnet50 file and  using swagger page to test the results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en-US" altLang="zh-TW" dirty="0" smtClean="0">
                <a:solidFill>
                  <a:schemeClr val="bg1"/>
                </a:solidFill>
              </a:rPr>
              <a:t/>
            </a:r>
            <a:br>
              <a:rPr lang="en-US" altLang="zh-TW" dirty="0" smtClean="0">
                <a:solidFill>
                  <a:schemeClr val="bg1"/>
                </a:solidFill>
              </a:rPr>
            </a:br>
            <a:endParaRPr lang="zh-TW" altLang="en-US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393320" y="3059566"/>
            <a:ext cx="608304" cy="612000"/>
            <a:chOff x="-1307096" y="993365"/>
            <a:chExt cx="608304" cy="612000"/>
          </a:xfrm>
        </p:grpSpPr>
        <p:sp>
          <p:nvSpPr>
            <p:cNvPr id="25" name="Shape 152"/>
            <p:cNvSpPr/>
            <p:nvPr/>
          </p:nvSpPr>
          <p:spPr>
            <a:xfrm>
              <a:off x="-1307096" y="993365"/>
              <a:ext cx="608304" cy="612000"/>
            </a:xfrm>
            <a:prstGeom prst="roundRect">
              <a:avLst>
                <a:gd name="adj" fmla="val 50000"/>
              </a:avLst>
            </a:prstGeom>
            <a:solidFill>
              <a:srgbClr val="033682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Shape 153"/>
            <p:cNvSpPr/>
            <p:nvPr/>
          </p:nvSpPr>
          <p:spPr>
            <a:xfrm>
              <a:off x="-1238792" y="1029365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Shape 154"/>
            <p:cNvSpPr txBox="1"/>
            <p:nvPr/>
          </p:nvSpPr>
          <p:spPr>
            <a:xfrm>
              <a:off x="-1210028" y="1076246"/>
              <a:ext cx="4287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800" b="1" i="0" u="none" strike="noStrike" cap="none" dirty="0" smtClean="0">
                  <a:solidFill>
                    <a:srgbClr val="033682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lang="en" sz="2800" b="1" i="0" u="none" strike="noStrike" cap="none" dirty="0">
                <a:solidFill>
                  <a:srgbClr val="03368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2608046" y="1324340"/>
            <a:ext cx="608304" cy="612000"/>
            <a:chOff x="303371" y="993365"/>
            <a:chExt cx="608304" cy="612000"/>
          </a:xfrm>
        </p:grpSpPr>
        <p:sp>
          <p:nvSpPr>
            <p:cNvPr id="29" name="Shape 152"/>
            <p:cNvSpPr/>
            <p:nvPr/>
          </p:nvSpPr>
          <p:spPr>
            <a:xfrm>
              <a:off x="303371" y="993365"/>
              <a:ext cx="608304" cy="612000"/>
            </a:xfrm>
            <a:prstGeom prst="roundRect">
              <a:avLst>
                <a:gd name="adj" fmla="val 50000"/>
              </a:avLst>
            </a:prstGeom>
            <a:solidFill>
              <a:srgbClr val="033682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Shape 153"/>
            <p:cNvSpPr/>
            <p:nvPr/>
          </p:nvSpPr>
          <p:spPr>
            <a:xfrm>
              <a:off x="371675" y="1029365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Shape 154"/>
            <p:cNvSpPr txBox="1"/>
            <p:nvPr/>
          </p:nvSpPr>
          <p:spPr>
            <a:xfrm>
              <a:off x="427282" y="1076246"/>
              <a:ext cx="4287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800" b="1" i="0" u="none" strike="noStrike" cap="none" dirty="0" smtClean="0">
                  <a:solidFill>
                    <a:srgbClr val="033682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lang="en" sz="2800" b="1" i="0" u="none" strike="noStrike" cap="none" dirty="0">
                <a:solidFill>
                  <a:srgbClr val="03368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406653" y="1324340"/>
            <a:ext cx="608304" cy="612000"/>
            <a:chOff x="303371" y="993365"/>
            <a:chExt cx="608304" cy="612000"/>
          </a:xfrm>
        </p:grpSpPr>
        <p:sp>
          <p:nvSpPr>
            <p:cNvPr id="33" name="Shape 152"/>
            <p:cNvSpPr/>
            <p:nvPr/>
          </p:nvSpPr>
          <p:spPr>
            <a:xfrm>
              <a:off x="303371" y="993365"/>
              <a:ext cx="608304" cy="612000"/>
            </a:xfrm>
            <a:prstGeom prst="roundRect">
              <a:avLst>
                <a:gd name="adj" fmla="val 50000"/>
              </a:avLst>
            </a:prstGeom>
            <a:solidFill>
              <a:srgbClr val="033682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Shape 153"/>
            <p:cNvSpPr/>
            <p:nvPr/>
          </p:nvSpPr>
          <p:spPr>
            <a:xfrm>
              <a:off x="371675" y="1029365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Shape 154"/>
            <p:cNvSpPr txBox="1"/>
            <p:nvPr/>
          </p:nvSpPr>
          <p:spPr>
            <a:xfrm>
              <a:off x="427282" y="1076246"/>
              <a:ext cx="4287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800" b="1" i="0" u="none" strike="noStrike" cap="none" dirty="0" smtClean="0">
                  <a:solidFill>
                    <a:srgbClr val="033682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lang="en" sz="2800" b="1" i="0" u="none" strike="noStrike" cap="none" dirty="0">
                <a:solidFill>
                  <a:srgbClr val="03368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5364047" y="1324340"/>
            <a:ext cx="608304" cy="612000"/>
            <a:chOff x="303371" y="993365"/>
            <a:chExt cx="608304" cy="612000"/>
          </a:xfrm>
        </p:grpSpPr>
        <p:sp>
          <p:nvSpPr>
            <p:cNvPr id="37" name="Shape 152"/>
            <p:cNvSpPr/>
            <p:nvPr/>
          </p:nvSpPr>
          <p:spPr>
            <a:xfrm>
              <a:off x="303371" y="993365"/>
              <a:ext cx="608304" cy="612000"/>
            </a:xfrm>
            <a:prstGeom prst="roundRect">
              <a:avLst>
                <a:gd name="adj" fmla="val 50000"/>
              </a:avLst>
            </a:prstGeom>
            <a:solidFill>
              <a:srgbClr val="033682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Shape 153"/>
            <p:cNvSpPr/>
            <p:nvPr/>
          </p:nvSpPr>
          <p:spPr>
            <a:xfrm>
              <a:off x="371675" y="1029365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Shape 154"/>
            <p:cNvSpPr txBox="1"/>
            <p:nvPr/>
          </p:nvSpPr>
          <p:spPr>
            <a:xfrm>
              <a:off x="427282" y="1076246"/>
              <a:ext cx="4287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800" b="1" i="0" u="none" strike="noStrike" cap="none" dirty="0" smtClean="0">
                  <a:solidFill>
                    <a:srgbClr val="033682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lang="en" sz="2800" b="1" i="0" u="none" strike="noStrike" cap="none" dirty="0">
                <a:solidFill>
                  <a:srgbClr val="03368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3862534" y="3041680"/>
            <a:ext cx="608304" cy="612000"/>
            <a:chOff x="303371" y="993365"/>
            <a:chExt cx="608304" cy="612000"/>
          </a:xfrm>
        </p:grpSpPr>
        <p:sp>
          <p:nvSpPr>
            <p:cNvPr id="41" name="Shape 152"/>
            <p:cNvSpPr/>
            <p:nvPr/>
          </p:nvSpPr>
          <p:spPr>
            <a:xfrm>
              <a:off x="303371" y="993365"/>
              <a:ext cx="608304" cy="612000"/>
            </a:xfrm>
            <a:prstGeom prst="roundRect">
              <a:avLst>
                <a:gd name="adj" fmla="val 50000"/>
              </a:avLst>
            </a:prstGeom>
            <a:solidFill>
              <a:srgbClr val="033682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Shape 153"/>
            <p:cNvSpPr/>
            <p:nvPr/>
          </p:nvSpPr>
          <p:spPr>
            <a:xfrm>
              <a:off x="371675" y="1029365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Shape 154"/>
            <p:cNvSpPr txBox="1"/>
            <p:nvPr/>
          </p:nvSpPr>
          <p:spPr>
            <a:xfrm>
              <a:off x="427282" y="1076246"/>
              <a:ext cx="4287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800" b="1" i="0" u="none" strike="noStrike" cap="none" dirty="0" smtClean="0">
                  <a:solidFill>
                    <a:srgbClr val="033682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lang="en" sz="2800" b="1" i="0" u="none" strike="noStrike" cap="none" dirty="0">
                <a:solidFill>
                  <a:srgbClr val="03368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" name="文字方塊 43"/>
          <p:cNvSpPr txBox="1"/>
          <p:nvPr/>
        </p:nvSpPr>
        <p:spPr>
          <a:xfrm>
            <a:off x="9146731" y="4508515"/>
            <a:ext cx="39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 smtClean="0"/>
              <a:t></a:t>
            </a:r>
            <a:endParaRPr kumimoji="1" lang="zh-TW" altLang="en-US" dirty="0"/>
          </a:p>
        </p:txBody>
      </p:sp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zh-TW" sz="3600" b="1" dirty="0" smtClean="0"/>
              <a:t>Deploy your own model API</a:t>
            </a:r>
            <a:endParaRPr sz="3600" b="1" dirty="0"/>
          </a:p>
        </p:txBody>
      </p:sp>
      <p:sp>
        <p:nvSpPr>
          <p:cNvPr id="45" name="矩形 44"/>
          <p:cNvSpPr/>
          <p:nvPr/>
        </p:nvSpPr>
        <p:spPr>
          <a:xfrm>
            <a:off x="5653991" y="1900439"/>
            <a:ext cx="33941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 smtClean="0">
                <a:solidFill>
                  <a:schemeClr val="bg1"/>
                </a:solidFill>
              </a:rPr>
              <a:t>Start sample program  from Container image recognition </a:t>
            </a:r>
            <a:endParaRPr lang="en-US" altLang="zh-TW" sz="1600" dirty="0" smtClean="0">
              <a:solidFill>
                <a:schemeClr val="bg1"/>
              </a:solidFill>
            </a:endParaRPr>
          </a:p>
          <a:p>
            <a:r>
              <a:rPr lang="en-US" altLang="zh-TW" sz="1600" b="1" dirty="0" smtClean="0">
                <a:solidFill>
                  <a:schemeClr val="bg1"/>
                </a:solidFill>
              </a:rPr>
              <a:t>(Using </a:t>
            </a:r>
            <a:r>
              <a:rPr lang="en-US" altLang="zh-TW" sz="1600" b="1" dirty="0" err="1" smtClean="0">
                <a:solidFill>
                  <a:schemeClr val="bg1"/>
                </a:solidFill>
              </a:rPr>
              <a:t>Keras</a:t>
            </a:r>
            <a:r>
              <a:rPr lang="en-US" altLang="zh-TW" sz="1600" b="1" dirty="0" smtClean="0">
                <a:solidFill>
                  <a:schemeClr val="bg1"/>
                </a:solidFill>
              </a:rPr>
              <a:t> / Resnet50)</a:t>
            </a:r>
            <a:endParaRPr lang="en-US" altLang="zh-TW" sz="1600" dirty="0" smtClean="0">
              <a:solidFill>
                <a:schemeClr val="bg1"/>
              </a:solidFill>
            </a:endParaRPr>
          </a:p>
          <a:p>
            <a:r>
              <a:rPr lang="en-US" altLang="zh-TW" sz="1600" dirty="0" smtClean="0">
                <a:solidFill>
                  <a:schemeClr val="bg1"/>
                </a:solidFill>
              </a:rPr>
              <a:t/>
            </a:r>
            <a:br>
              <a:rPr lang="en-US" altLang="zh-TW" sz="1600" dirty="0" smtClean="0">
                <a:solidFill>
                  <a:schemeClr val="bg1"/>
                </a:solidFill>
              </a:rPr>
            </a:br>
            <a:endParaRPr lang="en-US" altLang="zh-Hant" sz="16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86464" y="984139"/>
            <a:ext cx="6025312" cy="7779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>
              <a:spcBef>
                <a:spcPct val="0"/>
              </a:spcBef>
              <a:buClrTx/>
            </a:pPr>
            <a:r>
              <a:rPr lang="en-US" altLang="zh-TW" sz="2400" b="1" kern="12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More information……</a:t>
            </a:r>
            <a:endParaRPr lang="en-US" altLang="zh-TW" sz="4400" b="1" kern="12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8" name="副標題 3"/>
          <p:cNvSpPr txBox="1">
            <a:spLocks/>
          </p:cNvSpPr>
          <p:nvPr/>
        </p:nvSpPr>
        <p:spPr>
          <a:xfrm>
            <a:off x="973015" y="4037737"/>
            <a:ext cx="8034410" cy="68199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buClrTx/>
              <a:defRPr/>
            </a:pPr>
            <a:r>
              <a:rPr lang="en-US" altLang="zh-TW" sz="1050" b="1" u="sng" kern="1200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https://github.com/qnap-dev/qnap-qiot-sdks/tree/master/projects/AWSGreengrass-Integration-Scenarios</a:t>
            </a:r>
            <a:endParaRPr kumimoji="0" lang="zh-TW" altLang="en-US" sz="1050" b="1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9" name="圖片 8" descr="AW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995" y="1532659"/>
            <a:ext cx="2350077" cy="2350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386"/>
          <p:cNvSpPr txBox="1">
            <a:spLocks/>
          </p:cNvSpPr>
          <p:nvPr/>
        </p:nvSpPr>
        <p:spPr>
          <a:xfrm>
            <a:off x="-15902" y="2830666"/>
            <a:ext cx="9403080" cy="103367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5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>
          <a:xfrm>
            <a:off x="478424" y="2199710"/>
            <a:ext cx="8061960" cy="11306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>
              <a:spcBef>
                <a:spcPct val="0"/>
              </a:spcBef>
              <a:buClrTx/>
            </a:pPr>
            <a:r>
              <a:rPr lang="en-US" altLang="zh-TW" sz="4800" b="1" kern="1200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Your best choice for </a:t>
            </a:r>
          </a:p>
          <a:p>
            <a:pPr lvl="0" algn="ctr">
              <a:spcBef>
                <a:spcPct val="0"/>
              </a:spcBef>
              <a:buClrTx/>
            </a:pPr>
            <a:r>
              <a:rPr lang="en-US" altLang="zh-TW" sz="4800" b="1" kern="1200" dirty="0" smtClean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NAS / IOT integration</a:t>
            </a:r>
            <a:r>
              <a:rPr kumimoji="0" lang="en-US" altLang="zh-TW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en-US" altLang="zh-TW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endParaRPr kumimoji="0" lang="zh-TW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5" name="副標題 3"/>
          <p:cNvSpPr txBox="1">
            <a:spLocks/>
          </p:cNvSpPr>
          <p:nvPr/>
        </p:nvSpPr>
        <p:spPr>
          <a:xfrm>
            <a:off x="165100" y="1670120"/>
            <a:ext cx="8686800" cy="6819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AWS </a:t>
            </a:r>
            <a:r>
              <a:rPr kumimoji="0" lang="en-US" altLang="zh-TW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Greengrass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kumimoji="0" lang="en-US" altLang="zh-TW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QIoT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  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kumimoji="0" lang="en-US" altLang="zh-TW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QuAI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7" name="十字形 16"/>
          <p:cNvSpPr/>
          <p:nvPr/>
        </p:nvSpPr>
        <p:spPr>
          <a:xfrm>
            <a:off x="4872614" y="1907606"/>
            <a:ext cx="216134" cy="216134"/>
          </a:xfrm>
          <a:prstGeom prst="plus">
            <a:avLst>
              <a:gd name="adj" fmla="val 4099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十字形 19"/>
          <p:cNvSpPr/>
          <p:nvPr/>
        </p:nvSpPr>
        <p:spPr>
          <a:xfrm>
            <a:off x="6226040" y="1907606"/>
            <a:ext cx="216134" cy="216134"/>
          </a:xfrm>
          <a:prstGeom prst="plus">
            <a:avLst>
              <a:gd name="adj" fmla="val 4099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zh-TW" sz="3600" b="1" dirty="0" smtClean="0"/>
              <a:t>Solve your intelligent </a:t>
            </a:r>
            <a:r>
              <a:rPr lang="en-US" altLang="zh-TW" sz="3600" b="1" dirty="0" err="1" smtClean="0"/>
              <a:t>IoT</a:t>
            </a:r>
            <a:r>
              <a:rPr lang="en-US" altLang="zh-TW" sz="3600" b="1" dirty="0" smtClean="0"/>
              <a:t> problems</a:t>
            </a:r>
            <a:r>
              <a:rPr lang="zh-TW" altLang="en-US" sz="3600" b="1" dirty="0" smtClean="0"/>
              <a:t>！</a:t>
            </a:r>
            <a:endParaRPr sz="3600" b="1" dirty="0">
              <a:solidFill>
                <a:srgbClr val="FFFFFF"/>
              </a:solidFill>
            </a:endParaRPr>
          </a:p>
        </p:txBody>
      </p:sp>
      <p:pic>
        <p:nvPicPr>
          <p:cNvPr id="144" name="Shape 14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23057" y="1178692"/>
            <a:ext cx="8878225" cy="379841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335060" y="3350239"/>
            <a:ext cx="1517593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zh-TW" sz="1200" b="1" dirty="0" smtClean="0"/>
              <a:t>Device deployment and management </a:t>
            </a:r>
          </a:p>
          <a:p>
            <a:endParaRPr sz="1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2687810" y="2600460"/>
            <a:ext cx="1350632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zh-TW" sz="1200" b="1" dirty="0" smtClean="0"/>
              <a:t>Data collection and analysis</a:t>
            </a:r>
          </a:p>
          <a:p>
            <a:r>
              <a:rPr lang="en-US" altLang="zh-TW" sz="1200" b="1" dirty="0" smtClean="0"/>
              <a:t/>
            </a:r>
            <a:br>
              <a:rPr lang="en-US" altLang="zh-TW" sz="1200" b="1" dirty="0" smtClean="0"/>
            </a:br>
            <a:endParaRPr sz="1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4953699" y="2600460"/>
            <a:ext cx="1890445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zh-TW" sz="1200" b="1" dirty="0" smtClean="0"/>
              <a:t>AI model training / validation / deployment / Inference</a:t>
            </a:r>
          </a:p>
          <a:p>
            <a:r>
              <a:rPr lang="en-US" altLang="zh-TW" sz="1200" b="1" dirty="0" smtClean="0"/>
              <a:t/>
            </a:r>
            <a:br>
              <a:rPr lang="en-US" altLang="zh-TW" sz="1200" b="1" dirty="0" smtClean="0"/>
            </a:br>
            <a:endParaRPr sz="1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7031375" y="3239877"/>
            <a:ext cx="1969907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zh-TW" sz="1200" b="1" dirty="0" smtClean="0"/>
              <a:t>Public cloud service / Intelligent cloud integration</a:t>
            </a:r>
          </a:p>
          <a:p>
            <a:r>
              <a:rPr lang="en-US" altLang="zh-TW" sz="1200" b="1" dirty="0" smtClean="0"/>
              <a:t/>
            </a:r>
            <a:br>
              <a:rPr lang="en-US" altLang="zh-TW" sz="1200" b="1" dirty="0" smtClean="0"/>
            </a:br>
            <a:endParaRPr sz="12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 descr="aws-800x800.png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518699" y="1045674"/>
            <a:ext cx="1127428" cy="64874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-76513" y="290045"/>
            <a:ext cx="9341288" cy="570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zh-TW" sz="2700" b="1" dirty="0" smtClean="0"/>
              <a:t>Intelligent edge computing</a:t>
            </a:r>
            <a:r>
              <a:rPr lang="en-US" altLang="zh-TW" sz="2700" b="1" spc="300" dirty="0" smtClean="0"/>
              <a:t>-</a:t>
            </a:r>
            <a:r>
              <a:rPr lang="en-US" altLang="zh-TW" sz="2700" b="1" dirty="0" smtClean="0"/>
              <a:t>Embrace </a:t>
            </a:r>
            <a:r>
              <a:rPr lang="en-US" altLang="zh-TW" sz="2700" b="1" dirty="0" err="1" smtClean="0"/>
              <a:t>AIoT</a:t>
            </a:r>
            <a:r>
              <a:rPr lang="en-US" altLang="zh-TW" sz="2700" b="1" dirty="0" smtClean="0"/>
              <a:t> application</a:t>
            </a:r>
            <a:br>
              <a:rPr lang="en-US" altLang="zh-TW" sz="2700" b="1" dirty="0" smtClean="0"/>
            </a:br>
            <a:r>
              <a:rPr lang="en-US" altLang="zh-TW" sz="2700" b="1" dirty="0" smtClean="0"/>
              <a:t/>
            </a:r>
            <a:br>
              <a:rPr lang="en-US" altLang="zh-TW" sz="2700" b="1" dirty="0" smtClean="0"/>
            </a:br>
            <a:endParaRPr sz="2700" b="1" dirty="0"/>
          </a:p>
        </p:txBody>
      </p:sp>
      <p:sp>
        <p:nvSpPr>
          <p:cNvPr id="155" name="Shape 155"/>
          <p:cNvSpPr txBox="1"/>
          <p:nvPr/>
        </p:nvSpPr>
        <p:spPr>
          <a:xfrm>
            <a:off x="500896" y="2991454"/>
            <a:ext cx="12897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Calibri"/>
              </a:rPr>
              <a:t>       Maker</a:t>
            </a:r>
            <a:endParaRPr sz="1200" b="1" dirty="0">
              <a:solidFill>
                <a:srgbClr val="000000"/>
              </a:solidFill>
              <a:latin typeface="Arial" pitchFamily="34" charset="0"/>
              <a:ea typeface="微軟正黑體" pitchFamily="34" charset="-120"/>
              <a:cs typeface="Arial" pitchFamily="34" charset="0"/>
              <a:sym typeface="Calibri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159327" y="1815517"/>
            <a:ext cx="2114099" cy="29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zh-TW" sz="1200" b="1" dirty="0" smtClean="0">
                <a:latin typeface="Arial" pitchFamily="34" charset="0"/>
                <a:cs typeface="Arial" pitchFamily="34" charset="0"/>
              </a:rPr>
              <a:t>System Integration (SI)</a:t>
            </a:r>
          </a:p>
          <a:p>
            <a:r>
              <a:rPr lang="en-US" altLang="zh-TW" sz="1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zh-TW" sz="1200" b="1" dirty="0" smtClean="0">
                <a:latin typeface="Arial" pitchFamily="34" charset="0"/>
                <a:cs typeface="Arial" pitchFamily="34" charset="0"/>
              </a:rPr>
            </a:br>
            <a:endParaRPr sz="1200" b="1" dirty="0">
              <a:solidFill>
                <a:srgbClr val="000000"/>
              </a:solidFill>
              <a:latin typeface="Arial" pitchFamily="34" charset="0"/>
              <a:ea typeface="微軟正黑體" pitchFamily="34" charset="-120"/>
              <a:cs typeface="Arial" pitchFamily="34" charset="0"/>
              <a:sym typeface="Calibri"/>
            </a:endParaRPr>
          </a:p>
        </p:txBody>
      </p:sp>
      <p:cxnSp>
        <p:nvCxnSpPr>
          <p:cNvPr id="160" name="Shape 160"/>
          <p:cNvCxnSpPr/>
          <p:nvPr/>
        </p:nvCxnSpPr>
        <p:spPr>
          <a:xfrm>
            <a:off x="1602154" y="1746673"/>
            <a:ext cx="1982146" cy="84047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" name="Shape 161"/>
          <p:cNvCxnSpPr/>
          <p:nvPr/>
        </p:nvCxnSpPr>
        <p:spPr>
          <a:xfrm flipV="1">
            <a:off x="4695224" y="1700904"/>
            <a:ext cx="2469206" cy="88624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" name="Shape 163"/>
          <p:cNvSpPr txBox="1"/>
          <p:nvPr/>
        </p:nvSpPr>
        <p:spPr>
          <a:xfrm>
            <a:off x="6230196" y="1852514"/>
            <a:ext cx="2540452" cy="30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Calibri"/>
              </a:rPr>
              <a:t>QNAP </a:t>
            </a:r>
            <a:r>
              <a:rPr lang="en-US" sz="1200" b="1" dirty="0" err="1">
                <a:solidFill>
                  <a:srgbClr val="000000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Calibri"/>
              </a:rPr>
              <a:t>QIoT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Calibri"/>
              </a:rPr>
              <a:t> </a:t>
            </a:r>
            <a:r>
              <a:rPr lang="en-US" altLang="zh-TW" sz="1200" b="1" dirty="0" smtClean="0">
                <a:latin typeface="Arial" pitchFamily="34" charset="0"/>
                <a:cs typeface="Arial" pitchFamily="34" charset="0"/>
              </a:rPr>
              <a:t>supported devices</a:t>
            </a:r>
            <a:endParaRPr sz="1200" b="1" dirty="0">
              <a:solidFill>
                <a:srgbClr val="000000"/>
              </a:solidFill>
              <a:latin typeface="Arial" pitchFamily="34" charset="0"/>
              <a:ea typeface="微軟正黑體" pitchFamily="34" charset="-120"/>
              <a:cs typeface="Arial" pitchFamily="34" charset="0"/>
              <a:sym typeface="Calibri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6410537" y="2880659"/>
            <a:ext cx="2289055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Calibri"/>
              </a:rPr>
              <a:t>AWS </a:t>
            </a:r>
            <a:r>
              <a:rPr lang="en-US" sz="1200" b="1" dirty="0" err="1">
                <a:solidFill>
                  <a:srgbClr val="000000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Calibri"/>
              </a:rPr>
              <a:t>IoT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Calibri"/>
              </a:rPr>
              <a:t> </a:t>
            </a:r>
            <a:r>
              <a:rPr lang="en-US" altLang="zh-TW" sz="1200" b="1" dirty="0" smtClean="0">
                <a:latin typeface="Arial" pitchFamily="34" charset="0"/>
                <a:cs typeface="Arial" pitchFamily="34" charset="0"/>
              </a:rPr>
              <a:t>supported devices</a:t>
            </a:r>
            <a:endParaRPr sz="1200" b="1" dirty="0">
              <a:solidFill>
                <a:srgbClr val="000000"/>
              </a:solidFill>
              <a:latin typeface="Arial" pitchFamily="34" charset="0"/>
              <a:ea typeface="微軟正黑體" pitchFamily="34" charset="-120"/>
              <a:cs typeface="Arial" pitchFamily="34" charset="0"/>
              <a:sym typeface="Calibri"/>
            </a:endParaRPr>
          </a:p>
        </p:txBody>
      </p:sp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731" y="2268896"/>
            <a:ext cx="672135" cy="627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Shape 166"/>
          <p:cNvCxnSpPr/>
          <p:nvPr/>
        </p:nvCxnSpPr>
        <p:spPr>
          <a:xfrm>
            <a:off x="4204904" y="3053739"/>
            <a:ext cx="2700" cy="343200"/>
          </a:xfrm>
          <a:prstGeom prst="straightConnector1">
            <a:avLst/>
          </a:prstGeom>
          <a:noFill/>
          <a:ln w="19050" cap="flat" cmpd="sng">
            <a:solidFill>
              <a:srgbClr val="0097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Shape 167"/>
          <p:cNvCxnSpPr/>
          <p:nvPr/>
        </p:nvCxnSpPr>
        <p:spPr>
          <a:xfrm rot="10800000" flipV="1">
            <a:off x="1602154" y="3383678"/>
            <a:ext cx="5181738" cy="13026"/>
          </a:xfrm>
          <a:prstGeom prst="straightConnector1">
            <a:avLst/>
          </a:prstGeom>
          <a:noFill/>
          <a:ln w="19050" cap="flat" cmpd="sng">
            <a:solidFill>
              <a:srgbClr val="0097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Shape 168"/>
          <p:cNvCxnSpPr/>
          <p:nvPr/>
        </p:nvCxnSpPr>
        <p:spPr>
          <a:xfrm>
            <a:off x="1612804" y="3383679"/>
            <a:ext cx="1500" cy="369600"/>
          </a:xfrm>
          <a:prstGeom prst="straightConnector1">
            <a:avLst/>
          </a:prstGeom>
          <a:noFill/>
          <a:ln w="19050" cap="flat" cmpd="sng">
            <a:solidFill>
              <a:srgbClr val="0097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" name="Shape 169"/>
          <p:cNvCxnSpPr/>
          <p:nvPr/>
        </p:nvCxnSpPr>
        <p:spPr>
          <a:xfrm>
            <a:off x="2933529" y="3387928"/>
            <a:ext cx="1500" cy="369600"/>
          </a:xfrm>
          <a:prstGeom prst="straightConnector1">
            <a:avLst/>
          </a:prstGeom>
          <a:noFill/>
          <a:ln w="19050" cap="flat" cmpd="sng">
            <a:solidFill>
              <a:srgbClr val="0097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" name="Shape 170"/>
          <p:cNvCxnSpPr/>
          <p:nvPr/>
        </p:nvCxnSpPr>
        <p:spPr>
          <a:xfrm>
            <a:off x="4205504" y="3387928"/>
            <a:ext cx="1500" cy="369600"/>
          </a:xfrm>
          <a:prstGeom prst="straightConnector1">
            <a:avLst/>
          </a:prstGeom>
          <a:noFill/>
          <a:ln w="19050" cap="flat" cmpd="sng">
            <a:solidFill>
              <a:srgbClr val="0097A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Shape 171"/>
          <p:cNvCxnSpPr/>
          <p:nvPr/>
        </p:nvCxnSpPr>
        <p:spPr>
          <a:xfrm>
            <a:off x="5531859" y="3387928"/>
            <a:ext cx="1500" cy="369600"/>
          </a:xfrm>
          <a:prstGeom prst="straightConnector1">
            <a:avLst/>
          </a:prstGeom>
          <a:noFill/>
          <a:ln w="19050" cap="flat" cmpd="sng">
            <a:solidFill>
              <a:srgbClr val="0097A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" name="Shape 172"/>
          <p:cNvSpPr txBox="1"/>
          <p:nvPr/>
        </p:nvSpPr>
        <p:spPr>
          <a:xfrm>
            <a:off x="684957" y="3753525"/>
            <a:ext cx="1808419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Arial" pitchFamily="34" charset="0"/>
                <a:ea typeface="微軟正黑體" pitchFamily="34" charset="-120"/>
                <a:cs typeface="Arial" pitchFamily="34" charset="0"/>
                <a:sym typeface="Calibri"/>
              </a:rPr>
              <a:t>Edge Computing</a:t>
            </a:r>
            <a:endParaRPr sz="1200" b="1" dirty="0">
              <a:solidFill>
                <a:srgbClr val="000000"/>
              </a:solidFill>
              <a:latin typeface="Arial" pitchFamily="34" charset="0"/>
              <a:ea typeface="微軟正黑體" pitchFamily="34" charset="-120"/>
              <a:cs typeface="Arial" pitchFamily="34" charset="0"/>
              <a:sym typeface="Calibri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2273426" y="3753525"/>
            <a:ext cx="13647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Arial" pitchFamily="34" charset="0"/>
                <a:ea typeface="微軟正黑體" pitchFamily="34" charset="-120"/>
                <a:cs typeface="Arial" pitchFamily="34" charset="0"/>
                <a:sym typeface="Calibri"/>
              </a:rPr>
              <a:t>Edge Storage</a:t>
            </a:r>
            <a:endParaRPr sz="1200" b="1" dirty="0">
              <a:solidFill>
                <a:srgbClr val="000000"/>
              </a:solidFill>
              <a:latin typeface="Arial" pitchFamily="34" charset="0"/>
              <a:ea typeface="微軟正黑體" pitchFamily="34" charset="-120"/>
              <a:cs typeface="Arial" pitchFamily="34" charset="0"/>
              <a:sym typeface="Calibri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4865496" y="3760638"/>
            <a:ext cx="13647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Arial" pitchFamily="34" charset="0"/>
                <a:ea typeface="微軟正黑體" pitchFamily="34" charset="-120"/>
                <a:cs typeface="Arial" pitchFamily="34" charset="0"/>
                <a:sym typeface="Calibri"/>
              </a:rPr>
              <a:t>Rule Engine</a:t>
            </a:r>
            <a:endParaRPr sz="1200" b="1" dirty="0">
              <a:solidFill>
                <a:srgbClr val="000000"/>
              </a:solidFill>
              <a:latin typeface="Arial" pitchFamily="34" charset="0"/>
              <a:ea typeface="微軟正黑體" pitchFamily="34" charset="-120"/>
              <a:cs typeface="Arial" pitchFamily="34" charset="0"/>
              <a:sym typeface="Calibri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3468339" y="3751009"/>
            <a:ext cx="1585625" cy="28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Arial" pitchFamily="34" charset="0"/>
                <a:ea typeface="微軟正黑體" pitchFamily="34" charset="-120"/>
                <a:cs typeface="Arial" pitchFamily="34" charset="0"/>
                <a:sym typeface="Calibri"/>
              </a:rPr>
              <a:t>Edge Intelligence</a:t>
            </a:r>
            <a:endParaRPr sz="1200" b="1" dirty="0">
              <a:solidFill>
                <a:srgbClr val="000000"/>
              </a:solidFill>
              <a:latin typeface="Arial" pitchFamily="34" charset="0"/>
              <a:ea typeface="微軟正黑體" pitchFamily="34" charset="-120"/>
              <a:cs typeface="Arial" pitchFamily="34" charset="0"/>
              <a:sym typeface="Calibri"/>
            </a:endParaRPr>
          </a:p>
        </p:txBody>
      </p:sp>
      <p:pic>
        <p:nvPicPr>
          <p:cNvPr id="176" name="Shape 176"/>
          <p:cNvPicPr preferRelativeResize="0"/>
          <p:nvPr/>
        </p:nvPicPr>
        <p:blipFill>
          <a:blip r:embed="rId5"/>
          <a:srcRect l="66487" b="-2744"/>
          <a:stretch>
            <a:fillRect/>
          </a:stretch>
        </p:blipFill>
        <p:spPr>
          <a:xfrm>
            <a:off x="2717840" y="4121163"/>
            <a:ext cx="557186" cy="51574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3950525" y="4510312"/>
            <a:ext cx="6276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 err="1">
                <a:solidFill>
                  <a:srgbClr val="0E2B99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Calibri"/>
              </a:rPr>
              <a:t>QuAI</a:t>
            </a:r>
            <a:endParaRPr sz="1000" b="1" dirty="0">
              <a:solidFill>
                <a:srgbClr val="0E2B99"/>
              </a:solidFill>
              <a:latin typeface="Arial" pitchFamily="34" charset="0"/>
              <a:ea typeface="微軟正黑體" pitchFamily="34" charset="-120"/>
              <a:cs typeface="Arial" pitchFamily="34" charset="0"/>
              <a:sym typeface="Calibri"/>
            </a:endParaRP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55174" y="4093652"/>
            <a:ext cx="484699" cy="453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Shape 179"/>
          <p:cNvCxnSpPr/>
          <p:nvPr/>
        </p:nvCxnSpPr>
        <p:spPr>
          <a:xfrm>
            <a:off x="6777624" y="3387928"/>
            <a:ext cx="1500" cy="369600"/>
          </a:xfrm>
          <a:prstGeom prst="straightConnector1">
            <a:avLst/>
          </a:prstGeom>
          <a:noFill/>
          <a:ln w="19050" cap="flat" cmpd="sng">
            <a:solidFill>
              <a:srgbClr val="0097A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0" name="Shape 180"/>
          <p:cNvSpPr txBox="1"/>
          <p:nvPr/>
        </p:nvSpPr>
        <p:spPr>
          <a:xfrm>
            <a:off x="3275026" y="1630873"/>
            <a:ext cx="1778937" cy="268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1200" b="1" dirty="0" smtClean="0">
                <a:latin typeface="Arial" pitchFamily="34" charset="0"/>
                <a:ea typeface="微軟正黑體" pitchFamily="34" charset="-120"/>
                <a:cs typeface="Arial" pitchFamily="34" charset="0"/>
                <a:sym typeface="Calibri"/>
              </a:rPr>
              <a:t>Public cloud services</a:t>
            </a:r>
            <a:endParaRPr sz="1200" b="1" dirty="0">
              <a:solidFill>
                <a:srgbClr val="000000"/>
              </a:solidFill>
              <a:latin typeface="Arial" pitchFamily="34" charset="0"/>
              <a:ea typeface="微軟正黑體" pitchFamily="34" charset="-120"/>
              <a:cs typeface="Arial" pitchFamily="34" charset="0"/>
              <a:sym typeface="Calibri"/>
            </a:endParaRPr>
          </a:p>
        </p:txBody>
      </p:sp>
      <p:pic>
        <p:nvPicPr>
          <p:cNvPr id="181" name="Shape 1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56819" y="4078250"/>
            <a:ext cx="484700" cy="48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6373098" y="4054527"/>
            <a:ext cx="566702" cy="56670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6050300" y="3766775"/>
            <a:ext cx="15177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Arial" pitchFamily="34" charset="0"/>
                <a:ea typeface="微軟正黑體" pitchFamily="34" charset="-120"/>
                <a:cs typeface="Arial" pitchFamily="34" charset="0"/>
                <a:sym typeface="Calibri"/>
              </a:rPr>
              <a:t>App Center</a:t>
            </a:r>
            <a:endParaRPr sz="1200" b="1" dirty="0">
              <a:solidFill>
                <a:srgbClr val="000000"/>
              </a:solidFill>
              <a:latin typeface="Arial" pitchFamily="34" charset="0"/>
              <a:ea typeface="微軟正黑體" pitchFamily="34" charset="-120"/>
              <a:cs typeface="Arial" pitchFamily="34" charset="0"/>
              <a:sym typeface="Calibri"/>
            </a:endParaRPr>
          </a:p>
        </p:txBody>
      </p:sp>
      <p:cxnSp>
        <p:nvCxnSpPr>
          <p:cNvPr id="186" name="Shape 186"/>
          <p:cNvCxnSpPr/>
          <p:nvPr/>
        </p:nvCxnSpPr>
        <p:spPr>
          <a:xfrm flipV="1">
            <a:off x="5929514" y="2577953"/>
            <a:ext cx="1171805" cy="8361"/>
          </a:xfrm>
          <a:prstGeom prst="straightConnector1">
            <a:avLst/>
          </a:prstGeom>
          <a:noFill/>
          <a:ln w="19050" cap="flat" cmpd="sng">
            <a:solidFill>
              <a:srgbClr val="0097A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9" name="Shape 189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1287756" y="4019199"/>
            <a:ext cx="660600" cy="6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圖片 40" descr="peopl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104" y="1216157"/>
            <a:ext cx="927952" cy="711992"/>
          </a:xfrm>
          <a:prstGeom prst="rect">
            <a:avLst/>
          </a:prstGeom>
        </p:spPr>
      </p:pic>
      <p:pic>
        <p:nvPicPr>
          <p:cNvPr id="12" name="圖片 11" descr="插圖-02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76" y="2194730"/>
            <a:ext cx="1051146" cy="838218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4840712" y="2050634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402859" y="165508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5" name="Shape 15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338892" y="2051050"/>
            <a:ext cx="1632220" cy="1163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162" descr="s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229246" y="1290248"/>
            <a:ext cx="628900" cy="5664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" name="Shape 186"/>
          <p:cNvCxnSpPr/>
          <p:nvPr/>
        </p:nvCxnSpPr>
        <p:spPr>
          <a:xfrm flipV="1">
            <a:off x="1595233" y="2596664"/>
            <a:ext cx="1009333" cy="7204"/>
          </a:xfrm>
          <a:prstGeom prst="straightConnector1">
            <a:avLst/>
          </a:prstGeom>
          <a:noFill/>
          <a:ln w="19050" cap="flat" cmpd="sng">
            <a:solidFill>
              <a:srgbClr val="0097A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8" name="Shape 188"/>
          <p:cNvSpPr/>
          <p:nvPr/>
        </p:nvSpPr>
        <p:spPr>
          <a:xfrm>
            <a:off x="4057656" y="1925973"/>
            <a:ext cx="147248" cy="277812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00D3D8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/>
        </p:nvSpPr>
        <p:spPr>
          <a:xfrm>
            <a:off x="0" y="285734"/>
            <a:ext cx="9144000" cy="624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AFB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rgbClr val="F9FA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-227902" y="1272367"/>
            <a:ext cx="3350755" cy="3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31" name="Shape 28"/>
          <p:cNvSpPr/>
          <p:nvPr/>
        </p:nvSpPr>
        <p:spPr>
          <a:xfrm>
            <a:off x="4552397" y="1366049"/>
            <a:ext cx="2945321" cy="2964074"/>
          </a:xfrm>
          <a:prstGeom prst="roundRect">
            <a:avLst>
              <a:gd name="adj" fmla="val 6338"/>
            </a:avLst>
          </a:prstGeom>
          <a:gradFill>
            <a:gsLst>
              <a:gs pos="0">
                <a:srgbClr val="EAEAEA"/>
              </a:gs>
              <a:gs pos="100000">
                <a:schemeClr val="lt1"/>
              </a:gs>
            </a:gsLst>
            <a:lin ang="8100000" scaled="0"/>
          </a:gradFill>
          <a:ln w="15875" cap="flat" cmpd="sng">
            <a:solidFill>
              <a:schemeClr val="accent3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 l="17576" t="13579" r="17446" b="12500"/>
          <a:stretch/>
        </p:blipFill>
        <p:spPr>
          <a:xfrm>
            <a:off x="5002667" y="2139535"/>
            <a:ext cx="2001291" cy="115912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3345120" y="1781029"/>
            <a:ext cx="955590" cy="2872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Input</a:t>
            </a:r>
            <a:endParaRPr sz="1600" b="1" i="0" u="none" strike="noStrike" cap="none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3314640" y="3151091"/>
            <a:ext cx="1087811" cy="58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Calibri"/>
              </a:rPr>
              <a:t>AWS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Calibri"/>
              </a:rPr>
              <a:t>IoT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Calibri"/>
              </a:rPr>
              <a:t> device SDK</a:t>
            </a:r>
            <a:endParaRPr sz="1200" b="1" dirty="0">
              <a:solidFill>
                <a:srgbClr val="000000"/>
              </a:solidFill>
              <a:latin typeface="Arial" pitchFamily="34" charset="0"/>
              <a:ea typeface="微軟正黑體" pitchFamily="34" charset="-120"/>
              <a:cs typeface="Arial" pitchFamily="34" charset="0"/>
              <a:sym typeface="Calibri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7869776" y="1708653"/>
            <a:ext cx="917571" cy="2872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/>
                <a:sym typeface="Calibri"/>
              </a:rPr>
              <a:t>output</a:t>
            </a:r>
            <a:endParaRPr sz="1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767" y="2078574"/>
            <a:ext cx="1260512" cy="73732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/>
        </p:nvSpPr>
        <p:spPr>
          <a:xfrm>
            <a:off x="5515172" y="2504153"/>
            <a:ext cx="680728" cy="20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Calibri"/>
              </a:rPr>
              <a:t>MQTT</a:t>
            </a:r>
            <a:endParaRPr sz="1100">
              <a:solidFill>
                <a:srgbClr val="000000"/>
              </a:solidFill>
              <a:latin typeface="Arial" pitchFamily="34" charset="0"/>
              <a:ea typeface="微軟正黑體" pitchFamily="34" charset="-120"/>
              <a:cs typeface="Arial" pitchFamily="34" charset="0"/>
              <a:sym typeface="Calibri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5248176" y="2887021"/>
            <a:ext cx="1219762" cy="20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rgbClr val="000000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Calibri"/>
              </a:rPr>
              <a:t>WebSocket</a:t>
            </a:r>
            <a:endParaRPr sz="1100" dirty="0">
              <a:solidFill>
                <a:srgbClr val="000000"/>
              </a:solidFill>
              <a:latin typeface="Arial" pitchFamily="34" charset="0"/>
              <a:ea typeface="微軟正黑體" pitchFamily="34" charset="-120"/>
              <a:cs typeface="Arial" pitchFamily="34" charset="0"/>
              <a:sym typeface="Calibri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6028848" y="2675209"/>
            <a:ext cx="975110" cy="20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Calibri"/>
              </a:rPr>
              <a:t>HTTP 1.1 </a:t>
            </a:r>
            <a:endParaRPr sz="1100" dirty="0">
              <a:solidFill>
                <a:srgbClr val="000000"/>
              </a:solidFill>
              <a:latin typeface="Arial" pitchFamily="34" charset="0"/>
              <a:ea typeface="微軟正黑體" pitchFamily="34" charset="-120"/>
              <a:cs typeface="Arial" pitchFamily="34" charset="0"/>
              <a:sym typeface="Calibri"/>
            </a:endParaRPr>
          </a:p>
        </p:txBody>
      </p:sp>
      <p:cxnSp>
        <p:nvCxnSpPr>
          <p:cNvPr id="206" name="Shape 206"/>
          <p:cNvCxnSpPr/>
          <p:nvPr/>
        </p:nvCxnSpPr>
        <p:spPr>
          <a:xfrm>
            <a:off x="7014935" y="2604529"/>
            <a:ext cx="769942" cy="0"/>
          </a:xfrm>
          <a:prstGeom prst="straightConnector1">
            <a:avLst/>
          </a:prstGeom>
          <a:ln>
            <a:solidFill>
              <a:srgbClr val="033682"/>
            </a:solidFill>
            <a:headEnd type="triangl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7" name="Shape 207"/>
          <p:cNvCxnSpPr/>
          <p:nvPr/>
        </p:nvCxnSpPr>
        <p:spPr>
          <a:xfrm>
            <a:off x="4168805" y="2855840"/>
            <a:ext cx="852444" cy="4592"/>
          </a:xfrm>
          <a:prstGeom prst="straightConnector1">
            <a:avLst/>
          </a:prstGeom>
          <a:ln>
            <a:solidFill>
              <a:srgbClr val="033682"/>
            </a:solidFill>
            <a:headEnd type="triangl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8" name="Shape 20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92093" y="3409037"/>
            <a:ext cx="737621" cy="54211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4541986" y="1154677"/>
            <a:ext cx="2988000" cy="55397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Calibri"/>
              </a:rPr>
              <a:t>AWS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Calibri"/>
              </a:rPr>
              <a:t>IoT</a:t>
            </a:r>
            <a:endParaRPr sz="2400" b="1" dirty="0">
              <a:solidFill>
                <a:schemeClr val="bg1"/>
              </a:solidFill>
              <a:latin typeface="Arial" pitchFamily="34" charset="0"/>
              <a:ea typeface="微軟正黑體" pitchFamily="34" charset="-120"/>
              <a:cs typeface="Arial" pitchFamily="34" charset="0"/>
              <a:sym typeface="Calibri"/>
            </a:endParaRPr>
          </a:p>
        </p:txBody>
      </p:sp>
      <p:sp>
        <p:nvSpPr>
          <p:cNvPr id="210" name="Shape 210"/>
          <p:cNvSpPr txBox="1"/>
          <p:nvPr/>
        </p:nvSpPr>
        <p:spPr>
          <a:xfrm>
            <a:off x="4806397" y="3931000"/>
            <a:ext cx="1476368" cy="20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Arial" pitchFamily="34" charset="0"/>
                <a:ea typeface="微軟正黑體" pitchFamily="34" charset="-120"/>
                <a:cs typeface="Arial" pitchFamily="34" charset="0"/>
                <a:sym typeface="Calibri"/>
              </a:rPr>
              <a:t>Authentication</a:t>
            </a:r>
            <a:endParaRPr sz="1200" b="1" dirty="0">
              <a:solidFill>
                <a:srgbClr val="000000"/>
              </a:solidFill>
              <a:latin typeface="Arial" pitchFamily="34" charset="0"/>
              <a:ea typeface="微軟正黑體" pitchFamily="34" charset="-120"/>
              <a:cs typeface="Arial" pitchFamily="34" charset="0"/>
              <a:sym typeface="Calibri"/>
            </a:endParaRP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39260" y="1798377"/>
            <a:ext cx="983794" cy="102104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4626306" y="1768028"/>
            <a:ext cx="1569594" cy="20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1" dirty="0" smtClean="0">
                <a:solidFill>
                  <a:srgbClr val="333333"/>
                </a:solidFill>
                <a:highlight>
                  <a:schemeClr val="lt1"/>
                </a:highlight>
                <a:latin typeface="Arial" pitchFamily="34" charset="0"/>
                <a:ea typeface="微軟正黑體" pitchFamily="34" charset="-120"/>
                <a:cs typeface="Arial" pitchFamily="34" charset="0"/>
              </a:rPr>
              <a:t>Device gateway</a:t>
            </a:r>
            <a:endParaRPr sz="1200" b="1" dirty="0">
              <a:latin typeface="Arial" pitchFamily="34" charset="0"/>
              <a:ea typeface="微軟正黑體" pitchFamily="34" charset="-120"/>
              <a:cs typeface="Arial" pitchFamily="34" charset="0"/>
              <a:sym typeface="Calibri"/>
            </a:endParaRP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15257" y="3314078"/>
            <a:ext cx="1246756" cy="70165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6204714" y="3959275"/>
            <a:ext cx="1179028" cy="20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Arial" pitchFamily="34" charset="0"/>
                <a:ea typeface="微軟正黑體" pitchFamily="34" charset="-120"/>
                <a:cs typeface="Arial" pitchFamily="34" charset="0"/>
                <a:sym typeface="Calibri"/>
              </a:rPr>
              <a:t>Rule Engine</a:t>
            </a:r>
            <a:endParaRPr sz="1200" b="1" dirty="0">
              <a:solidFill>
                <a:srgbClr val="000000"/>
              </a:solidFill>
              <a:latin typeface="Arial" pitchFamily="34" charset="0"/>
              <a:ea typeface="微軟正黑體" pitchFamily="34" charset="-120"/>
              <a:cs typeface="Arial" pitchFamily="34" charset="0"/>
              <a:sym typeface="Calibri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7708432" y="2819425"/>
            <a:ext cx="1179028" cy="20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Calibri"/>
              </a:rPr>
              <a:t>AWS </a:t>
            </a:r>
            <a:r>
              <a:rPr lang="en-US" sz="1200" b="1" dirty="0" smtClean="0">
                <a:latin typeface="Arial" pitchFamily="34" charset="0"/>
                <a:ea typeface="微軟正黑體" pitchFamily="34" charset="-120"/>
                <a:cs typeface="Arial" pitchFamily="34" charset="0"/>
                <a:sym typeface="Calibri"/>
              </a:rPr>
              <a:t>service</a:t>
            </a:r>
            <a:endParaRPr sz="1200" b="1" dirty="0">
              <a:solidFill>
                <a:srgbClr val="000000"/>
              </a:solidFill>
              <a:latin typeface="Arial" pitchFamily="34" charset="0"/>
              <a:ea typeface="微軟正黑體" pitchFamily="34" charset="-120"/>
              <a:cs typeface="Arial" pitchFamily="34" charset="0"/>
              <a:sym typeface="Calibri"/>
            </a:endParaRPr>
          </a:p>
        </p:txBody>
      </p:sp>
      <p:cxnSp>
        <p:nvCxnSpPr>
          <p:cNvPr id="216" name="Shape 216"/>
          <p:cNvCxnSpPr/>
          <p:nvPr/>
        </p:nvCxnSpPr>
        <p:spPr>
          <a:xfrm>
            <a:off x="7066997" y="3513607"/>
            <a:ext cx="696413" cy="0"/>
          </a:xfrm>
          <a:prstGeom prst="straightConnector1">
            <a:avLst/>
          </a:prstGeom>
          <a:ln>
            <a:solidFill>
              <a:srgbClr val="033682"/>
            </a:solidFill>
            <a:headEnd type="triangl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7" name="Shape 217"/>
          <p:cNvSpPr txBox="1"/>
          <p:nvPr/>
        </p:nvSpPr>
        <p:spPr>
          <a:xfrm>
            <a:off x="7848601" y="3970034"/>
            <a:ext cx="1230934" cy="20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latin typeface="Arial" pitchFamily="34" charset="0"/>
                <a:ea typeface="微軟正黑體" pitchFamily="34" charset="-120"/>
                <a:cs typeface="Arial" pitchFamily="34" charset="0"/>
                <a:sym typeface="Calibri"/>
              </a:rPr>
              <a:t>Application</a:t>
            </a:r>
            <a:endParaRPr sz="1200" b="1" dirty="0">
              <a:solidFill>
                <a:srgbClr val="000000"/>
              </a:solidFill>
              <a:latin typeface="Arial" pitchFamily="34" charset="0"/>
              <a:ea typeface="微軟正黑體" pitchFamily="34" charset="-120"/>
              <a:cs typeface="Arial" pitchFamily="34" charset="0"/>
              <a:sym typeface="Calibri"/>
            </a:endParaRP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73532" y="3251138"/>
            <a:ext cx="852855" cy="708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14640" y="2175577"/>
            <a:ext cx="900630" cy="95176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標題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 smtClean="0"/>
              <a:t>What is AWS </a:t>
            </a:r>
            <a:r>
              <a:rPr lang="en-US" altLang="zh-TW" sz="3600" b="1" dirty="0" err="1" smtClean="0"/>
              <a:t>IoT</a:t>
            </a:r>
            <a:r>
              <a:rPr lang="en-US" altLang="zh-TW" sz="3600" b="1" dirty="0" smtClean="0"/>
              <a:t> ?</a:t>
            </a:r>
            <a:endParaRPr lang="zh-TW" altLang="en-US" sz="3600" b="1" dirty="0"/>
          </a:p>
        </p:txBody>
      </p:sp>
      <p:sp>
        <p:nvSpPr>
          <p:cNvPr id="35" name="Shape 264"/>
          <p:cNvSpPr/>
          <p:nvPr/>
        </p:nvSpPr>
        <p:spPr>
          <a:xfrm>
            <a:off x="176586" y="1071552"/>
            <a:ext cx="2144050" cy="384241"/>
          </a:xfrm>
          <a:prstGeom prst="chevron">
            <a:avLst>
              <a:gd name="adj" fmla="val 33915"/>
            </a:avLst>
          </a:prstGeom>
          <a:solidFill>
            <a:srgbClr val="0F66EE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內容版面配置區 32"/>
          <p:cNvSpPr>
            <a:spLocks noGrp="1"/>
          </p:cNvSpPr>
          <p:nvPr>
            <p:ph sz="half" idx="1"/>
          </p:nvPr>
        </p:nvSpPr>
        <p:spPr>
          <a:xfrm>
            <a:off x="-196098" y="1074482"/>
            <a:ext cx="3888343" cy="778180"/>
          </a:xfrm>
        </p:spPr>
        <p:txBody>
          <a:bodyPr>
            <a:normAutofit/>
          </a:bodyPr>
          <a:lstStyle/>
          <a:p>
            <a:pPr marL="45720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altLang="zh-TW" sz="1600" b="1" dirty="0" smtClean="0">
                <a:solidFill>
                  <a:schemeClr val="bg1"/>
                </a:solidFill>
              </a:rPr>
              <a:t>Uplink to the cloud</a:t>
            </a:r>
            <a:endParaRPr lang="zh-TW" altLang="en-US" sz="1600" b="1" dirty="0">
              <a:solidFill>
                <a:schemeClr val="bg1"/>
              </a:solidFill>
            </a:endParaRPr>
          </a:p>
          <a:p>
            <a:pPr marL="12700" marR="12700" lv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zh-TW" altLang="en-US" sz="1100" b="1" dirty="0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-403196" y="1625528"/>
            <a:ext cx="3526049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317500">
              <a:lnSpc>
                <a:spcPct val="115000"/>
              </a:lnSpc>
              <a:buClr>
                <a:srgbClr val="002060"/>
              </a:buClr>
              <a:buSzPts val="1400"/>
              <a:buFont typeface="Wingdings" pitchFamily="2" charset="2"/>
              <a:buChar char="l"/>
            </a:pPr>
            <a:r>
              <a:rPr lang="en-US" altLang="zh-TW" sz="1600" dirty="0" smtClean="0">
                <a:solidFill>
                  <a:srgbClr val="002060"/>
                </a:solidFill>
              </a:rPr>
              <a:t>Connect your device to AWS services</a:t>
            </a:r>
          </a:p>
          <a:p>
            <a:pPr marL="914400" indent="-317500">
              <a:lnSpc>
                <a:spcPct val="115000"/>
              </a:lnSpc>
              <a:buClr>
                <a:srgbClr val="002060"/>
              </a:buClr>
              <a:buSzPts val="1400"/>
              <a:buFont typeface="Wingdings" pitchFamily="2" charset="2"/>
              <a:buChar char="l"/>
            </a:pPr>
            <a:r>
              <a:rPr lang="en-US" altLang="zh-TW" sz="1600" dirty="0" smtClean="0">
                <a:solidFill>
                  <a:srgbClr val="002060"/>
                </a:solidFill>
              </a:rPr>
              <a:t>Secure device connections and data</a:t>
            </a:r>
          </a:p>
          <a:p>
            <a:pPr marL="914400" indent="-317500">
              <a:lnSpc>
                <a:spcPct val="115000"/>
              </a:lnSpc>
              <a:buClr>
                <a:srgbClr val="002060"/>
              </a:buClr>
              <a:buSzPts val="1400"/>
              <a:buFont typeface="Wingdings" pitchFamily="2" charset="2"/>
              <a:buChar char="l"/>
            </a:pPr>
            <a:r>
              <a:rPr lang="en-US" altLang="zh-TW" sz="1600" dirty="0" smtClean="0">
                <a:solidFill>
                  <a:srgbClr val="002060"/>
                </a:solidFill>
              </a:rPr>
              <a:t>Support multiple protocols</a:t>
            </a:r>
          </a:p>
          <a:p>
            <a:pPr marL="914400" indent="-317500">
              <a:lnSpc>
                <a:spcPct val="115000"/>
              </a:lnSpc>
              <a:buClr>
                <a:srgbClr val="002060"/>
              </a:buClr>
              <a:buSzPts val="1400"/>
            </a:pPr>
            <a:endParaRPr lang="zh-TW" altLang="en-US" sz="16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264"/>
          <p:cNvSpPr/>
          <p:nvPr/>
        </p:nvSpPr>
        <p:spPr>
          <a:xfrm>
            <a:off x="176586" y="1071552"/>
            <a:ext cx="2444694" cy="384241"/>
          </a:xfrm>
          <a:prstGeom prst="chevron">
            <a:avLst>
              <a:gd name="adj" fmla="val 33915"/>
            </a:avLst>
          </a:prstGeom>
          <a:solidFill>
            <a:srgbClr val="0F66EE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標題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sz="3600" b="1" dirty="0" smtClean="0"/>
              <a:t>What is </a:t>
            </a:r>
            <a:r>
              <a:rPr lang="en-US" altLang="zh-TW" sz="3600" b="1" dirty="0" smtClean="0">
                <a:latin typeface="Arial" pitchFamily="34" charset="0"/>
                <a:cs typeface="Arial" pitchFamily="34" charset="0"/>
              </a:rPr>
              <a:t>AWS </a:t>
            </a:r>
            <a:r>
              <a:rPr lang="en-US" altLang="zh-TW" sz="3600" b="1" dirty="0" err="1" smtClean="0">
                <a:latin typeface="Arial" pitchFamily="34" charset="0"/>
                <a:cs typeface="Arial" pitchFamily="34" charset="0"/>
              </a:rPr>
              <a:t>Greengrass</a:t>
            </a:r>
            <a:r>
              <a:rPr lang="en-US" altLang="zh-TW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3600" b="1" dirty="0" smtClean="0"/>
              <a:t>?</a:t>
            </a:r>
            <a:endParaRPr lang="zh-TW" altLang="en-US" sz="3600" b="1" dirty="0"/>
          </a:p>
        </p:txBody>
      </p:sp>
      <p:sp>
        <p:nvSpPr>
          <p:cNvPr id="225" name="Shape 225"/>
          <p:cNvSpPr txBox="1">
            <a:spLocks noGrp="1"/>
          </p:cNvSpPr>
          <p:nvPr>
            <p:ph idx="1"/>
          </p:nvPr>
        </p:nvSpPr>
        <p:spPr>
          <a:xfrm>
            <a:off x="-143118" y="1017715"/>
            <a:ext cx="2977758" cy="438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altLang="zh-TW" sz="1600" b="1" dirty="0" smtClean="0">
                <a:solidFill>
                  <a:schemeClr val="bg1"/>
                </a:solidFill>
              </a:rPr>
              <a:t>Downlink to the Edge</a:t>
            </a:r>
            <a:endParaRPr sz="1050" b="1" i="0" u="none" strike="noStrike" cap="none" dirty="0">
              <a:solidFill>
                <a:schemeClr val="bg1"/>
              </a:solidFill>
              <a:cs typeface="Verdana"/>
              <a:sym typeface="Verdana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body" idx="4294967295"/>
          </p:nvPr>
        </p:nvSpPr>
        <p:spPr>
          <a:xfrm>
            <a:off x="377690" y="3798977"/>
            <a:ext cx="8766310" cy="166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139700" indent="0">
              <a:spcBef>
                <a:spcPts val="1100"/>
              </a:spcBef>
              <a:buClr>
                <a:srgbClr val="232F3E"/>
              </a:buClr>
              <a:buSzPts val="1400"/>
              <a:buNone/>
            </a:pPr>
            <a:r>
              <a:rPr lang="en-US" altLang="zh-TW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Respond to Local Events in Near Real-time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         </a:t>
            </a:r>
            <a:r>
              <a:rPr lang="en-US" altLang="zh-TW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Operate Offline           </a:t>
            </a:r>
          </a:p>
          <a:p>
            <a:pPr marL="139700" indent="0">
              <a:spcBef>
                <a:spcPts val="1100"/>
              </a:spcBef>
              <a:buClr>
                <a:srgbClr val="232F3E"/>
              </a:buClr>
              <a:buSzPts val="1400"/>
              <a:buNone/>
            </a:pPr>
            <a:r>
              <a:rPr lang="en-US" altLang="zh-TW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Secure Communication          Simplified Device Programming with AWS Lambda</a:t>
            </a:r>
          </a:p>
          <a:p>
            <a:pPr marL="139700" indent="0">
              <a:spcBef>
                <a:spcPts val="1100"/>
              </a:spcBef>
              <a:buClr>
                <a:srgbClr val="232F3E"/>
              </a:buClr>
              <a:buSzPts val="1400"/>
              <a:buNone/>
            </a:pPr>
            <a:r>
              <a:rPr lang="en-US" altLang="zh-TW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Reduce the Cost of Running </a:t>
            </a:r>
            <a:r>
              <a:rPr lang="en-US" altLang="zh-TW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IoT</a:t>
            </a:r>
            <a:r>
              <a:rPr lang="en-US" altLang="zh-TW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Applications</a:t>
            </a:r>
          </a:p>
          <a:p>
            <a:pPr marL="139700" indent="0">
              <a:spcBef>
                <a:spcPts val="1100"/>
              </a:spcBef>
              <a:buClr>
                <a:srgbClr val="232F3E"/>
              </a:buClr>
              <a:buSzPts val="1400"/>
              <a:buNone/>
            </a:pPr>
            <a:endParaRPr lang="en-US" altLang="zh-TW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39700" indent="0">
              <a:spcBef>
                <a:spcPts val="1100"/>
              </a:spcBef>
              <a:buClr>
                <a:srgbClr val="232F3E"/>
              </a:buClr>
              <a:buSzPts val="1400"/>
              <a:buNone/>
            </a:pPr>
            <a:endParaRPr lang="en-US" altLang="zh-TW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39700" indent="0">
              <a:spcBef>
                <a:spcPts val="1100"/>
              </a:spcBef>
              <a:buClr>
                <a:srgbClr val="232F3E"/>
              </a:buClr>
              <a:buSzPts val="1400"/>
              <a:buNone/>
            </a:pP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endParaRPr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群組 4"/>
          <p:cNvGrpSpPr/>
          <p:nvPr/>
        </p:nvGrpSpPr>
        <p:grpSpPr>
          <a:xfrm>
            <a:off x="4166137" y="1409516"/>
            <a:ext cx="4770600" cy="1873189"/>
            <a:chOff x="507516" y="1324558"/>
            <a:chExt cx="4770600" cy="1873189"/>
          </a:xfrm>
        </p:grpSpPr>
        <p:sp>
          <p:nvSpPr>
            <p:cNvPr id="22" name="Shape 28"/>
            <p:cNvSpPr/>
            <p:nvPr/>
          </p:nvSpPr>
          <p:spPr>
            <a:xfrm>
              <a:off x="1951386" y="1324558"/>
              <a:ext cx="1888180" cy="327958"/>
            </a:xfrm>
            <a:prstGeom prst="roundRect">
              <a:avLst>
                <a:gd name="adj" fmla="val 6338"/>
              </a:avLst>
            </a:prstGeom>
            <a:solidFill>
              <a:schemeClr val="accent6">
                <a:lumMod val="75000"/>
              </a:schemeClr>
            </a:solidFill>
            <a:ln w="1587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1143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sym typeface="Arial"/>
              </a:endParaRPr>
            </a:p>
          </p:txBody>
        </p:sp>
        <p:sp>
          <p:nvSpPr>
            <p:cNvPr id="23" name="Shape 28"/>
            <p:cNvSpPr/>
            <p:nvPr/>
          </p:nvSpPr>
          <p:spPr>
            <a:xfrm>
              <a:off x="4296218" y="1324558"/>
              <a:ext cx="981898" cy="327958"/>
            </a:xfrm>
            <a:prstGeom prst="roundRect">
              <a:avLst>
                <a:gd name="adj" fmla="val 6338"/>
              </a:avLst>
            </a:prstGeom>
            <a:solidFill>
              <a:schemeClr val="accent6">
                <a:lumMod val="75000"/>
              </a:schemeClr>
            </a:solidFill>
            <a:ln w="1587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1143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sym typeface="Arial"/>
              </a:endParaRPr>
            </a:p>
          </p:txBody>
        </p:sp>
        <p:sp>
          <p:nvSpPr>
            <p:cNvPr id="21" name="Shape 28"/>
            <p:cNvSpPr/>
            <p:nvPr/>
          </p:nvSpPr>
          <p:spPr>
            <a:xfrm>
              <a:off x="507517" y="1335493"/>
              <a:ext cx="1218599" cy="1862254"/>
            </a:xfrm>
            <a:prstGeom prst="roundRect">
              <a:avLst>
                <a:gd name="adj" fmla="val 6338"/>
              </a:avLst>
            </a:prstGeom>
            <a:solidFill>
              <a:schemeClr val="accent6">
                <a:lumMod val="75000"/>
              </a:schemeClr>
            </a:solidFill>
            <a:ln w="1587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1143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微軟正黑體" pitchFamily="34" charset="-120"/>
                <a:ea typeface="微軟正黑體" pitchFamily="34" charset="-120"/>
                <a:sym typeface="Arial"/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>
              <a:off x="507516" y="1324558"/>
              <a:ext cx="1218600" cy="12234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  <a:sym typeface="Calibri"/>
                </a:rPr>
                <a:t>AWS Cloud Services</a:t>
              </a:r>
              <a:endParaRPr sz="12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Calibri"/>
              </a:endParaRPr>
            </a:p>
          </p:txBody>
        </p:sp>
        <p:pic>
          <p:nvPicPr>
            <p:cNvPr id="230" name="Shape 2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7102" y="2036775"/>
              <a:ext cx="1026298" cy="113059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1" name="Shape 231"/>
            <p:cNvCxnSpPr/>
            <p:nvPr/>
          </p:nvCxnSpPr>
          <p:spPr>
            <a:xfrm>
              <a:off x="1780359" y="2368282"/>
              <a:ext cx="526544" cy="158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3" name="Shape 232"/>
            <p:cNvGrpSpPr/>
            <p:nvPr/>
          </p:nvGrpSpPr>
          <p:grpSpPr>
            <a:xfrm>
              <a:off x="3697365" y="2139254"/>
              <a:ext cx="696982" cy="810906"/>
              <a:chOff x="6809408" y="2879840"/>
              <a:chExt cx="1547400" cy="1232192"/>
            </a:xfrm>
          </p:grpSpPr>
          <p:cxnSp>
            <p:nvCxnSpPr>
              <p:cNvPr id="233" name="Shape 233"/>
              <p:cNvCxnSpPr/>
              <p:nvPr/>
            </p:nvCxnSpPr>
            <p:spPr>
              <a:xfrm rot="10800000" flipH="1">
                <a:off x="6809408" y="2879840"/>
                <a:ext cx="1547400" cy="12000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34" name="Shape 234"/>
              <p:cNvCxnSpPr/>
              <p:nvPr/>
            </p:nvCxnSpPr>
            <p:spPr>
              <a:xfrm rot="10800000" flipH="1">
                <a:off x="6809408" y="3488945"/>
                <a:ext cx="1547400" cy="12000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35" name="Shape 235"/>
              <p:cNvCxnSpPr/>
              <p:nvPr/>
            </p:nvCxnSpPr>
            <p:spPr>
              <a:xfrm rot="10800000" flipH="1">
                <a:off x="6809408" y="4100032"/>
                <a:ext cx="1547400" cy="12000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236" name="Shape 236"/>
            <p:cNvSpPr txBox="1"/>
            <p:nvPr/>
          </p:nvSpPr>
          <p:spPr>
            <a:xfrm>
              <a:off x="4355602" y="1348411"/>
              <a:ext cx="898557" cy="301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  <a:sym typeface="Calibri"/>
                </a:rPr>
                <a:t>Devices</a:t>
              </a:r>
              <a:endParaRPr sz="1200" b="1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Calibri"/>
              </a:endParaRPr>
            </a:p>
          </p:txBody>
        </p:sp>
        <p:grpSp>
          <p:nvGrpSpPr>
            <p:cNvPr id="4" name="Shape 237"/>
            <p:cNvGrpSpPr/>
            <p:nvPr/>
          </p:nvGrpSpPr>
          <p:grpSpPr>
            <a:xfrm>
              <a:off x="2003449" y="1324558"/>
              <a:ext cx="2002131" cy="1864070"/>
              <a:chOff x="4430527" y="1672446"/>
              <a:chExt cx="3351409" cy="2832500"/>
            </a:xfrm>
          </p:grpSpPr>
          <p:sp>
            <p:nvSpPr>
              <p:cNvPr id="238" name="Shape 238"/>
              <p:cNvSpPr txBox="1"/>
              <p:nvPr/>
            </p:nvSpPr>
            <p:spPr>
              <a:xfrm>
                <a:off x="4430527" y="1672446"/>
                <a:ext cx="3066840" cy="4983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ea typeface="微軟正黑體" pitchFamily="34" charset="-120"/>
                    <a:cs typeface="Arial" pitchFamily="34" charset="0"/>
                    <a:sym typeface="Calibri"/>
                  </a:rPr>
                  <a:t>AWS </a:t>
                </a:r>
                <a:r>
                  <a:rPr lang="en-US" sz="1200" b="1" dirty="0" err="1">
                    <a:solidFill>
                      <a:schemeClr val="bg1"/>
                    </a:solidFill>
                    <a:latin typeface="Arial" pitchFamily="34" charset="0"/>
                    <a:ea typeface="微軟正黑體" pitchFamily="34" charset="-120"/>
                    <a:cs typeface="Arial" pitchFamily="34" charset="0"/>
                    <a:sym typeface="Calibri"/>
                  </a:rPr>
                  <a:t>Greengrass</a:t>
                </a:r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ea typeface="微軟正黑體" pitchFamily="34" charset="-120"/>
                    <a:cs typeface="Arial" pitchFamily="34" charset="0"/>
                    <a:sym typeface="Calibri"/>
                  </a:rPr>
                  <a:t> Core</a:t>
                </a:r>
                <a:endParaRPr sz="1200" b="1" dirty="0">
                  <a:solidFill>
                    <a:schemeClr val="bg1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  <a:sym typeface="Calibri"/>
                </a:endParaRPr>
              </a:p>
            </p:txBody>
          </p:sp>
          <p:grpSp>
            <p:nvGrpSpPr>
              <p:cNvPr id="5" name="Shape 239"/>
              <p:cNvGrpSpPr/>
              <p:nvPr/>
            </p:nvGrpSpPr>
            <p:grpSpPr>
              <a:xfrm>
                <a:off x="4683882" y="2548789"/>
                <a:ext cx="2337284" cy="1501824"/>
                <a:chOff x="4545732" y="3159877"/>
                <a:chExt cx="2337284" cy="1501824"/>
              </a:xfrm>
            </p:grpSpPr>
            <p:pic>
              <p:nvPicPr>
                <p:cNvPr id="240" name="Shape 24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5583913" y="3476542"/>
                  <a:ext cx="1299103" cy="1078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41" name="Shape 241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4545732" y="3159877"/>
                  <a:ext cx="1580540" cy="150182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242" name="Shape 242"/>
              <p:cNvSpPr txBox="1"/>
              <p:nvPr/>
            </p:nvSpPr>
            <p:spPr>
              <a:xfrm>
                <a:off x="4746904" y="4104746"/>
                <a:ext cx="3035032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 dirty="0">
                    <a:solidFill>
                      <a:srgbClr val="000000"/>
                    </a:solidFill>
                    <a:latin typeface="Arial "/>
                    <a:ea typeface="微軟正黑體" pitchFamily="34" charset="-120"/>
                    <a:cs typeface="Calibri"/>
                    <a:sym typeface="Calibri"/>
                  </a:rPr>
                  <a:t>Lambda </a:t>
                </a:r>
                <a:r>
                  <a:rPr lang="en-US" sz="1200" b="1" dirty="0" smtClean="0">
                    <a:latin typeface="Arial" pitchFamily="34" charset="0"/>
                    <a:ea typeface="微軟正黑體" pitchFamily="34" charset="-120"/>
                    <a:cs typeface="Arial" pitchFamily="34" charset="0"/>
                    <a:sym typeface="Calibri"/>
                  </a:rPr>
                  <a:t>function</a:t>
                </a:r>
                <a:endParaRPr sz="1200" b="1" dirty="0">
                  <a:solidFill>
                    <a:srgbClr val="000000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  <a:sym typeface="Calibri"/>
                </a:endParaRPr>
              </a:p>
            </p:txBody>
          </p:sp>
        </p:grpSp>
        <p:pic>
          <p:nvPicPr>
            <p:cNvPr id="243" name="Shape 24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25317" y="1918075"/>
              <a:ext cx="549082" cy="12796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Shape 264"/>
          <p:cNvSpPr/>
          <p:nvPr/>
        </p:nvSpPr>
        <p:spPr>
          <a:xfrm>
            <a:off x="176586" y="3520058"/>
            <a:ext cx="1477285" cy="384241"/>
          </a:xfrm>
          <a:prstGeom prst="chevron">
            <a:avLst>
              <a:gd name="adj" fmla="val 33915"/>
            </a:avLst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00757" y="3520128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en-US" altLang="zh-TW" sz="1800" b="1" dirty="0" smtClean="0">
                <a:solidFill>
                  <a:schemeClr val="bg1"/>
                </a:solidFill>
              </a:rPr>
              <a:t>Benefits</a:t>
            </a:r>
            <a:endParaRPr lang="zh-TW" altLang="en-US" sz="1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五角星形 29"/>
          <p:cNvSpPr/>
          <p:nvPr/>
        </p:nvSpPr>
        <p:spPr>
          <a:xfrm>
            <a:off x="377690" y="4038084"/>
            <a:ext cx="193782" cy="19378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五角星形 33"/>
          <p:cNvSpPr/>
          <p:nvPr/>
        </p:nvSpPr>
        <p:spPr>
          <a:xfrm>
            <a:off x="377690" y="4369452"/>
            <a:ext cx="193782" cy="19378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五角星形 34"/>
          <p:cNvSpPr/>
          <p:nvPr/>
        </p:nvSpPr>
        <p:spPr>
          <a:xfrm>
            <a:off x="2694940" y="4366770"/>
            <a:ext cx="193782" cy="19378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五角星形 35"/>
          <p:cNvSpPr/>
          <p:nvPr/>
        </p:nvSpPr>
        <p:spPr>
          <a:xfrm>
            <a:off x="4232840" y="4032262"/>
            <a:ext cx="193782" cy="19378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-312085" y="1514639"/>
            <a:ext cx="4274485" cy="182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317500">
              <a:lnSpc>
                <a:spcPct val="115000"/>
              </a:lnSpc>
              <a:buClr>
                <a:srgbClr val="002060"/>
              </a:buClr>
              <a:buSzPts val="1400"/>
              <a:buFont typeface="Wingdings" pitchFamily="2" charset="2"/>
              <a:buChar char="l"/>
            </a:pPr>
            <a:r>
              <a:rPr lang="en-US" altLang="zh-TW" dirty="0" smtClean="0">
                <a:solidFill>
                  <a:srgbClr val="002060"/>
                </a:solidFill>
              </a:rPr>
              <a:t>Ensures your </a:t>
            </a:r>
            <a:r>
              <a:rPr lang="en-US" altLang="zh-TW" dirty="0" err="1" smtClean="0">
                <a:solidFill>
                  <a:srgbClr val="002060"/>
                </a:solidFill>
              </a:rPr>
              <a:t>IoT</a:t>
            </a:r>
            <a:r>
              <a:rPr lang="en-US" altLang="zh-TW" dirty="0" smtClean="0">
                <a:solidFill>
                  <a:srgbClr val="002060"/>
                </a:solidFill>
              </a:rPr>
              <a:t> devices can respond quickly to local events</a:t>
            </a:r>
          </a:p>
          <a:p>
            <a:pPr marL="914400" indent="-317500">
              <a:lnSpc>
                <a:spcPct val="115000"/>
              </a:lnSpc>
              <a:buClr>
                <a:srgbClr val="002060"/>
              </a:buClr>
              <a:buSzPts val="1400"/>
              <a:buFont typeface="Wingdings" pitchFamily="2" charset="2"/>
              <a:buChar char="l"/>
            </a:pPr>
            <a:r>
              <a:rPr lang="en-US" altLang="zh-TW" dirty="0" smtClean="0">
                <a:solidFill>
                  <a:srgbClr val="002060"/>
                </a:solidFill>
              </a:rPr>
              <a:t>Device can run with AWS Lambda functions, and keep device data in sync</a:t>
            </a:r>
          </a:p>
          <a:p>
            <a:pPr marL="914400" indent="-317500">
              <a:lnSpc>
                <a:spcPct val="115000"/>
              </a:lnSpc>
              <a:buClr>
                <a:srgbClr val="002060"/>
              </a:buClr>
              <a:buSzPts val="1400"/>
              <a:buFont typeface="Wingdings" pitchFamily="2" charset="2"/>
              <a:buChar char="l"/>
            </a:pPr>
            <a:r>
              <a:rPr lang="en-US" altLang="zh-TW" dirty="0" smtClean="0">
                <a:solidFill>
                  <a:srgbClr val="002060"/>
                </a:solidFill>
              </a:rPr>
              <a:t>Support offline Machine Learning inference</a:t>
            </a:r>
          </a:p>
          <a:p>
            <a:pPr marL="914400" lvl="0" indent="-317500">
              <a:lnSpc>
                <a:spcPct val="115000"/>
              </a:lnSpc>
              <a:buClr>
                <a:srgbClr val="002060"/>
              </a:buClr>
              <a:buSzPts val="1400"/>
            </a:pPr>
            <a:endParaRPr lang="zh-TW" altLang="en-US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" name="五角星形 32"/>
          <p:cNvSpPr/>
          <p:nvPr/>
        </p:nvSpPr>
        <p:spPr>
          <a:xfrm>
            <a:off x="377690" y="4740053"/>
            <a:ext cx="193782" cy="19378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sz="3600" b="1" dirty="0" err="1" smtClean="0">
                <a:solidFill>
                  <a:schemeClr val="lt1"/>
                </a:solidFill>
              </a:rPr>
              <a:t>QIoT</a:t>
            </a:r>
            <a:r>
              <a:rPr lang="en-US" altLang="zh-TW" sz="3600" b="1" dirty="0" smtClean="0">
                <a:solidFill>
                  <a:schemeClr val="lt1"/>
                </a:solidFill>
              </a:rPr>
              <a:t> </a:t>
            </a:r>
            <a:r>
              <a:rPr lang="en-US" sz="3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Suite </a:t>
            </a:r>
            <a:r>
              <a:rPr lang="en-US" sz="36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Lite</a:t>
            </a:r>
            <a:r>
              <a:rPr lang="en-US" sz="3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127000" lvl="0" indent="0">
              <a:lnSpc>
                <a:spcPct val="150000"/>
              </a:lnSpc>
              <a:buSzPts val="1600"/>
              <a:buNone/>
            </a:pPr>
            <a:r>
              <a:rPr lang="zh-TW" alt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整合智慧</a:t>
            </a:r>
            <a:r>
              <a:rPr lang="en-US" altLang="zh-TW" sz="24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IoT</a:t>
            </a:r>
            <a:r>
              <a:rPr lang="zh-TW" altLang="en-US" sz="24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平台</a:t>
            </a:r>
            <a:endParaRPr lang="en-US" altLang="zh-TW" sz="2400" dirty="0" smtClea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" lvl="0" indent="0">
              <a:lnSpc>
                <a:spcPct val="150000"/>
              </a:lnSpc>
              <a:buSzPts val="1600"/>
              <a:buNone/>
            </a:pPr>
            <a:r>
              <a:rPr lang="zh-TW" alt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生態系統合作模式創造雙贏的價值</a:t>
            </a:r>
          </a:p>
          <a:p>
            <a:pPr marL="127000" lvl="0" indent="0">
              <a:lnSpc>
                <a:spcPct val="150000"/>
              </a:lnSpc>
              <a:buSzPts val="1600"/>
              <a:buNone/>
            </a:pPr>
            <a:r>
              <a:rPr lang="zh-TW" alt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成功因素</a:t>
            </a:r>
          </a:p>
          <a:p>
            <a:pPr marL="127000" lvl="0" indent="0">
              <a:lnSpc>
                <a:spcPct val="150000"/>
              </a:lnSpc>
              <a:buSzPts val="1600"/>
              <a:buNone/>
            </a:pPr>
            <a:endParaRPr lang="zh-TW" altLang="en-US"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088" y="1592263"/>
            <a:ext cx="1895475" cy="1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/>
          <p:nvPr/>
        </p:nvSpPr>
        <p:spPr>
          <a:xfrm>
            <a:off x="944547" y="3620614"/>
            <a:ext cx="1801567" cy="6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 smtClean="0">
                <a:solidFill>
                  <a:srgbClr val="033682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Calibri"/>
              </a:rPr>
              <a:t>QIoT</a:t>
            </a:r>
            <a:r>
              <a:rPr lang="en-US" sz="1600" b="1" dirty="0" smtClean="0">
                <a:solidFill>
                  <a:srgbClr val="033682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Calibri"/>
              </a:rPr>
              <a:t> </a:t>
            </a:r>
            <a:r>
              <a:rPr lang="en-US" sz="1600" b="1" dirty="0">
                <a:solidFill>
                  <a:srgbClr val="033682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Calibri"/>
              </a:rPr>
              <a:t>Suite Lite</a:t>
            </a:r>
            <a:endParaRPr sz="1600" b="1" dirty="0">
              <a:solidFill>
                <a:srgbClr val="033682"/>
              </a:solidFill>
              <a:latin typeface="Arial" pitchFamily="34" charset="0"/>
              <a:ea typeface="微軟正黑體" pitchFamily="34" charset="-120"/>
              <a:cs typeface="Arial" pitchFamily="34" charset="0"/>
              <a:sym typeface="Calibri"/>
            </a:endParaRPr>
          </a:p>
        </p:txBody>
      </p:sp>
      <p:pic>
        <p:nvPicPr>
          <p:cNvPr id="8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8444" y="154569"/>
            <a:ext cx="612000" cy="612000"/>
          </a:xfrm>
          <a:prstGeom prst="roundRect">
            <a:avLst>
              <a:gd name="adj" fmla="val 19166"/>
            </a:avLst>
          </a:prstGeom>
          <a:noFill/>
          <a:ln>
            <a:noFill/>
          </a:ln>
        </p:spPr>
      </p:pic>
      <p:sp>
        <p:nvSpPr>
          <p:cNvPr id="10" name="Shape 660"/>
          <p:cNvSpPr/>
          <p:nvPr/>
        </p:nvSpPr>
        <p:spPr>
          <a:xfrm rot="5400000">
            <a:off x="4623492" y="-106396"/>
            <a:ext cx="439955" cy="4000714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1599EF"/>
              </a:gs>
              <a:gs pos="82000">
                <a:srgbClr val="0F66E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11" name="Shape 660"/>
          <p:cNvSpPr/>
          <p:nvPr/>
        </p:nvSpPr>
        <p:spPr>
          <a:xfrm rot="5400000">
            <a:off x="5319465" y="-275227"/>
            <a:ext cx="468000" cy="5434689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1599EF"/>
              </a:gs>
              <a:gs pos="82000">
                <a:srgbClr val="0F66E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12" name="Shape 660"/>
          <p:cNvSpPr/>
          <p:nvPr/>
        </p:nvSpPr>
        <p:spPr>
          <a:xfrm rot="5400000">
            <a:off x="3917814" y="1680329"/>
            <a:ext cx="468000" cy="261741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1599EF"/>
              </a:gs>
              <a:gs pos="82000">
                <a:srgbClr val="0F66E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71828" y="329207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330200">
              <a:lnSpc>
                <a:spcPct val="150000"/>
              </a:lnSpc>
              <a:buClr>
                <a:srgbClr val="033682"/>
              </a:buClr>
              <a:buSzPts val="1600"/>
              <a:buFont typeface="Wingdings" charset="2"/>
              <a:buChar char="ü"/>
            </a:pPr>
            <a:r>
              <a:rPr lang="en-US" altLang="zh-TW" b="1" dirty="0" smtClean="0">
                <a:solidFill>
                  <a:srgbClr val="002060"/>
                </a:solidFill>
              </a:rPr>
              <a:t>Strategic Alliance Partners</a:t>
            </a:r>
          </a:p>
          <a:p>
            <a:pPr marL="914400" lvl="1" indent="-330200">
              <a:lnSpc>
                <a:spcPct val="150000"/>
              </a:lnSpc>
              <a:buClr>
                <a:srgbClr val="033682"/>
              </a:buClr>
              <a:buSzPts val="1600"/>
              <a:buFont typeface="Wingdings" charset="2"/>
              <a:buChar char="ü"/>
            </a:pPr>
            <a:r>
              <a:rPr lang="en-US" altLang="zh-TW" b="1" dirty="0" smtClean="0">
                <a:solidFill>
                  <a:srgbClr val="002060"/>
                </a:solidFill>
              </a:rPr>
              <a:t>SI with Domain Knowledge</a:t>
            </a:r>
          </a:p>
          <a:p>
            <a:pPr marL="914400" lvl="1" indent="-330200">
              <a:lnSpc>
                <a:spcPct val="150000"/>
              </a:lnSpc>
              <a:buClr>
                <a:srgbClr val="033682"/>
              </a:buClr>
              <a:buSzPts val="1600"/>
              <a:buFont typeface="Wingdings" charset="2"/>
              <a:buChar char="ü"/>
            </a:pPr>
            <a:r>
              <a:rPr lang="en-US" altLang="zh-TW" b="1" dirty="0" smtClean="0">
                <a:solidFill>
                  <a:srgbClr val="002060"/>
                </a:solidFill>
              </a:rPr>
              <a:t>Applications - driven</a:t>
            </a:r>
          </a:p>
          <a:p>
            <a:pPr marL="914400" lvl="1" indent="-330200">
              <a:lnSpc>
                <a:spcPct val="150000"/>
              </a:lnSpc>
              <a:buClr>
                <a:srgbClr val="033682"/>
              </a:buClr>
              <a:buSzPts val="1600"/>
              <a:buFont typeface="Wingdings" charset="2"/>
              <a:buChar char="ü"/>
            </a:pPr>
            <a:endParaRPr lang="zh-TW" altLang="en-US" sz="1800" b="1" dirty="0">
              <a:solidFill>
                <a:srgbClr val="0E2B99"/>
              </a:solidFill>
              <a:latin typeface="微軟正黑體" pitchFamily="34" charset="-120"/>
              <a:ea typeface="微軟正黑體" pitchFamily="34" charset="-120"/>
              <a:cs typeface="Calibri"/>
              <a:sym typeface="Calibri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73248" y="1514689"/>
            <a:ext cx="5321016" cy="16684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en-US" altLang="zh-TW" sz="1800" b="1" dirty="0" smtClean="0">
                <a:solidFill>
                  <a:schemeClr val="bg1"/>
                </a:solidFill>
              </a:rPr>
              <a:t>Integrated Intelligent </a:t>
            </a:r>
            <a:r>
              <a:rPr lang="en-US" altLang="zh-TW" sz="1800" b="1" dirty="0" err="1" smtClean="0">
                <a:solidFill>
                  <a:schemeClr val="bg1"/>
                </a:solidFill>
              </a:rPr>
              <a:t>IoT</a:t>
            </a:r>
            <a:r>
              <a:rPr lang="en-US" altLang="zh-TW" sz="1800" b="1" dirty="0" smtClean="0">
                <a:solidFill>
                  <a:schemeClr val="bg1"/>
                </a:solidFill>
              </a:rPr>
              <a:t> Platform</a:t>
            </a:r>
          </a:p>
          <a:p>
            <a:pPr fontAlgn="base">
              <a:lnSpc>
                <a:spcPct val="200000"/>
              </a:lnSpc>
            </a:pPr>
            <a:r>
              <a:rPr lang="en-US" altLang="zh-TW" sz="1800" b="1" dirty="0" smtClean="0">
                <a:solidFill>
                  <a:schemeClr val="bg1"/>
                </a:solidFill>
              </a:rPr>
              <a:t>Ecosystem partnership model : Create win-win</a:t>
            </a:r>
          </a:p>
          <a:p>
            <a:pPr fontAlgn="base">
              <a:lnSpc>
                <a:spcPct val="200000"/>
              </a:lnSpc>
            </a:pPr>
            <a:r>
              <a:rPr lang="en-US" altLang="zh-TW" sz="1800" b="1" dirty="0" smtClean="0">
                <a:solidFill>
                  <a:schemeClr val="bg1"/>
                </a:solidFill>
              </a:rPr>
              <a:t>Key success Drivers</a:t>
            </a:r>
            <a:endParaRPr lang="en-US" altLang="zh-TW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Shape 257" descr="P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885" y="1190542"/>
            <a:ext cx="7601339" cy="3558128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/>
          <p:nvPr/>
        </p:nvSpPr>
        <p:spPr>
          <a:xfrm>
            <a:off x="4572000" y="3765550"/>
            <a:ext cx="2143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F92"/>
              </a:buClr>
              <a:buSzPts val="1800"/>
              <a:buFont typeface="Arial"/>
              <a:buNone/>
            </a:pPr>
            <a:r>
              <a:rPr lang="en-US" b="1" i="0" u="none" strike="noStrike" cap="none" dirty="0" smtClean="0">
                <a:solidFill>
                  <a:srgbClr val="FF2F92"/>
                </a:solidFill>
                <a:latin typeface="Arial" pitchFamily="34" charset="0"/>
                <a:ea typeface="Arial Unicode MS" pitchFamily="34" charset="-120"/>
                <a:cs typeface="Arial" pitchFamily="34" charset="0"/>
                <a:sym typeface="Arial"/>
              </a:rPr>
              <a:t>Stage 1. Data Collecting</a:t>
            </a:r>
            <a:endParaRPr sz="1100" b="1" dirty="0"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sp>
        <p:nvSpPr>
          <p:cNvPr id="259" name="Shape 259"/>
          <p:cNvSpPr txBox="1"/>
          <p:nvPr/>
        </p:nvSpPr>
        <p:spPr>
          <a:xfrm>
            <a:off x="4571999" y="4000510"/>
            <a:ext cx="2666001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140365" marR="0" lvl="0" indent="-1403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682"/>
              </a:buClr>
              <a:buSzPts val="1600"/>
              <a:buFont typeface="Arial"/>
              <a:buChar char="•"/>
            </a:pPr>
            <a:r>
              <a:rPr lang="en-US" b="1" i="0" u="none" strike="noStrike" cap="none" dirty="0" smtClean="0">
                <a:solidFill>
                  <a:srgbClr val="000000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Arial"/>
              </a:rPr>
              <a:t>Sensors</a:t>
            </a:r>
            <a:endParaRPr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140365" marR="0" lvl="0" indent="-1403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682"/>
              </a:buClr>
              <a:buSzPts val="1600"/>
              <a:buFont typeface="Arial"/>
              <a:buChar char="•"/>
            </a:pPr>
            <a:r>
              <a:rPr lang="en-US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Devices</a:t>
            </a:r>
            <a:endParaRPr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140365" marR="0" lvl="0" indent="-1403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•"/>
            </a:pPr>
            <a:r>
              <a:rPr lang="en-US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Development Board</a:t>
            </a:r>
            <a:endParaRPr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260" name="Shape 260"/>
          <p:cNvSpPr txBox="1"/>
          <p:nvPr/>
        </p:nvSpPr>
        <p:spPr>
          <a:xfrm>
            <a:off x="243840" y="1143000"/>
            <a:ext cx="280416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F00"/>
              </a:buClr>
              <a:buSzPts val="1800"/>
              <a:buFont typeface="Arial"/>
              <a:buNone/>
            </a:pPr>
            <a:r>
              <a:rPr lang="en-US" sz="1600" b="1" i="0" u="none" strike="noStrike" cap="none" dirty="0" smtClean="0">
                <a:solidFill>
                  <a:srgbClr val="008F00"/>
                </a:solidFill>
                <a:latin typeface="Arial" pitchFamily="34" charset="0"/>
                <a:ea typeface="Arial Unicode MS" pitchFamily="34" charset="-120"/>
                <a:cs typeface="Arial" pitchFamily="34" charset="0"/>
                <a:sym typeface="Arial"/>
              </a:rPr>
              <a:t>Stage 2：Data Processing</a:t>
            </a:r>
            <a:endParaRPr sz="1200" b="1" dirty="0"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243840" y="1482799"/>
            <a:ext cx="1938797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140365" marR="0" lvl="0" indent="-1403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•"/>
            </a:pPr>
            <a:r>
              <a:rPr lang="en-US" b="1" i="0" u="none" strike="noStrike" cap="none" dirty="0" smtClean="0">
                <a:solidFill>
                  <a:srgbClr val="000000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Arial"/>
              </a:rPr>
              <a:t>Rules Setting</a:t>
            </a:r>
            <a:endParaRPr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140365" marR="0" lvl="0" indent="-1403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•"/>
            </a:pPr>
            <a:r>
              <a:rPr lang="en-US" b="1" i="0" u="none" strike="noStrike" cap="none" dirty="0">
                <a:solidFill>
                  <a:srgbClr val="000000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Arial"/>
              </a:rPr>
              <a:t>Threshold</a:t>
            </a:r>
            <a:endParaRPr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140365" marR="0" lvl="0" indent="-1403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•"/>
            </a:pPr>
            <a:r>
              <a:rPr lang="en-US" b="1" i="0" u="none" strike="noStrike" cap="none" dirty="0" smtClean="0">
                <a:solidFill>
                  <a:srgbClr val="000000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Arial"/>
              </a:rPr>
              <a:t>Local Storage</a:t>
            </a:r>
            <a:endParaRPr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262" name="Shape 262"/>
          <p:cNvSpPr txBox="1"/>
          <p:nvPr/>
        </p:nvSpPr>
        <p:spPr>
          <a:xfrm>
            <a:off x="4853001" y="1062025"/>
            <a:ext cx="2385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ts val="1800"/>
              <a:buFont typeface="Arial"/>
              <a:buNone/>
            </a:pPr>
            <a:r>
              <a:rPr lang="en-US" b="1" i="0" u="none" strike="noStrike" cap="none" dirty="0" smtClean="0">
                <a:solidFill>
                  <a:srgbClr val="FF6600"/>
                </a:solidFill>
                <a:latin typeface="Arial" pitchFamily="34" charset="0"/>
                <a:ea typeface="Arial Unicode MS" pitchFamily="34" charset="-120"/>
                <a:cs typeface="Arial" pitchFamily="34" charset="0"/>
                <a:sym typeface="Arial"/>
              </a:rPr>
              <a:t>Stage 3. Data Visualization</a:t>
            </a:r>
            <a:endParaRPr sz="1100" b="1" dirty="0">
              <a:solidFill>
                <a:srgbClr val="FF6600"/>
              </a:solidFill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4853001" y="1376400"/>
            <a:ext cx="1862199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140365" marR="0" lvl="0" indent="-1403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3682"/>
              </a:buClr>
              <a:buSzPts val="1600"/>
              <a:buFont typeface="Arial"/>
              <a:buChar char="•"/>
            </a:pPr>
            <a:r>
              <a:rPr lang="en-US" b="1" i="0" u="none" strike="noStrike" cap="none" dirty="0" smtClean="0">
                <a:solidFill>
                  <a:srgbClr val="000000"/>
                </a:solidFill>
                <a:latin typeface="Arial" pitchFamily="34" charset="0"/>
                <a:ea typeface="微軟正黑體" pitchFamily="34" charset="-120"/>
                <a:cs typeface="Arial" pitchFamily="34" charset="0"/>
                <a:sym typeface="Arial"/>
              </a:rPr>
              <a:t>Show Data on Dashboards</a:t>
            </a:r>
            <a:endParaRPr sz="1200"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167640" y="305435"/>
            <a:ext cx="8229600" cy="799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ctr" anchorCtr="0">
            <a:noAutofit/>
          </a:bodyPr>
          <a:lstStyle/>
          <a:p>
            <a:r>
              <a:rPr lang="en-US" altLang="zh-TW" sz="2800" b="1" dirty="0" err="1" smtClean="0"/>
              <a:t>QIoT</a:t>
            </a:r>
            <a:r>
              <a:rPr lang="en-US" altLang="zh-TW" sz="2800" b="1" dirty="0" smtClean="0"/>
              <a:t> Suite </a:t>
            </a:r>
            <a:r>
              <a:rPr lang="en-US" altLang="zh-TW" sz="2800" b="1" dirty="0" err="1" smtClean="0"/>
              <a:t>Lite</a:t>
            </a:r>
            <a:r>
              <a:rPr lang="zh-TW" altLang="en-US" sz="2800" b="1" dirty="0" smtClean="0"/>
              <a:t>：</a:t>
            </a:r>
            <a:r>
              <a:rPr lang="en-US" altLang="zh-TW" sz="2800" b="1" dirty="0" smtClean="0"/>
              <a:t>Private cloud to Hybrid cloud</a:t>
            </a:r>
            <a:br>
              <a:rPr lang="en-US" altLang="zh-TW" sz="2800" b="1" dirty="0" smtClean="0"/>
            </a:br>
            <a:endParaRPr sz="2000" b="1" dirty="0"/>
          </a:p>
        </p:txBody>
      </p:sp>
      <p:sp>
        <p:nvSpPr>
          <p:cNvPr id="265" name="Shape 265"/>
          <p:cNvSpPr txBox="1"/>
          <p:nvPr/>
        </p:nvSpPr>
        <p:spPr>
          <a:xfrm>
            <a:off x="7215206" y="1857370"/>
            <a:ext cx="1500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Applications</a:t>
            </a:r>
            <a:endParaRPr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" name="Shape 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8444" y="154569"/>
            <a:ext cx="612000" cy="612000"/>
          </a:xfrm>
          <a:prstGeom prst="roundRect">
            <a:avLst>
              <a:gd name="adj" fmla="val 19166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60960" y="165800"/>
            <a:ext cx="8229600" cy="799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noAutofit/>
          </a:bodyPr>
          <a:lstStyle/>
          <a:p>
            <a:r>
              <a:rPr lang="en-US" altLang="zh-TW" sz="3600" b="1" dirty="0" smtClean="0"/>
              <a:t>Transfer data to third-party services</a:t>
            </a:r>
            <a:br>
              <a:rPr lang="en-US" altLang="zh-TW" sz="3600" b="1" dirty="0" smtClean="0"/>
            </a:br>
            <a:endParaRPr sz="3600" b="1" i="0" u="none" strike="noStrike" cap="none" dirty="0">
              <a:solidFill>
                <a:srgbClr val="FFFFFF"/>
              </a:solidFill>
              <a:cs typeface="Arial"/>
              <a:sym typeface="Arial"/>
            </a:endParaRPr>
          </a:p>
        </p:txBody>
      </p:sp>
      <p:pic>
        <p:nvPicPr>
          <p:cNvPr id="271" name="Shape 271" descr="Dashboard.png"/>
          <p:cNvPicPr preferRelativeResize="0"/>
          <p:nvPr/>
        </p:nvPicPr>
        <p:blipFill rotWithShape="1">
          <a:blip r:embed="rId3">
            <a:alphaModFix/>
          </a:blip>
          <a:srcRect l="15539" t="15857" r="15539" b="1995"/>
          <a:stretch/>
        </p:blipFill>
        <p:spPr>
          <a:xfrm>
            <a:off x="0" y="1071552"/>
            <a:ext cx="3672408" cy="3014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 descr="Power BI Dashboard.png"/>
          <p:cNvPicPr preferRelativeResize="0"/>
          <p:nvPr/>
        </p:nvPicPr>
        <p:blipFill rotWithShape="1">
          <a:blip r:embed="rId4">
            <a:alphaModFix/>
          </a:blip>
          <a:srcRect r="21661" b="21125"/>
          <a:stretch/>
        </p:blipFill>
        <p:spPr>
          <a:xfrm>
            <a:off x="5148063" y="1071552"/>
            <a:ext cx="3986412" cy="3050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 descr="PowerBI.jpg"/>
          <p:cNvPicPr preferRelativeResize="0"/>
          <p:nvPr/>
        </p:nvPicPr>
        <p:blipFill rotWithShape="1">
          <a:blip r:embed="rId5">
            <a:alphaModFix/>
          </a:blip>
          <a:srcRect r="1183"/>
          <a:stretch/>
        </p:blipFill>
        <p:spPr>
          <a:xfrm>
            <a:off x="8654991" y="1059582"/>
            <a:ext cx="489009" cy="214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 descr="影像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17634" y="1928808"/>
            <a:ext cx="1425870" cy="62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 descr="PowerBI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14744" y="2643188"/>
            <a:ext cx="1368153" cy="63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/>
          <p:nvPr/>
        </p:nvSpPr>
        <p:spPr>
          <a:xfrm>
            <a:off x="2099212" y="3916675"/>
            <a:ext cx="3915303" cy="928692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7756" y="0"/>
                </a:moveTo>
                <a:lnTo>
                  <a:pt x="16951" y="8150"/>
                </a:lnTo>
                <a:lnTo>
                  <a:pt x="1187" y="8150"/>
                </a:lnTo>
                <a:cubicBezTo>
                  <a:pt x="532" y="8150"/>
                  <a:pt x="0" y="11166"/>
                  <a:pt x="0" y="14882"/>
                </a:cubicBezTo>
                <a:cubicBezTo>
                  <a:pt x="0" y="18597"/>
                  <a:pt x="532" y="21600"/>
                  <a:pt x="1187" y="21600"/>
                </a:cubicBezTo>
                <a:lnTo>
                  <a:pt x="20413" y="21600"/>
                </a:lnTo>
                <a:cubicBezTo>
                  <a:pt x="21068" y="21600"/>
                  <a:pt x="21600" y="18598"/>
                  <a:pt x="21600" y="14882"/>
                </a:cubicBezTo>
                <a:cubicBezTo>
                  <a:pt x="21600" y="11167"/>
                  <a:pt x="21068" y="8150"/>
                  <a:pt x="20413" y="8150"/>
                </a:cubicBezTo>
                <a:lnTo>
                  <a:pt x="18564" y="8150"/>
                </a:lnTo>
                <a:lnTo>
                  <a:pt x="17756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381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AFB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Shape 277"/>
          <p:cNvSpPr txBox="1"/>
          <p:nvPr/>
        </p:nvSpPr>
        <p:spPr>
          <a:xfrm>
            <a:off x="2535520" y="4327220"/>
            <a:ext cx="314138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Push the collected data to Power BI for further data analytics</a:t>
            </a:r>
          </a:p>
          <a:p>
            <a:r>
              <a:rPr lang="en-US" altLang="zh-TW" b="1" dirty="0" smtClean="0">
                <a:solidFill>
                  <a:schemeClr val="bg1"/>
                </a:solidFill>
              </a:rPr>
              <a:t/>
            </a:r>
            <a:br>
              <a:rPr lang="en-US" altLang="zh-TW" b="1" dirty="0" smtClean="0">
                <a:solidFill>
                  <a:schemeClr val="bg1"/>
                </a:solidFill>
              </a:rPr>
            </a:br>
            <a:endParaRPr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3714875" y="2648200"/>
            <a:ext cx="1368000" cy="88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altLang="zh-TW" b="1" dirty="0" smtClean="0">
                <a:solidFill>
                  <a:schemeClr val="bg1"/>
                </a:solidFill>
              </a:rPr>
              <a:t>Third Party business analytics tool</a:t>
            </a:r>
            <a:endParaRPr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" name="Shape 25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48444" y="154569"/>
            <a:ext cx="612000" cy="612000"/>
          </a:xfrm>
          <a:prstGeom prst="roundRect">
            <a:avLst>
              <a:gd name="adj" fmla="val 19166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QuAI</a:t>
            </a:r>
            <a:endParaRPr sz="3600" b="1" dirty="0">
              <a:cs typeface="Arial" pitchFamily="34" charset="0"/>
            </a:endParaRPr>
          </a:p>
        </p:txBody>
      </p:sp>
      <p:sp>
        <p:nvSpPr>
          <p:cNvPr id="15" name="Tex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127000" lvl="0" indent="0">
              <a:lnSpc>
                <a:spcPct val="150000"/>
              </a:lnSpc>
              <a:buSzPts val="1600"/>
              <a:buNone/>
            </a:pPr>
            <a:r>
              <a:rPr lang="zh-TW" alt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輕鬆快速地建立高效益的機器學習模型</a:t>
            </a:r>
          </a:p>
          <a:p>
            <a:pPr marL="127000" lvl="0" indent="0">
              <a:lnSpc>
                <a:spcPct val="150000"/>
              </a:lnSpc>
              <a:buSzPts val="1600"/>
              <a:buNone/>
            </a:pPr>
            <a:r>
              <a:rPr lang="zh-TW" alt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打造專屬的 </a:t>
            </a:r>
            <a:r>
              <a:rPr lang="en-US" altLang="zh-TW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AI/ML/DL </a:t>
            </a:r>
            <a:r>
              <a:rPr lang="zh-TW" alt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解決方案</a:t>
            </a:r>
          </a:p>
          <a:p>
            <a:pPr marL="127000" lvl="0" indent="0">
              <a:lnSpc>
                <a:spcPct val="150000"/>
              </a:lnSpc>
              <a:buClr>
                <a:schemeClr val="dk1"/>
              </a:buClr>
              <a:buSzPts val="1600"/>
              <a:buNone/>
            </a:pPr>
            <a:r>
              <a:rPr lang="zh-TW" alt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支援多種</a:t>
            </a:r>
            <a:r>
              <a:rPr lang="en-US" altLang="zh-TW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AI</a:t>
            </a:r>
            <a:r>
              <a:rPr lang="zh-TW" alt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程式開發架構及函式庫</a:t>
            </a:r>
          </a:p>
          <a:p>
            <a:pPr marL="127000" lvl="0" indent="0">
              <a:lnSpc>
                <a:spcPct val="150000"/>
              </a:lnSpc>
              <a:buClr>
                <a:schemeClr val="dk1"/>
              </a:buClr>
              <a:buSzPts val="1600"/>
              <a:buNone/>
            </a:pPr>
            <a:r>
              <a:rPr lang="zh-TW" alt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體驗人工智慧帶來的潛力與價值</a:t>
            </a:r>
          </a:p>
        </p:txBody>
      </p:sp>
      <p:pic>
        <p:nvPicPr>
          <p:cNvPr id="8" name="Picture 3" descr="D:\QuAI\ProductSpecifications\UI_Designs\download_2017-12-20_18-21-14\v2_171220\slice\QuAI_App_logo\qpkg_25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519" y="1681679"/>
            <a:ext cx="1925072" cy="1925070"/>
          </a:xfrm>
          <a:prstGeom prst="rect">
            <a:avLst/>
          </a:prstGeom>
          <a:noFill/>
        </p:spPr>
      </p:pic>
      <p:pic>
        <p:nvPicPr>
          <p:cNvPr id="9" name="Picture 3" descr="D:\QuAI\ProductSpecifications\UI_Designs\download_2017-12-20_18-21-14\v2_171220\slice\QuAI_App_logo\qpkg_25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1588" y="106708"/>
            <a:ext cx="612002" cy="612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11" name="Shape 660"/>
          <p:cNvSpPr/>
          <p:nvPr/>
        </p:nvSpPr>
        <p:spPr>
          <a:xfrm rot="5400000">
            <a:off x="5026273" y="-1033526"/>
            <a:ext cx="576000" cy="572400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033682"/>
              </a:gs>
              <a:gs pos="100000">
                <a:srgbClr val="2FABD1"/>
              </a:gs>
              <a:gs pos="90000">
                <a:srgbClr val="44A8E4"/>
              </a:gs>
            </a:gsLst>
            <a:lin ang="1698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660"/>
          <p:cNvSpPr/>
          <p:nvPr/>
        </p:nvSpPr>
        <p:spPr>
          <a:xfrm rot="5400000">
            <a:off x="4537652" y="90536"/>
            <a:ext cx="468000" cy="4664755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033682"/>
              </a:gs>
              <a:gs pos="100000">
                <a:srgbClr val="2FABD1"/>
              </a:gs>
              <a:gs pos="90000">
                <a:srgbClr val="44A8E4"/>
              </a:gs>
            </a:gsLst>
            <a:lin ang="1698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660"/>
          <p:cNvSpPr/>
          <p:nvPr/>
        </p:nvSpPr>
        <p:spPr>
          <a:xfrm rot="5400000">
            <a:off x="4780338" y="407462"/>
            <a:ext cx="576000" cy="5258135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033682"/>
              </a:gs>
              <a:gs pos="100000">
                <a:srgbClr val="2FABD1"/>
              </a:gs>
              <a:gs pos="90000">
                <a:srgbClr val="44A8E4"/>
              </a:gs>
            </a:gsLst>
            <a:lin ang="1698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660"/>
          <p:cNvSpPr/>
          <p:nvPr/>
        </p:nvSpPr>
        <p:spPr>
          <a:xfrm rot="5400000">
            <a:off x="4721335" y="1125551"/>
            <a:ext cx="464988" cy="502911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033682"/>
              </a:gs>
              <a:gs pos="100000">
                <a:srgbClr val="2FABD1"/>
              </a:gs>
              <a:gs pos="90000">
                <a:srgbClr val="44A8E4"/>
              </a:gs>
            </a:gsLst>
            <a:lin ang="1698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51"/>
          <p:cNvSpPr txBox="1"/>
          <p:nvPr/>
        </p:nvSpPr>
        <p:spPr>
          <a:xfrm>
            <a:off x="637705" y="3643071"/>
            <a:ext cx="1457386" cy="6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QuAI</a:t>
            </a:r>
            <a:endParaRPr sz="1600" b="1" dirty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563368" y="1513149"/>
            <a:ext cx="5976019" cy="2677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base"/>
            <a:r>
              <a:rPr lang="en-US" altLang="zh-TW" sz="1600" b="1" dirty="0" smtClean="0">
                <a:solidFill>
                  <a:schemeClr val="bg1"/>
                </a:solidFill>
              </a:rPr>
              <a:t>Build a cost effective machine-learning model quickly </a:t>
            </a:r>
          </a:p>
          <a:p>
            <a:pPr fontAlgn="base"/>
            <a:r>
              <a:rPr lang="en-US" altLang="zh-TW" sz="1600" b="1" dirty="0" smtClean="0">
                <a:solidFill>
                  <a:schemeClr val="bg1"/>
                </a:solidFill>
              </a:rPr>
              <a:t>and easily</a:t>
            </a:r>
          </a:p>
          <a:p>
            <a:pPr fontAlgn="base"/>
            <a:endParaRPr lang="en-US" altLang="zh-TW" sz="1600" b="1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zh-TW" sz="1600" b="1" dirty="0" smtClean="0">
                <a:solidFill>
                  <a:schemeClr val="bg1"/>
                </a:solidFill>
              </a:rPr>
              <a:t>Start your own AI/ML/DL solutions</a:t>
            </a:r>
          </a:p>
          <a:p>
            <a:pPr fontAlgn="base"/>
            <a:endParaRPr lang="en-US" altLang="zh-TW" sz="1600" b="1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zh-TW" sz="1600" b="1" dirty="0" smtClean="0">
                <a:solidFill>
                  <a:schemeClr val="bg1"/>
                </a:solidFill>
              </a:rPr>
              <a:t>Support multiple AI programming frameworks </a:t>
            </a:r>
          </a:p>
          <a:p>
            <a:pPr fontAlgn="base"/>
            <a:r>
              <a:rPr lang="en-US" altLang="zh-TW" sz="1600" b="1" dirty="0" smtClean="0">
                <a:solidFill>
                  <a:schemeClr val="bg1"/>
                </a:solidFill>
              </a:rPr>
              <a:t>and libraries</a:t>
            </a:r>
          </a:p>
          <a:p>
            <a:pPr fontAlgn="base"/>
            <a:endParaRPr lang="en-US" altLang="zh-TW" sz="1600" b="1" dirty="0" smtClean="0">
              <a:solidFill>
                <a:schemeClr val="bg1"/>
              </a:solidFill>
            </a:endParaRPr>
          </a:p>
          <a:p>
            <a:pPr fontAlgn="base"/>
            <a:r>
              <a:rPr lang="en-US" altLang="zh-TW" sz="1600" b="1" dirty="0" smtClean="0">
                <a:solidFill>
                  <a:schemeClr val="bg1"/>
                </a:solidFill>
              </a:rPr>
              <a:t>Fully realize benefits of cognitive technologies</a:t>
            </a:r>
          </a:p>
          <a:p>
            <a:pPr marL="457200" lvl="0">
              <a:lnSpc>
                <a:spcPct val="150000"/>
              </a:lnSpc>
            </a:pPr>
            <a:endParaRPr lang="zh-TW" altLang="en-US" sz="1600" b="1" dirty="0">
              <a:solidFill>
                <a:schemeClr val="bg1"/>
              </a:solidFill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2555</TotalTime>
  <Words>601</Words>
  <Application>Microsoft Office PowerPoint</Application>
  <PresentationFormat>如螢幕大小 (16:9)</PresentationFormat>
  <Paragraphs>184</Paragraphs>
  <Slides>15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5" baseType="lpstr">
      <vt:lpstr>Arial</vt:lpstr>
      <vt:lpstr>新細明體</vt:lpstr>
      <vt:lpstr>Arial Unicode MS</vt:lpstr>
      <vt:lpstr>微軟正黑體</vt:lpstr>
      <vt:lpstr>Calibri</vt:lpstr>
      <vt:lpstr>Wingdings</vt:lpstr>
      <vt:lpstr>Verdana</vt:lpstr>
      <vt:lpstr>Arial </vt:lpstr>
      <vt:lpstr>Roboto</vt:lpstr>
      <vt:lpstr>自訂設計</vt:lpstr>
      <vt:lpstr>Intelligent IoT Edge Computing Platform </vt:lpstr>
      <vt:lpstr>Solve your intelligent IoT problems！</vt:lpstr>
      <vt:lpstr>Intelligent edge computing-Embrace AIoT application  </vt:lpstr>
      <vt:lpstr>What is AWS IoT ?</vt:lpstr>
      <vt:lpstr>What is AWS Greengrass ?</vt:lpstr>
      <vt:lpstr>QIoT Suite Lite </vt:lpstr>
      <vt:lpstr>QIoT Suite Lite：Private cloud to Hybrid cloud </vt:lpstr>
      <vt:lpstr>Transfer data to third-party services </vt:lpstr>
      <vt:lpstr>QuAI</vt:lpstr>
      <vt:lpstr>QuAI: Quickly build AI application  </vt:lpstr>
      <vt:lpstr>Hand in hand - Demo   </vt:lpstr>
      <vt:lpstr>Extend your Intelligent application</vt:lpstr>
      <vt:lpstr>Deploy your own model API</vt:lpstr>
      <vt:lpstr>投影片 14</vt:lpstr>
      <vt:lpstr>投影片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Coco Chiang</dc:creator>
  <cp:lastModifiedBy>Winnie Cheng</cp:lastModifiedBy>
  <cp:revision>76</cp:revision>
  <dcterms:modified xsi:type="dcterms:W3CDTF">2018-03-15T01:34:37Z</dcterms:modified>
</cp:coreProperties>
</file>