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8" r:id="rId15"/>
    <p:sldId id="276" r:id="rId16"/>
  </p:sldIdLst>
  <p:sldSz cx="9144000" cy="5143500" type="screen16x9"/>
  <p:notesSz cx="6858000" cy="9144000"/>
  <p:embeddedFontLst>
    <p:embeddedFont>
      <p:font typeface="微軟正黑體" pitchFamily="34" charset="-12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Verdana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B99"/>
    <a:srgbClr val="058EFF"/>
    <a:srgbClr val="00FFFF"/>
    <a:srgbClr val="033682"/>
    <a:srgbClr val="00CCFF"/>
    <a:srgbClr val="1C9F4F"/>
    <a:srgbClr val="0F66EE"/>
    <a:srgbClr val="FF00B3"/>
    <a:srgbClr val="18B5F5"/>
    <a:srgbClr val="FB00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45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0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E222A-CC61-45D1-8AC5-6A8AC2C6A8DD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587E1-4120-42E9-A30D-4F02CC22E1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838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工作進行中\20170911直播母版16比9\各場PPT元素\0315\20180315_PPT_cover-01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1810" y="-26312"/>
            <a:ext cx="9268029" cy="521326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295401"/>
            <a:ext cx="6400800" cy="1404938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工作進行中\20170911直播母版16比9\各場PPT元素\0315\20180315_PPT_cover-01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1811" y="-26312"/>
            <a:ext cx="9268031" cy="52132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工作進行中\20170911直播母版16比9\各場PPT元素\0315\20180315_PPT_cover-01.png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-21811" y="-26312"/>
            <a:ext cx="9185844" cy="5167038"/>
          </a:xfrm>
          <a:prstGeom prst="rect">
            <a:avLst/>
          </a:prstGeom>
          <a:noFill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79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15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162995" y="2006923"/>
            <a:ext cx="6400800" cy="1130619"/>
          </a:xfrm>
        </p:spPr>
        <p:txBody>
          <a:bodyPr/>
          <a:lstStyle/>
          <a:p>
            <a:pPr lvl="0"/>
            <a:r>
              <a:rPr lang="zh-TW" altLang="en-US" sz="6000" dirty="0" smtClean="0"/>
              <a:t>智慧型 </a:t>
            </a:r>
            <a:r>
              <a:rPr lang="en-US" altLang="zh-TW" sz="6000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en-US" altLang="zh-TW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邊際運算平台</a:t>
            </a:r>
            <a:br>
              <a:rPr lang="zh-TW" altLang="en-US" sz="6000" dirty="0" smtClean="0"/>
            </a:br>
            <a:endParaRPr lang="zh-TW" altLang="en-US" sz="6000" dirty="0"/>
          </a:p>
        </p:txBody>
      </p:sp>
      <p:sp>
        <p:nvSpPr>
          <p:cNvPr id="11" name="副標題 3"/>
          <p:cNvSpPr txBox="1">
            <a:spLocks/>
          </p:cNvSpPr>
          <p:nvPr/>
        </p:nvSpPr>
        <p:spPr>
          <a:xfrm>
            <a:off x="-14460" y="3016862"/>
            <a:ext cx="8686800" cy="68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AWS </a:t>
            </a:r>
            <a:r>
              <a:rPr kumimoji="0" lang="en-US" altLang="zh-TW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Greengrass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QIoT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QuAI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十字形 7"/>
          <p:cNvSpPr/>
          <p:nvPr/>
        </p:nvSpPr>
        <p:spPr>
          <a:xfrm>
            <a:off x="4760078" y="3214692"/>
            <a:ext cx="264966" cy="264966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十字形 9"/>
          <p:cNvSpPr/>
          <p:nvPr/>
        </p:nvSpPr>
        <p:spPr>
          <a:xfrm>
            <a:off x="6286888" y="3214692"/>
            <a:ext cx="264966" cy="264966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1995055" y="3004987"/>
            <a:ext cx="4762005" cy="15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QuAI</a:t>
            </a:r>
            <a:r>
              <a:rPr lang="en-US" b="1" dirty="0" smtClean="0">
                <a:solidFill>
                  <a:schemeClr val="lt1"/>
                </a:solidFill>
              </a:rPr>
              <a:t> : </a:t>
            </a:r>
            <a:r>
              <a:rPr lang="en-US" b="1" dirty="0">
                <a:solidFill>
                  <a:schemeClr val="lt1"/>
                </a:solidFill>
              </a:rPr>
              <a:t>建立智能應用的快速通道</a:t>
            </a:r>
            <a:endParaRPr dirty="0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Shape 293"/>
          <p:cNvSpPr txBox="1"/>
          <p:nvPr/>
        </p:nvSpPr>
        <p:spPr>
          <a:xfrm>
            <a:off x="297065" y="1224040"/>
            <a:ext cx="4158602" cy="327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QuAI</a:t>
            </a:r>
            <a:r>
              <a:rPr 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能</a:t>
            </a:r>
            <a:r>
              <a:rPr 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幫您帶來的</a:t>
            </a:r>
            <a:r>
              <a:rPr 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優勢 </a:t>
            </a:r>
            <a:endParaRPr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marR="0" lvl="0" indent="-317500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n-US" sz="1600" b="1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節省大量資料傳輸的寶貴時間</a:t>
            </a:r>
            <a:r>
              <a:rPr lang="en-US" sz="1600" b="1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，直接在QNAP</a:t>
            </a:r>
            <a:r>
              <a:rPr 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NAS上使用既有的資料數據庫來建立演算法</a:t>
            </a:r>
            <a:r>
              <a:rPr 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(Training) 並利用模型推論 (Inference) 進行分析</a:t>
            </a:r>
            <a:endParaRPr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儲存及管理大量資料</a:t>
            </a:r>
            <a:endParaRPr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全方位資料保護技術</a:t>
            </a:r>
            <a:endParaRPr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n-US" sz="1600" b="1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GPU設定精靈，快速設置AI開發環境</a:t>
            </a:r>
            <a:endParaRPr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317500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總持有 / 建置成本較低</a:t>
            </a:r>
            <a:endParaRPr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4455667" y="3680718"/>
            <a:ext cx="18897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資料來源</a:t>
            </a:r>
            <a:endParaRPr sz="1200" b="1" i="0" u="none" strike="noStrike" cap="none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554093" y="1373039"/>
            <a:ext cx="1592199" cy="2221819"/>
            <a:chOff x="3172770" y="1295533"/>
            <a:chExt cx="1607853" cy="2306873"/>
          </a:xfrm>
        </p:grpSpPr>
        <p:pic>
          <p:nvPicPr>
            <p:cNvPr id="15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2770" y="1295533"/>
              <a:ext cx="668582" cy="668582"/>
            </a:xfrm>
            <a:prstGeom prst="rect">
              <a:avLst/>
            </a:prstGeom>
          </p:spPr>
        </p:pic>
        <p:pic>
          <p:nvPicPr>
            <p:cNvPr id="16" name="圖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644" y="1295533"/>
              <a:ext cx="708619" cy="708619"/>
            </a:xfrm>
            <a:prstGeom prst="rect">
              <a:avLst/>
            </a:prstGeom>
          </p:spPr>
        </p:pic>
        <p:pic>
          <p:nvPicPr>
            <p:cNvPr id="17" name="Picture 2" descr="Image result for photo station QNAP ic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72770" y="2123833"/>
              <a:ext cx="668582" cy="668582"/>
            </a:xfrm>
            <a:prstGeom prst="rect">
              <a:avLst/>
            </a:prstGeom>
            <a:noFill/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/>
            <a:srcRect l="8737" t="9866" r="11436" b="10506"/>
            <a:stretch/>
          </p:blipFill>
          <p:spPr bwMode="auto">
            <a:xfrm>
              <a:off x="4051644" y="2091052"/>
              <a:ext cx="671158" cy="701363"/>
            </a:xfrm>
            <a:prstGeom prst="roundRect">
              <a:avLst/>
            </a:prstGeom>
            <a:noFill/>
          </p:spPr>
        </p:pic>
        <p:pic>
          <p:nvPicPr>
            <p:cNvPr id="19" name="Picture 6" descr="D:\QRM+\v2\v2_160506_原始路徑\icon\Qpulse\qpulse_100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2770" y="2933824"/>
              <a:ext cx="668582" cy="668582"/>
            </a:xfrm>
            <a:prstGeom prst="rect">
              <a:avLst/>
            </a:prstGeom>
            <a:noFill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 rotWithShape="1">
            <a:blip r:embed="rId8"/>
            <a:srcRect t="-1" b="10682"/>
            <a:stretch/>
          </p:blipFill>
          <p:spPr bwMode="auto">
            <a:xfrm>
              <a:off x="4051644" y="2933824"/>
              <a:ext cx="728979" cy="668582"/>
            </a:xfrm>
            <a:prstGeom prst="roundRect">
              <a:avLst>
                <a:gd name="adj" fmla="val 1952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Right Arrow 16"/>
          <p:cNvSpPr/>
          <p:nvPr/>
        </p:nvSpPr>
        <p:spPr>
          <a:xfrm>
            <a:off x="6205667" y="2400674"/>
            <a:ext cx="527188" cy="330782"/>
          </a:xfrm>
          <a:prstGeom prst="rightArrow">
            <a:avLst/>
          </a:prstGeom>
          <a:solidFill>
            <a:srgbClr val="00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730" y="1590056"/>
            <a:ext cx="2065349" cy="1700657"/>
          </a:xfrm>
          <a:prstGeom prst="rect">
            <a:avLst/>
          </a:prstGeom>
          <a:noFill/>
        </p:spPr>
      </p:pic>
      <p:sp>
        <p:nvSpPr>
          <p:cNvPr id="23" name="TextBox 18"/>
          <p:cNvSpPr txBox="1"/>
          <p:nvPr/>
        </p:nvSpPr>
        <p:spPr>
          <a:xfrm>
            <a:off x="6620844" y="3071638"/>
            <a:ext cx="237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QuAI</a:t>
            </a:r>
            <a:r>
              <a:rPr lang="en-US" sz="1200" b="1" dirty="0" smtClean="0">
                <a:solidFill>
                  <a:schemeClr val="tx1"/>
                </a:solidFill>
              </a:rPr>
              <a:t> Deep Learning Model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6" name="Picture 3" descr="D:\QuAI\ProductSpecifications\UI_Designs\download_2017-12-20_18-21-14\v2_171220\slice\QuAI_App_logo\qpkg_25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61588" y="106708"/>
            <a:ext cx="612002" cy="612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手把手 Demo 教學</a:t>
            </a:r>
            <a:endParaRPr dirty="0"/>
          </a:p>
        </p:txBody>
      </p:sp>
      <p:pic>
        <p:nvPicPr>
          <p:cNvPr id="2" name="圖片 1" descr="螢幕快照 2018-03-12 上午5.22.36.png"/>
          <p:cNvPicPr>
            <a:picLocks noChangeAspect="1"/>
          </p:cNvPicPr>
          <p:nvPr/>
        </p:nvPicPr>
        <p:blipFill>
          <a:blip r:embed="rId3"/>
          <a:srcRect l="2979" t="9352" b="10213"/>
          <a:stretch>
            <a:fillRect/>
          </a:stretch>
        </p:blipFill>
        <p:spPr>
          <a:xfrm>
            <a:off x="0" y="853440"/>
            <a:ext cx="9143999" cy="432816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37160" y="356823"/>
            <a:ext cx="883920" cy="649017"/>
            <a:chOff x="137160" y="356823"/>
            <a:chExt cx="883920" cy="649017"/>
          </a:xfrm>
        </p:grpSpPr>
        <p:pic>
          <p:nvPicPr>
            <p:cNvPr id="6" name="Shape 613" descr="D:\Fullppt\005-PNG이미지\모니터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7160" y="356823"/>
              <a:ext cx="883920" cy="649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itle 2"/>
            <p:cNvSpPr txBox="1">
              <a:spLocks/>
            </p:cNvSpPr>
            <p:nvPr/>
          </p:nvSpPr>
          <p:spPr>
            <a:xfrm>
              <a:off x="220415" y="416172"/>
              <a:ext cx="785425" cy="371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US" sz="1400" b="1" dirty="0" smtClean="0">
                  <a:solidFill>
                    <a:schemeClr val="bg1"/>
                  </a:solidFill>
                </a:rPr>
                <a:t>Demo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9" name="Shape 309"/>
          <p:cNvSpPr txBox="1">
            <a:spLocks noGrp="1"/>
          </p:cNvSpPr>
          <p:nvPr>
            <p:ph idx="1"/>
          </p:nvPr>
        </p:nvSpPr>
        <p:spPr>
          <a:xfrm>
            <a:off x="-38666" y="1120140"/>
            <a:ext cx="3467666" cy="384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快速版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IoT</a:t>
            </a:r>
            <a:endParaRPr lang="en-US" sz="3200" b="1" dirty="0" smtClean="0">
              <a:solidFill>
                <a:schemeClr val="bg1"/>
              </a:solidFill>
              <a:effectLst>
                <a:outerShdw blurRad="228600" dir="4560000" algn="tl" rotWithShape="0">
                  <a:prstClr val="black">
                    <a:alpha val="73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影像辨識系統</a:t>
            </a:r>
            <a:endParaRPr sz="3200" b="1" dirty="0">
              <a:solidFill>
                <a:schemeClr val="bg1"/>
              </a:solidFill>
              <a:effectLst>
                <a:outerShdw blurRad="228600" dir="4560000" algn="tl" rotWithShape="0">
                  <a:prstClr val="black">
                    <a:alpha val="73000"/>
                  </a:prstClr>
                </a:outerShdw>
              </a:effectLst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Wingdings" charset="2"/>
              <a:buChar char="l"/>
            </a:pPr>
            <a:endParaRPr lang="en-US" sz="1600" dirty="0" smtClean="0">
              <a:solidFill>
                <a:schemeClr val="bg1"/>
              </a:solidFill>
              <a:effectLst>
                <a:outerShdw blurRad="228600" dir="4560000" algn="tl" rotWithShape="0">
                  <a:prstClr val="black">
                    <a:alpha val="73000"/>
                  </a:prstClr>
                </a:outerShdw>
              </a:effectLst>
            </a:endParaRPr>
          </a:p>
          <a:p>
            <a:pPr lvl="1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裝置</a:t>
            </a:r>
            <a:r>
              <a:rPr lang="en-US" sz="1800" b="1" dirty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端：收集影像</a:t>
            </a:r>
            <a:endParaRPr sz="1800" b="1" dirty="0">
              <a:solidFill>
                <a:schemeClr val="bg1"/>
              </a:solidFill>
              <a:effectLst>
                <a:outerShdw blurRad="228600" dir="4560000" algn="tl" rotWithShape="0">
                  <a:prstClr val="black">
                    <a:alpha val="73000"/>
                  </a:prstClr>
                </a:outerShdw>
              </a:effectLst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  <a:buSzPts val="1800"/>
              <a:buFont typeface="Arial" pitchFamily="34" charset="0"/>
              <a:buChar char="•"/>
            </a:pPr>
            <a:r>
              <a:rPr lang="zh-TW" altLang="en-US" sz="18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邊際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層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：建立</a:t>
            </a:r>
            <a:r>
              <a:rPr lang="en-US" sz="1800" b="1" dirty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 ML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模型、影像辨識推論、資料標記、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資料儲存</a:t>
            </a:r>
            <a:r>
              <a:rPr lang="zh-TW" altLang="en-US" sz="18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等，</a:t>
            </a:r>
            <a:r>
              <a:rPr lang="en-US" altLang="zh-TW" sz="18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可辨識的影像</a:t>
            </a:r>
            <a:r>
              <a:rPr lang="zh-TW" altLang="en-US" sz="18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將</a:t>
            </a:r>
            <a:r>
              <a:rPr lang="en-US" altLang="zh-TW" sz="18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自動上傳雲端</a:t>
            </a:r>
            <a:endParaRPr sz="1800" b="1" dirty="0">
              <a:solidFill>
                <a:schemeClr val="bg1"/>
              </a:solidFill>
              <a:effectLst>
                <a:outerShdw blurRad="228600" dir="4560000" algn="tl" rotWithShape="0">
                  <a:prstClr val="black">
                    <a:alpha val="73000"/>
                  </a:prst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雲端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：可做進一步資料分析與應用整合</a:t>
            </a:r>
            <a:endParaRPr sz="1800" b="1" dirty="0">
              <a:solidFill>
                <a:schemeClr val="bg1"/>
              </a:solidFill>
              <a:effectLst>
                <a:outerShdw blurRad="228600" dir="4560000" algn="tl" rotWithShape="0">
                  <a:prstClr val="black">
                    <a:alpha val="73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28"/>
          <p:cNvSpPr/>
          <p:nvPr/>
        </p:nvSpPr>
        <p:spPr>
          <a:xfrm>
            <a:off x="4729713" y="1094700"/>
            <a:ext cx="4276592" cy="1966199"/>
          </a:xfrm>
          <a:prstGeom prst="roundRect">
            <a:avLst>
              <a:gd name="adj" fmla="val 8713"/>
            </a:avLst>
          </a:prstGeom>
          <a:noFill/>
          <a:ln w="28575" cap="flat" cmpd="sng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ln w="12700">
                <a:solidFill>
                  <a:schemeClr val="tx1"/>
                </a:solidFill>
              </a:ln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8" name="Shape 28"/>
          <p:cNvSpPr/>
          <p:nvPr/>
        </p:nvSpPr>
        <p:spPr>
          <a:xfrm>
            <a:off x="187940" y="1094700"/>
            <a:ext cx="2976201" cy="2771825"/>
          </a:xfrm>
          <a:prstGeom prst="roundRect">
            <a:avLst>
              <a:gd name="adj" fmla="val 10638"/>
            </a:avLst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ln w="12700">
                <a:solidFill>
                  <a:schemeClr val="tx1"/>
                </a:solidFill>
              </a:ln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 rot="-4076154" flipH="1">
            <a:off x="8371357" y="2703115"/>
            <a:ext cx="340216" cy="2505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401821" y="4475652"/>
            <a:ext cx="1278000" cy="246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觸發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QIoT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  <a:r>
              <a:rPr lang="zh-TW" altLang="en-US" sz="1000" b="1" i="0" u="none" strike="noStrike" cap="non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動作</a:t>
            </a:r>
            <a:r>
              <a:rPr lang="en-US" sz="1000" b="1" i="0" u="none" strike="noStrike" cap="non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7051807" y="1565755"/>
            <a:ext cx="1790088" cy="4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啟動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QuAI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 (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Caffee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, CNTK,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Mxnet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,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Tensorflow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)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319" name="Shape 319"/>
          <p:cNvGrpSpPr/>
          <p:nvPr/>
        </p:nvGrpSpPr>
        <p:grpSpPr>
          <a:xfrm>
            <a:off x="6849930" y="2041718"/>
            <a:ext cx="1357409" cy="385034"/>
            <a:chOff x="7308304" y="2204864"/>
            <a:chExt cx="864096" cy="792088"/>
          </a:xfrm>
        </p:grpSpPr>
        <p:cxnSp>
          <p:nvCxnSpPr>
            <p:cNvPr id="320" name="Shape 320"/>
            <p:cNvCxnSpPr/>
            <p:nvPr/>
          </p:nvCxnSpPr>
          <p:spPr>
            <a:xfrm>
              <a:off x="8172400" y="2204864"/>
              <a:ext cx="0" cy="792088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21" name="Shape 321"/>
            <p:cNvCxnSpPr/>
            <p:nvPr/>
          </p:nvCxnSpPr>
          <p:spPr>
            <a:xfrm>
              <a:off x="7308304" y="2204864"/>
              <a:ext cx="8640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22" name="Shape 322"/>
          <p:cNvSpPr txBox="1"/>
          <p:nvPr/>
        </p:nvSpPr>
        <p:spPr>
          <a:xfrm>
            <a:off x="5142558" y="1860105"/>
            <a:ext cx="1116600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dirty="0">
                <a:latin typeface="微軟正黑體" pitchFamily="34" charset="-120"/>
                <a:ea typeface="微軟正黑體" pitchFamily="34" charset="-120"/>
              </a:rPr>
              <a:t>收集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訓練資料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7211295" y="2535402"/>
            <a:ext cx="133017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訓練以及驗證模型</a:t>
            </a:r>
            <a:endParaRPr sz="1000" b="1" i="0" u="none" strike="noStrike" cap="none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cxnSp>
        <p:nvCxnSpPr>
          <p:cNvPr id="324" name="Shape 324"/>
          <p:cNvCxnSpPr/>
          <p:nvPr/>
        </p:nvCxnSpPr>
        <p:spPr>
          <a:xfrm>
            <a:off x="8232005" y="2797636"/>
            <a:ext cx="12000" cy="612682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5" name="Shape 325"/>
          <p:cNvSpPr txBox="1"/>
          <p:nvPr/>
        </p:nvSpPr>
        <p:spPr>
          <a:xfrm>
            <a:off x="7398580" y="3466325"/>
            <a:ext cx="1524600" cy="4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部屬</a:t>
            </a:r>
            <a:r>
              <a:rPr lang="en-US" sz="1000" b="1" dirty="0" err="1" smtClean="0">
                <a:latin typeface="微軟正黑體" pitchFamily="34" charset="-120"/>
                <a:ea typeface="微軟正黑體" pitchFamily="34" charset="-120"/>
              </a:rPr>
              <a:t>機器學習模型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(via container)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326" name="Shape 326"/>
          <p:cNvGrpSpPr/>
          <p:nvPr/>
        </p:nvGrpSpPr>
        <p:grpSpPr>
          <a:xfrm>
            <a:off x="3814508" y="3389500"/>
            <a:ext cx="3444945" cy="367461"/>
            <a:chOff x="1187624" y="2924944"/>
            <a:chExt cx="5496081" cy="2592295"/>
          </a:xfrm>
        </p:grpSpPr>
        <p:cxnSp>
          <p:nvCxnSpPr>
            <p:cNvPr id="327" name="Shape 327"/>
            <p:cNvCxnSpPr/>
            <p:nvPr/>
          </p:nvCxnSpPr>
          <p:spPr>
            <a:xfrm>
              <a:off x="1187624" y="5517232"/>
              <a:ext cx="5496081" cy="7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28" name="Shape 328"/>
            <p:cNvCxnSpPr/>
            <p:nvPr/>
          </p:nvCxnSpPr>
          <p:spPr>
            <a:xfrm rot="10800000">
              <a:off x="1187624" y="2924944"/>
              <a:ext cx="0" cy="2592288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29" name="Shape 329"/>
          <p:cNvSpPr txBox="1"/>
          <p:nvPr/>
        </p:nvSpPr>
        <p:spPr>
          <a:xfrm>
            <a:off x="5392538" y="3326101"/>
            <a:ext cx="1330200" cy="21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altLang="en-US" sz="1000" b="1" i="0" u="none" strike="noStrike" cap="non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模型推論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330" name="Shape 330"/>
          <p:cNvGrpSpPr/>
          <p:nvPr/>
        </p:nvGrpSpPr>
        <p:grpSpPr>
          <a:xfrm>
            <a:off x="3943327" y="3326101"/>
            <a:ext cx="3383708" cy="316486"/>
            <a:chOff x="1331640" y="3068960"/>
            <a:chExt cx="5210517" cy="1709409"/>
          </a:xfrm>
        </p:grpSpPr>
        <p:cxnSp>
          <p:nvCxnSpPr>
            <p:cNvPr id="331" name="Shape 331"/>
            <p:cNvCxnSpPr/>
            <p:nvPr/>
          </p:nvCxnSpPr>
          <p:spPr>
            <a:xfrm>
              <a:off x="1331640" y="3068960"/>
              <a:ext cx="0" cy="1709409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32" name="Shape 332"/>
            <p:cNvCxnSpPr/>
            <p:nvPr/>
          </p:nvCxnSpPr>
          <p:spPr>
            <a:xfrm flipV="1">
              <a:off x="1331640" y="4770651"/>
              <a:ext cx="5210517" cy="7718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33" name="Shape 333"/>
          <p:cNvSpPr txBox="1"/>
          <p:nvPr/>
        </p:nvSpPr>
        <p:spPr>
          <a:xfrm>
            <a:off x="5401821" y="4035967"/>
            <a:ext cx="1330200" cy="21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推論</a:t>
            </a:r>
            <a:r>
              <a:rPr lang="zh-TW" altLang="en-US" sz="1000" b="1" i="0" u="none" strike="noStrike" cap="non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結果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337" name="Shape 337"/>
          <p:cNvGrpSpPr/>
          <p:nvPr/>
        </p:nvGrpSpPr>
        <p:grpSpPr>
          <a:xfrm>
            <a:off x="3539427" y="2069995"/>
            <a:ext cx="727760" cy="792163"/>
            <a:chOff x="1232167" y="1628800"/>
            <a:chExt cx="1024293" cy="1629629"/>
          </a:xfrm>
        </p:grpSpPr>
        <p:pic>
          <p:nvPicPr>
            <p:cNvPr id="338" name="Shape 338" descr="s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2167" y="1628800"/>
              <a:ext cx="1024293" cy="1185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Shape 339"/>
            <p:cNvSpPr txBox="1"/>
            <p:nvPr/>
          </p:nvSpPr>
          <p:spPr>
            <a:xfrm>
              <a:off x="1475655" y="2817653"/>
              <a:ext cx="720079" cy="44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sym typeface="Arial"/>
                </a:rPr>
                <a:t>QIoT</a:t>
              </a:r>
              <a:endParaRPr sz="1000" b="0" i="0" u="none" strike="noStrike" cap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</p:grpSp>
      <p:grpSp>
        <p:nvGrpSpPr>
          <p:cNvPr id="342" name="Shape 342"/>
          <p:cNvGrpSpPr/>
          <p:nvPr/>
        </p:nvGrpSpPr>
        <p:grpSpPr>
          <a:xfrm>
            <a:off x="58945" y="1225102"/>
            <a:ext cx="1773239" cy="754165"/>
            <a:chOff x="364649" y="1528295"/>
            <a:chExt cx="2127973" cy="1005551"/>
          </a:xfrm>
        </p:grpSpPr>
        <p:pic>
          <p:nvPicPr>
            <p:cNvPr id="343" name="Shape 343" descr="qpkg_256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3879" y="1528295"/>
              <a:ext cx="642610" cy="645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Shape 344"/>
            <p:cNvSpPr txBox="1"/>
            <p:nvPr/>
          </p:nvSpPr>
          <p:spPr>
            <a:xfrm>
              <a:off x="364649" y="2193600"/>
              <a:ext cx="2127973" cy="34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sym typeface="Arial"/>
                </a:rPr>
                <a:t>AWS </a:t>
              </a:r>
              <a:r>
                <a:rPr lang="en-US" sz="1000" b="1" i="0" u="none" strike="noStrike" cap="none"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sym typeface="Arial"/>
                </a:rPr>
                <a:t>Greengrass</a:t>
              </a:r>
              <a:r>
                <a:rPr lang="en-US" sz="1000" b="1" dirty="0">
                  <a:latin typeface="微軟正黑體" pitchFamily="34" charset="-120"/>
                  <a:ea typeface="微軟正黑體" pitchFamily="34" charset="-120"/>
                </a:rPr>
                <a:t> Core</a:t>
              </a:r>
              <a:endParaRPr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</p:grpSp>
      <p:cxnSp>
        <p:nvCxnSpPr>
          <p:cNvPr id="345" name="Shape 345"/>
          <p:cNvCxnSpPr/>
          <p:nvPr/>
        </p:nvCxnSpPr>
        <p:spPr>
          <a:xfrm rot="10800000" flipH="1">
            <a:off x="1303158" y="2426752"/>
            <a:ext cx="2199300" cy="77820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47" name="Shape 347"/>
          <p:cNvSpPr/>
          <p:nvPr/>
        </p:nvSpPr>
        <p:spPr>
          <a:xfrm>
            <a:off x="405293" y="3363274"/>
            <a:ext cx="1440000" cy="305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建立 Lambda 函數</a:t>
            </a:r>
            <a:endParaRPr sz="1100" b="1" i="0" u="none" strike="noStrike" cap="none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1883351" y="3222067"/>
            <a:ext cx="1189351" cy="246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從QIoT取得資料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cxnSp>
        <p:nvCxnSpPr>
          <p:cNvPr id="349" name="Shape 349"/>
          <p:cNvCxnSpPr>
            <a:stCxn id="347" idx="2"/>
          </p:cNvCxnSpPr>
          <p:nvPr/>
        </p:nvCxnSpPr>
        <p:spPr>
          <a:xfrm>
            <a:off x="1125293" y="3668406"/>
            <a:ext cx="0" cy="411997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0" name="Shape 350"/>
          <p:cNvSpPr txBox="1"/>
          <p:nvPr/>
        </p:nvSpPr>
        <p:spPr>
          <a:xfrm>
            <a:off x="521424" y="4080398"/>
            <a:ext cx="16023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將資料送到 AWS / </a:t>
            </a:r>
            <a:endParaRPr lang="en-US" sz="1000" b="1" i="0" u="none" strike="noStrike" cap="none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觸發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AWS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規則引擎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355" name="Shape 355"/>
          <p:cNvGrpSpPr/>
          <p:nvPr/>
        </p:nvGrpSpPr>
        <p:grpSpPr>
          <a:xfrm>
            <a:off x="3256600" y="1597136"/>
            <a:ext cx="1286322" cy="309333"/>
            <a:chOff x="0" y="2159889"/>
            <a:chExt cx="2555776" cy="591232"/>
          </a:xfrm>
        </p:grpSpPr>
        <p:pic>
          <p:nvPicPr>
            <p:cNvPr id="356" name="Shape 356" descr="rasp-pi-latest-board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28192" y="2199392"/>
              <a:ext cx="827584" cy="551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Shape 357" descr="rasp-pi-latest-board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4096" y="2199396"/>
              <a:ext cx="827584" cy="55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Shape 358" descr="rasp-pi-latest-board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159889"/>
              <a:ext cx="827584" cy="55172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9" name="Shape 359"/>
          <p:cNvCxnSpPr/>
          <p:nvPr/>
        </p:nvCxnSpPr>
        <p:spPr>
          <a:xfrm>
            <a:off x="3495872" y="1810208"/>
            <a:ext cx="144000" cy="2160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2" name="Shape 362"/>
          <p:cNvSpPr txBox="1"/>
          <p:nvPr/>
        </p:nvSpPr>
        <p:spPr>
          <a:xfrm>
            <a:off x="1021080" y="2483661"/>
            <a:ext cx="132144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訂閱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QIoT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topic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184936" y="2468503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9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cxnSp>
        <p:nvCxnSpPr>
          <p:cNvPr id="364" name="Shape 364"/>
          <p:cNvCxnSpPr/>
          <p:nvPr/>
        </p:nvCxnSpPr>
        <p:spPr>
          <a:xfrm>
            <a:off x="3927920" y="1810208"/>
            <a:ext cx="25800" cy="2187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5" name="Shape 365"/>
          <p:cNvCxnSpPr/>
          <p:nvPr/>
        </p:nvCxnSpPr>
        <p:spPr>
          <a:xfrm flipH="1">
            <a:off x="4215968" y="1810208"/>
            <a:ext cx="144000" cy="2160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8" name="Shape 368"/>
          <p:cNvSpPr txBox="1"/>
          <p:nvPr/>
        </p:nvSpPr>
        <p:spPr>
          <a:xfrm>
            <a:off x="3338556" y="1271025"/>
            <a:ext cx="1224900" cy="24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佈署</a:t>
            </a:r>
            <a:r>
              <a:rPr lang="en-US" sz="1000" b="1">
                <a:latin typeface="微軟正黑體" pitchFamily="34" charset="-120"/>
                <a:ea typeface="微軟正黑體" pitchFamily="34" charset="-120"/>
              </a:rPr>
              <a:t> IoT 裝置</a:t>
            </a:r>
            <a:endParaRPr sz="1000" b="1" i="0" u="none" strike="noStrike" cap="none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376" name="Shape 3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3375" y="2959875"/>
            <a:ext cx="676834" cy="409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Shape 377"/>
          <p:cNvGrpSpPr/>
          <p:nvPr/>
        </p:nvGrpSpPr>
        <p:grpSpPr>
          <a:xfrm>
            <a:off x="2566562" y="4031489"/>
            <a:ext cx="2126349" cy="879992"/>
            <a:chOff x="559915" y="4605203"/>
            <a:chExt cx="2448300" cy="1307761"/>
          </a:xfrm>
        </p:grpSpPr>
        <p:sp>
          <p:nvSpPr>
            <p:cNvPr id="378" name="Shape 378"/>
            <p:cNvSpPr txBox="1"/>
            <p:nvPr/>
          </p:nvSpPr>
          <p:spPr>
            <a:xfrm>
              <a:off x="559915" y="5605163"/>
              <a:ext cx="2448300" cy="307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/>
                  <a:sym typeface="Calibri"/>
                </a:rPr>
                <a:t>AWS </a:t>
              </a:r>
              <a:r>
                <a:rPr lang="en-US" sz="1200" b="1" dirty="0">
                  <a:latin typeface="微軟正黑體" pitchFamily="34" charset="-120"/>
                  <a:ea typeface="微軟正黑體" pitchFamily="34" charset="-120"/>
                  <a:cs typeface="Calibri"/>
                  <a:sym typeface="Calibri"/>
                </a:rPr>
                <a:t>機器學習</a:t>
              </a:r>
              <a:endParaRPr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endParaRPr>
            </a:p>
          </p:txBody>
        </p:sp>
        <p:pic>
          <p:nvPicPr>
            <p:cNvPr id="379" name="Shape 37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2957" y="4605203"/>
              <a:ext cx="1171302" cy="96496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80" name="Shape 380"/>
          <p:cNvCxnSpPr/>
          <p:nvPr/>
        </p:nvCxnSpPr>
        <p:spPr>
          <a:xfrm>
            <a:off x="2123724" y="4233523"/>
            <a:ext cx="416100" cy="390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381" name="Shape 381"/>
          <p:cNvCxnSpPr/>
          <p:nvPr/>
        </p:nvCxnSpPr>
        <p:spPr>
          <a:xfrm rot="10800000" flipH="1">
            <a:off x="1378000" y="2538025"/>
            <a:ext cx="2115900" cy="73050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stealth" w="sm" len="sm"/>
            <a:tailEnd type="none" w="med" len="med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</p:cxnSp>
      <p:grpSp>
        <p:nvGrpSpPr>
          <p:cNvPr id="2" name="群組 1"/>
          <p:cNvGrpSpPr/>
          <p:nvPr/>
        </p:nvGrpSpPr>
        <p:grpSpPr>
          <a:xfrm>
            <a:off x="6294247" y="1688164"/>
            <a:ext cx="520899" cy="707107"/>
            <a:chOff x="6211341" y="1603120"/>
            <a:chExt cx="520899" cy="707107"/>
          </a:xfrm>
        </p:grpSpPr>
        <p:sp>
          <p:nvSpPr>
            <p:cNvPr id="336" name="Shape 336"/>
            <p:cNvSpPr txBox="1"/>
            <p:nvPr/>
          </p:nvSpPr>
          <p:spPr>
            <a:xfrm>
              <a:off x="6211341" y="2095966"/>
              <a:ext cx="511616" cy="214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sym typeface="Arial"/>
                </a:rPr>
                <a:t>QuAI</a:t>
              </a:r>
              <a:endParaRPr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pic>
          <p:nvPicPr>
            <p:cNvPr id="70" name="Picture 3" descr="D:\QuAI\ProductSpecifications\UI_Designs\download_2017-12-20_18-21-14\v2_171220\slice\QuAI_App_logo\qpkg_256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37050" y="1603120"/>
              <a:ext cx="495190" cy="495190"/>
            </a:xfrm>
            <a:prstGeom prst="rect">
              <a:avLst/>
            </a:prstGeom>
            <a:noFill/>
          </p:spPr>
        </p:pic>
      </p:grpSp>
      <p:sp>
        <p:nvSpPr>
          <p:cNvPr id="11" name="剪去對角線角落矩形 10"/>
          <p:cNvSpPr/>
          <p:nvPr/>
        </p:nvSpPr>
        <p:spPr>
          <a:xfrm>
            <a:off x="1054044" y="1082825"/>
            <a:ext cx="2145722" cy="614243"/>
          </a:xfrm>
          <a:prstGeom prst="snip2DiagRect">
            <a:avLst/>
          </a:prstGeom>
          <a:solidFill>
            <a:srgbClr val="1C9F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898043" y="1154335"/>
            <a:ext cx="2358752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  <a:endParaRPr sz="1600" b="1" i="0" u="none" strike="noStrike" cap="none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1" name="剪去對角線角落矩形 80"/>
          <p:cNvSpPr/>
          <p:nvPr/>
        </p:nvSpPr>
        <p:spPr>
          <a:xfrm>
            <a:off x="4682213" y="1082825"/>
            <a:ext cx="1350575" cy="629382"/>
          </a:xfrm>
          <a:prstGeom prst="snip2Diag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4706004" y="1111720"/>
            <a:ext cx="1231659" cy="45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QuAI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  <a:endParaRPr lang="en-US" sz="1600" b="1" i="0" u="none" strike="noStrike" cap="none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 err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模型訓練</a:t>
            </a:r>
            <a:r>
              <a:rPr lang="zh-TW" altLang="en-US" sz="1600" b="1" i="0" u="none" strike="noStrike" cap="none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  <a:endParaRPr sz="1600" b="1" i="0" u="none" strike="noStrike" cap="none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7" name="Shape 363"/>
          <p:cNvSpPr/>
          <p:nvPr/>
        </p:nvSpPr>
        <p:spPr>
          <a:xfrm>
            <a:off x="275936" y="3378284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8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8" name="Shape 363"/>
          <p:cNvSpPr/>
          <p:nvPr/>
        </p:nvSpPr>
        <p:spPr>
          <a:xfrm>
            <a:off x="336124" y="4166230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11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9" name="Shape 363"/>
          <p:cNvSpPr/>
          <p:nvPr/>
        </p:nvSpPr>
        <p:spPr>
          <a:xfrm>
            <a:off x="2405259" y="2949183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10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0" name="Shape 363"/>
          <p:cNvSpPr/>
          <p:nvPr/>
        </p:nvSpPr>
        <p:spPr>
          <a:xfrm>
            <a:off x="3266648" y="1259374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1" name="Shape 363"/>
          <p:cNvSpPr/>
          <p:nvPr/>
        </p:nvSpPr>
        <p:spPr>
          <a:xfrm>
            <a:off x="5011120" y="1849252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2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2" name="Shape 363"/>
          <p:cNvSpPr/>
          <p:nvPr/>
        </p:nvSpPr>
        <p:spPr>
          <a:xfrm>
            <a:off x="7837588" y="1284460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3</a:t>
            </a:r>
            <a:endParaRPr sz="1200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3" name="Shape 363"/>
          <p:cNvSpPr/>
          <p:nvPr/>
        </p:nvSpPr>
        <p:spPr>
          <a:xfrm>
            <a:off x="7837588" y="2286772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4</a:t>
            </a:r>
            <a:endParaRPr sz="1200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4" name="Shape 363"/>
          <p:cNvSpPr/>
          <p:nvPr/>
        </p:nvSpPr>
        <p:spPr>
          <a:xfrm>
            <a:off x="7837588" y="3237938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5</a:t>
            </a:r>
            <a:endParaRPr sz="1200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5" name="Shape 363"/>
          <p:cNvSpPr/>
          <p:nvPr/>
        </p:nvSpPr>
        <p:spPr>
          <a:xfrm>
            <a:off x="5279648" y="3300392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6</a:t>
            </a:r>
            <a:endParaRPr sz="1200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6" name="Shape 363"/>
          <p:cNvSpPr/>
          <p:nvPr/>
        </p:nvSpPr>
        <p:spPr>
          <a:xfrm>
            <a:off x="5239836" y="4004370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7</a:t>
            </a:r>
            <a:endParaRPr sz="1200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69" name="標題 68"/>
          <p:cNvSpPr>
            <a:spLocks noGrp="1"/>
          </p:cNvSpPr>
          <p:nvPr>
            <p:ph type="title"/>
          </p:nvPr>
        </p:nvSpPr>
        <p:spPr>
          <a:xfrm>
            <a:off x="891547" y="106680"/>
            <a:ext cx="8272838" cy="799465"/>
          </a:xfrm>
        </p:spPr>
        <p:txBody>
          <a:bodyPr/>
          <a:lstStyle/>
          <a:p>
            <a:r>
              <a:rPr lang="zh-TW" altLang="en-US" spc="-150" dirty="0" smtClean="0"/>
              <a:t>上連雲端下接地氣</a:t>
            </a:r>
            <a:r>
              <a:rPr lang="zh-TW" altLang="en-US" spc="-300" dirty="0"/>
              <a:t> </a:t>
            </a:r>
            <a:r>
              <a:rPr lang="zh-TW" altLang="en-US" spc="-300" dirty="0" smtClean="0"/>
              <a:t> </a:t>
            </a:r>
            <a:r>
              <a:rPr lang="zh-TW" altLang="en-US" spc="-150" dirty="0" smtClean="0"/>
              <a:t>智能應用無限延伸</a:t>
            </a:r>
            <a:endParaRPr lang="zh-TW" altLang="en-US" spc="-150" dirty="0"/>
          </a:p>
        </p:txBody>
      </p:sp>
      <p:grpSp>
        <p:nvGrpSpPr>
          <p:cNvPr id="72" name="群組 71"/>
          <p:cNvGrpSpPr/>
          <p:nvPr/>
        </p:nvGrpSpPr>
        <p:grpSpPr>
          <a:xfrm>
            <a:off x="137160" y="356823"/>
            <a:ext cx="883920" cy="649017"/>
            <a:chOff x="137160" y="356823"/>
            <a:chExt cx="883920" cy="649017"/>
          </a:xfrm>
        </p:grpSpPr>
        <p:pic>
          <p:nvPicPr>
            <p:cNvPr id="73" name="Shape 613" descr="D:\Fullppt\005-PNG이미지\모니터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7160" y="356823"/>
              <a:ext cx="883920" cy="649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Title 2"/>
            <p:cNvSpPr txBox="1">
              <a:spLocks/>
            </p:cNvSpPr>
            <p:nvPr/>
          </p:nvSpPr>
          <p:spPr>
            <a:xfrm>
              <a:off x="220415" y="416172"/>
              <a:ext cx="785425" cy="371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US" sz="1400" b="1" dirty="0" smtClean="0">
                  <a:solidFill>
                    <a:schemeClr val="bg1"/>
                  </a:solidFill>
                </a:rPr>
                <a:t>Demo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8" name="Shape 324"/>
          <p:cNvCxnSpPr>
            <a:endCxn id="317" idx="0"/>
          </p:cNvCxnSpPr>
          <p:nvPr/>
        </p:nvCxnSpPr>
        <p:spPr>
          <a:xfrm rot="16200000" flipH="1">
            <a:off x="5921614" y="4356445"/>
            <a:ext cx="218380" cy="20033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97" name="Shape 341"/>
          <p:cNvSpPr txBox="1"/>
          <p:nvPr/>
        </p:nvSpPr>
        <p:spPr>
          <a:xfrm>
            <a:off x="1125293" y="1111720"/>
            <a:ext cx="1947409" cy="45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F0000"/>
              </a:buClr>
              <a:buSzPts val="1400"/>
            </a:pPr>
            <a:r>
              <a:rPr 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AWS </a:t>
            </a:r>
            <a:r>
              <a:rPr lang="en-US" sz="16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Greengrass</a:t>
            </a:r>
            <a:r>
              <a:rPr 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lvl="0" algn="ctr">
              <a:buClr>
                <a:srgbClr val="FF0000"/>
              </a:buClr>
              <a:buSzPts val="1400"/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模組</a:t>
            </a:r>
            <a:endParaRPr lang="zh-TW" altLang="en-US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5" name="Shape 417" descr="aws-800x800.png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786284" y="4412661"/>
            <a:ext cx="1033746" cy="594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 flipH="1">
            <a:off x="3359851" y="3359014"/>
            <a:ext cx="3124076" cy="1117596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762" h="1070784">
                <a:moveTo>
                  <a:pt x="2638335" y="10767"/>
                </a:moveTo>
                <a:lnTo>
                  <a:pt x="2638335" y="345032"/>
                </a:lnTo>
                <a:lnTo>
                  <a:pt x="2896762" y="545167"/>
                </a:lnTo>
                <a:lnTo>
                  <a:pt x="2638336" y="711451"/>
                </a:lnTo>
                <a:cubicBezTo>
                  <a:pt x="2639706" y="831229"/>
                  <a:pt x="2641075" y="951006"/>
                  <a:pt x="2642445" y="1070784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82718" y="3362427"/>
            <a:ext cx="3734248" cy="1114183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  <a:gd name="connsiteX0" fmla="*/ 2638335 w 2896762"/>
              <a:gd name="connsiteY0" fmla="*/ 10767 h 1067514"/>
              <a:gd name="connsiteX1" fmla="*/ 2638335 w 2896762"/>
              <a:gd name="connsiteY1" fmla="*/ 345032 h 1067514"/>
              <a:gd name="connsiteX2" fmla="*/ 2896762 w 2896762"/>
              <a:gd name="connsiteY2" fmla="*/ 545167 h 1067514"/>
              <a:gd name="connsiteX3" fmla="*/ 2638336 w 2896762"/>
              <a:gd name="connsiteY3" fmla="*/ 711451 h 1067514"/>
              <a:gd name="connsiteX4" fmla="*/ 2635318 w 2896762"/>
              <a:gd name="connsiteY4" fmla="*/ 1062215 h 1067514"/>
              <a:gd name="connsiteX5" fmla="*/ 0 w 2896762"/>
              <a:gd name="connsiteY5" fmla="*/ 1067514 h 1067514"/>
              <a:gd name="connsiteX6" fmla="*/ 4030 w 2896762"/>
              <a:gd name="connsiteY6" fmla="*/ 0 h 1067514"/>
              <a:gd name="connsiteX7" fmla="*/ 2638335 w 2896762"/>
              <a:gd name="connsiteY7" fmla="*/ 10767 h 1067514"/>
              <a:gd name="connsiteX0" fmla="*/ 2638335 w 2811238"/>
              <a:gd name="connsiteY0" fmla="*/ 10767 h 1067514"/>
              <a:gd name="connsiteX1" fmla="*/ 2638335 w 2811238"/>
              <a:gd name="connsiteY1" fmla="*/ 345032 h 1067514"/>
              <a:gd name="connsiteX2" fmla="*/ 2811238 w 2811238"/>
              <a:gd name="connsiteY2" fmla="*/ 545167 h 1067514"/>
              <a:gd name="connsiteX3" fmla="*/ 2638336 w 2811238"/>
              <a:gd name="connsiteY3" fmla="*/ 711451 h 1067514"/>
              <a:gd name="connsiteX4" fmla="*/ 2635318 w 2811238"/>
              <a:gd name="connsiteY4" fmla="*/ 1062215 h 1067514"/>
              <a:gd name="connsiteX5" fmla="*/ 0 w 2811238"/>
              <a:gd name="connsiteY5" fmla="*/ 1067514 h 1067514"/>
              <a:gd name="connsiteX6" fmla="*/ 4030 w 2811238"/>
              <a:gd name="connsiteY6" fmla="*/ 0 h 1067514"/>
              <a:gd name="connsiteX7" fmla="*/ 2638335 w 2811238"/>
              <a:gd name="connsiteY7" fmla="*/ 10767 h 1067514"/>
              <a:gd name="connsiteX0" fmla="*/ 2638335 w 2854000"/>
              <a:gd name="connsiteY0" fmla="*/ 10767 h 1067514"/>
              <a:gd name="connsiteX1" fmla="*/ 2638335 w 2854000"/>
              <a:gd name="connsiteY1" fmla="*/ 345032 h 1067514"/>
              <a:gd name="connsiteX2" fmla="*/ 2854000 w 2854000"/>
              <a:gd name="connsiteY2" fmla="*/ 545167 h 1067514"/>
              <a:gd name="connsiteX3" fmla="*/ 2638336 w 2854000"/>
              <a:gd name="connsiteY3" fmla="*/ 711451 h 1067514"/>
              <a:gd name="connsiteX4" fmla="*/ 2635318 w 2854000"/>
              <a:gd name="connsiteY4" fmla="*/ 1062215 h 1067514"/>
              <a:gd name="connsiteX5" fmla="*/ 0 w 2854000"/>
              <a:gd name="connsiteY5" fmla="*/ 1067514 h 1067514"/>
              <a:gd name="connsiteX6" fmla="*/ 4030 w 2854000"/>
              <a:gd name="connsiteY6" fmla="*/ 0 h 1067514"/>
              <a:gd name="connsiteX7" fmla="*/ 2638335 w 2854000"/>
              <a:gd name="connsiteY7" fmla="*/ 10767 h 10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000" h="1067514">
                <a:moveTo>
                  <a:pt x="2638335" y="10767"/>
                </a:moveTo>
                <a:lnTo>
                  <a:pt x="2638335" y="345032"/>
                </a:lnTo>
                <a:lnTo>
                  <a:pt x="2854000" y="545167"/>
                </a:lnTo>
                <a:lnTo>
                  <a:pt x="2638336" y="711451"/>
                </a:lnTo>
                <a:cubicBezTo>
                  <a:pt x="2639706" y="831229"/>
                  <a:pt x="2633948" y="942437"/>
                  <a:pt x="2635318" y="1062215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手繪多邊形 15"/>
          <p:cNvSpPr/>
          <p:nvPr/>
        </p:nvSpPr>
        <p:spPr>
          <a:xfrm rot="5400000">
            <a:off x="6438446" y="567924"/>
            <a:ext cx="1262890" cy="3456445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345032 h 1070784"/>
              <a:gd name="connsiteX2" fmla="*/ 3287145 w 3287144"/>
              <a:gd name="connsiteY2" fmla="*/ 545167 h 1070784"/>
              <a:gd name="connsiteX3" fmla="*/ 2638336 w 3287144"/>
              <a:gd name="connsiteY3" fmla="*/ 71145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345032 h 1070784"/>
              <a:gd name="connsiteX2" fmla="*/ 3287145 w 3287144"/>
              <a:gd name="connsiteY2" fmla="*/ 545167 h 1070784"/>
              <a:gd name="connsiteX3" fmla="*/ 2638335 w 3287144"/>
              <a:gd name="connsiteY3" fmla="*/ 61460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426749 h 1070784"/>
              <a:gd name="connsiteX2" fmla="*/ 3287145 w 3287144"/>
              <a:gd name="connsiteY2" fmla="*/ 545167 h 1070784"/>
              <a:gd name="connsiteX3" fmla="*/ 2638335 w 3287144"/>
              <a:gd name="connsiteY3" fmla="*/ 61460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463068 h 1070784"/>
              <a:gd name="connsiteX2" fmla="*/ 3287145 w 3287144"/>
              <a:gd name="connsiteY2" fmla="*/ 545167 h 1070784"/>
              <a:gd name="connsiteX3" fmla="*/ 2638335 w 3287144"/>
              <a:gd name="connsiteY3" fmla="*/ 61460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687 h 1061704"/>
              <a:gd name="connsiteX1" fmla="*/ 2638335 w 3287144"/>
              <a:gd name="connsiteY1" fmla="*/ 453988 h 1061704"/>
              <a:gd name="connsiteX2" fmla="*/ 3287145 w 3287144"/>
              <a:gd name="connsiteY2" fmla="*/ 536087 h 1061704"/>
              <a:gd name="connsiteX3" fmla="*/ 2638335 w 3287144"/>
              <a:gd name="connsiteY3" fmla="*/ 605521 h 1061704"/>
              <a:gd name="connsiteX4" fmla="*/ 2642445 w 3287144"/>
              <a:gd name="connsiteY4" fmla="*/ 1061704 h 1061704"/>
              <a:gd name="connsiteX5" fmla="*/ 0 w 3287144"/>
              <a:gd name="connsiteY5" fmla="*/ 1058434 h 1061704"/>
              <a:gd name="connsiteX6" fmla="*/ 25717 w 3287144"/>
              <a:gd name="connsiteY6" fmla="*/ 0 h 1061704"/>
              <a:gd name="connsiteX7" fmla="*/ 2638335 w 3287144"/>
              <a:gd name="connsiteY7" fmla="*/ 1687 h 1061704"/>
              <a:gd name="connsiteX0" fmla="*/ 2638335 w 3056821"/>
              <a:gd name="connsiteY0" fmla="*/ 1687 h 1061704"/>
              <a:gd name="connsiteX1" fmla="*/ 2638335 w 3056821"/>
              <a:gd name="connsiteY1" fmla="*/ 453988 h 1061704"/>
              <a:gd name="connsiteX2" fmla="*/ 3056821 w 3056821"/>
              <a:gd name="connsiteY2" fmla="*/ 541779 h 1061704"/>
              <a:gd name="connsiteX3" fmla="*/ 2638335 w 3056821"/>
              <a:gd name="connsiteY3" fmla="*/ 605521 h 1061704"/>
              <a:gd name="connsiteX4" fmla="*/ 2642445 w 3056821"/>
              <a:gd name="connsiteY4" fmla="*/ 1061704 h 1061704"/>
              <a:gd name="connsiteX5" fmla="*/ 0 w 3056821"/>
              <a:gd name="connsiteY5" fmla="*/ 1058434 h 1061704"/>
              <a:gd name="connsiteX6" fmla="*/ 25717 w 3056821"/>
              <a:gd name="connsiteY6" fmla="*/ 0 h 1061704"/>
              <a:gd name="connsiteX7" fmla="*/ 2638335 w 3056821"/>
              <a:gd name="connsiteY7" fmla="*/ 1687 h 1061704"/>
              <a:gd name="connsiteX0" fmla="*/ 2638335 w 3077766"/>
              <a:gd name="connsiteY0" fmla="*/ 1687 h 1061704"/>
              <a:gd name="connsiteX1" fmla="*/ 2638335 w 3077766"/>
              <a:gd name="connsiteY1" fmla="*/ 453988 h 1061704"/>
              <a:gd name="connsiteX2" fmla="*/ 3077767 w 3077766"/>
              <a:gd name="connsiteY2" fmla="*/ 527548 h 1061704"/>
              <a:gd name="connsiteX3" fmla="*/ 2638335 w 3077766"/>
              <a:gd name="connsiteY3" fmla="*/ 605521 h 1061704"/>
              <a:gd name="connsiteX4" fmla="*/ 2642445 w 3077766"/>
              <a:gd name="connsiteY4" fmla="*/ 1061704 h 1061704"/>
              <a:gd name="connsiteX5" fmla="*/ 0 w 3077766"/>
              <a:gd name="connsiteY5" fmla="*/ 1058434 h 1061704"/>
              <a:gd name="connsiteX6" fmla="*/ 25717 w 3077766"/>
              <a:gd name="connsiteY6" fmla="*/ 0 h 1061704"/>
              <a:gd name="connsiteX7" fmla="*/ 2638335 w 3077766"/>
              <a:gd name="connsiteY7" fmla="*/ 1687 h 1061704"/>
              <a:gd name="connsiteX0" fmla="*/ 2638335 w 3077766"/>
              <a:gd name="connsiteY0" fmla="*/ 1687 h 1061704"/>
              <a:gd name="connsiteX1" fmla="*/ 2638335 w 3077766"/>
              <a:gd name="connsiteY1" fmla="*/ 453988 h 1061704"/>
              <a:gd name="connsiteX2" fmla="*/ 3077767 w 3077766"/>
              <a:gd name="connsiteY2" fmla="*/ 527548 h 1061704"/>
              <a:gd name="connsiteX3" fmla="*/ 2638341 w 3077766"/>
              <a:gd name="connsiteY3" fmla="*/ 582752 h 1061704"/>
              <a:gd name="connsiteX4" fmla="*/ 2642445 w 3077766"/>
              <a:gd name="connsiteY4" fmla="*/ 1061704 h 1061704"/>
              <a:gd name="connsiteX5" fmla="*/ 0 w 3077766"/>
              <a:gd name="connsiteY5" fmla="*/ 1058434 h 1061704"/>
              <a:gd name="connsiteX6" fmla="*/ 25717 w 3077766"/>
              <a:gd name="connsiteY6" fmla="*/ 0 h 1061704"/>
              <a:gd name="connsiteX7" fmla="*/ 2638335 w 3077766"/>
              <a:gd name="connsiteY7" fmla="*/ 1687 h 1061704"/>
              <a:gd name="connsiteX0" fmla="*/ 2638335 w 3077766"/>
              <a:gd name="connsiteY0" fmla="*/ 1687 h 1061704"/>
              <a:gd name="connsiteX1" fmla="*/ 2638341 w 3077766"/>
              <a:gd name="connsiteY1" fmla="*/ 473910 h 1061704"/>
              <a:gd name="connsiteX2" fmla="*/ 3077767 w 3077766"/>
              <a:gd name="connsiteY2" fmla="*/ 527548 h 1061704"/>
              <a:gd name="connsiteX3" fmla="*/ 2638341 w 3077766"/>
              <a:gd name="connsiteY3" fmla="*/ 582752 h 1061704"/>
              <a:gd name="connsiteX4" fmla="*/ 2642445 w 3077766"/>
              <a:gd name="connsiteY4" fmla="*/ 1061704 h 1061704"/>
              <a:gd name="connsiteX5" fmla="*/ 0 w 3077766"/>
              <a:gd name="connsiteY5" fmla="*/ 1058434 h 1061704"/>
              <a:gd name="connsiteX6" fmla="*/ 25717 w 3077766"/>
              <a:gd name="connsiteY6" fmla="*/ 0 h 1061704"/>
              <a:gd name="connsiteX7" fmla="*/ 2638335 w 3077766"/>
              <a:gd name="connsiteY7" fmla="*/ 1687 h 1061704"/>
              <a:gd name="connsiteX0" fmla="*/ 2638335 w 2642444"/>
              <a:gd name="connsiteY0" fmla="*/ 1687 h 1061704"/>
              <a:gd name="connsiteX1" fmla="*/ 2638341 w 2642444"/>
              <a:gd name="connsiteY1" fmla="*/ 473910 h 1061704"/>
              <a:gd name="connsiteX2" fmla="*/ 2638341 w 2642444"/>
              <a:gd name="connsiteY2" fmla="*/ 582752 h 1061704"/>
              <a:gd name="connsiteX3" fmla="*/ 2642445 w 2642444"/>
              <a:gd name="connsiteY3" fmla="*/ 1061704 h 1061704"/>
              <a:gd name="connsiteX4" fmla="*/ 0 w 2642444"/>
              <a:gd name="connsiteY4" fmla="*/ 1058434 h 1061704"/>
              <a:gd name="connsiteX5" fmla="*/ 25717 w 2642444"/>
              <a:gd name="connsiteY5" fmla="*/ 0 h 1061704"/>
              <a:gd name="connsiteX6" fmla="*/ 2638335 w 2642444"/>
              <a:gd name="connsiteY6" fmla="*/ 1687 h 106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444" h="1061704">
                <a:moveTo>
                  <a:pt x="2638335" y="1687"/>
                </a:moveTo>
                <a:cubicBezTo>
                  <a:pt x="2638337" y="159095"/>
                  <a:pt x="2638339" y="316502"/>
                  <a:pt x="2638341" y="473910"/>
                </a:cubicBezTo>
                <a:lnTo>
                  <a:pt x="2638341" y="582752"/>
                </a:lnTo>
                <a:cubicBezTo>
                  <a:pt x="2639711" y="702530"/>
                  <a:pt x="2641075" y="941926"/>
                  <a:pt x="2642445" y="1061704"/>
                </a:cubicBezTo>
                <a:lnTo>
                  <a:pt x="0" y="1058434"/>
                </a:lnTo>
                <a:cubicBezTo>
                  <a:pt x="1343" y="702596"/>
                  <a:pt x="24374" y="355838"/>
                  <a:pt x="25717" y="0"/>
                </a:cubicBezTo>
                <a:lnTo>
                  <a:pt x="2638335" y="168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7" name="手繪多邊形 16"/>
          <p:cNvSpPr/>
          <p:nvPr/>
        </p:nvSpPr>
        <p:spPr>
          <a:xfrm>
            <a:off x="2452000" y="1664695"/>
            <a:ext cx="3195780" cy="1250539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762" h="1070784">
                <a:moveTo>
                  <a:pt x="2638335" y="10767"/>
                </a:moveTo>
                <a:lnTo>
                  <a:pt x="2638335" y="345032"/>
                </a:lnTo>
                <a:lnTo>
                  <a:pt x="2896762" y="545167"/>
                </a:lnTo>
                <a:lnTo>
                  <a:pt x="2638336" y="711451"/>
                </a:lnTo>
                <a:cubicBezTo>
                  <a:pt x="2639706" y="831229"/>
                  <a:pt x="2641075" y="951006"/>
                  <a:pt x="2642445" y="1070784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382718" y="1664695"/>
            <a:ext cx="2443380" cy="1250539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762" h="1070784">
                <a:moveTo>
                  <a:pt x="2638335" y="10767"/>
                </a:moveTo>
                <a:lnTo>
                  <a:pt x="2638335" y="345032"/>
                </a:lnTo>
                <a:lnTo>
                  <a:pt x="2896762" y="545167"/>
                </a:lnTo>
                <a:lnTo>
                  <a:pt x="2638336" y="711451"/>
                </a:lnTo>
                <a:cubicBezTo>
                  <a:pt x="2639706" y="831229"/>
                  <a:pt x="2641075" y="951006"/>
                  <a:pt x="2642445" y="1070784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313386" y="3598313"/>
            <a:ext cx="1885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ant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到 </a:t>
            </a:r>
            <a:r>
              <a:rPr lang="en-US" altLang="zh-Hant" sz="1600" b="1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QIoT</a:t>
            </a:r>
            <a:r>
              <a:rPr lang="en-US" altLang="zh-Hant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Hant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內使用 </a:t>
            </a:r>
            <a:r>
              <a:rPr lang="en-US" altLang="zh-Hant" sz="1600" b="1" dirty="0" err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NodeRed</a:t>
            </a:r>
            <a:r>
              <a:rPr lang="en-US" altLang="zh-Hant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Hant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整合此 </a:t>
            </a:r>
            <a:r>
              <a:rPr lang="en-US" altLang="zh-Hant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API</a:t>
            </a:r>
          </a:p>
        </p:txBody>
      </p:sp>
      <p:sp>
        <p:nvSpPr>
          <p:cNvPr id="20" name="矩形 19"/>
          <p:cNvSpPr/>
          <p:nvPr/>
        </p:nvSpPr>
        <p:spPr>
          <a:xfrm>
            <a:off x="490986" y="1903514"/>
            <a:ext cx="2123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安裝 </a:t>
            </a:r>
            <a:r>
              <a:rPr lang="en-US" altLang="zh-TW" sz="16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QuAI</a:t>
            </a:r>
            <a:r>
              <a:rPr lang="en-US" altLang="zh-TW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套件，並確定深度學習開發環境已經預備好</a:t>
            </a:r>
          </a:p>
        </p:txBody>
      </p:sp>
      <p:sp>
        <p:nvSpPr>
          <p:cNvPr id="21" name="矩形 20"/>
          <p:cNvSpPr/>
          <p:nvPr/>
        </p:nvSpPr>
        <p:spPr>
          <a:xfrm>
            <a:off x="2863767" y="1868886"/>
            <a:ext cx="2344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建立一個 </a:t>
            </a:r>
            <a:r>
              <a:rPr lang="en-US" altLang="zh-TW" sz="1600" b="1" dirty="0" err="1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tensorflow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 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:</a:t>
            </a:r>
            <a:r>
              <a:rPr lang="zh-TW" altLang="en-US" sz="1600" b="1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 </a:t>
            </a:r>
            <a:r>
              <a:rPr lang="en-US" altLang="zh-TW" sz="1600" b="1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GPU </a:t>
            </a:r>
            <a:r>
              <a:rPr lang="en-US" altLang="zh-TW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Container </a:t>
            </a:r>
            <a:r>
              <a:rPr lang="zh-TW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環境，並設定好對外 </a:t>
            </a:r>
            <a:r>
              <a:rPr lang="en-US" altLang="zh-TW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Roboto"/>
              </a:rPr>
              <a:t>Port</a:t>
            </a:r>
          </a:p>
        </p:txBody>
      </p:sp>
      <p:sp>
        <p:nvSpPr>
          <p:cNvPr id="23" name="矩形 22"/>
          <p:cNvSpPr/>
          <p:nvPr/>
        </p:nvSpPr>
        <p:spPr>
          <a:xfrm>
            <a:off x="530565" y="3598801"/>
            <a:ext cx="2829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內建使用</a:t>
            </a:r>
            <a:r>
              <a:rPr lang="en-US" altLang="zh-TW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Resnet50</a:t>
            </a:r>
            <a:r>
              <a:rPr lang="zh-TW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權重檔，可使用</a:t>
            </a:r>
            <a:r>
              <a:rPr lang="en-US" altLang="zh-TW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swagger</a:t>
            </a:r>
            <a:r>
              <a:rPr lang="zh-TW" altLang="en-US" sz="16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頁面來測試執行結果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393320" y="3059566"/>
            <a:ext cx="608304" cy="612000"/>
            <a:chOff x="-1307096" y="993365"/>
            <a:chExt cx="608304" cy="612000"/>
          </a:xfrm>
        </p:grpSpPr>
        <p:sp>
          <p:nvSpPr>
            <p:cNvPr id="25" name="Shape 152"/>
            <p:cNvSpPr/>
            <p:nvPr/>
          </p:nvSpPr>
          <p:spPr>
            <a:xfrm>
              <a:off x="-1307096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153"/>
            <p:cNvSpPr/>
            <p:nvPr/>
          </p:nvSpPr>
          <p:spPr>
            <a:xfrm>
              <a:off x="-1238792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154"/>
            <p:cNvSpPr txBox="1"/>
            <p:nvPr/>
          </p:nvSpPr>
          <p:spPr>
            <a:xfrm>
              <a:off x="-1210028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608046" y="1324340"/>
            <a:ext cx="608304" cy="612000"/>
            <a:chOff x="303371" y="993365"/>
            <a:chExt cx="608304" cy="612000"/>
          </a:xfrm>
        </p:grpSpPr>
        <p:sp>
          <p:nvSpPr>
            <p:cNvPr id="29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06653" y="1324340"/>
            <a:ext cx="608304" cy="612000"/>
            <a:chOff x="303371" y="993365"/>
            <a:chExt cx="608304" cy="612000"/>
          </a:xfrm>
        </p:grpSpPr>
        <p:sp>
          <p:nvSpPr>
            <p:cNvPr id="33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364047" y="1324340"/>
            <a:ext cx="608304" cy="612000"/>
            <a:chOff x="303371" y="993365"/>
            <a:chExt cx="608304" cy="612000"/>
          </a:xfrm>
        </p:grpSpPr>
        <p:sp>
          <p:nvSpPr>
            <p:cNvPr id="37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3862534" y="3041680"/>
            <a:ext cx="608304" cy="612000"/>
            <a:chOff x="303371" y="993365"/>
            <a:chExt cx="608304" cy="612000"/>
          </a:xfrm>
        </p:grpSpPr>
        <p:sp>
          <p:nvSpPr>
            <p:cNvPr id="41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文字方塊 43"/>
          <p:cNvSpPr txBox="1"/>
          <p:nvPr/>
        </p:nvSpPr>
        <p:spPr>
          <a:xfrm>
            <a:off x="9146731" y="4508515"/>
            <a:ext cx="39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</a:t>
            </a:r>
            <a:endParaRPr kumimoji="1" lang="zh-TW" altLang="en-US" dirty="0"/>
          </a:p>
        </p:txBody>
      </p:sp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 err="1"/>
              <a:t>部署自己的</a:t>
            </a:r>
            <a:r>
              <a:rPr lang="en-US" dirty="0"/>
              <a:t>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Model API</a:t>
            </a:r>
            <a:endParaRPr dirty="0"/>
          </a:p>
        </p:txBody>
      </p:sp>
      <p:sp>
        <p:nvSpPr>
          <p:cNvPr id="45" name="矩形 44"/>
          <p:cNvSpPr/>
          <p:nvPr/>
        </p:nvSpPr>
        <p:spPr>
          <a:xfrm>
            <a:off x="5653991" y="1900439"/>
            <a:ext cx="3394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ant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啟動預設執行</a:t>
            </a:r>
            <a:r>
              <a:rPr lang="en-US" altLang="zh-Hant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Container</a:t>
            </a:r>
            <a:r>
              <a:rPr lang="zh-Hant" altLang="en-US" sz="16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內</a:t>
            </a:r>
            <a:r>
              <a:rPr lang="en-US" altLang="zh-Hant" sz="16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image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Hant" sz="16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recognition</a:t>
            </a:r>
            <a:r>
              <a:rPr lang="zh-Hant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範例程式</a:t>
            </a:r>
          </a:p>
          <a:p>
            <a:pPr lvl="0"/>
            <a:r>
              <a:rPr lang="en-US" altLang="zh-Hant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Hant" altLang="en-US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此範例使用 </a:t>
            </a:r>
            <a:r>
              <a:rPr lang="en-US" altLang="zh-Hant" sz="16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Keras</a:t>
            </a:r>
            <a:r>
              <a:rPr lang="en-US" altLang="zh-Hant" sz="1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/ Resnet50)</a:t>
            </a:r>
          </a:p>
          <a:p>
            <a:pPr lvl="0"/>
            <a:endParaRPr lang="en-US" altLang="zh-Hant" sz="16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3"/>
          <p:cNvSpPr txBox="1">
            <a:spLocks/>
          </p:cNvSpPr>
          <p:nvPr/>
        </p:nvSpPr>
        <p:spPr>
          <a:xfrm>
            <a:off x="320625" y="4113943"/>
            <a:ext cx="8686800" cy="68199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Tx/>
              <a:defRPr/>
            </a:pPr>
            <a:endParaRPr kumimoji="0" lang="zh-TW" altLang="en-US" sz="1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939828" y="747961"/>
            <a:ext cx="7218520" cy="1336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spcBef>
                <a:spcPct val="0"/>
              </a:spcBef>
              <a:buClrTx/>
            </a:pPr>
            <a:r>
              <a:rPr lang="zh-TW" altLang="en-US" sz="36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更多資訊 </a:t>
            </a:r>
            <a:endParaRPr lang="en-US" altLang="zh-TW" sz="36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lvl="0" algn="ctr">
              <a:spcBef>
                <a:spcPct val="0"/>
              </a:spcBef>
              <a:buClrTx/>
            </a:pPr>
            <a:r>
              <a:rPr lang="zh-TW" altLang="en-US" sz="2800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請掃以下</a:t>
            </a:r>
            <a:r>
              <a:rPr lang="en-US" altLang="zh-TW" sz="2800" kern="1200" dirty="0" smtClean="0">
                <a:solidFill>
                  <a:schemeClr val="bg1"/>
                </a:solidFill>
                <a:latin typeface="+mj-lt"/>
                <a:ea typeface="微軟正黑體" pitchFamily="34" charset="-120"/>
                <a:cs typeface="+mj-cs"/>
              </a:rPr>
              <a:t>QR</a:t>
            </a:r>
            <a:r>
              <a:rPr lang="zh-TW" altLang="en-US" sz="2800" kern="1200" dirty="0" smtClean="0">
                <a:solidFill>
                  <a:schemeClr val="bg1"/>
                </a:solidFill>
                <a:latin typeface="+mj-lt"/>
                <a:ea typeface="微軟正黑體" pitchFamily="34" charset="-120"/>
                <a:cs typeface="+mj-cs"/>
              </a:rPr>
              <a:t> </a:t>
            </a:r>
            <a:r>
              <a:rPr lang="en-US" altLang="zh-TW" sz="2800" kern="1200" dirty="0" smtClean="0">
                <a:solidFill>
                  <a:schemeClr val="bg1"/>
                </a:solidFill>
                <a:latin typeface="+mj-lt"/>
                <a:ea typeface="微軟正黑體" pitchFamily="34" charset="-120"/>
                <a:cs typeface="+mj-cs"/>
              </a:rPr>
              <a:t>code</a:t>
            </a:r>
          </a:p>
          <a:p>
            <a:pPr lvl="0" algn="ctr">
              <a:spcBef>
                <a:spcPct val="0"/>
              </a:spcBef>
              <a:buClrTx/>
            </a:pPr>
            <a:endParaRPr lang="en-US" altLang="zh-TW" sz="4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副標題 3"/>
          <p:cNvSpPr txBox="1">
            <a:spLocks/>
          </p:cNvSpPr>
          <p:nvPr/>
        </p:nvSpPr>
        <p:spPr>
          <a:xfrm>
            <a:off x="1141702" y="4301968"/>
            <a:ext cx="8219997" cy="68199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Tx/>
              <a:defRPr/>
            </a:pPr>
            <a:r>
              <a:rPr lang="en-US" altLang="zh-TW" sz="1050" b="1" u="sng" kern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https://github.com/qnap-dev/qnap-qiot-sdks/tree/master/projects/AWSGreengrass-Integration-Scenarios</a:t>
            </a:r>
            <a:endParaRPr kumimoji="0" lang="zh-TW" altLang="en-US" sz="105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2" name="圖片 11" descr="AW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942493"/>
            <a:ext cx="222885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86"/>
          <p:cNvSpPr txBox="1">
            <a:spLocks/>
          </p:cNvSpPr>
          <p:nvPr/>
        </p:nvSpPr>
        <p:spPr>
          <a:xfrm>
            <a:off x="-15902" y="2830666"/>
            <a:ext cx="9403080" cy="10336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478424" y="2091685"/>
            <a:ext cx="8061960" cy="1130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spcBef>
                <a:spcPct val="0"/>
              </a:spcBef>
              <a:buClrTx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是</a:t>
            </a:r>
            <a:r>
              <a:rPr lang="zh-TW" altLang="en-US" sz="48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您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整合 </a:t>
            </a:r>
            <a:r>
              <a:rPr kumimoji="0" lang="en-US" altLang="zh-TW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NAS</a:t>
            </a:r>
            <a:r>
              <a:rPr kumimoji="0" lang="zh-TW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IoT</a:t>
            </a: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zh-TW" altLang="en-US" sz="48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最好的選擇</a:t>
            </a:r>
          </a:p>
          <a:p>
            <a:pPr lvl="0" algn="ctr">
              <a:spcBef>
                <a:spcPct val="0"/>
              </a:spcBef>
              <a:buClrTx/>
            </a:pPr>
            <a:r>
              <a:rPr kumimoji="0" lang="en-US" altLang="zh-TW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" name="副標題 3"/>
          <p:cNvSpPr txBox="1">
            <a:spLocks/>
          </p:cNvSpPr>
          <p:nvPr/>
        </p:nvSpPr>
        <p:spPr>
          <a:xfrm>
            <a:off x="258665" y="1599360"/>
            <a:ext cx="8686800" cy="681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AWS </a:t>
            </a:r>
            <a:r>
              <a:rPr kumimoji="0" lang="en-US" altLang="zh-TW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Greengrass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   </a:t>
            </a:r>
            <a:r>
              <a:rPr kumimoji="0" lang="en-US" altLang="zh-TW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QIoT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QuAI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6" name="十字形 15"/>
          <p:cNvSpPr/>
          <p:nvPr/>
        </p:nvSpPr>
        <p:spPr>
          <a:xfrm>
            <a:off x="5002826" y="1809065"/>
            <a:ext cx="256045" cy="264966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十字形 17"/>
          <p:cNvSpPr/>
          <p:nvPr/>
        </p:nvSpPr>
        <p:spPr>
          <a:xfrm>
            <a:off x="6562049" y="1809065"/>
            <a:ext cx="256045" cy="264966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zh-TW" altLang="en-US" dirty="0" smtClean="0">
                <a:solidFill>
                  <a:srgbClr val="FFFFFF"/>
                </a:solidFill>
              </a:rPr>
              <a:t>解決您在 </a:t>
            </a:r>
            <a:r>
              <a:rPr lang="en-US" altLang="zh-TW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en-US" altLang="zh-TW" dirty="0" smtClean="0">
                <a:solidFill>
                  <a:srgbClr val="FFFFFF"/>
                </a:solidFill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</a:rPr>
              <a:t>智能化上的痛處！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3057" y="1178692"/>
            <a:ext cx="8878225" cy="37984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35060" y="3350239"/>
            <a:ext cx="1517593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latin typeface="微軟正黑體" pitchFamily="34" charset="-120"/>
                <a:ea typeface="微軟正黑體" pitchFamily="34" charset="-120"/>
              </a:rPr>
              <a:t>裝置部署與管理</a:t>
            </a:r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687810" y="2600460"/>
            <a:ext cx="1350632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latin typeface="微軟正黑體" pitchFamily="34" charset="-120"/>
                <a:ea typeface="微軟正黑體" pitchFamily="34" charset="-120"/>
              </a:rPr>
              <a:t>資料收集與分析</a:t>
            </a:r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4953700" y="2600460"/>
            <a:ext cx="1587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微軟正黑體" pitchFamily="34" charset="-120"/>
                <a:ea typeface="微軟正黑體" pitchFamily="34" charset="-120"/>
              </a:rPr>
              <a:t>AI </a:t>
            </a:r>
            <a:r>
              <a:rPr lang="en-US" sz="1200" b="1" dirty="0" smtClean="0">
                <a:latin typeface="微軟正黑體" pitchFamily="34" charset="-120"/>
                <a:ea typeface="微軟正黑體" pitchFamily="34" charset="-120"/>
              </a:rPr>
              <a:t>模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型</a:t>
            </a:r>
            <a:r>
              <a:rPr lang="en-US" sz="1200" b="1" dirty="0" err="1" smtClean="0">
                <a:latin typeface="微軟正黑體" pitchFamily="34" charset="-120"/>
                <a:ea typeface="微軟正黑體" pitchFamily="34" charset="-120"/>
              </a:rPr>
              <a:t>的訓練</a:t>
            </a:r>
            <a:r>
              <a:rPr lang="en-US" sz="1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en-US" sz="1200" b="1" dirty="0" err="1">
                <a:latin typeface="微軟正黑體" pitchFamily="34" charset="-120"/>
                <a:ea typeface="微軟正黑體" pitchFamily="34" charset="-120"/>
              </a:rPr>
              <a:t>驗證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</a:rPr>
              <a:t> / </a:t>
            </a:r>
            <a:r>
              <a:rPr lang="en-US" sz="1200" b="1" dirty="0" err="1">
                <a:latin typeface="微軟正黑體" pitchFamily="34" charset="-120"/>
                <a:ea typeface="微軟正黑體" pitchFamily="34" charset="-120"/>
              </a:rPr>
              <a:t>部署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</a:rPr>
              <a:t> / </a:t>
            </a:r>
            <a:r>
              <a:rPr lang="en-US" sz="1200" b="1" dirty="0" err="1">
                <a:latin typeface="微軟正黑體" pitchFamily="34" charset="-120"/>
                <a:ea typeface="微軟正黑體" pitchFamily="34" charset="-120"/>
              </a:rPr>
              <a:t>推論</a:t>
            </a:r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7031375" y="3239877"/>
            <a:ext cx="1587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latin typeface="微軟正黑體" pitchFamily="34" charset="-120"/>
                <a:ea typeface="微軟正黑體" pitchFamily="34" charset="-120"/>
              </a:rPr>
              <a:t>公有雲服務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</a:rPr>
              <a:t> / </a:t>
            </a:r>
            <a:r>
              <a:rPr lang="en-US" sz="1200" b="1" dirty="0" err="1">
                <a:latin typeface="微軟正黑體" pitchFamily="34" charset="-120"/>
                <a:ea typeface="微軟正黑體" pitchFamily="34" charset="-120"/>
              </a:rPr>
              <a:t>雲端智能的整合</a:t>
            </a:r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5625" y="160655"/>
            <a:ext cx="9037320" cy="570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 err="1" smtClean="0"/>
              <a:t>智慧型</a:t>
            </a:r>
            <a:r>
              <a:rPr lang="zh-TW" altLang="en-US" dirty="0" smtClean="0"/>
              <a:t>邊際</a:t>
            </a:r>
            <a:r>
              <a:rPr lang="en-US" dirty="0" err="1" smtClean="0"/>
              <a:t>運算</a:t>
            </a:r>
            <a:r>
              <a:rPr lang="zh-TW" altLang="en-US" dirty="0" smtClean="0"/>
              <a:t>  </a:t>
            </a:r>
            <a:r>
              <a:rPr lang="en-US" b="1" dirty="0" err="1" smtClean="0"/>
              <a:t>擁抱</a:t>
            </a:r>
            <a:r>
              <a:rPr lang="zh-TW" altLang="en-US" b="1" dirty="0" smtClean="0"/>
              <a:t> </a:t>
            </a:r>
            <a:r>
              <a:rPr lang="en-US" altLang="zh-TW" b="1" dirty="0" err="1" smtClean="0"/>
              <a:t>A</a:t>
            </a:r>
            <a:r>
              <a:rPr lang="en-US" altLang="zh-TW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zh-TW" altLang="en-US" b="1" dirty="0" smtClean="0"/>
              <a:t> </a:t>
            </a:r>
            <a:r>
              <a:rPr lang="en-US" b="1" dirty="0" err="1" smtClean="0"/>
              <a:t>應用潛能</a:t>
            </a:r>
            <a:endParaRPr b="1" dirty="0"/>
          </a:p>
        </p:txBody>
      </p:sp>
      <p:sp>
        <p:nvSpPr>
          <p:cNvPr id="155" name="Shape 155"/>
          <p:cNvSpPr txBox="1"/>
          <p:nvPr/>
        </p:nvSpPr>
        <p:spPr>
          <a:xfrm>
            <a:off x="500896" y="2991454"/>
            <a:ext cx="1289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自</a:t>
            </a:r>
            <a:r>
              <a:rPr lang="en-US" sz="1200" b="1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造者</a:t>
            </a:r>
            <a:r>
              <a:rPr lang="en-US" sz="12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(Maker)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72455" y="1815517"/>
            <a:ext cx="1364647" cy="29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系統整合商 (SI)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cxnSp>
        <p:nvCxnSpPr>
          <p:cNvPr id="160" name="Shape 160"/>
          <p:cNvCxnSpPr/>
          <p:nvPr/>
        </p:nvCxnSpPr>
        <p:spPr>
          <a:xfrm>
            <a:off x="1602154" y="1746673"/>
            <a:ext cx="1982146" cy="840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Shape 161"/>
          <p:cNvCxnSpPr/>
          <p:nvPr/>
        </p:nvCxnSpPr>
        <p:spPr>
          <a:xfrm flipV="1">
            <a:off x="4695224" y="1700904"/>
            <a:ext cx="2469206" cy="88624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Shape 163"/>
          <p:cNvSpPr txBox="1"/>
          <p:nvPr/>
        </p:nvSpPr>
        <p:spPr>
          <a:xfrm>
            <a:off x="6603548" y="1852514"/>
            <a:ext cx="1991812" cy="3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QNAP </a:t>
            </a:r>
            <a:r>
              <a:rPr lang="en-US" sz="12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QIoT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r>
              <a:rPr lang="en-US" sz="1200" b="1" dirty="0" err="1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支援</a:t>
            </a:r>
            <a:r>
              <a:rPr lang="en-US" sz="12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裝置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6783890" y="2880659"/>
            <a:ext cx="15678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AWS </a:t>
            </a:r>
            <a:r>
              <a:rPr lang="en-US" sz="12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IoT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r>
              <a:rPr lang="en-US" sz="1200" b="1" dirty="0" err="1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支援</a:t>
            </a:r>
            <a:r>
              <a:rPr lang="en-US" sz="12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裝置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731" y="2268896"/>
            <a:ext cx="672135" cy="627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>
            <a:off x="4204904" y="3053739"/>
            <a:ext cx="2700" cy="3432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Shape 167"/>
          <p:cNvCxnSpPr/>
          <p:nvPr/>
        </p:nvCxnSpPr>
        <p:spPr>
          <a:xfrm rot="10800000" flipV="1">
            <a:off x="1602154" y="3383678"/>
            <a:ext cx="5181738" cy="13026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Shape 168"/>
          <p:cNvCxnSpPr/>
          <p:nvPr/>
        </p:nvCxnSpPr>
        <p:spPr>
          <a:xfrm>
            <a:off x="1612804" y="3383679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Shape 169"/>
          <p:cNvCxnSpPr/>
          <p:nvPr/>
        </p:nvCxnSpPr>
        <p:spPr>
          <a:xfrm>
            <a:off x="2933529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Shape 170"/>
          <p:cNvCxnSpPr/>
          <p:nvPr/>
        </p:nvCxnSpPr>
        <p:spPr>
          <a:xfrm>
            <a:off x="4205504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5531859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Shape 172"/>
          <p:cNvSpPr txBox="1"/>
          <p:nvPr/>
        </p:nvSpPr>
        <p:spPr>
          <a:xfrm>
            <a:off x="684957" y="3753525"/>
            <a:ext cx="1808419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邊際</a:t>
            </a:r>
            <a:r>
              <a:rPr lang="en-US" sz="1200" b="1" dirty="0" err="1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運算</a:t>
            </a:r>
            <a:r>
              <a:rPr lang="en-US" sz="12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(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Edge Computing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)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2273426" y="3753525"/>
            <a:ext cx="1364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邊際</a:t>
            </a:r>
            <a:r>
              <a:rPr lang="en-US" sz="1200" b="1" dirty="0" err="1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儲存</a:t>
            </a:r>
            <a:r>
              <a:rPr lang="en-US" sz="12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(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Edge Storage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)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4865496" y="3760638"/>
            <a:ext cx="1364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規則引擎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(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Rule Engine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)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3468339" y="3751009"/>
            <a:ext cx="1585625" cy="2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邊際</a:t>
            </a:r>
            <a:r>
              <a:rPr lang="en-US" sz="1200" b="1" dirty="0" err="1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智能</a:t>
            </a:r>
            <a:r>
              <a:rPr lang="en-US" sz="1200" b="1" dirty="0" smtClean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endParaRPr sz="1200" b="1" dirty="0"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(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Edge Intelligence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)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4"/>
          <a:srcRect l="66487" b="-2744"/>
          <a:stretch>
            <a:fillRect/>
          </a:stretch>
        </p:blipFill>
        <p:spPr>
          <a:xfrm>
            <a:off x="2717840" y="4286263"/>
            <a:ext cx="557186" cy="51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912425" y="4675412"/>
            <a:ext cx="627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0E2B99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QuAI</a:t>
            </a:r>
            <a:endParaRPr sz="1000" b="1" dirty="0">
              <a:solidFill>
                <a:srgbClr val="0E2B99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174" y="4258752"/>
            <a:ext cx="484699" cy="45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>
            <a:off x="6777624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Shape 180"/>
          <p:cNvSpPr txBox="1"/>
          <p:nvPr/>
        </p:nvSpPr>
        <p:spPr>
          <a:xfrm>
            <a:off x="3453123" y="1694374"/>
            <a:ext cx="1298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公有雲服務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6819" y="4243350"/>
            <a:ext cx="484700" cy="4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373098" y="4219627"/>
            <a:ext cx="566702" cy="5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6050300" y="3766775"/>
            <a:ext cx="1517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多樣性軟體生態系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(App Center</a:t>
            </a: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)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cxnSp>
        <p:nvCxnSpPr>
          <p:cNvPr id="186" name="Shape 186"/>
          <p:cNvCxnSpPr/>
          <p:nvPr/>
        </p:nvCxnSpPr>
        <p:spPr>
          <a:xfrm flipV="1">
            <a:off x="5929514" y="2577953"/>
            <a:ext cx="1171805" cy="8361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9" name="Shape 18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270409" y="4184299"/>
            <a:ext cx="660600" cy="6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圖片 40" descr="peop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104" y="1216157"/>
            <a:ext cx="927952" cy="711992"/>
          </a:xfrm>
          <a:prstGeom prst="rect">
            <a:avLst/>
          </a:prstGeom>
        </p:spPr>
      </p:pic>
      <p:pic>
        <p:nvPicPr>
          <p:cNvPr id="12" name="圖片 11" descr="插圖-0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6" y="2194730"/>
            <a:ext cx="1051146" cy="83821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840712" y="2050634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402859" y="165508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5" name="Shape 1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38892" y="2051050"/>
            <a:ext cx="1632220" cy="116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162" descr="s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29246" y="1290248"/>
            <a:ext cx="628900" cy="566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Shape 186"/>
          <p:cNvCxnSpPr/>
          <p:nvPr/>
        </p:nvCxnSpPr>
        <p:spPr>
          <a:xfrm flipV="1">
            <a:off x="1595233" y="2571264"/>
            <a:ext cx="1009333" cy="7204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Shape 188"/>
          <p:cNvSpPr/>
          <p:nvPr/>
        </p:nvSpPr>
        <p:spPr>
          <a:xfrm>
            <a:off x="4057656" y="1925973"/>
            <a:ext cx="147248" cy="277812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D3D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" name="Shape 417" descr="aws-800x800.png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400248" y="960458"/>
            <a:ext cx="1457316" cy="83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0" y="285734"/>
            <a:ext cx="9144000" cy="62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AFB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9FA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-227902" y="1272367"/>
            <a:ext cx="3350755" cy="3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" name="Shape 28"/>
          <p:cNvSpPr/>
          <p:nvPr/>
        </p:nvSpPr>
        <p:spPr>
          <a:xfrm>
            <a:off x="4552397" y="1366049"/>
            <a:ext cx="2945321" cy="2964074"/>
          </a:xfrm>
          <a:prstGeom prst="roundRect">
            <a:avLst>
              <a:gd name="adj" fmla="val 6338"/>
            </a:avLst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8100000" scaled="0"/>
          </a:gradFill>
          <a:ln w="15875" cap="flat" cmpd="sng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l="17576" t="13579" r="17446" b="12500"/>
          <a:stretch/>
        </p:blipFill>
        <p:spPr>
          <a:xfrm>
            <a:off x="5002667" y="2139535"/>
            <a:ext cx="2001291" cy="11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345120" y="1781029"/>
            <a:ext cx="955590" cy="2872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輸入</a:t>
            </a:r>
            <a:endParaRPr sz="1600" b="1" i="0" u="none" strike="noStrike" cap="none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314640" y="3151091"/>
            <a:ext cx="1087811" cy="58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AWS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IoT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device SDK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7869776" y="1708653"/>
            <a:ext cx="917571" cy="2872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輸出</a:t>
            </a:r>
            <a:endParaRPr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767" y="2078574"/>
            <a:ext cx="1260512" cy="7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5515172" y="2504153"/>
            <a:ext cx="68072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MQTT</a:t>
            </a:r>
            <a:endParaRPr sz="1100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5248176" y="2887021"/>
            <a:ext cx="1219762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WebSocket</a:t>
            </a:r>
            <a:endParaRPr sz="11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6028848" y="2675209"/>
            <a:ext cx="975110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HTTP 1.1 </a:t>
            </a:r>
            <a:endParaRPr sz="11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cxnSp>
        <p:nvCxnSpPr>
          <p:cNvPr id="206" name="Shape 206"/>
          <p:cNvCxnSpPr/>
          <p:nvPr/>
        </p:nvCxnSpPr>
        <p:spPr>
          <a:xfrm>
            <a:off x="7014935" y="2604529"/>
            <a:ext cx="769942" cy="0"/>
          </a:xfrm>
          <a:prstGeom prst="straightConnector1">
            <a:avLst/>
          </a:prstGeom>
          <a:ln>
            <a:solidFill>
              <a:srgbClr val="033682"/>
            </a:solidFill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7" name="Shape 207"/>
          <p:cNvCxnSpPr/>
          <p:nvPr/>
        </p:nvCxnSpPr>
        <p:spPr>
          <a:xfrm>
            <a:off x="4168805" y="2855840"/>
            <a:ext cx="852444" cy="4592"/>
          </a:xfrm>
          <a:prstGeom prst="straightConnector1">
            <a:avLst/>
          </a:prstGeom>
          <a:ln>
            <a:solidFill>
              <a:srgbClr val="033682"/>
            </a:solidFill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2093" y="3409037"/>
            <a:ext cx="737621" cy="542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4541986" y="1154677"/>
            <a:ext cx="2988000" cy="55397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AWS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IoT</a:t>
            </a:r>
            <a:endParaRPr sz="24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5099127" y="3931000"/>
            <a:ext cx="929637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認證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9260" y="1798377"/>
            <a:ext cx="983794" cy="102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626306" y="1768028"/>
            <a:ext cx="117902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dirty="0" err="1">
                <a:solidFill>
                  <a:srgbClr val="333333"/>
                </a:solidFill>
                <a:highlight>
                  <a:schemeClr val="lt1"/>
                </a:highlight>
                <a:latin typeface="微軟正黑體" pitchFamily="34" charset="-120"/>
                <a:ea typeface="微軟正黑體" pitchFamily="34" charset="-120"/>
              </a:rPr>
              <a:t>裝置閘道</a:t>
            </a:r>
            <a:endParaRPr sz="1200" b="1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37457" y="3314078"/>
            <a:ext cx="1246756" cy="70165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6090414" y="3959275"/>
            <a:ext cx="117902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規則引擎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7873532" y="2819425"/>
            <a:ext cx="117902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AWS </a:t>
            </a: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服務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7066997" y="3513607"/>
            <a:ext cx="696413" cy="0"/>
          </a:xfrm>
          <a:prstGeom prst="straightConnector1">
            <a:avLst/>
          </a:prstGeom>
          <a:ln>
            <a:solidFill>
              <a:srgbClr val="033682"/>
            </a:solidFill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7" name="Shape 217"/>
          <p:cNvSpPr txBox="1"/>
          <p:nvPr/>
        </p:nvSpPr>
        <p:spPr>
          <a:xfrm>
            <a:off x="7997775" y="3970034"/>
            <a:ext cx="853159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應用</a:t>
            </a:r>
            <a:endParaRPr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3532" y="3251138"/>
            <a:ext cx="852855" cy="7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4640" y="2175577"/>
            <a:ext cx="900630" cy="951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標題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什麼是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AWS </a:t>
            </a:r>
            <a:r>
              <a:rPr lang="en-US" altLang="zh-TW" dirty="0" err="1" smtClean="0">
                <a:latin typeface="Arial" pitchFamily="34" charset="0"/>
                <a:cs typeface="Arial" pitchFamily="34" charset="0"/>
              </a:rPr>
              <a:t>IoT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?</a:t>
            </a:r>
            <a:endParaRPr lang="zh-TW" altLang="en-US" dirty="0"/>
          </a:p>
        </p:txBody>
      </p:sp>
      <p:sp>
        <p:nvSpPr>
          <p:cNvPr id="35" name="Shape 264"/>
          <p:cNvSpPr/>
          <p:nvPr/>
        </p:nvSpPr>
        <p:spPr>
          <a:xfrm>
            <a:off x="176586" y="1071552"/>
            <a:ext cx="1477285" cy="384241"/>
          </a:xfrm>
          <a:prstGeom prst="chevron">
            <a:avLst>
              <a:gd name="adj" fmla="val 33915"/>
            </a:avLst>
          </a:prstGeom>
          <a:solidFill>
            <a:srgbClr val="0F66E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內容版面配置區 32"/>
          <p:cNvSpPr>
            <a:spLocks noGrp="1"/>
          </p:cNvSpPr>
          <p:nvPr>
            <p:ph sz="half" idx="1"/>
          </p:nvPr>
        </p:nvSpPr>
        <p:spPr>
          <a:xfrm>
            <a:off x="-196098" y="1049082"/>
            <a:ext cx="3888343" cy="778180"/>
          </a:xfrm>
        </p:spPr>
        <p:txBody>
          <a:bodyPr/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chemeClr val="bg1"/>
                </a:solidFill>
              </a:rPr>
              <a:t>上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連雲端</a:t>
            </a:r>
            <a:endParaRPr lang="zh-TW" altLang="en-US" sz="2000" b="1" dirty="0">
              <a:solidFill>
                <a:schemeClr val="bg1"/>
              </a:solidFill>
            </a:endParaRPr>
          </a:p>
          <a:p>
            <a:pPr marL="12700" marR="127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zh-TW" altLang="en-US" sz="1400" b="1" dirty="0">
              <a:solidFill>
                <a:srgbClr val="1F3D5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403195" y="1625528"/>
            <a:ext cx="35260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將裝置連接至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AWS 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服務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保護資料和互動安全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支援多種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通訊協定</a:t>
            </a:r>
            <a:endParaRPr lang="zh-TW" altLang="en-US"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64"/>
          <p:cNvSpPr/>
          <p:nvPr/>
        </p:nvSpPr>
        <p:spPr>
          <a:xfrm>
            <a:off x="176586" y="1071552"/>
            <a:ext cx="1477285" cy="384241"/>
          </a:xfrm>
          <a:prstGeom prst="chevron">
            <a:avLst>
              <a:gd name="adj" fmla="val 33915"/>
            </a:avLst>
          </a:prstGeom>
          <a:solidFill>
            <a:srgbClr val="0F66E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標題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什麼是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AWS </a:t>
            </a:r>
            <a:r>
              <a:rPr lang="en-US" altLang="zh-TW" dirty="0" err="1" smtClean="0">
                <a:latin typeface="Arial" pitchFamily="34" charset="0"/>
                <a:cs typeface="Arial" pitchFamily="34" charset="0"/>
              </a:rPr>
              <a:t>Greengrass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-143118" y="1017715"/>
            <a:ext cx="2102547" cy="43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下接地氣</a:t>
            </a:r>
            <a:endParaRPr sz="2000" b="1" dirty="0">
              <a:solidFill>
                <a:schemeClr val="bg1"/>
              </a:solidFill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cs typeface="Verdana"/>
              <a:sym typeface="Verdana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cs typeface="Verdana"/>
              <a:sym typeface="Verdana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4294967295"/>
          </p:nvPr>
        </p:nvSpPr>
        <p:spPr>
          <a:xfrm>
            <a:off x="377690" y="3679823"/>
            <a:ext cx="8183938" cy="166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139700" marR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232F3E"/>
              </a:buClr>
              <a:buSzPts val="1400"/>
              <a:buNone/>
            </a:pPr>
            <a:r>
              <a:rPr lang="en-US" sz="1600" b="1" dirty="0" err="1" smtClean="0">
                <a:solidFill>
                  <a:srgbClr val="002060"/>
                </a:solidFill>
                <a:cs typeface="Arial"/>
                <a:sym typeface="Arial"/>
              </a:rPr>
              <a:t>即時</a:t>
            </a:r>
            <a:r>
              <a:rPr lang="zh-TW" altLang="en-US" sz="1600" b="1" dirty="0" smtClean="0">
                <a:solidFill>
                  <a:srgbClr val="002060"/>
                </a:solidFill>
                <a:cs typeface="Arial"/>
                <a:sym typeface="Arial"/>
              </a:rPr>
              <a:t>事件回應</a:t>
            </a:r>
            <a:r>
              <a:rPr lang="en-US" sz="1600" b="1" dirty="0" smtClean="0">
                <a:solidFill>
                  <a:srgbClr val="002060"/>
                </a:solidFill>
                <a:cs typeface="Arial"/>
                <a:sym typeface="Arial"/>
              </a:rPr>
              <a:t>          </a:t>
            </a:r>
            <a:r>
              <a:rPr lang="en-US" sz="1600" b="1" dirty="0" err="1" smtClean="0">
                <a:solidFill>
                  <a:srgbClr val="002060"/>
                </a:solidFill>
                <a:cs typeface="Arial"/>
                <a:sym typeface="Arial"/>
              </a:rPr>
              <a:t>離線操作</a:t>
            </a:r>
            <a:r>
              <a:rPr lang="en-US" sz="1600" b="1" dirty="0" smtClean="0">
                <a:solidFill>
                  <a:srgbClr val="002060"/>
                </a:solidFill>
                <a:cs typeface="Arial"/>
                <a:sym typeface="Arial"/>
              </a:rPr>
              <a:t>            </a:t>
            </a:r>
            <a:r>
              <a:rPr lang="en-US" sz="1600" b="1" dirty="0" err="1" smtClean="0">
                <a:solidFill>
                  <a:srgbClr val="002060"/>
                </a:solidFill>
                <a:cs typeface="Arial"/>
                <a:sym typeface="Arial"/>
              </a:rPr>
              <a:t>安全通訊</a:t>
            </a:r>
            <a:endParaRPr sz="1600" b="1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F3E"/>
              </a:buClr>
              <a:buSzPts val="1400"/>
              <a:buNone/>
            </a:pPr>
            <a:r>
              <a:rPr lang="en-US" sz="1600" b="1" dirty="0" err="1" smtClean="0">
                <a:solidFill>
                  <a:srgbClr val="002060"/>
                </a:solidFill>
                <a:cs typeface="Arial"/>
                <a:sym typeface="Arial"/>
              </a:rPr>
              <a:t>使用</a:t>
            </a:r>
            <a:r>
              <a:rPr lang="en-US" sz="1600" b="1" dirty="0" smtClean="0">
                <a:solidFill>
                  <a:srgbClr val="002060"/>
                </a:solidFill>
                <a:cs typeface="Arial"/>
                <a:sym typeface="Arial"/>
              </a:rPr>
              <a:t> AWS Lambda </a:t>
            </a:r>
            <a:r>
              <a:rPr lang="en-US" sz="1600" b="1" dirty="0" err="1" smtClean="0">
                <a:solidFill>
                  <a:srgbClr val="002060"/>
                </a:solidFill>
                <a:cs typeface="Arial"/>
                <a:sym typeface="Arial"/>
              </a:rPr>
              <a:t>簡化裝置程式設計</a:t>
            </a:r>
            <a:endParaRPr sz="1600" b="1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F3E"/>
              </a:buClr>
              <a:buSzPts val="1400"/>
              <a:buNone/>
            </a:pPr>
            <a:r>
              <a:rPr lang="en-US" sz="1600" b="1" dirty="0" err="1" smtClean="0">
                <a:solidFill>
                  <a:srgbClr val="002060"/>
                </a:solidFill>
                <a:cs typeface="Arial"/>
                <a:sym typeface="Arial"/>
              </a:rPr>
              <a:t>降低執行</a:t>
            </a:r>
            <a:r>
              <a:rPr lang="en-US" sz="1600" b="1" dirty="0" smtClean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cs typeface="Arial"/>
                <a:sym typeface="Arial"/>
              </a:rPr>
              <a:t>IoT</a:t>
            </a:r>
            <a:r>
              <a:rPr lang="en-US" sz="1600" b="1" dirty="0">
                <a:solidFill>
                  <a:srgbClr val="002060"/>
                </a:solidFill>
                <a:cs typeface="Arial"/>
                <a:sym typeface="Arial"/>
              </a:rPr>
              <a:t> 應用程式的成本</a:t>
            </a:r>
            <a:endParaRPr sz="1600" b="1" dirty="0">
              <a:solidFill>
                <a:srgbClr val="002060"/>
              </a:solidFill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endParaRPr sz="2800" b="1" dirty="0">
              <a:solidFill>
                <a:srgbClr val="002060"/>
              </a:solidFill>
            </a:endParaRPr>
          </a:p>
        </p:txBody>
      </p:sp>
      <p:grpSp>
        <p:nvGrpSpPr>
          <p:cNvPr id="2" name="群組 4"/>
          <p:cNvGrpSpPr/>
          <p:nvPr/>
        </p:nvGrpSpPr>
        <p:grpSpPr>
          <a:xfrm>
            <a:off x="4166137" y="1409516"/>
            <a:ext cx="4770600" cy="2104057"/>
            <a:chOff x="507516" y="1324558"/>
            <a:chExt cx="4770600" cy="2104057"/>
          </a:xfrm>
        </p:grpSpPr>
        <p:sp>
          <p:nvSpPr>
            <p:cNvPr id="22" name="Shape 28"/>
            <p:cNvSpPr/>
            <p:nvPr/>
          </p:nvSpPr>
          <p:spPr>
            <a:xfrm>
              <a:off x="1951386" y="1324558"/>
              <a:ext cx="1888180" cy="327958"/>
            </a:xfrm>
            <a:prstGeom prst="roundRect">
              <a:avLst>
                <a:gd name="adj" fmla="val 6338"/>
              </a:avLst>
            </a:prstGeom>
            <a:solidFill>
              <a:schemeClr val="accent6">
                <a:lumMod val="75000"/>
              </a:schemeClr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3" name="Shape 28"/>
            <p:cNvSpPr/>
            <p:nvPr/>
          </p:nvSpPr>
          <p:spPr>
            <a:xfrm>
              <a:off x="4296218" y="1324558"/>
              <a:ext cx="981898" cy="327958"/>
            </a:xfrm>
            <a:prstGeom prst="roundRect">
              <a:avLst>
                <a:gd name="adj" fmla="val 6338"/>
              </a:avLst>
            </a:prstGeom>
            <a:solidFill>
              <a:schemeClr val="accent6">
                <a:lumMod val="75000"/>
              </a:schemeClr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1" name="Shape 28"/>
            <p:cNvSpPr/>
            <p:nvPr/>
          </p:nvSpPr>
          <p:spPr>
            <a:xfrm>
              <a:off x="507517" y="1335493"/>
              <a:ext cx="1218599" cy="2093122"/>
            </a:xfrm>
            <a:prstGeom prst="roundRect">
              <a:avLst>
                <a:gd name="adj" fmla="val 6338"/>
              </a:avLst>
            </a:prstGeom>
            <a:solidFill>
              <a:schemeClr val="accent6">
                <a:lumMod val="75000"/>
              </a:schemeClr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507516" y="1324558"/>
              <a:ext cx="1218600" cy="1223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Calibri"/>
                  <a:sym typeface="Calibri"/>
                </a:rPr>
                <a:t>AWS Cloud Services</a:t>
              </a:r>
              <a:endParaRPr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endParaRPr>
            </a:p>
          </p:txBody>
        </p:sp>
        <p:pic>
          <p:nvPicPr>
            <p:cNvPr id="230" name="Shape 2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7102" y="2036775"/>
              <a:ext cx="1026298" cy="11305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1" name="Shape 231"/>
            <p:cNvCxnSpPr/>
            <p:nvPr/>
          </p:nvCxnSpPr>
          <p:spPr>
            <a:xfrm>
              <a:off x="1797366" y="2368282"/>
              <a:ext cx="475744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" name="Shape 232"/>
            <p:cNvGrpSpPr/>
            <p:nvPr/>
          </p:nvGrpSpPr>
          <p:grpSpPr>
            <a:xfrm>
              <a:off x="3658620" y="2139254"/>
              <a:ext cx="696982" cy="810906"/>
              <a:chOff x="6723388" y="2879840"/>
              <a:chExt cx="1547400" cy="1232192"/>
            </a:xfrm>
          </p:grpSpPr>
          <p:cxnSp>
            <p:nvCxnSpPr>
              <p:cNvPr id="233" name="Shape 233"/>
              <p:cNvCxnSpPr/>
              <p:nvPr/>
            </p:nvCxnSpPr>
            <p:spPr>
              <a:xfrm rot="10800000" flipH="1">
                <a:off x="6723388" y="2879840"/>
                <a:ext cx="1547400" cy="1200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4" name="Shape 234"/>
              <p:cNvCxnSpPr/>
              <p:nvPr/>
            </p:nvCxnSpPr>
            <p:spPr>
              <a:xfrm rot="10800000" flipH="1">
                <a:off x="6723388" y="3488944"/>
                <a:ext cx="1547400" cy="1200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5" name="Shape 235"/>
              <p:cNvCxnSpPr/>
              <p:nvPr/>
            </p:nvCxnSpPr>
            <p:spPr>
              <a:xfrm rot="10800000" flipH="1">
                <a:off x="6723388" y="4100032"/>
                <a:ext cx="1547400" cy="1200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36" name="Shape 236"/>
            <p:cNvSpPr txBox="1"/>
            <p:nvPr/>
          </p:nvSpPr>
          <p:spPr>
            <a:xfrm>
              <a:off x="4355602" y="1348411"/>
              <a:ext cx="898557" cy="30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Calibri"/>
                  <a:sym typeface="Calibri"/>
                </a:rPr>
                <a:t>裝置</a:t>
              </a:r>
              <a:endParaRPr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endParaRPr>
            </a:p>
          </p:txBody>
        </p:sp>
        <p:grpSp>
          <p:nvGrpSpPr>
            <p:cNvPr id="4" name="Shape 237"/>
            <p:cNvGrpSpPr/>
            <p:nvPr/>
          </p:nvGrpSpPr>
          <p:grpSpPr>
            <a:xfrm>
              <a:off x="2003449" y="1324558"/>
              <a:ext cx="1832130" cy="1864070"/>
              <a:chOff x="4430527" y="1672446"/>
              <a:chExt cx="3066840" cy="2832500"/>
            </a:xfrm>
          </p:grpSpPr>
          <p:sp>
            <p:nvSpPr>
              <p:cNvPr id="238" name="Shape 238"/>
              <p:cNvSpPr txBox="1"/>
              <p:nvPr/>
            </p:nvSpPr>
            <p:spPr>
              <a:xfrm>
                <a:off x="4430527" y="1672446"/>
                <a:ext cx="3066840" cy="498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  <a:cs typeface="Calibri"/>
                    <a:sym typeface="Calibri"/>
                  </a:rPr>
                  <a:t>AWS </a:t>
                </a:r>
                <a:r>
                  <a:rPr lang="en-US" sz="1200" b="1" dirty="0" err="1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  <a:cs typeface="Calibri"/>
                    <a:sym typeface="Calibri"/>
                  </a:rPr>
                  <a:t>Greengrass</a:t>
                </a:r>
                <a:r>
                  <a:rPr lang="en-US" sz="12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  <a:cs typeface="Calibri"/>
                    <a:sym typeface="Calibri"/>
                  </a:rPr>
                  <a:t> Core</a:t>
                </a:r>
                <a:endParaRPr sz="1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Calibri"/>
                  <a:sym typeface="Calibri"/>
                </a:endParaRPr>
              </a:p>
            </p:txBody>
          </p:sp>
          <p:grpSp>
            <p:nvGrpSpPr>
              <p:cNvPr id="5" name="Shape 239"/>
              <p:cNvGrpSpPr/>
              <p:nvPr/>
            </p:nvGrpSpPr>
            <p:grpSpPr>
              <a:xfrm>
                <a:off x="4683882" y="2548789"/>
                <a:ext cx="2337284" cy="1501824"/>
                <a:chOff x="4545732" y="3159877"/>
                <a:chExt cx="2337284" cy="1501824"/>
              </a:xfrm>
            </p:grpSpPr>
            <p:pic>
              <p:nvPicPr>
                <p:cNvPr id="240" name="Shape 24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583913" y="3476542"/>
                  <a:ext cx="1299103" cy="107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1" name="Shape 24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4545732" y="3159877"/>
                  <a:ext cx="1580540" cy="15018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42" name="Shape 242"/>
              <p:cNvSpPr txBox="1"/>
              <p:nvPr/>
            </p:nvSpPr>
            <p:spPr>
              <a:xfrm>
                <a:off x="4999797" y="4104746"/>
                <a:ext cx="2378613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  <a:cs typeface="Calibri"/>
                    <a:sym typeface="Calibri"/>
                  </a:rPr>
                  <a:t>Lambda </a:t>
                </a:r>
                <a:r>
                  <a:rPr lang="en-US" sz="1200" b="1" dirty="0">
                    <a:latin typeface="微軟正黑體" pitchFamily="34" charset="-120"/>
                    <a:ea typeface="微軟正黑體" pitchFamily="34" charset="-120"/>
                    <a:cs typeface="Calibri"/>
                    <a:sym typeface="Calibri"/>
                  </a:rPr>
                  <a:t>函數</a:t>
                </a:r>
                <a:endParaRPr sz="12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Calibri"/>
                  <a:sym typeface="Calibri"/>
                </a:endParaRPr>
              </a:p>
            </p:txBody>
          </p:sp>
        </p:grpSp>
        <p:pic>
          <p:nvPicPr>
            <p:cNvPr id="243" name="Shape 2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25317" y="1918075"/>
              <a:ext cx="549082" cy="12796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Shape 264"/>
          <p:cNvSpPr/>
          <p:nvPr/>
        </p:nvSpPr>
        <p:spPr>
          <a:xfrm>
            <a:off x="176586" y="3504818"/>
            <a:ext cx="1477285" cy="384241"/>
          </a:xfrm>
          <a:prstGeom prst="chevron">
            <a:avLst>
              <a:gd name="adj" fmla="val 33915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0757" y="3489648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五大優點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五角星形 29"/>
          <p:cNvSpPr/>
          <p:nvPr/>
        </p:nvSpPr>
        <p:spPr>
          <a:xfrm>
            <a:off x="377690" y="4022844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五角星形 33"/>
          <p:cNvSpPr/>
          <p:nvPr/>
        </p:nvSpPr>
        <p:spPr>
          <a:xfrm>
            <a:off x="377690" y="4405012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五角星形 34"/>
          <p:cNvSpPr/>
          <p:nvPr/>
        </p:nvSpPr>
        <p:spPr>
          <a:xfrm>
            <a:off x="377690" y="4762202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五角星形 35"/>
          <p:cNvSpPr/>
          <p:nvPr/>
        </p:nvSpPr>
        <p:spPr>
          <a:xfrm>
            <a:off x="2111940" y="4002063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五角星形 36"/>
          <p:cNvSpPr/>
          <p:nvPr/>
        </p:nvSpPr>
        <p:spPr>
          <a:xfrm>
            <a:off x="3538218" y="3995136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-464664" y="1529066"/>
            <a:ext cx="423822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讓連線裝置可執行本機運算、簡訊、資料快取、同步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連線裝置可執行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AWS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Lambda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函數、保持裝置資料同步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支援離線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Machine Learning 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推論功能</a:t>
            </a:r>
            <a:endParaRPr lang="zh-TW" altLang="en-US"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QIoT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Suite </a:t>
            </a:r>
            <a:r>
              <a:rPr lang="en-US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Lite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整合智慧</a:t>
            </a:r>
            <a:r>
              <a:rPr lang="en-US" altLang="zh-TW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  <a:r>
              <a:rPr lang="zh-TW" altLang="en-U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平台</a:t>
            </a:r>
            <a:endParaRPr lang="en-US" altLang="zh-TW" sz="24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生態系統合作模式創造雙贏的價值</a:t>
            </a:r>
          </a:p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成功因素</a:t>
            </a:r>
          </a:p>
          <a:p>
            <a:pPr marL="127000" lvl="0" indent="0">
              <a:lnSpc>
                <a:spcPct val="150000"/>
              </a:lnSpc>
              <a:buSzPts val="1600"/>
              <a:buNone/>
            </a:pPr>
            <a:endParaRPr lang="zh-TW" alt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88" y="1592263"/>
            <a:ext cx="189547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944547" y="3620614"/>
            <a:ext cx="1801567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33682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開發套件服務</a:t>
            </a:r>
            <a:endParaRPr sz="1600" b="1" dirty="0">
              <a:solidFill>
                <a:srgbClr val="033682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33682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QIoT</a:t>
            </a:r>
            <a:r>
              <a:rPr lang="en-US" sz="1600" b="1" dirty="0">
                <a:solidFill>
                  <a:srgbClr val="033682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 Suite Lite</a:t>
            </a:r>
            <a:endParaRPr sz="1600" b="1" dirty="0">
              <a:solidFill>
                <a:srgbClr val="033682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8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444" y="154569"/>
            <a:ext cx="612000" cy="612000"/>
          </a:xfrm>
          <a:prstGeom prst="roundRect">
            <a:avLst>
              <a:gd name="adj" fmla="val 19166"/>
            </a:avLst>
          </a:prstGeom>
          <a:noFill/>
          <a:ln>
            <a:noFill/>
          </a:ln>
        </p:spPr>
      </p:pic>
      <p:sp>
        <p:nvSpPr>
          <p:cNvPr id="10" name="Shape 660"/>
          <p:cNvSpPr/>
          <p:nvPr/>
        </p:nvSpPr>
        <p:spPr>
          <a:xfrm rot="5400000">
            <a:off x="4058570" y="536160"/>
            <a:ext cx="439955" cy="271559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599EF"/>
              </a:gs>
              <a:gs pos="82000">
                <a:srgbClr val="0F66E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11" name="Shape 660"/>
          <p:cNvSpPr/>
          <p:nvPr/>
        </p:nvSpPr>
        <p:spPr>
          <a:xfrm rot="5400000">
            <a:off x="5145755" y="-23882"/>
            <a:ext cx="468000" cy="4932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599EF"/>
              </a:gs>
              <a:gs pos="82000">
                <a:srgbClr val="0F66E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12" name="Shape 660"/>
          <p:cNvSpPr/>
          <p:nvPr/>
        </p:nvSpPr>
        <p:spPr>
          <a:xfrm rot="5400000">
            <a:off x="3645923" y="2029857"/>
            <a:ext cx="467999" cy="191835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599EF"/>
              </a:gs>
              <a:gs pos="82000">
                <a:srgbClr val="0F66E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1828" y="3214439"/>
            <a:ext cx="4572000" cy="12879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330200">
              <a:lnSpc>
                <a:spcPct val="150000"/>
              </a:lnSpc>
              <a:buClr>
                <a:srgbClr val="033682"/>
              </a:buClr>
              <a:buSzPts val="1600"/>
              <a:buFont typeface="Wingdings" charset="2"/>
              <a:buChar char="ü"/>
            </a:pPr>
            <a:r>
              <a:rPr lang="zh-TW" altLang="en-US" sz="1800" b="1" dirty="0">
                <a:solidFill>
                  <a:srgbClr val="0E2B99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策略聯盟夥伴</a:t>
            </a:r>
          </a:p>
          <a:p>
            <a:pPr marL="914400" lvl="1" indent="-330200">
              <a:lnSpc>
                <a:spcPct val="150000"/>
              </a:lnSpc>
              <a:buClr>
                <a:srgbClr val="033682"/>
              </a:buClr>
              <a:buSzPts val="1600"/>
              <a:buFont typeface="Wingdings" charset="2"/>
              <a:buChar char="ü"/>
            </a:pPr>
            <a:r>
              <a:rPr lang="zh-TW" altLang="en-US" sz="1800" b="1" dirty="0">
                <a:solidFill>
                  <a:srgbClr val="0E2B99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系統整合商與其領域知識</a:t>
            </a:r>
          </a:p>
          <a:p>
            <a:pPr marL="914400" lvl="1" indent="-330200">
              <a:lnSpc>
                <a:spcPct val="150000"/>
              </a:lnSpc>
              <a:buClr>
                <a:srgbClr val="033682"/>
              </a:buClr>
              <a:buSzPts val="1600"/>
              <a:buFont typeface="Wingdings" charset="2"/>
              <a:buChar char="ü"/>
            </a:pPr>
            <a:r>
              <a:rPr lang="zh-TW" altLang="en-US" sz="1800" b="1" dirty="0">
                <a:solidFill>
                  <a:srgbClr val="0E2B99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應用情境的推動</a:t>
            </a:r>
          </a:p>
        </p:txBody>
      </p:sp>
      <p:sp>
        <p:nvSpPr>
          <p:cNvPr id="13" name="矩形 12"/>
          <p:cNvSpPr/>
          <p:nvPr/>
        </p:nvSpPr>
        <p:spPr>
          <a:xfrm>
            <a:off x="2873248" y="1692586"/>
            <a:ext cx="5321016" cy="1508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lvl="0" indent="-330200">
              <a:spcAft>
                <a:spcPts val="1200"/>
              </a:spcAft>
              <a:buSzPts val="1600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整合智慧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I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oT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平台</a:t>
            </a:r>
          </a:p>
          <a:p>
            <a:pPr marL="457200" lvl="0" indent="-330200">
              <a:spcAft>
                <a:spcPts val="1200"/>
              </a:spcAft>
              <a:buSzPts val="1600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生態系統合作模式創造雙贏的價值</a:t>
            </a:r>
          </a:p>
          <a:p>
            <a:pPr marL="457200" lvl="0" indent="-330200">
              <a:spcAft>
                <a:spcPts val="1200"/>
              </a:spcAft>
              <a:buSzPts val="1600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成功因素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 descr="P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85" y="1190542"/>
            <a:ext cx="7601339" cy="355812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4572000" y="3714750"/>
            <a:ext cx="21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F92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2F9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步驟 1：資料收集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572000" y="4000510"/>
            <a:ext cx="2143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682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感應器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682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設備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682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開發板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714350" y="1143000"/>
            <a:ext cx="233365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F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8F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步驟 2：資料處理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714348" y="1482799"/>
            <a:ext cx="122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規則建立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Threshold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資料儲存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4853001" y="1062025"/>
            <a:ext cx="238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步驟 3：資料視覺化</a:t>
            </a:r>
            <a:endParaRPr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4853001" y="1376400"/>
            <a:ext cx="249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682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將資料在儀表板上呈現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243840" y="130175"/>
            <a:ext cx="8229600" cy="7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AFB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9FAFB"/>
                </a:solidFill>
                <a:latin typeface="Arial"/>
                <a:ea typeface="Arial"/>
                <a:cs typeface="Arial"/>
                <a:sym typeface="Arial"/>
              </a:rPr>
              <a:t>QIoT</a:t>
            </a:r>
            <a:r>
              <a:rPr lang="en-US" sz="4000" b="1" i="0" u="none" strike="noStrike" cap="none" dirty="0">
                <a:solidFill>
                  <a:srgbClr val="F9FAFB"/>
                </a:solidFill>
                <a:latin typeface="Arial"/>
                <a:ea typeface="Arial"/>
                <a:cs typeface="Arial"/>
                <a:sym typeface="Arial"/>
              </a:rPr>
              <a:t> Suite </a:t>
            </a:r>
            <a:r>
              <a:rPr lang="en-US" sz="4000" i="0" u="none" strike="noStrike" cap="none" dirty="0" err="1" smtClean="0">
                <a:solidFill>
                  <a:srgbClr val="F9FAFB"/>
                </a:solidFill>
                <a:latin typeface="Arial"/>
                <a:ea typeface="Arial"/>
                <a:cs typeface="Arial"/>
                <a:sym typeface="Arial"/>
              </a:rPr>
              <a:t>Lite</a:t>
            </a:r>
            <a:r>
              <a:rPr lang="en-US" sz="4000" b="0" i="0" u="none" strike="noStrike" cap="none" dirty="0" smtClean="0">
                <a:solidFill>
                  <a:srgbClr val="F9FAF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4000" b="0" i="0" u="none" strike="noStrike" cap="none" dirty="0" smtClean="0">
                <a:solidFill>
                  <a:srgbClr val="F9FAF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i="0" u="none" strike="noStrike" cap="none" dirty="0" smtClean="0">
                <a:solidFill>
                  <a:srgbClr val="F9FAFB"/>
                </a:solidFill>
                <a:cs typeface="Arial"/>
                <a:sym typeface="Arial"/>
              </a:rPr>
              <a:t>私有</a:t>
            </a:r>
            <a:r>
              <a:rPr lang="en-US" sz="4000" i="0" u="none" strike="noStrike" cap="none" dirty="0">
                <a:solidFill>
                  <a:srgbClr val="F9FAFB"/>
                </a:solidFill>
                <a:cs typeface="Arial"/>
                <a:sym typeface="Arial"/>
              </a:rPr>
              <a:t>雲</a:t>
            </a:r>
            <a:r>
              <a:rPr lang="en-US" sz="4000" dirty="0">
                <a:solidFill>
                  <a:srgbClr val="F9FAFB"/>
                </a:solidFill>
              </a:rPr>
              <a:t>到</a:t>
            </a:r>
            <a:r>
              <a:rPr lang="en-US" sz="4000" i="0" u="none" strike="noStrike" cap="none" dirty="0">
                <a:solidFill>
                  <a:srgbClr val="F9FAFB"/>
                </a:solidFill>
                <a:cs typeface="Arial"/>
                <a:sym typeface="Arial"/>
              </a:rPr>
              <a:t>混合</a:t>
            </a:r>
            <a:r>
              <a:rPr lang="en-US" sz="4000" i="0" u="none" strike="noStrike" cap="none" dirty="0" smtClean="0">
                <a:solidFill>
                  <a:srgbClr val="F9FAFB"/>
                </a:solidFill>
                <a:cs typeface="Arial"/>
                <a:sym typeface="Arial"/>
              </a:rPr>
              <a:t>雲</a:t>
            </a:r>
            <a:endParaRPr dirty="0"/>
          </a:p>
        </p:txBody>
      </p:sp>
      <p:sp>
        <p:nvSpPr>
          <p:cNvPr id="265" name="Shape 265"/>
          <p:cNvSpPr txBox="1"/>
          <p:nvPr/>
        </p:nvSpPr>
        <p:spPr>
          <a:xfrm>
            <a:off x="7215206" y="1857370"/>
            <a:ext cx="15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Applications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444" y="154569"/>
            <a:ext cx="612000" cy="612000"/>
          </a:xfrm>
          <a:prstGeom prst="roundRect">
            <a:avLst>
              <a:gd name="adj" fmla="val 1916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0960" y="165800"/>
            <a:ext cx="8229600" cy="7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</a:pPr>
            <a:r>
              <a:rPr lang="en-US" b="1" i="0" u="none" strike="noStrike" cap="none" dirty="0" err="1" smtClean="0">
                <a:solidFill>
                  <a:srgbClr val="FFFFFF"/>
                </a:solidFill>
                <a:cs typeface="Arial"/>
                <a:sym typeface="Arial"/>
              </a:rPr>
              <a:t>混合雲概念</a:t>
            </a:r>
            <a:r>
              <a:rPr lang="zh-TW" altLang="en-US" sz="3600" b="1" i="0" u="none" strike="noStrike" cap="none" dirty="0" smtClean="0">
                <a:solidFill>
                  <a:srgbClr val="FFFFFF"/>
                </a:solidFill>
                <a:cs typeface="Arial"/>
                <a:sym typeface="Arial"/>
              </a:rPr>
              <a:t>－</a:t>
            </a:r>
            <a:r>
              <a:rPr lang="en-US" sz="3200" b="1" i="0" u="none" strike="noStrike" cap="none" dirty="0" err="1" smtClean="0">
                <a:solidFill>
                  <a:srgbClr val="FFFFFF"/>
                </a:solidFill>
                <a:cs typeface="Arial"/>
                <a:sym typeface="Arial"/>
              </a:rPr>
              <a:t>收集數據傳輸到第三方服務</a:t>
            </a:r>
            <a:endParaRPr sz="3200" b="1" i="0" u="none" strike="noStrike" cap="none" dirty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271" name="Shape 271" descr="Dashboard.png"/>
          <p:cNvPicPr preferRelativeResize="0"/>
          <p:nvPr/>
        </p:nvPicPr>
        <p:blipFill rotWithShape="1">
          <a:blip r:embed="rId3">
            <a:alphaModFix/>
          </a:blip>
          <a:srcRect l="15539" t="15857" r="15539" b="1995"/>
          <a:stretch/>
        </p:blipFill>
        <p:spPr>
          <a:xfrm>
            <a:off x="0" y="1071552"/>
            <a:ext cx="3672408" cy="301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Power BI Dashboard.png"/>
          <p:cNvPicPr preferRelativeResize="0"/>
          <p:nvPr/>
        </p:nvPicPr>
        <p:blipFill rotWithShape="1">
          <a:blip r:embed="rId4">
            <a:alphaModFix/>
          </a:blip>
          <a:srcRect r="21661" b="21125"/>
          <a:stretch/>
        </p:blipFill>
        <p:spPr>
          <a:xfrm>
            <a:off x="5148063" y="1071552"/>
            <a:ext cx="3986412" cy="305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PowerBI.jpg"/>
          <p:cNvPicPr preferRelativeResize="0"/>
          <p:nvPr/>
        </p:nvPicPr>
        <p:blipFill rotWithShape="1">
          <a:blip r:embed="rId5">
            <a:alphaModFix/>
          </a:blip>
          <a:srcRect r="1183"/>
          <a:stretch/>
        </p:blipFill>
        <p:spPr>
          <a:xfrm>
            <a:off x="8654991" y="1059582"/>
            <a:ext cx="489009" cy="21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影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7634" y="1928808"/>
            <a:ext cx="1425870" cy="62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PowerBI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4744" y="2643188"/>
            <a:ext cx="1368153" cy="6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x="2099212" y="3916675"/>
            <a:ext cx="3915303" cy="92869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7756" y="0"/>
                </a:moveTo>
                <a:lnTo>
                  <a:pt x="16951" y="8150"/>
                </a:lnTo>
                <a:lnTo>
                  <a:pt x="1187" y="8150"/>
                </a:lnTo>
                <a:cubicBezTo>
                  <a:pt x="532" y="8150"/>
                  <a:pt x="0" y="11166"/>
                  <a:pt x="0" y="14882"/>
                </a:cubicBezTo>
                <a:cubicBezTo>
                  <a:pt x="0" y="18597"/>
                  <a:pt x="532" y="21600"/>
                  <a:pt x="1187" y="21600"/>
                </a:cubicBezTo>
                <a:lnTo>
                  <a:pt x="20413" y="21600"/>
                </a:lnTo>
                <a:cubicBezTo>
                  <a:pt x="21068" y="21600"/>
                  <a:pt x="21600" y="18598"/>
                  <a:pt x="21600" y="14882"/>
                </a:cubicBezTo>
                <a:cubicBezTo>
                  <a:pt x="21600" y="11167"/>
                  <a:pt x="21068" y="8150"/>
                  <a:pt x="20413" y="8150"/>
                </a:cubicBezTo>
                <a:lnTo>
                  <a:pt x="18564" y="8150"/>
                </a:lnTo>
                <a:lnTo>
                  <a:pt x="1775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AFB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2637120" y="4327220"/>
            <a:ext cx="276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將數據資料與</a:t>
            </a:r>
            <a:r>
              <a:rPr lang="en-US" b="1" dirty="0" err="1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</a:rPr>
              <a:t>第三方商務分析工具</a:t>
            </a:r>
            <a:r>
              <a:rPr lang="en-US" sz="1400" b="1" i="0" u="none" strike="noStrike" cap="none" dirty="0" err="1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連結以獲取更多樣化報表</a:t>
            </a:r>
            <a:endParaRPr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714875" y="2648200"/>
            <a:ext cx="1368000" cy="633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第三</a:t>
            </a:r>
            <a:r>
              <a:rPr 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商務分析</a:t>
            </a:r>
            <a:r>
              <a:rPr 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工具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Shape 2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48444" y="154569"/>
            <a:ext cx="612000" cy="612000"/>
          </a:xfrm>
          <a:prstGeom prst="roundRect">
            <a:avLst>
              <a:gd name="adj" fmla="val 1916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QuAI</a:t>
            </a:r>
            <a:endParaRPr b="1" dirty="0">
              <a:cs typeface="Arial" pitchFamily="34" charset="0"/>
            </a:endParaRPr>
          </a:p>
        </p:txBody>
      </p:sp>
      <p:sp>
        <p:nvSpPr>
          <p:cNvPr id="15" name="Tex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輕鬆快速地建立高效益的機器學習模型</a:t>
            </a:r>
          </a:p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打造專屬的 </a:t>
            </a:r>
            <a:r>
              <a:rPr lang="en-US" altLang="zh-TW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AI/ML/DL </a:t>
            </a: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解決方案</a:t>
            </a: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支援多種</a:t>
            </a:r>
            <a:r>
              <a:rPr lang="en-US" altLang="zh-TW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程式開發架構及函式庫</a:t>
            </a: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體驗人工智慧帶來的潛力與價值</a:t>
            </a:r>
          </a:p>
        </p:txBody>
      </p:sp>
      <p:pic>
        <p:nvPicPr>
          <p:cNvPr id="8" name="Picture 3" descr="D:\QuAI\ProductSpecifications\UI_Designs\download_2017-12-20_18-21-14\v2_171220\slice\QuAI_App_logo\qpkg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19" y="1681679"/>
            <a:ext cx="1925072" cy="1925070"/>
          </a:xfrm>
          <a:prstGeom prst="rect">
            <a:avLst/>
          </a:prstGeom>
          <a:noFill/>
        </p:spPr>
      </p:pic>
      <p:pic>
        <p:nvPicPr>
          <p:cNvPr id="9" name="Picture 3" descr="D:\QuAI\ProductSpecifications\UI_Designs\download_2017-12-20_18-21-14\v2_171220\slice\QuAI_App_logo\qpkg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1588" y="106708"/>
            <a:ext cx="612002" cy="612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1" name="Shape 660"/>
          <p:cNvSpPr/>
          <p:nvPr/>
        </p:nvSpPr>
        <p:spPr>
          <a:xfrm rot="5400000">
            <a:off x="5087796" y="-1006449"/>
            <a:ext cx="439953" cy="573700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660"/>
          <p:cNvSpPr/>
          <p:nvPr/>
        </p:nvSpPr>
        <p:spPr>
          <a:xfrm rot="5400000">
            <a:off x="4537652" y="77836"/>
            <a:ext cx="468000" cy="466475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660"/>
          <p:cNvSpPr/>
          <p:nvPr/>
        </p:nvSpPr>
        <p:spPr>
          <a:xfrm rot="5400000">
            <a:off x="4834339" y="328062"/>
            <a:ext cx="467999" cy="525813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660"/>
          <p:cNvSpPr/>
          <p:nvPr/>
        </p:nvSpPr>
        <p:spPr>
          <a:xfrm rot="5400000">
            <a:off x="4721335" y="973151"/>
            <a:ext cx="464988" cy="502911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51"/>
          <p:cNvSpPr txBox="1"/>
          <p:nvPr/>
        </p:nvSpPr>
        <p:spPr>
          <a:xfrm>
            <a:off x="637705" y="3643071"/>
            <a:ext cx="1457386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QuAI</a:t>
            </a:r>
            <a:endParaRPr sz="16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85569" y="1538549"/>
            <a:ext cx="57660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50000"/>
              </a:lnSpc>
              <a:buSzPts val="1600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輕鬆快速地建立高效益的機器學習模型</a:t>
            </a:r>
          </a:p>
          <a:p>
            <a:pPr marL="457200" lvl="0" indent="-330200">
              <a:lnSpc>
                <a:spcPct val="150000"/>
              </a:lnSpc>
              <a:buSzPts val="1600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打造專屬的 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AI/ML/DL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解決方案</a:t>
            </a:r>
          </a:p>
          <a:p>
            <a:pPr marL="457200" lvl="0" indent="-3302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支援多種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AI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 程式開發架構及函式庫</a:t>
            </a:r>
          </a:p>
          <a:p>
            <a:pPr marL="457200" lvl="0" indent="-3302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體驗人工智慧帶來的潛力與價值</a:t>
            </a:r>
          </a:p>
          <a:p>
            <a:pPr marL="457200" lvl="0">
              <a:lnSpc>
                <a:spcPct val="150000"/>
              </a:lnSpc>
            </a:pP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</TotalTime>
  <Words>572</Words>
  <Application>Microsoft Office PowerPoint</Application>
  <PresentationFormat>如螢幕大小 (16:9)</PresentationFormat>
  <Paragraphs>165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Arial</vt:lpstr>
      <vt:lpstr>新細明體</vt:lpstr>
      <vt:lpstr>微軟正黑體</vt:lpstr>
      <vt:lpstr>Calibri</vt:lpstr>
      <vt:lpstr>Wingdings</vt:lpstr>
      <vt:lpstr>Verdana</vt:lpstr>
      <vt:lpstr>Roboto</vt:lpstr>
      <vt:lpstr>自訂設計</vt:lpstr>
      <vt:lpstr>智慧型 IoT  邊際運算平台 </vt:lpstr>
      <vt:lpstr>解決您在 IoT 智能化上的痛處！</vt:lpstr>
      <vt:lpstr>智慧型邊際運算  擁抱 AIoT 應用潛能</vt:lpstr>
      <vt:lpstr>什麼是 AWS IoT ?</vt:lpstr>
      <vt:lpstr>什麼是 AWS Greengrass ?</vt:lpstr>
      <vt:lpstr>QIoT Suite Lite</vt:lpstr>
      <vt:lpstr>QIoT Suite Lite : 私有雲到混合雲</vt:lpstr>
      <vt:lpstr>混合雲概念－收集數據傳輸到第三方服務</vt:lpstr>
      <vt:lpstr>QuAI</vt:lpstr>
      <vt:lpstr>QuAI : 建立智能應用的快速通道 </vt:lpstr>
      <vt:lpstr>手把手 Demo 教學</vt:lpstr>
      <vt:lpstr>上連雲端下接地氣  智能應用無限延伸</vt:lpstr>
      <vt:lpstr>部署自己的 Model API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Coco Chiang</dc:creator>
  <cp:lastModifiedBy>Winnie Cheng</cp:lastModifiedBy>
  <cp:revision>70</cp:revision>
  <dcterms:modified xsi:type="dcterms:W3CDTF">2018-03-15T01:33:07Z</dcterms:modified>
</cp:coreProperties>
</file>