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4" r:id="rId2"/>
    <p:sldId id="302" r:id="rId3"/>
    <p:sldId id="288" r:id="rId4"/>
    <p:sldId id="290" r:id="rId5"/>
    <p:sldId id="289" r:id="rId6"/>
    <p:sldId id="296" r:id="rId7"/>
    <p:sldId id="300" r:id="rId8"/>
    <p:sldId id="291" r:id="rId9"/>
    <p:sldId id="292" r:id="rId10"/>
    <p:sldId id="312" r:id="rId11"/>
    <p:sldId id="298" r:id="rId12"/>
    <p:sldId id="301" r:id="rId13"/>
    <p:sldId id="318" r:id="rId14"/>
    <p:sldId id="313" r:id="rId15"/>
    <p:sldId id="314" r:id="rId16"/>
    <p:sldId id="315" r:id="rId17"/>
    <p:sldId id="316" r:id="rId18"/>
    <p:sldId id="299" r:id="rId19"/>
    <p:sldId id="293" r:id="rId20"/>
    <p:sldId id="317" r:id="rId21"/>
    <p:sldId id="281" r:id="rId22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9966"/>
    <a:srgbClr val="00206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7920" autoAdjust="0"/>
    <p:restoredTop sz="86242"/>
  </p:normalViewPr>
  <p:slideViewPr>
    <p:cSldViewPr>
      <p:cViewPr varScale="1">
        <p:scale>
          <a:sx n="146" d="100"/>
          <a:sy n="146" d="100"/>
        </p:scale>
        <p:origin x="-540" y="-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5CFEF-DDA5-4A10-9F0A-1CFFD3D704C4}" type="datetimeFigureOut">
              <a:rPr lang="zh-TW" altLang="en-US" smtClean="0"/>
              <a:pPr/>
              <a:t>2018/3/15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EEC4F-8CEE-4429-9622-C5BE726EDD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45631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5914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3543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8694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027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2642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7974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1064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5984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4258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altLang="zh-Han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1959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36552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封面_移除TS-x77XU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圖片 7" descr="疾速現身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785918" y="1142990"/>
            <a:ext cx="5286412" cy="16095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內頁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0" y="987574"/>
            <a:ext cx="9144000" cy="4155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0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21_PPT對稿QNAP AQC107 10G網卡\BG_main-3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3999" cy="515112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末頁_移除TS-x77XU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1142108" y="285750"/>
            <a:ext cx="685978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rbel"/>
              <a:buNone/>
              <a:defRPr sz="27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1142107" y="4800600"/>
            <a:ext cx="4916180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171424" y="4800600"/>
            <a:ext cx="1087325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7373078" y="4800600"/>
            <a:ext cx="628815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5446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90000"/>
        <a:buFont typeface="Arial" pitchFamily="34" charset="0"/>
        <a:buChar char="♦"/>
        <a:defRPr sz="28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♦"/>
        <a:defRPr sz="24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png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11" Type="http://schemas.openxmlformats.org/officeDocument/2006/relationships/image" Target="../media/image14.png"/><Relationship Id="rId5" Type="http://schemas.openxmlformats.org/officeDocument/2006/relationships/image" Target="../media/image8.tif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tiff"/><Relationship Id="rId7" Type="http://schemas.openxmlformats.org/officeDocument/2006/relationships/image" Target="../media/image52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tiff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tiff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tiff"/><Relationship Id="rId3" Type="http://schemas.openxmlformats.org/officeDocument/2006/relationships/image" Target="../media/image88.png"/><Relationship Id="rId7" Type="http://schemas.openxmlformats.org/officeDocument/2006/relationships/image" Target="../media/image9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tiff"/><Relationship Id="rId10" Type="http://schemas.openxmlformats.org/officeDocument/2006/relationships/image" Target="../media/image95.tiff"/><Relationship Id="rId4" Type="http://schemas.openxmlformats.org/officeDocument/2006/relationships/image" Target="../media/image89.tiff"/><Relationship Id="rId9" Type="http://schemas.openxmlformats.org/officeDocument/2006/relationships/image" Target="../media/image9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10" Type="http://schemas.openxmlformats.org/officeDocument/2006/relationships/image" Target="../media/image14.png"/><Relationship Id="rId4" Type="http://schemas.openxmlformats.org/officeDocument/2006/relationships/image" Target="../media/image8.tiff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tiff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0" y="2500312"/>
            <a:ext cx="9144000" cy="9286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300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雙 </a:t>
            </a:r>
            <a:r>
              <a:rPr lang="en-US" altLang="zh-Hant" sz="300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10GBASE-T</a:t>
            </a:r>
            <a:r>
              <a:rPr lang="en-US" altLang="zh-Hant" sz="200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Hant" altLang="en-US" sz="2000" dirty="0">
                <a:solidFill>
                  <a:srgbClr val="FF99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</a:t>
            </a:r>
            <a:r>
              <a:rPr lang="zh-TW" sz="2000" dirty="0">
                <a:solidFill>
                  <a:srgbClr val="FF99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高達</a:t>
            </a:r>
            <a:r>
              <a:rPr lang="en-US" altLang="zh-TW" sz="2000" dirty="0">
                <a:solidFill>
                  <a:srgbClr val="FF99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300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8</a:t>
            </a:r>
            <a:r>
              <a:rPr lang="zh-TW" sz="300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核心</a:t>
            </a:r>
            <a:r>
              <a:rPr lang="en-US" altLang="zh-TW" sz="200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000" i="0" u="none" strike="noStrike" cap="none" dirty="0">
                <a:solidFill>
                  <a:srgbClr val="FF99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爆發性能</a:t>
            </a:r>
            <a:r>
              <a:rPr lang="en-US" altLang="zh-TW" sz="2000" i="0" u="none" strike="noStrike" cap="none" dirty="0">
                <a:solidFill>
                  <a:srgbClr val="FF99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2000" i="0" u="none" strike="noStrike" cap="none" dirty="0">
                <a:solidFill>
                  <a:srgbClr val="FF99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000" i="0" u="none" strike="noStrike" cap="none" dirty="0">
                <a:solidFill>
                  <a:srgbClr val="FF99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快速、有效率地完成任務</a:t>
            </a:r>
          </a:p>
        </p:txBody>
      </p:sp>
      <p:sp>
        <p:nvSpPr>
          <p:cNvPr id="50" name="Shape 50"/>
          <p:cNvSpPr/>
          <p:nvPr/>
        </p:nvSpPr>
        <p:spPr>
          <a:xfrm>
            <a:off x="0" y="642924"/>
            <a:ext cx="9144000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altLang="zh-Hant" sz="24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16-bay </a:t>
            </a:r>
            <a:r>
              <a:rPr lang="zh-Hant" altLang="en-US" sz="24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企業級 </a:t>
            </a:r>
            <a:r>
              <a:rPr lang="en-US" altLang="zh-TW" sz="24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/>
              </a:rPr>
              <a:t>Ryzen Supreme NAS</a:t>
            </a:r>
            <a:endParaRPr lang="zh-TW" sz="24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sp>
        <p:nvSpPr>
          <p:cNvPr id="19" name="Shape 39">
            <a:extLst>
              <a:ext uri="{FF2B5EF4-FFF2-40B4-BE49-F238E27FC236}">
                <a16:creationId xmlns="" xmlns:a16="http://schemas.microsoft.com/office/drawing/2014/main" id="{7F7BF488-66A8-8747-B5C2-DDAFE1A45D3D}"/>
              </a:ext>
            </a:extLst>
          </p:cNvPr>
          <p:cNvSpPr txBox="1">
            <a:spLocks/>
          </p:cNvSpPr>
          <p:nvPr/>
        </p:nvSpPr>
        <p:spPr>
          <a:xfrm>
            <a:off x="1171685" y="4500576"/>
            <a:ext cx="1257175" cy="3571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>TS-1677X</a:t>
            </a:r>
            <a:endParaRPr lang="zh-TW" sz="1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4" name="Shape 44"/>
          <p:cNvPicPr preferRelativeResize="0"/>
          <p:nvPr/>
        </p:nvPicPr>
        <p:blipFill rotWithShape="1">
          <a:blip r:embed="rId3" cstate="print">
            <a:alphaModFix/>
          </a:blip>
          <a:srcRect r="55426"/>
          <a:stretch/>
        </p:blipFill>
        <p:spPr>
          <a:xfrm>
            <a:off x="2628011" y="3608052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Shape 45"/>
          <p:cNvPicPr preferRelativeResize="0"/>
          <p:nvPr/>
        </p:nvPicPr>
        <p:blipFill rotWithShape="1">
          <a:blip r:embed="rId4" cstate="print">
            <a:alphaModFix/>
          </a:blip>
          <a:srcRect r="55426"/>
          <a:stretch/>
        </p:blipFill>
        <p:spPr>
          <a:xfrm>
            <a:off x="3423293" y="3608052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0B5ADA7-282E-614D-87C5-9DA2E74F885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3643320"/>
            <a:ext cx="658105" cy="580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F458297-CC2C-DD44-BE4F-A48063F6F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628" y="3763357"/>
            <a:ext cx="444500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CF584DD-1403-2843-B688-80B55189F4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0694" y="3811974"/>
            <a:ext cx="571500" cy="31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096DA8C-35FB-0B41-8E58-23B2EE98DC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0510" y="3703824"/>
            <a:ext cx="428628" cy="42862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A95ECFF-5924-0A49-A04C-E0571CFCCCE7}"/>
              </a:ext>
            </a:extLst>
          </p:cNvPr>
          <p:cNvGrpSpPr/>
          <p:nvPr/>
        </p:nvGrpSpPr>
        <p:grpSpPr>
          <a:xfrm>
            <a:off x="7694585" y="3685963"/>
            <a:ext cx="578986" cy="482122"/>
            <a:chOff x="7711141" y="3647114"/>
            <a:chExt cx="665459" cy="580498"/>
          </a:xfrm>
        </p:grpSpPr>
        <p:pic>
          <p:nvPicPr>
            <p:cNvPr id="18" name="Picture 22">
              <a:extLst>
                <a:ext uri="{FF2B5EF4-FFF2-40B4-BE49-F238E27FC236}">
                  <a16:creationId xmlns="" xmlns:a16="http://schemas.microsoft.com/office/drawing/2014/main" id="{969A9500-FFB5-3545-A717-E8961F238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4609" y="3647114"/>
              <a:ext cx="559157" cy="542048"/>
            </a:xfrm>
            <a:prstGeom prst="rect">
              <a:avLst/>
            </a:prstGeom>
          </p:spPr>
        </p:pic>
        <p:sp>
          <p:nvSpPr>
            <p:cNvPr id="23" name="TextBox 23">
              <a:extLst>
                <a:ext uri="{FF2B5EF4-FFF2-40B4-BE49-F238E27FC236}">
                  <a16:creationId xmlns="" xmlns:a16="http://schemas.microsoft.com/office/drawing/2014/main" id="{73E01FE9-3B80-D641-9DDA-A514B91FE819}"/>
                </a:ext>
              </a:extLst>
            </p:cNvPr>
            <p:cNvSpPr txBox="1"/>
            <p:nvPr/>
          </p:nvSpPr>
          <p:spPr>
            <a:xfrm>
              <a:off x="7711141" y="3968217"/>
              <a:ext cx="665459" cy="259395"/>
            </a:xfrm>
            <a:prstGeom prst="rect">
              <a:avLst/>
            </a:prstGeom>
            <a:noFill/>
          </p:spPr>
          <p:txBody>
            <a:bodyPr wrap="none" lIns="91431" tIns="45716" rIns="91431" bIns="45716" rtlCol="0">
              <a:spAutoFit/>
            </a:bodyPr>
            <a:lstStyle/>
            <a:p>
              <a:r>
                <a:rPr lang="en-US" altLang="zh-TW" sz="8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3 </a:t>
              </a:r>
              <a:r>
                <a:rPr lang="zh-TW" altLang="en-US" sz="8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擴充槽</a:t>
              </a:r>
              <a:endParaRPr lang="en-US" sz="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15" name="圖片 14" descr="10GBASE-T.png">
            <a:extLst>
              <a:ext uri="{FF2B5EF4-FFF2-40B4-BE49-F238E27FC236}">
                <a16:creationId xmlns="" xmlns:a16="http://schemas.microsoft.com/office/drawing/2014/main" id="{552F08DF-375D-F649-B828-C21EDB780D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8491" y="3685964"/>
            <a:ext cx="462151" cy="448636"/>
          </a:xfrm>
          <a:prstGeom prst="rect">
            <a:avLst/>
          </a:prstGeom>
        </p:spPr>
      </p:pic>
      <p:pic>
        <p:nvPicPr>
          <p:cNvPr id="17" name="圖片 16" descr="Windows Server 2016 R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72198" y="3571882"/>
            <a:ext cx="598312" cy="646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7495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GPU</a:t>
            </a:r>
            <a:r>
              <a:rPr lang="zh-TW" altLang="en-US" dirty="0"/>
              <a:t>，提升影像處理能力</a:t>
            </a:r>
          </a:p>
        </p:txBody>
      </p:sp>
      <p:sp>
        <p:nvSpPr>
          <p:cNvPr id="4" name="剪去對角線角落矩形 3"/>
          <p:cNvSpPr/>
          <p:nvPr/>
        </p:nvSpPr>
        <p:spPr>
          <a:xfrm>
            <a:off x="2770694" y="989854"/>
            <a:ext cx="5760640" cy="3510722"/>
          </a:xfrm>
          <a:prstGeom prst="snip2DiagRect">
            <a:avLst>
              <a:gd name="adj1" fmla="val 0"/>
              <a:gd name="adj2" fmla="val 906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3848945"/>
            <a:ext cx="518031" cy="437317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3871899"/>
            <a:ext cx="503960" cy="391409"/>
          </a:xfrm>
          <a:prstGeom prst="rect">
            <a:avLst/>
          </a:prstGeom>
        </p:spPr>
      </p:pic>
      <p:sp>
        <p:nvSpPr>
          <p:cNvPr id="7" name="Rectangle 15"/>
          <p:cNvSpPr/>
          <p:nvPr/>
        </p:nvSpPr>
        <p:spPr>
          <a:xfrm>
            <a:off x="3121358" y="1155356"/>
            <a:ext cx="51749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透過外接顯示卡執行硬體加速，有效降低 </a:t>
            </a:r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CPU</a:t>
            </a:r>
            <a:r>
              <a:rPr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 使用率。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Verdana"/>
            </a:endParaRPr>
          </a:p>
        </p:txBody>
      </p:sp>
      <p:grpSp>
        <p:nvGrpSpPr>
          <p:cNvPr id="3" name="Group 20"/>
          <p:cNvGrpSpPr/>
          <p:nvPr/>
        </p:nvGrpSpPr>
        <p:grpSpPr>
          <a:xfrm>
            <a:off x="3171492" y="1612048"/>
            <a:ext cx="2359123" cy="2684042"/>
            <a:chOff x="2908688" y="2130380"/>
            <a:chExt cx="2546264" cy="2759152"/>
          </a:xfrm>
        </p:grpSpPr>
        <p:grpSp>
          <p:nvGrpSpPr>
            <p:cNvPr id="8" name="Group 18"/>
            <p:cNvGrpSpPr/>
            <p:nvPr/>
          </p:nvGrpSpPr>
          <p:grpSpPr>
            <a:xfrm>
              <a:off x="2908688" y="2130380"/>
              <a:ext cx="2546264" cy="2759152"/>
              <a:chOff x="3724119" y="2140287"/>
              <a:chExt cx="2546264" cy="2759152"/>
            </a:xfrm>
          </p:grpSpPr>
          <p:pic>
            <p:nvPicPr>
              <p:cNvPr id="11" name="Picture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4119" y="2140287"/>
                <a:ext cx="2546264" cy="231521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2" name="Rectangle 13"/>
              <p:cNvSpPr/>
              <p:nvPr/>
            </p:nvSpPr>
            <p:spPr>
              <a:xfrm>
                <a:off x="4387570" y="4583049"/>
                <a:ext cx="1703640" cy="3163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軟正黑體" pitchFamily="34" charset="-120"/>
                    <a:ea typeface="微軟正黑體" pitchFamily="34" charset="-120"/>
                    <a:cs typeface="Verdana"/>
                  </a:rPr>
                  <a:t>GPU </a:t>
                </a:r>
                <a:r>
                  <a:rPr lang="zh-TW" alt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軟正黑體" pitchFamily="34" charset="-120"/>
                    <a:ea typeface="微軟正黑體" pitchFamily="34" charset="-120"/>
                    <a:cs typeface="Verdana"/>
                  </a:rPr>
                  <a:t>連接</a:t>
                </a:r>
                <a:endParaRPr lang="en-US" altLang="zh-TW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</a:endParaRPr>
              </a:p>
            </p:txBody>
          </p:sp>
        </p:grpSp>
        <p:sp>
          <p:nvSpPr>
            <p:cNvPr id="10" name="Rectangle 16"/>
            <p:cNvSpPr/>
            <p:nvPr/>
          </p:nvSpPr>
          <p:spPr>
            <a:xfrm>
              <a:off x="3797366" y="3651870"/>
              <a:ext cx="231560" cy="144016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21"/>
          <p:cNvGrpSpPr/>
          <p:nvPr/>
        </p:nvGrpSpPr>
        <p:grpSpPr>
          <a:xfrm>
            <a:off x="5717198" y="1612048"/>
            <a:ext cx="2444719" cy="2684041"/>
            <a:chOff x="6321291" y="2144386"/>
            <a:chExt cx="2592288" cy="2765656"/>
          </a:xfrm>
        </p:grpSpPr>
        <p:grpSp>
          <p:nvGrpSpPr>
            <p:cNvPr id="13" name="Group 19"/>
            <p:cNvGrpSpPr/>
            <p:nvPr/>
          </p:nvGrpSpPr>
          <p:grpSpPr>
            <a:xfrm>
              <a:off x="6321291" y="2144386"/>
              <a:ext cx="2592288" cy="2765656"/>
              <a:chOff x="6321291" y="2144386"/>
              <a:chExt cx="2592288" cy="2765656"/>
            </a:xfrm>
          </p:grpSpPr>
          <p:pic>
            <p:nvPicPr>
              <p:cNvPr id="16" name="Picture 1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1291" y="2144386"/>
                <a:ext cx="2592288" cy="231521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7" name="Rectangle 14"/>
              <p:cNvSpPr/>
              <p:nvPr/>
            </p:nvSpPr>
            <p:spPr>
              <a:xfrm>
                <a:off x="6990819" y="4592906"/>
                <a:ext cx="1703640" cy="3171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軟正黑體" pitchFamily="34" charset="-120"/>
                    <a:ea typeface="微軟正黑體" pitchFamily="34" charset="-120"/>
                    <a:cs typeface="Verdana"/>
                  </a:rPr>
                  <a:t>GPU </a:t>
                </a:r>
                <a:r>
                  <a:rPr lang="zh-TW" alt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軟正黑體" pitchFamily="34" charset="-120"/>
                    <a:ea typeface="微軟正黑體" pitchFamily="34" charset="-120"/>
                    <a:cs typeface="Verdana"/>
                  </a:rPr>
                  <a:t>連接</a:t>
                </a:r>
                <a:endParaRPr lang="en-US" altLang="zh-TW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</a:endParaRPr>
              </a:p>
            </p:txBody>
          </p:sp>
        </p:grpSp>
        <p:sp>
          <p:nvSpPr>
            <p:cNvPr id="15" name="Rectangle 17"/>
            <p:cNvSpPr/>
            <p:nvPr/>
          </p:nvSpPr>
          <p:spPr>
            <a:xfrm>
              <a:off x="7193462" y="3651870"/>
              <a:ext cx="231560" cy="144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23"/>
          <p:cNvSpPr/>
          <p:nvPr/>
        </p:nvSpPr>
        <p:spPr>
          <a:xfrm>
            <a:off x="921202" y="915405"/>
            <a:ext cx="156146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支援 </a:t>
            </a:r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OpenGL,</a:t>
            </a:r>
            <a:r>
              <a:rPr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 </a:t>
            </a:r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DirectX</a:t>
            </a:r>
            <a:r>
              <a:rPr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 應用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Verdana"/>
            </a:endParaRPr>
          </a:p>
        </p:txBody>
      </p:sp>
      <p:sp>
        <p:nvSpPr>
          <p:cNvPr id="19" name="Rectangle 24"/>
          <p:cNvSpPr/>
          <p:nvPr/>
        </p:nvSpPr>
        <p:spPr>
          <a:xfrm>
            <a:off x="214282" y="4415867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測試於 QNAP 實驗室，數據會因實際環境而有所不同。</a:t>
            </a:r>
            <a:br>
              <a:rPr lang="en-US" sz="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sz="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NAS：</a:t>
            </a:r>
            <a:r>
              <a:rPr lang="en-US" altLang="zh-TW" sz="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TS-1677X</a:t>
            </a:r>
            <a:r>
              <a:rPr lang="zh-TW" altLang="en-US" sz="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Ryzen</a:t>
            </a:r>
            <a:r>
              <a:rPr lang="zh-TW" altLang="en-US" sz="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1700</a:t>
            </a:r>
          </a:p>
          <a:p>
            <a:r>
              <a:rPr lang="en-US" sz="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QTS 4.3.</a:t>
            </a:r>
            <a:r>
              <a:rPr lang="en-US" altLang="zh-TW" sz="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en-US" sz="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en-US" altLang="zh-TW" sz="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Seagate</a:t>
            </a:r>
            <a:r>
              <a:rPr lang="zh-TW" altLang="en-US" sz="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nl-NL" sz="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ST4000VN0001</a:t>
            </a:r>
            <a:endParaRPr lang="en-US" sz="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800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nVIDIA</a:t>
            </a:r>
            <a:r>
              <a:rPr lang="zh-TW" altLang="en-US" sz="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GeForce</a:t>
            </a:r>
            <a:r>
              <a:rPr lang="zh-TW" altLang="en-US" sz="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GTX</a:t>
            </a:r>
            <a:r>
              <a:rPr lang="zh-TW" altLang="en-US" sz="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1060</a:t>
            </a:r>
            <a:r>
              <a:rPr lang="zh-TW" altLang="en-US" sz="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6GB</a:t>
            </a:r>
            <a:endParaRPr lang="nl-NL" sz="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" name="Picture 2" descr="C:\Users\user\Desktop\20170928_Virtualization Station 直播\無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7042" y="3992598"/>
            <a:ext cx="363784" cy="363031"/>
          </a:xfrm>
          <a:prstGeom prst="rect">
            <a:avLst/>
          </a:prstGeom>
          <a:noFill/>
        </p:spPr>
      </p:pic>
      <p:pic>
        <p:nvPicPr>
          <p:cNvPr id="21" name="Picture 3" descr="C:\Users\user\Desktop\20170928_Virtualization Station 直播\有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3990526"/>
            <a:ext cx="387510" cy="367174"/>
          </a:xfrm>
          <a:prstGeom prst="rect">
            <a:avLst/>
          </a:prstGeom>
          <a:noFill/>
        </p:spPr>
      </p:pic>
      <p:pic>
        <p:nvPicPr>
          <p:cNvPr id="2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521896"/>
            <a:ext cx="2298391" cy="2209133"/>
          </a:xfrm>
          <a:prstGeom prst="rect">
            <a:avLst/>
          </a:prstGeom>
        </p:spPr>
      </p:pic>
      <p:sp>
        <p:nvSpPr>
          <p:cNvPr id="24" name="橢圓形圖說文字 23"/>
          <p:cNvSpPr/>
          <p:nvPr/>
        </p:nvSpPr>
        <p:spPr>
          <a:xfrm flipH="1">
            <a:off x="3214678" y="3000378"/>
            <a:ext cx="618433" cy="534594"/>
          </a:xfrm>
          <a:prstGeom prst="wedgeEllipseCallout">
            <a:avLst>
              <a:gd name="adj1" fmla="val -66771"/>
              <a:gd name="adj2" fmla="val -21811"/>
            </a:avLst>
          </a:prstGeom>
          <a:solidFill>
            <a:schemeClr val="accent3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Rectangle 13"/>
          <p:cNvSpPr/>
          <p:nvPr/>
        </p:nvSpPr>
        <p:spPr>
          <a:xfrm>
            <a:off x="3166704" y="3083009"/>
            <a:ext cx="714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21%</a:t>
            </a:r>
          </a:p>
        </p:txBody>
      </p:sp>
      <p:sp>
        <p:nvSpPr>
          <p:cNvPr id="26" name="橢圓形圖說文字 25"/>
          <p:cNvSpPr/>
          <p:nvPr/>
        </p:nvSpPr>
        <p:spPr>
          <a:xfrm flipH="1">
            <a:off x="5786446" y="3000378"/>
            <a:ext cx="618433" cy="534594"/>
          </a:xfrm>
          <a:prstGeom prst="wedgeEllipseCallout">
            <a:avLst>
              <a:gd name="adj1" fmla="val -66771"/>
              <a:gd name="adj2" fmla="val -21811"/>
            </a:avLst>
          </a:prstGeom>
          <a:solidFill>
            <a:srgbClr val="C00000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Rectangle 13"/>
          <p:cNvSpPr/>
          <p:nvPr/>
        </p:nvSpPr>
        <p:spPr>
          <a:xfrm>
            <a:off x="5738472" y="3083009"/>
            <a:ext cx="714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68%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AC9F85-691B-E94D-8FB9-F15FA97B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538" y="0"/>
            <a:ext cx="7858180" cy="85725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善用</a:t>
            </a:r>
            <a:r>
              <a:rPr lang="en-US" altLang="zh-TW" dirty="0"/>
              <a:t> QNAP </a:t>
            </a:r>
            <a:r>
              <a:rPr lang="en-US" altLang="zh-TW" dirty="0" err="1"/>
              <a:t>QuAI</a:t>
            </a:r>
            <a:r>
              <a:rPr lang="en-US" altLang="zh-TW" dirty="0"/>
              <a:t> </a:t>
            </a:r>
            <a:r>
              <a:rPr lang="zh-TW" altLang="en-US" dirty="0"/>
              <a:t>讓您輕鬆駕馭</a:t>
            </a:r>
            <a:r>
              <a:rPr lang="en-US" altLang="zh-TW" dirty="0"/>
              <a:t> AI</a:t>
            </a:r>
            <a:endParaRPr lang="en-US" dirty="0"/>
          </a:p>
        </p:txBody>
      </p:sp>
      <p:pic>
        <p:nvPicPr>
          <p:cNvPr id="5" name="Picture 14" descr="C:\Users\Amol Narkhede\Downloads\Images\AI.png">
            <a:extLst>
              <a:ext uri="{FF2B5EF4-FFF2-40B4-BE49-F238E27FC236}">
                <a16:creationId xmlns="" xmlns:a16="http://schemas.microsoft.com/office/drawing/2014/main" id="{C5639F50-8D29-F547-B7D8-96F9A26D1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40143"/>
          <a:stretch>
            <a:fillRect/>
          </a:stretch>
        </p:blipFill>
        <p:spPr bwMode="auto">
          <a:xfrm>
            <a:off x="411146" y="3016976"/>
            <a:ext cx="1102118" cy="1008086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279EA11-EDF8-204D-8F66-3A56A54ABDA6}"/>
              </a:ext>
            </a:extLst>
          </p:cNvPr>
          <p:cNvSpPr/>
          <p:nvPr/>
        </p:nvSpPr>
        <p:spPr>
          <a:xfrm>
            <a:off x="1669144" y="3168880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+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C7EE12D-493F-0A4A-BC88-77121832A6BB}"/>
              </a:ext>
            </a:extLst>
          </p:cNvPr>
          <p:cNvSpPr/>
          <p:nvPr/>
        </p:nvSpPr>
        <p:spPr>
          <a:xfrm>
            <a:off x="5566432" y="3168880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=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61977AA-1422-4B45-AEE0-761457A0357C}"/>
              </a:ext>
            </a:extLst>
          </p:cNvPr>
          <p:cNvSpPr/>
          <p:nvPr/>
        </p:nvSpPr>
        <p:spPr>
          <a:xfrm>
            <a:off x="6310365" y="4071948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QuAI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7DF3C71-11F6-2B40-9976-87C28CCCB479}"/>
              </a:ext>
            </a:extLst>
          </p:cNvPr>
          <p:cNvSpPr txBox="1"/>
          <p:nvPr/>
        </p:nvSpPr>
        <p:spPr>
          <a:xfrm>
            <a:off x="508510" y="4178130"/>
            <a:ext cx="697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  <a:ea typeface="微軟正黑體" pitchFamily="34" charset="-120"/>
              </a:rPr>
              <a:t>AI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4B4614B-CE57-7A49-B0A5-E7556E58FD4E}"/>
              </a:ext>
            </a:extLst>
          </p:cNvPr>
          <p:cNvSpPr txBox="1"/>
          <p:nvPr/>
        </p:nvSpPr>
        <p:spPr>
          <a:xfrm>
            <a:off x="2357422" y="4170075"/>
            <a:ext cx="143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  <a:ea typeface="微軟正黑體" pitchFamily="34" charset="-120"/>
              </a:rPr>
              <a:t>TS-1677X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DA3E84EC-6F81-D449-8C3B-185D1457E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6512" y="2986718"/>
            <a:ext cx="991360" cy="991358"/>
          </a:xfrm>
          <a:prstGeom prst="rect">
            <a:avLst/>
          </a:prstGeom>
          <a:noFill/>
        </p:spPr>
      </p:pic>
      <p:sp>
        <p:nvSpPr>
          <p:cNvPr id="13" name="Shape 710">
            <a:extLst>
              <a:ext uri="{FF2B5EF4-FFF2-40B4-BE49-F238E27FC236}">
                <a16:creationId xmlns="" xmlns:a16="http://schemas.microsoft.com/office/drawing/2014/main" id="{12CE1F43-3F5E-8B4A-8DCE-3AF4BDD84ADA}"/>
              </a:ext>
            </a:extLst>
          </p:cNvPr>
          <p:cNvSpPr/>
          <p:nvPr/>
        </p:nvSpPr>
        <p:spPr>
          <a:xfrm flipV="1">
            <a:off x="0" y="1063364"/>
            <a:ext cx="5429256" cy="10018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矩形 3">
            <a:extLst>
              <a:ext uri="{FF2B5EF4-FFF2-40B4-BE49-F238E27FC236}">
                <a16:creationId xmlns="" xmlns:a16="http://schemas.microsoft.com/office/drawing/2014/main" id="{64D6FDE6-31C1-754D-88A3-8E7D2CC74B1C}"/>
              </a:ext>
            </a:extLst>
          </p:cNvPr>
          <p:cNvSpPr/>
          <p:nvPr/>
        </p:nvSpPr>
        <p:spPr>
          <a:xfrm>
            <a:off x="285720" y="1071552"/>
            <a:ext cx="5413634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2400" b="1" dirty="0">
                <a:solidFill>
                  <a:schemeClr val="bg1"/>
                </a:solidFill>
                <a:latin typeface="Arial" pitchFamily="34" charset="0"/>
                <a:ea typeface="微軟正黑體"/>
                <a:cs typeface="Arial" pitchFamily="34" charset="0"/>
              </a:rPr>
              <a:t>QNAP</a:t>
            </a:r>
            <a:r>
              <a:rPr lang="zh-TW" altLang="en-US" sz="2400" b="1" dirty="0">
                <a:solidFill>
                  <a:schemeClr val="bg1"/>
                </a:solidFill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zh-TW" altLang="en-US" sz="24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提供的人工智慧開發者工具包</a:t>
            </a:r>
            <a:endParaRPr lang="en-US" altLang="zh-TW" sz="24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pPr>
              <a:lnSpc>
                <a:spcPct val="120000"/>
              </a:lnSpc>
            </a:pPr>
            <a:r>
              <a:rPr lang="en-US" altLang="zh-TW" sz="24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&gt;&gt; </a:t>
            </a:r>
            <a:r>
              <a:rPr lang="en-US" altLang="zh-TW" sz="2400" b="1" dirty="0">
                <a:solidFill>
                  <a:schemeClr val="bg1"/>
                </a:solidFill>
                <a:latin typeface="Arial" pitchFamily="34" charset="0"/>
                <a:ea typeface="微軟正黑體"/>
                <a:cs typeface="Arial" pitchFamily="34" charset="0"/>
              </a:rPr>
              <a:t>AI Developer Package</a:t>
            </a:r>
          </a:p>
          <a:p>
            <a:pPr>
              <a:lnSpc>
                <a:spcPct val="120000"/>
              </a:lnSpc>
            </a:pPr>
            <a:endParaRPr lang="en-US" altLang="zh-TW" sz="2800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5" name="矩形 6">
            <a:extLst>
              <a:ext uri="{FF2B5EF4-FFF2-40B4-BE49-F238E27FC236}">
                <a16:creationId xmlns="" xmlns:a16="http://schemas.microsoft.com/office/drawing/2014/main" id="{B6900277-5D83-5140-A2B5-332834B74BF8}"/>
              </a:ext>
            </a:extLst>
          </p:cNvPr>
          <p:cNvSpPr/>
          <p:nvPr/>
        </p:nvSpPr>
        <p:spPr>
          <a:xfrm>
            <a:off x="285720" y="2143122"/>
            <a:ext cx="528641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600" b="1" dirty="0">
                <a:latin typeface="微軟正黑體"/>
                <a:ea typeface="微軟正黑體"/>
                <a:cs typeface="微軟正黑體"/>
              </a:rPr>
              <a:t>讓數據科學家和開發人員可以在</a:t>
            </a:r>
            <a:r>
              <a:rPr lang="en-US" altLang="zh-TW" sz="1600" b="1" dirty="0"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1600" b="1" dirty="0">
                <a:latin typeface="Arial" pitchFamily="34" charset="0"/>
                <a:ea typeface="微軟正黑體"/>
                <a:cs typeface="Arial" pitchFamily="34" charset="0"/>
              </a:rPr>
              <a:t>QNAP NAS </a:t>
            </a:r>
            <a:r>
              <a:rPr lang="zh-TW" altLang="en-US" sz="1600" b="1" dirty="0">
                <a:latin typeface="微軟正黑體"/>
                <a:ea typeface="微軟正黑體"/>
                <a:cs typeface="微軟正黑體"/>
              </a:rPr>
              <a:t>上快速建構、訓練和最佳化</a:t>
            </a:r>
            <a:r>
              <a:rPr lang="zh-TW" altLang="en-US" sz="1600" b="1" dirty="0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TW" sz="1600" b="1" dirty="0">
                <a:latin typeface="Arial" pitchFamily="34" charset="0"/>
                <a:ea typeface="微軟正黑體"/>
                <a:cs typeface="Arial" pitchFamily="34" charset="0"/>
              </a:rPr>
              <a:t>AI </a:t>
            </a:r>
            <a:r>
              <a:rPr lang="zh-TW" altLang="en-US" sz="1600" b="1" dirty="0">
                <a:latin typeface="微軟正黑體"/>
                <a:ea typeface="微軟正黑體"/>
                <a:cs typeface="微軟正黑體"/>
              </a:rPr>
              <a:t>模型。</a:t>
            </a:r>
            <a:endParaRPr lang="en-US" altLang="zh-TW" sz="1600" b="1" dirty="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17" name="Picture 2" descr="QTS image processing">
            <a:extLst>
              <a:ext uri="{FF2B5EF4-FFF2-40B4-BE49-F238E27FC236}">
                <a16:creationId xmlns="" xmlns:a16="http://schemas.microsoft.com/office/drawing/2014/main" id="{0EDB0B46-AC1E-AA4F-B692-36B0CABA8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6750" y="3016976"/>
            <a:ext cx="791068" cy="1059466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F0F5775-1BB4-5541-906B-AA0C51C0A2AB}"/>
              </a:ext>
            </a:extLst>
          </p:cNvPr>
          <p:cNvSpPr/>
          <p:nvPr/>
        </p:nvSpPr>
        <p:spPr>
          <a:xfrm>
            <a:off x="3955160" y="3136298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DDAA518-27EA-AF46-8938-958AC3332233}"/>
              </a:ext>
            </a:extLst>
          </p:cNvPr>
          <p:cNvSpPr txBox="1"/>
          <p:nvPr/>
        </p:nvSpPr>
        <p:spPr>
          <a:xfrm>
            <a:off x="4183561" y="4170075"/>
            <a:ext cx="1674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微軟正黑體" pitchFamily="34" charset="-120"/>
              </a:rPr>
              <a:t>GPU </a:t>
            </a:r>
            <a:r>
              <a:rPr lang="zh-Hant" altLang="en-US" sz="1800" b="1" dirty="0">
                <a:latin typeface="+mj-lt"/>
                <a:ea typeface="微軟正黑體" pitchFamily="34" charset="-120"/>
              </a:rPr>
              <a:t>加速運算</a:t>
            </a:r>
            <a:endParaRPr lang="en-US" sz="1800" b="1" dirty="0">
              <a:latin typeface="+mj-lt"/>
              <a:ea typeface="微軟正黑體" pitchFamily="34" charset="-120"/>
            </a:endParaRPr>
          </a:p>
        </p:txBody>
      </p:sp>
      <p:pic>
        <p:nvPicPr>
          <p:cNvPr id="32" name="Picture 31" descr="C:\Users\Amol Narkhede\Downloads\Images\Mxnet_200px.57d037a9feb8b9ac92f960051d28eae7dd67361f.png">
            <a:extLst>
              <a:ext uri="{FF2B5EF4-FFF2-40B4-BE49-F238E27FC236}">
                <a16:creationId xmlns="" xmlns:a16="http://schemas.microsoft.com/office/drawing/2014/main" id="{53DAD40A-3597-5948-8CCB-06A8E8B26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06261" y="1715081"/>
            <a:ext cx="1394631" cy="460228"/>
          </a:xfrm>
          <a:prstGeom prst="rect">
            <a:avLst/>
          </a:prstGeom>
          <a:noFill/>
        </p:spPr>
      </p:pic>
      <p:pic>
        <p:nvPicPr>
          <p:cNvPr id="33" name="Picture 32" descr="C:\Users\Amol Narkhede\Downloads\Images\tensorflow_logo_200px.34e3e453e8843db827289ddc20ab2d7def96d2e4.png">
            <a:extLst>
              <a:ext uri="{FF2B5EF4-FFF2-40B4-BE49-F238E27FC236}">
                <a16:creationId xmlns="" xmlns:a16="http://schemas.microsoft.com/office/drawing/2014/main" id="{32BE4E8A-46DA-6C42-9FE3-3F1B9F0B4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08304" y="1783499"/>
            <a:ext cx="1519852" cy="288772"/>
          </a:xfrm>
          <a:prstGeom prst="rect">
            <a:avLst/>
          </a:prstGeom>
          <a:noFill/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DFA5A768-E99C-C345-AF8C-6F74812DC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9586" y="1143577"/>
            <a:ext cx="1063154" cy="425261"/>
          </a:xfrm>
          <a:prstGeom prst="rect">
            <a:avLst/>
          </a:prstGeom>
          <a:noFill/>
        </p:spPr>
      </p:pic>
      <p:pic>
        <p:nvPicPr>
          <p:cNvPr id="35" name="Picture 34" descr="C:\Users\Amol Narkhede\Downloads\Images\600x400_Caffe_Logo.787d682b6ce4b35d57c7595f846da03e0c1007e6.png">
            <a:extLst>
              <a:ext uri="{FF2B5EF4-FFF2-40B4-BE49-F238E27FC236}">
                <a16:creationId xmlns="" xmlns:a16="http://schemas.microsoft.com/office/drawing/2014/main" id="{33C51292-B825-9F4E-8AD8-2F1593025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t="25278" b="21944"/>
          <a:stretch>
            <a:fillRect/>
          </a:stretch>
        </p:blipFill>
        <p:spPr bwMode="auto">
          <a:xfrm>
            <a:off x="5429256" y="1053093"/>
            <a:ext cx="1475372" cy="519112"/>
          </a:xfrm>
          <a:prstGeom prst="rect">
            <a:avLst/>
          </a:prstGeom>
          <a:noFill/>
        </p:spPr>
      </p:pic>
      <p:pic>
        <p:nvPicPr>
          <p:cNvPr id="36" name="Picture 35" descr="C:\Users\Amol Narkhede\Downloads\Images\cntk_logo_200px.0ee83ba4a80c182ce8e3dfe52667a960ac21973b.png">
            <a:extLst>
              <a:ext uri="{FF2B5EF4-FFF2-40B4-BE49-F238E27FC236}">
                <a16:creationId xmlns="" xmlns:a16="http://schemas.microsoft.com/office/drawing/2014/main" id="{B1FC3364-3EEE-CC43-9AF7-36193ABC1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l="22519" r="20655"/>
          <a:stretch>
            <a:fillRect/>
          </a:stretch>
        </p:blipFill>
        <p:spPr bwMode="auto">
          <a:xfrm>
            <a:off x="6961753" y="947673"/>
            <a:ext cx="922932" cy="649652"/>
          </a:xfrm>
          <a:prstGeom prst="rect">
            <a:avLst/>
          </a:prstGeom>
          <a:noFill/>
        </p:spPr>
      </p:pic>
      <p:pic>
        <p:nvPicPr>
          <p:cNvPr id="37" name="Picture 36" descr="C:\Users\Amol Narkhede\Downloads\Images\Nvidia_CUDA_Logo.jpg">
            <a:extLst>
              <a:ext uri="{FF2B5EF4-FFF2-40B4-BE49-F238E27FC236}">
                <a16:creationId xmlns="" xmlns:a16="http://schemas.microsoft.com/office/drawing/2014/main" id="{50E376BD-D63E-F548-8270-9DDF0CC4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00892" y="2286585"/>
            <a:ext cx="705563" cy="428041"/>
          </a:xfrm>
          <a:prstGeom prst="rect">
            <a:avLst/>
          </a:prstGeom>
          <a:noFill/>
        </p:spPr>
      </p:pic>
      <p:pic>
        <p:nvPicPr>
          <p:cNvPr id="23" name="圖片 25" descr="TS-1677X_font.png">
            <a:extLst>
              <a:ext uri="{FF2B5EF4-FFF2-40B4-BE49-F238E27FC236}">
                <a16:creationId xmlns="" xmlns:a16="http://schemas.microsoft.com/office/drawing/2014/main" id="{01C123C7-7BAF-7340-95B5-78A81F4C8334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000232" y="2857502"/>
            <a:ext cx="2185689" cy="13662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77000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邊形 15"/>
          <p:cNvSpPr/>
          <p:nvPr/>
        </p:nvSpPr>
        <p:spPr>
          <a:xfrm>
            <a:off x="4786314" y="3327620"/>
            <a:ext cx="6143668" cy="1030080"/>
          </a:xfrm>
          <a:prstGeom prst="parallelogram">
            <a:avLst>
              <a:gd name="adj" fmla="val 55727"/>
            </a:avLst>
          </a:prstGeom>
          <a:solidFill>
            <a:schemeClr val="accent2">
              <a:lumMod val="75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4786314" y="2071684"/>
            <a:ext cx="6143668" cy="1071570"/>
            <a:chOff x="4857752" y="1337487"/>
            <a:chExt cx="2329260" cy="511841"/>
          </a:xfrm>
        </p:grpSpPr>
        <p:sp>
          <p:nvSpPr>
            <p:cNvPr id="13" name="平行四邊形 12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chemeClr val="accent2">
                <a:lumMod val="75000"/>
              </a:schemeClr>
            </a:solidFill>
            <a:ln w="12700"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-12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QTS </a:t>
            </a:r>
            <a:r>
              <a:rPr lang="zh-TW" altLang="en-US" dirty="0"/>
              <a:t>與虛擬化應用提升生產力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44" y="1997414"/>
            <a:ext cx="4904481" cy="29317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4008" y="928676"/>
            <a:ext cx="4357148" cy="7232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zh-TW" altLang="en-US" sz="24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Microsoft JhengHei" charset="-120"/>
                <a:cs typeface="Microsoft JhengHei" charset="-120"/>
              </a:rPr>
              <a:t>一機多系統</a:t>
            </a:r>
            <a:endParaRPr lang="en-US" altLang="zh-TW" sz="2400" b="1" dirty="0">
              <a:solidFill>
                <a:schemeClr val="accent6">
                  <a:lumMod val="75000"/>
                </a:schemeClr>
              </a:solidFill>
              <a:latin typeface="+mj-lt"/>
              <a:ea typeface="Microsoft JhengHei" charset="-120"/>
              <a:cs typeface="Microsoft JhengHei" charset="-120"/>
            </a:endParaRPr>
          </a:p>
          <a:p>
            <a:pPr algn="ctr" eaLnBrk="1" hangingPunct="1">
              <a:defRPr/>
            </a:pPr>
            <a:r>
              <a:rPr lang="zh-TW" altLang="en-US" sz="1500" b="1" dirty="0">
                <a:latin typeface="Microsoft JhengHei" charset="-120"/>
                <a:ea typeface="Microsoft JhengHei" charset="-120"/>
                <a:cs typeface="Microsoft JhengHei" charset="-120"/>
              </a:rPr>
              <a:t>運行</a:t>
            </a:r>
            <a:r>
              <a:rPr lang="en-US" altLang="zh-TW" sz="1500" b="1" dirty="0"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lang="en-US" altLang="zh-TW" sz="1500" b="1" dirty="0">
                <a:latin typeface="Arial" pitchFamily="34" charset="0"/>
                <a:ea typeface="Microsoft JhengHei" charset="-120"/>
                <a:cs typeface="Arial" pitchFamily="34" charset="0"/>
              </a:rPr>
              <a:t>Windows/Linux </a:t>
            </a:r>
            <a:r>
              <a:rPr lang="zh-TW" altLang="en-US" sz="1500" b="1" dirty="0">
                <a:latin typeface="Microsoft JhengHei" charset="-120"/>
                <a:ea typeface="Microsoft JhengHei" charset="-120"/>
                <a:cs typeface="Microsoft JhengHei" charset="-120"/>
              </a:rPr>
              <a:t>虛擬機與各式軟體容器</a:t>
            </a:r>
            <a:endParaRPr lang="en-US" sz="1500" b="1" dirty="0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480" y="876874"/>
            <a:ext cx="2714644" cy="1123372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sz="2400" b="1" dirty="0">
                <a:solidFill>
                  <a:srgbClr val="0070C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QTS 4.3.4 </a:t>
            </a:r>
          </a:p>
          <a:p>
            <a:pPr eaLnBrk="1" hangingPunct="1">
              <a:defRPr/>
            </a:pPr>
            <a:r>
              <a:rPr lang="zh-TW" altLang="en-US" sz="2000" b="1" dirty="0">
                <a:solidFill>
                  <a:srgbClr val="0070C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儲存管理介面、快照</a:t>
            </a:r>
            <a:endParaRPr lang="en-US" altLang="zh-TW" sz="2000" b="1" dirty="0">
              <a:solidFill>
                <a:srgbClr val="0070C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eaLnBrk="1" hangingPunct="1">
              <a:defRPr/>
            </a:pPr>
            <a:r>
              <a:rPr lang="zh-TW" altLang="en-US" sz="2000" b="1" dirty="0">
                <a:solidFill>
                  <a:srgbClr val="0070C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與多媒體中心</a:t>
            </a:r>
            <a:endParaRPr lang="en-US" altLang="zh-TW" sz="2000" b="1" dirty="0">
              <a:solidFill>
                <a:srgbClr val="0070C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6544" y="2292504"/>
            <a:ext cx="2786050" cy="707874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zh-TW" altLang="en-US" sz="2000" b="1" dirty="0">
                <a:solidFill>
                  <a:srgbClr val="FFFF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虛擬機工作站</a:t>
            </a:r>
            <a:endParaRPr lang="en-US" altLang="zh-TW" sz="2000" b="1" dirty="0">
              <a:solidFill>
                <a:srgbClr val="FFFF0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algn="ctr" eaLnBrk="1" hangingPunct="1">
              <a:defRPr/>
            </a:pPr>
            <a:r>
              <a:rPr lang="en-US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(Virtualization Station)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57982" y="3500444"/>
            <a:ext cx="2714612" cy="707874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>
              <a:defRPr/>
            </a:pPr>
            <a:r>
              <a:rPr lang="zh-TW" altLang="en-US" sz="2000" b="1" dirty="0">
                <a:solidFill>
                  <a:srgbClr val="FFFF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軟體容器工作站</a:t>
            </a:r>
            <a:endParaRPr lang="en-US" altLang="zh-TW" sz="2000" b="1" dirty="0">
              <a:solidFill>
                <a:srgbClr val="FFFF0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algn="ctr" eaLnBrk="1" hangingPunct="1">
              <a:defRPr/>
            </a:pPr>
            <a:r>
              <a:rPr lang="en-US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(Container Station)</a:t>
            </a:r>
          </a:p>
        </p:txBody>
      </p:sp>
      <p:pic>
        <p:nvPicPr>
          <p:cNvPr id="3075" name="Picture 3" descr="\\MARKETING\Marketing\MarketingMaterials\素材\_icons\ICON_Sabrina\Virtualization Station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0694" y="2214560"/>
            <a:ext cx="785818" cy="785818"/>
          </a:xfrm>
          <a:prstGeom prst="rect">
            <a:avLst/>
          </a:prstGeom>
          <a:noFill/>
        </p:spPr>
      </p:pic>
      <p:pic>
        <p:nvPicPr>
          <p:cNvPr id="3076" name="Picture 4" descr="\\MARKETING\Marketing\MarketingMaterials\素材\_icons\00_4.2iconPNG\Container-Station-icon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0694" y="3455438"/>
            <a:ext cx="785818" cy="785818"/>
          </a:xfrm>
          <a:prstGeom prst="rect">
            <a:avLst/>
          </a:prstGeom>
          <a:noFill/>
        </p:spPr>
      </p:pic>
      <p:pic>
        <p:nvPicPr>
          <p:cNvPr id="18" name="Picture 4" descr="C:\Users\user\Desktop\TS-x28A_PPT\new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928676"/>
            <a:ext cx="1080120" cy="10573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86745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zh-Hant" altLang="en-US" dirty="0">
                <a:solidFill>
                  <a:srgbClr val="FFFFFF"/>
                </a:solidFill>
                <a:cs typeface="Arial"/>
                <a:sym typeface="Arial"/>
              </a:rPr>
              <a:t>多核高頻狠甩對手幾十條街</a:t>
            </a:r>
            <a:endParaRPr lang="en-US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2FA82418-2215-F645-8756-1A5C0D8099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90257969"/>
              </p:ext>
            </p:extLst>
          </p:nvPr>
        </p:nvGraphicFramePr>
        <p:xfrm>
          <a:off x="214282" y="814958"/>
          <a:ext cx="8786873" cy="1600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00132">
                  <a:extLst>
                    <a:ext uri="{9D8B030D-6E8A-4147-A177-3AD203B41FA5}">
                      <a16:colId xmlns="" xmlns:a16="http://schemas.microsoft.com/office/drawing/2014/main" val="1575236576"/>
                    </a:ext>
                  </a:extLst>
                </a:gridCol>
                <a:gridCol w="1571636">
                  <a:extLst>
                    <a:ext uri="{9D8B030D-6E8A-4147-A177-3AD203B41FA5}">
                      <a16:colId xmlns="" xmlns:a16="http://schemas.microsoft.com/office/drawing/2014/main" val="759264157"/>
                    </a:ext>
                  </a:extLst>
                </a:gridCol>
                <a:gridCol w="1000132">
                  <a:extLst>
                    <a:ext uri="{9D8B030D-6E8A-4147-A177-3AD203B41FA5}">
                      <a16:colId xmlns="" xmlns:a16="http://schemas.microsoft.com/office/drawing/2014/main" val="1929154545"/>
                    </a:ext>
                  </a:extLst>
                </a:gridCol>
                <a:gridCol w="1285884">
                  <a:extLst>
                    <a:ext uri="{9D8B030D-6E8A-4147-A177-3AD203B41FA5}">
                      <a16:colId xmlns="" xmlns:a16="http://schemas.microsoft.com/office/drawing/2014/main" val="2918025725"/>
                    </a:ext>
                  </a:extLst>
                </a:gridCol>
                <a:gridCol w="1285884">
                  <a:extLst>
                    <a:ext uri="{9D8B030D-6E8A-4147-A177-3AD203B41FA5}">
                      <a16:colId xmlns="" xmlns:a16="http://schemas.microsoft.com/office/drawing/2014/main" val="850611091"/>
                    </a:ext>
                  </a:extLst>
                </a:gridCol>
                <a:gridCol w="1357322">
                  <a:extLst>
                    <a:ext uri="{9D8B030D-6E8A-4147-A177-3AD203B41FA5}">
                      <a16:colId xmlns="" xmlns:a16="http://schemas.microsoft.com/office/drawing/2014/main" val="1122645152"/>
                    </a:ext>
                  </a:extLst>
                </a:gridCol>
                <a:gridCol w="1285883">
                  <a:extLst>
                    <a:ext uri="{9D8B030D-6E8A-4147-A177-3AD203B41FA5}">
                      <a16:colId xmlns="" xmlns:a16="http://schemas.microsoft.com/office/drawing/2014/main" val="1665444633"/>
                    </a:ext>
                  </a:extLst>
                </a:gridCol>
              </a:tblGrid>
              <a:tr h="262986">
                <a:tc>
                  <a:txBody>
                    <a:bodyPr/>
                    <a:lstStyle/>
                    <a:p>
                      <a:pPr algn="ctr"/>
                      <a:r>
                        <a:rPr lang="zh-Hant" altLang="en-US" sz="1500" b="1" dirty="0">
                          <a:latin typeface="微軟正黑體" pitchFamily="34" charset="-120"/>
                          <a:ea typeface="微軟正黑體" pitchFamily="34" charset="-120"/>
                        </a:rPr>
                        <a:t>品牌</a:t>
                      </a:r>
                      <a:endParaRPr lang="en-US" sz="15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t" altLang="en-US" sz="1500" b="1" dirty="0">
                          <a:latin typeface="微軟正黑體" pitchFamily="34" charset="-120"/>
                          <a:ea typeface="微軟正黑體" pitchFamily="34" charset="-120"/>
                        </a:rPr>
                        <a:t>處理器型號</a:t>
                      </a:r>
                      <a:endParaRPr lang="en-US" sz="15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t" altLang="en-US" sz="1500" b="1" dirty="0">
                          <a:latin typeface="微軟正黑體" pitchFamily="34" charset="-120"/>
                          <a:ea typeface="微軟正黑體" pitchFamily="34" charset="-120"/>
                        </a:rPr>
                        <a:t>核心數</a:t>
                      </a:r>
                      <a:endParaRPr lang="en-US" sz="15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t" altLang="en-US" sz="1500" b="1" dirty="0">
                          <a:latin typeface="微軟正黑體" pitchFamily="34" charset="-120"/>
                          <a:ea typeface="微軟正黑體" pitchFamily="34" charset="-120"/>
                        </a:rPr>
                        <a:t>執行緒數</a:t>
                      </a:r>
                      <a:endParaRPr lang="en-US" sz="15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t" altLang="en-US" sz="1500" b="1" dirty="0">
                          <a:latin typeface="微軟正黑體" pitchFamily="34" charset="-120"/>
                          <a:ea typeface="微軟正黑體" pitchFamily="34" charset="-120"/>
                        </a:rPr>
                        <a:t>基礎時脈</a:t>
                      </a:r>
                      <a:endParaRPr lang="en-US" sz="15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t" altLang="en-US" sz="1500" b="1" dirty="0">
                          <a:latin typeface="微軟正黑體" pitchFamily="34" charset="-120"/>
                          <a:ea typeface="微軟正黑體" pitchFamily="34" charset="-120"/>
                        </a:rPr>
                        <a:t>動態超頻</a:t>
                      </a:r>
                      <a:endParaRPr lang="en-US" sz="15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t" altLang="en-US" sz="1500" b="1" dirty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Hant" sz="1500" b="1" dirty="0">
                          <a:latin typeface="微軟正黑體" pitchFamily="34" charset="-120"/>
                          <a:ea typeface="微軟正黑體" pitchFamily="34" charset="-120"/>
                        </a:rPr>
                        <a:t>L3 Cache</a:t>
                      </a:r>
                      <a:endParaRPr lang="en-US" sz="15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69973306"/>
                  </a:ext>
                </a:extLst>
              </a:tr>
              <a:tr h="26298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QNAP</a:t>
                      </a:r>
                      <a:endParaRPr lang="en-US" sz="1500" dirty="0"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Ryzen 7 1700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8C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16T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3.0GHz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3.7GHz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16MB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749573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QNAP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Ryzen 5 1600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6C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12T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3.2GHz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3.6GHz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16MB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71654479"/>
                  </a:ext>
                </a:extLst>
              </a:tr>
              <a:tr h="2629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QNAP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Ryzen 3 1200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4C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4T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3.1GHz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3.4GHz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8MB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57751212"/>
                  </a:ext>
                </a:extLst>
              </a:tr>
              <a:tr h="26298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 err="1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Synology</a:t>
                      </a:r>
                      <a:endParaRPr lang="en-US" sz="1500" dirty="0"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Xeon-D 1527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4C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8T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2.2GHz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2.7GHz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6MB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2758239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A7974B8-7612-EF44-B495-3A2901B22A6D}"/>
              </a:ext>
            </a:extLst>
          </p:cNvPr>
          <p:cNvSpPr/>
          <p:nvPr/>
        </p:nvSpPr>
        <p:spPr>
          <a:xfrm>
            <a:off x="2857488" y="4500576"/>
            <a:ext cx="5400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ant" altLang="en-US" sz="800" dirty="0">
                <a:latin typeface="微軟正黑體" pitchFamily="34" charset="-120"/>
                <a:ea typeface="微軟正黑體" pitchFamily="34" charset="-120"/>
              </a:rPr>
              <a:t>資料來源 </a:t>
            </a:r>
            <a:r>
              <a:rPr lang="en-US" altLang="zh-Hant" sz="800" dirty="0">
                <a:latin typeface="微軟正黑體" pitchFamily="34" charset="-120"/>
                <a:ea typeface="微軟正黑體" pitchFamily="34" charset="-120"/>
              </a:rPr>
              <a:t>2018/03/10: 1. AMD &amp; Intel </a:t>
            </a:r>
            <a:r>
              <a:rPr lang="zh-Hant" altLang="en-US" sz="800" dirty="0">
                <a:latin typeface="微軟正黑體" pitchFamily="34" charset="-120"/>
                <a:ea typeface="微軟正黑體" pitchFamily="34" charset="-120"/>
              </a:rPr>
              <a:t>官方網站 </a:t>
            </a:r>
            <a:r>
              <a:rPr lang="en-US" altLang="zh-Hant" sz="800" dirty="0">
                <a:latin typeface="微軟正黑體" pitchFamily="34" charset="-120"/>
                <a:ea typeface="微軟正黑體" pitchFamily="34" charset="-120"/>
              </a:rPr>
              <a:t>2. </a:t>
            </a:r>
            <a:r>
              <a:rPr lang="en-US" altLang="zh-TW" sz="800" dirty="0">
                <a:latin typeface="微軟正黑體" pitchFamily="34" charset="-120"/>
                <a:ea typeface="微軟正黑體" pitchFamily="34" charset="-120"/>
              </a:rPr>
              <a:t>http://www.pcstore.com.tw/point/M09987946.htm</a:t>
            </a:r>
          </a:p>
        </p:txBody>
      </p:sp>
      <p:pic>
        <p:nvPicPr>
          <p:cNvPr id="9" name="Shape 44">
            <a:extLst>
              <a:ext uri="{FF2B5EF4-FFF2-40B4-BE49-F238E27FC236}">
                <a16:creationId xmlns="" xmlns:a16="http://schemas.microsoft.com/office/drawing/2014/main" id="{EF2429B7-6E3B-3E46-9783-E081D2973109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 r="55426"/>
          <a:stretch/>
        </p:blipFill>
        <p:spPr>
          <a:xfrm>
            <a:off x="205162" y="2557779"/>
            <a:ext cx="545229" cy="48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45">
            <a:extLst>
              <a:ext uri="{FF2B5EF4-FFF2-40B4-BE49-F238E27FC236}">
                <a16:creationId xmlns="" xmlns:a16="http://schemas.microsoft.com/office/drawing/2014/main" id="{1D50726B-6A7F-F647-87CA-1896C3550B9D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 r="55426"/>
          <a:stretch/>
        </p:blipFill>
        <p:spPr>
          <a:xfrm>
            <a:off x="781226" y="2557779"/>
            <a:ext cx="545229" cy="48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4CCA0FB-1C08-A948-85F1-462C52FDD0A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7290" y="2571750"/>
            <a:ext cx="498304" cy="439680"/>
          </a:xfrm>
          <a:prstGeom prst="rect">
            <a:avLst/>
          </a:prstGeom>
        </p:spPr>
      </p:pic>
      <p:sp>
        <p:nvSpPr>
          <p:cNvPr id="14" name="Shape 204">
            <a:extLst>
              <a:ext uri="{FF2B5EF4-FFF2-40B4-BE49-F238E27FC236}">
                <a16:creationId xmlns="" xmlns:a16="http://schemas.microsoft.com/office/drawing/2014/main" id="{17DDD23F-5A98-AA49-817E-6F38628EDC91}"/>
              </a:ext>
            </a:extLst>
          </p:cNvPr>
          <p:cNvSpPr txBox="1"/>
          <p:nvPr/>
        </p:nvSpPr>
        <p:spPr>
          <a:xfrm>
            <a:off x="1928794" y="2643188"/>
            <a:ext cx="1198703" cy="38459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dirty="0">
                <a:latin typeface="微軟正黑體" pitchFamily="34" charset="-120"/>
                <a:ea typeface="微軟正黑體" pitchFamily="34" charset="-120"/>
                <a:sym typeface="Arial"/>
              </a:rPr>
              <a:t>TS-1677X</a:t>
            </a:r>
            <a:endParaRPr lang="zh-TW" sz="1500" b="1" i="0" u="none" strike="noStrike" cap="none" dirty="0"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12" name="圖片 11" descr="TS-1677X_Left-angle-of-elevatio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42909" y="3000378"/>
            <a:ext cx="3214711" cy="2009549"/>
          </a:xfrm>
          <a:prstGeom prst="rect">
            <a:avLst/>
          </a:prstGeom>
        </p:spPr>
      </p:pic>
      <p:grpSp>
        <p:nvGrpSpPr>
          <p:cNvPr id="16" name="群組 15"/>
          <p:cNvGrpSpPr/>
          <p:nvPr/>
        </p:nvGrpSpPr>
        <p:grpSpPr>
          <a:xfrm>
            <a:off x="2786050" y="2922997"/>
            <a:ext cx="6157918" cy="1506141"/>
            <a:chOff x="2786050" y="2922997"/>
            <a:chExt cx="6157918" cy="1506141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2C1E7828-59DF-2945-A979-EF7A9237F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050" y="2922997"/>
              <a:ext cx="6157918" cy="1506141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 rot="491354">
              <a:off x="7643834" y="3643320"/>
              <a:ext cx="571504" cy="214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D2A652F-94F8-8841-9904-871AC2863F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9124" y="2500312"/>
            <a:ext cx="477838" cy="4778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166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 descr="TS-1677X_fo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1971" y="3071816"/>
            <a:ext cx="2585913" cy="161648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4446" y="0"/>
            <a:ext cx="7929586" cy="857250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利用虛擬機工作站運行的虛擬 </a:t>
            </a:r>
            <a:r>
              <a:rPr lang="en-US" altLang="zh-TW" sz="3200" dirty="0"/>
              <a:t>QTS</a:t>
            </a:r>
            <a:r>
              <a:rPr lang="zh-TW" altLang="en-US" sz="3200" dirty="0"/>
              <a:t> </a:t>
            </a:r>
            <a:r>
              <a:rPr lang="en-US" altLang="zh-TW" sz="3200" dirty="0"/>
              <a:t>-</a:t>
            </a:r>
            <a:r>
              <a:rPr lang="zh-TW" altLang="en-US" sz="3200" dirty="0"/>
              <a:t> </a:t>
            </a:r>
            <a:r>
              <a:rPr lang="en-US" altLang="zh-TW" sz="3200" dirty="0" err="1"/>
              <a:t>vQTS</a:t>
            </a:r>
            <a:endParaRPr lang="zh-TW" altLang="en-US" sz="3200" dirty="0"/>
          </a:p>
        </p:txBody>
      </p:sp>
      <p:sp>
        <p:nvSpPr>
          <p:cNvPr id="11" name="Rounded Rectangle"/>
          <p:cNvSpPr/>
          <p:nvPr/>
        </p:nvSpPr>
        <p:spPr>
          <a:xfrm>
            <a:off x="6357950" y="1071552"/>
            <a:ext cx="2214578" cy="3214710"/>
          </a:xfrm>
          <a:prstGeom prst="roundRect">
            <a:avLst>
              <a:gd name="adj" fmla="val 13882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19" y="2983022"/>
            <a:ext cx="1714580" cy="10567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19" y="1841485"/>
            <a:ext cx="1291388" cy="1031697"/>
          </a:xfrm>
          <a:prstGeom prst="rect">
            <a:avLst/>
          </a:prstGeom>
        </p:spPr>
      </p:pic>
      <p:sp>
        <p:nvSpPr>
          <p:cNvPr id="14" name="TextBox 22"/>
          <p:cNvSpPr txBox="1"/>
          <p:nvPr/>
        </p:nvSpPr>
        <p:spPr>
          <a:xfrm>
            <a:off x="617771" y="1214428"/>
            <a:ext cx="22397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一般虛擬機 </a:t>
            </a:r>
            <a:r>
              <a:rPr lang="en-US" sz="1600" b="1" dirty="0">
                <a:latin typeface="微軟正黑體" pitchFamily="34" charset="-120"/>
                <a:ea typeface="微軟正黑體" pitchFamily="34" charset="-120"/>
              </a:rPr>
              <a:t>Windows,</a:t>
            </a:r>
          </a:p>
          <a:p>
            <a:pPr algn="ctr"/>
            <a:r>
              <a:rPr lang="en-US" sz="1600" b="1" dirty="0">
                <a:latin typeface="微軟正黑體" pitchFamily="34" charset="-120"/>
                <a:ea typeface="微軟正黑體" pitchFamily="34" charset="-120"/>
              </a:rPr>
              <a:t> Linux, UNIX</a:t>
            </a:r>
          </a:p>
        </p:txBody>
      </p:sp>
      <p:sp>
        <p:nvSpPr>
          <p:cNvPr id="16" name="Rounded Rectangle 5"/>
          <p:cNvSpPr/>
          <p:nvPr/>
        </p:nvSpPr>
        <p:spPr>
          <a:xfrm>
            <a:off x="2928926" y="2701569"/>
            <a:ext cx="3357586" cy="35719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虛擬機工作站</a:t>
            </a:r>
            <a:endParaRPr lang="en-US" sz="2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327" y="4015478"/>
            <a:ext cx="627974" cy="627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群組 17"/>
          <p:cNvGrpSpPr/>
          <p:nvPr/>
        </p:nvGrpSpPr>
        <p:grpSpPr>
          <a:xfrm>
            <a:off x="2942469" y="1142990"/>
            <a:ext cx="3143892" cy="1435849"/>
            <a:chOff x="2571736" y="928676"/>
            <a:chExt cx="3456729" cy="157872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14942" y="928676"/>
              <a:ext cx="813523" cy="792907"/>
            </a:xfrm>
            <a:prstGeom prst="rect">
              <a:avLst/>
            </a:prstGeom>
          </p:spPr>
        </p:pic>
        <p:pic>
          <p:nvPicPr>
            <p:cNvPr id="20" name="Picture 1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14942" y="1714494"/>
              <a:ext cx="813523" cy="792907"/>
            </a:xfrm>
            <a:prstGeom prst="rect">
              <a:avLst/>
            </a:prstGeom>
          </p:spPr>
        </p:pic>
        <p:pic>
          <p:nvPicPr>
            <p:cNvPr id="21" name="Picture 1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00562" y="928676"/>
              <a:ext cx="813523" cy="792907"/>
            </a:xfrm>
            <a:prstGeom prst="rect">
              <a:avLst/>
            </a:prstGeom>
          </p:spPr>
        </p:pic>
        <p:pic>
          <p:nvPicPr>
            <p:cNvPr id="22" name="Picture 1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00562" y="1714494"/>
              <a:ext cx="813523" cy="792907"/>
            </a:xfrm>
            <a:prstGeom prst="rect">
              <a:avLst/>
            </a:prstGeom>
          </p:spPr>
        </p:pic>
        <p:grpSp>
          <p:nvGrpSpPr>
            <p:cNvPr id="4" name="群組 32"/>
            <p:cNvGrpSpPr/>
            <p:nvPr/>
          </p:nvGrpSpPr>
          <p:grpSpPr>
            <a:xfrm>
              <a:off x="2571736" y="928677"/>
              <a:ext cx="773057" cy="1500198"/>
              <a:chOff x="2500298" y="1428742"/>
              <a:chExt cx="813522" cy="1578725"/>
            </a:xfrm>
          </p:grpSpPr>
          <p:pic>
            <p:nvPicPr>
              <p:cNvPr id="27" name="Picture 18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00298" y="1428742"/>
                <a:ext cx="813522" cy="792907"/>
              </a:xfrm>
              <a:prstGeom prst="rect">
                <a:avLst/>
              </a:prstGeom>
            </p:spPr>
          </p:pic>
          <p:pic>
            <p:nvPicPr>
              <p:cNvPr id="28" name="Picture 18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00298" y="2214560"/>
                <a:ext cx="813522" cy="792907"/>
              </a:xfrm>
              <a:prstGeom prst="rect">
                <a:avLst/>
              </a:prstGeom>
            </p:spPr>
          </p:pic>
        </p:grpSp>
        <p:grpSp>
          <p:nvGrpSpPr>
            <p:cNvPr id="5" name="群組 33"/>
            <p:cNvGrpSpPr/>
            <p:nvPr/>
          </p:nvGrpSpPr>
          <p:grpSpPr>
            <a:xfrm>
              <a:off x="3357554" y="928676"/>
              <a:ext cx="773057" cy="1500198"/>
              <a:chOff x="2500298" y="1428742"/>
              <a:chExt cx="813522" cy="1578725"/>
            </a:xfrm>
          </p:grpSpPr>
          <p:pic>
            <p:nvPicPr>
              <p:cNvPr id="25" name="Picture 18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00298" y="1428742"/>
                <a:ext cx="813522" cy="792907"/>
              </a:xfrm>
              <a:prstGeom prst="rect">
                <a:avLst/>
              </a:prstGeom>
            </p:spPr>
          </p:pic>
          <p:pic>
            <p:nvPicPr>
              <p:cNvPr id="26" name="Picture 18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00298" y="2214560"/>
                <a:ext cx="813522" cy="792907"/>
              </a:xfrm>
              <a:prstGeom prst="rect">
                <a:avLst/>
              </a:prstGeom>
            </p:spPr>
          </p:pic>
        </p:grpSp>
      </p:grpSp>
      <p:pic>
        <p:nvPicPr>
          <p:cNvPr id="29" name="Picture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00826" y="1841485"/>
            <a:ext cx="1906790" cy="997381"/>
          </a:xfrm>
          <a:prstGeom prst="rect">
            <a:avLst/>
          </a:prstGeom>
        </p:spPr>
      </p:pic>
      <p:pic>
        <p:nvPicPr>
          <p:cNvPr id="30" name="Picture 2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00826" y="2983022"/>
            <a:ext cx="1919706" cy="1009673"/>
          </a:xfrm>
          <a:prstGeom prst="rect">
            <a:avLst/>
          </a:prstGeom>
        </p:spPr>
      </p:pic>
      <p:sp>
        <p:nvSpPr>
          <p:cNvPr id="31" name="TextBox 12"/>
          <p:cNvSpPr txBox="1"/>
          <p:nvPr/>
        </p:nvSpPr>
        <p:spPr>
          <a:xfrm>
            <a:off x="6500826" y="1357304"/>
            <a:ext cx="1763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虛擬 </a:t>
            </a:r>
            <a:r>
              <a:rPr lang="en-US" altLang="zh-TW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QTS - </a:t>
            </a:r>
            <a:r>
              <a:rPr lang="en-US" altLang="zh-TW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vQTS</a:t>
            </a:r>
            <a:endParaRPr lang="en-US" altLang="zh-TW" sz="16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Rounded Rectangle"/>
          <p:cNvSpPr/>
          <p:nvPr/>
        </p:nvSpPr>
        <p:spPr>
          <a:xfrm>
            <a:off x="642910" y="1071552"/>
            <a:ext cx="2214578" cy="3214710"/>
          </a:xfrm>
          <a:prstGeom prst="roundRect">
            <a:avLst>
              <a:gd name="adj" fmla="val 13882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一台抵多台</a:t>
            </a:r>
          </a:p>
        </p:txBody>
      </p:sp>
      <p:sp>
        <p:nvSpPr>
          <p:cNvPr id="5" name="Rectangle 2"/>
          <p:cNvSpPr/>
          <p:nvPr/>
        </p:nvSpPr>
        <p:spPr>
          <a:xfrm>
            <a:off x="539552" y="987574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400"/>
              </a:spcAft>
            </a:pP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彈性分配給不同部門、不同群組各自獨立使用，區隔權限與應用環境</a:t>
            </a:r>
            <a:r>
              <a:rPr lang="zh-TW" altLang="en-US" sz="2000" dirty="0"/>
              <a:t>。</a:t>
            </a:r>
            <a:endParaRPr lang="en-US" altLang="zh-TW" sz="2000" dirty="0"/>
          </a:p>
        </p:txBody>
      </p:sp>
      <p:grpSp>
        <p:nvGrpSpPr>
          <p:cNvPr id="3" name="群組 5"/>
          <p:cNvGrpSpPr/>
          <p:nvPr/>
        </p:nvGrpSpPr>
        <p:grpSpPr>
          <a:xfrm>
            <a:off x="879611" y="1633676"/>
            <a:ext cx="6869020" cy="2938338"/>
            <a:chOff x="547065" y="1500180"/>
            <a:chExt cx="7203024" cy="3081214"/>
          </a:xfrm>
        </p:grpSpPr>
        <p:sp>
          <p:nvSpPr>
            <p:cNvPr id="7" name="TextBox 37"/>
            <p:cNvSpPr txBox="1"/>
            <p:nvPr/>
          </p:nvSpPr>
          <p:spPr>
            <a:xfrm>
              <a:off x="547065" y="3929072"/>
              <a:ext cx="919815" cy="387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工程師</a:t>
              </a:r>
              <a:endPara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4" name="群組 24"/>
            <p:cNvGrpSpPr/>
            <p:nvPr/>
          </p:nvGrpSpPr>
          <p:grpSpPr>
            <a:xfrm>
              <a:off x="1047131" y="1500180"/>
              <a:ext cx="6702958" cy="3081214"/>
              <a:chOff x="1047131" y="1500180"/>
              <a:chExt cx="6702958" cy="3081214"/>
            </a:xfrm>
          </p:grpSpPr>
          <p:grpSp>
            <p:nvGrpSpPr>
              <p:cNvPr id="6" name="群組 54"/>
              <p:cNvGrpSpPr/>
              <p:nvPr/>
            </p:nvGrpSpPr>
            <p:grpSpPr>
              <a:xfrm rot="10800000">
                <a:off x="3071802" y="2928940"/>
                <a:ext cx="2571769" cy="1285884"/>
                <a:chOff x="2928926" y="2071684"/>
                <a:chExt cx="2571769" cy="1285884"/>
              </a:xfrm>
            </p:grpSpPr>
            <p:cxnSp>
              <p:nvCxnSpPr>
                <p:cNvPr id="24" name="Shape 482"/>
                <p:cNvCxnSpPr/>
                <p:nvPr/>
              </p:nvCxnSpPr>
              <p:spPr>
                <a:xfrm>
                  <a:off x="2928926" y="2071684"/>
                  <a:ext cx="1785950" cy="1285884"/>
                </a:xfrm>
                <a:prstGeom prst="bentConnector3">
                  <a:avLst>
                    <a:gd name="adj1" fmla="val 50000"/>
                  </a:avLst>
                </a:prstGeom>
                <a:noFill/>
                <a:ln w="38100" cap="flat" cmpd="sng">
                  <a:solidFill>
                    <a:srgbClr val="00B0F0"/>
                  </a:solidFill>
                  <a:prstDash val="sysDash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25" name="Shape 482"/>
                <p:cNvCxnSpPr/>
                <p:nvPr/>
              </p:nvCxnSpPr>
              <p:spPr>
                <a:xfrm rot="10800000" flipV="1">
                  <a:off x="4000497" y="2071684"/>
                  <a:ext cx="1500198" cy="1214446"/>
                </a:xfrm>
                <a:prstGeom prst="bentConnector3">
                  <a:avLst>
                    <a:gd name="adj1" fmla="val 50000"/>
                  </a:avLst>
                </a:prstGeom>
                <a:noFill/>
                <a:ln w="38100" cap="flat" cmpd="sng">
                  <a:solidFill>
                    <a:srgbClr val="00B0F0"/>
                  </a:solidFill>
                  <a:prstDash val="sysDash"/>
                  <a:round/>
                  <a:headEnd type="none" w="lg" len="lg"/>
                  <a:tailEnd type="none" w="lg" len="lg"/>
                </a:ln>
              </p:spPr>
            </p:cxnSp>
          </p:grpSp>
          <p:cxnSp>
            <p:nvCxnSpPr>
              <p:cNvPr id="10" name="Shape 482"/>
              <p:cNvCxnSpPr/>
              <p:nvPr/>
            </p:nvCxnSpPr>
            <p:spPr>
              <a:xfrm>
                <a:off x="2928926" y="2071684"/>
                <a:ext cx="1785950" cy="1285884"/>
              </a:xfrm>
              <a:prstGeom prst="bentConnector3">
                <a:avLst>
                  <a:gd name="adj1" fmla="val 50000"/>
                </a:avLst>
              </a:prstGeom>
              <a:noFill/>
              <a:ln w="38100" cap="flat" cmpd="sng">
                <a:solidFill>
                  <a:srgbClr val="00B0F0"/>
                </a:solidFill>
                <a:prstDash val="sysDash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11" name="Shape 482"/>
              <p:cNvCxnSpPr/>
              <p:nvPr/>
            </p:nvCxnSpPr>
            <p:spPr>
              <a:xfrm rot="10800000" flipV="1">
                <a:off x="4000497" y="2071684"/>
                <a:ext cx="1500198" cy="1214446"/>
              </a:xfrm>
              <a:prstGeom prst="bentConnector3">
                <a:avLst>
                  <a:gd name="adj1" fmla="val 50000"/>
                </a:avLst>
              </a:prstGeom>
              <a:noFill/>
              <a:ln w="38100" cap="flat" cmpd="sng">
                <a:solidFill>
                  <a:srgbClr val="00B0F0"/>
                </a:solidFill>
                <a:prstDash val="sysDash"/>
                <a:round/>
                <a:headEnd type="none" w="lg" len="lg"/>
                <a:tailEnd type="none" w="lg" len="lg"/>
              </a:ln>
            </p:spPr>
          </p:cxnSp>
          <p:pic>
            <p:nvPicPr>
              <p:cNvPr id="12" name="Picture 10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118701" y="1500180"/>
                <a:ext cx="1095977" cy="1068203"/>
              </a:xfrm>
              <a:prstGeom prst="rect">
                <a:avLst/>
              </a:prstGeom>
            </p:spPr>
          </p:pic>
          <p:sp>
            <p:nvSpPr>
              <p:cNvPr id="13" name="TextBox 34"/>
              <p:cNvSpPr txBox="1"/>
              <p:nvPr/>
            </p:nvSpPr>
            <p:spPr>
              <a:xfrm>
                <a:off x="1047131" y="1928809"/>
                <a:ext cx="677759" cy="387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>老闆</a:t>
                </a:r>
                <a:endParaRPr lang="en-US" sz="1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pic>
            <p:nvPicPr>
              <p:cNvPr id="14" name="圖片 13" descr="一台抵多台.png"/>
              <p:cNvPicPr>
                <a:picLocks noChangeAspect="1"/>
              </p:cNvPicPr>
              <p:nvPr/>
            </p:nvPicPr>
            <p:blipFill>
              <a:blip r:embed="rId3"/>
              <a:srcRect l="6315" t="11159" r="76842" b="18170"/>
              <a:stretch>
                <a:fillRect/>
              </a:stretch>
            </p:blipFill>
            <p:spPr>
              <a:xfrm>
                <a:off x="1618635" y="1571618"/>
                <a:ext cx="923643" cy="1096826"/>
              </a:xfrm>
              <a:prstGeom prst="rect">
                <a:avLst/>
              </a:prstGeom>
            </p:spPr>
          </p:pic>
          <p:pic>
            <p:nvPicPr>
              <p:cNvPr id="15" name="Picture 10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118701" y="3429006"/>
                <a:ext cx="1095977" cy="1068203"/>
              </a:xfrm>
              <a:prstGeom prst="rect">
                <a:avLst/>
              </a:prstGeom>
            </p:spPr>
          </p:pic>
          <p:pic>
            <p:nvPicPr>
              <p:cNvPr id="16" name="圖片 15" descr="一台抵多台.png"/>
              <p:cNvPicPr>
                <a:picLocks noChangeAspect="1"/>
              </p:cNvPicPr>
              <p:nvPr/>
            </p:nvPicPr>
            <p:blipFill>
              <a:blip r:embed="rId3"/>
              <a:srcRect l="29474" t="11159" r="46315" b="10730"/>
              <a:stretch>
                <a:fillRect/>
              </a:stretch>
            </p:blipFill>
            <p:spPr>
              <a:xfrm>
                <a:off x="1362468" y="3357568"/>
                <a:ext cx="1327737" cy="1212281"/>
              </a:xfrm>
              <a:prstGeom prst="rect">
                <a:avLst/>
              </a:prstGeom>
            </p:spPr>
          </p:pic>
          <p:sp>
            <p:nvSpPr>
              <p:cNvPr id="17" name="TextBox 35"/>
              <p:cNvSpPr txBox="1"/>
              <p:nvPr/>
            </p:nvSpPr>
            <p:spPr>
              <a:xfrm>
                <a:off x="7072330" y="1928809"/>
                <a:ext cx="677759" cy="387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>會計</a:t>
                </a:r>
                <a:endParaRPr lang="en-US" sz="1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pic>
            <p:nvPicPr>
              <p:cNvPr id="18" name="Picture 10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000760" y="1500180"/>
                <a:ext cx="1095977" cy="1068203"/>
              </a:xfrm>
              <a:prstGeom prst="rect">
                <a:avLst/>
              </a:prstGeom>
            </p:spPr>
          </p:pic>
          <p:pic>
            <p:nvPicPr>
              <p:cNvPr id="19" name="圖片 18" descr="一台抵多台.png"/>
              <p:cNvPicPr>
                <a:picLocks noChangeAspect="1"/>
              </p:cNvPicPr>
              <p:nvPr/>
            </p:nvPicPr>
            <p:blipFill>
              <a:blip r:embed="rId3"/>
              <a:srcRect l="57895" t="16523" r="21052" b="20244"/>
              <a:stretch>
                <a:fillRect/>
              </a:stretch>
            </p:blipFill>
            <p:spPr>
              <a:xfrm>
                <a:off x="5286380" y="1714494"/>
                <a:ext cx="1154554" cy="981370"/>
              </a:xfrm>
              <a:prstGeom prst="rect">
                <a:avLst/>
              </a:prstGeom>
            </p:spPr>
          </p:pic>
          <p:sp>
            <p:nvSpPr>
              <p:cNvPr id="20" name="TextBox 36"/>
              <p:cNvSpPr txBox="1"/>
              <p:nvPr/>
            </p:nvSpPr>
            <p:spPr>
              <a:xfrm>
                <a:off x="7072329" y="3926907"/>
                <a:ext cx="677759" cy="387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>客服</a:t>
                </a:r>
                <a:endParaRPr lang="en-US" sz="1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pic>
            <p:nvPicPr>
              <p:cNvPr id="21" name="Picture 10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072198" y="3426841"/>
                <a:ext cx="1095977" cy="1068203"/>
              </a:xfrm>
              <a:prstGeom prst="rect">
                <a:avLst/>
              </a:prstGeom>
            </p:spPr>
          </p:pic>
          <p:pic>
            <p:nvPicPr>
              <p:cNvPr id="22" name="圖片 21" descr="一台抵多台.png"/>
              <p:cNvPicPr>
                <a:picLocks noChangeAspect="1"/>
              </p:cNvPicPr>
              <p:nvPr/>
            </p:nvPicPr>
            <p:blipFill>
              <a:blip r:embed="rId3"/>
              <a:srcRect l="82106" t="11159" b="14450"/>
              <a:stretch>
                <a:fillRect/>
              </a:stretch>
            </p:blipFill>
            <p:spPr>
              <a:xfrm>
                <a:off x="5572132" y="3426841"/>
                <a:ext cx="981345" cy="1154553"/>
              </a:xfrm>
              <a:prstGeom prst="rect">
                <a:avLst/>
              </a:prstGeom>
            </p:spPr>
          </p:pic>
        </p:grpSp>
      </p:grpSp>
      <p:pic>
        <p:nvPicPr>
          <p:cNvPr id="26" name="圖片 25" descr="TS-1677X_fon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2357436"/>
            <a:ext cx="2602196" cy="162666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 descr="TS-1677X_fo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3249" y="1944422"/>
            <a:ext cx="4028762" cy="251842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資源區隔</a:t>
            </a:r>
          </a:p>
        </p:txBody>
      </p:sp>
      <p:sp>
        <p:nvSpPr>
          <p:cNvPr id="4" name="Rectangle 2"/>
          <p:cNvSpPr/>
          <p:nvPr/>
        </p:nvSpPr>
        <p:spPr>
          <a:xfrm>
            <a:off x="539552" y="1059582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配置專屬硬體資源，包含：處理器、記憶體、儲存空間、網路，確保應用效能品質。</a:t>
            </a:r>
            <a:endParaRPr lang="en-US" altLang="zh-TW" sz="200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" name="群組 4"/>
          <p:cNvGrpSpPr/>
          <p:nvPr/>
        </p:nvGrpSpPr>
        <p:grpSpPr>
          <a:xfrm>
            <a:off x="3635897" y="2749772"/>
            <a:ext cx="4824536" cy="1467284"/>
            <a:chOff x="3635897" y="2859781"/>
            <a:chExt cx="4824536" cy="1467284"/>
          </a:xfrm>
        </p:grpSpPr>
        <p:sp>
          <p:nvSpPr>
            <p:cNvPr id="6" name="Rounded Rectangle 19"/>
            <p:cNvSpPr/>
            <p:nvPr/>
          </p:nvSpPr>
          <p:spPr>
            <a:xfrm>
              <a:off x="3635897" y="3780454"/>
              <a:ext cx="4824536" cy="546611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18"/>
            <p:cNvSpPr/>
            <p:nvPr/>
          </p:nvSpPr>
          <p:spPr>
            <a:xfrm>
              <a:off x="3635897" y="2859781"/>
              <a:ext cx="4824536" cy="546611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10"/>
            <p:cNvSpPr txBox="1"/>
            <p:nvPr/>
          </p:nvSpPr>
          <p:spPr>
            <a:xfrm>
              <a:off x="3890419" y="2974600"/>
              <a:ext cx="7665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 dirty="0">
                  <a:latin typeface="微軟正黑體" pitchFamily="34" charset="-120"/>
                  <a:ea typeface="微軟正黑體" pitchFamily="34" charset="-120"/>
                </a:rPr>
                <a:t>4</a:t>
              </a:r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 核心</a:t>
              </a:r>
              <a:endParaRPr lang="en-US" sz="16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" name="TextBox 11"/>
            <p:cNvSpPr txBox="1"/>
            <p:nvPr/>
          </p:nvSpPr>
          <p:spPr>
            <a:xfrm>
              <a:off x="3869616" y="3876270"/>
              <a:ext cx="7665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 dirty="0">
                  <a:latin typeface="微軟正黑體" pitchFamily="34" charset="-120"/>
                  <a:ea typeface="微軟正黑體" pitchFamily="34" charset="-120"/>
                </a:rPr>
                <a:t>8</a:t>
              </a:r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 核心</a:t>
              </a:r>
              <a:endParaRPr lang="en-US" altLang="zh-TW" sz="16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TextBox 12"/>
            <p:cNvSpPr txBox="1"/>
            <p:nvPr/>
          </p:nvSpPr>
          <p:spPr>
            <a:xfrm>
              <a:off x="5122482" y="2974600"/>
              <a:ext cx="663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 dirty="0">
                  <a:latin typeface="微軟正黑體" pitchFamily="34" charset="-120"/>
                  <a:ea typeface="微軟正黑體" pitchFamily="34" charset="-120"/>
                </a:rPr>
                <a:t>4</a:t>
              </a:r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1600" b="1" dirty="0">
                  <a:latin typeface="微軟正黑體" pitchFamily="34" charset="-120"/>
                  <a:ea typeface="微軟正黑體" pitchFamily="34" charset="-120"/>
                </a:rPr>
                <a:t>GB</a:t>
              </a:r>
              <a:endParaRPr lang="en-US" sz="16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1" name="TextBox 13"/>
            <p:cNvSpPr txBox="1"/>
            <p:nvPr/>
          </p:nvSpPr>
          <p:spPr>
            <a:xfrm>
              <a:off x="5132100" y="3876270"/>
              <a:ext cx="6447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 dirty="0">
                  <a:latin typeface="微軟正黑體" pitchFamily="34" charset="-120"/>
                  <a:ea typeface="微軟正黑體" pitchFamily="34" charset="-120"/>
                </a:rPr>
                <a:t>8</a:t>
              </a:r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1600" b="1" dirty="0">
                  <a:latin typeface="微軟正黑體" pitchFamily="34" charset="-120"/>
                  <a:ea typeface="微軟正黑體" pitchFamily="34" charset="-120"/>
                </a:rPr>
                <a:t>GB</a:t>
              </a:r>
            </a:p>
          </p:txBody>
        </p:sp>
        <p:sp>
          <p:nvSpPr>
            <p:cNvPr id="12" name="TextBox 14"/>
            <p:cNvSpPr txBox="1"/>
            <p:nvPr/>
          </p:nvSpPr>
          <p:spPr>
            <a:xfrm>
              <a:off x="6353434" y="2974600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 dirty="0">
                  <a:latin typeface="微軟正黑體" pitchFamily="34" charset="-120"/>
                  <a:ea typeface="微軟正黑體" pitchFamily="34" charset="-120"/>
                </a:rPr>
                <a:t>250</a:t>
              </a:r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1600" b="1" dirty="0">
                  <a:latin typeface="微軟正黑體" pitchFamily="34" charset="-120"/>
                  <a:ea typeface="微軟正黑體" pitchFamily="34" charset="-120"/>
                </a:rPr>
                <a:t>GB</a:t>
              </a:r>
              <a:endParaRPr lang="en-US" sz="16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TextBox 15"/>
            <p:cNvSpPr txBox="1"/>
            <p:nvPr/>
          </p:nvSpPr>
          <p:spPr>
            <a:xfrm>
              <a:off x="6329587" y="3876270"/>
              <a:ext cx="8883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 dirty="0">
                  <a:latin typeface="微軟正黑體" pitchFamily="34" charset="-120"/>
                  <a:ea typeface="微軟正黑體" pitchFamily="34" charset="-120"/>
                </a:rPr>
                <a:t>500</a:t>
              </a:r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1600" b="1" dirty="0">
                  <a:latin typeface="微軟正黑體" pitchFamily="34" charset="-120"/>
                  <a:ea typeface="微軟正黑體" pitchFamily="34" charset="-120"/>
                </a:rPr>
                <a:t>GB</a:t>
              </a:r>
            </a:p>
          </p:txBody>
        </p:sp>
        <p:sp>
          <p:nvSpPr>
            <p:cNvPr id="14" name="TextBox 16"/>
            <p:cNvSpPr txBox="1"/>
            <p:nvPr/>
          </p:nvSpPr>
          <p:spPr>
            <a:xfrm>
              <a:off x="7805498" y="297460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 dirty="0">
                  <a:latin typeface="微軟正黑體" pitchFamily="34" charset="-120"/>
                  <a:ea typeface="微軟正黑體" pitchFamily="34" charset="-120"/>
                </a:rPr>
                <a:t>1</a:t>
              </a:r>
              <a:endParaRPr lang="en-US" sz="16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" name="TextBox 17"/>
            <p:cNvSpPr txBox="1"/>
            <p:nvPr/>
          </p:nvSpPr>
          <p:spPr>
            <a:xfrm>
              <a:off x="7805498" y="387627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 dirty="0">
                  <a:latin typeface="微軟正黑體" pitchFamily="34" charset="-120"/>
                  <a:ea typeface="微軟正黑體" pitchFamily="34" charset="-120"/>
                </a:rPr>
                <a:t>2</a:t>
              </a:r>
            </a:p>
          </p:txBody>
        </p:sp>
        <p:cxnSp>
          <p:nvCxnSpPr>
            <p:cNvPr id="16" name="Straight Connector 21"/>
            <p:cNvCxnSpPr/>
            <p:nvPr/>
          </p:nvCxnSpPr>
          <p:spPr>
            <a:xfrm>
              <a:off x="4788024" y="297460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2"/>
            <p:cNvCxnSpPr/>
            <p:nvPr/>
          </p:nvCxnSpPr>
          <p:spPr>
            <a:xfrm>
              <a:off x="6084168" y="297460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3"/>
            <p:cNvCxnSpPr/>
            <p:nvPr/>
          </p:nvCxnSpPr>
          <p:spPr>
            <a:xfrm>
              <a:off x="7452320" y="297460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4"/>
            <p:cNvCxnSpPr/>
            <p:nvPr/>
          </p:nvCxnSpPr>
          <p:spPr>
            <a:xfrm>
              <a:off x="4806672" y="388938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5"/>
            <p:cNvCxnSpPr/>
            <p:nvPr/>
          </p:nvCxnSpPr>
          <p:spPr>
            <a:xfrm>
              <a:off x="6102816" y="388938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6"/>
            <p:cNvCxnSpPr/>
            <p:nvPr/>
          </p:nvCxnSpPr>
          <p:spPr>
            <a:xfrm>
              <a:off x="7470968" y="388938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圖片 21" descr="資源區隔.png"/>
          <p:cNvPicPr>
            <a:picLocks noChangeAspect="1"/>
          </p:cNvPicPr>
          <p:nvPr/>
        </p:nvPicPr>
        <p:blipFill>
          <a:blip r:embed="rId3"/>
          <a:srcRect l="50000"/>
          <a:stretch>
            <a:fillRect/>
          </a:stretch>
        </p:blipFill>
        <p:spPr>
          <a:xfrm>
            <a:off x="6215074" y="1785932"/>
            <a:ext cx="2286016" cy="836681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26848" y="3390435"/>
            <a:ext cx="1245020" cy="1213468"/>
          </a:xfrm>
          <a:prstGeom prst="rect">
            <a:avLst/>
          </a:prstGeom>
        </p:spPr>
      </p:pic>
      <p:grpSp>
        <p:nvGrpSpPr>
          <p:cNvPr id="5" name="群組 24"/>
          <p:cNvGrpSpPr/>
          <p:nvPr/>
        </p:nvGrpSpPr>
        <p:grpSpPr>
          <a:xfrm>
            <a:off x="3857620" y="1789162"/>
            <a:ext cx="2071702" cy="866318"/>
            <a:chOff x="3857620" y="1899171"/>
            <a:chExt cx="2071702" cy="866318"/>
          </a:xfrm>
        </p:grpSpPr>
        <p:pic>
          <p:nvPicPr>
            <p:cNvPr id="26" name="圖片 25" descr="資源區隔.png"/>
            <p:cNvPicPr>
              <a:picLocks noChangeAspect="1"/>
            </p:cNvPicPr>
            <p:nvPr/>
          </p:nvPicPr>
          <p:blipFill>
            <a:blip r:embed="rId3"/>
            <a:srcRect r="78125"/>
            <a:stretch>
              <a:fillRect/>
            </a:stretch>
          </p:blipFill>
          <p:spPr>
            <a:xfrm>
              <a:off x="4929190" y="1899171"/>
              <a:ext cx="1000132" cy="836681"/>
            </a:xfrm>
            <a:prstGeom prst="rect">
              <a:avLst/>
            </a:prstGeom>
          </p:spPr>
        </p:pic>
        <p:pic>
          <p:nvPicPr>
            <p:cNvPr id="27" name="圖片 26" descr="資源區隔.png"/>
            <p:cNvPicPr>
              <a:picLocks noChangeAspect="1"/>
            </p:cNvPicPr>
            <p:nvPr/>
          </p:nvPicPr>
          <p:blipFill>
            <a:blip r:embed="rId3"/>
            <a:srcRect l="26562" r="57813"/>
            <a:stretch>
              <a:fillRect/>
            </a:stretch>
          </p:blipFill>
          <p:spPr>
            <a:xfrm>
              <a:off x="3857620" y="1928808"/>
              <a:ext cx="714380" cy="83668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 descr="TS-1677X_fo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2714626"/>
            <a:ext cx="2814474" cy="175936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5786" y="0"/>
            <a:ext cx="8429684" cy="857250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適合運行虛擬機的高效能平台</a:t>
            </a:r>
            <a:r>
              <a:rPr lang="en-US" altLang="zh-TW" sz="3200" dirty="0"/>
              <a:t> TS-1677X</a:t>
            </a:r>
            <a:endParaRPr lang="zh-TW" altLang="en-US" sz="3200" dirty="0"/>
          </a:p>
        </p:txBody>
      </p:sp>
      <p:sp>
        <p:nvSpPr>
          <p:cNvPr id="4" name="矩形 3"/>
          <p:cNvSpPr/>
          <p:nvPr/>
        </p:nvSpPr>
        <p:spPr>
          <a:xfrm>
            <a:off x="1199023" y="1000114"/>
            <a:ext cx="6357982" cy="135732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Rectangle 2"/>
          <p:cNvSpPr/>
          <p:nvPr/>
        </p:nvSpPr>
        <p:spPr>
          <a:xfrm>
            <a:off x="1328292" y="885756"/>
            <a:ext cx="71013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zh-TW" altLang="en-US" sz="20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支援 </a:t>
            </a:r>
            <a:r>
              <a:rPr lang="en-US" altLang="zh-TW" sz="20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vQTS</a:t>
            </a:r>
            <a:r>
              <a:rPr lang="zh-TW" altLang="en-US" sz="20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的數量將依據 </a:t>
            </a:r>
            <a:r>
              <a:rPr lang="en-US" altLang="zh-TW" sz="20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TS-1677X</a:t>
            </a:r>
            <a:r>
              <a:rPr lang="zh-TW" altLang="en-US" sz="20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CPU</a:t>
            </a:r>
            <a:r>
              <a:rPr lang="zh-TW" altLang="en-US" sz="20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實體核心數。</a:t>
            </a:r>
            <a:endParaRPr lang="en-US" altLang="zh-TW" sz="20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Rectangle 17"/>
          <p:cNvSpPr/>
          <p:nvPr/>
        </p:nvSpPr>
        <p:spPr>
          <a:xfrm>
            <a:off x="1351966" y="1500728"/>
            <a:ext cx="2491968" cy="2784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00"/>
              </a:spcAft>
            </a:pPr>
            <a:r>
              <a:rPr lang="hu-HU" b="1" dirty="0">
                <a:latin typeface="微軟正黑體" pitchFamily="34" charset="-120"/>
                <a:ea typeface="微軟正黑體" pitchFamily="34" charset="-120"/>
              </a:rPr>
              <a:t>AMD </a:t>
            </a:r>
            <a:r>
              <a:rPr lang="hu-HU" b="1" dirty="0" err="1">
                <a:latin typeface="微軟正黑體" pitchFamily="34" charset="-120"/>
                <a:ea typeface="微軟正黑體" pitchFamily="34" charset="-120"/>
              </a:rPr>
              <a:t>Ryzen</a:t>
            </a:r>
            <a:r>
              <a:rPr lang="hu-HU" b="1" dirty="0">
                <a:latin typeface="微軟正黑體" pitchFamily="34" charset="-120"/>
                <a:ea typeface="微軟正黑體" pitchFamily="34" charset="-120"/>
              </a:rPr>
              <a:t>™ 5 1600 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hu-HU" b="1" dirty="0" err="1">
                <a:latin typeface="微軟正黑體" pitchFamily="34" charset="-120"/>
                <a:ea typeface="微軟正黑體" pitchFamily="34" charset="-120"/>
              </a:rPr>
              <a:t>核心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=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 </a:t>
            </a:r>
            <a:endParaRPr lang="hu-HU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Rectangle 18"/>
          <p:cNvSpPr/>
          <p:nvPr/>
        </p:nvSpPr>
        <p:spPr>
          <a:xfrm>
            <a:off x="1370178" y="2098672"/>
            <a:ext cx="3442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cs-CZ" b="1" dirty="0">
                <a:latin typeface="微軟正黑體" pitchFamily="34" charset="-120"/>
                <a:ea typeface="微軟正黑體" pitchFamily="34" charset="-120"/>
              </a:rPr>
              <a:t>AMD </a:t>
            </a:r>
            <a:r>
              <a:rPr lang="cs-CZ" b="1" dirty="0" err="1">
                <a:latin typeface="微軟正黑體" pitchFamily="34" charset="-120"/>
                <a:ea typeface="微軟正黑體" pitchFamily="34" charset="-120"/>
              </a:rPr>
              <a:t>Ryzen</a:t>
            </a:r>
            <a:r>
              <a:rPr lang="cs-CZ" b="1" dirty="0">
                <a:latin typeface="微軟正黑體" pitchFamily="34" charset="-120"/>
                <a:ea typeface="微軟正黑體" pitchFamily="34" charset="-120"/>
              </a:rPr>
              <a:t>™ 7 1700 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8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cs-CZ" b="1" dirty="0" err="1">
                <a:latin typeface="微軟正黑體" pitchFamily="34" charset="-120"/>
                <a:ea typeface="微軟正黑體" pitchFamily="34" charset="-120"/>
              </a:rPr>
              <a:t>核心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=</a:t>
            </a:r>
          </a:p>
        </p:txBody>
      </p:sp>
      <p:sp>
        <p:nvSpPr>
          <p:cNvPr id="8" name="Rectangle 26"/>
          <p:cNvSpPr/>
          <p:nvPr/>
        </p:nvSpPr>
        <p:spPr>
          <a:xfrm>
            <a:off x="6011216" y="1424248"/>
            <a:ext cx="712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endParaRPr lang="en-US" sz="24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Rectangle 29"/>
          <p:cNvSpPr/>
          <p:nvPr/>
        </p:nvSpPr>
        <p:spPr>
          <a:xfrm>
            <a:off x="7133550" y="2040428"/>
            <a:ext cx="367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endParaRPr lang="en-US" sz="24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" name="群組 9"/>
          <p:cNvGrpSpPr/>
          <p:nvPr/>
        </p:nvGrpSpPr>
        <p:grpSpPr>
          <a:xfrm>
            <a:off x="4917773" y="1452090"/>
            <a:ext cx="1013275" cy="457486"/>
            <a:chOff x="3485423" y="1494604"/>
            <a:chExt cx="815833" cy="368342"/>
          </a:xfrm>
        </p:grpSpPr>
        <p:pic>
          <p:nvPicPr>
            <p:cNvPr id="11" name="Picture 1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5423" y="1494604"/>
              <a:ext cx="372198" cy="362766"/>
            </a:xfrm>
            <a:prstGeom prst="rect">
              <a:avLst/>
            </a:prstGeom>
          </p:spPr>
        </p:pic>
        <p:pic>
          <p:nvPicPr>
            <p:cNvPr id="12" name="Picture 1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29058" y="1500180"/>
              <a:ext cx="372198" cy="362766"/>
            </a:xfrm>
            <a:prstGeom prst="rect">
              <a:avLst/>
            </a:prstGeom>
          </p:spPr>
        </p:pic>
      </p:grpSp>
      <p:grpSp>
        <p:nvGrpSpPr>
          <p:cNvPr id="10" name="群組 12"/>
          <p:cNvGrpSpPr/>
          <p:nvPr/>
        </p:nvGrpSpPr>
        <p:grpSpPr>
          <a:xfrm>
            <a:off x="4917773" y="2054160"/>
            <a:ext cx="1013275" cy="457486"/>
            <a:chOff x="3485423" y="1494604"/>
            <a:chExt cx="815833" cy="368342"/>
          </a:xfrm>
        </p:grpSpPr>
        <p:pic>
          <p:nvPicPr>
            <p:cNvPr id="14" name="Picture 1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5423" y="1494604"/>
              <a:ext cx="372198" cy="362766"/>
            </a:xfrm>
            <a:prstGeom prst="rect">
              <a:avLst/>
            </a:prstGeom>
          </p:spPr>
        </p:pic>
        <p:pic>
          <p:nvPicPr>
            <p:cNvPr id="15" name="Picture 1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29058" y="1500180"/>
              <a:ext cx="372198" cy="362766"/>
            </a:xfrm>
            <a:prstGeom prst="rect">
              <a:avLst/>
            </a:prstGeom>
          </p:spPr>
        </p:pic>
      </p:grpSp>
      <p:grpSp>
        <p:nvGrpSpPr>
          <p:cNvPr id="13" name="群組 15"/>
          <p:cNvGrpSpPr/>
          <p:nvPr/>
        </p:nvGrpSpPr>
        <p:grpSpPr>
          <a:xfrm>
            <a:off x="6051116" y="2061085"/>
            <a:ext cx="1013275" cy="457486"/>
            <a:chOff x="3485423" y="1494604"/>
            <a:chExt cx="815833" cy="36834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5423" y="1494604"/>
              <a:ext cx="372198" cy="362766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29058" y="1500180"/>
              <a:ext cx="372198" cy="362766"/>
            </a:xfrm>
            <a:prstGeom prst="rect">
              <a:avLst/>
            </a:prstGeom>
          </p:spPr>
        </p:pic>
      </p:grpSp>
      <p:pic>
        <p:nvPicPr>
          <p:cNvPr id="20" name="Shape 127">
            <a:extLst>
              <a:ext uri="{FF2B5EF4-FFF2-40B4-BE49-F238E27FC236}">
                <a16:creationId xmlns="" xmlns:a16="http://schemas.microsoft.com/office/drawing/2014/main" id="{EF7C20D8-2622-A643-9E21-7608C7BB35D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2264" y="2786064"/>
            <a:ext cx="1244187" cy="79256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132">
            <a:extLst>
              <a:ext uri="{FF2B5EF4-FFF2-40B4-BE49-F238E27FC236}">
                <a16:creationId xmlns="" xmlns:a16="http://schemas.microsoft.com/office/drawing/2014/main" id="{CFE435A9-0711-A746-85D1-19289B90399A}"/>
              </a:ext>
            </a:extLst>
          </p:cNvPr>
          <p:cNvSpPr/>
          <p:nvPr/>
        </p:nvSpPr>
        <p:spPr>
          <a:xfrm>
            <a:off x="1176823" y="2643188"/>
            <a:ext cx="3048841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TS-1677X-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5 </a:t>
            </a:r>
            <a:r>
              <a:rPr lang="en-US" sz="1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8GB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(2x 4GB)</a:t>
            </a:r>
          </a:p>
        </p:txBody>
      </p:sp>
      <p:sp>
        <p:nvSpPr>
          <p:cNvPr id="22" name="Shape 134">
            <a:extLst>
              <a:ext uri="{FF2B5EF4-FFF2-40B4-BE49-F238E27FC236}">
                <a16:creationId xmlns="" xmlns:a16="http://schemas.microsoft.com/office/drawing/2014/main" id="{E1F77349-2E1B-C841-A8B6-D556EA808FAC}"/>
              </a:ext>
            </a:extLst>
          </p:cNvPr>
          <p:cNvSpPr/>
          <p:nvPr/>
        </p:nvSpPr>
        <p:spPr>
          <a:xfrm>
            <a:off x="1000100" y="3356166"/>
            <a:ext cx="3542096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TS-1677X-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16G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7 </a:t>
            </a:r>
            <a:r>
              <a:rPr lang="en-US" sz="1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16GB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(2x 8GB) </a:t>
            </a:r>
          </a:p>
        </p:txBody>
      </p:sp>
      <p:sp>
        <p:nvSpPr>
          <p:cNvPr id="23" name="Shape 134">
            <a:extLst>
              <a:ext uri="{FF2B5EF4-FFF2-40B4-BE49-F238E27FC236}">
                <a16:creationId xmlns="" xmlns:a16="http://schemas.microsoft.com/office/drawing/2014/main" id="{B844B73E-6EC4-504F-A9F0-BC74ACC3B949}"/>
              </a:ext>
            </a:extLst>
          </p:cNvPr>
          <p:cNvSpPr/>
          <p:nvPr/>
        </p:nvSpPr>
        <p:spPr>
          <a:xfrm>
            <a:off x="1000100" y="4069144"/>
            <a:ext cx="3551572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TS-1677X-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64G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7 </a:t>
            </a:r>
            <a:r>
              <a:rPr lang="en-US" sz="1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64GB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(4x 16GB) </a:t>
            </a:r>
          </a:p>
        </p:txBody>
      </p:sp>
      <p:pic>
        <p:nvPicPr>
          <p:cNvPr id="24" name="Shape 45">
            <a:extLst>
              <a:ext uri="{FF2B5EF4-FFF2-40B4-BE49-F238E27FC236}">
                <a16:creationId xmlns="" xmlns:a16="http://schemas.microsoft.com/office/drawing/2014/main" id="{C5C3F7AE-35A0-714C-A39E-46DA8616A720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</a:blip>
          <a:srcRect r="55426"/>
          <a:stretch/>
        </p:blipFill>
        <p:spPr>
          <a:xfrm>
            <a:off x="666868" y="1287359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hape 44">
            <a:extLst>
              <a:ext uri="{FF2B5EF4-FFF2-40B4-BE49-F238E27FC236}">
                <a16:creationId xmlns="" xmlns:a16="http://schemas.microsoft.com/office/drawing/2014/main" id="{3E59CAF7-783B-D145-BAFA-3B4A68D6E0A9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</a:blip>
          <a:srcRect r="55426"/>
          <a:stretch/>
        </p:blipFill>
        <p:spPr>
          <a:xfrm>
            <a:off x="666868" y="1958131"/>
            <a:ext cx="720079" cy="651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50"/>
          </a:xfrm>
        </p:spPr>
        <p:txBody>
          <a:bodyPr>
            <a:noAutofit/>
          </a:bodyPr>
          <a:lstStyle/>
          <a:p>
            <a:pPr fontAlgn="base"/>
            <a:r>
              <a:rPr lang="zh-Hant" altLang="en-US" sz="4000" dirty="0"/>
              <a:t>超大肚量的專業智慧型監控</a:t>
            </a:r>
            <a:endParaRPr lang="zh-TW" altLang="en-US" sz="4000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="" xmlns:a16="http://schemas.microsoft.com/office/drawing/2014/main" id="{28E6BB54-7AA6-214E-8A1E-F1F62D592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866006" y="3382566"/>
            <a:ext cx="1215352" cy="125470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5720" y="4681870"/>
            <a:ext cx="6697136" cy="253908"/>
          </a:xfrm>
          <a:prstGeom prst="rect">
            <a:avLst/>
          </a:prstGeom>
        </p:spPr>
        <p:txBody>
          <a:bodyPr wrap="square" lIns="91431" tIns="45716" rIns="91431" bIns="45716" anchor="ctr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* </a:t>
            </a:r>
            <a:r>
              <a:rPr lang="zh-TW" altLang="en-US" sz="9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在</a:t>
            </a:r>
            <a:r>
              <a:rPr lang="en-US" altLang="zh-TW" sz="9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QVR Pro </a:t>
            </a:r>
            <a:r>
              <a:rPr lang="zh-TW" altLang="en-US" sz="9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正式發行時，正式頻道授權數請參閱</a:t>
            </a:r>
            <a:r>
              <a:rPr lang="en-US" altLang="zh-TW" sz="9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QNAP </a:t>
            </a:r>
            <a:r>
              <a:rPr lang="zh-TW" altLang="en-US" sz="9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官網</a:t>
            </a:r>
            <a:r>
              <a:rPr lang="zh-TW" altLang="en-US" sz="1050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．</a:t>
            </a:r>
            <a:endParaRPr lang="en-US" sz="1050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285720" y="1000114"/>
            <a:ext cx="8501122" cy="2786082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500036" y="1219799"/>
            <a:ext cx="2571766" cy="1269621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28" y="993668"/>
            <a:ext cx="642942" cy="6430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2910" y="1648428"/>
            <a:ext cx="2357454" cy="738656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Surveillance Station 5.1</a:t>
            </a:r>
          </a:p>
          <a:p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預設</a:t>
            </a:r>
            <a:r>
              <a:rPr lang="en-US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: </a:t>
            </a:r>
            <a:r>
              <a:rPr lang="en-US" altLang="en-US" sz="1500" b="1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8</a:t>
            </a:r>
            <a:r>
              <a:rPr lang="en-US" sz="1500" b="1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lang="zh-TW" altLang="en-US" sz="1500" b="1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路免費頻道授權</a:t>
            </a:r>
            <a:endParaRPr lang="en-US" sz="1500" b="1" dirty="0">
              <a:solidFill>
                <a:srgbClr val="C0000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最高</a:t>
            </a: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: 80</a:t>
            </a:r>
            <a:r>
              <a:rPr lang="en-US" sz="1200" b="1" dirty="0"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lang="zh-TW" altLang="en-US" sz="1200" b="1" dirty="0">
                <a:latin typeface="Microsoft JhengHei" charset="-120"/>
                <a:ea typeface="Microsoft JhengHei" charset="-120"/>
                <a:cs typeface="Microsoft JhengHei" charset="-120"/>
              </a:rPr>
              <a:t>路</a:t>
            </a:r>
            <a:r>
              <a:rPr lang="en-US" altLang="zh-TW" sz="1200" b="1" dirty="0">
                <a:latin typeface="Microsoft JhengHei" charset="-120"/>
                <a:ea typeface="Microsoft JhengHei" charset="-120"/>
                <a:cs typeface="Microsoft JhengHei" charset="-120"/>
              </a:rPr>
              <a:t> (</a:t>
            </a: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額外購買授權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)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4" y="2678117"/>
            <a:ext cx="3159866" cy="2064953"/>
          </a:xfrm>
          <a:prstGeom prst="rect">
            <a:avLst/>
          </a:prstGeom>
        </p:spPr>
      </p:pic>
      <p:sp>
        <p:nvSpPr>
          <p:cNvPr id="25" name="圓角矩形 24"/>
          <p:cNvSpPr/>
          <p:nvPr/>
        </p:nvSpPr>
        <p:spPr>
          <a:xfrm>
            <a:off x="3214678" y="1219800"/>
            <a:ext cx="2571768" cy="1285883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6116" y="1648428"/>
            <a:ext cx="2214578" cy="92332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QVR Pro</a:t>
            </a:r>
          </a:p>
          <a:p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預設</a:t>
            </a:r>
            <a:r>
              <a:rPr lang="en-US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: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lang="en-US" sz="1500" b="1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8 </a:t>
            </a:r>
            <a:r>
              <a:rPr lang="zh-TW" altLang="en-US" sz="1500" b="1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路免費頻道授權</a:t>
            </a:r>
            <a:endParaRPr lang="en-US" sz="1500" b="1" dirty="0">
              <a:solidFill>
                <a:srgbClr val="C0000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最高</a:t>
            </a:r>
            <a:r>
              <a:rPr lang="en-US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: 128 </a:t>
            </a: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路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(</a:t>
            </a: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額外購買授權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)</a:t>
            </a:r>
            <a:endParaRPr lang="en-US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endParaRPr lang="en-US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13" name="圖片 5" descr="new-256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066" y="1291220"/>
            <a:ext cx="642934" cy="643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522" y="2493738"/>
            <a:ext cx="4188872" cy="2364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785" y="3644335"/>
            <a:ext cx="1213273" cy="1213431"/>
          </a:xfrm>
          <a:prstGeom prst="rect">
            <a:avLst/>
          </a:prstGeom>
        </p:spPr>
      </p:pic>
      <p:sp>
        <p:nvSpPr>
          <p:cNvPr id="27" name="圓角矩形 26"/>
          <p:cNvSpPr/>
          <p:nvPr/>
        </p:nvSpPr>
        <p:spPr>
          <a:xfrm>
            <a:off x="5929322" y="1219800"/>
            <a:ext cx="2643206" cy="1285884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454" y="993668"/>
            <a:ext cx="642942" cy="64294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00760" y="1648428"/>
            <a:ext cx="2571768" cy="507823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QUSBCam2</a:t>
            </a:r>
          </a:p>
          <a:p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高達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1080p </a:t>
            </a: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的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USB Webcam</a:t>
            </a: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錄影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B2017FC-970C-CA49-B08A-10CA3EA60FFC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43372" y="1005486"/>
            <a:ext cx="642942" cy="642942"/>
          </a:xfrm>
          <a:prstGeom prst="rect">
            <a:avLst/>
          </a:prstGeom>
        </p:spPr>
      </p:pic>
      <p:pic>
        <p:nvPicPr>
          <p:cNvPr id="22" name="圖片 21" descr="TS-1677X_fon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957918" y="3571882"/>
            <a:ext cx="1900230" cy="11878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0984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dirty="0">
                <a:sym typeface="Arial"/>
              </a:rPr>
              <a:t>現場硬體擴充</a:t>
            </a:r>
            <a:r>
              <a:rPr lang="zh-TW" altLang="en-US" dirty="0">
                <a:sym typeface="Arial"/>
              </a:rPr>
              <a:t>展示</a:t>
            </a:r>
          </a:p>
        </p:txBody>
      </p:sp>
      <p:sp>
        <p:nvSpPr>
          <p:cNvPr id="299" name="Shape 29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zh-TW" sz="2500" i="0" u="none" strike="noStrike" cap="none" dirty="0">
                <a:solidFill>
                  <a:schemeClr val="tx1"/>
                </a:solidFill>
                <a:cs typeface="Arial"/>
                <a:sym typeface="Arial"/>
              </a:rPr>
              <a:t>升級 </a:t>
            </a:r>
            <a:r>
              <a:rPr lang="zh-TW" sz="2500" i="0" u="none" strike="noStrike" cap="none" dirty="0">
                <a:solidFill>
                  <a:srgbClr val="C00000"/>
                </a:solidFill>
                <a:cs typeface="Arial"/>
                <a:sym typeface="Arial"/>
              </a:rPr>
              <a:t>記憶體</a:t>
            </a: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zh-TW" sz="2500" i="0" u="none" strike="noStrike" cap="none" dirty="0">
                <a:solidFill>
                  <a:schemeClr val="tx1"/>
                </a:solidFill>
                <a:cs typeface="Arial"/>
                <a:sym typeface="Arial"/>
              </a:rPr>
              <a:t>安裝 </a:t>
            </a:r>
            <a:r>
              <a:rPr lang="zh-TW" sz="2500" i="0" u="none" strike="noStrike" cap="none" dirty="0">
                <a:solidFill>
                  <a:srgbClr val="C00000"/>
                </a:solidFill>
                <a:cs typeface="Arial"/>
                <a:sym typeface="Arial"/>
              </a:rPr>
              <a:t>圖形顯示卡</a:t>
            </a:r>
            <a:r>
              <a:rPr lang="en-US" altLang="zh-TW" sz="2500" i="0" u="none" strike="noStrike" cap="none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zh-Hant" altLang="en-US" sz="2500" i="0" u="none" strike="noStrike" cap="none" dirty="0">
                <a:cs typeface="Arial"/>
                <a:sym typeface="Arial"/>
              </a:rPr>
              <a:t>與</a:t>
            </a:r>
            <a:r>
              <a:rPr lang="zh-TW" altLang="en-US" sz="2500" i="0" u="none" strike="noStrike" cap="none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zh-Hant" altLang="en-US" sz="2500" i="0" u="none" strike="noStrike" cap="none" dirty="0">
                <a:solidFill>
                  <a:srgbClr val="C00000"/>
                </a:solidFill>
                <a:cs typeface="Arial"/>
                <a:sym typeface="Arial"/>
              </a:rPr>
              <a:t>顯卡電源線</a:t>
            </a:r>
            <a:endParaRPr lang="zh-TW" sz="2500" i="0" u="none" strike="noStrike" cap="none" dirty="0">
              <a:solidFill>
                <a:srgbClr val="C00000"/>
              </a:solidFill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zh-TW" sz="2500" i="0" u="none" strike="noStrike" cap="none" dirty="0">
                <a:solidFill>
                  <a:schemeClr val="tx1"/>
                </a:solidFill>
                <a:cs typeface="Arial"/>
                <a:sym typeface="Arial"/>
              </a:rPr>
              <a:t>QTS</a:t>
            </a:r>
          </a:p>
          <a:p>
            <a:pPr marL="876300" lvl="1" indent="-34290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zh-TW" sz="2500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控制台 - 硬體設定 - </a:t>
            </a:r>
            <a:r>
              <a:rPr lang="zh-TW" sz="2500" i="0" u="none" strike="noStrike" cap="none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顯示卡</a:t>
            </a:r>
            <a:endParaRPr lang="en-US" altLang="zh-TW" sz="2500" dirty="0">
              <a:solidFill>
                <a:srgbClr val="C00000"/>
              </a:solidFill>
              <a:latin typeface="微軟正黑體" pitchFamily="34" charset="-120"/>
              <a:sym typeface="Arial"/>
            </a:endParaRPr>
          </a:p>
          <a:p>
            <a:pPr marL="476250" indent="-388938">
              <a:lnSpc>
                <a:spcPct val="115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zh-Hant" altLang="en-US" sz="2500" i="0" u="none" strike="noStrike" cap="none" dirty="0">
                <a:latin typeface="微軟正黑體" pitchFamily="34" charset="-120"/>
                <a:ea typeface="微軟正黑體" pitchFamily="34" charset="-120"/>
                <a:sym typeface="Arial"/>
              </a:rPr>
              <a:t>比較安裝顯卡前後的 </a:t>
            </a:r>
            <a:r>
              <a:rPr lang="zh-Hant" altLang="en-US" sz="2500" i="0" u="none" strike="noStrike" cap="none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轉檔速度</a:t>
            </a:r>
            <a:endParaRPr lang="en-US" altLang="zh-TW" sz="2500" i="0" u="none" strike="noStrike" cap="none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4" name="圖片 34" descr="資源區隔.png">
            <a:extLst>
              <a:ext uri="{FF2B5EF4-FFF2-40B4-BE49-F238E27FC236}">
                <a16:creationId xmlns="" xmlns:a16="http://schemas.microsoft.com/office/drawing/2014/main" id="{88C4F528-73A3-884D-BB69-9819FD8D2C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8125"/>
          <a:stretch>
            <a:fillRect/>
          </a:stretch>
        </p:blipFill>
        <p:spPr>
          <a:xfrm>
            <a:off x="2928926" y="797476"/>
            <a:ext cx="1071570" cy="896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3FD4103-5036-DF41-BCE3-E7E9FA7E6FB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46" y="785800"/>
            <a:ext cx="2604018" cy="1966064"/>
          </a:xfrm>
          <a:prstGeom prst="rect">
            <a:avLst/>
          </a:prstGeom>
        </p:spPr>
      </p:pic>
      <p:pic>
        <p:nvPicPr>
          <p:cNvPr id="6" name="Picture 3" descr="C:\Users\user\Desktop\20170928_Virtualization Station 直播\p13-2.png">
            <a:extLst>
              <a:ext uri="{FF2B5EF4-FFF2-40B4-BE49-F238E27FC236}">
                <a16:creationId xmlns="" xmlns:a16="http://schemas.microsoft.com/office/drawing/2014/main" id="{94F1B25D-47D8-4049-ADF7-C157C3D36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2643188"/>
            <a:ext cx="3212972" cy="17631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81928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descr="TS-1677X_Right-angle-of-elevat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2474" y="3214692"/>
            <a:ext cx="2971294" cy="1857388"/>
          </a:xfrm>
          <a:prstGeom prst="rect">
            <a:avLst/>
          </a:prstGeom>
        </p:spPr>
      </p:pic>
      <p:pic>
        <p:nvPicPr>
          <p:cNvPr id="29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00114"/>
            <a:ext cx="1769036" cy="500066"/>
          </a:xfrm>
          <a:prstGeom prst="rect">
            <a:avLst/>
          </a:prstGeom>
          <a:noFill/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zh-Hant" altLang="en-US" dirty="0">
                <a:solidFill>
                  <a:srgbClr val="FFFFFF"/>
                </a:solidFill>
                <a:cs typeface="Arial"/>
                <a:sym typeface="Arial"/>
              </a:rPr>
              <a:t>無論怎麼選都對味</a:t>
            </a:r>
            <a:endParaRPr lang="en-US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614174" y="4126310"/>
            <a:ext cx="801822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60%</a:t>
            </a:r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58016" y="3357568"/>
            <a:ext cx="1244187" cy="79256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/>
          <p:nvPr/>
        </p:nvSpPr>
        <p:spPr>
          <a:xfrm>
            <a:off x="714348" y="1714494"/>
            <a:ext cx="3143272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TS-1677X-</a:t>
            </a:r>
            <a:r>
              <a:rPr lang="en-US" sz="25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5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3 </a:t>
            </a:r>
            <a:r>
              <a:rPr lang="en-US" sz="1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</a:p>
        </p:txBody>
      </p:sp>
      <p:sp>
        <p:nvSpPr>
          <p:cNvPr id="132" name="Shape 132"/>
          <p:cNvSpPr/>
          <p:nvPr/>
        </p:nvSpPr>
        <p:spPr>
          <a:xfrm>
            <a:off x="678629" y="3714758"/>
            <a:ext cx="3214710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TS-1677X</a:t>
            </a: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5 </a:t>
            </a:r>
            <a:r>
              <a:rPr lang="en-US" sz="1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8GB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(2x 4GB)</a:t>
            </a:r>
          </a:p>
        </p:txBody>
      </p:sp>
      <p:sp>
        <p:nvSpPr>
          <p:cNvPr id="134" name="Shape 134"/>
          <p:cNvSpPr/>
          <p:nvPr/>
        </p:nvSpPr>
        <p:spPr>
          <a:xfrm>
            <a:off x="5072066" y="1714494"/>
            <a:ext cx="3579502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TS-1677X</a:t>
            </a: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16G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7 </a:t>
            </a:r>
            <a:r>
              <a:rPr lang="en-US" sz="1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16GB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(2x 8GB) </a:t>
            </a:r>
          </a:p>
        </p:txBody>
      </p:sp>
      <p:cxnSp>
        <p:nvCxnSpPr>
          <p:cNvPr id="138" name="Shape 138"/>
          <p:cNvCxnSpPr/>
          <p:nvPr/>
        </p:nvCxnSpPr>
        <p:spPr>
          <a:xfrm>
            <a:off x="571472" y="2643188"/>
            <a:ext cx="4048303" cy="0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19" name="Shape 134">
            <a:extLst>
              <a:ext uri="{FF2B5EF4-FFF2-40B4-BE49-F238E27FC236}">
                <a16:creationId xmlns="" xmlns:a16="http://schemas.microsoft.com/office/drawing/2014/main" id="{2D50F9E7-EC5E-554B-9FED-FBC531461941}"/>
              </a:ext>
            </a:extLst>
          </p:cNvPr>
          <p:cNvSpPr/>
          <p:nvPr/>
        </p:nvSpPr>
        <p:spPr>
          <a:xfrm>
            <a:off x="5143504" y="2500312"/>
            <a:ext cx="3508064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TS-1677X</a:t>
            </a: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64G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7 </a:t>
            </a:r>
            <a:r>
              <a:rPr lang="en-US" sz="1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64GB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(4x 16GB) </a:t>
            </a:r>
          </a:p>
        </p:txBody>
      </p:sp>
      <p:sp>
        <p:nvSpPr>
          <p:cNvPr id="27" name="Shape 58">
            <a:extLst>
              <a:ext uri="{FF2B5EF4-FFF2-40B4-BE49-F238E27FC236}">
                <a16:creationId xmlns="" xmlns:a16="http://schemas.microsoft.com/office/drawing/2014/main" id="{64C6CFDE-401E-1440-82C7-051493A37333}"/>
              </a:ext>
            </a:extLst>
          </p:cNvPr>
          <p:cNvSpPr txBox="1"/>
          <p:nvPr/>
        </p:nvSpPr>
        <p:spPr>
          <a:xfrm>
            <a:off x="7072330" y="1000114"/>
            <a:ext cx="2071670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zh-TW" sz="1600" b="1" i="0" u="none" strike="noStrike" cap="none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8 核</a:t>
            </a:r>
            <a:r>
              <a:rPr lang="en-US" altLang="zh-TW" sz="1600" b="1" i="0" u="none" strike="noStrike" cap="none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/</a:t>
            </a:r>
            <a:r>
              <a:rPr lang="zh-TW" sz="1600" b="1" i="0" u="none" strike="noStrike" cap="none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16 執行緒 </a:t>
            </a:r>
            <a:endParaRPr lang="en-US" altLang="zh-TW" sz="1600" b="1" i="0" u="none" strike="noStrike" cap="none" dirty="0">
              <a:solidFill>
                <a:srgbClr val="FF66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zh-TW" sz="1600" b="1" i="0" u="none" strike="noStrike" cap="none" dirty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3.0 GHz / 3.7 GHz </a:t>
            </a:r>
          </a:p>
        </p:txBody>
      </p:sp>
      <p:pic>
        <p:nvPicPr>
          <p:cNvPr id="30" name="Shape 44">
            <a:extLst>
              <a:ext uri="{FF2B5EF4-FFF2-40B4-BE49-F238E27FC236}">
                <a16:creationId xmlns="" xmlns:a16="http://schemas.microsoft.com/office/drawing/2014/main" id="{3B28691C-9232-DE4C-BD4F-EE039EAA4C00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</a:blip>
          <a:srcRect r="55426"/>
          <a:stretch/>
        </p:blipFill>
        <p:spPr>
          <a:xfrm>
            <a:off x="6429388" y="928676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45">
            <a:extLst>
              <a:ext uri="{FF2B5EF4-FFF2-40B4-BE49-F238E27FC236}">
                <a16:creationId xmlns="" xmlns:a16="http://schemas.microsoft.com/office/drawing/2014/main" id="{DE06713D-BB2F-2D4F-9C94-1E4EC65FA4EB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</a:blip>
          <a:srcRect r="55426"/>
          <a:stretch/>
        </p:blipFill>
        <p:spPr>
          <a:xfrm>
            <a:off x="1857356" y="2928940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ED87DF6-EC1A-AB41-B3D7-2F513B70AE3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57356" y="1000114"/>
            <a:ext cx="647705" cy="571504"/>
          </a:xfrm>
          <a:prstGeom prst="rect">
            <a:avLst/>
          </a:prstGeom>
        </p:spPr>
      </p:pic>
      <p:sp>
        <p:nvSpPr>
          <p:cNvPr id="39" name="Shape 58">
            <a:extLst>
              <a:ext uri="{FF2B5EF4-FFF2-40B4-BE49-F238E27FC236}">
                <a16:creationId xmlns="" xmlns:a16="http://schemas.microsoft.com/office/drawing/2014/main" id="{7E6B5FD4-F31F-1A40-ABB8-93EAF40D8622}"/>
              </a:ext>
            </a:extLst>
          </p:cNvPr>
          <p:cNvSpPr txBox="1"/>
          <p:nvPr/>
        </p:nvSpPr>
        <p:spPr>
          <a:xfrm>
            <a:off x="2500298" y="1000114"/>
            <a:ext cx="1928826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altLang="zh-Hant" sz="1600" b="1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4</a:t>
            </a:r>
            <a:r>
              <a:rPr lang="zh-TW" sz="1600" b="1" i="0" u="none" strike="noStrike" cap="none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核</a:t>
            </a:r>
            <a:r>
              <a:rPr lang="en-US" altLang="zh-TW" sz="1600" b="1" i="0" u="none" strike="noStrike" cap="none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/</a:t>
            </a:r>
            <a:r>
              <a:rPr lang="zh-TW" sz="1600" b="1" i="0" u="none" strike="noStrike" cap="none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altLang="zh-TW" sz="1600" b="1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4</a:t>
            </a:r>
            <a:r>
              <a:rPr lang="zh-TW" sz="1600" b="1" i="0" u="none" strike="noStrike" cap="none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執行緒 </a:t>
            </a:r>
            <a:endParaRPr lang="en-US" altLang="zh-TW" sz="1600" b="1" i="0" u="none" strike="noStrike" cap="none" dirty="0">
              <a:solidFill>
                <a:srgbClr val="FF66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zh-TW" sz="1600" b="1" i="0" u="none" strike="noStrike" cap="none" dirty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3.</a:t>
            </a:r>
            <a:r>
              <a:rPr lang="en-US" altLang="zh-TW" sz="1600" b="1" i="0" u="none" strike="noStrike" cap="none" dirty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1</a:t>
            </a:r>
            <a:r>
              <a:rPr lang="zh-TW" sz="1600" b="1" i="0" u="none" strike="noStrike" cap="none" dirty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GHz / 3.</a:t>
            </a:r>
            <a:r>
              <a:rPr lang="en-US" altLang="zh-TW" sz="1600" b="1" i="0" u="none" strike="noStrike" cap="none" dirty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4</a:t>
            </a:r>
            <a:r>
              <a:rPr lang="zh-TW" sz="1600" b="1" i="0" u="none" strike="noStrike" cap="none" dirty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GHz </a:t>
            </a:r>
          </a:p>
        </p:txBody>
      </p:sp>
      <p:sp>
        <p:nvSpPr>
          <p:cNvPr id="40" name="Shape 58">
            <a:extLst>
              <a:ext uri="{FF2B5EF4-FFF2-40B4-BE49-F238E27FC236}">
                <a16:creationId xmlns="" xmlns:a16="http://schemas.microsoft.com/office/drawing/2014/main" id="{BA14B498-BD41-A748-960A-D77798E351A1}"/>
              </a:ext>
            </a:extLst>
          </p:cNvPr>
          <p:cNvSpPr txBox="1"/>
          <p:nvPr/>
        </p:nvSpPr>
        <p:spPr>
          <a:xfrm>
            <a:off x="2500298" y="3000378"/>
            <a:ext cx="2000264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altLang="zh-TW" sz="1600" b="1" i="0" u="none" strike="noStrike" cap="none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6</a:t>
            </a:r>
            <a:r>
              <a:rPr lang="zh-TW" sz="1600" b="1" i="0" u="none" strike="noStrike" cap="none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核</a:t>
            </a:r>
            <a:r>
              <a:rPr lang="en-US" altLang="zh-TW" sz="1600" b="1" i="0" u="none" strike="noStrike" cap="none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/</a:t>
            </a:r>
            <a:r>
              <a:rPr lang="zh-TW" sz="1600" b="1" i="0" u="none" strike="noStrike" cap="none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altLang="zh-TW" sz="1600" b="1" i="0" u="none" strike="noStrike" cap="none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12</a:t>
            </a:r>
            <a:r>
              <a:rPr lang="zh-TW" sz="1600" b="1" i="0" u="none" strike="noStrike" cap="none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執行緒 </a:t>
            </a:r>
            <a:endParaRPr lang="en-US" altLang="zh-TW" sz="1600" b="1" i="0" u="none" strike="noStrike" cap="none" dirty="0">
              <a:solidFill>
                <a:srgbClr val="FF66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zh-TW" sz="1600" b="1" i="0" u="none" strike="noStrike" cap="none" dirty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3.</a:t>
            </a:r>
            <a:r>
              <a:rPr lang="en-US" altLang="zh-TW" sz="1600" b="1" i="0" u="none" strike="noStrike" cap="none" dirty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2</a:t>
            </a:r>
            <a:r>
              <a:rPr lang="zh-TW" sz="1600" b="1" i="0" u="none" strike="noStrike" cap="none" dirty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GHz / 3.</a:t>
            </a:r>
            <a:r>
              <a:rPr lang="en-US" altLang="zh-TW" sz="1600" b="1" i="0" u="none" strike="noStrike" cap="none" dirty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6</a:t>
            </a:r>
            <a:r>
              <a:rPr lang="zh-TW" sz="1600" b="1" i="0" u="none" strike="noStrike" cap="none" dirty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GHz </a:t>
            </a:r>
          </a:p>
        </p:txBody>
      </p:sp>
      <p:sp>
        <p:nvSpPr>
          <p:cNvPr id="41" name="Shape 275">
            <a:extLst>
              <a:ext uri="{FF2B5EF4-FFF2-40B4-BE49-F238E27FC236}">
                <a16:creationId xmlns=""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0" y="1071552"/>
            <a:ext cx="1423182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Hant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實用款</a:t>
            </a:r>
            <a:endParaRPr lang="zh-TW" sz="18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43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000114"/>
            <a:ext cx="1769036" cy="500066"/>
          </a:xfrm>
          <a:prstGeom prst="rect">
            <a:avLst/>
          </a:prstGeom>
          <a:noFill/>
        </p:spPr>
      </p:pic>
      <p:sp>
        <p:nvSpPr>
          <p:cNvPr id="44" name="Shape 275">
            <a:extLst>
              <a:ext uri="{FF2B5EF4-FFF2-40B4-BE49-F238E27FC236}">
                <a16:creationId xmlns=""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4643438" y="1071552"/>
            <a:ext cx="1423182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altLang="en-US" sz="18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高效能款</a:t>
            </a:r>
            <a:endParaRPr lang="zh-TW" sz="18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cxnSp>
        <p:nvCxnSpPr>
          <p:cNvPr id="137" name="Shape 137"/>
          <p:cNvCxnSpPr/>
          <p:nvPr/>
        </p:nvCxnSpPr>
        <p:spPr>
          <a:xfrm rot="5400000">
            <a:off x="3500896" y="2142794"/>
            <a:ext cx="2285222" cy="1451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</p:cxnSp>
      <p:pic>
        <p:nvPicPr>
          <p:cNvPr id="45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00378"/>
            <a:ext cx="1769036" cy="500066"/>
          </a:xfrm>
          <a:prstGeom prst="rect">
            <a:avLst/>
          </a:prstGeom>
          <a:noFill/>
        </p:spPr>
      </p:pic>
      <p:sp>
        <p:nvSpPr>
          <p:cNvPr id="46" name="Shape 275">
            <a:extLst>
              <a:ext uri="{FF2B5EF4-FFF2-40B4-BE49-F238E27FC236}">
                <a16:creationId xmlns=""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0" y="3071816"/>
            <a:ext cx="1423182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altLang="en-US" sz="18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均衡款</a:t>
            </a:r>
            <a:endParaRPr lang="zh-TW" sz="18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3892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數值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3119" y="1857370"/>
            <a:ext cx="9350027" cy="2357454"/>
          </a:xfrm>
          <a:prstGeom prst="rect">
            <a:avLst/>
          </a:prstGeom>
        </p:spPr>
      </p:pic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1285852" y="0"/>
            <a:ext cx="7643866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dirty="0">
                <a:sym typeface="Arial"/>
              </a:rPr>
              <a:t>與生俱來的高速 </a:t>
            </a:r>
            <a:r>
              <a:rPr lang="en-US" altLang="zh-Hant" dirty="0">
                <a:sym typeface="Arial"/>
              </a:rPr>
              <a:t>10GBASE-T</a:t>
            </a:r>
            <a:endParaRPr lang="zh-TW" altLang="en-US" dirty="0">
              <a:sym typeface="Arial"/>
            </a:endParaRPr>
          </a:p>
        </p:txBody>
      </p:sp>
      <p:sp>
        <p:nvSpPr>
          <p:cNvPr id="299" name="Shape 299"/>
          <p:cNvSpPr txBox="1">
            <a:spLocks noGrp="1"/>
          </p:cNvSpPr>
          <p:nvPr>
            <p:ph idx="1"/>
          </p:nvPr>
        </p:nvSpPr>
        <p:spPr>
          <a:xfrm>
            <a:off x="457200" y="842391"/>
            <a:ext cx="8229600" cy="14436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indent="-342900">
              <a:lnSpc>
                <a:spcPct val="115000"/>
              </a:lnSpc>
              <a:spcBef>
                <a:spcPts val="0"/>
              </a:spcBef>
              <a:buSzPct val="100000"/>
              <a:buFont typeface="Arial" pitchFamily="34" charset="0"/>
              <a:buChar char="•"/>
            </a:pPr>
            <a:r>
              <a:rPr lang="en-US" altLang="zh-TW" sz="1800" dirty="0">
                <a:latin typeface="微軟正黑體" pitchFamily="34" charset="-120"/>
                <a:sym typeface="Arial"/>
              </a:rPr>
              <a:t>TS-1677X </a:t>
            </a:r>
            <a:r>
              <a:rPr lang="zh-Hant" altLang="en-US" sz="1800" dirty="0">
                <a:latin typeface="微軟正黑體" pitchFamily="34" charset="-120"/>
                <a:sym typeface="Arial"/>
              </a:rPr>
              <a:t>內建 </a:t>
            </a:r>
            <a:r>
              <a:rPr lang="en-US" altLang="zh-Hant" sz="1800" dirty="0">
                <a:latin typeface="微軟正黑體" pitchFamily="34" charset="-120"/>
                <a:sym typeface="Arial"/>
              </a:rPr>
              <a:t>2 x 10GBASE-T</a:t>
            </a:r>
            <a:r>
              <a:rPr lang="zh-Hant" altLang="en-US" sz="1800" dirty="0">
                <a:latin typeface="微軟正黑體" pitchFamily="34" charset="-120"/>
                <a:sym typeface="Arial"/>
              </a:rPr>
              <a:t>，無需額外花費</a:t>
            </a:r>
            <a:endParaRPr lang="en-US" altLang="zh-Hant" sz="1800" dirty="0">
              <a:latin typeface="微軟正黑體" pitchFamily="34" charset="-120"/>
              <a:sym typeface="Arial"/>
            </a:endParaRPr>
          </a:p>
          <a:p>
            <a:pPr indent="-342900">
              <a:lnSpc>
                <a:spcPct val="115000"/>
              </a:lnSpc>
              <a:spcBef>
                <a:spcPts val="0"/>
              </a:spcBef>
              <a:buSzPct val="100000"/>
              <a:buFont typeface="Arial" pitchFamily="34" charset="0"/>
              <a:buChar char="•"/>
            </a:pPr>
            <a:r>
              <a:rPr lang="zh-Hant" altLang="en-US" sz="1800" dirty="0">
                <a:latin typeface="微軟正黑體" pitchFamily="34" charset="-120"/>
                <a:sym typeface="Arial"/>
              </a:rPr>
              <a:t>相容 </a:t>
            </a:r>
            <a:r>
              <a:rPr lang="en-US" altLang="zh-Hant" sz="1800" dirty="0">
                <a:latin typeface="微軟正黑體" pitchFamily="34" charset="-120"/>
                <a:sym typeface="Arial"/>
              </a:rPr>
              <a:t>40GbE </a:t>
            </a:r>
            <a:r>
              <a:rPr lang="zh-Hant" altLang="en-US" sz="1800" dirty="0">
                <a:latin typeface="微軟正黑體" pitchFamily="34" charset="-120"/>
                <a:sym typeface="Arial"/>
              </a:rPr>
              <a:t>與各式 </a:t>
            </a:r>
            <a:r>
              <a:rPr lang="en-US" altLang="zh-Hant" sz="1800" dirty="0">
                <a:latin typeface="微軟正黑體" pitchFamily="34" charset="-120"/>
                <a:sym typeface="Arial"/>
              </a:rPr>
              <a:t>QNAP</a:t>
            </a:r>
            <a:r>
              <a:rPr lang="zh-Hant" altLang="en-US" sz="1800" dirty="0">
                <a:latin typeface="微軟正黑體" pitchFamily="34" charset="-120"/>
                <a:sym typeface="Arial"/>
              </a:rPr>
              <a:t> </a:t>
            </a:r>
            <a:r>
              <a:rPr lang="en-US" altLang="zh-Hant" sz="1800" dirty="0">
                <a:latin typeface="微軟正黑體" pitchFamily="34" charset="-120"/>
                <a:sym typeface="Arial"/>
              </a:rPr>
              <a:t>10GbE 10GBSE-T </a:t>
            </a:r>
            <a:r>
              <a:rPr lang="zh-Hant" altLang="en-US" sz="1800" dirty="0">
                <a:latin typeface="微軟正黑體" pitchFamily="34" charset="-120"/>
                <a:sym typeface="Arial"/>
              </a:rPr>
              <a:t>或 </a:t>
            </a:r>
            <a:r>
              <a:rPr lang="en-US" altLang="zh-Hant" sz="1800" dirty="0">
                <a:latin typeface="微軟正黑體" pitchFamily="34" charset="-120"/>
                <a:sym typeface="Arial"/>
              </a:rPr>
              <a:t>SFP+ </a:t>
            </a:r>
            <a:r>
              <a:rPr lang="zh-Hant" altLang="en-US" sz="1800" dirty="0">
                <a:latin typeface="微軟正黑體" pitchFamily="34" charset="-120"/>
                <a:sym typeface="Arial"/>
              </a:rPr>
              <a:t>網卡</a:t>
            </a:r>
            <a:endParaRPr lang="en-US" altLang="zh-Hant" sz="1800" dirty="0">
              <a:latin typeface="微軟正黑體" pitchFamily="34" charset="-120"/>
              <a:sym typeface="Arial"/>
            </a:endParaRPr>
          </a:p>
          <a:p>
            <a:pPr indent="-342900">
              <a:lnSpc>
                <a:spcPct val="115000"/>
              </a:lnSpc>
              <a:spcBef>
                <a:spcPts val="0"/>
              </a:spcBef>
              <a:buSzPct val="100000"/>
              <a:buFont typeface="Arial" pitchFamily="34" charset="0"/>
              <a:buChar char="•"/>
            </a:pPr>
            <a:r>
              <a:rPr lang="zh-TW" altLang="en-US" sz="1800" dirty="0">
                <a:latin typeface="微軟正黑體" pitchFamily="34" charset="-120"/>
                <a:sym typeface="Arial"/>
              </a:rPr>
              <a:t>現場實測</a:t>
            </a:r>
            <a:r>
              <a:rPr lang="en-US" altLang="zh-TW" sz="1800" dirty="0">
                <a:latin typeface="微軟正黑體" pitchFamily="34" charset="-120"/>
                <a:sym typeface="Arial"/>
              </a:rPr>
              <a:t>: 2 </a:t>
            </a:r>
            <a:r>
              <a:rPr lang="zh-TW" altLang="en-US" sz="1800" dirty="0">
                <a:latin typeface="微軟正黑體" pitchFamily="34" charset="-120"/>
                <a:sym typeface="Arial"/>
              </a:rPr>
              <a:t>台 </a:t>
            </a:r>
            <a:r>
              <a:rPr lang="en-US" altLang="zh-TW" sz="1800" dirty="0">
                <a:latin typeface="微軟正黑體" pitchFamily="34" charset="-120"/>
                <a:sym typeface="Arial"/>
              </a:rPr>
              <a:t>10GbE</a:t>
            </a:r>
            <a:r>
              <a:rPr lang="zh-TW" altLang="en-US" sz="1800" dirty="0">
                <a:latin typeface="微軟正黑體" pitchFamily="34" charset="-120"/>
                <a:sym typeface="Arial"/>
              </a:rPr>
              <a:t> </a:t>
            </a:r>
            <a:r>
              <a:rPr lang="en-US" altLang="zh-TW" sz="1800" dirty="0">
                <a:latin typeface="微軟正黑體" pitchFamily="34" charset="-120"/>
                <a:sym typeface="Arial"/>
              </a:rPr>
              <a:t>PC</a:t>
            </a:r>
            <a:r>
              <a:rPr lang="zh-TW" altLang="en-US" sz="1800" dirty="0">
                <a:latin typeface="微軟正黑體" pitchFamily="34" charset="-120"/>
                <a:sym typeface="Arial"/>
              </a:rPr>
              <a:t> 連線到 </a:t>
            </a:r>
            <a:r>
              <a:rPr lang="en-US" altLang="zh-TW" sz="1800" dirty="0">
                <a:latin typeface="微軟正黑體" pitchFamily="34" charset="-120"/>
                <a:sym typeface="Arial"/>
              </a:rPr>
              <a:t>TS-1677X</a:t>
            </a:r>
            <a:r>
              <a:rPr lang="zh-TW" altLang="en-US" sz="1800" dirty="0">
                <a:latin typeface="微軟正黑體" pitchFamily="34" charset="-120"/>
                <a:sym typeface="Arial"/>
              </a:rPr>
              <a:t>，並使用 </a:t>
            </a:r>
            <a:r>
              <a:rPr lang="en-US" altLang="zh-TW" sz="1800" dirty="0" err="1">
                <a:latin typeface="微軟正黑體" pitchFamily="34" charset="-120"/>
                <a:sym typeface="Arial"/>
              </a:rPr>
              <a:t>IOMeter</a:t>
            </a:r>
            <a:r>
              <a:rPr lang="en-US" altLang="zh-TW" sz="1800" dirty="0">
                <a:latin typeface="微軟正黑體" pitchFamily="34" charset="-120"/>
                <a:sym typeface="Arial"/>
              </a:rPr>
              <a:t> </a:t>
            </a:r>
            <a:r>
              <a:rPr lang="zh-TW" altLang="en-US" sz="1800" dirty="0">
                <a:latin typeface="微軟正黑體" pitchFamily="34" charset="-120"/>
                <a:sym typeface="Arial"/>
              </a:rPr>
              <a:t>工具</a:t>
            </a:r>
            <a:r>
              <a:rPr lang="zh-Hant" altLang="en-US" sz="1800" dirty="0">
                <a:latin typeface="微軟正黑體" pitchFamily="34" charset="-120"/>
                <a:sym typeface="Arial"/>
              </a:rPr>
              <a:t>測</a:t>
            </a:r>
            <a:r>
              <a:rPr lang="zh-TW" altLang="en-US" sz="1800" dirty="0">
                <a:latin typeface="微軟正黑體" pitchFamily="34" charset="-120"/>
                <a:sym typeface="Arial"/>
              </a:rPr>
              <a:t>試 </a:t>
            </a:r>
            <a:endParaRPr lang="en-US" altLang="zh-TW" sz="1800" dirty="0">
              <a:latin typeface="微軟正黑體" pitchFamily="34" charset="-120"/>
              <a:sym typeface="Arial"/>
            </a:endParaRPr>
          </a:p>
          <a:p>
            <a:pPr mar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-US" altLang="zh-TW" sz="1800" dirty="0">
                <a:latin typeface="微軟正黑體" pitchFamily="34" charset="-120"/>
                <a:sym typeface="Arial"/>
              </a:rPr>
              <a:t>                        2 x</a:t>
            </a:r>
            <a:r>
              <a:rPr lang="zh-Hant" altLang="en-US" sz="1800" dirty="0">
                <a:latin typeface="微軟正黑體" pitchFamily="34" charset="-120"/>
                <a:sym typeface="Arial"/>
              </a:rPr>
              <a:t> </a:t>
            </a:r>
            <a:r>
              <a:rPr lang="en-US" altLang="zh-Hant" sz="1800" dirty="0">
                <a:latin typeface="微軟正黑體" pitchFamily="34" charset="-120"/>
                <a:sym typeface="Arial"/>
              </a:rPr>
              <a:t>10GbE 64KB </a:t>
            </a:r>
            <a:r>
              <a:rPr lang="zh-TW" altLang="en-US" sz="1800" dirty="0">
                <a:latin typeface="微軟正黑體" pitchFamily="34" charset="-120"/>
                <a:sym typeface="Arial"/>
              </a:rPr>
              <a:t>循序傳輸</a:t>
            </a:r>
            <a:r>
              <a:rPr lang="zh-Hant" altLang="en-US" sz="1800" dirty="0">
                <a:latin typeface="微軟正黑體" pitchFamily="34" charset="-120"/>
                <a:sym typeface="Arial"/>
              </a:rPr>
              <a:t>效能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7457E03-CE34-3045-BDBB-F2BC7E9D0144}"/>
              </a:ext>
            </a:extLst>
          </p:cNvPr>
          <p:cNvSpPr/>
          <p:nvPr/>
        </p:nvSpPr>
        <p:spPr>
          <a:xfrm>
            <a:off x="428596" y="3929072"/>
            <a:ext cx="26108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800" dirty="0">
                <a:latin typeface="微軟正黑體" pitchFamily="34" charset="-120"/>
                <a:ea typeface="微軟正黑體" pitchFamily="34" charset="-120"/>
              </a:rPr>
              <a:t>測試於 </a:t>
            </a:r>
            <a:r>
              <a:rPr lang="en-US" altLang="zh-Hant" sz="800" dirty="0"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ja-JP" altLang="en-US" sz="800" dirty="0">
                <a:latin typeface="微軟正黑體" pitchFamily="34" charset="-120"/>
                <a:ea typeface="微軟正黑體" pitchFamily="34" charset="-120"/>
              </a:rPr>
              <a:t>實驗室，數據會因實際環境而有所不同。</a:t>
            </a:r>
            <a:br>
              <a:rPr lang="ja-JP" altLang="en-US" sz="800" dirty="0">
                <a:latin typeface="微軟正黑體" pitchFamily="34" charset="-120"/>
                <a:ea typeface="微軟正黑體" pitchFamily="34" charset="-120"/>
              </a:rPr>
            </a:br>
            <a:r>
              <a:rPr lang="ja-JP" altLang="en-US" sz="80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ja-JP" altLang="en-US" sz="800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ja-JP" sz="800" dirty="0">
                <a:latin typeface="微軟正黑體" pitchFamily="34" charset="-120"/>
                <a:ea typeface="微軟正黑體" pitchFamily="34" charset="-120"/>
              </a:rPr>
              <a:t>2 </a:t>
            </a:r>
            <a:r>
              <a:rPr lang="en-US" altLang="zh-Hant" sz="800" dirty="0">
                <a:latin typeface="微軟正黑體" pitchFamily="34" charset="-120"/>
                <a:ea typeface="微軟正黑體" pitchFamily="34" charset="-120"/>
              </a:rPr>
              <a:t>x 10GbE </a:t>
            </a:r>
            <a:r>
              <a:rPr lang="ja-JP" altLang="en-US" sz="800" dirty="0">
                <a:latin typeface="微軟正黑體" pitchFamily="34" charset="-120"/>
                <a:ea typeface="微軟正黑體" pitchFamily="34" charset="-120"/>
              </a:rPr>
              <a:t>傳輸測試環境：</a:t>
            </a:r>
            <a:br>
              <a:rPr lang="ja-JP" altLang="en-US" sz="800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Hant" sz="800" dirty="0">
                <a:latin typeface="微軟正黑體" pitchFamily="34" charset="-120"/>
                <a:ea typeface="微軟正黑體" pitchFamily="34" charset="-120"/>
              </a:rPr>
              <a:t>NAS： TS-1677X</a:t>
            </a:r>
            <a:br>
              <a:rPr lang="en-US" altLang="zh-Hant" sz="800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Hant" sz="800" dirty="0">
                <a:latin typeface="微軟正黑體" pitchFamily="34" charset="-120"/>
                <a:ea typeface="微軟正黑體" pitchFamily="34" charset="-120"/>
              </a:rPr>
              <a:t>OS：QTS 4.3.4</a:t>
            </a:r>
            <a:br>
              <a:rPr lang="en-US" altLang="zh-Hant" sz="800" dirty="0">
                <a:latin typeface="微軟正黑體" pitchFamily="34" charset="-120"/>
                <a:ea typeface="微軟正黑體" pitchFamily="34" charset="-120"/>
              </a:rPr>
            </a:br>
            <a:r>
              <a:rPr lang="ja-JP" altLang="en-US" sz="800" dirty="0">
                <a:latin typeface="微軟正黑體" pitchFamily="34" charset="-120"/>
                <a:ea typeface="微軟正黑體" pitchFamily="34" charset="-120"/>
              </a:rPr>
              <a:t>磁碟群組：</a:t>
            </a:r>
            <a:r>
              <a:rPr lang="en-US" altLang="zh-Hant" sz="800" dirty="0">
                <a:latin typeface="微軟正黑體" pitchFamily="34" charset="-120"/>
                <a:ea typeface="微軟正黑體" pitchFamily="34" charset="-120"/>
              </a:rPr>
              <a:t>RAID 5; 16 x Intel SSDSC2BB240G4 SSD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BC02794-210B-754D-A6D6-51B7453A1B53}"/>
              </a:ext>
            </a:extLst>
          </p:cNvPr>
          <p:cNvSpPr/>
          <p:nvPr/>
        </p:nvSpPr>
        <p:spPr>
          <a:xfrm>
            <a:off x="3205897" y="426762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800" dirty="0">
                <a:latin typeface="微軟正黑體" pitchFamily="34" charset="-120"/>
                <a:ea typeface="微軟正黑體" pitchFamily="34" charset="-120"/>
              </a:rPr>
              <a:t>客戶端 </a:t>
            </a:r>
            <a:r>
              <a:rPr lang="en-US" altLang="en-US" sz="800" dirty="0" err="1">
                <a:latin typeface="微軟正黑體" pitchFamily="34" charset="-120"/>
                <a:ea typeface="微軟正黑體" pitchFamily="34" charset="-120"/>
              </a:rPr>
              <a:t>PC：Windows</a:t>
            </a:r>
            <a:r>
              <a:rPr lang="en-US" altLang="en-US" sz="800" dirty="0">
                <a:latin typeface="微軟正黑體" pitchFamily="34" charset="-120"/>
                <a:ea typeface="微軟正黑體" pitchFamily="34" charset="-120"/>
              </a:rPr>
              <a:t> 10, Intel Core i7-6700 3.4 GHz, 32GB RAM, QNAP LAN-10G2T-X550 </a:t>
            </a:r>
            <a:r>
              <a:rPr lang="ja-JP" altLang="en-US" sz="800" dirty="0">
                <a:latin typeface="微軟正黑體" pitchFamily="34" charset="-120"/>
                <a:ea typeface="微軟正黑體" pitchFamily="34" charset="-120"/>
              </a:rPr>
              <a:t>網路卡</a:t>
            </a:r>
            <a:r>
              <a:rPr lang="en-US" altLang="ja-JP" sz="800" dirty="0"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en-US" altLang="en-US" sz="800" dirty="0" err="1">
                <a:latin typeface="微軟正黑體" pitchFamily="34" charset="-120"/>
                <a:ea typeface="微軟正黑體" pitchFamily="34" charset="-120"/>
              </a:rPr>
              <a:t>IOMeter</a:t>
            </a:r>
            <a:r>
              <a:rPr lang="en-US" altLang="en-US" sz="8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ja-JP" altLang="en-US" sz="800" dirty="0">
                <a:latin typeface="微軟正黑體" pitchFamily="34" charset="-120"/>
                <a:ea typeface="微軟正黑體" pitchFamily="34" charset="-120"/>
              </a:rPr>
              <a:t>持續傳輸</a:t>
            </a:r>
            <a:endParaRPr lang="en-US" altLang="en-US" sz="8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358082" y="291679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2001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MB/s</a:t>
            </a:r>
            <a:endParaRPr lang="zh-TW" altLang="en-US" sz="14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143768" y="3488302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200</a:t>
            </a:r>
            <a:r>
              <a:rPr lang="en-US" altLang="zh-TW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MB/s</a:t>
            </a:r>
            <a:endParaRPr lang="zh-TW" altLang="en-US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5166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7"/>
          <p:cNvSpPr>
            <a:spLocks noGrp="1"/>
          </p:cNvSpPr>
          <p:nvPr>
            <p:ph type="title"/>
          </p:nvPr>
        </p:nvSpPr>
        <p:spPr>
          <a:xfrm>
            <a:off x="-1" y="825311"/>
            <a:ext cx="9144001" cy="231794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buClr>
                <a:srgbClr val="002060"/>
              </a:buClr>
              <a:buSzPct val="25000"/>
            </a:pPr>
            <a:r>
              <a:rPr lang="zh-Hant" altLang="en-US" sz="40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大容量 </a:t>
            </a:r>
            <a:r>
              <a:rPr lang="en-US" altLang="zh-Hant" sz="40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16-bay </a:t>
            </a:r>
            <a:r>
              <a:rPr lang="zh-Hant" altLang="en-US" sz="40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企業級 </a:t>
            </a:r>
            <a:r>
              <a:rPr lang="en-US" altLang="zh-Hant" sz="4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/>
            </a:r>
            <a:br>
              <a:rPr lang="en-US" altLang="zh-Hant" sz="4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</a:br>
            <a:r>
              <a:rPr lang="en-US" altLang="zh-TW" sz="40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Ryzen Supreme NAS</a:t>
            </a:r>
            <a:endParaRPr lang="zh-TW" altLang="en-US" sz="4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Microsoft JhengHei"/>
            </a:endParaRPr>
          </a:p>
        </p:txBody>
      </p:sp>
      <p:sp>
        <p:nvSpPr>
          <p:cNvPr id="24" name="Shape 39">
            <a:extLst>
              <a:ext uri="{FF2B5EF4-FFF2-40B4-BE49-F238E27FC236}">
                <a16:creationId xmlns="" xmlns:a16="http://schemas.microsoft.com/office/drawing/2014/main" id="{7F7BF488-66A8-8747-B5C2-DDAFE1A45D3D}"/>
              </a:ext>
            </a:extLst>
          </p:cNvPr>
          <p:cNvSpPr txBox="1">
            <a:spLocks/>
          </p:cNvSpPr>
          <p:nvPr/>
        </p:nvSpPr>
        <p:spPr>
          <a:xfrm>
            <a:off x="1171685" y="4500576"/>
            <a:ext cx="1257175" cy="3571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>TS-1677X</a:t>
            </a:r>
            <a:endParaRPr lang="zh-TW" sz="1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1" name="Shape 44"/>
          <p:cNvPicPr preferRelativeResize="0"/>
          <p:nvPr/>
        </p:nvPicPr>
        <p:blipFill rotWithShape="1">
          <a:blip r:embed="rId2" cstate="print">
            <a:alphaModFix/>
          </a:blip>
          <a:srcRect r="55426"/>
          <a:stretch/>
        </p:blipFill>
        <p:spPr>
          <a:xfrm>
            <a:off x="2628011" y="3608052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45"/>
          <p:cNvPicPr preferRelativeResize="0"/>
          <p:nvPr/>
        </p:nvPicPr>
        <p:blipFill rotWithShape="1">
          <a:blip r:embed="rId3" cstate="print">
            <a:alphaModFix/>
          </a:blip>
          <a:srcRect r="55426"/>
          <a:stretch/>
        </p:blipFill>
        <p:spPr>
          <a:xfrm>
            <a:off x="3423293" y="3608052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1">
            <a:extLst>
              <a:ext uri="{FF2B5EF4-FFF2-40B4-BE49-F238E27FC236}">
                <a16:creationId xmlns="" xmlns:a16="http://schemas.microsoft.com/office/drawing/2014/main" id="{20B5ADA7-282E-614D-87C5-9DA2E74F885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3643320"/>
            <a:ext cx="658105" cy="580681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="" xmlns:a16="http://schemas.microsoft.com/office/drawing/2014/main" id="{3F458297-CC2C-DD44-BE4F-A48063F6F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28" y="3763357"/>
            <a:ext cx="444500" cy="381000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="" xmlns:a16="http://schemas.microsoft.com/office/drawing/2014/main" id="{ACF584DD-1403-2843-B688-80B55189F4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694" y="3811974"/>
            <a:ext cx="571500" cy="317500"/>
          </a:xfrm>
          <a:prstGeom prst="rect">
            <a:avLst/>
          </a:prstGeom>
        </p:spPr>
      </p:pic>
      <p:pic>
        <p:nvPicPr>
          <p:cNvPr id="30" name="Picture 7">
            <a:extLst>
              <a:ext uri="{FF2B5EF4-FFF2-40B4-BE49-F238E27FC236}">
                <a16:creationId xmlns="" xmlns:a16="http://schemas.microsoft.com/office/drawing/2014/main" id="{5096DA8C-35FB-0B41-8E58-23B2EE98DC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0510" y="3703824"/>
            <a:ext cx="428628" cy="428628"/>
          </a:xfrm>
          <a:prstGeom prst="rect">
            <a:avLst/>
          </a:prstGeom>
        </p:spPr>
      </p:pic>
      <p:grpSp>
        <p:nvGrpSpPr>
          <p:cNvPr id="31" name="Group 2">
            <a:extLst>
              <a:ext uri="{FF2B5EF4-FFF2-40B4-BE49-F238E27FC236}">
                <a16:creationId xmlns="" xmlns:a16="http://schemas.microsoft.com/office/drawing/2014/main" id="{3A95ECFF-5924-0A49-A04C-E0571CFCCCE7}"/>
              </a:ext>
            </a:extLst>
          </p:cNvPr>
          <p:cNvGrpSpPr/>
          <p:nvPr/>
        </p:nvGrpSpPr>
        <p:grpSpPr>
          <a:xfrm>
            <a:off x="7694585" y="3685963"/>
            <a:ext cx="578986" cy="482122"/>
            <a:chOff x="7711141" y="3647114"/>
            <a:chExt cx="665459" cy="580498"/>
          </a:xfrm>
        </p:grpSpPr>
        <p:pic>
          <p:nvPicPr>
            <p:cNvPr id="32" name="Picture 22">
              <a:extLst>
                <a:ext uri="{FF2B5EF4-FFF2-40B4-BE49-F238E27FC236}">
                  <a16:creationId xmlns="" xmlns:a16="http://schemas.microsoft.com/office/drawing/2014/main" id="{969A9500-FFB5-3545-A717-E8961F238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4609" y="3647114"/>
              <a:ext cx="559157" cy="542048"/>
            </a:xfrm>
            <a:prstGeom prst="rect">
              <a:avLst/>
            </a:prstGeom>
          </p:spPr>
        </p:pic>
        <p:sp>
          <p:nvSpPr>
            <p:cNvPr id="33" name="TextBox 23">
              <a:extLst>
                <a:ext uri="{FF2B5EF4-FFF2-40B4-BE49-F238E27FC236}">
                  <a16:creationId xmlns="" xmlns:a16="http://schemas.microsoft.com/office/drawing/2014/main" id="{73E01FE9-3B80-D641-9DDA-A514B91FE819}"/>
                </a:ext>
              </a:extLst>
            </p:cNvPr>
            <p:cNvSpPr txBox="1"/>
            <p:nvPr/>
          </p:nvSpPr>
          <p:spPr>
            <a:xfrm>
              <a:off x="7711141" y="3968217"/>
              <a:ext cx="665459" cy="259395"/>
            </a:xfrm>
            <a:prstGeom prst="rect">
              <a:avLst/>
            </a:prstGeom>
            <a:noFill/>
          </p:spPr>
          <p:txBody>
            <a:bodyPr wrap="none" lIns="91431" tIns="45716" rIns="91431" bIns="45716" rtlCol="0">
              <a:spAutoFit/>
            </a:bodyPr>
            <a:lstStyle/>
            <a:p>
              <a:r>
                <a:rPr lang="en-US" altLang="zh-TW" sz="8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3 </a:t>
              </a:r>
              <a:r>
                <a:rPr lang="zh-TW" altLang="en-US" sz="8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擴充槽</a:t>
              </a:r>
              <a:endParaRPr lang="en-US" sz="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34" name="圖片 33" descr="10GBASE-T.png">
            <a:extLst>
              <a:ext uri="{FF2B5EF4-FFF2-40B4-BE49-F238E27FC236}">
                <a16:creationId xmlns="" xmlns:a16="http://schemas.microsoft.com/office/drawing/2014/main" id="{552F08DF-375D-F649-B828-C21EDB780D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8491" y="3685964"/>
            <a:ext cx="462151" cy="448636"/>
          </a:xfrm>
          <a:prstGeom prst="rect">
            <a:avLst/>
          </a:prstGeom>
        </p:spPr>
      </p:pic>
      <p:pic>
        <p:nvPicPr>
          <p:cNvPr id="35" name="圖片 34" descr="Windows Server 2016 R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72198" y="3571882"/>
            <a:ext cx="598312" cy="6469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 descr="TS-1677X_fo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857238"/>
            <a:ext cx="6742519" cy="4214824"/>
          </a:xfrm>
          <a:prstGeom prst="rect">
            <a:avLst/>
          </a:prstGeom>
        </p:spPr>
      </p:pic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TW" sz="40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TS-1677X </a:t>
            </a:r>
            <a:r>
              <a:rPr lang="zh-TW" sz="40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正面硬體配置</a:t>
            </a:r>
          </a:p>
        </p:txBody>
      </p:sp>
      <p:grpSp>
        <p:nvGrpSpPr>
          <p:cNvPr id="179" name="Shape 179"/>
          <p:cNvGrpSpPr/>
          <p:nvPr/>
        </p:nvGrpSpPr>
        <p:grpSpPr>
          <a:xfrm>
            <a:off x="204060" y="3071816"/>
            <a:ext cx="2724866" cy="633937"/>
            <a:chOff x="-200644" y="305159"/>
            <a:chExt cx="2724866" cy="1691889"/>
          </a:xfrm>
        </p:grpSpPr>
        <p:sp>
          <p:nvSpPr>
            <p:cNvPr id="180" name="Shape 180"/>
            <p:cNvSpPr txBox="1"/>
            <p:nvPr/>
          </p:nvSpPr>
          <p:spPr>
            <a:xfrm>
              <a:off x="-200644" y="1258449"/>
              <a:ext cx="2224800" cy="738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altLang="en-US" sz="1500" b="1" dirty="0">
                  <a:latin typeface="微軟正黑體" pitchFamily="34" charset="-120"/>
                  <a:ea typeface="微軟正黑體" pitchFamily="34" charset="-120"/>
                  <a:sym typeface="Arial"/>
                </a:rPr>
                <a:t>可調整亮度的 LED 燈號</a:t>
              </a:r>
            </a:p>
          </p:txBody>
        </p:sp>
        <p:cxnSp>
          <p:nvCxnSpPr>
            <p:cNvPr id="181" name="Shape 181"/>
            <p:cNvCxnSpPr>
              <a:cxnSpLocks/>
            </p:cNvCxnSpPr>
            <p:nvPr/>
          </p:nvCxnSpPr>
          <p:spPr>
            <a:xfrm flipV="1">
              <a:off x="1881282" y="305159"/>
              <a:ext cx="642940" cy="1334609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182" name="Shape 182"/>
          <p:cNvGrpSpPr/>
          <p:nvPr/>
        </p:nvGrpSpPr>
        <p:grpSpPr>
          <a:xfrm>
            <a:off x="214282" y="2425867"/>
            <a:ext cx="4612446" cy="738664"/>
            <a:chOff x="-182036" y="2313805"/>
            <a:chExt cx="4612446" cy="738664"/>
          </a:xfrm>
        </p:grpSpPr>
        <p:sp>
          <p:nvSpPr>
            <p:cNvPr id="183" name="Shape 183"/>
            <p:cNvSpPr txBox="1"/>
            <p:nvPr/>
          </p:nvSpPr>
          <p:spPr>
            <a:xfrm>
              <a:off x="-182036" y="2313805"/>
              <a:ext cx="2534029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zh-TW" altLang="en-US" sz="1500" b="1" dirty="0">
                  <a:latin typeface="微軟正黑體" pitchFamily="34" charset="-120"/>
                  <a:ea typeface="微軟正黑體" pitchFamily="34" charset="-120"/>
                  <a:sym typeface="Arial"/>
                </a:rPr>
                <a:t>4 個 2.5 吋 SSD 插槽，支援 Qtier 分層分區與 SSD 快取</a:t>
              </a:r>
            </a:p>
          </p:txBody>
        </p:sp>
        <p:cxnSp>
          <p:nvCxnSpPr>
            <p:cNvPr id="184" name="Shape 184"/>
            <p:cNvCxnSpPr>
              <a:cxnSpLocks/>
            </p:cNvCxnSpPr>
            <p:nvPr/>
          </p:nvCxnSpPr>
          <p:spPr>
            <a:xfrm>
              <a:off x="2318294" y="2572900"/>
              <a:ext cx="2112116" cy="0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185" name="Shape 185"/>
          <p:cNvGrpSpPr/>
          <p:nvPr/>
        </p:nvGrpSpPr>
        <p:grpSpPr>
          <a:xfrm>
            <a:off x="214282" y="4083918"/>
            <a:ext cx="3143272" cy="523200"/>
            <a:chOff x="-429890" y="3262157"/>
            <a:chExt cx="3890663" cy="523200"/>
          </a:xfrm>
        </p:grpSpPr>
        <p:sp>
          <p:nvSpPr>
            <p:cNvPr id="186" name="Shape 186"/>
            <p:cNvSpPr txBox="1"/>
            <p:nvPr/>
          </p:nvSpPr>
          <p:spPr>
            <a:xfrm>
              <a:off x="-429890" y="3262157"/>
              <a:ext cx="2829573" cy="52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altLang="zh-TW" sz="1500" b="1" dirty="0">
                  <a:latin typeface="微軟正黑體" pitchFamily="34" charset="-120"/>
                  <a:ea typeface="微軟正黑體" pitchFamily="34" charset="-120"/>
                  <a:sym typeface="Arial"/>
                </a:rPr>
                <a:t>12 </a:t>
              </a:r>
              <a:r>
                <a:rPr lang="zh-TW" altLang="en-US" sz="1500" b="1" dirty="0">
                  <a:latin typeface="微軟正黑體" pitchFamily="34" charset="-120"/>
                  <a:ea typeface="微軟正黑體" pitchFamily="34" charset="-120"/>
                  <a:sym typeface="Arial"/>
                </a:rPr>
                <a:t>個 3.5 吋 HDD 插槽並支援 2.5 吋 HDD/SSD</a:t>
              </a:r>
            </a:p>
          </p:txBody>
        </p:sp>
        <p:cxnSp>
          <p:nvCxnSpPr>
            <p:cNvPr id="187" name="Shape 187"/>
            <p:cNvCxnSpPr/>
            <p:nvPr/>
          </p:nvCxnSpPr>
          <p:spPr>
            <a:xfrm>
              <a:off x="2311259" y="3393063"/>
              <a:ext cx="1149514" cy="1588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191" name="Shape 191"/>
          <p:cNvGrpSpPr/>
          <p:nvPr/>
        </p:nvGrpSpPr>
        <p:grpSpPr>
          <a:xfrm>
            <a:off x="6440218" y="2857502"/>
            <a:ext cx="2439849" cy="949397"/>
            <a:chOff x="5940152" y="3134521"/>
            <a:chExt cx="2439849" cy="949397"/>
          </a:xfrm>
        </p:grpSpPr>
        <p:sp>
          <p:nvSpPr>
            <p:cNvPr id="192" name="Shape 192"/>
            <p:cNvSpPr txBox="1"/>
            <p:nvPr/>
          </p:nvSpPr>
          <p:spPr>
            <a:xfrm>
              <a:off x="7144039" y="3134521"/>
              <a:ext cx="123596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zh-TW" altLang="zh-TW" sz="1500" b="1" dirty="0">
                  <a:latin typeface="微軟正黑體" pitchFamily="34" charset="-120"/>
                  <a:ea typeface="微軟正黑體" pitchFamily="34" charset="-120"/>
                  <a:sym typeface="Arial"/>
                </a:rPr>
                <a:t>電源鍵</a:t>
              </a:r>
            </a:p>
          </p:txBody>
        </p:sp>
        <p:cxnSp>
          <p:nvCxnSpPr>
            <p:cNvPr id="193" name="Shape 193"/>
            <p:cNvCxnSpPr>
              <a:cxnSpLocks/>
            </p:cNvCxnSpPr>
            <p:nvPr/>
          </p:nvCxnSpPr>
          <p:spPr>
            <a:xfrm flipH="1">
              <a:off x="5940152" y="3364745"/>
              <a:ext cx="1149005" cy="719173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194" name="Shape 194"/>
          <p:cNvGrpSpPr/>
          <p:nvPr/>
        </p:nvGrpSpPr>
        <p:grpSpPr>
          <a:xfrm>
            <a:off x="6500826" y="3571882"/>
            <a:ext cx="2521086" cy="969761"/>
            <a:chOff x="6671937" y="-17023031"/>
            <a:chExt cx="2521086" cy="27001858"/>
          </a:xfrm>
        </p:grpSpPr>
        <p:sp>
          <p:nvSpPr>
            <p:cNvPr id="195" name="Shape 195"/>
            <p:cNvSpPr txBox="1"/>
            <p:nvPr/>
          </p:nvSpPr>
          <p:spPr>
            <a:xfrm>
              <a:off x="7761207" y="-17023031"/>
              <a:ext cx="1431816" cy="270018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altLang="zh-TW" sz="1500" b="1" dirty="0">
                  <a:latin typeface="微軟正黑體" pitchFamily="34" charset="-120"/>
                  <a:ea typeface="微軟正黑體" pitchFamily="34" charset="-120"/>
                  <a:sym typeface="Arial"/>
                </a:rPr>
                <a:t>USB 3.0 &amp;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altLang="zh-TW" sz="1500" b="1" dirty="0">
                  <a:latin typeface="微軟正黑體" pitchFamily="34" charset="-120"/>
                  <a:ea typeface="微軟正黑體" pitchFamily="34" charset="-120"/>
                  <a:sym typeface="Arial"/>
                </a:rPr>
                <a:t>備份鍵</a:t>
              </a:r>
            </a:p>
          </p:txBody>
        </p:sp>
        <p:cxnSp>
          <p:nvCxnSpPr>
            <p:cNvPr id="196" name="Shape 196"/>
            <p:cNvCxnSpPr/>
            <p:nvPr/>
          </p:nvCxnSpPr>
          <p:spPr>
            <a:xfrm rot="5400000">
              <a:off x="6038725" y="2446268"/>
              <a:ext cx="2481176" cy="1214751"/>
            </a:xfrm>
            <a:prstGeom prst="bentConnector3">
              <a:avLst>
                <a:gd name="adj1" fmla="val 100446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cxnSp>
        <p:nvCxnSpPr>
          <p:cNvPr id="24" name="Shape 190"/>
          <p:cNvCxnSpPr>
            <a:cxnSpLocks/>
          </p:cNvCxnSpPr>
          <p:nvPr/>
        </p:nvCxnSpPr>
        <p:spPr>
          <a:xfrm flipH="1">
            <a:off x="5643570" y="1857370"/>
            <a:ext cx="1944216" cy="0"/>
          </a:xfrm>
          <a:prstGeom prst="straightConnector1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6" name="Shape 192"/>
          <p:cNvSpPr txBox="1"/>
          <p:nvPr/>
        </p:nvSpPr>
        <p:spPr>
          <a:xfrm>
            <a:off x="7643834" y="1643056"/>
            <a:ext cx="142876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dirty="0">
                <a:latin typeface="微軟正黑體" pitchFamily="34" charset="-120"/>
                <a:ea typeface="微軟正黑體" pitchFamily="34" charset="-120"/>
                <a:sym typeface="Arial"/>
              </a:rPr>
              <a:t>IR </a:t>
            </a:r>
            <a:r>
              <a:rPr lang="zh-TW" altLang="en-US" sz="1500" b="1" i="0" u="none" strike="noStrike" cap="none" dirty="0">
                <a:latin typeface="微軟正黑體" pitchFamily="34" charset="-120"/>
                <a:ea typeface="微軟正黑體" pitchFamily="34" charset="-120"/>
                <a:sym typeface="Arial"/>
              </a:rPr>
              <a:t>接收器</a:t>
            </a:r>
            <a:endParaRPr lang="en-US" altLang="zh-TW" sz="1500" b="1" i="0" u="none" strike="noStrike" cap="none" dirty="0"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dirty="0">
                <a:latin typeface="微軟正黑體" pitchFamily="34" charset="-120"/>
                <a:ea typeface="微軟正黑體" pitchFamily="34" charset="-120"/>
                <a:sym typeface="Arial"/>
              </a:rPr>
              <a:t>(</a:t>
            </a:r>
            <a:r>
              <a:rPr lang="zh-Hant" altLang="en-US" sz="1500" b="1" dirty="0">
                <a:latin typeface="微軟正黑體" pitchFamily="34" charset="-120"/>
                <a:ea typeface="微軟正黑體" pitchFamily="34" charset="-120"/>
                <a:sym typeface="Arial"/>
              </a:rPr>
              <a:t>搭配顯卡</a:t>
            </a:r>
            <a:r>
              <a:rPr lang="en-US" altLang="zh-Hant" sz="1500" b="1" dirty="0">
                <a:latin typeface="微軟正黑體" pitchFamily="34" charset="-120"/>
                <a:ea typeface="微軟正黑體" pitchFamily="34" charset="-120"/>
                <a:sym typeface="Arial"/>
              </a:rPr>
              <a:t>)</a:t>
            </a:r>
            <a:endParaRPr lang="zh-TW" sz="1500" b="1" i="0" u="none" strike="noStrike" cap="none" dirty="0"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grpSp>
        <p:nvGrpSpPr>
          <p:cNvPr id="35" name="群組 34"/>
          <p:cNvGrpSpPr/>
          <p:nvPr/>
        </p:nvGrpSpPr>
        <p:grpSpPr>
          <a:xfrm>
            <a:off x="214282" y="1428742"/>
            <a:ext cx="4612446" cy="734412"/>
            <a:chOff x="214282" y="1428742"/>
            <a:chExt cx="4612446" cy="734412"/>
          </a:xfrm>
        </p:grpSpPr>
        <p:sp>
          <p:nvSpPr>
            <p:cNvPr id="189" name="Shape 189"/>
            <p:cNvSpPr txBox="1"/>
            <p:nvPr/>
          </p:nvSpPr>
          <p:spPr>
            <a:xfrm>
              <a:off x="214282" y="1428742"/>
              <a:ext cx="2214578" cy="7344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altLang="en-US" sz="1500" b="1" dirty="0">
                  <a:latin typeface="微軟正黑體" pitchFamily="34" charset="-120"/>
                  <a:ea typeface="微軟正黑體" pitchFamily="34" charset="-120"/>
                  <a:sym typeface="Arial"/>
                </a:rPr>
                <a:t>LCD 螢幕與 Enter &amp; Select 鍵</a:t>
              </a:r>
            </a:p>
          </p:txBody>
        </p:sp>
        <p:cxnSp>
          <p:nvCxnSpPr>
            <p:cNvPr id="33" name="Shape 184"/>
            <p:cNvCxnSpPr>
              <a:cxnSpLocks/>
            </p:cNvCxnSpPr>
            <p:nvPr/>
          </p:nvCxnSpPr>
          <p:spPr>
            <a:xfrm>
              <a:off x="2214546" y="1571618"/>
              <a:ext cx="2612182" cy="1588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</p:spTree>
    <p:extLst>
      <p:ext uri="{BB962C8B-B14F-4D97-AF65-F5344CB8AC3E}">
        <p14:creationId xmlns="" xmlns:p14="http://schemas.microsoft.com/office/powerpoint/2010/main" val="3365168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圓角矩形 20"/>
          <p:cNvSpPr/>
          <p:nvPr/>
        </p:nvSpPr>
        <p:spPr>
          <a:xfrm>
            <a:off x="483840" y="2928940"/>
            <a:ext cx="3400420" cy="1350799"/>
          </a:xfrm>
          <a:prstGeom prst="roundRect">
            <a:avLst>
              <a:gd name="adj" fmla="val 11233"/>
            </a:avLst>
          </a:prstGeom>
          <a:solidFill>
            <a:schemeClr val="accent6">
              <a:lumMod val="50000"/>
            </a:schemeClr>
          </a:solidFill>
          <a:ln w="19050" cap="flat" cmpd="sng">
            <a:noFill/>
            <a:prstDash val="solid"/>
            <a:round/>
            <a:headEnd type="none" w="med" len="med"/>
            <a:tailEnd type="oval" w="lg" len="lg"/>
          </a:ln>
        </p:spPr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5214942" y="1142990"/>
            <a:ext cx="1357322" cy="34290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6072198" y="2428874"/>
            <a:ext cx="428628" cy="17145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483840" y="1176002"/>
            <a:ext cx="3400420" cy="1469737"/>
          </a:xfrm>
          <a:prstGeom prst="roundRect">
            <a:avLst>
              <a:gd name="adj" fmla="val 11233"/>
            </a:avLst>
          </a:prstGeom>
          <a:solidFill>
            <a:srgbClr val="0070C0"/>
          </a:solidFill>
          <a:ln w="19050" cap="flat" cmpd="sng">
            <a:noFill/>
            <a:prstDash val="solid"/>
            <a:round/>
            <a:headEnd type="none" w="med" len="med"/>
            <a:tailEnd type="oval" w="lg" len="lg"/>
          </a:ln>
        </p:spPr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TW" sz="40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TS-1677X </a:t>
            </a:r>
            <a:r>
              <a:rPr lang="zh-TW" sz="40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內部硬體配置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607191" y="1352653"/>
            <a:ext cx="3214710" cy="9716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ja-JP" altLang="en-US" sz="28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系統分區風扇溫控</a:t>
            </a:r>
            <a:endParaRPr lang="en-US" altLang="ja-JP" sz="28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>
              <a:buClr>
                <a:srgbClr val="595959"/>
              </a:buClr>
              <a:buSzPct val="25000"/>
            </a:pPr>
            <a:r>
              <a:rPr lang="ja-JP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硬碟與處理器分別由不同的風扇調節溫度，帶來寧靜表現</a:t>
            </a:r>
          </a:p>
        </p:txBody>
      </p:sp>
      <p:sp>
        <p:nvSpPr>
          <p:cNvPr id="241" name="Shape 241"/>
          <p:cNvSpPr txBox="1"/>
          <p:nvPr/>
        </p:nvSpPr>
        <p:spPr>
          <a:xfrm>
            <a:off x="581235" y="3093159"/>
            <a:ext cx="2964676" cy="118658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TW" altLang="en-US" sz="28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最高 64GB </a:t>
            </a:r>
            <a:r>
              <a:rPr lang="en-US" altLang="zh-Hant" sz="28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RAM</a:t>
            </a:r>
            <a:endParaRPr lang="en-US" altLang="zh-TW" sz="2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4 x DDR4 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Long-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DIMM  </a:t>
            </a:r>
            <a:endParaRPr lang="en-US" altLang="zh-TW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Hant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雙通道記憶體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插槽</a:t>
            </a:r>
            <a:endParaRPr lang="en-US" altLang="zh-TW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10" name="Shape 184"/>
          <p:cNvCxnSpPr>
            <a:cxnSpLocks/>
          </p:cNvCxnSpPr>
          <p:nvPr/>
        </p:nvCxnSpPr>
        <p:spPr>
          <a:xfrm>
            <a:off x="3857620" y="2143122"/>
            <a:ext cx="1897802" cy="1588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10BADFE-01B7-A041-B94D-057BB12B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33" t="20603" r="18801" b="21997"/>
          <a:stretch/>
        </p:blipFill>
        <p:spPr>
          <a:xfrm>
            <a:off x="4427984" y="922891"/>
            <a:ext cx="4405621" cy="3934875"/>
          </a:xfrm>
          <a:prstGeom prst="rect">
            <a:avLst/>
          </a:prstGeom>
        </p:spPr>
      </p:pic>
      <p:cxnSp>
        <p:nvCxnSpPr>
          <p:cNvPr id="22" name="Shape 184"/>
          <p:cNvCxnSpPr>
            <a:cxnSpLocks/>
          </p:cNvCxnSpPr>
          <p:nvPr/>
        </p:nvCxnSpPr>
        <p:spPr>
          <a:xfrm>
            <a:off x="3643306" y="3499880"/>
            <a:ext cx="2571768" cy="2152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oval" w="lg" len="lg"/>
          </a:ln>
        </p:spPr>
      </p:cxnSp>
    </p:spTree>
    <p:extLst>
      <p:ext uri="{BB962C8B-B14F-4D97-AF65-F5344CB8AC3E}">
        <p14:creationId xmlns="" xmlns:p14="http://schemas.microsoft.com/office/powerpoint/2010/main" val="716730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TW" sz="4000" b="1" i="0" u="none" strike="noStrike" cap="none" dirty="0">
                <a:solidFill>
                  <a:schemeClr val="lt1"/>
                </a:solidFill>
                <a:cs typeface="Arial"/>
                <a:sym typeface="Arial"/>
              </a:rPr>
              <a:t>TS-1677X </a:t>
            </a:r>
            <a:r>
              <a:rPr lang="zh-TW" sz="4000" b="1" i="0" u="none" strike="noStrike" cap="none" dirty="0">
                <a:solidFill>
                  <a:schemeClr val="lt1"/>
                </a:solidFill>
                <a:cs typeface="Arial"/>
                <a:sym typeface="Arial"/>
              </a:rPr>
              <a:t>背面硬體配置</a:t>
            </a:r>
          </a:p>
        </p:txBody>
      </p:sp>
      <p:pic>
        <p:nvPicPr>
          <p:cNvPr id="33" name="Picture 3">
            <a:extLst>
              <a:ext uri="{FF2B5EF4-FFF2-40B4-BE49-F238E27FC236}">
                <a16:creationId xmlns="" xmlns:a16="http://schemas.microsoft.com/office/drawing/2014/main" id="{FD195DF9-0D38-9C4A-A4FD-0E99F58B18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45" t="2401" r="14969"/>
          <a:stretch/>
        </p:blipFill>
        <p:spPr>
          <a:xfrm>
            <a:off x="2143139" y="857238"/>
            <a:ext cx="4844606" cy="4275198"/>
          </a:xfrm>
          <a:prstGeom prst="rect">
            <a:avLst/>
          </a:prstGeom>
        </p:spPr>
      </p:pic>
      <p:sp>
        <p:nvSpPr>
          <p:cNvPr id="34" name="Shape 202"/>
          <p:cNvSpPr txBox="1"/>
          <p:nvPr/>
        </p:nvSpPr>
        <p:spPr>
          <a:xfrm>
            <a:off x="238923" y="4210506"/>
            <a:ext cx="1261064" cy="41914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altLang="zh-TW" sz="1500" b="1" dirty="0">
                <a:latin typeface="微軟正黑體" pitchFamily="34" charset="-120"/>
                <a:ea typeface="微軟正黑體" pitchFamily="34" charset="-120"/>
                <a:sym typeface="Arial"/>
              </a:rPr>
              <a:t>5 x USB 3.0 Type-A</a:t>
            </a:r>
          </a:p>
        </p:txBody>
      </p:sp>
      <p:sp>
        <p:nvSpPr>
          <p:cNvPr id="35" name="Shape 203"/>
          <p:cNvSpPr txBox="1"/>
          <p:nvPr/>
        </p:nvSpPr>
        <p:spPr>
          <a:xfrm>
            <a:off x="179512" y="3252423"/>
            <a:ext cx="1320475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TW" sz="1500" b="1" dirty="0">
                <a:latin typeface="微軟正黑體" pitchFamily="34" charset="-120"/>
                <a:ea typeface="微軟正黑體" pitchFamily="34" charset="-120"/>
                <a:sym typeface="Arial"/>
              </a:rPr>
              <a:t>4 x GbE LAN</a:t>
            </a:r>
          </a:p>
        </p:txBody>
      </p:sp>
      <p:sp>
        <p:nvSpPr>
          <p:cNvPr id="36" name="Shape 204"/>
          <p:cNvSpPr txBox="1"/>
          <p:nvPr/>
        </p:nvSpPr>
        <p:spPr>
          <a:xfrm>
            <a:off x="203218" y="1199338"/>
            <a:ext cx="1261064" cy="60529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500" b="1" i="0" u="none" strike="noStrike" cap="none" dirty="0">
                <a:latin typeface="微軟正黑體" pitchFamily="34" charset="-120"/>
                <a:ea typeface="微軟正黑體" pitchFamily="34" charset="-120"/>
                <a:sym typeface="Arial"/>
              </a:rPr>
              <a:t>1 x USB 3.</a:t>
            </a:r>
            <a:r>
              <a:rPr lang="en-US" altLang="zh-TW" sz="1500" b="1" i="0" u="none" strike="noStrike" cap="none" dirty="0">
                <a:latin typeface="微軟正黑體" pitchFamily="34" charset="-120"/>
                <a:ea typeface="微軟正黑體" pitchFamily="34" charset="-120"/>
                <a:sym typeface="Arial"/>
              </a:rPr>
              <a:t>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500" b="1" i="0" u="none" strike="noStrike" cap="none" dirty="0">
                <a:latin typeface="微軟正黑體" pitchFamily="34" charset="-120"/>
                <a:ea typeface="微軟正黑體" pitchFamily="34" charset="-120"/>
                <a:sym typeface="Arial"/>
              </a:rPr>
              <a:t>Type-A</a:t>
            </a:r>
          </a:p>
        </p:txBody>
      </p:sp>
      <p:sp>
        <p:nvSpPr>
          <p:cNvPr id="37" name="Shape 205"/>
          <p:cNvSpPr txBox="1"/>
          <p:nvPr/>
        </p:nvSpPr>
        <p:spPr>
          <a:xfrm>
            <a:off x="187714" y="1815573"/>
            <a:ext cx="1227867" cy="57997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TW" sz="1500" b="1" dirty="0">
                <a:latin typeface="微軟正黑體" pitchFamily="34" charset="-120"/>
                <a:ea typeface="微軟正黑體" pitchFamily="34" charset="-120"/>
                <a:sym typeface="Arial"/>
              </a:rPr>
              <a:t>1 x USB 3.</a:t>
            </a:r>
            <a:r>
              <a:rPr lang="en-US" altLang="zh-TW" sz="1500" b="1" dirty="0">
                <a:latin typeface="微軟正黑體" pitchFamily="34" charset="-120"/>
                <a:ea typeface="微軟正黑體" pitchFamily="34" charset="-120"/>
                <a:sym typeface="Arial"/>
              </a:rPr>
              <a:t>0</a:t>
            </a:r>
          </a:p>
          <a:p>
            <a:pPr>
              <a:buClr>
                <a:srgbClr val="595959"/>
              </a:buClr>
              <a:buSzPct val="25000"/>
            </a:pPr>
            <a:r>
              <a:rPr lang="zh-TW" sz="1500" b="1" dirty="0">
                <a:latin typeface="微軟正黑體" pitchFamily="34" charset="-120"/>
                <a:ea typeface="微軟正黑體" pitchFamily="34" charset="-120"/>
                <a:sym typeface="Arial"/>
              </a:rPr>
              <a:t>Type-C</a:t>
            </a:r>
          </a:p>
        </p:txBody>
      </p:sp>
      <p:sp>
        <p:nvSpPr>
          <p:cNvPr id="38" name="Shape 206"/>
          <p:cNvSpPr txBox="1"/>
          <p:nvPr/>
        </p:nvSpPr>
        <p:spPr>
          <a:xfrm>
            <a:off x="203218" y="2717711"/>
            <a:ext cx="1800198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500" b="1" dirty="0">
                <a:latin typeface="微軟正黑體" pitchFamily="34" charset="-120"/>
                <a:ea typeface="微軟正黑體" pitchFamily="34" charset="-120"/>
                <a:sym typeface="Arial"/>
              </a:rPr>
              <a:t>2 x 動圈式 MIC in</a:t>
            </a:r>
          </a:p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500" b="1" dirty="0">
                <a:latin typeface="微軟正黑體" pitchFamily="34" charset="-120"/>
                <a:ea typeface="微軟正黑體" pitchFamily="34" charset="-120"/>
                <a:sym typeface="Arial"/>
              </a:rPr>
              <a:t>1 x Line out</a:t>
            </a:r>
          </a:p>
        </p:txBody>
      </p:sp>
      <p:sp>
        <p:nvSpPr>
          <p:cNvPr id="39" name="Shape 207"/>
          <p:cNvSpPr txBox="1"/>
          <p:nvPr/>
        </p:nvSpPr>
        <p:spPr>
          <a:xfrm>
            <a:off x="7500958" y="1247069"/>
            <a:ext cx="1584175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500" b="1" dirty="0">
                <a:latin typeface="微軟正黑體" pitchFamily="34" charset="-120"/>
                <a:ea typeface="微軟正黑體" pitchFamily="34" charset="-120"/>
                <a:sym typeface="Arial"/>
              </a:rPr>
              <a:t>1 x PCIe 3.0 x</a:t>
            </a:r>
            <a:r>
              <a:rPr lang="en-US" altLang="zh-TW" sz="1500" b="1" dirty="0">
                <a:latin typeface="微軟正黑體" pitchFamily="34" charset="-120"/>
                <a:ea typeface="微軟正黑體" pitchFamily="34" charset="-120"/>
                <a:sym typeface="Arial"/>
              </a:rPr>
              <a:t>8</a:t>
            </a:r>
            <a:endParaRPr lang="zh-TW" sz="1500" b="1" dirty="0"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1" name="Shape 208"/>
          <p:cNvSpPr txBox="1"/>
          <p:nvPr/>
        </p:nvSpPr>
        <p:spPr>
          <a:xfrm>
            <a:off x="7500958" y="1685993"/>
            <a:ext cx="1576408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TW" sz="1500" b="1" dirty="0">
                <a:latin typeface="微軟正黑體" pitchFamily="34" charset="-120"/>
                <a:ea typeface="微軟正黑體" pitchFamily="34" charset="-120"/>
                <a:sym typeface="Arial"/>
              </a:rPr>
              <a:t>1 x PCIe 3.0 x4</a:t>
            </a:r>
          </a:p>
          <a:p>
            <a:pPr>
              <a:buClr>
                <a:srgbClr val="595959"/>
              </a:buClr>
              <a:buSzPct val="25000"/>
            </a:pPr>
            <a:r>
              <a:rPr lang="zh-TW" sz="1500" b="1" dirty="0">
                <a:latin typeface="微軟正黑體" pitchFamily="34" charset="-120"/>
                <a:ea typeface="微軟正黑體" pitchFamily="34" charset="-120"/>
                <a:sym typeface="Arial"/>
              </a:rPr>
              <a:t>1 x PCIe 2.0 x4</a:t>
            </a:r>
          </a:p>
        </p:txBody>
      </p:sp>
      <p:sp>
        <p:nvSpPr>
          <p:cNvPr id="43" name="Shape 209"/>
          <p:cNvSpPr txBox="1"/>
          <p:nvPr/>
        </p:nvSpPr>
        <p:spPr>
          <a:xfrm>
            <a:off x="7500958" y="2342750"/>
            <a:ext cx="1301326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500" b="1" dirty="0">
                <a:latin typeface="微軟正黑體" pitchFamily="34" charset="-120"/>
                <a:ea typeface="微軟正黑體" pitchFamily="34" charset="-120"/>
                <a:sym typeface="Arial"/>
              </a:rPr>
              <a:t>揚聲器</a:t>
            </a:r>
          </a:p>
        </p:txBody>
      </p:sp>
      <p:sp>
        <p:nvSpPr>
          <p:cNvPr id="44" name="Shape 211"/>
          <p:cNvSpPr/>
          <p:nvPr/>
        </p:nvSpPr>
        <p:spPr>
          <a:xfrm>
            <a:off x="2294209" y="1325137"/>
            <a:ext cx="969711" cy="552660"/>
          </a:xfrm>
          <a:prstGeom prst="rect">
            <a:avLst/>
          </a:prstGeom>
          <a:noFill/>
          <a:ln w="19050" cap="flat" cmpd="sng">
            <a:solidFill>
              <a:srgbClr val="E6001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Shape 212"/>
          <p:cNvSpPr/>
          <p:nvPr/>
        </p:nvSpPr>
        <p:spPr>
          <a:xfrm>
            <a:off x="3309206" y="1297314"/>
            <a:ext cx="1456847" cy="295272"/>
          </a:xfrm>
          <a:prstGeom prst="rect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Shape 213"/>
          <p:cNvSpPr/>
          <p:nvPr/>
        </p:nvSpPr>
        <p:spPr>
          <a:xfrm>
            <a:off x="2867248" y="2327761"/>
            <a:ext cx="264592" cy="759907"/>
          </a:xfrm>
          <a:prstGeom prst="rect">
            <a:avLst/>
          </a:prstGeom>
          <a:noFill/>
          <a:ln w="19050" cap="flat" cmpd="sng">
            <a:solidFill>
              <a:srgbClr val="9F5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9F5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214"/>
          <p:cNvSpPr/>
          <p:nvPr/>
        </p:nvSpPr>
        <p:spPr>
          <a:xfrm>
            <a:off x="3071802" y="3695913"/>
            <a:ext cx="348070" cy="876101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Shape 215"/>
          <p:cNvSpPr/>
          <p:nvPr/>
        </p:nvSpPr>
        <p:spPr>
          <a:xfrm>
            <a:off x="3224024" y="2615793"/>
            <a:ext cx="347210" cy="541672"/>
          </a:xfrm>
          <a:prstGeom prst="rect">
            <a:avLst/>
          </a:prstGeom>
          <a:noFill/>
          <a:ln w="19050" cap="flat" cmpd="sng">
            <a:solidFill>
              <a:srgbClr val="E500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E500E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" name="Shape 217"/>
          <p:cNvCxnSpPr>
            <a:cxnSpLocks/>
            <a:endCxn id="49" idx="1"/>
          </p:cNvCxnSpPr>
          <p:nvPr/>
        </p:nvCxnSpPr>
        <p:spPr>
          <a:xfrm flipV="1">
            <a:off x="1428728" y="4133964"/>
            <a:ext cx="1643074" cy="29517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97A7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52" name="Shape 218"/>
          <p:cNvCxnSpPr>
            <a:cxnSpLocks/>
          </p:cNvCxnSpPr>
          <p:nvPr/>
        </p:nvCxnSpPr>
        <p:spPr>
          <a:xfrm flipV="1">
            <a:off x="1598358" y="3087668"/>
            <a:ext cx="1533482" cy="336237"/>
          </a:xfrm>
          <a:prstGeom prst="bentConnector3">
            <a:avLst>
              <a:gd name="adj1" fmla="val 29778"/>
            </a:avLst>
          </a:prstGeom>
          <a:noFill/>
          <a:ln w="19050" cap="flat" cmpd="sng">
            <a:solidFill>
              <a:srgbClr val="E500EA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53" name="Shape 219"/>
          <p:cNvCxnSpPr>
            <a:cxnSpLocks/>
          </p:cNvCxnSpPr>
          <p:nvPr/>
        </p:nvCxnSpPr>
        <p:spPr>
          <a:xfrm>
            <a:off x="1103317" y="1574257"/>
            <a:ext cx="2316555" cy="68149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3000A6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54" name="Shape 220"/>
          <p:cNvCxnSpPr/>
          <p:nvPr/>
        </p:nvCxnSpPr>
        <p:spPr>
          <a:xfrm>
            <a:off x="1994688" y="2857502"/>
            <a:ext cx="862800" cy="599"/>
          </a:xfrm>
          <a:prstGeom prst="bentConnector3">
            <a:avLst>
              <a:gd name="adj1" fmla="val 50007"/>
            </a:avLst>
          </a:prstGeom>
          <a:noFill/>
          <a:ln w="19050" cap="flat" cmpd="sng">
            <a:solidFill>
              <a:srgbClr val="9F59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55" name="Shape 221"/>
          <p:cNvSpPr/>
          <p:nvPr/>
        </p:nvSpPr>
        <p:spPr>
          <a:xfrm>
            <a:off x="3218205" y="2327761"/>
            <a:ext cx="143985" cy="276734"/>
          </a:xfrm>
          <a:prstGeom prst="rect">
            <a:avLst/>
          </a:prstGeom>
          <a:noFill/>
          <a:ln w="19050" cap="flat" cmpd="sng">
            <a:solidFill>
              <a:srgbClr val="F8D60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222"/>
          <p:cNvSpPr/>
          <p:nvPr/>
        </p:nvSpPr>
        <p:spPr>
          <a:xfrm>
            <a:off x="3347864" y="2327761"/>
            <a:ext cx="223370" cy="276734"/>
          </a:xfrm>
          <a:prstGeom prst="rect">
            <a:avLst/>
          </a:prstGeom>
          <a:noFill/>
          <a:ln w="19050" cap="flat" cmpd="sng">
            <a:solidFill>
              <a:srgbClr val="3000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9F5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223"/>
          <p:cNvSpPr/>
          <p:nvPr/>
        </p:nvSpPr>
        <p:spPr>
          <a:xfrm>
            <a:off x="6141998" y="4094730"/>
            <a:ext cx="547582" cy="534923"/>
          </a:xfrm>
          <a:prstGeom prst="ellipse">
            <a:avLst/>
          </a:prstGeom>
          <a:noFill/>
          <a:ln w="19050" cap="flat" cmpd="sng">
            <a:solidFill>
              <a:srgbClr val="8D008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cxnSp>
        <p:nvCxnSpPr>
          <p:cNvPr id="58" name="Shape 224"/>
          <p:cNvCxnSpPr>
            <a:cxnSpLocks/>
          </p:cNvCxnSpPr>
          <p:nvPr/>
        </p:nvCxnSpPr>
        <p:spPr>
          <a:xfrm>
            <a:off x="1555304" y="2096291"/>
            <a:ext cx="1659374" cy="18970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8D60D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59" name="Shape 225"/>
          <p:cNvSpPr/>
          <p:nvPr/>
        </p:nvSpPr>
        <p:spPr>
          <a:xfrm>
            <a:off x="3171348" y="3157465"/>
            <a:ext cx="248523" cy="538448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" name="Shape 226"/>
          <p:cNvCxnSpPr>
            <a:endCxn id="44" idx="3"/>
          </p:cNvCxnSpPr>
          <p:nvPr/>
        </p:nvCxnSpPr>
        <p:spPr>
          <a:xfrm rot="10800000">
            <a:off x="3263920" y="1601468"/>
            <a:ext cx="4022724" cy="398779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6001D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61" name="Shape 227"/>
          <p:cNvCxnSpPr>
            <a:cxnSpLocks/>
            <a:endCxn id="57" idx="0"/>
          </p:cNvCxnSpPr>
          <p:nvPr/>
        </p:nvCxnSpPr>
        <p:spPr>
          <a:xfrm rot="5400000">
            <a:off x="6054008" y="2862094"/>
            <a:ext cx="1594418" cy="870855"/>
          </a:xfrm>
          <a:prstGeom prst="bentConnector3">
            <a:avLst>
              <a:gd name="adj1" fmla="val 130"/>
            </a:avLst>
          </a:prstGeom>
          <a:noFill/>
          <a:ln w="19050" cap="flat" cmpd="sng">
            <a:solidFill>
              <a:srgbClr val="8D0086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62" name="Shape 228"/>
          <p:cNvCxnSpPr/>
          <p:nvPr/>
        </p:nvCxnSpPr>
        <p:spPr>
          <a:xfrm rot="10800000" flipV="1">
            <a:off x="4643442" y="1428742"/>
            <a:ext cx="2571765" cy="7902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63" name="Shape 226">
            <a:extLst>
              <a:ext uri="{FF2B5EF4-FFF2-40B4-BE49-F238E27FC236}">
                <a16:creationId xmlns="" xmlns:a16="http://schemas.microsoft.com/office/drawing/2014/main" id="{CEBF2C29-78F3-1F4B-8E9A-9C1297498641}"/>
              </a:ext>
            </a:extLst>
          </p:cNvPr>
          <p:cNvCxnSpPr>
            <a:cxnSpLocks/>
            <a:stCxn id="64" idx="1"/>
          </p:cNvCxnSpPr>
          <p:nvPr/>
        </p:nvCxnSpPr>
        <p:spPr>
          <a:xfrm rot="10800000" flipV="1">
            <a:off x="5857884" y="3301732"/>
            <a:ext cx="1214446" cy="913091"/>
          </a:xfrm>
          <a:prstGeom prst="bentConnector3">
            <a:avLst>
              <a:gd name="adj1" fmla="val 99105"/>
            </a:avLst>
          </a:prstGeom>
          <a:noFill/>
          <a:ln w="19050" cap="flat" cmpd="sng">
            <a:solidFill>
              <a:srgbClr val="E6001D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64" name="Shape 209">
            <a:extLst>
              <a:ext uri="{FF2B5EF4-FFF2-40B4-BE49-F238E27FC236}">
                <a16:creationId xmlns="" xmlns:a16="http://schemas.microsoft.com/office/drawing/2014/main" id="{A70154D1-F820-5A48-8146-E5E0358CDDC7}"/>
              </a:ext>
            </a:extLst>
          </p:cNvPr>
          <p:cNvSpPr txBox="1"/>
          <p:nvPr/>
        </p:nvSpPr>
        <p:spPr>
          <a:xfrm>
            <a:off x="7072330" y="2857502"/>
            <a:ext cx="1879442" cy="8884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 dirty="0">
                <a:latin typeface="微軟正黑體" pitchFamily="34" charset="-120"/>
                <a:ea typeface="微軟正黑體" pitchFamily="34" charset="-120"/>
                <a:sym typeface="Arial"/>
              </a:rPr>
              <a:t>550W </a:t>
            </a:r>
            <a:r>
              <a:rPr lang="zh-Hant" altLang="en-US" sz="1500" b="1" dirty="0">
                <a:latin typeface="微軟正黑體" pitchFamily="34" charset="-120"/>
                <a:ea typeface="微軟正黑體" pitchFamily="34" charset="-120"/>
                <a:sym typeface="Arial"/>
              </a:rPr>
              <a:t>電源供應器</a:t>
            </a:r>
            <a:endParaRPr lang="en-US" altLang="zh-Hant" sz="1500" b="1" dirty="0"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>
              <a:buClr>
                <a:srgbClr val="595959"/>
              </a:buClr>
              <a:buSzPct val="25000"/>
            </a:pPr>
            <a:r>
              <a:rPr lang="en-US" altLang="zh-Hant" sz="1500" b="1" dirty="0">
                <a:latin typeface="微軟正黑體" pitchFamily="34" charset="-120"/>
                <a:ea typeface="微軟正黑體" pitchFamily="34" charset="-120"/>
                <a:sym typeface="Arial"/>
              </a:rPr>
              <a:t>(</a:t>
            </a:r>
            <a:r>
              <a:rPr lang="zh-Hant" altLang="en-US" sz="1500" b="1" dirty="0">
                <a:latin typeface="微軟正黑體" pitchFamily="34" charset="-120"/>
                <a:ea typeface="微軟正黑體" pitchFamily="34" charset="-120"/>
                <a:sym typeface="Arial"/>
              </a:rPr>
              <a:t>含 </a:t>
            </a:r>
            <a:r>
              <a:rPr lang="en-US" altLang="zh-TW" sz="1500" b="1" dirty="0">
                <a:latin typeface="微軟正黑體" pitchFamily="34" charset="-120"/>
                <a:ea typeface="微軟正黑體" pitchFamily="34" charset="-120"/>
                <a:sym typeface="Arial"/>
              </a:rPr>
              <a:t>8pin+6pin</a:t>
            </a:r>
          </a:p>
          <a:p>
            <a:pPr>
              <a:buClr>
                <a:srgbClr val="595959"/>
              </a:buClr>
              <a:buSzPct val="25000"/>
            </a:pPr>
            <a:r>
              <a:rPr lang="zh-Hant" altLang="en-US" sz="1500" b="1" dirty="0">
                <a:latin typeface="微軟正黑體" pitchFamily="34" charset="-120"/>
                <a:ea typeface="微軟正黑體" pitchFamily="34" charset="-120"/>
                <a:sym typeface="Arial"/>
              </a:rPr>
              <a:t>顯卡電源線</a:t>
            </a:r>
            <a:r>
              <a:rPr lang="en-US" altLang="zh-Hant" sz="1500" b="1" dirty="0">
                <a:latin typeface="微軟正黑體" pitchFamily="34" charset="-120"/>
                <a:ea typeface="微軟正黑體" pitchFamily="34" charset="-120"/>
                <a:sym typeface="Arial"/>
              </a:rPr>
              <a:t>)</a:t>
            </a:r>
            <a:endParaRPr lang="zh-TW" sz="1500" b="1" dirty="0"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65" name="Shape 218">
            <a:extLst>
              <a:ext uri="{FF2B5EF4-FFF2-40B4-BE49-F238E27FC236}">
                <a16:creationId xmlns="" xmlns:a16="http://schemas.microsoft.com/office/drawing/2014/main" id="{38FC0DF0-8352-C14C-9BD3-943DDEBBC779}"/>
              </a:ext>
            </a:extLst>
          </p:cNvPr>
          <p:cNvCxnSpPr>
            <a:cxnSpLocks/>
            <a:endCxn id="59" idx="1"/>
          </p:cNvCxnSpPr>
          <p:nvPr/>
        </p:nvCxnSpPr>
        <p:spPr>
          <a:xfrm flipV="1">
            <a:off x="1714480" y="3426689"/>
            <a:ext cx="1456868" cy="43094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B0F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66" name="Shape 203">
            <a:extLst>
              <a:ext uri="{FF2B5EF4-FFF2-40B4-BE49-F238E27FC236}">
                <a16:creationId xmlns="" xmlns:a16="http://schemas.microsoft.com/office/drawing/2014/main" id="{8AA572D1-5C6C-6243-8180-5E09388A17F3}"/>
              </a:ext>
            </a:extLst>
          </p:cNvPr>
          <p:cNvSpPr txBox="1"/>
          <p:nvPr/>
        </p:nvSpPr>
        <p:spPr>
          <a:xfrm>
            <a:off x="195760" y="3673537"/>
            <a:ext cx="1590158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 dirty="0">
                <a:latin typeface="微軟正黑體" pitchFamily="34" charset="-120"/>
                <a:ea typeface="微軟正黑體" pitchFamily="34" charset="-120"/>
                <a:sym typeface="Arial"/>
              </a:rPr>
              <a:t>2</a:t>
            </a:r>
            <a:r>
              <a:rPr lang="zh-TW" sz="1500" b="1" dirty="0">
                <a:latin typeface="微軟正黑體" pitchFamily="34" charset="-120"/>
                <a:ea typeface="微軟正黑體" pitchFamily="34" charset="-120"/>
                <a:sym typeface="Arial"/>
              </a:rPr>
              <a:t> x </a:t>
            </a:r>
            <a:r>
              <a:rPr lang="en-US" altLang="zh-TW" sz="1500" b="1" dirty="0">
                <a:latin typeface="微軟正黑體" pitchFamily="34" charset="-120"/>
                <a:ea typeface="微軟正黑體" pitchFamily="34" charset="-120"/>
                <a:sym typeface="Arial"/>
              </a:rPr>
              <a:t>10GBASE-T</a:t>
            </a:r>
            <a:endParaRPr lang="zh-TW" sz="1500" b="1" dirty="0"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5939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highligh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1185852"/>
            <a:ext cx="2643206" cy="528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55ED0D-01AE-624D-9319-949927B66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308" y="-12"/>
            <a:ext cx="8229600" cy="857250"/>
          </a:xfrm>
        </p:spPr>
        <p:txBody>
          <a:bodyPr>
            <a:normAutofit/>
          </a:bodyPr>
          <a:lstStyle/>
          <a:p>
            <a:r>
              <a:rPr lang="zh-Hant" altLang="en-US" dirty="0"/>
              <a:t>雙 </a:t>
            </a:r>
            <a:r>
              <a:rPr lang="en-US" altLang="zh-Hant" dirty="0"/>
              <a:t>Multi-Gigabit</a:t>
            </a:r>
            <a:r>
              <a:rPr lang="zh-Hant" altLang="en-US" dirty="0"/>
              <a:t> </a:t>
            </a:r>
            <a:r>
              <a:rPr lang="en-US" altLang="zh-Hant" dirty="0"/>
              <a:t>10GBASE-T </a:t>
            </a:r>
            <a:r>
              <a:rPr lang="zh-Hant" altLang="en-US" dirty="0"/>
              <a:t>埠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E26AB5D-05B5-C946-BDFA-2F6DE45C76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45" t="2401" r="42107"/>
          <a:stretch/>
        </p:blipFill>
        <p:spPr>
          <a:xfrm>
            <a:off x="6199634" y="857238"/>
            <a:ext cx="2944366" cy="4275198"/>
          </a:xfrm>
          <a:prstGeom prst="rect">
            <a:avLst/>
          </a:prstGeom>
        </p:spPr>
      </p:pic>
      <p:pic>
        <p:nvPicPr>
          <p:cNvPr id="15" name="Picture 4" descr="C:\Users\user\Desktop\21_PPT對稿QNAP AQC107 10G網卡\15-1-01.png">
            <a:extLst>
              <a:ext uri="{FF2B5EF4-FFF2-40B4-BE49-F238E27FC236}">
                <a16:creationId xmlns="" xmlns:a16="http://schemas.microsoft.com/office/drawing/2014/main" id="{9B070A9E-AA50-9040-BA17-22A6B3F04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6534" y="1707654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16" name="Picture 5" descr="C:\Users\user\Desktop\21_PPT對稿QNAP AQC107 10G網卡\15-2-01.png">
            <a:extLst>
              <a:ext uri="{FF2B5EF4-FFF2-40B4-BE49-F238E27FC236}">
                <a16:creationId xmlns="" xmlns:a16="http://schemas.microsoft.com/office/drawing/2014/main" id="{D00DDF4B-0607-9540-B6CD-A6C74CA63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6534" y="2737282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17" name="Picture 6" descr="C:\Users\user\Desktop\21_PPT對稿QNAP AQC107 10G網卡\15-3-01.png">
            <a:extLst>
              <a:ext uri="{FF2B5EF4-FFF2-40B4-BE49-F238E27FC236}">
                <a16:creationId xmlns="" xmlns:a16="http://schemas.microsoft.com/office/drawing/2014/main" id="{8D1D06E5-B51F-624E-AAA1-E4713C07A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6534" y="3795886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sp>
        <p:nvSpPr>
          <p:cNvPr id="20" name="文字方塊 16">
            <a:extLst>
              <a:ext uri="{FF2B5EF4-FFF2-40B4-BE49-F238E27FC236}">
                <a16:creationId xmlns="" xmlns:a16="http://schemas.microsoft.com/office/drawing/2014/main" id="{464CEB2C-C6BB-1A4B-8BF5-7FA2DE175CE2}"/>
              </a:ext>
            </a:extLst>
          </p:cNvPr>
          <p:cNvSpPr txBox="1"/>
          <p:nvPr/>
        </p:nvSpPr>
        <p:spPr>
          <a:xfrm>
            <a:off x="4057911" y="1285866"/>
            <a:ext cx="1942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ant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多種</a:t>
            </a:r>
            <a:r>
              <a: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連線速度</a:t>
            </a:r>
          </a:p>
        </p:txBody>
      </p:sp>
      <p:sp>
        <p:nvSpPr>
          <p:cNvPr id="22" name="平行四邊形 28">
            <a:extLst>
              <a:ext uri="{FF2B5EF4-FFF2-40B4-BE49-F238E27FC236}">
                <a16:creationId xmlns="" xmlns:a16="http://schemas.microsoft.com/office/drawing/2014/main" id="{9EBA14F4-B466-1347-A151-086C7366F1C9}"/>
              </a:ext>
            </a:extLst>
          </p:cNvPr>
          <p:cNvSpPr/>
          <p:nvPr/>
        </p:nvSpPr>
        <p:spPr>
          <a:xfrm>
            <a:off x="4071934" y="2262202"/>
            <a:ext cx="748630" cy="288032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6">
            <a:extLst>
              <a:ext uri="{FF2B5EF4-FFF2-40B4-BE49-F238E27FC236}">
                <a16:creationId xmlns="" xmlns:a16="http://schemas.microsoft.com/office/drawing/2014/main" id="{19884504-A504-3546-9BD5-832B1330BA24}"/>
              </a:ext>
            </a:extLst>
          </p:cNvPr>
          <p:cNvSpPr txBox="1"/>
          <p:nvPr/>
        </p:nvSpPr>
        <p:spPr>
          <a:xfrm>
            <a:off x="4071934" y="221171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10G</a:t>
            </a:r>
            <a:endParaRPr lang="zh-TW" altLang="en-US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4" name="平行四邊形 29">
            <a:extLst>
              <a:ext uri="{FF2B5EF4-FFF2-40B4-BE49-F238E27FC236}">
                <a16:creationId xmlns="" xmlns:a16="http://schemas.microsoft.com/office/drawing/2014/main" id="{2660CD5C-C324-F544-9A45-8CAC291E2B8F}"/>
              </a:ext>
            </a:extLst>
          </p:cNvPr>
          <p:cNvSpPr/>
          <p:nvPr/>
        </p:nvSpPr>
        <p:spPr>
          <a:xfrm>
            <a:off x="2285984" y="3286130"/>
            <a:ext cx="2494078" cy="288032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5G/2.5G/1G/100M</a:t>
            </a:r>
            <a:endParaRPr lang="zh-TW" altLang="en-US" b="1" dirty="0"/>
          </a:p>
        </p:txBody>
      </p:sp>
      <p:sp>
        <p:nvSpPr>
          <p:cNvPr id="25" name="平行四邊形 33">
            <a:extLst>
              <a:ext uri="{FF2B5EF4-FFF2-40B4-BE49-F238E27FC236}">
                <a16:creationId xmlns="" xmlns:a16="http://schemas.microsoft.com/office/drawing/2014/main" id="{8254316B-05A3-094E-83B0-81E321888BA0}"/>
              </a:ext>
            </a:extLst>
          </p:cNvPr>
          <p:cNvSpPr/>
          <p:nvPr/>
        </p:nvSpPr>
        <p:spPr>
          <a:xfrm>
            <a:off x="3865030" y="4385825"/>
            <a:ext cx="888086" cy="288032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34">
            <a:extLst>
              <a:ext uri="{FF2B5EF4-FFF2-40B4-BE49-F238E27FC236}">
                <a16:creationId xmlns="" xmlns:a16="http://schemas.microsoft.com/office/drawing/2014/main" id="{CC94DA77-6FC1-5641-80C1-17D36056FF3C}"/>
              </a:ext>
            </a:extLst>
          </p:cNvPr>
          <p:cNvSpPr txBox="1"/>
          <p:nvPr/>
        </p:nvSpPr>
        <p:spPr>
          <a:xfrm>
            <a:off x="3857620" y="4371950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未連接</a:t>
            </a:r>
          </a:p>
        </p:txBody>
      </p:sp>
      <p:sp>
        <p:nvSpPr>
          <p:cNvPr id="34" name="Shape 225">
            <a:extLst>
              <a:ext uri="{FF2B5EF4-FFF2-40B4-BE49-F238E27FC236}">
                <a16:creationId xmlns="" xmlns:a16="http://schemas.microsoft.com/office/drawing/2014/main" id="{A29A12B8-70D4-D04D-81D8-EF0BEDA8F0B4}"/>
              </a:ext>
            </a:extLst>
          </p:cNvPr>
          <p:cNvSpPr/>
          <p:nvPr/>
        </p:nvSpPr>
        <p:spPr>
          <a:xfrm>
            <a:off x="7227500" y="3118015"/>
            <a:ext cx="248523" cy="538448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Picture 43" descr="C:\Users\user\Desktop\21_PPT對稿QNAP AQC107 10G網卡\29384737_xxl.png">
            <a:extLst>
              <a:ext uri="{FF2B5EF4-FFF2-40B4-BE49-F238E27FC236}">
                <a16:creationId xmlns="" xmlns:a16="http://schemas.microsoft.com/office/drawing/2014/main" id="{E931DD08-D216-B642-994D-859575688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25926" t="29630" r="9877" b="10906"/>
          <a:stretch>
            <a:fillRect/>
          </a:stretch>
        </p:blipFill>
        <p:spPr bwMode="auto">
          <a:xfrm rot="296378">
            <a:off x="5206030" y="3653988"/>
            <a:ext cx="1973415" cy="153742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5" name="Shape 253">
            <a:extLst>
              <a:ext uri="{FF2B5EF4-FFF2-40B4-BE49-F238E27FC236}">
                <a16:creationId xmlns="" xmlns:a16="http://schemas.microsoft.com/office/drawing/2014/main" id="{F22D3C15-3BD0-EC4D-A1CB-1AD817C627B4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2625882967"/>
              </p:ext>
            </p:extLst>
          </p:nvPr>
        </p:nvGraphicFramePr>
        <p:xfrm>
          <a:off x="178942" y="928676"/>
          <a:ext cx="3464364" cy="2197626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6843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98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126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9755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218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dk1"/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sz="1400" b="1" dirty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sz="1400" b="1" dirty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6A </a:t>
                      </a:r>
                      <a:endParaRPr lang="en-US" altLang="zh-TW" sz="1400" b="1" dirty="0">
                        <a:latin typeface="Arial" pitchFamily="34" charset="0"/>
                        <a:cs typeface="Arial" pitchFamily="34" charset="0"/>
                        <a:sym typeface="Microsoft JhengHe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&amp; CAT 7</a:t>
                      </a:r>
                      <a:endParaRPr sz="1400" b="1" dirty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100M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2.5G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5G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10G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X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✔(55m)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82983346-9A37-1C46-ACB5-724D4891F01E}"/>
              </a:ext>
            </a:extLst>
          </p:cNvPr>
          <p:cNvSpPr/>
          <p:nvPr/>
        </p:nvSpPr>
        <p:spPr>
          <a:xfrm>
            <a:off x="214314" y="3628911"/>
            <a:ext cx="4572000" cy="72878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0">
              <a:lnSpc>
                <a:spcPts val="2600"/>
              </a:lnSpc>
              <a:buNone/>
            </a:pPr>
            <a:r>
              <a:rPr lang="zh-TW" altLang="en-US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原有網路線環境</a:t>
            </a:r>
            <a:r>
              <a:rPr lang="zh-Hant" altLang="en-US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速度直接</a:t>
            </a:r>
            <a:r>
              <a:rPr lang="zh-TW" altLang="en-US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升級！ </a:t>
            </a:r>
            <a:endParaRPr lang="en-US" altLang="zh-TW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0">
              <a:lnSpc>
                <a:spcPts val="2600"/>
              </a:lnSpc>
              <a:buNone/>
            </a:pPr>
            <a:r>
              <a:rPr lang="zh-TW" altLang="en-US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支援 </a:t>
            </a:r>
            <a:r>
              <a:rPr lang="en-US" alt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Multi-Gigabit </a:t>
            </a:r>
            <a:r>
              <a:rPr lang="en-US" altLang="zh-TW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NBASE-T </a:t>
            </a:r>
            <a:r>
              <a:rPr lang="zh-TW" altLang="en-US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業界標準</a:t>
            </a:r>
          </a:p>
        </p:txBody>
      </p:sp>
      <p:grpSp>
        <p:nvGrpSpPr>
          <p:cNvPr id="28" name="群組 27"/>
          <p:cNvGrpSpPr/>
          <p:nvPr/>
        </p:nvGrpSpPr>
        <p:grpSpPr>
          <a:xfrm>
            <a:off x="6786578" y="2714626"/>
            <a:ext cx="1285884" cy="1285884"/>
            <a:chOff x="7569861" y="2786064"/>
            <a:chExt cx="1285884" cy="12858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橢圓 26"/>
            <p:cNvSpPr/>
            <p:nvPr/>
          </p:nvSpPr>
          <p:spPr>
            <a:xfrm>
              <a:off x="7569861" y="2786064"/>
              <a:ext cx="1285884" cy="128588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圖片 20" descr="TS-1677X_10GBASE-T.png"/>
            <p:cNvPicPr>
              <a:picLocks noChangeAspect="1"/>
            </p:cNvPicPr>
            <p:nvPr/>
          </p:nvPicPr>
          <p:blipFill>
            <a:blip r:embed="rId8" cstate="print"/>
            <a:srcRect l="9091" t="9033" r="9091" b="14190"/>
            <a:stretch>
              <a:fillRect/>
            </a:stretch>
          </p:blipFill>
          <p:spPr>
            <a:xfrm>
              <a:off x="7569861" y="2821783"/>
              <a:ext cx="1285884" cy="1214446"/>
            </a:xfrm>
            <a:prstGeom prst="rect">
              <a:avLst/>
            </a:prstGeom>
          </p:spPr>
        </p:pic>
      </p:grpSp>
      <p:grpSp>
        <p:nvGrpSpPr>
          <p:cNvPr id="33" name="群組 32"/>
          <p:cNvGrpSpPr/>
          <p:nvPr/>
        </p:nvGrpSpPr>
        <p:grpSpPr>
          <a:xfrm>
            <a:off x="5643570" y="3143254"/>
            <a:ext cx="1571636" cy="500066"/>
            <a:chOff x="5643570" y="3143254"/>
            <a:chExt cx="1571636" cy="500066"/>
          </a:xfrm>
        </p:grpSpPr>
        <p:cxnSp>
          <p:nvCxnSpPr>
            <p:cNvPr id="36" name="Shape 218">
              <a:extLst>
                <a:ext uri="{FF2B5EF4-FFF2-40B4-BE49-F238E27FC236}">
                  <a16:creationId xmlns="" xmlns:a16="http://schemas.microsoft.com/office/drawing/2014/main" id="{8606360B-08BA-674C-9EF7-4422CB5DCC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3570" y="3143254"/>
              <a:ext cx="1571636" cy="214314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00B0F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cxnSp>
          <p:nvCxnSpPr>
            <p:cNvPr id="31" name="Shape 218">
              <a:extLst>
                <a:ext uri="{FF2B5EF4-FFF2-40B4-BE49-F238E27FC236}">
                  <a16:creationId xmlns="" xmlns:a16="http://schemas.microsoft.com/office/drawing/2014/main" id="{8606360B-08BA-674C-9EF7-4422CB5DCC2B}"/>
                </a:ext>
              </a:extLst>
            </p:cNvPr>
            <p:cNvCxnSpPr>
              <a:cxnSpLocks/>
            </p:cNvCxnSpPr>
            <p:nvPr/>
          </p:nvCxnSpPr>
          <p:spPr>
            <a:xfrm>
              <a:off x="5643570" y="3357568"/>
              <a:ext cx="1571636" cy="285752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00B0F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</p:spTree>
    <p:extLst>
      <p:ext uri="{BB962C8B-B14F-4D97-AF65-F5344CB8AC3E}">
        <p14:creationId xmlns="" xmlns:p14="http://schemas.microsoft.com/office/powerpoint/2010/main" val="496152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7647ED4E-21D0-344B-AB91-8C0374894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662" y="0"/>
            <a:ext cx="8229600" cy="857250"/>
          </a:xfrm>
        </p:spPr>
        <p:txBody>
          <a:bodyPr>
            <a:normAutofit/>
          </a:bodyPr>
          <a:lstStyle/>
          <a:p>
            <a:r>
              <a:rPr lang="zh-Hant" altLang="en-US" dirty="0"/>
              <a:t>業界領先的 </a:t>
            </a:r>
            <a:r>
              <a:rPr lang="en-US" altLang="zh-Hant" dirty="0"/>
              <a:t>3</a:t>
            </a:r>
            <a:r>
              <a:rPr lang="zh-TW" altLang="en-US" dirty="0"/>
              <a:t> 個 </a:t>
            </a:r>
            <a:r>
              <a:rPr lang="en-US" altLang="zh-Hant" dirty="0" err="1"/>
              <a:t>PCIe</a:t>
            </a:r>
            <a:r>
              <a:rPr lang="zh-Hant" altLang="en-US" dirty="0"/>
              <a:t> 擴充插槽</a:t>
            </a:r>
            <a:endParaRPr lang="en-US" dirty="0"/>
          </a:p>
        </p:txBody>
      </p:sp>
      <p:sp>
        <p:nvSpPr>
          <p:cNvPr id="6" name="圓角矩形 12">
            <a:extLst>
              <a:ext uri="{FF2B5EF4-FFF2-40B4-BE49-F238E27FC236}">
                <a16:creationId xmlns="" xmlns:a16="http://schemas.microsoft.com/office/drawing/2014/main" id="{809A27B1-5933-B44E-A2A8-EC1F2753A489}"/>
              </a:ext>
            </a:extLst>
          </p:cNvPr>
          <p:cNvSpPr/>
          <p:nvPr/>
        </p:nvSpPr>
        <p:spPr>
          <a:xfrm>
            <a:off x="395536" y="1347614"/>
            <a:ext cx="4006435" cy="1474095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28000"/>
            </a:scheme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13">
            <a:extLst>
              <a:ext uri="{FF2B5EF4-FFF2-40B4-BE49-F238E27FC236}">
                <a16:creationId xmlns="" xmlns:a16="http://schemas.microsoft.com/office/drawing/2014/main" id="{7E2C1919-D553-774F-9823-1C1A9723131F}"/>
              </a:ext>
            </a:extLst>
          </p:cNvPr>
          <p:cNvSpPr/>
          <p:nvPr/>
        </p:nvSpPr>
        <p:spPr>
          <a:xfrm>
            <a:off x="454837" y="1428742"/>
            <a:ext cx="233121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提供</a:t>
            </a: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 2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x M.2 SSD 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插槽</a:t>
            </a:r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與 </a:t>
            </a:r>
            <a:r>
              <a:rPr lang="en-US" altLang="zh-Hant" sz="1600" b="1" dirty="0">
                <a:latin typeface="微軟正黑體" pitchFamily="34" charset="-120"/>
                <a:ea typeface="微軟正黑體" pitchFamily="34" charset="-120"/>
              </a:rPr>
              <a:t>10GBASE-T </a:t>
            </a:r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網路埠，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啟用 </a:t>
            </a: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SSD 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快取或 </a:t>
            </a: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Qtier 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自動分層分區儲存，最佳化儲存效能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14">
            <a:extLst>
              <a:ext uri="{FF2B5EF4-FFF2-40B4-BE49-F238E27FC236}">
                <a16:creationId xmlns="" xmlns:a16="http://schemas.microsoft.com/office/drawing/2014/main" id="{DB362D33-B520-C647-A7B6-555505FD577F}"/>
              </a:ext>
            </a:extLst>
          </p:cNvPr>
          <p:cNvSpPr/>
          <p:nvPr/>
        </p:nvSpPr>
        <p:spPr>
          <a:xfrm>
            <a:off x="282075" y="1071553"/>
            <a:ext cx="1146653" cy="3571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25">
            <a:extLst>
              <a:ext uri="{FF2B5EF4-FFF2-40B4-BE49-F238E27FC236}">
                <a16:creationId xmlns="" xmlns:a16="http://schemas.microsoft.com/office/drawing/2014/main" id="{8C8F4960-4255-D348-A199-579A28092A60}"/>
              </a:ext>
            </a:extLst>
          </p:cNvPr>
          <p:cNvGrpSpPr/>
          <p:nvPr/>
        </p:nvGrpSpPr>
        <p:grpSpPr>
          <a:xfrm>
            <a:off x="2870851" y="1191064"/>
            <a:ext cx="1428760" cy="1428760"/>
            <a:chOff x="5786446" y="3500444"/>
            <a:chExt cx="711185" cy="711185"/>
          </a:xfrm>
          <a:solidFill>
            <a:srgbClr val="3773E3"/>
          </a:solidFill>
        </p:grpSpPr>
        <p:sp>
          <p:nvSpPr>
            <p:cNvPr id="10" name="Shape 715">
              <a:extLst>
                <a:ext uri="{FF2B5EF4-FFF2-40B4-BE49-F238E27FC236}">
                  <a16:creationId xmlns="" xmlns:a16="http://schemas.microsoft.com/office/drawing/2014/main" id="{6D370564-67D3-C249-ACC6-005D81CD650D}"/>
                </a:ext>
              </a:extLst>
            </p:cNvPr>
            <p:cNvSpPr/>
            <p:nvPr/>
          </p:nvSpPr>
          <p:spPr>
            <a:xfrm>
              <a:off x="5786446" y="3500444"/>
              <a:ext cx="711185" cy="711185"/>
            </a:xfrm>
            <a:prstGeom prst="ellipse">
              <a:avLst/>
            </a:prstGeom>
            <a:solidFill>
              <a:srgbClr val="FFC000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716">
              <a:extLst>
                <a:ext uri="{FF2B5EF4-FFF2-40B4-BE49-F238E27FC236}">
                  <a16:creationId xmlns="" xmlns:a16="http://schemas.microsoft.com/office/drawing/2014/main" id="{C5194052-C208-3E4C-8342-E958D7922774}"/>
                </a:ext>
              </a:extLst>
            </p:cNvPr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F7824B9-CF22-6D4C-A798-15E3643001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36" y="1310226"/>
            <a:ext cx="2158753" cy="1350420"/>
          </a:xfrm>
          <a:prstGeom prst="rect">
            <a:avLst/>
          </a:prstGeom>
        </p:spPr>
      </p:pic>
      <p:sp>
        <p:nvSpPr>
          <p:cNvPr id="13" name="圓角矩形 12">
            <a:extLst>
              <a:ext uri="{FF2B5EF4-FFF2-40B4-BE49-F238E27FC236}">
                <a16:creationId xmlns="" xmlns:a16="http://schemas.microsoft.com/office/drawing/2014/main" id="{D4925513-5C84-C34F-A9E2-E4D970E08128}"/>
              </a:ext>
            </a:extLst>
          </p:cNvPr>
          <p:cNvSpPr/>
          <p:nvPr/>
        </p:nvSpPr>
        <p:spPr>
          <a:xfrm>
            <a:off x="363940" y="3207907"/>
            <a:ext cx="4006435" cy="1474095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28000"/>
            </a:scheme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7D809E5C-E5D7-7F48-9D66-FB4874ADC2B6}"/>
              </a:ext>
            </a:extLst>
          </p:cNvPr>
          <p:cNvSpPr/>
          <p:nvPr/>
        </p:nvSpPr>
        <p:spPr>
          <a:xfrm>
            <a:off x="431870" y="3423358"/>
            <a:ext cx="242561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提供高達 </a:t>
            </a:r>
            <a:r>
              <a:rPr lang="en-US" altLang="zh-Hant" sz="1600" b="1" dirty="0">
                <a:latin typeface="微軟正黑體" pitchFamily="34" charset="-120"/>
                <a:ea typeface="微軟正黑體" pitchFamily="34" charset="-120"/>
              </a:rPr>
              <a:t>10Gb/s </a:t>
            </a:r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外接裝置的傳輸速度， </a:t>
            </a:r>
            <a:r>
              <a:rPr lang="en-US" altLang="zh-Hant" sz="1600" b="1" dirty="0">
                <a:latin typeface="微軟正黑體" pitchFamily="34" charset="-120"/>
                <a:ea typeface="微軟正黑體" pitchFamily="34" charset="-120"/>
              </a:rPr>
              <a:t>Type-A </a:t>
            </a:r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埠更可向下相容 </a:t>
            </a:r>
            <a:r>
              <a:rPr lang="en-US" altLang="zh-Hant" sz="1600" b="1" dirty="0">
                <a:latin typeface="微軟正黑體" pitchFamily="34" charset="-120"/>
                <a:ea typeface="微軟正黑體" pitchFamily="34" charset="-120"/>
              </a:rPr>
              <a:t>USB 3.0/2.0 </a:t>
            </a:r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裝置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6" name="群組 25">
            <a:extLst>
              <a:ext uri="{FF2B5EF4-FFF2-40B4-BE49-F238E27FC236}">
                <a16:creationId xmlns="" xmlns:a16="http://schemas.microsoft.com/office/drawing/2014/main" id="{96DC8BD8-FC03-4440-9365-9A4492AC887E}"/>
              </a:ext>
            </a:extLst>
          </p:cNvPr>
          <p:cNvGrpSpPr/>
          <p:nvPr/>
        </p:nvGrpSpPr>
        <p:grpSpPr>
          <a:xfrm>
            <a:off x="2839255" y="3051357"/>
            <a:ext cx="1428760" cy="1428760"/>
            <a:chOff x="5786446" y="3500444"/>
            <a:chExt cx="711185" cy="711185"/>
          </a:xfrm>
          <a:solidFill>
            <a:srgbClr val="3773E3"/>
          </a:solidFill>
        </p:grpSpPr>
        <p:sp>
          <p:nvSpPr>
            <p:cNvPr id="17" name="Shape 715">
              <a:extLst>
                <a:ext uri="{FF2B5EF4-FFF2-40B4-BE49-F238E27FC236}">
                  <a16:creationId xmlns="" xmlns:a16="http://schemas.microsoft.com/office/drawing/2014/main" id="{7F4CA85A-4791-F74D-9807-A0DE319D0471}"/>
                </a:ext>
              </a:extLst>
            </p:cNvPr>
            <p:cNvSpPr/>
            <p:nvPr/>
          </p:nvSpPr>
          <p:spPr>
            <a:xfrm>
              <a:off x="5786446" y="3500444"/>
              <a:ext cx="711185" cy="711185"/>
            </a:xfrm>
            <a:prstGeom prst="ellipse">
              <a:avLst/>
            </a:prstGeom>
            <a:solidFill>
              <a:srgbClr val="FFC000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Shape 716">
              <a:extLst>
                <a:ext uri="{FF2B5EF4-FFF2-40B4-BE49-F238E27FC236}">
                  <a16:creationId xmlns="" xmlns:a16="http://schemas.microsoft.com/office/drawing/2014/main" id="{DA8D03D2-69E1-2E48-9543-9A6F9EBC0C18}"/>
                </a:ext>
              </a:extLst>
            </p:cNvPr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圓角矩形 12">
            <a:extLst>
              <a:ext uri="{FF2B5EF4-FFF2-40B4-BE49-F238E27FC236}">
                <a16:creationId xmlns="" xmlns:a16="http://schemas.microsoft.com/office/drawing/2014/main" id="{1C18E126-EA29-EB42-AD5A-E2C4DB9C31DC}"/>
              </a:ext>
            </a:extLst>
          </p:cNvPr>
          <p:cNvSpPr/>
          <p:nvPr/>
        </p:nvSpPr>
        <p:spPr>
          <a:xfrm>
            <a:off x="4709331" y="3228366"/>
            <a:ext cx="4006435" cy="1474095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28000"/>
            </a:scheme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矩形 13">
            <a:extLst>
              <a:ext uri="{FF2B5EF4-FFF2-40B4-BE49-F238E27FC236}">
                <a16:creationId xmlns="" xmlns:a16="http://schemas.microsoft.com/office/drawing/2014/main" id="{D14B2F8D-9403-6B45-A74B-CBF0A5253170}"/>
              </a:ext>
            </a:extLst>
          </p:cNvPr>
          <p:cNvSpPr/>
          <p:nvPr/>
        </p:nvSpPr>
        <p:spPr>
          <a:xfrm>
            <a:off x="4741117" y="3423358"/>
            <a:ext cx="247408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專為 </a:t>
            </a:r>
            <a:r>
              <a:rPr lang="en-US" altLang="zh-Hant" sz="1600" b="1" dirty="0"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搭配 </a:t>
            </a:r>
            <a:r>
              <a:rPr lang="en-US" altLang="zh-Hant" sz="1600" b="1" dirty="0">
                <a:latin typeface="微軟正黑體" pitchFamily="34" charset="-120"/>
                <a:ea typeface="微軟正黑體" pitchFamily="34" charset="-120"/>
              </a:rPr>
              <a:t>REXP </a:t>
            </a:r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系列儲存擴充設備所設計，最多可串接新增 </a:t>
            </a:r>
            <a:r>
              <a:rPr lang="en-US" altLang="zh-Hant" sz="1600" b="1" dirty="0">
                <a:latin typeface="微軟正黑體" pitchFamily="34" charset="-120"/>
                <a:ea typeface="微軟正黑體" pitchFamily="34" charset="-120"/>
              </a:rPr>
              <a:t>40 </a:t>
            </a:r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顆 </a:t>
            </a:r>
            <a:r>
              <a:rPr lang="en-US" altLang="zh-Hant" sz="1600" b="1" dirty="0">
                <a:latin typeface="微軟正黑體" pitchFamily="34" charset="-120"/>
                <a:ea typeface="微軟正黑體" pitchFamily="34" charset="-120"/>
              </a:rPr>
              <a:t>SAS/SATA </a:t>
            </a:r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硬碟儲存容量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5" name="群組 25">
            <a:extLst>
              <a:ext uri="{FF2B5EF4-FFF2-40B4-BE49-F238E27FC236}">
                <a16:creationId xmlns="" xmlns:a16="http://schemas.microsoft.com/office/drawing/2014/main" id="{499F6121-EAA1-D543-9364-6BE31434C77C}"/>
              </a:ext>
            </a:extLst>
          </p:cNvPr>
          <p:cNvGrpSpPr/>
          <p:nvPr/>
        </p:nvGrpSpPr>
        <p:grpSpPr>
          <a:xfrm>
            <a:off x="7184646" y="3071816"/>
            <a:ext cx="1428760" cy="1428760"/>
            <a:chOff x="5786446" y="3500444"/>
            <a:chExt cx="711185" cy="711185"/>
          </a:xfrm>
          <a:solidFill>
            <a:srgbClr val="3773E3"/>
          </a:solidFill>
        </p:grpSpPr>
        <p:sp>
          <p:nvSpPr>
            <p:cNvPr id="26" name="Shape 715">
              <a:extLst>
                <a:ext uri="{FF2B5EF4-FFF2-40B4-BE49-F238E27FC236}">
                  <a16:creationId xmlns="" xmlns:a16="http://schemas.microsoft.com/office/drawing/2014/main" id="{F02C0835-2B23-D043-BEAB-B3BF4F4192A4}"/>
                </a:ext>
              </a:extLst>
            </p:cNvPr>
            <p:cNvSpPr/>
            <p:nvPr/>
          </p:nvSpPr>
          <p:spPr>
            <a:xfrm>
              <a:off x="5786446" y="3500444"/>
              <a:ext cx="711185" cy="711185"/>
            </a:xfrm>
            <a:prstGeom prst="ellipse">
              <a:avLst/>
            </a:prstGeom>
            <a:solidFill>
              <a:srgbClr val="FFC000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716">
              <a:extLst>
                <a:ext uri="{FF2B5EF4-FFF2-40B4-BE49-F238E27FC236}">
                  <a16:creationId xmlns="" xmlns:a16="http://schemas.microsoft.com/office/drawing/2014/main" id="{1223FF5E-5A80-2E4C-8424-3FC21F3E73C6}"/>
                </a:ext>
              </a:extLst>
            </p:cNvPr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" name="圓角矩形 12">
            <a:extLst>
              <a:ext uri="{FF2B5EF4-FFF2-40B4-BE49-F238E27FC236}">
                <a16:creationId xmlns="" xmlns:a16="http://schemas.microsoft.com/office/drawing/2014/main" id="{84B045D9-44AA-EB4A-9BBC-B3B14FEAC5EA}"/>
              </a:ext>
            </a:extLst>
          </p:cNvPr>
          <p:cNvSpPr/>
          <p:nvPr/>
        </p:nvSpPr>
        <p:spPr>
          <a:xfrm>
            <a:off x="4633258" y="1355769"/>
            <a:ext cx="4006435" cy="1474095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28000"/>
            </a:scheme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" name="矩形 13">
            <a:extLst>
              <a:ext uri="{FF2B5EF4-FFF2-40B4-BE49-F238E27FC236}">
                <a16:creationId xmlns="" xmlns:a16="http://schemas.microsoft.com/office/drawing/2014/main" id="{49F3CBC3-0C54-2A40-83D9-CFB3032ADE95}"/>
              </a:ext>
            </a:extLst>
          </p:cNvPr>
          <p:cNvSpPr/>
          <p:nvPr/>
        </p:nvSpPr>
        <p:spPr>
          <a:xfrm>
            <a:off x="4669679" y="1785932"/>
            <a:ext cx="23312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提供高吞吐量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低延遲性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或無線存取點服務</a:t>
            </a:r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，讓企業快速完成任務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2" name="群組 25">
            <a:extLst>
              <a:ext uri="{FF2B5EF4-FFF2-40B4-BE49-F238E27FC236}">
                <a16:creationId xmlns="" xmlns:a16="http://schemas.microsoft.com/office/drawing/2014/main" id="{17E20EEA-056C-204A-A359-6B6F152AC11D}"/>
              </a:ext>
            </a:extLst>
          </p:cNvPr>
          <p:cNvGrpSpPr/>
          <p:nvPr/>
        </p:nvGrpSpPr>
        <p:grpSpPr>
          <a:xfrm>
            <a:off x="7108573" y="1199219"/>
            <a:ext cx="1428760" cy="1428760"/>
            <a:chOff x="5786446" y="3500444"/>
            <a:chExt cx="711185" cy="711185"/>
          </a:xfrm>
          <a:solidFill>
            <a:srgbClr val="3773E3"/>
          </a:solidFill>
        </p:grpSpPr>
        <p:sp>
          <p:nvSpPr>
            <p:cNvPr id="33" name="Shape 715">
              <a:extLst>
                <a:ext uri="{FF2B5EF4-FFF2-40B4-BE49-F238E27FC236}">
                  <a16:creationId xmlns="" xmlns:a16="http://schemas.microsoft.com/office/drawing/2014/main" id="{646894FE-654D-E843-A6DC-7755F73C49AF}"/>
                </a:ext>
              </a:extLst>
            </p:cNvPr>
            <p:cNvSpPr/>
            <p:nvPr/>
          </p:nvSpPr>
          <p:spPr>
            <a:xfrm>
              <a:off x="5786446" y="3500444"/>
              <a:ext cx="711185" cy="711185"/>
            </a:xfrm>
            <a:prstGeom prst="ellipse">
              <a:avLst/>
            </a:prstGeom>
            <a:solidFill>
              <a:srgbClr val="FFC000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716">
              <a:extLst>
                <a:ext uri="{FF2B5EF4-FFF2-40B4-BE49-F238E27FC236}">
                  <a16:creationId xmlns="" xmlns:a16="http://schemas.microsoft.com/office/drawing/2014/main" id="{E0020432-D0DE-214F-AF80-8B78CA4AF262}"/>
                </a:ext>
              </a:extLst>
            </p:cNvPr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0" name="圖片 39" descr="LAN-40G2SF-MLX正面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6282" y="1351889"/>
            <a:ext cx="1643050" cy="1232288"/>
          </a:xfrm>
          <a:prstGeom prst="rect">
            <a:avLst/>
          </a:prstGeom>
        </p:spPr>
      </p:pic>
      <p:pic>
        <p:nvPicPr>
          <p:cNvPr id="42" name="圖片 41" descr="12G SAS HBA card_Rac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87720" y="3137838"/>
            <a:ext cx="1785950" cy="1339463"/>
          </a:xfrm>
          <a:prstGeom prst="rect">
            <a:avLst/>
          </a:prstGeom>
        </p:spPr>
      </p:pic>
      <p:pic>
        <p:nvPicPr>
          <p:cNvPr id="44" name="圖片 43" descr="USB 3.1 Type-A_側面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32662" y="3209277"/>
            <a:ext cx="1297538" cy="1285884"/>
          </a:xfrm>
          <a:prstGeom prst="rect">
            <a:avLst/>
          </a:prstGeom>
        </p:spPr>
      </p:pic>
      <p:sp>
        <p:nvSpPr>
          <p:cNvPr id="35" name="文字方塊 34"/>
          <p:cNvSpPr txBox="1"/>
          <p:nvPr/>
        </p:nvSpPr>
        <p:spPr>
          <a:xfrm>
            <a:off x="428596" y="1071552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QM2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卡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6" name="矩形 14">
            <a:extLst>
              <a:ext uri="{FF2B5EF4-FFF2-40B4-BE49-F238E27FC236}">
                <a16:creationId xmlns="" xmlns:a16="http://schemas.microsoft.com/office/drawing/2014/main" id="{DB362D33-B520-C647-A7B6-555505FD577F}"/>
              </a:ext>
            </a:extLst>
          </p:cNvPr>
          <p:cNvSpPr/>
          <p:nvPr/>
        </p:nvSpPr>
        <p:spPr>
          <a:xfrm>
            <a:off x="4499992" y="1071552"/>
            <a:ext cx="2375694" cy="6429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4647081" y="1071553"/>
            <a:ext cx="2068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40GbE/10GbE</a:t>
            </a:r>
          </a:p>
          <a:p>
            <a:r>
              <a:rPr lang="zh-TW" altLang="en-US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與無線</a:t>
            </a:r>
            <a:r>
              <a:rPr lang="zh-Hant" altLang="en-US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網路擴充卡</a:t>
            </a:r>
            <a:endParaRPr lang="zh-TW" altLang="en-US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5" name="矩形 14">
            <a:extLst>
              <a:ext uri="{FF2B5EF4-FFF2-40B4-BE49-F238E27FC236}">
                <a16:creationId xmlns="" xmlns:a16="http://schemas.microsoft.com/office/drawing/2014/main" id="{DB362D33-B520-C647-A7B6-555505FD577F}"/>
              </a:ext>
            </a:extLst>
          </p:cNvPr>
          <p:cNvSpPr/>
          <p:nvPr/>
        </p:nvSpPr>
        <p:spPr>
          <a:xfrm>
            <a:off x="282075" y="2928941"/>
            <a:ext cx="1932471" cy="3571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文字方塊 45"/>
          <p:cNvSpPr txBox="1"/>
          <p:nvPr/>
        </p:nvSpPr>
        <p:spPr>
          <a:xfrm>
            <a:off x="428596" y="2928940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USB 3.1 </a:t>
            </a:r>
            <a:r>
              <a:rPr lang="zh-Hant" altLang="en-US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擴充卡</a:t>
            </a:r>
            <a:endParaRPr lang="zh-TW" altLang="en-US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7" name="矩形 14">
            <a:extLst>
              <a:ext uri="{FF2B5EF4-FFF2-40B4-BE49-F238E27FC236}">
                <a16:creationId xmlns="" xmlns:a16="http://schemas.microsoft.com/office/drawing/2014/main" id="{DB362D33-B520-C647-A7B6-555505FD577F}"/>
              </a:ext>
            </a:extLst>
          </p:cNvPr>
          <p:cNvSpPr/>
          <p:nvPr/>
        </p:nvSpPr>
        <p:spPr>
          <a:xfrm>
            <a:off x="4496917" y="2928940"/>
            <a:ext cx="2218223" cy="3571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文字方塊 47"/>
          <p:cNvSpPr txBox="1"/>
          <p:nvPr/>
        </p:nvSpPr>
        <p:spPr>
          <a:xfrm>
            <a:off x="4643438" y="2928939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SAS </a:t>
            </a:r>
            <a:r>
              <a:rPr lang="zh-Hant" altLang="en-US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擴充卡 </a:t>
            </a:r>
            <a:r>
              <a:rPr lang="en-US" altLang="zh-Hant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(12G)</a:t>
            </a:r>
            <a:endParaRPr lang="zh-TW" altLang="en-US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6568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TS-1677X顯卡可用尺寸_201803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553647"/>
            <a:ext cx="4429156" cy="4797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CC9DC9D4-CB34-2A43-A824-56D21EFA98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066" y="2143122"/>
            <a:ext cx="3608107" cy="2886485"/>
          </a:xfrm>
          <a:prstGeom prst="rect">
            <a:avLst/>
          </a:prstGeom>
        </p:spPr>
      </p:pic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571472" y="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4000" b="1" i="0" u="none" strike="noStrike" cap="none" dirty="0">
                <a:solidFill>
                  <a:schemeClr val="lt1"/>
                </a:solidFill>
                <a:cs typeface="Arial"/>
                <a:sym typeface="Arial"/>
              </a:rPr>
              <a:t>高階</a:t>
            </a:r>
            <a:r>
              <a:rPr lang="zh-TW" sz="4000" b="1" i="0" u="none" strike="noStrike" cap="none" dirty="0">
                <a:solidFill>
                  <a:schemeClr val="lt1"/>
                </a:solidFill>
                <a:cs typeface="Arial"/>
                <a:sym typeface="Arial"/>
              </a:rPr>
              <a:t>顯卡</a:t>
            </a:r>
            <a:r>
              <a:rPr lang="zh-Hant" altLang="en-US" dirty="0">
                <a:solidFill>
                  <a:schemeClr val="lt1"/>
                </a:solidFill>
                <a:cs typeface="Arial"/>
                <a:sym typeface="Arial"/>
              </a:rPr>
              <a:t>上身，實現更多夢想</a:t>
            </a:r>
            <a:endParaRPr lang="zh-TW" dirty="0">
              <a:solidFill>
                <a:srgbClr val="FFFFFF"/>
              </a:solidFill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A79E307-9942-354D-AF27-F13D2F4855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1071552"/>
            <a:ext cx="2134644" cy="10050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E6B24ABA-59F4-6F42-9EF7-B710378A3E88}"/>
              </a:ext>
            </a:extLst>
          </p:cNvPr>
          <p:cNvSpPr/>
          <p:nvPr/>
        </p:nvSpPr>
        <p:spPr>
          <a:xfrm>
            <a:off x="7554320" y="1643056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QuAI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53F25268-E067-E34D-A133-3C3EB0B96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3834" y="928676"/>
            <a:ext cx="739814" cy="739813"/>
          </a:xfrm>
          <a:prstGeom prst="rect">
            <a:avLst/>
          </a:prstGeom>
          <a:noFill/>
        </p:spPr>
      </p:pic>
      <p:pic>
        <p:nvPicPr>
          <p:cNvPr id="32" name="Picture 3" descr="\\10.64.2.86\Marketing\MarketingMaterials\素材\網頁設計標準化使用\feat-icon\feat-25.png">
            <a:extLst>
              <a:ext uri="{FF2B5EF4-FFF2-40B4-BE49-F238E27FC236}">
                <a16:creationId xmlns="" xmlns:a16="http://schemas.microsoft.com/office/drawing/2014/main" id="{ACADC5CE-A3C5-1C40-B105-6756EDE89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04" y="2571750"/>
            <a:ext cx="565200" cy="5652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D4E6E0A-A505-8843-B989-C2DFE394263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57752" y="2285998"/>
            <a:ext cx="1148978" cy="178640"/>
          </a:xfrm>
          <a:prstGeom prst="rect">
            <a:avLst/>
          </a:prstGeom>
        </p:spPr>
      </p:pic>
      <p:grpSp>
        <p:nvGrpSpPr>
          <p:cNvPr id="15" name="群組 14"/>
          <p:cNvGrpSpPr/>
          <p:nvPr/>
        </p:nvGrpSpPr>
        <p:grpSpPr>
          <a:xfrm>
            <a:off x="0" y="4429138"/>
            <a:ext cx="3000364" cy="525070"/>
            <a:chOff x="0" y="1357304"/>
            <a:chExt cx="2857488" cy="500066"/>
          </a:xfrm>
        </p:grpSpPr>
        <p:sp>
          <p:nvSpPr>
            <p:cNvPr id="16" name="五邊形 15"/>
            <p:cNvSpPr/>
            <p:nvPr/>
          </p:nvSpPr>
          <p:spPr>
            <a:xfrm>
              <a:off x="1000100" y="1357304"/>
              <a:ext cx="1857388" cy="500066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＞形箭號 16"/>
            <p:cNvSpPr/>
            <p:nvPr/>
          </p:nvSpPr>
          <p:spPr>
            <a:xfrm>
              <a:off x="2428860" y="1357304"/>
              <a:ext cx="428628" cy="500066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0" y="1357304"/>
              <a:ext cx="1071538" cy="50006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id="{DE2B6272-46CA-EB48-92E5-A601BA5A5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58" y="4494179"/>
            <a:ext cx="2428892" cy="428628"/>
          </a:xfrm>
        </p:spPr>
        <p:txBody>
          <a:bodyPr>
            <a:normAutofit/>
          </a:bodyPr>
          <a:lstStyle/>
          <a:p>
            <a:pPr marL="0">
              <a:lnSpc>
                <a:spcPct val="110000"/>
              </a:lnSpc>
              <a:spcBef>
                <a:spcPts val="0"/>
              </a:spcBef>
              <a:buClr>
                <a:srgbClr val="000090"/>
              </a:buClr>
              <a:buSzPct val="25000"/>
            </a:pPr>
            <a:r>
              <a:rPr lang="en-US" altLang="zh-Hant" sz="2000" dirty="0">
                <a:solidFill>
                  <a:schemeClr val="bg1"/>
                </a:solidFill>
                <a:latin typeface="微軟正黑體" pitchFamily="34" charset="-120"/>
                <a:cs typeface="Arial"/>
                <a:sym typeface="Arial"/>
              </a:rPr>
              <a:t>550W </a:t>
            </a:r>
            <a:r>
              <a:rPr lang="zh-TW" altLang="en-US" sz="2000" dirty="0">
                <a:solidFill>
                  <a:schemeClr val="bg1"/>
                </a:solidFill>
                <a:latin typeface="微軟正黑體" pitchFamily="34" charset="-120"/>
                <a:cs typeface="Arial"/>
                <a:sym typeface="Arial"/>
              </a:rPr>
              <a:t>電源供應器</a:t>
            </a:r>
            <a:endParaRPr lang="en-US" altLang="zh-TW" sz="2000" dirty="0">
              <a:solidFill>
                <a:schemeClr val="bg1"/>
              </a:solidFill>
              <a:latin typeface="微軟正黑體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7449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Shape 281"/>
          <p:cNvGrpSpPr/>
          <p:nvPr/>
        </p:nvGrpSpPr>
        <p:grpSpPr>
          <a:xfrm>
            <a:off x="0" y="1928808"/>
            <a:ext cx="8512232" cy="2753489"/>
            <a:chOff x="0" y="2283716"/>
            <a:chExt cx="8512232" cy="2753489"/>
          </a:xfrm>
        </p:grpSpPr>
        <p:pic>
          <p:nvPicPr>
            <p:cNvPr id="282" name="Shape 282"/>
            <p:cNvPicPr preferRelativeResize="0"/>
            <p:nvPr/>
          </p:nvPicPr>
          <p:blipFill rotWithShape="1">
            <a:blip r:embed="rId3" cstate="print">
              <a:alphaModFix/>
            </a:blip>
            <a:srcRect t="1875" b="28226"/>
            <a:stretch/>
          </p:blipFill>
          <p:spPr>
            <a:xfrm>
              <a:off x="0" y="2283716"/>
              <a:ext cx="8512232" cy="2685733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sx="98000" sy="98000" algn="tl" rotWithShape="0">
                <a:srgbClr val="333333">
                  <a:alpha val="63921"/>
                </a:srgbClr>
              </a:outerShdw>
            </a:effectLst>
          </p:spPr>
        </p:pic>
        <p:pic>
          <p:nvPicPr>
            <p:cNvPr id="283" name="Shape 283" descr="Linux Station.png"/>
            <p:cNvPicPr preferRelativeResize="0"/>
            <p:nvPr/>
          </p:nvPicPr>
          <p:blipFill rotWithShape="1">
            <a:blip r:embed="rId4" cstate="print">
              <a:alphaModFix/>
            </a:blip>
            <a:srcRect r="22079" b="14309"/>
            <a:stretch/>
          </p:blipFill>
          <p:spPr>
            <a:xfrm>
              <a:off x="3923928" y="3752064"/>
              <a:ext cx="2124032" cy="12744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Shape 28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34941" y="4095535"/>
              <a:ext cx="1602927" cy="501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Shape 285"/>
            <p:cNvPicPr preferRelativeResize="0"/>
            <p:nvPr/>
          </p:nvPicPr>
          <p:blipFill rotWithShape="1">
            <a:blip r:embed="rId6" cstate="print">
              <a:alphaModFix/>
            </a:blip>
            <a:srcRect/>
            <a:stretch/>
          </p:blipFill>
          <p:spPr>
            <a:xfrm>
              <a:off x="2750964" y="4505692"/>
              <a:ext cx="543104" cy="458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Shape 287"/>
            <p:cNvPicPr preferRelativeResize="0"/>
            <p:nvPr/>
          </p:nvPicPr>
          <p:blipFill rotWithShape="1">
            <a:blip r:embed="rId7" cstate="print">
              <a:alphaModFix/>
            </a:blip>
            <a:srcRect/>
            <a:stretch/>
          </p:blipFill>
          <p:spPr>
            <a:xfrm>
              <a:off x="2183999" y="4470241"/>
              <a:ext cx="566964" cy="5669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Shape 288"/>
            <p:cNvPicPr preferRelativeResize="0"/>
            <p:nvPr/>
          </p:nvPicPr>
          <p:blipFill rotWithShape="1">
            <a:blip r:embed="rId8" cstate="print">
              <a:alphaModFix/>
            </a:blip>
            <a:srcRect/>
            <a:stretch/>
          </p:blipFill>
          <p:spPr>
            <a:xfrm>
              <a:off x="3336405" y="4488671"/>
              <a:ext cx="1080375" cy="4807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圖片 16" descr="TS-1677X_fon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72066" y="3714758"/>
            <a:ext cx="1785950" cy="1116418"/>
          </a:xfrm>
          <a:prstGeom prst="rect">
            <a:avLst/>
          </a:prstGeom>
        </p:spPr>
      </p:pic>
      <p:sp>
        <p:nvSpPr>
          <p:cNvPr id="290" name="Shape 290"/>
          <p:cNvSpPr/>
          <p:nvPr/>
        </p:nvSpPr>
        <p:spPr>
          <a:xfrm>
            <a:off x="285720" y="822667"/>
            <a:ext cx="7947268" cy="11775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zh-TW" sz="1800" b="1" i="0" u="none" strike="noStrike" cap="none" dirty="0">
                <a:latin typeface="微軟正黑體" pitchFamily="34" charset="-120"/>
                <a:ea typeface="微軟正黑體" pitchFamily="34" charset="-120"/>
                <a:sym typeface="Arial"/>
              </a:rPr>
              <a:t>Virtualization Station (虛擬機工作站): 支援 AMD &amp; NVIDIA 顯卡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zh-TW" sz="1800" b="1" i="0" u="none" strike="noStrike" cap="none" dirty="0">
                <a:latin typeface="微軟正黑體" pitchFamily="34" charset="-120"/>
                <a:ea typeface="微軟正黑體" pitchFamily="34" charset="-120"/>
                <a:sym typeface="Arial"/>
              </a:rPr>
              <a:t>HybridDesk Station, Linux Station, 硬體加速轉檔: </a:t>
            </a:r>
          </a:p>
        </p:txBody>
      </p:sp>
      <p:sp>
        <p:nvSpPr>
          <p:cNvPr id="293" name="Shape 293"/>
          <p:cNvSpPr/>
          <p:nvPr/>
        </p:nvSpPr>
        <p:spPr>
          <a:xfrm>
            <a:off x="638680" y="1428742"/>
            <a:ext cx="5647832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支援 </a:t>
            </a:r>
            <a:r>
              <a:rPr lang="zh-TW" sz="1800" b="1" i="0" u="none" strike="noStrike" cap="none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NVIDIA GTX 1050/1060/1070</a:t>
            </a:r>
            <a:r>
              <a:rPr lang="en-US" altLang="zh-TW" sz="1800" b="1" i="0" u="none" strike="noStrike" cap="none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, </a:t>
            </a:r>
            <a:r>
              <a:rPr lang="zh-TW" sz="1800" b="1" i="0" u="none" strike="noStrike" cap="none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P2000 </a:t>
            </a:r>
            <a:r>
              <a:rPr lang="zh-Hant" altLang="en-US" sz="1800" b="1" i="0" u="none" strike="noStrike" cap="none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等</a:t>
            </a:r>
            <a:r>
              <a:rPr lang="zh-TW" sz="1800" b="1" i="0" u="none" strike="noStrike" cap="none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顯卡</a:t>
            </a:r>
          </a:p>
        </p:txBody>
      </p:sp>
      <p:sp>
        <p:nvSpPr>
          <p:cNvPr id="3" name="矩形 2"/>
          <p:cNvSpPr/>
          <p:nvPr/>
        </p:nvSpPr>
        <p:spPr>
          <a:xfrm>
            <a:off x="1357290" y="71420"/>
            <a:ext cx="7643866" cy="6771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zh-TW" altLang="zh-TW" sz="38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GPU Passthrough &amp; QTS </a:t>
            </a:r>
            <a:r>
              <a:rPr lang="zh-TW" altLang="zh-TW" sz="3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微軟正黑體"/>
              </a:rPr>
              <a:t>活用術</a:t>
            </a:r>
            <a:endParaRPr lang="zh-TW" altLang="en-US" sz="3800" b="1" dirty="0">
              <a:latin typeface="微軟正黑體" pitchFamily="34" charset="-120"/>
              <a:ea typeface="微軟正黑體" pitchFamily="34" charset="-120"/>
              <a:cs typeface="微軟正黑體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9525324" y="1207672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pic>
        <p:nvPicPr>
          <p:cNvPr id="18" name="Picture 2" descr="C:\Users\Han Tsai\Desktop\TVS-x73e_直播\rm-ir004.png">
            <a:extLst>
              <a:ext uri="{FF2B5EF4-FFF2-40B4-BE49-F238E27FC236}">
                <a16:creationId xmlns="" xmlns:a16="http://schemas.microsoft.com/office/drawing/2014/main" id="{C0FD2452-7846-E745-AB71-F6B015D2D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1090" y="928676"/>
            <a:ext cx="334075" cy="1254300"/>
          </a:xfrm>
          <a:prstGeom prst="rect">
            <a:avLst/>
          </a:prstGeom>
          <a:noFill/>
        </p:spPr>
      </p:pic>
      <p:pic>
        <p:nvPicPr>
          <p:cNvPr id="20" name="圖片 19" descr="話框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0800000">
            <a:off x="6243994" y="1214428"/>
            <a:ext cx="2165166" cy="13573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F9C65C5-E065-E348-8B51-8E77F4D67B51}"/>
              </a:ext>
            </a:extLst>
          </p:cNvPr>
          <p:cNvSpPr/>
          <p:nvPr/>
        </p:nvSpPr>
        <p:spPr>
          <a:xfrm>
            <a:off x="6357950" y="1428742"/>
            <a:ext cx="19288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15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微軟正黑體"/>
              </a:rPr>
              <a:t>可搭配選購支援 </a:t>
            </a:r>
            <a:r>
              <a:rPr lang="en-US" altLang="zh-TW" sz="15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微軟正黑體"/>
              </a:rPr>
              <a:t>QButton </a:t>
            </a:r>
            <a:r>
              <a:rPr lang="zh-TW" altLang="en-US" sz="15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微軟正黑體"/>
              </a:rPr>
              <a:t>客製按鍵功能的 </a:t>
            </a:r>
            <a:r>
              <a:rPr lang="en-US" altLang="zh-TW" sz="15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微軟正黑體"/>
              </a:rPr>
              <a:t>RM-IR004 </a:t>
            </a:r>
            <a:r>
              <a:rPr lang="zh-TW" altLang="en-US" sz="15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微軟正黑體"/>
              </a:rPr>
              <a:t>遙控器！</a:t>
            </a:r>
            <a:endParaRPr lang="en-US" altLang="zh-TW" sz="15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微軟正黑體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4078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2081</TotalTime>
  <Words>1139</Words>
  <Application>Microsoft Macintosh PowerPoint</Application>
  <PresentationFormat>如螢幕大小 (16:9)</PresentationFormat>
  <Paragraphs>236</Paragraphs>
  <Slides>21</Slides>
  <Notes>11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2" baseType="lpstr">
      <vt:lpstr>Office 佈景主題</vt:lpstr>
      <vt:lpstr>雙 10GBASE-T 與高達 8核心 爆發性能 快速、有效率地完成任務</vt:lpstr>
      <vt:lpstr>無論怎麼選都對味</vt:lpstr>
      <vt:lpstr>TS-1677X 正面硬體配置</vt:lpstr>
      <vt:lpstr>TS-1677X 內部硬體配置</vt:lpstr>
      <vt:lpstr>TS-1677X 背面硬體配置</vt:lpstr>
      <vt:lpstr>雙 Multi-Gigabit 10GBASE-T 埠</vt:lpstr>
      <vt:lpstr>業界領先的 3 個 PCIe 擴充插槽</vt:lpstr>
      <vt:lpstr>高階顯卡上身，實現更多夢想</vt:lpstr>
      <vt:lpstr>投影片 9</vt:lpstr>
      <vt:lpstr>GPU，提升影像處理能力</vt:lpstr>
      <vt:lpstr>善用 QNAP QuAI 讓您輕鬆駕馭 AI</vt:lpstr>
      <vt:lpstr>QTS 與虛擬化應用提升生產力</vt:lpstr>
      <vt:lpstr>多核高頻狠甩對手幾十條街</vt:lpstr>
      <vt:lpstr>利用虛擬機工作站運行的虛擬 QTS - vQTS</vt:lpstr>
      <vt:lpstr>一台抵多台</vt:lpstr>
      <vt:lpstr>資源區隔</vt:lpstr>
      <vt:lpstr>適合運行虛擬機的高效能平台 TS-1677X</vt:lpstr>
      <vt:lpstr>超大肚量的專業智慧型監控</vt:lpstr>
      <vt:lpstr>現場硬體擴充展示</vt:lpstr>
      <vt:lpstr>與生俱來的高速 10GBASE-T</vt:lpstr>
      <vt:lpstr>大容量 16-bay 企業級  Ryzen Supreme NAS</vt:lpstr>
    </vt:vector>
  </TitlesOfParts>
  <Company>SYNNEX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ChrisTest</cp:lastModifiedBy>
  <cp:revision>203</cp:revision>
  <cp:lastPrinted>2018-03-08T15:25:40Z</cp:lastPrinted>
  <dcterms:created xsi:type="dcterms:W3CDTF">2018-01-29T03:04:07Z</dcterms:created>
  <dcterms:modified xsi:type="dcterms:W3CDTF">2018-03-15T01:59:13Z</dcterms:modified>
</cp:coreProperties>
</file>