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4" r:id="rId2"/>
    <p:sldId id="302" r:id="rId3"/>
    <p:sldId id="288" r:id="rId4"/>
    <p:sldId id="290" r:id="rId5"/>
    <p:sldId id="289" r:id="rId6"/>
    <p:sldId id="296" r:id="rId7"/>
    <p:sldId id="300" r:id="rId8"/>
    <p:sldId id="291" r:id="rId9"/>
    <p:sldId id="292" r:id="rId10"/>
    <p:sldId id="312" r:id="rId11"/>
    <p:sldId id="319" r:id="rId12"/>
    <p:sldId id="301" r:id="rId13"/>
    <p:sldId id="318" r:id="rId14"/>
    <p:sldId id="313" r:id="rId15"/>
    <p:sldId id="314" r:id="rId16"/>
    <p:sldId id="315" r:id="rId17"/>
    <p:sldId id="316" r:id="rId18"/>
    <p:sldId id="299" r:id="rId19"/>
    <p:sldId id="293" r:id="rId20"/>
    <p:sldId id="317" r:id="rId21"/>
    <p:sldId id="281" r:id="rId22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Wang" initials="M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66"/>
    <a:srgbClr val="0020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6747" autoAdjust="0"/>
    <p:restoredTop sz="50000" autoAdjust="0"/>
  </p:normalViewPr>
  <p:slideViewPr>
    <p:cSldViewPr>
      <p:cViewPr>
        <p:scale>
          <a:sx n="150" d="100"/>
          <a:sy n="150" d="100"/>
        </p:scale>
        <p:origin x="-906" y="-4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2018/3/15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91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54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8694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027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642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974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1064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984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258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altLang="zh-Han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1959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655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封面_移除TS-x77XU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內頁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987574"/>
            <a:ext cx="9144000" cy="415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BG_main-3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3999" cy="515112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末頁_移除TS-x77XU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42108" y="285750"/>
            <a:ext cx="685978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 sz="27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1142107" y="4800600"/>
            <a:ext cx="4916180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171424" y="4800600"/>
            <a:ext cx="108732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373078" y="4800600"/>
            <a:ext cx="62881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54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11" Type="http://schemas.openxmlformats.org/officeDocument/2006/relationships/image" Target="../media/image13.png"/><Relationship Id="rId5" Type="http://schemas.openxmlformats.org/officeDocument/2006/relationships/image" Target="../media/image7.tif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tiff"/><Relationship Id="rId7" Type="http://schemas.openxmlformats.org/officeDocument/2006/relationships/image" Target="../media/image51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3" Type="http://schemas.openxmlformats.org/officeDocument/2006/relationships/image" Target="../media/image87.png"/><Relationship Id="rId7" Type="http://schemas.openxmlformats.org/officeDocument/2006/relationships/image" Target="../media/image9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tiff"/><Relationship Id="rId10" Type="http://schemas.openxmlformats.org/officeDocument/2006/relationships/image" Target="../media/image94.tiff"/><Relationship Id="rId4" Type="http://schemas.openxmlformats.org/officeDocument/2006/relationships/image" Target="../media/image88.tiff"/><Relationship Id="rId9" Type="http://schemas.openxmlformats.org/officeDocument/2006/relationships/image" Target="../media/image9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10" Type="http://schemas.openxmlformats.org/officeDocument/2006/relationships/image" Target="../media/image13.png"/><Relationship Id="rId4" Type="http://schemas.openxmlformats.org/officeDocument/2006/relationships/image" Target="../media/image7.tif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44"/>
          <p:cNvPicPr preferRelativeResize="0"/>
          <p:nvPr/>
        </p:nvPicPr>
        <p:blipFill rotWithShape="1">
          <a:blip r:embed="rId3" cstate="print">
            <a:alphaModFix/>
          </a:blip>
          <a:srcRect r="55426"/>
          <a:stretch/>
        </p:blipFill>
        <p:spPr>
          <a:xfrm>
            <a:off x="2628011" y="3608052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45"/>
          <p:cNvPicPr preferRelativeResize="0"/>
          <p:nvPr/>
        </p:nvPicPr>
        <p:blipFill rotWithShape="1">
          <a:blip r:embed="rId4" cstate="print">
            <a:alphaModFix/>
          </a:blip>
          <a:srcRect r="55426"/>
          <a:stretch/>
        </p:blipFill>
        <p:spPr>
          <a:xfrm>
            <a:off x="3423293" y="3608052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xmlns="" id="{20B5ADA7-282E-614D-87C5-9DA2E74F88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3643320"/>
            <a:ext cx="658105" cy="580681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3F458297-CC2C-DD44-BE4F-A48063F6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8" y="3763357"/>
            <a:ext cx="444500" cy="381000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ACF584DD-1403-2843-B688-80B55189F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694" y="3811974"/>
            <a:ext cx="571500" cy="317500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5096DA8C-35FB-0B41-8E58-23B2EE98D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0510" y="3703824"/>
            <a:ext cx="428628" cy="428628"/>
          </a:xfrm>
          <a:prstGeom prst="rect">
            <a:avLst/>
          </a:prstGeom>
        </p:spPr>
      </p:pic>
      <p:grpSp>
        <p:nvGrpSpPr>
          <p:cNvPr id="25" name="Group 2">
            <a:extLst>
              <a:ext uri="{FF2B5EF4-FFF2-40B4-BE49-F238E27FC236}">
                <a16:creationId xmlns:a16="http://schemas.microsoft.com/office/drawing/2014/main" xmlns="" id="{3A95ECFF-5924-0A49-A04C-E0571CFCCCE7}"/>
              </a:ext>
            </a:extLst>
          </p:cNvPr>
          <p:cNvGrpSpPr/>
          <p:nvPr/>
        </p:nvGrpSpPr>
        <p:grpSpPr>
          <a:xfrm>
            <a:off x="7715270" y="3685964"/>
            <a:ext cx="571504" cy="457423"/>
            <a:chOff x="7734909" y="3647114"/>
            <a:chExt cx="656859" cy="550759"/>
          </a:xfrm>
        </p:grpSpPr>
        <p:pic>
          <p:nvPicPr>
            <p:cNvPr id="26" name="Picture 22">
              <a:extLst>
                <a:ext uri="{FF2B5EF4-FFF2-40B4-BE49-F238E27FC236}">
                  <a16:creationId xmlns:a16="http://schemas.microsoft.com/office/drawing/2014/main" xmlns="" id="{969A9500-FFB5-3545-A717-E8961F238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7764609" y="3647114"/>
              <a:ext cx="559157" cy="542048"/>
            </a:xfrm>
            <a:prstGeom prst="rect">
              <a:avLst/>
            </a:prstGeom>
          </p:spPr>
        </p:pic>
        <p:sp>
          <p:nvSpPr>
            <p:cNvPr id="27" name="TextBox 23">
              <a:extLst>
                <a:ext uri="{FF2B5EF4-FFF2-40B4-BE49-F238E27FC236}">
                  <a16:creationId xmlns:a16="http://schemas.microsoft.com/office/drawing/2014/main" xmlns="" id="{73E01FE9-3B80-D641-9DDA-A514B91FE819}"/>
                </a:ext>
              </a:extLst>
            </p:cNvPr>
            <p:cNvSpPr txBox="1"/>
            <p:nvPr/>
          </p:nvSpPr>
          <p:spPr>
            <a:xfrm>
              <a:off x="7734909" y="3939829"/>
              <a:ext cx="656859" cy="258044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altLang="zh-TW" sz="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 slots</a:t>
              </a:r>
              <a:endParaRPr lang="en-US" sz="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28" name="圖片 27" descr="10GBASE-T.png">
            <a:extLst>
              <a:ext uri="{FF2B5EF4-FFF2-40B4-BE49-F238E27FC236}">
                <a16:creationId xmlns:a16="http://schemas.microsoft.com/office/drawing/2014/main" xmlns="" id="{552F08DF-375D-F649-B828-C21EDB780D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8491" y="3685964"/>
            <a:ext cx="462151" cy="448636"/>
          </a:xfrm>
          <a:prstGeom prst="rect">
            <a:avLst/>
          </a:prstGeom>
        </p:spPr>
      </p:pic>
      <p:pic>
        <p:nvPicPr>
          <p:cNvPr id="29" name="圖片 28" descr="Windows Server 2016 R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72198" y="3571882"/>
            <a:ext cx="598312" cy="646938"/>
          </a:xfrm>
          <a:prstGeom prst="rect">
            <a:avLst/>
          </a:prstGeom>
        </p:spPr>
      </p:pic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0" y="2500312"/>
            <a:ext cx="9144000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Hant" sz="2400" dirty="0">
                <a:solidFill>
                  <a:srgbClr val="FFFF00"/>
                </a:solidFill>
                <a:ea typeface="Microsoft JhengHei"/>
                <a:sym typeface="Microsoft JhengHei"/>
              </a:rPr>
              <a:t>Dual</a:t>
            </a:r>
            <a:r>
              <a:rPr lang="zh-Hant" altLang="en-US" sz="2400" u="none" strike="noStrike" cap="none" dirty="0">
                <a:solidFill>
                  <a:srgbClr val="FFFF00"/>
                </a:solidFill>
                <a:ea typeface="Microsoft JhengHei"/>
                <a:sym typeface="Microsoft JhengHei"/>
              </a:rPr>
              <a:t> </a:t>
            </a:r>
            <a:r>
              <a:rPr lang="en-US" altLang="zh-Hant" sz="2400" u="none" strike="noStrike" cap="none" dirty="0">
                <a:solidFill>
                  <a:srgbClr val="FFFF00"/>
                </a:solidFill>
                <a:ea typeface="Microsoft JhengHei"/>
                <a:sym typeface="Microsoft JhengHei"/>
              </a:rPr>
              <a:t>10GBASE-T</a:t>
            </a:r>
            <a:r>
              <a:rPr lang="en-US" altLang="zh-Hant" sz="2000" u="none" strike="noStrike" cap="none" dirty="0">
                <a:solidFill>
                  <a:srgbClr val="FFFF00"/>
                </a:solidFill>
                <a:ea typeface="Microsoft JhengHei"/>
                <a:sym typeface="Microsoft JhengHei"/>
              </a:rPr>
              <a:t> </a:t>
            </a:r>
            <a:r>
              <a:rPr lang="en-US" altLang="zh-Hant" sz="1800" dirty="0">
                <a:solidFill>
                  <a:srgbClr val="FF9966"/>
                </a:solidFill>
                <a:ea typeface="Microsoft JhengHei"/>
                <a:sym typeface="Microsoft JhengHei"/>
              </a:rPr>
              <a:t>and up to</a:t>
            </a:r>
            <a:r>
              <a:rPr lang="en-US" altLang="zh-Hant" sz="2000" dirty="0">
                <a:solidFill>
                  <a:srgbClr val="FF9966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2400" u="none" strike="noStrike" cap="none" dirty="0">
                <a:solidFill>
                  <a:srgbClr val="FFFF00"/>
                </a:solidFill>
                <a:ea typeface="Microsoft JhengHei"/>
                <a:sym typeface="Microsoft JhengHei"/>
              </a:rPr>
              <a:t>8-core</a:t>
            </a:r>
            <a:r>
              <a:rPr lang="en-US" altLang="zh-TW" sz="2000" u="none" strike="noStrike" cap="none" dirty="0">
                <a:solidFill>
                  <a:srgbClr val="FFFF00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sz="1800" dirty="0">
                <a:solidFill>
                  <a:srgbClr val="FF9966"/>
                </a:solidFill>
                <a:ea typeface="Microsoft JhengHei"/>
                <a:sym typeface="Microsoft JhengHei"/>
              </a:rPr>
              <a:t>performance</a:t>
            </a:r>
            <a:br>
              <a:rPr lang="en-US" altLang="zh-TW" sz="1800" dirty="0">
                <a:solidFill>
                  <a:srgbClr val="FF9966"/>
                </a:solidFill>
                <a:ea typeface="Microsoft JhengHei"/>
                <a:sym typeface="Microsoft JhengHei"/>
              </a:rPr>
            </a:br>
            <a:r>
              <a:rPr lang="en-US" altLang="zh-TW" sz="1800" i="0" u="none" strike="noStrike" cap="none" dirty="0">
                <a:solidFill>
                  <a:srgbClr val="FF9966"/>
                </a:solidFill>
                <a:ea typeface="Microsoft JhengHei"/>
                <a:sym typeface="Microsoft JhengHei"/>
              </a:rPr>
              <a:t>Get jobs done quickly and efficiently</a:t>
            </a:r>
            <a:endParaRPr lang="zh-TW" sz="1800" i="0" u="none" strike="noStrike" cap="none" dirty="0">
              <a:solidFill>
                <a:srgbClr val="FF9966"/>
              </a:solidFill>
              <a:ea typeface="Microsoft JhengHei"/>
              <a:sym typeface="Microsoft JhengHei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0" y="642924"/>
            <a:ext cx="9144000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2400" b="1" i="0" u="none" strike="noStrike" cap="none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16-bay Enterprise</a:t>
            </a:r>
            <a:r>
              <a:rPr lang="zh-Hant" altLang="en-US" sz="2400" b="1" i="0" u="none" strike="noStrike" cap="none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2400" b="1" i="0" u="none" strike="noStrike" cap="none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Ryzen Supreme NAS</a:t>
            </a:r>
            <a:endParaRPr lang="zh-TW" sz="24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9" name="Shape 39">
            <a:extLst>
              <a:ext uri="{FF2B5EF4-FFF2-40B4-BE49-F238E27FC236}">
                <a16:creationId xmlns:a16="http://schemas.microsoft.com/office/drawing/2014/main" xmlns="" id="{7F7BF488-66A8-8747-B5C2-DDAFE1A45D3D}"/>
              </a:ext>
            </a:extLst>
          </p:cNvPr>
          <p:cNvSpPr txBox="1">
            <a:spLocks/>
          </p:cNvSpPr>
          <p:nvPr/>
        </p:nvSpPr>
        <p:spPr>
          <a:xfrm>
            <a:off x="0" y="1500180"/>
            <a:ext cx="9144000" cy="10001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6000" dirty="0">
                <a:ea typeface="Microsoft JhengHei"/>
                <a:cs typeface="Arial" pitchFamily="34" charset="0"/>
                <a:sym typeface="Microsoft JhengHei"/>
              </a:rPr>
              <a:t>TS-1677X</a:t>
            </a:r>
            <a:endParaRPr lang="zh-TW" sz="6000" dirty="0">
              <a:ea typeface="Microsoft JhengHei"/>
              <a:cs typeface="Arial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495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4414" y="0"/>
            <a:ext cx="7929586" cy="857250"/>
          </a:xfrm>
        </p:spPr>
        <p:txBody>
          <a:bodyPr>
            <a:noAutofit/>
          </a:bodyPr>
          <a:lstStyle/>
          <a:p>
            <a:r>
              <a:rPr lang="en-US" altLang="zh-TW" dirty="0"/>
              <a:t>GPU</a:t>
            </a:r>
            <a:r>
              <a:rPr lang="zh-TW" altLang="en-US" dirty="0"/>
              <a:t> </a:t>
            </a:r>
            <a:r>
              <a:rPr lang="en-US" altLang="zh-TW" dirty="0"/>
              <a:t>upgrades image/video processing</a:t>
            </a:r>
            <a:endParaRPr lang="zh-TW" altLang="en-US" dirty="0"/>
          </a:p>
        </p:txBody>
      </p:sp>
      <p:sp>
        <p:nvSpPr>
          <p:cNvPr id="4" name="剪去對角線角落矩形 3"/>
          <p:cNvSpPr/>
          <p:nvPr/>
        </p:nvSpPr>
        <p:spPr>
          <a:xfrm>
            <a:off x="2770694" y="989854"/>
            <a:ext cx="5760640" cy="3510722"/>
          </a:xfrm>
          <a:prstGeom prst="snip2DiagRect">
            <a:avLst>
              <a:gd name="adj1" fmla="val 0"/>
              <a:gd name="adj2" fmla="val 906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3848945"/>
            <a:ext cx="518031" cy="437317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3871899"/>
            <a:ext cx="503960" cy="391409"/>
          </a:xfrm>
          <a:prstGeom prst="rect">
            <a:avLst/>
          </a:prstGeom>
        </p:spPr>
      </p:pic>
      <p:sp>
        <p:nvSpPr>
          <p:cNvPr id="7" name="Rectangle 15"/>
          <p:cNvSpPr/>
          <p:nvPr/>
        </p:nvSpPr>
        <p:spPr>
          <a:xfrm>
            <a:off x="3000364" y="1142990"/>
            <a:ext cx="5379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H/W accelerated with GPU to lower CPU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usage.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3171492" y="1612048"/>
            <a:ext cx="2359123" cy="2745596"/>
            <a:chOff x="2908688" y="2130380"/>
            <a:chExt cx="2546264" cy="2822429"/>
          </a:xfrm>
        </p:grpSpPr>
        <p:grpSp>
          <p:nvGrpSpPr>
            <p:cNvPr id="8" name="Group 18"/>
            <p:cNvGrpSpPr/>
            <p:nvPr/>
          </p:nvGrpSpPr>
          <p:grpSpPr>
            <a:xfrm>
              <a:off x="2908688" y="2130380"/>
              <a:ext cx="2546264" cy="2822429"/>
              <a:chOff x="3724119" y="2140287"/>
              <a:chExt cx="2546264" cy="2822429"/>
            </a:xfrm>
          </p:grpSpPr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724119" y="2140287"/>
                <a:ext cx="2546264" cy="23152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Rectangle 13"/>
              <p:cNvSpPr/>
              <p:nvPr/>
            </p:nvSpPr>
            <p:spPr>
              <a:xfrm>
                <a:off x="4387570" y="4583049"/>
                <a:ext cx="1703640" cy="379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W/ GPU</a:t>
                </a:r>
                <a:endPara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endParaRPr>
              </a:p>
            </p:txBody>
          </p:sp>
        </p:grpSp>
        <p:sp>
          <p:nvSpPr>
            <p:cNvPr id="10" name="Rectangle 16"/>
            <p:cNvSpPr/>
            <p:nvPr/>
          </p:nvSpPr>
          <p:spPr>
            <a:xfrm>
              <a:off x="3797366" y="3651870"/>
              <a:ext cx="231560" cy="144016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5717198" y="1612048"/>
            <a:ext cx="2444719" cy="2745595"/>
            <a:chOff x="6321291" y="2144386"/>
            <a:chExt cx="2592288" cy="2829082"/>
          </a:xfrm>
        </p:grpSpPr>
        <p:grpSp>
          <p:nvGrpSpPr>
            <p:cNvPr id="13" name="Group 19"/>
            <p:cNvGrpSpPr/>
            <p:nvPr/>
          </p:nvGrpSpPr>
          <p:grpSpPr>
            <a:xfrm>
              <a:off x="6321291" y="2144386"/>
              <a:ext cx="2592288" cy="2829082"/>
              <a:chOff x="6321291" y="2144386"/>
              <a:chExt cx="2592288" cy="2829082"/>
            </a:xfrm>
          </p:grpSpPr>
          <p:pic>
            <p:nvPicPr>
              <p:cNvPr id="16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321291" y="2144386"/>
                <a:ext cx="2592288" cy="23152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7" name="Rectangle 14"/>
              <p:cNvSpPr/>
              <p:nvPr/>
            </p:nvSpPr>
            <p:spPr>
              <a:xfrm>
                <a:off x="6990819" y="4592906"/>
                <a:ext cx="1703640" cy="380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W/O GPU</a:t>
                </a:r>
                <a:endPara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endParaRPr>
              </a:p>
            </p:txBody>
          </p:sp>
        </p:grpSp>
        <p:sp>
          <p:nvSpPr>
            <p:cNvPr id="15" name="Rectangle 17"/>
            <p:cNvSpPr/>
            <p:nvPr/>
          </p:nvSpPr>
          <p:spPr>
            <a:xfrm>
              <a:off x="7193462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Rectangle 23"/>
          <p:cNvSpPr/>
          <p:nvPr/>
        </p:nvSpPr>
        <p:spPr>
          <a:xfrm>
            <a:off x="285720" y="857238"/>
            <a:ext cx="219694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For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OpenGL &amp;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DirectX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applications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9" name="Rectangle 24"/>
          <p:cNvSpPr/>
          <p:nvPr/>
        </p:nvSpPr>
        <p:spPr>
          <a:xfrm>
            <a:off x="214282" y="4415867"/>
            <a:ext cx="2928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Tested at QNAP Lab. Results vary by actual environments.</a:t>
            </a:r>
            <a:br>
              <a:rPr lang="en-US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NAS：</a:t>
            </a:r>
            <a:r>
              <a:rPr lang="en-US" altLang="zh-TW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TS-1677X</a:t>
            </a:r>
            <a:r>
              <a:rPr lang="zh-TW" altLang="en-US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Ryzen</a:t>
            </a:r>
            <a:r>
              <a:rPr lang="zh-TW" altLang="en-US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1700</a:t>
            </a:r>
          </a:p>
          <a:p>
            <a:r>
              <a:rPr lang="en-US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QTS 4.3.</a:t>
            </a:r>
            <a:r>
              <a:rPr lang="en-US" altLang="zh-TW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</a:t>
            </a:r>
            <a:r>
              <a:rPr lang="en-US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, </a:t>
            </a:r>
            <a:r>
              <a:rPr lang="en-US" altLang="zh-TW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Seagate</a:t>
            </a:r>
            <a:r>
              <a:rPr lang="zh-TW" altLang="en-US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nl-NL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ST4000VN0001</a:t>
            </a:r>
            <a:endParaRPr lang="en-US" sz="800" dirty="0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r>
              <a:rPr lang="en-US" altLang="zh-TW" sz="800" dirty="0" err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nVIDIA</a:t>
            </a:r>
            <a:r>
              <a:rPr lang="zh-TW" altLang="en-US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GeForce</a:t>
            </a:r>
            <a:r>
              <a:rPr lang="zh-TW" altLang="en-US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GTX</a:t>
            </a:r>
            <a:r>
              <a:rPr lang="zh-TW" altLang="en-US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1060</a:t>
            </a:r>
            <a:r>
              <a:rPr lang="zh-TW" altLang="en-US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6GB</a:t>
            </a:r>
            <a:endParaRPr lang="nl-NL" sz="800" dirty="0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20" name="Picture 2" descr="C:\Users\user\Desktop\20170928_Virtualization Station 直播\無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802" y="3952308"/>
            <a:ext cx="363784" cy="363031"/>
          </a:xfrm>
          <a:prstGeom prst="rect">
            <a:avLst/>
          </a:prstGeom>
          <a:noFill/>
        </p:spPr>
      </p:pic>
      <p:pic>
        <p:nvPicPr>
          <p:cNvPr id="21" name="Picture 3" descr="C:\Users\user\Desktop\20170928_Virtualization Station 直播\有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910" y="3990526"/>
            <a:ext cx="387510" cy="367174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1521896"/>
            <a:ext cx="2298391" cy="2209133"/>
          </a:xfrm>
          <a:prstGeom prst="rect">
            <a:avLst/>
          </a:prstGeom>
        </p:spPr>
      </p:pic>
      <p:sp>
        <p:nvSpPr>
          <p:cNvPr id="23" name="橢圓形圖說文字 22"/>
          <p:cNvSpPr/>
          <p:nvPr/>
        </p:nvSpPr>
        <p:spPr>
          <a:xfrm flipH="1">
            <a:off x="3214678" y="3000378"/>
            <a:ext cx="618433" cy="534594"/>
          </a:xfrm>
          <a:prstGeom prst="wedgeEllipseCallout">
            <a:avLst>
              <a:gd name="adj1" fmla="val -66771"/>
              <a:gd name="adj2" fmla="val -21811"/>
            </a:avLst>
          </a:prstGeom>
          <a:solidFill>
            <a:schemeClr val="accent3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ectangle 13"/>
          <p:cNvSpPr/>
          <p:nvPr/>
        </p:nvSpPr>
        <p:spPr>
          <a:xfrm>
            <a:off x="3166704" y="3083009"/>
            <a:ext cx="714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21%</a:t>
            </a:r>
          </a:p>
        </p:txBody>
      </p:sp>
      <p:sp>
        <p:nvSpPr>
          <p:cNvPr id="25" name="橢圓形圖說文字 24"/>
          <p:cNvSpPr/>
          <p:nvPr/>
        </p:nvSpPr>
        <p:spPr>
          <a:xfrm flipH="1">
            <a:off x="5786446" y="3000378"/>
            <a:ext cx="618433" cy="534594"/>
          </a:xfrm>
          <a:prstGeom prst="wedgeEllipseCallout">
            <a:avLst>
              <a:gd name="adj1" fmla="val -66771"/>
              <a:gd name="adj2" fmla="val -21811"/>
            </a:avLst>
          </a:prstGeom>
          <a:solidFill>
            <a:srgbClr val="C00000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Rectangle 13"/>
          <p:cNvSpPr/>
          <p:nvPr/>
        </p:nvSpPr>
        <p:spPr>
          <a:xfrm>
            <a:off x="5738472" y="3083009"/>
            <a:ext cx="714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68%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0"/>
            <a:ext cx="8643966" cy="857250"/>
          </a:xfrm>
        </p:spPr>
        <p:txBody>
          <a:bodyPr>
            <a:normAutofit/>
          </a:bodyPr>
          <a:lstStyle/>
          <a:p>
            <a:r>
              <a:rPr lang="en-US" altLang="zh-TW" sz="3500" dirty="0"/>
              <a:t>Ride the AI wave with “</a:t>
            </a:r>
            <a:r>
              <a:rPr lang="en-US" altLang="zh-TW" sz="3500" dirty="0" err="1"/>
              <a:t>QuAI</a:t>
            </a:r>
            <a:r>
              <a:rPr lang="en-US" altLang="zh-TW" sz="3500" dirty="0"/>
              <a:t>”</a:t>
            </a:r>
            <a:endParaRPr lang="en-US" sz="3500" dirty="0"/>
          </a:p>
        </p:txBody>
      </p:sp>
      <p:pic>
        <p:nvPicPr>
          <p:cNvPr id="5" name="Picture 14" descr="C:\Users\Amol Narkhede\Downloads\Images\AI.png">
            <a:extLst>
              <a:ext uri="{FF2B5EF4-FFF2-40B4-BE49-F238E27FC236}">
                <a16:creationId xmlns:a16="http://schemas.microsoft.com/office/drawing/2014/main" xmlns="" id="{C5639F50-8D29-F547-B7D8-96F9A26D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40143"/>
          <a:stretch>
            <a:fillRect/>
          </a:stretch>
        </p:blipFill>
        <p:spPr bwMode="auto">
          <a:xfrm>
            <a:off x="411146" y="3016976"/>
            <a:ext cx="1102118" cy="1008086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79EA11-EDF8-204D-8F66-3A56A54ABDA6}"/>
              </a:ext>
            </a:extLst>
          </p:cNvPr>
          <p:cNvSpPr/>
          <p:nvPr/>
        </p:nvSpPr>
        <p:spPr>
          <a:xfrm>
            <a:off x="1669144" y="3168880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C7EE12D-493F-0A4A-BC88-77121832A6BB}"/>
              </a:ext>
            </a:extLst>
          </p:cNvPr>
          <p:cNvSpPr/>
          <p:nvPr/>
        </p:nvSpPr>
        <p:spPr>
          <a:xfrm>
            <a:off x="5566432" y="3168880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=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61977AA-1422-4B45-AEE0-761457A0357C}"/>
              </a:ext>
            </a:extLst>
          </p:cNvPr>
          <p:cNvSpPr/>
          <p:nvPr/>
        </p:nvSpPr>
        <p:spPr>
          <a:xfrm>
            <a:off x="6286512" y="4113308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DF3C71-11F6-2B40-9976-87C28CCCB479}"/>
              </a:ext>
            </a:extLst>
          </p:cNvPr>
          <p:cNvSpPr txBox="1"/>
          <p:nvPr/>
        </p:nvSpPr>
        <p:spPr>
          <a:xfrm>
            <a:off x="428596" y="421949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B4614B-CE57-7A49-B0A5-E7556E58FD4E}"/>
              </a:ext>
            </a:extLst>
          </p:cNvPr>
          <p:cNvSpPr txBox="1"/>
          <p:nvPr/>
        </p:nvSpPr>
        <p:spPr>
          <a:xfrm>
            <a:off x="2357422" y="4211435"/>
            <a:ext cx="143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TS-1677X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A3E84EC-6F81-D449-8C3B-185D1457E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86512" y="2986718"/>
            <a:ext cx="991360" cy="991358"/>
          </a:xfrm>
          <a:prstGeom prst="rect">
            <a:avLst/>
          </a:prstGeom>
          <a:noFill/>
        </p:spPr>
      </p:pic>
      <p:sp>
        <p:nvSpPr>
          <p:cNvPr id="13" name="Shape 710">
            <a:extLst>
              <a:ext uri="{FF2B5EF4-FFF2-40B4-BE49-F238E27FC236}">
                <a16:creationId xmlns:a16="http://schemas.microsoft.com/office/drawing/2014/main" xmlns="" id="{12CE1F43-3F5E-8B4A-8DCE-3AF4BDD84ADA}"/>
              </a:ext>
            </a:extLst>
          </p:cNvPr>
          <p:cNvSpPr/>
          <p:nvPr/>
        </p:nvSpPr>
        <p:spPr>
          <a:xfrm flipV="1">
            <a:off x="0" y="1063364"/>
            <a:ext cx="4286248" cy="10018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64D6FDE6-31C1-754D-88A3-8E7D2CC74B1C}"/>
              </a:ext>
            </a:extLst>
          </p:cNvPr>
          <p:cNvSpPr/>
          <p:nvPr/>
        </p:nvSpPr>
        <p:spPr>
          <a:xfrm>
            <a:off x="285720" y="1071552"/>
            <a:ext cx="5413634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2400" b="1" dirty="0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QNAP</a:t>
            </a:r>
            <a:r>
              <a:rPr lang="zh-TW" altLang="en-US" sz="2400" b="1" dirty="0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TW" sz="2400" b="1" dirty="0" err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QuAI</a:t>
            </a:r>
            <a:endParaRPr lang="en-US" altLang="zh-TW" sz="2400" b="1" dirty="0">
              <a:solidFill>
                <a:schemeClr val="bg1"/>
              </a:solidFill>
              <a:latin typeface="Arial" pitchFamily="34" charset="0"/>
              <a:ea typeface="微軟正黑體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TW" sz="2400" b="1" dirty="0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 &gt;&gt; AI Developer Package</a:t>
            </a: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xmlns="" id="{B6900277-5D83-5140-A2B5-332834B74BF8}"/>
              </a:ext>
            </a:extLst>
          </p:cNvPr>
          <p:cNvSpPr/>
          <p:nvPr/>
        </p:nvSpPr>
        <p:spPr>
          <a:xfrm>
            <a:off x="285720" y="2211171"/>
            <a:ext cx="607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Is intended for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data scientists and developers </a:t>
            </a:r>
            <a:r>
              <a:rPr lang="en-US" dirty="0">
                <a:latin typeface="Arial" pitchFamily="34" charset="0"/>
                <a:cs typeface="Arial" pitchFamily="34" charset="0"/>
              </a:rPr>
              <a:t>to quickly build, train, and optimize their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AI Models </a:t>
            </a:r>
            <a:r>
              <a:rPr lang="en-US" dirty="0">
                <a:latin typeface="Arial" pitchFamily="34" charset="0"/>
                <a:cs typeface="Arial" pitchFamily="34" charset="0"/>
              </a:rPr>
              <a:t>on QNAP NAS. </a:t>
            </a:r>
          </a:p>
        </p:txBody>
      </p:sp>
      <p:pic>
        <p:nvPicPr>
          <p:cNvPr id="17" name="Picture 2" descr="QTS image processing">
            <a:extLst>
              <a:ext uri="{FF2B5EF4-FFF2-40B4-BE49-F238E27FC236}">
                <a16:creationId xmlns:a16="http://schemas.microsoft.com/office/drawing/2014/main" xmlns="" id="{0EDB0B46-AC1E-AA4F-B692-36B0CABA8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6750" y="3016976"/>
            <a:ext cx="791068" cy="1059466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F0F5775-1BB4-5541-906B-AA0C51C0A2AB}"/>
              </a:ext>
            </a:extLst>
          </p:cNvPr>
          <p:cNvSpPr/>
          <p:nvPr/>
        </p:nvSpPr>
        <p:spPr>
          <a:xfrm>
            <a:off x="3955160" y="3136298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DDAA518-27EA-AF46-8938-958AC3332233}"/>
              </a:ext>
            </a:extLst>
          </p:cNvPr>
          <p:cNvSpPr txBox="1"/>
          <p:nvPr/>
        </p:nvSpPr>
        <p:spPr>
          <a:xfrm>
            <a:off x="4000496" y="4211435"/>
            <a:ext cx="2031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GPU </a:t>
            </a:r>
            <a:r>
              <a:rPr lang="en-US" altLang="zh-Hant" sz="18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accelerated  computing</a:t>
            </a:r>
            <a:endParaRPr lang="en-US" sz="18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2" name="Picture 31" descr="C:\Users\Amol Narkhede\Downloads\Images\Mxnet_200px.57d037a9feb8b9ac92f960051d28eae7dd67361f.png">
            <a:extLst>
              <a:ext uri="{FF2B5EF4-FFF2-40B4-BE49-F238E27FC236}">
                <a16:creationId xmlns:a16="http://schemas.microsoft.com/office/drawing/2014/main" xmlns="" id="{53DAD40A-3597-5948-8CCB-06A8E8B2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4946" y="1662102"/>
            <a:ext cx="1394631" cy="460228"/>
          </a:xfrm>
          <a:prstGeom prst="rect">
            <a:avLst/>
          </a:prstGeom>
          <a:noFill/>
        </p:spPr>
      </p:pic>
      <p:pic>
        <p:nvPicPr>
          <p:cNvPr id="33" name="Picture 32" descr="C:\Users\Amol Narkhede\Downloads\Images\tensorflow_logo_200px.34e3e453e8843db827289ddc20ab2d7def96d2e4.png">
            <a:extLst>
              <a:ext uri="{FF2B5EF4-FFF2-40B4-BE49-F238E27FC236}">
                <a16:creationId xmlns:a16="http://schemas.microsoft.com/office/drawing/2014/main" xmlns="" id="{32BE4E8A-46DA-6C42-9FE3-3F1B9F0B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6989" y="1730520"/>
            <a:ext cx="1519852" cy="288772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FA5A768-E99C-C345-AF8C-6F74812D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72330" y="1090598"/>
            <a:ext cx="1063154" cy="425261"/>
          </a:xfrm>
          <a:prstGeom prst="rect">
            <a:avLst/>
          </a:prstGeom>
          <a:noFill/>
        </p:spPr>
      </p:pic>
      <p:pic>
        <p:nvPicPr>
          <p:cNvPr id="35" name="Picture 34" descr="C:\Users\Amol Narkhede\Downloads\Images\600x400_Caffe_Logo.787d682b6ce4b35d57c7595f846da03e0c1007e6.png">
            <a:extLst>
              <a:ext uri="{FF2B5EF4-FFF2-40B4-BE49-F238E27FC236}">
                <a16:creationId xmlns:a16="http://schemas.microsoft.com/office/drawing/2014/main" xmlns="" id="{33C51292-B825-9F4E-8AD8-2F159302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t="25278" b="21944"/>
          <a:stretch>
            <a:fillRect/>
          </a:stretch>
        </p:blipFill>
        <p:spPr bwMode="auto">
          <a:xfrm>
            <a:off x="4437941" y="1000114"/>
            <a:ext cx="1475372" cy="519112"/>
          </a:xfrm>
          <a:prstGeom prst="rect">
            <a:avLst/>
          </a:prstGeom>
          <a:noFill/>
        </p:spPr>
      </p:pic>
      <p:pic>
        <p:nvPicPr>
          <p:cNvPr id="36" name="Picture 35" descr="C:\Users\Amol Narkhede\Downloads\Images\cntk_logo_200px.0ee83ba4a80c182ce8e3dfe52667a960ac21973b.png">
            <a:extLst>
              <a:ext uri="{FF2B5EF4-FFF2-40B4-BE49-F238E27FC236}">
                <a16:creationId xmlns:a16="http://schemas.microsoft.com/office/drawing/2014/main" xmlns="" id="{B1FC3364-3EEE-CC43-9AF7-36193ABC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22519" r="20655"/>
          <a:stretch>
            <a:fillRect/>
          </a:stretch>
        </p:blipFill>
        <p:spPr bwMode="auto">
          <a:xfrm>
            <a:off x="5970438" y="894694"/>
            <a:ext cx="922932" cy="649652"/>
          </a:xfrm>
          <a:prstGeom prst="rect">
            <a:avLst/>
          </a:prstGeom>
          <a:noFill/>
        </p:spPr>
      </p:pic>
      <p:pic>
        <p:nvPicPr>
          <p:cNvPr id="37" name="Picture 36" descr="C:\Users\Amol Narkhede\Downloads\Images\Nvidia_CUDA_Logo.jpg">
            <a:extLst>
              <a:ext uri="{FF2B5EF4-FFF2-40B4-BE49-F238E27FC236}">
                <a16:creationId xmlns:a16="http://schemas.microsoft.com/office/drawing/2014/main" xmlns="" id="{50E376BD-D63E-F548-8270-9DDF0CC4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81279" y="1643056"/>
            <a:ext cx="705563" cy="428041"/>
          </a:xfrm>
          <a:prstGeom prst="rect">
            <a:avLst/>
          </a:prstGeom>
          <a:noFill/>
        </p:spPr>
      </p:pic>
      <p:pic>
        <p:nvPicPr>
          <p:cNvPr id="23" name="圖片 25" descr="TS-1677X_font.png">
            <a:extLst>
              <a:ext uri="{FF2B5EF4-FFF2-40B4-BE49-F238E27FC236}">
                <a16:creationId xmlns:a16="http://schemas.microsoft.com/office/drawing/2014/main" xmlns="" id="{01C123C7-7BAF-7340-95B5-78A81F4C833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00232" y="2857502"/>
            <a:ext cx="2185689" cy="13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700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/>
          <p:nvPr/>
        </p:nvSpPr>
        <p:spPr>
          <a:xfrm>
            <a:off x="4786314" y="3184744"/>
            <a:ext cx="6143668" cy="1030080"/>
          </a:xfrm>
          <a:prstGeom prst="parallelogram">
            <a:avLst>
              <a:gd name="adj" fmla="val 55727"/>
            </a:avLst>
          </a:prstGeom>
          <a:solidFill>
            <a:schemeClr val="accent2">
              <a:lumMod val="75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786314" y="1928808"/>
            <a:ext cx="6143668" cy="107157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chemeClr val="accent2">
                <a:lumMod val="75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213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-12"/>
            <a:ext cx="8001024" cy="857250"/>
          </a:xfrm>
        </p:spPr>
        <p:txBody>
          <a:bodyPr>
            <a:normAutofit/>
          </a:bodyPr>
          <a:lstStyle/>
          <a:p>
            <a:r>
              <a:rPr lang="en-US" sz="2800" dirty="0">
                <a:cs typeface="Arial" pitchFamily="34" charset="0"/>
              </a:rPr>
              <a:t>QTS </a:t>
            </a:r>
            <a:r>
              <a:rPr lang="en-US" altLang="zh-TW" sz="2800" dirty="0">
                <a:cs typeface="Arial" pitchFamily="34" charset="0"/>
              </a:rPr>
              <a:t>&amp; </a:t>
            </a:r>
            <a:r>
              <a:rPr lang="en-US" sz="2800" dirty="0">
                <a:cs typeface="Arial" pitchFamily="34" charset="0"/>
              </a:rPr>
              <a:t>virtualization increase productivity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2844" y="1997414"/>
            <a:ext cx="4904481" cy="2931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1212" y="1000114"/>
            <a:ext cx="3637068" cy="73865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Supports Windows/Linux VMs and containers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5852" y="857238"/>
            <a:ext cx="3929090" cy="112337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25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QTS 4.3.4 </a:t>
            </a:r>
          </a:p>
          <a:p>
            <a:pPr eaLnBrk="1" hangingPunct="1"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Storage &amp; Snapshot Manager, and multimedia management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5106" y="2283751"/>
            <a:ext cx="2786050" cy="430875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000" b="1" dirty="0">
                <a:solidFill>
                  <a:srgbClr val="FFFF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Virtualization Station</a:t>
            </a:r>
            <a:endParaRPr lang="en-US" b="1" dirty="0">
              <a:solidFill>
                <a:schemeClr val="bg1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0825" y="3498197"/>
            <a:ext cx="2714612" cy="430875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FF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Container Station</a:t>
            </a: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29256" y="2071684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29256" y="3312562"/>
            <a:ext cx="785818" cy="785818"/>
          </a:xfrm>
          <a:prstGeom prst="rect">
            <a:avLst/>
          </a:prstGeom>
          <a:noFill/>
        </p:spPr>
      </p:pic>
      <p:pic>
        <p:nvPicPr>
          <p:cNvPr id="18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871500"/>
            <a:ext cx="1080120" cy="1057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6745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9E6B5A-D828-8F42-9157-D97CDF4CD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43" y="2571750"/>
            <a:ext cx="5097089" cy="2143140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785786" y="0"/>
            <a:ext cx="8358214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Hant" sz="3500" dirty="0">
                <a:solidFill>
                  <a:srgbClr val="FFFFFF"/>
                </a:solidFill>
                <a:cs typeface="Arial"/>
                <a:sym typeface="Arial"/>
              </a:rPr>
              <a:t>Multi-core with high frequency</a:t>
            </a:r>
            <a:endParaRPr lang="en-US" sz="3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2FA82418-2215-F645-8756-1A5C0D809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3938246"/>
              </p:ext>
            </p:extLst>
          </p:nvPr>
        </p:nvGraphicFramePr>
        <p:xfrm>
          <a:off x="214282" y="814958"/>
          <a:ext cx="8786873" cy="1600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0132">
                  <a:extLst>
                    <a:ext uri="{9D8B030D-6E8A-4147-A177-3AD203B41FA5}">
                      <a16:colId xmlns:a16="http://schemas.microsoft.com/office/drawing/2014/main" xmlns="" val="1575236576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xmlns="" val="759264157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xmlns="" val="1929154545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xmlns="" val="2918025725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xmlns="" val="850611091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xmlns="" val="1122645152"/>
                    </a:ext>
                  </a:extLst>
                </a:gridCol>
                <a:gridCol w="1285883">
                  <a:extLst>
                    <a:ext uri="{9D8B030D-6E8A-4147-A177-3AD203B41FA5}">
                      <a16:colId xmlns:a16="http://schemas.microsoft.com/office/drawing/2014/main" xmlns="" val="1665444633"/>
                    </a:ext>
                  </a:extLst>
                </a:gridCol>
              </a:tblGrid>
              <a:tr h="262986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Brand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5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Processor</a:t>
                      </a:r>
                      <a:endParaRPr lang="en-US" sz="15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5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Cores</a:t>
                      </a:r>
                      <a:endParaRPr lang="en-US" sz="15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5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Threads</a:t>
                      </a:r>
                      <a:endParaRPr lang="en-US" sz="15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5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Base Freq.</a:t>
                      </a:r>
                      <a:endParaRPr lang="en-US" sz="15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5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Boost Freq.</a:t>
                      </a:r>
                      <a:endParaRPr lang="en-US" sz="15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5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 </a:t>
                      </a:r>
                      <a:r>
                        <a:rPr lang="en-US" altLang="zh-Hant" sz="1500" b="1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L3 Cache</a:t>
                      </a:r>
                      <a:endParaRPr lang="en-US" sz="1500" b="1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9973306"/>
                  </a:ext>
                </a:extLst>
              </a:tr>
              <a:tr h="262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QNAP</a:t>
                      </a:r>
                      <a:endParaRPr lang="en-US" sz="1500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Ryzen 7 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8C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16T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3.0GHz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3.7GHz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16MB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4957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QNAP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Ryzen 5 1600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6C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12T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3.2GHz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3.6GHz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16MB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1654479"/>
                  </a:ext>
                </a:extLst>
              </a:tr>
              <a:tr h="2629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QNAP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Ryzen 3 1200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4C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4T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3.1GHz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3.4GHz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8MB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7751212"/>
                  </a:ext>
                </a:extLst>
              </a:tr>
              <a:tr h="262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 err="1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Synology</a:t>
                      </a:r>
                      <a:endParaRPr lang="en-US" sz="1500" dirty="0"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Xeon-D 1527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4C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8T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2.2GHz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2.7GHz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6MB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758239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7974B8-7612-EF44-B495-3A2901B22A6D}"/>
              </a:ext>
            </a:extLst>
          </p:cNvPr>
          <p:cNvSpPr/>
          <p:nvPr/>
        </p:nvSpPr>
        <p:spPr>
          <a:xfrm>
            <a:off x="2886176" y="4786328"/>
            <a:ext cx="54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Sources 2018/03/13: 1. AMD &amp; Intel websites</a:t>
            </a:r>
            <a:r>
              <a:rPr lang="zh-Hant" alt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2. </a:t>
            </a:r>
            <a:r>
              <a:rPr lang="en-US" altLang="zh-TW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https://</a:t>
            </a:r>
            <a:r>
              <a:rPr lang="en-US" altLang="zh-TW" sz="800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www.amazon.com</a:t>
            </a:r>
            <a:r>
              <a:rPr lang="en-US" altLang="zh-TW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/Synology-DS3617xs-Station-Diskless-12-bay/</a:t>
            </a:r>
            <a:r>
              <a:rPr lang="en-US" altLang="zh-TW" sz="800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dp</a:t>
            </a:r>
            <a:r>
              <a:rPr lang="en-US" altLang="zh-TW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/B01MSTCXPN/ref=sr_1_1?ie=UTF8&amp;qid=1520932215&amp;sr=8-1&amp;keywords=synology+ds3617xs</a:t>
            </a:r>
          </a:p>
        </p:txBody>
      </p:sp>
      <p:pic>
        <p:nvPicPr>
          <p:cNvPr id="9" name="Shape 44">
            <a:extLst>
              <a:ext uri="{FF2B5EF4-FFF2-40B4-BE49-F238E27FC236}">
                <a16:creationId xmlns:a16="http://schemas.microsoft.com/office/drawing/2014/main" xmlns="" id="{EF2429B7-6E3B-3E46-9783-E081D2973109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r="55426"/>
          <a:stretch/>
        </p:blipFill>
        <p:spPr>
          <a:xfrm>
            <a:off x="205162" y="2557779"/>
            <a:ext cx="545229" cy="48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45">
            <a:extLst>
              <a:ext uri="{FF2B5EF4-FFF2-40B4-BE49-F238E27FC236}">
                <a16:creationId xmlns:a16="http://schemas.microsoft.com/office/drawing/2014/main" xmlns="" id="{1D50726B-6A7F-F647-87CA-1896C3550B9D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 r="55426"/>
          <a:stretch/>
        </p:blipFill>
        <p:spPr>
          <a:xfrm>
            <a:off x="781226" y="2557779"/>
            <a:ext cx="545229" cy="48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CCA0FB-1C08-A948-85F1-462C52FDD0A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7290" y="2571750"/>
            <a:ext cx="498304" cy="439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2A652F-94F8-8841-9904-871AC2863F8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1802" y="3143254"/>
            <a:ext cx="477838" cy="477838"/>
          </a:xfrm>
          <a:prstGeom prst="rect">
            <a:avLst/>
          </a:prstGeom>
        </p:spPr>
      </p:pic>
      <p:sp>
        <p:nvSpPr>
          <p:cNvPr id="14" name="Shape 204">
            <a:extLst>
              <a:ext uri="{FF2B5EF4-FFF2-40B4-BE49-F238E27FC236}">
                <a16:creationId xmlns:a16="http://schemas.microsoft.com/office/drawing/2014/main" xmlns="" id="{17DDD23F-5A98-AA49-817E-6F38628EDC91}"/>
              </a:ext>
            </a:extLst>
          </p:cNvPr>
          <p:cNvSpPr txBox="1"/>
          <p:nvPr/>
        </p:nvSpPr>
        <p:spPr>
          <a:xfrm>
            <a:off x="1928794" y="2643188"/>
            <a:ext cx="1198703" cy="38459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TS-1677X</a:t>
            </a:r>
            <a:endParaRPr lang="zh-TW" sz="1500" b="1" i="0" u="none" strike="noStrike" cap="none" dirty="0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15" name="圖片 14" descr="TS-1677X_Left-angle-of-elevatio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42908" y="3036210"/>
            <a:ext cx="3256813" cy="203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16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 descr="TS-1677X_fo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1971" y="3071816"/>
            <a:ext cx="2585913" cy="16164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4446" y="0"/>
            <a:ext cx="7929586" cy="857250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Running </a:t>
            </a:r>
            <a:r>
              <a:rPr lang="en-US" altLang="zh-TW" sz="3200" dirty="0" err="1"/>
              <a:t>vQTS</a:t>
            </a:r>
            <a:r>
              <a:rPr lang="en-US" altLang="zh-TW" sz="3200" dirty="0"/>
              <a:t> via </a:t>
            </a:r>
            <a:r>
              <a:rPr lang="en-US" altLang="zh-TW" sz="3200" dirty="0" err="1"/>
              <a:t>Virtualzation</a:t>
            </a:r>
            <a:r>
              <a:rPr lang="en-US" altLang="zh-TW" sz="3200" dirty="0"/>
              <a:t> Station</a:t>
            </a:r>
            <a:endParaRPr lang="zh-TW" altLang="en-US" sz="3200" dirty="0"/>
          </a:p>
        </p:txBody>
      </p:sp>
      <p:sp>
        <p:nvSpPr>
          <p:cNvPr id="11" name="Rounded Rectangle"/>
          <p:cNvSpPr/>
          <p:nvPr/>
        </p:nvSpPr>
        <p:spPr>
          <a:xfrm>
            <a:off x="6357950" y="1071552"/>
            <a:ext cx="2214578" cy="3500462"/>
          </a:xfrm>
          <a:prstGeom prst="roundRect">
            <a:avLst>
              <a:gd name="adj" fmla="val 1388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419" y="3229466"/>
            <a:ext cx="1714580" cy="10567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319" y="2087929"/>
            <a:ext cx="1291388" cy="1031697"/>
          </a:xfrm>
          <a:prstGeom prst="rect">
            <a:avLst/>
          </a:prstGeom>
        </p:spPr>
      </p:pic>
      <p:sp>
        <p:nvSpPr>
          <p:cNvPr id="14" name="TextBox 22"/>
          <p:cNvSpPr txBox="1"/>
          <p:nvPr/>
        </p:nvSpPr>
        <p:spPr>
          <a:xfrm>
            <a:off x="428596" y="1214428"/>
            <a:ext cx="2610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Conventional VM: </a:t>
            </a:r>
            <a:r>
              <a:rPr 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Windows,</a:t>
            </a:r>
          </a:p>
          <a:p>
            <a:pPr algn="ctr"/>
            <a:r>
              <a:rPr 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Linux, UNIX</a:t>
            </a:r>
          </a:p>
        </p:txBody>
      </p:sp>
      <p:sp>
        <p:nvSpPr>
          <p:cNvPr id="16" name="Rounded Rectangle 5"/>
          <p:cNvSpPr/>
          <p:nvPr/>
        </p:nvSpPr>
        <p:spPr>
          <a:xfrm>
            <a:off x="2928926" y="2701569"/>
            <a:ext cx="3357586" cy="35719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Virtualization Station</a:t>
            </a:r>
            <a:endParaRPr lang="en-US" sz="20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4327" y="4015478"/>
            <a:ext cx="627974" cy="627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群組 17"/>
          <p:cNvGrpSpPr/>
          <p:nvPr/>
        </p:nvGrpSpPr>
        <p:grpSpPr>
          <a:xfrm>
            <a:off x="2942469" y="1142990"/>
            <a:ext cx="3143892" cy="1435849"/>
            <a:chOff x="2571736" y="928676"/>
            <a:chExt cx="3456729" cy="157872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4942" y="928676"/>
              <a:ext cx="813523" cy="792907"/>
            </a:xfrm>
            <a:prstGeom prst="rect">
              <a:avLst/>
            </a:prstGeom>
          </p:spPr>
        </p:pic>
        <p:pic>
          <p:nvPicPr>
            <p:cNvPr id="20" name="Picture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4942" y="1714494"/>
              <a:ext cx="813523" cy="792907"/>
            </a:xfrm>
            <a:prstGeom prst="rect">
              <a:avLst/>
            </a:prstGeom>
          </p:spPr>
        </p:pic>
        <p:pic>
          <p:nvPicPr>
            <p:cNvPr id="21" name="Picture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0562" y="928676"/>
              <a:ext cx="813523" cy="792907"/>
            </a:xfrm>
            <a:prstGeom prst="rect">
              <a:avLst/>
            </a:prstGeom>
          </p:spPr>
        </p:pic>
        <p:pic>
          <p:nvPicPr>
            <p:cNvPr id="22" name="Picture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00562" y="1714494"/>
              <a:ext cx="813523" cy="792907"/>
            </a:xfrm>
            <a:prstGeom prst="rect">
              <a:avLst/>
            </a:prstGeom>
          </p:spPr>
        </p:pic>
        <p:grpSp>
          <p:nvGrpSpPr>
            <p:cNvPr id="4" name="群組 32"/>
            <p:cNvGrpSpPr/>
            <p:nvPr/>
          </p:nvGrpSpPr>
          <p:grpSpPr>
            <a:xfrm>
              <a:off x="2571736" y="928677"/>
              <a:ext cx="773057" cy="1500198"/>
              <a:chOff x="2500298" y="1428742"/>
              <a:chExt cx="813522" cy="1578725"/>
            </a:xfrm>
          </p:grpSpPr>
          <p:pic>
            <p:nvPicPr>
              <p:cNvPr id="27" name="Picture 18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00298" y="1428742"/>
                <a:ext cx="813522" cy="792907"/>
              </a:xfrm>
              <a:prstGeom prst="rect">
                <a:avLst/>
              </a:prstGeom>
            </p:spPr>
          </p:pic>
          <p:pic>
            <p:nvPicPr>
              <p:cNvPr id="28" name="Picture 18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00298" y="2214560"/>
                <a:ext cx="813522" cy="792907"/>
              </a:xfrm>
              <a:prstGeom prst="rect">
                <a:avLst/>
              </a:prstGeom>
            </p:spPr>
          </p:pic>
        </p:grpSp>
        <p:grpSp>
          <p:nvGrpSpPr>
            <p:cNvPr id="5" name="群組 33"/>
            <p:cNvGrpSpPr/>
            <p:nvPr/>
          </p:nvGrpSpPr>
          <p:grpSpPr>
            <a:xfrm>
              <a:off x="3357554" y="928676"/>
              <a:ext cx="773057" cy="1500198"/>
              <a:chOff x="2500298" y="1428742"/>
              <a:chExt cx="813522" cy="1578725"/>
            </a:xfrm>
          </p:grpSpPr>
          <p:pic>
            <p:nvPicPr>
              <p:cNvPr id="25" name="Picture 18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00298" y="1428742"/>
                <a:ext cx="813522" cy="792907"/>
              </a:xfrm>
              <a:prstGeom prst="rect">
                <a:avLst/>
              </a:prstGeom>
            </p:spPr>
          </p:pic>
          <p:pic>
            <p:nvPicPr>
              <p:cNvPr id="26" name="Picture 18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00298" y="2214560"/>
                <a:ext cx="813522" cy="792907"/>
              </a:xfrm>
              <a:prstGeom prst="rect">
                <a:avLst/>
              </a:prstGeom>
            </p:spPr>
          </p:pic>
        </p:grpSp>
      </p:grpSp>
      <p:pic>
        <p:nvPicPr>
          <p:cNvPr id="29" name="Picture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00826" y="2087929"/>
            <a:ext cx="1906790" cy="997381"/>
          </a:xfrm>
          <a:prstGeom prst="rect">
            <a:avLst/>
          </a:prstGeom>
        </p:spPr>
      </p:pic>
      <p:pic>
        <p:nvPicPr>
          <p:cNvPr id="30" name="Picture 2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00826" y="3229466"/>
            <a:ext cx="1919706" cy="1009673"/>
          </a:xfrm>
          <a:prstGeom prst="rect">
            <a:avLst/>
          </a:prstGeom>
        </p:spPr>
      </p:pic>
      <p:sp>
        <p:nvSpPr>
          <p:cNvPr id="31" name="TextBox 12"/>
          <p:cNvSpPr txBox="1"/>
          <p:nvPr/>
        </p:nvSpPr>
        <p:spPr>
          <a:xfrm>
            <a:off x="6490603" y="1447378"/>
            <a:ext cx="2010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Virtual</a:t>
            </a:r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QTS - </a:t>
            </a:r>
            <a:r>
              <a:rPr lang="en-US" altLang="zh-TW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vQTS</a:t>
            </a:r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2" name="Rounded Rectangle"/>
          <p:cNvSpPr/>
          <p:nvPr/>
        </p:nvSpPr>
        <p:spPr>
          <a:xfrm>
            <a:off x="642910" y="1071552"/>
            <a:ext cx="2214578" cy="3500462"/>
          </a:xfrm>
          <a:prstGeom prst="roundRect">
            <a:avLst>
              <a:gd name="adj" fmla="val 13882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500" dirty="0"/>
              <a:t>One-for-many</a:t>
            </a:r>
            <a:endParaRPr lang="zh-TW" altLang="en-US" sz="3500" dirty="0"/>
          </a:p>
        </p:txBody>
      </p:sp>
      <p:sp>
        <p:nvSpPr>
          <p:cNvPr id="5" name="Rectangle 2"/>
          <p:cNvSpPr/>
          <p:nvPr/>
        </p:nvSpPr>
        <p:spPr>
          <a:xfrm>
            <a:off x="428596" y="812436"/>
            <a:ext cx="8461604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400"/>
              </a:spcAft>
            </a:pPr>
            <a:r>
              <a:rPr lang="en-US" altLang="zh-TW" sz="2000" b="1" dirty="0">
                <a:latin typeface="Arial" pitchFamily="34" charset="0"/>
                <a:cs typeface="Arial" pitchFamily="34" charset="0"/>
              </a:rPr>
              <a:t>It allows IT admins to flexibly allocate system resources to different </a:t>
            </a:r>
          </a:p>
          <a:p>
            <a:pPr marL="342900" indent="-342900">
              <a:spcAft>
                <a:spcPts val="400"/>
              </a:spcAft>
            </a:pPr>
            <a:r>
              <a:rPr lang="en-US" altLang="zh-TW" sz="2000" b="1" dirty="0">
                <a:latin typeface="Arial" pitchFamily="34" charset="0"/>
                <a:cs typeface="Arial" pitchFamily="34" charset="0"/>
              </a:rPr>
              <a:t>departments or groups for different privileges and applications.</a:t>
            </a:r>
          </a:p>
        </p:txBody>
      </p:sp>
      <p:grpSp>
        <p:nvGrpSpPr>
          <p:cNvPr id="3" name="群組 5"/>
          <p:cNvGrpSpPr/>
          <p:nvPr/>
        </p:nvGrpSpPr>
        <p:grpSpPr>
          <a:xfrm>
            <a:off x="342686" y="1571618"/>
            <a:ext cx="8729908" cy="2938338"/>
            <a:chOff x="-15967" y="1500180"/>
            <a:chExt cx="9154398" cy="3081214"/>
          </a:xfrm>
        </p:grpSpPr>
        <p:sp>
          <p:nvSpPr>
            <p:cNvPr id="7" name="TextBox 37"/>
            <p:cNvSpPr txBox="1"/>
            <p:nvPr/>
          </p:nvSpPr>
          <p:spPr>
            <a:xfrm>
              <a:off x="-15967" y="3757366"/>
              <a:ext cx="1363586" cy="387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Engineers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grpSp>
          <p:nvGrpSpPr>
            <p:cNvPr id="4" name="群組 24"/>
            <p:cNvGrpSpPr/>
            <p:nvPr/>
          </p:nvGrpSpPr>
          <p:grpSpPr>
            <a:xfrm>
              <a:off x="74120" y="1500180"/>
              <a:ext cx="9064311" cy="3081214"/>
              <a:chOff x="74120" y="1500180"/>
              <a:chExt cx="9064311" cy="3081214"/>
            </a:xfrm>
          </p:grpSpPr>
          <p:grpSp>
            <p:nvGrpSpPr>
              <p:cNvPr id="6" name="群組 54"/>
              <p:cNvGrpSpPr/>
              <p:nvPr/>
            </p:nvGrpSpPr>
            <p:grpSpPr>
              <a:xfrm rot="10800000">
                <a:off x="3071802" y="2928940"/>
                <a:ext cx="2571769" cy="1285884"/>
                <a:chOff x="2928926" y="2071684"/>
                <a:chExt cx="2571769" cy="1285884"/>
              </a:xfrm>
            </p:grpSpPr>
            <p:cxnSp>
              <p:nvCxnSpPr>
                <p:cNvPr id="24" name="Shape 482"/>
                <p:cNvCxnSpPr/>
                <p:nvPr/>
              </p:nvCxnSpPr>
              <p:spPr>
                <a:xfrm>
                  <a:off x="2928926" y="2071684"/>
                  <a:ext cx="1785950" cy="1285884"/>
                </a:xfrm>
                <a:prstGeom prst="bentConnector3">
                  <a:avLst>
                    <a:gd name="adj1" fmla="val 50000"/>
                  </a:avLst>
                </a:prstGeom>
                <a:noFill/>
                <a:ln w="38100" cap="flat" cmpd="sng">
                  <a:solidFill>
                    <a:srgbClr val="00B0F0"/>
                  </a:solidFill>
                  <a:prstDash val="sysDash"/>
                  <a:round/>
                  <a:headEnd type="none" w="lg" len="lg"/>
                  <a:tailEnd type="none" w="lg" len="lg"/>
                </a:ln>
              </p:spPr>
            </p:cxnSp>
            <p:cxnSp>
              <p:nvCxnSpPr>
                <p:cNvPr id="25" name="Shape 482"/>
                <p:cNvCxnSpPr/>
                <p:nvPr/>
              </p:nvCxnSpPr>
              <p:spPr>
                <a:xfrm rot="10800000" flipV="1">
                  <a:off x="4000497" y="2071684"/>
                  <a:ext cx="1500198" cy="1214446"/>
                </a:xfrm>
                <a:prstGeom prst="bentConnector3">
                  <a:avLst>
                    <a:gd name="adj1" fmla="val 50000"/>
                  </a:avLst>
                </a:prstGeom>
                <a:noFill/>
                <a:ln w="38100" cap="flat" cmpd="sng">
                  <a:solidFill>
                    <a:srgbClr val="00B0F0"/>
                  </a:solidFill>
                  <a:prstDash val="sysDash"/>
                  <a:round/>
                  <a:headEnd type="none" w="lg" len="lg"/>
                  <a:tailEnd type="none" w="lg" len="lg"/>
                </a:ln>
              </p:spPr>
            </p:cxnSp>
          </p:grpSp>
          <p:cxnSp>
            <p:nvCxnSpPr>
              <p:cNvPr id="10" name="Shape 482"/>
              <p:cNvCxnSpPr/>
              <p:nvPr/>
            </p:nvCxnSpPr>
            <p:spPr>
              <a:xfrm>
                <a:off x="2928926" y="2071684"/>
                <a:ext cx="1785950" cy="1285884"/>
              </a:xfrm>
              <a:prstGeom prst="bentConnector3">
                <a:avLst>
                  <a:gd name="adj1" fmla="val 50000"/>
                </a:avLst>
              </a:prstGeom>
              <a:noFill/>
              <a:ln w="38100" cap="flat" cmpd="sng">
                <a:solidFill>
                  <a:srgbClr val="00B0F0"/>
                </a:solidFill>
                <a:prstDash val="sys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11" name="Shape 482"/>
              <p:cNvCxnSpPr/>
              <p:nvPr/>
            </p:nvCxnSpPr>
            <p:spPr>
              <a:xfrm rot="10800000" flipV="1">
                <a:off x="4000497" y="2071684"/>
                <a:ext cx="1500198" cy="1214446"/>
              </a:xfrm>
              <a:prstGeom prst="bentConnector3">
                <a:avLst>
                  <a:gd name="adj1" fmla="val 50000"/>
                </a:avLst>
              </a:prstGeom>
              <a:noFill/>
              <a:ln w="38100" cap="flat" cmpd="sng">
                <a:solidFill>
                  <a:srgbClr val="00B0F0"/>
                </a:solidFill>
                <a:prstDash val="sysDash"/>
                <a:round/>
                <a:headEnd type="none" w="lg" len="lg"/>
                <a:tailEnd type="none" w="lg" len="lg"/>
              </a:ln>
            </p:spPr>
          </p:cxnSp>
          <p:pic>
            <p:nvPicPr>
              <p:cNvPr id="12" name="Picture 10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118701" y="1500180"/>
                <a:ext cx="1095977" cy="1068203"/>
              </a:xfrm>
              <a:prstGeom prst="rect">
                <a:avLst/>
              </a:prstGeom>
            </p:spPr>
          </p:pic>
          <p:sp>
            <p:nvSpPr>
              <p:cNvPr id="13" name="TextBox 34"/>
              <p:cNvSpPr txBox="1"/>
              <p:nvPr/>
            </p:nvSpPr>
            <p:spPr>
              <a:xfrm>
                <a:off x="74120" y="1884574"/>
                <a:ext cx="1498233" cy="677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Managing Director </a:t>
                </a:r>
              </a:p>
            </p:txBody>
          </p:sp>
          <p:pic>
            <p:nvPicPr>
              <p:cNvPr id="14" name="圖片 13" descr="一台抵多台.png"/>
              <p:cNvPicPr>
                <a:picLocks noChangeAspect="1"/>
              </p:cNvPicPr>
              <p:nvPr/>
            </p:nvPicPr>
            <p:blipFill>
              <a:blip r:embed="rId3" cstate="print"/>
              <a:srcRect l="6315" t="11159" r="76842" b="18170"/>
              <a:stretch>
                <a:fillRect/>
              </a:stretch>
            </p:blipFill>
            <p:spPr>
              <a:xfrm>
                <a:off x="1618635" y="1571618"/>
                <a:ext cx="923643" cy="1096826"/>
              </a:xfrm>
              <a:prstGeom prst="rect">
                <a:avLst/>
              </a:prstGeom>
            </p:spPr>
          </p:pic>
          <p:pic>
            <p:nvPicPr>
              <p:cNvPr id="15" name="Picture 10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118701" y="3429006"/>
                <a:ext cx="1095977" cy="1068203"/>
              </a:xfrm>
              <a:prstGeom prst="rect">
                <a:avLst/>
              </a:prstGeom>
            </p:spPr>
          </p:pic>
          <p:pic>
            <p:nvPicPr>
              <p:cNvPr id="16" name="圖片 15" descr="一台抵多台.png"/>
              <p:cNvPicPr>
                <a:picLocks noChangeAspect="1"/>
              </p:cNvPicPr>
              <p:nvPr/>
            </p:nvPicPr>
            <p:blipFill>
              <a:blip r:embed="rId3" cstate="print"/>
              <a:srcRect l="29474" t="11159" r="46315" b="10730"/>
              <a:stretch>
                <a:fillRect/>
              </a:stretch>
            </p:blipFill>
            <p:spPr>
              <a:xfrm>
                <a:off x="1362468" y="3357568"/>
                <a:ext cx="1327737" cy="1212281"/>
              </a:xfrm>
              <a:prstGeom prst="rect">
                <a:avLst/>
              </a:prstGeom>
            </p:spPr>
          </p:pic>
          <p:sp>
            <p:nvSpPr>
              <p:cNvPr id="17" name="TextBox 35"/>
              <p:cNvSpPr txBox="1"/>
              <p:nvPr/>
            </p:nvSpPr>
            <p:spPr>
              <a:xfrm>
                <a:off x="7179352" y="1809663"/>
                <a:ext cx="1659432" cy="387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Accountants</a:t>
                </a:r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endParaRPr>
              </a:p>
            </p:txBody>
          </p:sp>
          <p:pic>
            <p:nvPicPr>
              <p:cNvPr id="18" name="Picture 10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00760" y="1500180"/>
                <a:ext cx="1095977" cy="1068203"/>
              </a:xfrm>
              <a:prstGeom prst="rect">
                <a:avLst/>
              </a:prstGeom>
            </p:spPr>
          </p:pic>
          <p:pic>
            <p:nvPicPr>
              <p:cNvPr id="19" name="圖片 18" descr="一台抵多台.png"/>
              <p:cNvPicPr>
                <a:picLocks noChangeAspect="1"/>
              </p:cNvPicPr>
              <p:nvPr/>
            </p:nvPicPr>
            <p:blipFill>
              <a:blip r:embed="rId3" cstate="print"/>
              <a:srcRect l="57895" t="16523" r="21052" b="20244"/>
              <a:stretch>
                <a:fillRect/>
              </a:stretch>
            </p:blipFill>
            <p:spPr>
              <a:xfrm>
                <a:off x="5286380" y="1714494"/>
                <a:ext cx="1154554" cy="981370"/>
              </a:xfrm>
              <a:prstGeom prst="rect">
                <a:avLst/>
              </a:prstGeom>
            </p:spPr>
          </p:pic>
          <p:sp>
            <p:nvSpPr>
              <p:cNvPr id="20" name="TextBox 36"/>
              <p:cNvSpPr txBox="1"/>
              <p:nvPr/>
            </p:nvSpPr>
            <p:spPr>
              <a:xfrm>
                <a:off x="7190729" y="3457719"/>
                <a:ext cx="1947702" cy="677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Customer Service Reps</a:t>
                </a:r>
              </a:p>
            </p:txBody>
          </p:sp>
          <p:pic>
            <p:nvPicPr>
              <p:cNvPr id="21" name="Picture 10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072198" y="3426841"/>
                <a:ext cx="1095977" cy="1068203"/>
              </a:xfrm>
              <a:prstGeom prst="rect">
                <a:avLst/>
              </a:prstGeom>
            </p:spPr>
          </p:pic>
          <p:pic>
            <p:nvPicPr>
              <p:cNvPr id="22" name="圖片 21" descr="一台抵多台.png"/>
              <p:cNvPicPr>
                <a:picLocks noChangeAspect="1"/>
              </p:cNvPicPr>
              <p:nvPr/>
            </p:nvPicPr>
            <p:blipFill>
              <a:blip r:embed="rId3" cstate="print"/>
              <a:srcRect l="82106" t="11159" b="14450"/>
              <a:stretch>
                <a:fillRect/>
              </a:stretch>
            </p:blipFill>
            <p:spPr>
              <a:xfrm>
                <a:off x="5572132" y="3426841"/>
                <a:ext cx="981345" cy="1154553"/>
              </a:xfrm>
              <a:prstGeom prst="rect">
                <a:avLst/>
              </a:prstGeom>
            </p:spPr>
          </p:pic>
        </p:grpSp>
      </p:grpSp>
      <p:pic>
        <p:nvPicPr>
          <p:cNvPr id="26" name="圖片 25" descr="TS-1677X_fo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2357436"/>
            <a:ext cx="2602196" cy="16266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 descr="TS-1677X_fo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3249" y="1944422"/>
            <a:ext cx="4028762" cy="25184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4348" y="0"/>
            <a:ext cx="8429652" cy="857250"/>
          </a:xfrm>
        </p:spPr>
        <p:txBody>
          <a:bodyPr>
            <a:normAutofit/>
          </a:bodyPr>
          <a:lstStyle/>
          <a:p>
            <a:r>
              <a:rPr lang="en-US" altLang="zh-TW" sz="3500" dirty="0"/>
              <a:t>Dedicated resource allocation</a:t>
            </a:r>
            <a:endParaRPr lang="zh-TW" altLang="en-US" sz="3500" dirty="0"/>
          </a:p>
        </p:txBody>
      </p:sp>
      <p:sp>
        <p:nvSpPr>
          <p:cNvPr id="4" name="Rectangle 2"/>
          <p:cNvSpPr/>
          <p:nvPr/>
        </p:nvSpPr>
        <p:spPr>
          <a:xfrm>
            <a:off x="539552" y="883874"/>
            <a:ext cx="8104414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400"/>
              </a:spcAft>
            </a:pPr>
            <a:r>
              <a:rPr lang="en-US" altLang="zh-TW" sz="2000" b="1" dirty="0">
                <a:latin typeface="Arial" pitchFamily="34" charset="0"/>
                <a:cs typeface="Arial" pitchFamily="34" charset="0"/>
              </a:rPr>
              <a:t>Allocation of dedicated HW resources (CPU, RAM, storage space, </a:t>
            </a:r>
          </a:p>
          <a:p>
            <a:pPr marL="342900" indent="-342900">
              <a:spcAft>
                <a:spcPts val="400"/>
              </a:spcAft>
            </a:pPr>
            <a:r>
              <a:rPr lang="en-US" altLang="zh-TW" sz="2000" b="1" dirty="0">
                <a:latin typeface="Arial" pitchFamily="34" charset="0"/>
                <a:cs typeface="Arial" pitchFamily="34" charset="0"/>
              </a:rPr>
              <a:t>and Internet) ensures performance quality.</a:t>
            </a:r>
          </a:p>
        </p:txBody>
      </p:sp>
      <p:grpSp>
        <p:nvGrpSpPr>
          <p:cNvPr id="3" name="群組 4"/>
          <p:cNvGrpSpPr/>
          <p:nvPr/>
        </p:nvGrpSpPr>
        <p:grpSpPr>
          <a:xfrm>
            <a:off x="3571868" y="2749772"/>
            <a:ext cx="4888565" cy="1467284"/>
            <a:chOff x="3571868" y="2859781"/>
            <a:chExt cx="4888565" cy="1467284"/>
          </a:xfrm>
        </p:grpSpPr>
        <p:sp>
          <p:nvSpPr>
            <p:cNvPr id="6" name="Rounded Rectangle 19"/>
            <p:cNvSpPr/>
            <p:nvPr/>
          </p:nvSpPr>
          <p:spPr>
            <a:xfrm>
              <a:off x="3635897" y="3780454"/>
              <a:ext cx="4824536" cy="54661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18"/>
            <p:cNvSpPr/>
            <p:nvPr/>
          </p:nvSpPr>
          <p:spPr>
            <a:xfrm>
              <a:off x="3635897" y="2859781"/>
              <a:ext cx="4824536" cy="54661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3571868" y="2986147"/>
              <a:ext cx="1214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Quad-core</a:t>
              </a:r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3643306" y="3896205"/>
              <a:ext cx="11430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 err="1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Octa</a:t>
              </a:r>
              <a:r>
                <a:rPr lang="en-US" altLang="zh-TW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-core</a:t>
              </a:r>
            </a:p>
          </p:txBody>
        </p:sp>
        <p:sp>
          <p:nvSpPr>
            <p:cNvPr id="10" name="TextBox 12"/>
            <p:cNvSpPr txBox="1"/>
            <p:nvPr/>
          </p:nvSpPr>
          <p:spPr>
            <a:xfrm>
              <a:off x="5122482" y="2974600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4</a:t>
              </a:r>
              <a:r>
                <a:rPr lang="zh-TW" altLang="en-US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TW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GB</a:t>
              </a:r>
              <a:endParaRPr 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11" name="TextBox 13"/>
            <p:cNvSpPr txBox="1"/>
            <p:nvPr/>
          </p:nvSpPr>
          <p:spPr>
            <a:xfrm>
              <a:off x="5132100" y="3876270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8</a:t>
              </a:r>
              <a:r>
                <a:rPr lang="zh-TW" altLang="en-US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TW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GB</a:t>
              </a: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6353434" y="2974600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250</a:t>
              </a:r>
              <a:r>
                <a:rPr lang="zh-TW" altLang="en-US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TW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GB</a:t>
              </a:r>
              <a:endParaRPr 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13" name="TextBox 15"/>
            <p:cNvSpPr txBox="1"/>
            <p:nvPr/>
          </p:nvSpPr>
          <p:spPr>
            <a:xfrm>
              <a:off x="6329587" y="3876270"/>
              <a:ext cx="8883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500</a:t>
              </a:r>
              <a:r>
                <a:rPr lang="zh-TW" altLang="en-US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 </a:t>
              </a:r>
              <a:r>
                <a:rPr lang="en-US" altLang="zh-TW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GB</a:t>
              </a:r>
            </a:p>
          </p:txBody>
        </p:sp>
        <p:sp>
          <p:nvSpPr>
            <p:cNvPr id="14" name="TextBox 16"/>
            <p:cNvSpPr txBox="1"/>
            <p:nvPr/>
          </p:nvSpPr>
          <p:spPr>
            <a:xfrm>
              <a:off x="7805498" y="297460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1</a:t>
              </a:r>
              <a:endParaRPr 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15" name="TextBox 17"/>
            <p:cNvSpPr txBox="1"/>
            <p:nvPr/>
          </p:nvSpPr>
          <p:spPr>
            <a:xfrm>
              <a:off x="7805498" y="3876270"/>
              <a:ext cx="306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 dirty="0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2</a:t>
              </a:r>
            </a:p>
          </p:txBody>
        </p:sp>
        <p:cxnSp>
          <p:nvCxnSpPr>
            <p:cNvPr id="16" name="Straight Connector 21"/>
            <p:cNvCxnSpPr/>
            <p:nvPr/>
          </p:nvCxnSpPr>
          <p:spPr>
            <a:xfrm>
              <a:off x="4788024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2"/>
            <p:cNvCxnSpPr/>
            <p:nvPr/>
          </p:nvCxnSpPr>
          <p:spPr>
            <a:xfrm>
              <a:off x="6084168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3"/>
            <p:cNvCxnSpPr/>
            <p:nvPr/>
          </p:nvCxnSpPr>
          <p:spPr>
            <a:xfrm>
              <a:off x="7452320" y="297460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4"/>
            <p:cNvCxnSpPr/>
            <p:nvPr/>
          </p:nvCxnSpPr>
          <p:spPr>
            <a:xfrm>
              <a:off x="4806672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5"/>
            <p:cNvCxnSpPr/>
            <p:nvPr/>
          </p:nvCxnSpPr>
          <p:spPr>
            <a:xfrm>
              <a:off x="6102816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/>
            <p:cNvCxnSpPr/>
            <p:nvPr/>
          </p:nvCxnSpPr>
          <p:spPr>
            <a:xfrm>
              <a:off x="7470968" y="3889380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圖片 21" descr="資源區隔.png"/>
          <p:cNvPicPr>
            <a:picLocks noChangeAspect="1"/>
          </p:cNvPicPr>
          <p:nvPr/>
        </p:nvPicPr>
        <p:blipFill>
          <a:blip r:embed="rId3" cstate="print"/>
          <a:srcRect l="50000"/>
          <a:stretch>
            <a:fillRect/>
          </a:stretch>
        </p:blipFill>
        <p:spPr>
          <a:xfrm>
            <a:off x="6215074" y="1785932"/>
            <a:ext cx="2286016" cy="836681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6848" y="3390435"/>
            <a:ext cx="1245020" cy="1213468"/>
          </a:xfrm>
          <a:prstGeom prst="rect">
            <a:avLst/>
          </a:prstGeom>
        </p:spPr>
      </p:pic>
      <p:grpSp>
        <p:nvGrpSpPr>
          <p:cNvPr id="5" name="群組 24"/>
          <p:cNvGrpSpPr/>
          <p:nvPr/>
        </p:nvGrpSpPr>
        <p:grpSpPr>
          <a:xfrm>
            <a:off x="3857620" y="1789162"/>
            <a:ext cx="2071702" cy="866318"/>
            <a:chOff x="3857620" y="1899171"/>
            <a:chExt cx="2071702" cy="866318"/>
          </a:xfrm>
        </p:grpSpPr>
        <p:pic>
          <p:nvPicPr>
            <p:cNvPr id="26" name="圖片 25" descr="資源區隔.png"/>
            <p:cNvPicPr>
              <a:picLocks noChangeAspect="1"/>
            </p:cNvPicPr>
            <p:nvPr/>
          </p:nvPicPr>
          <p:blipFill>
            <a:blip r:embed="rId3" cstate="print"/>
            <a:srcRect r="78125"/>
            <a:stretch>
              <a:fillRect/>
            </a:stretch>
          </p:blipFill>
          <p:spPr>
            <a:xfrm>
              <a:off x="4929190" y="1899171"/>
              <a:ext cx="1000132" cy="836681"/>
            </a:xfrm>
            <a:prstGeom prst="rect">
              <a:avLst/>
            </a:prstGeom>
          </p:spPr>
        </p:pic>
        <p:pic>
          <p:nvPicPr>
            <p:cNvPr id="27" name="圖片 26" descr="資源區隔.png"/>
            <p:cNvPicPr>
              <a:picLocks noChangeAspect="1"/>
            </p:cNvPicPr>
            <p:nvPr/>
          </p:nvPicPr>
          <p:blipFill>
            <a:blip r:embed="rId3" cstate="print"/>
            <a:srcRect l="26562" r="57813"/>
            <a:stretch>
              <a:fillRect/>
            </a:stretch>
          </p:blipFill>
          <p:spPr>
            <a:xfrm>
              <a:off x="3857620" y="1928808"/>
              <a:ext cx="714380" cy="8366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 descr="TS-1677X_fo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2995606"/>
            <a:ext cx="2814474" cy="175936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2976" y="0"/>
            <a:ext cx="8072494" cy="857250"/>
          </a:xfrm>
        </p:spPr>
        <p:txBody>
          <a:bodyPr>
            <a:normAutofit/>
          </a:bodyPr>
          <a:lstStyle/>
          <a:p>
            <a:r>
              <a:rPr lang="en-US" altLang="zh-TW" dirty="0"/>
              <a:t>T</a:t>
            </a:r>
            <a:r>
              <a:rPr lang="en-US" altLang="zh-TW" sz="3200" dirty="0"/>
              <a:t>he best platform for </a:t>
            </a:r>
            <a:r>
              <a:rPr lang="en-US" altLang="zh-TW" sz="3200" dirty="0" err="1"/>
              <a:t>vQTS</a:t>
            </a:r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1199023" y="1000114"/>
            <a:ext cx="6357982" cy="13573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1261888" y="791092"/>
            <a:ext cx="7101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Number of allowed</a:t>
            </a:r>
            <a:r>
              <a:rPr lang="zh-TW" altLang="en-US" sz="20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2000" b="1" dirty="0" err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vQTS</a:t>
            </a:r>
            <a:r>
              <a:rPr lang="zh-TW" altLang="en-US" sz="20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instances is based on the number of cores of the physical CPU.</a:t>
            </a:r>
          </a:p>
        </p:txBody>
      </p:sp>
      <p:sp>
        <p:nvSpPr>
          <p:cNvPr id="6" name="Rectangle 17"/>
          <p:cNvSpPr/>
          <p:nvPr/>
        </p:nvSpPr>
        <p:spPr>
          <a:xfrm>
            <a:off x="1351966" y="1713549"/>
            <a:ext cx="366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hu-HU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AMD </a:t>
            </a:r>
            <a:r>
              <a:rPr lang="hu-HU" b="1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Ryzen</a:t>
            </a:r>
            <a:r>
              <a:rPr lang="hu-HU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™ 5 1600 </a:t>
            </a:r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6 cores</a:t>
            </a:r>
            <a:r>
              <a:rPr lang="zh-TW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=</a:t>
            </a:r>
            <a:r>
              <a:rPr lang="zh-TW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endParaRPr lang="hu-HU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7" name="Rectangle 18"/>
          <p:cNvSpPr/>
          <p:nvPr/>
        </p:nvSpPr>
        <p:spPr>
          <a:xfrm>
            <a:off x="1370178" y="2311493"/>
            <a:ext cx="3630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cs-CZ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AMD </a:t>
            </a:r>
            <a:r>
              <a:rPr lang="cs-CZ" b="1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Ryzen</a:t>
            </a:r>
            <a:r>
              <a:rPr lang="cs-CZ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™ 7 1700 </a:t>
            </a:r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8</a:t>
            </a:r>
            <a:r>
              <a:rPr lang="zh-TW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cores =</a:t>
            </a:r>
          </a:p>
        </p:txBody>
      </p:sp>
      <p:sp>
        <p:nvSpPr>
          <p:cNvPr id="8" name="Rectangle 26"/>
          <p:cNvSpPr/>
          <p:nvPr/>
        </p:nvSpPr>
        <p:spPr>
          <a:xfrm>
            <a:off x="6011216" y="1637069"/>
            <a:ext cx="712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</a:t>
            </a:r>
            <a:endParaRPr lang="en-US" sz="2400" b="1" dirty="0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9" name="Rectangle 29"/>
          <p:cNvSpPr/>
          <p:nvPr/>
        </p:nvSpPr>
        <p:spPr>
          <a:xfrm>
            <a:off x="7133550" y="2253249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</a:t>
            </a:r>
            <a:endParaRPr lang="en-US" sz="2400" b="1" dirty="0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3" name="群組 9"/>
          <p:cNvGrpSpPr/>
          <p:nvPr/>
        </p:nvGrpSpPr>
        <p:grpSpPr>
          <a:xfrm>
            <a:off x="4917773" y="1664911"/>
            <a:ext cx="1013275" cy="457486"/>
            <a:chOff x="3485423" y="1494604"/>
            <a:chExt cx="815833" cy="368342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2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grpSp>
        <p:nvGrpSpPr>
          <p:cNvPr id="10" name="群組 12"/>
          <p:cNvGrpSpPr/>
          <p:nvPr/>
        </p:nvGrpSpPr>
        <p:grpSpPr>
          <a:xfrm>
            <a:off x="4917773" y="2266981"/>
            <a:ext cx="1013275" cy="457486"/>
            <a:chOff x="3485423" y="1494604"/>
            <a:chExt cx="815833" cy="368342"/>
          </a:xfrm>
        </p:grpSpPr>
        <p:pic>
          <p:nvPicPr>
            <p:cNvPr id="14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5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grpSp>
        <p:nvGrpSpPr>
          <p:cNvPr id="13" name="群組 15"/>
          <p:cNvGrpSpPr/>
          <p:nvPr/>
        </p:nvGrpSpPr>
        <p:grpSpPr>
          <a:xfrm>
            <a:off x="6051116" y="2273906"/>
            <a:ext cx="1013275" cy="457486"/>
            <a:chOff x="3485423" y="1494604"/>
            <a:chExt cx="815833" cy="3683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pic>
        <p:nvPicPr>
          <p:cNvPr id="20" name="Shape 127">
            <a:extLst>
              <a:ext uri="{FF2B5EF4-FFF2-40B4-BE49-F238E27FC236}">
                <a16:creationId xmlns:a16="http://schemas.microsoft.com/office/drawing/2014/main" xmlns="" id="{EF7C20D8-2622-A643-9E21-7608C7BB35D1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572264" y="3067044"/>
            <a:ext cx="1244187" cy="79256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132">
            <a:extLst>
              <a:ext uri="{FF2B5EF4-FFF2-40B4-BE49-F238E27FC236}">
                <a16:creationId xmlns:a16="http://schemas.microsoft.com/office/drawing/2014/main" xmlns="" id="{CFE435A9-0711-A746-85D1-19289B90399A}"/>
              </a:ext>
            </a:extLst>
          </p:cNvPr>
          <p:cNvSpPr/>
          <p:nvPr/>
        </p:nvSpPr>
        <p:spPr>
          <a:xfrm>
            <a:off x="1197151" y="2826140"/>
            <a:ext cx="3048841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TS-1677X-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1600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Ryzen 5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1600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8GB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RAM (2x 4GB)</a:t>
            </a:r>
          </a:p>
        </p:txBody>
      </p:sp>
      <p:sp>
        <p:nvSpPr>
          <p:cNvPr id="22" name="Shape 134">
            <a:extLst>
              <a:ext uri="{FF2B5EF4-FFF2-40B4-BE49-F238E27FC236}">
                <a16:creationId xmlns:a16="http://schemas.microsoft.com/office/drawing/2014/main" xmlns="" id="{E1F77349-2E1B-C841-A8B6-D556EA808FAC}"/>
              </a:ext>
            </a:extLst>
          </p:cNvPr>
          <p:cNvSpPr/>
          <p:nvPr/>
        </p:nvSpPr>
        <p:spPr>
          <a:xfrm>
            <a:off x="1020428" y="3539118"/>
            <a:ext cx="354209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TS-1677X-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16G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Ryzen 7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1700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16GB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RAM (2x 8GB) </a:t>
            </a:r>
          </a:p>
        </p:txBody>
      </p:sp>
      <p:sp>
        <p:nvSpPr>
          <p:cNvPr id="23" name="Shape 134">
            <a:extLst>
              <a:ext uri="{FF2B5EF4-FFF2-40B4-BE49-F238E27FC236}">
                <a16:creationId xmlns:a16="http://schemas.microsoft.com/office/drawing/2014/main" xmlns="" id="{B844B73E-6EC4-504F-A9F0-BC74ACC3B949}"/>
              </a:ext>
            </a:extLst>
          </p:cNvPr>
          <p:cNvSpPr/>
          <p:nvPr/>
        </p:nvSpPr>
        <p:spPr>
          <a:xfrm>
            <a:off x="1020428" y="4252096"/>
            <a:ext cx="355157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TS-1677X-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64G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Ryzen 7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1700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64GB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RAM (4x 16GB) </a:t>
            </a:r>
          </a:p>
        </p:txBody>
      </p:sp>
      <p:pic>
        <p:nvPicPr>
          <p:cNvPr id="24" name="Shape 45">
            <a:extLst>
              <a:ext uri="{FF2B5EF4-FFF2-40B4-BE49-F238E27FC236}">
                <a16:creationId xmlns:a16="http://schemas.microsoft.com/office/drawing/2014/main" xmlns="" id="{C5C3F7AE-35A0-714C-A39E-46DA8616A720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 r="55426"/>
          <a:stretch/>
        </p:blipFill>
        <p:spPr>
          <a:xfrm>
            <a:off x="666868" y="1500180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44">
            <a:extLst>
              <a:ext uri="{FF2B5EF4-FFF2-40B4-BE49-F238E27FC236}">
                <a16:creationId xmlns:a16="http://schemas.microsoft.com/office/drawing/2014/main" xmlns="" id="{3E59CAF7-783B-D145-BAFA-3B4A68D6E0A9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 r="55426"/>
          <a:stretch/>
        </p:blipFill>
        <p:spPr>
          <a:xfrm>
            <a:off x="666868" y="2170952"/>
            <a:ext cx="720079" cy="651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0"/>
            <a:ext cx="8143900" cy="857250"/>
          </a:xfrm>
        </p:spPr>
        <p:txBody>
          <a:bodyPr>
            <a:noAutofit/>
          </a:bodyPr>
          <a:lstStyle/>
          <a:p>
            <a:pPr fontAlgn="base"/>
            <a:r>
              <a:rPr lang="en-US" altLang="zh-Hant" sz="3500" dirty="0"/>
              <a:t>Super high capacity surveillance</a:t>
            </a:r>
            <a:endParaRPr lang="zh-TW" altLang="en-US" sz="35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28E6BB54-7AA6-214E-8A1E-F1F62D592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66006" y="3382566"/>
            <a:ext cx="1215352" cy="12547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720" y="4681870"/>
            <a:ext cx="6697136" cy="253908"/>
          </a:xfrm>
          <a:prstGeom prst="rect">
            <a:avLst/>
          </a:prstGeom>
        </p:spPr>
        <p:txBody>
          <a:bodyPr wrap="square" lIns="91431" tIns="45716" rIns="91431" bIns="45716" anchor="ctr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* </a:t>
            </a:r>
            <a:r>
              <a:rPr lang="zh-TW" alt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在</a:t>
            </a:r>
            <a:r>
              <a:rPr lang="en-US" altLang="zh-TW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QVR Pro </a:t>
            </a:r>
            <a:r>
              <a:rPr lang="zh-TW" alt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正式發行時，正式頻道授權數請參閱</a:t>
            </a:r>
            <a:r>
              <a:rPr lang="en-US" altLang="zh-TW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QNAP </a:t>
            </a:r>
            <a:r>
              <a:rPr lang="zh-TW" altLang="en-US" sz="9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官網</a:t>
            </a:r>
            <a:r>
              <a:rPr lang="zh-TW" altLang="en-US" sz="1050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．</a:t>
            </a:r>
            <a:endParaRPr lang="en-US" sz="1050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285720" y="1000114"/>
            <a:ext cx="8501122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500036" y="1219799"/>
            <a:ext cx="2571766" cy="1269621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993668"/>
            <a:ext cx="642942" cy="6430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2910" y="1643056"/>
            <a:ext cx="2357454" cy="73865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Surveillance Station 5.1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Default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: </a:t>
            </a:r>
            <a:r>
              <a:rPr lang="en-US" altLang="en-US" sz="1500" b="1" dirty="0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8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 </a:t>
            </a:r>
            <a:r>
              <a:rPr lang="en-US" altLang="zh-TW" sz="1500" b="1" dirty="0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free channels</a:t>
            </a:r>
            <a:endParaRPr lang="en-US" sz="1500" b="1" dirty="0">
              <a:solidFill>
                <a:srgbClr val="C000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Max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: 80</a:t>
            </a:r>
            <a:r>
              <a:rPr lang="en-US" sz="1200" b="1" dirty="0">
                <a:latin typeface="Arial" pitchFamily="34" charset="0"/>
                <a:ea typeface="Microsoft JhengHei" charset="-120"/>
                <a:cs typeface="Arial" pitchFamily="34" charset="0"/>
              </a:rPr>
              <a:t> </a:t>
            </a:r>
            <a:r>
              <a:rPr lang="en-US" altLang="zh-TW" sz="1200" b="1" dirty="0" err="1">
                <a:latin typeface="Arial" pitchFamily="34" charset="0"/>
                <a:ea typeface="Microsoft JhengHei" charset="-120"/>
                <a:cs typeface="Arial" pitchFamily="34" charset="0"/>
              </a:rPr>
              <a:t>ch</a:t>
            </a:r>
            <a:r>
              <a:rPr lang="en-US" altLang="zh-TW" sz="1200" b="1" dirty="0">
                <a:latin typeface="Arial" pitchFamily="34" charset="0"/>
                <a:ea typeface="Microsoft JhengHei" charset="-120"/>
                <a:cs typeface="Arial" pitchFamily="34" charset="0"/>
              </a:rPr>
              <a:t> (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optional license)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0564" y="2678117"/>
            <a:ext cx="3159866" cy="2064953"/>
          </a:xfrm>
          <a:prstGeom prst="rect">
            <a:avLst/>
          </a:prstGeom>
        </p:spPr>
      </p:pic>
      <p:sp>
        <p:nvSpPr>
          <p:cNvPr id="25" name="圓角矩形 24"/>
          <p:cNvSpPr/>
          <p:nvPr/>
        </p:nvSpPr>
        <p:spPr>
          <a:xfrm>
            <a:off x="3214678" y="1219800"/>
            <a:ext cx="2571768" cy="1285883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6116" y="1643056"/>
            <a:ext cx="2357454" cy="92332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QVR Pro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Default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: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8 </a:t>
            </a:r>
            <a:r>
              <a:rPr lang="en-US" altLang="zh-TW" sz="1500" b="1" dirty="0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free channels</a:t>
            </a:r>
            <a:endParaRPr lang="en-US" sz="1500" b="1" dirty="0">
              <a:solidFill>
                <a:srgbClr val="C000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Max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: 128 </a:t>
            </a:r>
            <a:r>
              <a:rPr lang="en-US" altLang="en-US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ch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 (optional license)</a:t>
            </a:r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pic>
        <p:nvPicPr>
          <p:cNvPr id="13" name="圖片 5" descr="new-256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72066" y="1291220"/>
            <a:ext cx="642934" cy="643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86522" y="2493738"/>
            <a:ext cx="4188872" cy="236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15785" y="3644335"/>
            <a:ext cx="1213273" cy="1213431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5929322" y="1219800"/>
            <a:ext cx="2643206" cy="1285884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29454" y="993668"/>
            <a:ext cx="642942" cy="6429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00760" y="1643056"/>
            <a:ext cx="2500330" cy="69248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QUSBCam2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Up to 1080p USB Webcam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recoding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B2017FC-970C-CA49-B08A-10CA3EA60FF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43372" y="1005486"/>
            <a:ext cx="642942" cy="642942"/>
          </a:xfrm>
          <a:prstGeom prst="rect">
            <a:avLst/>
          </a:prstGeom>
        </p:spPr>
      </p:pic>
      <p:pic>
        <p:nvPicPr>
          <p:cNvPr id="22" name="圖片 21" descr="TS-1677X_fon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57918" y="3571882"/>
            <a:ext cx="1900230" cy="11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984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Hant" dirty="0">
                <a:sym typeface="Arial"/>
              </a:rPr>
              <a:t>Upgrading parts is easy</a:t>
            </a:r>
            <a:endParaRPr lang="zh-TW" altLang="en-US" dirty="0">
              <a:sym typeface="Arial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xfrm>
            <a:off x="214282" y="1000114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altLang="zh-TW" sz="2500" i="0" u="none" strike="noStrike" cap="none" dirty="0">
                <a:solidFill>
                  <a:schemeClr val="tx1"/>
                </a:solidFill>
                <a:cs typeface="Arial"/>
                <a:sym typeface="Arial"/>
              </a:rPr>
              <a:t>Upgrade</a:t>
            </a:r>
            <a:r>
              <a:rPr lang="zh-TW" sz="2500" i="0" u="none" strike="noStrike" cap="none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altLang="zh-TW" sz="2500" i="0" u="none" strike="noStrike" cap="none" dirty="0">
                <a:solidFill>
                  <a:srgbClr val="C00000"/>
                </a:solidFill>
                <a:cs typeface="Arial"/>
                <a:sym typeface="Arial"/>
              </a:rPr>
              <a:t>memory</a:t>
            </a:r>
            <a:endParaRPr lang="zh-TW" sz="2500" i="0" u="none" strike="noStrike" cap="none" dirty="0">
              <a:solidFill>
                <a:srgbClr val="C00000"/>
              </a:solidFill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altLang="zh-TW" sz="2500" i="0" u="none" strike="noStrike" cap="none" dirty="0">
                <a:solidFill>
                  <a:schemeClr val="tx1"/>
                </a:solidFill>
                <a:cs typeface="Arial"/>
                <a:sym typeface="Arial"/>
              </a:rPr>
              <a:t>Install</a:t>
            </a:r>
            <a:r>
              <a:rPr lang="zh-TW" sz="2500" i="0" u="none" strike="noStrike" cap="none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altLang="zh-TW" sz="2500" i="0" u="none" strike="noStrike" cap="none" dirty="0">
                <a:solidFill>
                  <a:srgbClr val="C00000"/>
                </a:solidFill>
                <a:cs typeface="Arial"/>
                <a:sym typeface="Arial"/>
              </a:rPr>
              <a:t>a graphics card</a:t>
            </a:r>
            <a:endParaRPr lang="zh-TW" sz="2500" i="0" u="none" strike="noStrike" cap="none" dirty="0">
              <a:solidFill>
                <a:srgbClr val="C00000"/>
              </a:solidFill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zh-TW" sz="2500" i="0" u="none" strike="noStrike" cap="none" dirty="0">
                <a:solidFill>
                  <a:schemeClr val="tx1"/>
                </a:solidFill>
                <a:cs typeface="Arial"/>
                <a:sym typeface="Arial"/>
              </a:rPr>
              <a:t>QTS</a:t>
            </a:r>
          </a:p>
          <a:p>
            <a:pPr marL="876300" lvl="1" indent="-34290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-US" altLang="zh-TW" sz="250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Control Panel</a:t>
            </a:r>
            <a:r>
              <a:rPr lang="zh-TW" sz="250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- </a:t>
            </a:r>
            <a:r>
              <a:rPr lang="en-US" altLang="zh-TW" sz="250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Hardware</a:t>
            </a:r>
            <a:r>
              <a:rPr lang="zh-TW" sz="250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- </a:t>
            </a:r>
            <a:r>
              <a:rPr lang="en-US" altLang="zh-TW" sz="2500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Graphics Card</a:t>
            </a:r>
            <a:endParaRPr lang="en-US" altLang="zh-TW" sz="2500" dirty="0">
              <a:solidFill>
                <a:srgbClr val="C00000"/>
              </a:solidFill>
              <a:latin typeface="微軟正黑體" pitchFamily="34" charset="-120"/>
              <a:sym typeface="Arial"/>
            </a:endParaRPr>
          </a:p>
          <a:p>
            <a:pPr marL="476250" indent="-342900">
              <a:lnSpc>
                <a:spcPct val="115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Hant" sz="2500" i="0" u="none" strike="noStrike" cap="none" dirty="0">
                <a:latin typeface="微軟正黑體" pitchFamily="34" charset="-120"/>
                <a:ea typeface="微軟正黑體" pitchFamily="34" charset="-120"/>
                <a:sym typeface="Arial"/>
              </a:rPr>
              <a:t>Compare the </a:t>
            </a:r>
            <a:r>
              <a:rPr lang="en-US" altLang="zh-Hant" sz="2500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transcoding speed </a:t>
            </a:r>
            <a:r>
              <a:rPr lang="en-US" altLang="zh-Hant" sz="2500" i="0" u="none" strike="noStrike" cap="none" dirty="0">
                <a:latin typeface="微軟正黑體" pitchFamily="34" charset="-120"/>
                <a:ea typeface="微軟正黑體" pitchFamily="34" charset="-120"/>
                <a:sym typeface="Arial"/>
              </a:rPr>
              <a:t>before and after</a:t>
            </a:r>
            <a:endParaRPr lang="en-US" altLang="zh-TW" sz="2500" i="0" u="none" strike="noStrike" cap="none" dirty="0"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4" name="圖片 34" descr="資源區隔.png">
            <a:extLst>
              <a:ext uri="{FF2B5EF4-FFF2-40B4-BE49-F238E27FC236}">
                <a16:creationId xmlns:a16="http://schemas.microsoft.com/office/drawing/2014/main" xmlns="" id="{88C4F528-73A3-884D-BB69-9819FD8D2C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78125"/>
          <a:stretch>
            <a:fillRect/>
          </a:stretch>
        </p:blipFill>
        <p:spPr>
          <a:xfrm>
            <a:off x="3786182" y="714362"/>
            <a:ext cx="1000132" cy="836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FD4103-5036-DF41-BCE3-E7E9FA7E6F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605686"/>
            <a:ext cx="2604018" cy="1966064"/>
          </a:xfrm>
          <a:prstGeom prst="rect">
            <a:avLst/>
          </a:prstGeom>
        </p:spPr>
      </p:pic>
      <p:pic>
        <p:nvPicPr>
          <p:cNvPr id="6" name="Picture 3" descr="C:\Users\user\Desktop\20170928_Virtualization Station 直播\p13-2.png">
            <a:extLst>
              <a:ext uri="{FF2B5EF4-FFF2-40B4-BE49-F238E27FC236}">
                <a16:creationId xmlns:a16="http://schemas.microsoft.com/office/drawing/2014/main" xmlns="" id="{94F1B25D-47D8-4049-ADF7-C157C3D36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4357" y="3429006"/>
            <a:ext cx="2550651" cy="1399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1928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14"/>
            <a:ext cx="1769036" cy="500066"/>
          </a:xfrm>
          <a:prstGeom prst="rect">
            <a:avLst/>
          </a:prstGeom>
          <a:noFill/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071538" y="71438"/>
            <a:ext cx="8072462" cy="7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Hant" sz="3500" dirty="0">
                <a:solidFill>
                  <a:srgbClr val="FFFFFF"/>
                </a:solidFill>
                <a:cs typeface="Arial"/>
                <a:sym typeface="Arial"/>
              </a:rPr>
              <a:t>There’s always something for you</a:t>
            </a:r>
            <a:endParaRPr lang="en-US" sz="3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14174" y="4126310"/>
            <a:ext cx="801822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858016" y="3357568"/>
            <a:ext cx="1244187" cy="79256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/>
          <p:nvPr/>
        </p:nvSpPr>
        <p:spPr>
          <a:xfrm>
            <a:off x="714348" y="1714494"/>
            <a:ext cx="314327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TS-1677X-</a:t>
            </a:r>
            <a:r>
              <a:rPr lang="en-US" sz="2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3 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(1x 4GB) </a:t>
            </a:r>
          </a:p>
        </p:txBody>
      </p:sp>
      <p:sp>
        <p:nvSpPr>
          <p:cNvPr id="132" name="Shape 132"/>
          <p:cNvSpPr/>
          <p:nvPr/>
        </p:nvSpPr>
        <p:spPr>
          <a:xfrm>
            <a:off x="678629" y="3714758"/>
            <a:ext cx="321471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5 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4GB)</a:t>
            </a:r>
          </a:p>
        </p:txBody>
      </p:sp>
      <p:sp>
        <p:nvSpPr>
          <p:cNvPr id="134" name="Shape 134"/>
          <p:cNvSpPr/>
          <p:nvPr/>
        </p:nvSpPr>
        <p:spPr>
          <a:xfrm>
            <a:off x="5072066" y="1714494"/>
            <a:ext cx="357950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(2x 8GB) </a:t>
            </a:r>
          </a:p>
        </p:txBody>
      </p:sp>
      <p:cxnSp>
        <p:nvCxnSpPr>
          <p:cNvPr id="138" name="Shape 138"/>
          <p:cNvCxnSpPr/>
          <p:nvPr/>
        </p:nvCxnSpPr>
        <p:spPr>
          <a:xfrm>
            <a:off x="571472" y="2643188"/>
            <a:ext cx="4048303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9" name="Shape 134">
            <a:extLst>
              <a:ext uri="{FF2B5EF4-FFF2-40B4-BE49-F238E27FC236}">
                <a16:creationId xmlns:a16="http://schemas.microsoft.com/office/drawing/2014/main" xmlns="" id="{2D50F9E7-EC5E-554B-9FED-FBC531461941}"/>
              </a:ext>
            </a:extLst>
          </p:cNvPr>
          <p:cNvSpPr/>
          <p:nvPr/>
        </p:nvSpPr>
        <p:spPr>
          <a:xfrm>
            <a:off x="5143504" y="2500312"/>
            <a:ext cx="3508064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TS-1677X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64GB</a:t>
            </a:r>
            <a:r>
              <a:rPr lang="en-US" sz="1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(4x 16GB) </a:t>
            </a:r>
          </a:p>
        </p:txBody>
      </p:sp>
      <p:sp>
        <p:nvSpPr>
          <p:cNvPr id="27" name="Shape 58">
            <a:extLst>
              <a:ext uri="{FF2B5EF4-FFF2-40B4-BE49-F238E27FC236}">
                <a16:creationId xmlns:a16="http://schemas.microsoft.com/office/drawing/2014/main" xmlns="" id="{64C6CFDE-401E-1440-82C7-051493A37333}"/>
              </a:ext>
            </a:extLst>
          </p:cNvPr>
          <p:cNvSpPr txBox="1"/>
          <p:nvPr/>
        </p:nvSpPr>
        <p:spPr>
          <a:xfrm>
            <a:off x="7072330" y="1000114"/>
            <a:ext cx="2214578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8 </a:t>
            </a:r>
            <a:r>
              <a:rPr lang="en-US" alt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cores /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16 </a:t>
            </a:r>
            <a:r>
              <a:rPr lang="en-US" alt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threads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2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3.0 GHz / 3.7 GHz </a:t>
            </a:r>
          </a:p>
        </p:txBody>
      </p:sp>
      <p:pic>
        <p:nvPicPr>
          <p:cNvPr id="30" name="Shape 44">
            <a:extLst>
              <a:ext uri="{FF2B5EF4-FFF2-40B4-BE49-F238E27FC236}">
                <a16:creationId xmlns:a16="http://schemas.microsoft.com/office/drawing/2014/main" xmlns="" id="{3B28691C-9232-DE4C-BD4F-EE039EAA4C00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 r="55426"/>
          <a:stretch/>
        </p:blipFill>
        <p:spPr>
          <a:xfrm>
            <a:off x="6429388" y="928676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45">
            <a:extLst>
              <a:ext uri="{FF2B5EF4-FFF2-40B4-BE49-F238E27FC236}">
                <a16:creationId xmlns:a16="http://schemas.microsoft.com/office/drawing/2014/main" xmlns="" id="{DE06713D-BB2F-2D4F-9C94-1E4EC65FA4EB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 r="55426"/>
          <a:stretch/>
        </p:blipFill>
        <p:spPr>
          <a:xfrm>
            <a:off x="1857356" y="2928940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ED87DF6-EC1A-AB41-B3D7-2F513B70AE3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7356" y="1000114"/>
            <a:ext cx="647705" cy="571504"/>
          </a:xfrm>
          <a:prstGeom prst="rect">
            <a:avLst/>
          </a:prstGeom>
        </p:spPr>
      </p:pic>
      <p:sp>
        <p:nvSpPr>
          <p:cNvPr id="39" name="Shape 58">
            <a:extLst>
              <a:ext uri="{FF2B5EF4-FFF2-40B4-BE49-F238E27FC236}">
                <a16:creationId xmlns:a16="http://schemas.microsoft.com/office/drawing/2014/main" xmlns="" id="{7E6B5FD4-F31F-1A40-ABB8-93EAF40D8622}"/>
              </a:ext>
            </a:extLst>
          </p:cNvPr>
          <p:cNvSpPr txBox="1"/>
          <p:nvPr/>
        </p:nvSpPr>
        <p:spPr>
          <a:xfrm>
            <a:off x="2500298" y="1000114"/>
            <a:ext cx="2071702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altLang="zh-Hant" sz="1600" b="1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cores /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600" b="1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600" b="1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threads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endParaRPr lang="en-US" altLang="zh-TW" sz="1600" b="1" i="0" u="none" strike="noStrike" cap="none" dirty="0">
              <a:solidFill>
                <a:srgbClr val="FF66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2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3.</a:t>
            </a:r>
            <a:r>
              <a:rPr lang="en-US" altLang="zh-TW" sz="1600" b="1" i="0" u="none" strike="noStrike" cap="none" dirty="0">
                <a:solidFill>
                  <a:schemeClr val="dk2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</a:t>
            </a:r>
            <a:r>
              <a:rPr lang="zh-TW" sz="1600" b="1" i="0" u="none" strike="noStrike" cap="none" dirty="0">
                <a:solidFill>
                  <a:schemeClr val="dk2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GHz / 3.</a:t>
            </a:r>
            <a:r>
              <a:rPr lang="en-US" altLang="zh-TW" sz="1600" b="1" i="0" u="none" strike="noStrike" cap="none" dirty="0">
                <a:solidFill>
                  <a:schemeClr val="dk2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</a:t>
            </a:r>
            <a:r>
              <a:rPr lang="zh-TW" sz="1600" b="1" i="0" u="none" strike="noStrike" cap="none" dirty="0">
                <a:solidFill>
                  <a:schemeClr val="dk2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GHz </a:t>
            </a:r>
          </a:p>
        </p:txBody>
      </p:sp>
      <p:sp>
        <p:nvSpPr>
          <p:cNvPr id="40" name="Shape 58">
            <a:extLst>
              <a:ext uri="{FF2B5EF4-FFF2-40B4-BE49-F238E27FC236}">
                <a16:creationId xmlns:a16="http://schemas.microsoft.com/office/drawing/2014/main" xmlns="" id="{BA14B498-BD41-A748-960A-D77798E351A1}"/>
              </a:ext>
            </a:extLst>
          </p:cNvPr>
          <p:cNvSpPr txBox="1"/>
          <p:nvPr/>
        </p:nvSpPr>
        <p:spPr>
          <a:xfrm>
            <a:off x="2500298" y="3000378"/>
            <a:ext cx="2143140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alt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6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cores /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12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threads</a:t>
            </a:r>
            <a:r>
              <a:rPr lang="zh-TW" sz="1600" b="1" i="0" u="none" strike="noStrike" cap="none" dirty="0">
                <a:solidFill>
                  <a:srgbClr val="FF66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endParaRPr lang="en-US" altLang="zh-TW" sz="1600" b="1" i="0" u="none" strike="noStrike" cap="none" dirty="0">
              <a:solidFill>
                <a:srgbClr val="FF66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2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3.</a:t>
            </a:r>
            <a:r>
              <a:rPr lang="en-US" altLang="zh-TW" sz="1600" b="1" i="0" u="none" strike="noStrike" cap="none" dirty="0">
                <a:solidFill>
                  <a:schemeClr val="dk2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</a:t>
            </a:r>
            <a:r>
              <a:rPr lang="zh-TW" sz="1600" b="1" i="0" u="none" strike="noStrike" cap="none" dirty="0">
                <a:solidFill>
                  <a:schemeClr val="dk2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GHz / 3.</a:t>
            </a:r>
            <a:r>
              <a:rPr lang="en-US" altLang="zh-TW" sz="1600" b="1" i="0" u="none" strike="noStrike" cap="none" dirty="0">
                <a:solidFill>
                  <a:schemeClr val="dk2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6</a:t>
            </a:r>
            <a:r>
              <a:rPr lang="zh-TW" sz="1600" b="1" i="0" u="none" strike="noStrike" cap="none" dirty="0">
                <a:solidFill>
                  <a:schemeClr val="dk2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GHz </a:t>
            </a:r>
          </a:p>
        </p:txBody>
      </p:sp>
      <p:sp>
        <p:nvSpPr>
          <p:cNvPr id="41" name="Shape 275">
            <a:extLst>
              <a:ext uri="{FF2B5EF4-FFF2-40B4-BE49-F238E27FC236}">
                <a16:creationId xmlns:a16="http://schemas.microsoft.com/office/drawing/2014/main" xmlns="" id="{839C65F5-6927-B04F-9F34-72D025700472}"/>
              </a:ext>
            </a:extLst>
          </p:cNvPr>
          <p:cNvSpPr/>
          <p:nvPr/>
        </p:nvSpPr>
        <p:spPr>
          <a:xfrm>
            <a:off x="0" y="1071552"/>
            <a:ext cx="1423182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Hant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Entry</a:t>
            </a:r>
            <a:endParaRPr lang="zh-TW" sz="18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43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14"/>
            <a:ext cx="1769036" cy="500066"/>
          </a:xfrm>
          <a:prstGeom prst="rect">
            <a:avLst/>
          </a:prstGeom>
          <a:noFill/>
        </p:spPr>
      </p:pic>
      <p:sp>
        <p:nvSpPr>
          <p:cNvPr id="44" name="Shape 275">
            <a:extLst>
              <a:ext uri="{FF2B5EF4-FFF2-40B4-BE49-F238E27FC236}">
                <a16:creationId xmlns:a16="http://schemas.microsoft.com/office/drawing/2014/main" xmlns="" id="{839C65F5-6927-B04F-9F34-72D025700472}"/>
              </a:ext>
            </a:extLst>
          </p:cNvPr>
          <p:cNvSpPr/>
          <p:nvPr/>
        </p:nvSpPr>
        <p:spPr>
          <a:xfrm>
            <a:off x="4643438" y="1071552"/>
            <a:ext cx="1423182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1800" b="1" i="0" u="none" strike="noStrike" cap="none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High-end</a:t>
            </a:r>
            <a:endParaRPr lang="zh-TW" sz="18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cxnSp>
        <p:nvCxnSpPr>
          <p:cNvPr id="137" name="Shape 137"/>
          <p:cNvCxnSpPr/>
          <p:nvPr/>
        </p:nvCxnSpPr>
        <p:spPr>
          <a:xfrm rot="5400000">
            <a:off x="3500896" y="2142794"/>
            <a:ext cx="2285222" cy="1451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45" name="Picture 4" descr="C:\Users\user\Desktop\NAS醫療影像加值服務方案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0378"/>
            <a:ext cx="1769036" cy="500066"/>
          </a:xfrm>
          <a:prstGeom prst="rect">
            <a:avLst/>
          </a:prstGeom>
          <a:noFill/>
        </p:spPr>
      </p:pic>
      <p:sp>
        <p:nvSpPr>
          <p:cNvPr id="46" name="Shape 275">
            <a:extLst>
              <a:ext uri="{FF2B5EF4-FFF2-40B4-BE49-F238E27FC236}">
                <a16:creationId xmlns:a16="http://schemas.microsoft.com/office/drawing/2014/main" xmlns="" id="{839C65F5-6927-B04F-9F34-72D025700472}"/>
              </a:ext>
            </a:extLst>
          </p:cNvPr>
          <p:cNvSpPr/>
          <p:nvPr/>
        </p:nvSpPr>
        <p:spPr>
          <a:xfrm>
            <a:off x="0" y="3071816"/>
            <a:ext cx="1423182" cy="380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1800" b="1" i="0" u="none" strike="noStrike" cap="none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Balanced</a:t>
            </a:r>
            <a:endParaRPr lang="zh-TW" sz="1800" b="1" i="0" u="none" strike="noStrike" cap="none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49" name="圖片 48" descr="TS-1677X_Right-angle-of-elevatio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4810" y="3214692"/>
            <a:ext cx="2928958" cy="18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3892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數值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3119" y="1714494"/>
            <a:ext cx="9350027" cy="2357454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714348" y="0"/>
            <a:ext cx="8429652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Hant" sz="3500" dirty="0">
                <a:sym typeface="Arial"/>
              </a:rPr>
              <a:t>Born with fast 2 x 10GBASE-T</a:t>
            </a:r>
            <a:endParaRPr lang="zh-TW" altLang="en-US" sz="3500" dirty="0">
              <a:sym typeface="Arial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xfrm>
            <a:off x="457200" y="857238"/>
            <a:ext cx="8229600" cy="14436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altLang="zh-TW" sz="2000" i="0" u="none" strike="noStrike" cap="none" dirty="0">
                <a:solidFill>
                  <a:schemeClr val="tx1"/>
                </a:solidFill>
                <a:cs typeface="Arial" pitchFamily="34" charset="0"/>
                <a:sym typeface="Arial"/>
              </a:rPr>
              <a:t>TS-1677X </a:t>
            </a:r>
            <a:r>
              <a:rPr lang="en-US" altLang="zh-Hant" sz="2000" i="0" u="none" strike="noStrike" cap="none" dirty="0">
                <a:solidFill>
                  <a:schemeClr val="tx1"/>
                </a:solidFill>
                <a:cs typeface="Arial" pitchFamily="34" charset="0"/>
                <a:sym typeface="Arial"/>
              </a:rPr>
              <a:t>integrates</a:t>
            </a:r>
            <a:r>
              <a:rPr lang="zh-Hant" altLang="en-US" sz="2000" i="0" u="none" strike="noStrike" cap="none" dirty="0">
                <a:solidFill>
                  <a:schemeClr val="tx1"/>
                </a:solidFill>
                <a:cs typeface="Arial" pitchFamily="34" charset="0"/>
                <a:sym typeface="Arial"/>
              </a:rPr>
              <a:t> </a:t>
            </a:r>
            <a:r>
              <a:rPr lang="en-US" altLang="zh-Hant" sz="2000" i="0" u="none" strike="noStrike" cap="none" dirty="0">
                <a:solidFill>
                  <a:schemeClr val="tx1"/>
                </a:solidFill>
                <a:cs typeface="Arial" pitchFamily="34" charset="0"/>
                <a:sym typeface="Arial"/>
              </a:rPr>
              <a:t>2 x 10GBASE-T</a:t>
            </a:r>
            <a:r>
              <a:rPr lang="zh-Hant" altLang="en-US" sz="2000" dirty="0">
                <a:cs typeface="Arial" pitchFamily="34" charset="0"/>
                <a:sym typeface="Arial"/>
              </a:rPr>
              <a:t> </a:t>
            </a:r>
            <a:r>
              <a:rPr lang="en-US" altLang="zh-Hant" sz="2000" dirty="0">
                <a:cs typeface="Arial" pitchFamily="34" charset="0"/>
                <a:sym typeface="Arial"/>
              </a:rPr>
              <a:t>without</a:t>
            </a:r>
            <a:r>
              <a:rPr lang="zh-Hant" altLang="en-US" sz="2000" dirty="0">
                <a:cs typeface="Arial" pitchFamily="34" charset="0"/>
                <a:sym typeface="Arial"/>
              </a:rPr>
              <a:t> </a:t>
            </a:r>
            <a:r>
              <a:rPr lang="en-US" altLang="zh-Hant" sz="2000" dirty="0">
                <a:cs typeface="Arial" pitchFamily="34" charset="0"/>
                <a:sym typeface="Arial"/>
              </a:rPr>
              <a:t>additional</a:t>
            </a:r>
            <a:r>
              <a:rPr lang="zh-Hant" altLang="en-US" sz="2000" dirty="0">
                <a:cs typeface="Arial" pitchFamily="34" charset="0"/>
                <a:sym typeface="Arial"/>
              </a:rPr>
              <a:t> </a:t>
            </a:r>
            <a:r>
              <a:rPr lang="en-US" altLang="zh-Hant" sz="2000" dirty="0">
                <a:cs typeface="Arial" pitchFamily="34" charset="0"/>
                <a:sym typeface="Arial"/>
              </a:rPr>
              <a:t>costs</a:t>
            </a:r>
            <a:endParaRPr lang="en-US" altLang="zh-Hant" sz="2000" i="0" u="none" strike="noStrike" cap="none" dirty="0">
              <a:solidFill>
                <a:schemeClr val="tx1"/>
              </a:solidFill>
              <a:cs typeface="Arial" pitchFamily="34" charset="0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altLang="zh-Hant" sz="2000" dirty="0">
                <a:cs typeface="Arial" pitchFamily="34" charset="0"/>
                <a:sym typeface="Arial"/>
              </a:rPr>
              <a:t>Compatible with</a:t>
            </a:r>
            <a:r>
              <a:rPr lang="zh-Hant" altLang="en-US" sz="2000" dirty="0">
                <a:cs typeface="Arial" pitchFamily="34" charset="0"/>
                <a:sym typeface="Arial"/>
              </a:rPr>
              <a:t> </a:t>
            </a:r>
            <a:r>
              <a:rPr lang="en-US" altLang="zh-Hant" sz="2000" dirty="0">
                <a:cs typeface="Arial" pitchFamily="34" charset="0"/>
                <a:sym typeface="Arial"/>
              </a:rPr>
              <a:t>40GbE and</a:t>
            </a:r>
            <a:r>
              <a:rPr lang="zh-Hant" altLang="en-US" sz="2000" dirty="0">
                <a:cs typeface="Arial" pitchFamily="34" charset="0"/>
                <a:sym typeface="Arial"/>
              </a:rPr>
              <a:t> </a:t>
            </a:r>
            <a:r>
              <a:rPr lang="en-US" altLang="zh-Hant" sz="2000" dirty="0">
                <a:cs typeface="Arial" pitchFamily="34" charset="0"/>
                <a:sym typeface="Arial"/>
              </a:rPr>
              <a:t>10GbE 10GBSE-T or</a:t>
            </a:r>
            <a:r>
              <a:rPr lang="zh-Hant" altLang="en-US" sz="2000" dirty="0">
                <a:cs typeface="Arial" pitchFamily="34" charset="0"/>
                <a:sym typeface="Arial"/>
              </a:rPr>
              <a:t> </a:t>
            </a:r>
            <a:r>
              <a:rPr lang="en-US" altLang="zh-Hant" sz="2000" dirty="0">
                <a:cs typeface="Arial" pitchFamily="34" charset="0"/>
                <a:sym typeface="Arial"/>
              </a:rPr>
              <a:t>SFP+ cards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altLang="zh-Hant" sz="2000" dirty="0">
                <a:cs typeface="Arial" pitchFamily="34" charset="0"/>
                <a:sym typeface="Arial"/>
              </a:rPr>
              <a:t>Live test of</a:t>
            </a:r>
            <a:r>
              <a:rPr lang="zh-Hant" altLang="en-US" sz="2000" dirty="0">
                <a:cs typeface="Arial" pitchFamily="34" charset="0"/>
                <a:sym typeface="Arial"/>
              </a:rPr>
              <a:t> </a:t>
            </a:r>
            <a:r>
              <a:rPr lang="en-US" altLang="zh-Hant" sz="2000" dirty="0">
                <a:cs typeface="Arial" pitchFamily="34" charset="0"/>
                <a:sym typeface="Arial"/>
              </a:rPr>
              <a:t>2 x 10GbE transfer performance</a:t>
            </a:r>
            <a:endParaRPr lang="zh-Hant" altLang="en-US" sz="2000" dirty="0">
              <a:cs typeface="Arial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7457E03-CE34-3045-BDBB-F2BC7E9D0144}"/>
              </a:ext>
            </a:extLst>
          </p:cNvPr>
          <p:cNvSpPr/>
          <p:nvPr/>
        </p:nvSpPr>
        <p:spPr>
          <a:xfrm>
            <a:off x="142844" y="3832221"/>
            <a:ext cx="2786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Tested in QNAP Labs. Figures may vary by environment.</a:t>
            </a:r>
            <a:b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/>
            </a:r>
            <a:b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2 x 10GbE Transfer</a:t>
            </a:r>
            <a:b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Test environment:</a:t>
            </a:r>
            <a:b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NAS: TS-1677X-1700-16G</a:t>
            </a:r>
            <a:b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OS: QTS 4.3.4</a:t>
            </a:r>
            <a:b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Volume type: RAID 5; 16 x Intel SSDSC2BB240G4 SSD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BC02794-210B-754D-A6D6-51B7453A1B53}"/>
              </a:ext>
            </a:extLst>
          </p:cNvPr>
          <p:cNvSpPr/>
          <p:nvPr/>
        </p:nvSpPr>
        <p:spPr>
          <a:xfrm>
            <a:off x="3071834" y="383222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Client </a:t>
            </a:r>
            <a:r>
              <a:rPr lang="ja-JP" alt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sz="800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PC：Windows</a:t>
            </a:r>
            <a: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10, Intel Core i7-6700 3.4 GHz, 32GB RAM, QNAP QXG-10G1T NIC</a:t>
            </a:r>
            <a:r>
              <a:rPr lang="en-US" altLang="ja-JP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, </a:t>
            </a:r>
            <a:r>
              <a:rPr lang="en-US" sz="800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IOMeter</a:t>
            </a:r>
            <a:r>
              <a:rPr lang="en-US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ja-JP" sz="8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sequential read and write</a:t>
            </a:r>
            <a:endParaRPr lang="en-US" sz="800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358082" y="277392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2001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143768" y="334542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200</a:t>
            </a:r>
            <a:r>
              <a:rPr lang="en-US" altLang="zh-TW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5166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7"/>
          <p:cNvSpPr>
            <a:spLocks noGrp="1"/>
          </p:cNvSpPr>
          <p:nvPr>
            <p:ph type="title"/>
          </p:nvPr>
        </p:nvSpPr>
        <p:spPr>
          <a:xfrm>
            <a:off x="-1" y="857238"/>
            <a:ext cx="9144001" cy="188931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Clr>
                <a:srgbClr val="002060"/>
              </a:buClr>
              <a:buSzPct val="25000"/>
            </a:pPr>
            <a:r>
              <a:rPr lang="en-US" altLang="zh-Hant" sz="35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High-capacity 16-bay Enterprise</a:t>
            </a:r>
            <a:br>
              <a:rPr lang="en-US" altLang="zh-Hant" sz="35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</a:br>
            <a:r>
              <a:rPr lang="en-US" altLang="zh-TW" sz="3500" b="1" dirty="0" err="1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Ryzen</a:t>
            </a:r>
            <a:r>
              <a:rPr lang="en-US" altLang="zh-TW" sz="35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Supreme NAS</a:t>
            </a:r>
            <a:endParaRPr lang="zh-TW" altLang="en-US" sz="35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24" name="Shape 39">
            <a:extLst>
              <a:ext uri="{FF2B5EF4-FFF2-40B4-BE49-F238E27FC236}">
                <a16:creationId xmlns:a16="http://schemas.microsoft.com/office/drawing/2014/main" xmlns="" id="{7F7BF488-66A8-8747-B5C2-DDAFE1A45D3D}"/>
              </a:ext>
            </a:extLst>
          </p:cNvPr>
          <p:cNvSpPr txBox="1">
            <a:spLocks/>
          </p:cNvSpPr>
          <p:nvPr/>
        </p:nvSpPr>
        <p:spPr>
          <a:xfrm>
            <a:off x="1171685" y="4500576"/>
            <a:ext cx="1257175" cy="3571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TS-1677X</a:t>
            </a:r>
            <a:endParaRPr lang="zh-TW"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" name="Shape 44"/>
          <p:cNvPicPr preferRelativeResize="0"/>
          <p:nvPr/>
        </p:nvPicPr>
        <p:blipFill rotWithShape="1">
          <a:blip r:embed="rId2" cstate="print">
            <a:alphaModFix/>
          </a:blip>
          <a:srcRect r="55426"/>
          <a:stretch/>
        </p:blipFill>
        <p:spPr>
          <a:xfrm>
            <a:off x="2628011" y="3608052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45"/>
          <p:cNvPicPr preferRelativeResize="0"/>
          <p:nvPr/>
        </p:nvPicPr>
        <p:blipFill rotWithShape="1">
          <a:blip r:embed="rId3" cstate="print">
            <a:alphaModFix/>
          </a:blip>
          <a:srcRect r="55426"/>
          <a:stretch/>
        </p:blipFill>
        <p:spPr>
          <a:xfrm>
            <a:off x="3423293" y="3608052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xmlns="" id="{20B5ADA7-282E-614D-87C5-9DA2E74F88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643320"/>
            <a:ext cx="658105" cy="580681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xmlns="" id="{3F458297-CC2C-DD44-BE4F-A48063F6F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3763357"/>
            <a:ext cx="444500" cy="381000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xmlns="" id="{ACF584DD-1403-2843-B688-80B55189F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94" y="3811974"/>
            <a:ext cx="571500" cy="317500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xmlns="" id="{5096DA8C-35FB-0B41-8E58-23B2EE98D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510" y="3703824"/>
            <a:ext cx="428628" cy="428628"/>
          </a:xfrm>
          <a:prstGeom prst="rect">
            <a:avLst/>
          </a:prstGeom>
        </p:spPr>
      </p:pic>
      <p:grpSp>
        <p:nvGrpSpPr>
          <p:cNvPr id="31" name="Group 2">
            <a:extLst>
              <a:ext uri="{FF2B5EF4-FFF2-40B4-BE49-F238E27FC236}">
                <a16:creationId xmlns:a16="http://schemas.microsoft.com/office/drawing/2014/main" xmlns="" id="{3A95ECFF-5924-0A49-A04C-E0571CFCCCE7}"/>
              </a:ext>
            </a:extLst>
          </p:cNvPr>
          <p:cNvGrpSpPr/>
          <p:nvPr/>
        </p:nvGrpSpPr>
        <p:grpSpPr>
          <a:xfrm>
            <a:off x="7715270" y="3685964"/>
            <a:ext cx="571504" cy="457423"/>
            <a:chOff x="7734909" y="3647114"/>
            <a:chExt cx="656859" cy="550759"/>
          </a:xfrm>
        </p:grpSpPr>
        <p:pic>
          <p:nvPicPr>
            <p:cNvPr id="32" name="Picture 22">
              <a:extLst>
                <a:ext uri="{FF2B5EF4-FFF2-40B4-BE49-F238E27FC236}">
                  <a16:creationId xmlns:a16="http://schemas.microsoft.com/office/drawing/2014/main" xmlns="" id="{969A9500-FFB5-3545-A717-E8961F238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7764609" y="3647114"/>
              <a:ext cx="559157" cy="542048"/>
            </a:xfrm>
            <a:prstGeom prst="rect">
              <a:avLst/>
            </a:prstGeom>
          </p:spPr>
        </p:pic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xmlns="" id="{73E01FE9-3B80-D641-9DDA-A514B91FE819}"/>
                </a:ext>
              </a:extLst>
            </p:cNvPr>
            <p:cNvSpPr txBox="1"/>
            <p:nvPr/>
          </p:nvSpPr>
          <p:spPr>
            <a:xfrm>
              <a:off x="7734909" y="3939829"/>
              <a:ext cx="656859" cy="258044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altLang="zh-TW" sz="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 slots</a:t>
              </a:r>
              <a:endParaRPr lang="en-US" sz="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4" name="圖片 33" descr="10GBASE-T.png">
            <a:extLst>
              <a:ext uri="{FF2B5EF4-FFF2-40B4-BE49-F238E27FC236}">
                <a16:creationId xmlns:a16="http://schemas.microsoft.com/office/drawing/2014/main" xmlns="" id="{552F08DF-375D-F649-B828-C21EDB780D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8491" y="3685964"/>
            <a:ext cx="462151" cy="448636"/>
          </a:xfrm>
          <a:prstGeom prst="rect">
            <a:avLst/>
          </a:prstGeom>
        </p:spPr>
      </p:pic>
      <p:pic>
        <p:nvPicPr>
          <p:cNvPr id="35" name="圖片 34" descr="Windows Server 2016 R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72198" y="3571882"/>
            <a:ext cx="598312" cy="6469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 descr="TS-1677X_fo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857238"/>
            <a:ext cx="6742519" cy="4214824"/>
          </a:xfrm>
          <a:prstGeom prst="rect">
            <a:avLst/>
          </a:prstGeom>
        </p:spPr>
      </p:pic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35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TS-1677X front view</a:t>
            </a:r>
            <a:endParaRPr lang="zh-TW" sz="3500" b="1" i="0" u="none" strike="noStrike" cap="none" dirty="0">
              <a:solidFill>
                <a:srgbClr val="FFFFFF"/>
              </a:solidFill>
              <a:cs typeface="Arial"/>
              <a:sym typeface="Arial"/>
            </a:endParaRPr>
          </a:p>
        </p:txBody>
      </p:sp>
      <p:grpSp>
        <p:nvGrpSpPr>
          <p:cNvPr id="179" name="Shape 179"/>
          <p:cNvGrpSpPr/>
          <p:nvPr/>
        </p:nvGrpSpPr>
        <p:grpSpPr>
          <a:xfrm>
            <a:off x="204060" y="3071816"/>
            <a:ext cx="2724866" cy="633937"/>
            <a:chOff x="-200644" y="305159"/>
            <a:chExt cx="2724866" cy="1691889"/>
          </a:xfrm>
        </p:grpSpPr>
        <p:sp>
          <p:nvSpPr>
            <p:cNvPr id="180" name="Shape 180"/>
            <p:cNvSpPr txBox="1"/>
            <p:nvPr/>
          </p:nvSpPr>
          <p:spPr>
            <a:xfrm>
              <a:off x="-200644" y="1258449"/>
              <a:ext cx="2224800" cy="738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LED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s</a:t>
              </a:r>
              <a:r>
                <a:rPr lang="zh-TW" altLang="en-US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with adjustable brightness</a:t>
              </a:r>
              <a:endPara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cxnSp>
          <p:nvCxnSpPr>
            <p:cNvPr id="181" name="Shape 181"/>
            <p:cNvCxnSpPr>
              <a:cxnSpLocks/>
            </p:cNvCxnSpPr>
            <p:nvPr/>
          </p:nvCxnSpPr>
          <p:spPr>
            <a:xfrm flipV="1">
              <a:off x="1881282" y="305159"/>
              <a:ext cx="642940" cy="1334609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82" name="Shape 182"/>
          <p:cNvGrpSpPr/>
          <p:nvPr/>
        </p:nvGrpSpPr>
        <p:grpSpPr>
          <a:xfrm>
            <a:off x="214282" y="2425867"/>
            <a:ext cx="4612446" cy="738664"/>
            <a:chOff x="-182036" y="2313805"/>
            <a:chExt cx="4612446" cy="738664"/>
          </a:xfrm>
        </p:grpSpPr>
        <p:sp>
          <p:nvSpPr>
            <p:cNvPr id="183" name="Shape 183"/>
            <p:cNvSpPr txBox="1"/>
            <p:nvPr/>
          </p:nvSpPr>
          <p:spPr>
            <a:xfrm>
              <a:off x="-182036" y="2313805"/>
              <a:ext cx="2534029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altLang="en-US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4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x</a:t>
              </a:r>
              <a:r>
                <a:rPr lang="zh-TW" altLang="en-US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 2.5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”</a:t>
              </a:r>
              <a:r>
                <a:rPr lang="zh-TW" altLang="en-US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SSD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drive bays, supporting</a:t>
              </a:r>
              <a:r>
                <a:rPr lang="zh-TW" altLang="en-US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 Qtier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auto </a:t>
              </a:r>
              <a:r>
                <a:rPr lang="en-US" altLang="zh-TW" sz="1500" b="1" dirty="0" err="1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tiering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 and</a:t>
              </a:r>
              <a:r>
                <a:rPr lang="zh-TW" altLang="en-US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 SSD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cache</a:t>
              </a:r>
              <a:endPara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cxnSp>
          <p:nvCxnSpPr>
            <p:cNvPr id="184" name="Shape 184"/>
            <p:cNvCxnSpPr>
              <a:cxnSpLocks/>
            </p:cNvCxnSpPr>
            <p:nvPr/>
          </p:nvCxnSpPr>
          <p:spPr>
            <a:xfrm>
              <a:off x="2318294" y="2572900"/>
              <a:ext cx="2112116" cy="0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85" name="Shape 185"/>
          <p:cNvGrpSpPr/>
          <p:nvPr/>
        </p:nvGrpSpPr>
        <p:grpSpPr>
          <a:xfrm>
            <a:off x="214282" y="4083918"/>
            <a:ext cx="3143272" cy="523200"/>
            <a:chOff x="-429890" y="3262157"/>
            <a:chExt cx="3890663" cy="523200"/>
          </a:xfrm>
        </p:grpSpPr>
        <p:sp>
          <p:nvSpPr>
            <p:cNvPr id="186" name="Shape 186"/>
            <p:cNvSpPr txBox="1"/>
            <p:nvPr/>
          </p:nvSpPr>
          <p:spPr>
            <a:xfrm>
              <a:off x="-429890" y="3262157"/>
              <a:ext cx="2829573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12 x</a:t>
              </a:r>
              <a:r>
                <a:rPr lang="zh-TW" altLang="en-US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 3.5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”/2.5” drive bays</a:t>
              </a:r>
              <a:endPara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cxnSp>
          <p:nvCxnSpPr>
            <p:cNvPr id="187" name="Shape 187"/>
            <p:cNvCxnSpPr/>
            <p:nvPr/>
          </p:nvCxnSpPr>
          <p:spPr>
            <a:xfrm>
              <a:off x="2311259" y="3393063"/>
              <a:ext cx="1149514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91" name="Shape 191"/>
          <p:cNvGrpSpPr/>
          <p:nvPr/>
        </p:nvGrpSpPr>
        <p:grpSpPr>
          <a:xfrm>
            <a:off x="6440218" y="2857502"/>
            <a:ext cx="2703782" cy="949397"/>
            <a:chOff x="5940152" y="3134521"/>
            <a:chExt cx="2703782" cy="949397"/>
          </a:xfrm>
        </p:grpSpPr>
        <p:sp>
          <p:nvSpPr>
            <p:cNvPr id="192" name="Shape 192"/>
            <p:cNvSpPr txBox="1"/>
            <p:nvPr/>
          </p:nvSpPr>
          <p:spPr>
            <a:xfrm>
              <a:off x="7144038" y="3134521"/>
              <a:ext cx="1499896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Power button</a:t>
              </a:r>
              <a:endParaRPr lang="zh-TW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cxnSp>
          <p:nvCxnSpPr>
            <p:cNvPr id="193" name="Shape 193"/>
            <p:cNvCxnSpPr>
              <a:cxnSpLocks/>
            </p:cNvCxnSpPr>
            <p:nvPr/>
          </p:nvCxnSpPr>
          <p:spPr>
            <a:xfrm flipH="1">
              <a:off x="5940152" y="3364745"/>
              <a:ext cx="1149005" cy="719173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194" name="Shape 194"/>
          <p:cNvGrpSpPr/>
          <p:nvPr/>
        </p:nvGrpSpPr>
        <p:grpSpPr>
          <a:xfrm>
            <a:off x="6500826" y="3571882"/>
            <a:ext cx="2521086" cy="969761"/>
            <a:chOff x="6671937" y="-17023031"/>
            <a:chExt cx="2521086" cy="27001858"/>
          </a:xfrm>
        </p:grpSpPr>
        <p:sp>
          <p:nvSpPr>
            <p:cNvPr id="195" name="Shape 195"/>
            <p:cNvSpPr txBox="1"/>
            <p:nvPr/>
          </p:nvSpPr>
          <p:spPr>
            <a:xfrm>
              <a:off x="7623431" y="-17023031"/>
              <a:ext cx="1569592" cy="270018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USB 3.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1 Gen 1</a:t>
              </a:r>
              <a:r>
                <a:rPr lang="zh-TW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 &amp;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 Copy button</a:t>
              </a:r>
              <a:endParaRPr lang="zh-TW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cxnSp>
          <p:nvCxnSpPr>
            <p:cNvPr id="196" name="Shape 196"/>
            <p:cNvCxnSpPr/>
            <p:nvPr/>
          </p:nvCxnSpPr>
          <p:spPr>
            <a:xfrm rot="5400000">
              <a:off x="6038725" y="2446268"/>
              <a:ext cx="2481176" cy="1214751"/>
            </a:xfrm>
            <a:prstGeom prst="bentConnector3">
              <a:avLst>
                <a:gd name="adj1" fmla="val 100446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cxnSp>
        <p:nvCxnSpPr>
          <p:cNvPr id="24" name="Shape 190"/>
          <p:cNvCxnSpPr>
            <a:cxnSpLocks/>
          </p:cNvCxnSpPr>
          <p:nvPr/>
        </p:nvCxnSpPr>
        <p:spPr>
          <a:xfrm flipH="1">
            <a:off x="5643570" y="1857370"/>
            <a:ext cx="1944216" cy="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6" name="Shape 192"/>
          <p:cNvSpPr txBox="1"/>
          <p:nvPr/>
        </p:nvSpPr>
        <p:spPr>
          <a:xfrm>
            <a:off x="7643834" y="1643055"/>
            <a:ext cx="1500166" cy="7858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IR receiver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(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w/ </a:t>
            </a:r>
            <a:r>
              <a:rPr lang="en-US" altLang="zh-Hant" sz="1500" b="1" dirty="0" err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PCIe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graphics card)</a:t>
            </a:r>
            <a:endParaRPr lang="zh-TW" sz="1500" b="1" i="0" u="none" strike="noStrike" cap="none" dirty="0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214282" y="1428742"/>
            <a:ext cx="4612446" cy="734412"/>
            <a:chOff x="214282" y="1428742"/>
            <a:chExt cx="4612446" cy="734412"/>
          </a:xfrm>
        </p:grpSpPr>
        <p:sp>
          <p:nvSpPr>
            <p:cNvPr id="189" name="Shape 189"/>
            <p:cNvSpPr txBox="1"/>
            <p:nvPr/>
          </p:nvSpPr>
          <p:spPr>
            <a:xfrm>
              <a:off x="214282" y="1428742"/>
              <a:ext cx="2214578" cy="7344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LCD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monitor</a:t>
              </a:r>
              <a:r>
                <a:rPr lang="zh-TW" altLang="en-US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with</a:t>
              </a:r>
              <a:r>
                <a:rPr lang="zh-TW" altLang="en-US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 Enter &amp; Select </a:t>
              </a:r>
              <a:r>
                <a:rPr lang="en-US" altLang="zh-TW" sz="1500" b="1" dirty="0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buttons</a:t>
              </a:r>
              <a:endPara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endParaRPr>
            </a:p>
          </p:txBody>
        </p:sp>
        <p:cxnSp>
          <p:nvCxnSpPr>
            <p:cNvPr id="33" name="Shape 184"/>
            <p:cNvCxnSpPr>
              <a:cxnSpLocks/>
            </p:cNvCxnSpPr>
            <p:nvPr/>
          </p:nvCxnSpPr>
          <p:spPr>
            <a:xfrm>
              <a:off x="2214546" y="1571618"/>
              <a:ext cx="2612182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</p:spTree>
    <p:extLst>
      <p:ext uri="{BB962C8B-B14F-4D97-AF65-F5344CB8AC3E}">
        <p14:creationId xmlns:p14="http://schemas.microsoft.com/office/powerpoint/2010/main" xmlns="" val="336516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20"/>
          <p:cNvSpPr/>
          <p:nvPr/>
        </p:nvSpPr>
        <p:spPr>
          <a:xfrm>
            <a:off x="1142976" y="3000378"/>
            <a:ext cx="3357586" cy="1000132"/>
          </a:xfrm>
          <a:prstGeom prst="roundRect">
            <a:avLst>
              <a:gd name="adj" fmla="val 11233"/>
            </a:avLst>
          </a:prstGeom>
          <a:solidFill>
            <a:schemeClr val="accent6">
              <a:lumMod val="50000"/>
            </a:schemeClr>
          </a:solidFill>
          <a:ln w="19050" cap="flat" cmpd="sng">
            <a:noFill/>
            <a:prstDash val="solid"/>
            <a:round/>
            <a:headEnd type="none" w="med" len="med"/>
            <a:tailEnd type="oval" w="lg" len="lg"/>
          </a:ln>
        </p:spPr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5214942" y="1142990"/>
            <a:ext cx="1357322" cy="34290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6072198" y="2428874"/>
            <a:ext cx="428628" cy="17145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214282" y="1533192"/>
            <a:ext cx="4286280" cy="1252872"/>
          </a:xfrm>
          <a:prstGeom prst="roundRect">
            <a:avLst>
              <a:gd name="adj" fmla="val 11233"/>
            </a:avLst>
          </a:prstGeom>
          <a:solidFill>
            <a:srgbClr val="0070C0"/>
          </a:solidFill>
          <a:ln w="19050" cap="flat" cmpd="sng">
            <a:noFill/>
            <a:prstDash val="solid"/>
            <a:round/>
            <a:headEnd type="none" w="med" len="med"/>
            <a:tailEnd type="oval" w="lg" len="lg"/>
          </a:ln>
        </p:spPr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35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TS-1677X internal view</a:t>
            </a:r>
            <a:endParaRPr lang="zh-TW" sz="3500" b="1" i="0" u="none" strike="noStrike" cap="none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214282" y="1571618"/>
            <a:ext cx="4286280" cy="1083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ja-JP" sz="20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Compartmentalized smart cooling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ja-JP" sz="15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Separately detects the CPU &amp; hard drive temperatures to dynamically control fan speeds for quieter operations </a:t>
            </a:r>
            <a:endParaRPr lang="ja-JP" altLang="en-US" sz="15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1142976" y="3071816"/>
            <a:ext cx="4143404" cy="11865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20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Max </a:t>
            </a:r>
            <a:r>
              <a:rPr lang="zh-TW" altLang="en-US" sz="20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64 GB </a:t>
            </a:r>
            <a:r>
              <a:rPr lang="en-US" altLang="zh-Hant" sz="2000" b="1" dirty="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RAM</a:t>
            </a:r>
            <a:endParaRPr lang="en-US" altLang="zh-TW" sz="2000" b="1" dirty="0">
              <a:solidFill>
                <a:srgbClr val="FFFF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altLang="en-US" sz="15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 x DDR4 </a:t>
            </a:r>
            <a:r>
              <a:rPr lang="en-US" altLang="zh-TW" sz="15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Long-</a:t>
            </a:r>
            <a:r>
              <a:rPr lang="zh-TW" altLang="en-US" sz="15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DIMM  </a:t>
            </a:r>
            <a:r>
              <a:rPr lang="en-US" altLang="zh-TW" sz="15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dual-channel memory slots</a:t>
            </a:r>
          </a:p>
        </p:txBody>
      </p:sp>
      <p:cxnSp>
        <p:nvCxnSpPr>
          <p:cNvPr id="10" name="Shape 184"/>
          <p:cNvCxnSpPr>
            <a:cxnSpLocks/>
          </p:cNvCxnSpPr>
          <p:nvPr/>
        </p:nvCxnSpPr>
        <p:spPr>
          <a:xfrm>
            <a:off x="3857620" y="2143122"/>
            <a:ext cx="1897802" cy="1588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0BADFE-01B7-A041-B94D-057BB12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33" t="20603" r="18801" b="21997"/>
          <a:stretch/>
        </p:blipFill>
        <p:spPr>
          <a:xfrm>
            <a:off x="4427984" y="922891"/>
            <a:ext cx="4405621" cy="3934875"/>
          </a:xfrm>
          <a:prstGeom prst="rect">
            <a:avLst/>
          </a:prstGeom>
        </p:spPr>
      </p:pic>
      <p:cxnSp>
        <p:nvCxnSpPr>
          <p:cNvPr id="22" name="Shape 184"/>
          <p:cNvCxnSpPr>
            <a:cxnSpLocks/>
          </p:cNvCxnSpPr>
          <p:nvPr/>
        </p:nvCxnSpPr>
        <p:spPr>
          <a:xfrm>
            <a:off x="4429124" y="3500444"/>
            <a:ext cx="1785950" cy="1588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oval" w="lg" len="lg"/>
          </a:ln>
        </p:spPr>
      </p:cxnSp>
    </p:spTree>
    <p:extLst>
      <p:ext uri="{BB962C8B-B14F-4D97-AF65-F5344CB8AC3E}">
        <p14:creationId xmlns:p14="http://schemas.microsoft.com/office/powerpoint/2010/main" xmlns="" val="716730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3500" b="1" i="0" u="none" strike="noStrike" cap="none" dirty="0">
                <a:solidFill>
                  <a:schemeClr val="lt1"/>
                </a:solidFill>
                <a:cs typeface="Arial" pitchFamily="34" charset="0"/>
                <a:sym typeface="Arial"/>
              </a:rPr>
              <a:t>TS-1677X rear view</a:t>
            </a:r>
            <a:endParaRPr lang="zh-TW" sz="3500" b="1" i="0" u="none" strike="noStrike" cap="none" dirty="0">
              <a:solidFill>
                <a:schemeClr val="lt1"/>
              </a:solidFill>
              <a:cs typeface="Arial" pitchFamily="34" charset="0"/>
              <a:sym typeface="Arial"/>
            </a:endParaRP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xmlns="" id="{FD195DF9-0D38-9C4A-A4FD-0E99F58B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45" t="2401" r="14969"/>
          <a:stretch/>
        </p:blipFill>
        <p:spPr>
          <a:xfrm>
            <a:off x="2143139" y="857238"/>
            <a:ext cx="4844606" cy="4275198"/>
          </a:xfrm>
          <a:prstGeom prst="rect">
            <a:avLst/>
          </a:prstGeom>
        </p:spPr>
      </p:pic>
      <p:sp>
        <p:nvSpPr>
          <p:cNvPr id="34" name="Shape 202"/>
          <p:cNvSpPr txBox="1"/>
          <p:nvPr/>
        </p:nvSpPr>
        <p:spPr>
          <a:xfrm>
            <a:off x="71406" y="4210506"/>
            <a:ext cx="1499987" cy="41914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5 x USB 3.</a:t>
            </a: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 Gen 1</a:t>
            </a:r>
            <a:r>
              <a:rPr lang="zh-TW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Type-A</a:t>
            </a:r>
          </a:p>
        </p:txBody>
      </p:sp>
      <p:sp>
        <p:nvSpPr>
          <p:cNvPr id="35" name="Shape 203"/>
          <p:cNvSpPr txBox="1"/>
          <p:nvPr/>
        </p:nvSpPr>
        <p:spPr>
          <a:xfrm>
            <a:off x="71406" y="3323861"/>
            <a:ext cx="1677844" cy="3908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4 x GbE LAN</a:t>
            </a:r>
          </a:p>
        </p:txBody>
      </p:sp>
      <p:sp>
        <p:nvSpPr>
          <p:cNvPr id="36" name="Shape 204"/>
          <p:cNvSpPr txBox="1"/>
          <p:nvPr/>
        </p:nvSpPr>
        <p:spPr>
          <a:xfrm>
            <a:off x="71406" y="987574"/>
            <a:ext cx="1464282" cy="8170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i="0" u="none" strike="noStrike" cap="none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 x USB 3.</a:t>
            </a:r>
            <a:r>
              <a:rPr lang="en-US" altLang="zh-TW" sz="1500" b="1" i="0" u="none" strike="noStrike" cap="none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 Gen 1 </a:t>
            </a:r>
            <a:r>
              <a:rPr lang="zh-TW" sz="1500" b="1" i="0" u="none" strike="noStrike" cap="none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Type-A</a:t>
            </a:r>
          </a:p>
        </p:txBody>
      </p:sp>
      <p:sp>
        <p:nvSpPr>
          <p:cNvPr id="37" name="Shape 205"/>
          <p:cNvSpPr txBox="1"/>
          <p:nvPr/>
        </p:nvSpPr>
        <p:spPr>
          <a:xfrm>
            <a:off x="71406" y="1815573"/>
            <a:ext cx="1547664" cy="5799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 x USB 3.</a:t>
            </a: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 Gen 1 </a:t>
            </a:r>
            <a:r>
              <a:rPr 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Type-C</a:t>
            </a:r>
          </a:p>
        </p:txBody>
      </p:sp>
      <p:sp>
        <p:nvSpPr>
          <p:cNvPr id="38" name="Shape 206"/>
          <p:cNvSpPr txBox="1"/>
          <p:nvPr/>
        </p:nvSpPr>
        <p:spPr>
          <a:xfrm>
            <a:off x="68254" y="2620035"/>
            <a:ext cx="2003416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 x </a:t>
            </a: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dynamic</a:t>
            </a:r>
            <a:r>
              <a:rPr 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MIC in</a:t>
            </a:r>
          </a:p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 x Line out</a:t>
            </a:r>
          </a:p>
        </p:txBody>
      </p:sp>
      <p:sp>
        <p:nvSpPr>
          <p:cNvPr id="39" name="Shape 207"/>
          <p:cNvSpPr txBox="1"/>
          <p:nvPr/>
        </p:nvSpPr>
        <p:spPr>
          <a:xfrm>
            <a:off x="7500958" y="1247069"/>
            <a:ext cx="1584175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 x PCIe 3.0 x</a:t>
            </a: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8</a:t>
            </a:r>
            <a:endParaRPr lang="zh-TW" sz="1500" b="1" dirty="0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41" name="Shape 208"/>
          <p:cNvSpPr txBox="1"/>
          <p:nvPr/>
        </p:nvSpPr>
        <p:spPr>
          <a:xfrm>
            <a:off x="7500958" y="1685993"/>
            <a:ext cx="1576408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 x PCIe 3.0 x4</a:t>
            </a:r>
          </a:p>
          <a:p>
            <a:pPr>
              <a:buClr>
                <a:srgbClr val="595959"/>
              </a:buClr>
              <a:buSzPct val="25000"/>
            </a:pPr>
            <a:r>
              <a:rPr 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 x PCIe 2.0 x4</a:t>
            </a:r>
          </a:p>
        </p:txBody>
      </p:sp>
      <p:sp>
        <p:nvSpPr>
          <p:cNvPr id="43" name="Shape 209"/>
          <p:cNvSpPr txBox="1"/>
          <p:nvPr/>
        </p:nvSpPr>
        <p:spPr>
          <a:xfrm>
            <a:off x="7500958" y="2342750"/>
            <a:ext cx="130132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speaker</a:t>
            </a:r>
            <a:endParaRPr lang="zh-TW" sz="1500" b="1" dirty="0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44" name="Shape 211"/>
          <p:cNvSpPr/>
          <p:nvPr/>
        </p:nvSpPr>
        <p:spPr>
          <a:xfrm>
            <a:off x="2294209" y="1325137"/>
            <a:ext cx="969711" cy="552660"/>
          </a:xfrm>
          <a:prstGeom prst="rect">
            <a:avLst/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45" name="Shape 212"/>
          <p:cNvSpPr/>
          <p:nvPr/>
        </p:nvSpPr>
        <p:spPr>
          <a:xfrm>
            <a:off x="3309206" y="1297314"/>
            <a:ext cx="1456847" cy="295272"/>
          </a:xfrm>
          <a:prstGeom prst="rect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48" name="Shape 213"/>
          <p:cNvSpPr/>
          <p:nvPr/>
        </p:nvSpPr>
        <p:spPr>
          <a:xfrm>
            <a:off x="2867248" y="2327761"/>
            <a:ext cx="264592" cy="759907"/>
          </a:xfrm>
          <a:prstGeom prst="rect">
            <a:avLst/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49" name="Shape 214"/>
          <p:cNvSpPr/>
          <p:nvPr/>
        </p:nvSpPr>
        <p:spPr>
          <a:xfrm>
            <a:off x="3071802" y="3695913"/>
            <a:ext cx="348070" cy="876101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50" name="Shape 215"/>
          <p:cNvSpPr/>
          <p:nvPr/>
        </p:nvSpPr>
        <p:spPr>
          <a:xfrm>
            <a:off x="3224024" y="2615793"/>
            <a:ext cx="347210" cy="541672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E500EA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cxnSp>
        <p:nvCxnSpPr>
          <p:cNvPr id="51" name="Shape 217"/>
          <p:cNvCxnSpPr>
            <a:cxnSpLocks/>
            <a:endCxn id="49" idx="1"/>
          </p:cNvCxnSpPr>
          <p:nvPr/>
        </p:nvCxnSpPr>
        <p:spPr>
          <a:xfrm flipV="1">
            <a:off x="1428728" y="4133964"/>
            <a:ext cx="1643074" cy="29517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2" name="Shape 218"/>
          <p:cNvCxnSpPr>
            <a:cxnSpLocks/>
          </p:cNvCxnSpPr>
          <p:nvPr/>
        </p:nvCxnSpPr>
        <p:spPr>
          <a:xfrm flipV="1">
            <a:off x="1428728" y="3087669"/>
            <a:ext cx="1703112" cy="412775"/>
          </a:xfrm>
          <a:prstGeom prst="bentConnector3">
            <a:avLst>
              <a:gd name="adj1" fmla="val 34369"/>
            </a:avLst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3" name="Shape 219"/>
          <p:cNvCxnSpPr>
            <a:cxnSpLocks/>
            <a:stCxn id="36" idx="3"/>
          </p:cNvCxnSpPr>
          <p:nvPr/>
        </p:nvCxnSpPr>
        <p:spPr>
          <a:xfrm>
            <a:off x="1535688" y="1396102"/>
            <a:ext cx="1884184" cy="859651"/>
          </a:xfrm>
          <a:prstGeom prst="bentConnector3">
            <a:avLst>
              <a:gd name="adj1" fmla="val 20513"/>
            </a:avLst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4" name="Shape 220"/>
          <p:cNvCxnSpPr/>
          <p:nvPr/>
        </p:nvCxnSpPr>
        <p:spPr>
          <a:xfrm>
            <a:off x="1994688" y="2857502"/>
            <a:ext cx="862800" cy="599"/>
          </a:xfrm>
          <a:prstGeom prst="bentConnector3">
            <a:avLst>
              <a:gd name="adj1" fmla="val 50007"/>
            </a:avLst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5" name="Shape 221"/>
          <p:cNvSpPr/>
          <p:nvPr/>
        </p:nvSpPr>
        <p:spPr>
          <a:xfrm>
            <a:off x="3218205" y="2327761"/>
            <a:ext cx="143985" cy="276734"/>
          </a:xfrm>
          <a:prstGeom prst="rect">
            <a:avLst/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56" name="Shape 222"/>
          <p:cNvSpPr/>
          <p:nvPr/>
        </p:nvSpPr>
        <p:spPr>
          <a:xfrm>
            <a:off x="3347864" y="2327761"/>
            <a:ext cx="223370" cy="276734"/>
          </a:xfrm>
          <a:prstGeom prst="rect">
            <a:avLst/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57" name="Shape 223"/>
          <p:cNvSpPr/>
          <p:nvPr/>
        </p:nvSpPr>
        <p:spPr>
          <a:xfrm>
            <a:off x="6141998" y="4094730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</a:t>
            </a:r>
          </a:p>
        </p:txBody>
      </p:sp>
      <p:cxnSp>
        <p:nvCxnSpPr>
          <p:cNvPr id="58" name="Shape 224"/>
          <p:cNvCxnSpPr>
            <a:cxnSpLocks/>
          </p:cNvCxnSpPr>
          <p:nvPr/>
        </p:nvCxnSpPr>
        <p:spPr>
          <a:xfrm>
            <a:off x="1555304" y="2096291"/>
            <a:ext cx="1659374" cy="18970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9" name="Shape 225"/>
          <p:cNvSpPr/>
          <p:nvPr/>
        </p:nvSpPr>
        <p:spPr>
          <a:xfrm>
            <a:off x="3171348" y="3157465"/>
            <a:ext cx="248523" cy="538448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cxnSp>
        <p:nvCxnSpPr>
          <p:cNvPr id="60" name="Shape 226"/>
          <p:cNvCxnSpPr>
            <a:endCxn id="44" idx="3"/>
          </p:cNvCxnSpPr>
          <p:nvPr/>
        </p:nvCxnSpPr>
        <p:spPr>
          <a:xfrm rot="10800000">
            <a:off x="3263920" y="1601468"/>
            <a:ext cx="4022724" cy="39877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1" name="Shape 227"/>
          <p:cNvCxnSpPr>
            <a:cxnSpLocks/>
            <a:endCxn id="57" idx="0"/>
          </p:cNvCxnSpPr>
          <p:nvPr/>
        </p:nvCxnSpPr>
        <p:spPr>
          <a:xfrm rot="5400000">
            <a:off x="6054008" y="2862094"/>
            <a:ext cx="1594418" cy="870855"/>
          </a:xfrm>
          <a:prstGeom prst="bentConnector3">
            <a:avLst>
              <a:gd name="adj1" fmla="val 130"/>
            </a:avLst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2" name="Shape 228"/>
          <p:cNvCxnSpPr/>
          <p:nvPr/>
        </p:nvCxnSpPr>
        <p:spPr>
          <a:xfrm rot="10800000" flipV="1">
            <a:off x="4643442" y="1428742"/>
            <a:ext cx="2571765" cy="7902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3" name="Shape 226">
            <a:extLst>
              <a:ext uri="{FF2B5EF4-FFF2-40B4-BE49-F238E27FC236}">
                <a16:creationId xmlns:a16="http://schemas.microsoft.com/office/drawing/2014/main" xmlns="" id="{CEBF2C29-78F3-1F4B-8E9A-9C1297498641}"/>
              </a:ext>
            </a:extLst>
          </p:cNvPr>
          <p:cNvCxnSpPr>
            <a:cxnSpLocks/>
            <a:stCxn id="64" idx="1"/>
          </p:cNvCxnSpPr>
          <p:nvPr/>
        </p:nvCxnSpPr>
        <p:spPr>
          <a:xfrm rot="10800000" flipV="1">
            <a:off x="5857884" y="3301732"/>
            <a:ext cx="1214446" cy="913091"/>
          </a:xfrm>
          <a:prstGeom prst="bentConnector3">
            <a:avLst>
              <a:gd name="adj1" fmla="val 99105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64" name="Shape 209">
            <a:extLst>
              <a:ext uri="{FF2B5EF4-FFF2-40B4-BE49-F238E27FC236}">
                <a16:creationId xmlns:a16="http://schemas.microsoft.com/office/drawing/2014/main" xmlns="" id="{A70154D1-F820-5A48-8146-E5E0358CDDC7}"/>
              </a:ext>
            </a:extLst>
          </p:cNvPr>
          <p:cNvSpPr txBox="1"/>
          <p:nvPr/>
        </p:nvSpPr>
        <p:spPr>
          <a:xfrm>
            <a:off x="7072330" y="2857502"/>
            <a:ext cx="1879442" cy="8884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550W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PSU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(w/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8pin+6pin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graphics card power connector)</a:t>
            </a:r>
            <a:endParaRPr lang="zh-TW" sz="1500" b="1" dirty="0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cxnSp>
        <p:nvCxnSpPr>
          <p:cNvPr id="65" name="Shape 218">
            <a:extLst>
              <a:ext uri="{FF2B5EF4-FFF2-40B4-BE49-F238E27FC236}">
                <a16:creationId xmlns:a16="http://schemas.microsoft.com/office/drawing/2014/main" xmlns="" id="{38FC0DF0-8352-C14C-9BD3-943DDEBBC779}"/>
              </a:ext>
            </a:extLst>
          </p:cNvPr>
          <p:cNvCxnSpPr>
            <a:cxnSpLocks/>
            <a:endCxn id="59" idx="1"/>
          </p:cNvCxnSpPr>
          <p:nvPr/>
        </p:nvCxnSpPr>
        <p:spPr>
          <a:xfrm flipV="1">
            <a:off x="1714480" y="3426689"/>
            <a:ext cx="1456868" cy="43094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66" name="Shape 203">
            <a:extLst>
              <a:ext uri="{FF2B5EF4-FFF2-40B4-BE49-F238E27FC236}">
                <a16:creationId xmlns:a16="http://schemas.microsoft.com/office/drawing/2014/main" xmlns="" id="{8AA572D1-5C6C-6243-8180-5E09388A17F3}"/>
              </a:ext>
            </a:extLst>
          </p:cNvPr>
          <p:cNvSpPr txBox="1"/>
          <p:nvPr/>
        </p:nvSpPr>
        <p:spPr>
          <a:xfrm>
            <a:off x="71406" y="3673537"/>
            <a:ext cx="1590158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</a:t>
            </a:r>
            <a:r>
              <a:rPr 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x </a:t>
            </a: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10GBASE-T</a:t>
            </a:r>
            <a:endParaRPr lang="zh-TW" sz="1500" b="1" dirty="0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939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highligh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1185852"/>
            <a:ext cx="2643206" cy="528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08" y="-12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Hant" sz="3500" dirty="0">
                <a:cs typeface="Arial" pitchFamily="34" charset="0"/>
              </a:rPr>
              <a:t>Dual</a:t>
            </a:r>
            <a:r>
              <a:rPr lang="zh-Hant" altLang="en-US" sz="3500" dirty="0">
                <a:cs typeface="Arial" pitchFamily="34" charset="0"/>
              </a:rPr>
              <a:t> </a:t>
            </a:r>
            <a:r>
              <a:rPr lang="en-US" altLang="zh-Hant" sz="3500" dirty="0">
                <a:cs typeface="Arial" pitchFamily="34" charset="0"/>
              </a:rPr>
              <a:t>Multi-Gigabit</a:t>
            </a:r>
            <a:r>
              <a:rPr lang="zh-Hant" altLang="en-US" sz="3500" dirty="0">
                <a:cs typeface="Arial" pitchFamily="34" charset="0"/>
              </a:rPr>
              <a:t> </a:t>
            </a:r>
            <a:r>
              <a:rPr lang="en-US" altLang="zh-Hant" sz="3500" dirty="0">
                <a:cs typeface="Arial" pitchFamily="34" charset="0"/>
              </a:rPr>
              <a:t>10GBASE-T port</a:t>
            </a:r>
            <a:endParaRPr lang="en-US" sz="3500" dirty="0"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26AB5D-05B5-C946-BDFA-2F6DE45C76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45" t="2401" r="42107"/>
          <a:stretch/>
        </p:blipFill>
        <p:spPr>
          <a:xfrm>
            <a:off x="6199634" y="857238"/>
            <a:ext cx="2944366" cy="4275198"/>
          </a:xfrm>
          <a:prstGeom prst="rect">
            <a:avLst/>
          </a:prstGeom>
        </p:spPr>
      </p:pic>
      <p:pic>
        <p:nvPicPr>
          <p:cNvPr id="15" name="Picture 4" descr="C:\Users\user\Desktop\21_PPT對稿QNAP AQC107 10G網卡\15-1-01.png">
            <a:extLst>
              <a:ext uri="{FF2B5EF4-FFF2-40B4-BE49-F238E27FC236}">
                <a16:creationId xmlns:a16="http://schemas.microsoft.com/office/drawing/2014/main" xmlns="" id="{9B070A9E-AA50-9040-BA17-22A6B3F0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534" y="1707654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16" name="Picture 5" descr="C:\Users\user\Desktop\21_PPT對稿QNAP AQC107 10G網卡\15-2-01.png">
            <a:extLst>
              <a:ext uri="{FF2B5EF4-FFF2-40B4-BE49-F238E27FC236}">
                <a16:creationId xmlns:a16="http://schemas.microsoft.com/office/drawing/2014/main" xmlns="" id="{D00DDF4B-0607-9540-B6CD-A6C74CA6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6534" y="2737282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17" name="Picture 6" descr="C:\Users\user\Desktop\21_PPT對稿QNAP AQC107 10G網卡\15-3-01.png">
            <a:extLst>
              <a:ext uri="{FF2B5EF4-FFF2-40B4-BE49-F238E27FC236}">
                <a16:creationId xmlns:a16="http://schemas.microsoft.com/office/drawing/2014/main" xmlns="" id="{8D1D06E5-B51F-624E-AAA1-E4713C07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6534" y="3795886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20" name="文字方塊 16">
            <a:extLst>
              <a:ext uri="{FF2B5EF4-FFF2-40B4-BE49-F238E27FC236}">
                <a16:creationId xmlns:a16="http://schemas.microsoft.com/office/drawing/2014/main" xmlns="" id="{464CEB2C-C6BB-1A4B-8BF5-7FA2DE175CE2}"/>
              </a:ext>
            </a:extLst>
          </p:cNvPr>
          <p:cNvSpPr txBox="1"/>
          <p:nvPr/>
        </p:nvSpPr>
        <p:spPr>
          <a:xfrm>
            <a:off x="4057911" y="1285866"/>
            <a:ext cx="194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Five</a:t>
            </a:r>
            <a:r>
              <a:rPr lang="zh-Hant" altLang="en-US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2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speeds</a:t>
            </a:r>
            <a:endParaRPr lang="zh-TW" altLang="en-US" sz="2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2" name="平行四邊形 28">
            <a:extLst>
              <a:ext uri="{FF2B5EF4-FFF2-40B4-BE49-F238E27FC236}">
                <a16:creationId xmlns:a16="http://schemas.microsoft.com/office/drawing/2014/main" xmlns="" id="{9EBA14F4-B466-1347-A151-086C7366F1C9}"/>
              </a:ext>
            </a:extLst>
          </p:cNvPr>
          <p:cNvSpPr/>
          <p:nvPr/>
        </p:nvSpPr>
        <p:spPr>
          <a:xfrm>
            <a:off x="4071934" y="2262202"/>
            <a:ext cx="748630" cy="288032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文字方塊 26">
            <a:extLst>
              <a:ext uri="{FF2B5EF4-FFF2-40B4-BE49-F238E27FC236}">
                <a16:creationId xmlns:a16="http://schemas.microsoft.com/office/drawing/2014/main" xmlns="" id="{19884504-A504-3546-9BD5-832B1330BA24}"/>
              </a:ext>
            </a:extLst>
          </p:cNvPr>
          <p:cNvSpPr txBox="1"/>
          <p:nvPr/>
        </p:nvSpPr>
        <p:spPr>
          <a:xfrm>
            <a:off x="4071934" y="221171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10G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4" name="平行四邊形 29">
            <a:extLst>
              <a:ext uri="{FF2B5EF4-FFF2-40B4-BE49-F238E27FC236}">
                <a16:creationId xmlns:a16="http://schemas.microsoft.com/office/drawing/2014/main" xmlns="" id="{2660CD5C-C324-F544-9A45-8CAC291E2B8F}"/>
              </a:ext>
            </a:extLst>
          </p:cNvPr>
          <p:cNvSpPr/>
          <p:nvPr/>
        </p:nvSpPr>
        <p:spPr>
          <a:xfrm>
            <a:off x="2214546" y="3286130"/>
            <a:ext cx="2565516" cy="288032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5G/2.5G/1G/100M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平行四邊形 33">
            <a:extLst>
              <a:ext uri="{FF2B5EF4-FFF2-40B4-BE49-F238E27FC236}">
                <a16:creationId xmlns:a16="http://schemas.microsoft.com/office/drawing/2014/main" xmlns="" id="{8254316B-05A3-094E-83B0-81E321888BA0}"/>
              </a:ext>
            </a:extLst>
          </p:cNvPr>
          <p:cNvSpPr/>
          <p:nvPr/>
        </p:nvSpPr>
        <p:spPr>
          <a:xfrm>
            <a:off x="3071802" y="4385825"/>
            <a:ext cx="1681314" cy="288032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文字方塊 34">
            <a:extLst>
              <a:ext uri="{FF2B5EF4-FFF2-40B4-BE49-F238E27FC236}">
                <a16:creationId xmlns:a16="http://schemas.microsoft.com/office/drawing/2014/main" xmlns="" id="{CC94DA77-6FC1-5641-80C1-17D36056FF3C}"/>
              </a:ext>
            </a:extLst>
          </p:cNvPr>
          <p:cNvSpPr txBox="1"/>
          <p:nvPr/>
        </p:nvSpPr>
        <p:spPr>
          <a:xfrm>
            <a:off x="2987824" y="4371950"/>
            <a:ext cx="1805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Disconnected</a:t>
            </a:r>
            <a:endParaRPr lang="zh-TW" altLang="en-US" sz="16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4" name="Shape 225">
            <a:extLst>
              <a:ext uri="{FF2B5EF4-FFF2-40B4-BE49-F238E27FC236}">
                <a16:creationId xmlns:a16="http://schemas.microsoft.com/office/drawing/2014/main" xmlns="" id="{A29A12B8-70D4-D04D-81D8-EF0BEDA8F0B4}"/>
              </a:ext>
            </a:extLst>
          </p:cNvPr>
          <p:cNvSpPr/>
          <p:nvPr/>
        </p:nvSpPr>
        <p:spPr>
          <a:xfrm>
            <a:off x="7227500" y="3118015"/>
            <a:ext cx="248523" cy="538448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44" name="Picture 43" descr="C:\Users\user\Desktop\21_PPT對稿QNAP AQC107 10G網卡\29384737_xxl.png">
            <a:extLst>
              <a:ext uri="{FF2B5EF4-FFF2-40B4-BE49-F238E27FC236}">
                <a16:creationId xmlns:a16="http://schemas.microsoft.com/office/drawing/2014/main" xmlns="" id="{E931DD08-D216-B642-994D-85957568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5926" t="29630" r="9877" b="10906"/>
          <a:stretch>
            <a:fillRect/>
          </a:stretch>
        </p:blipFill>
        <p:spPr bwMode="auto">
          <a:xfrm rot="296378">
            <a:off x="5206030" y="3653988"/>
            <a:ext cx="1973415" cy="15374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5" name="Shape 253">
            <a:extLst>
              <a:ext uri="{FF2B5EF4-FFF2-40B4-BE49-F238E27FC236}">
                <a16:creationId xmlns:a16="http://schemas.microsoft.com/office/drawing/2014/main" xmlns="" id="{F22D3C15-3BD0-EC4D-A1CB-1AD817C627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625882967"/>
              </p:ext>
            </p:extLst>
          </p:nvPr>
        </p:nvGraphicFramePr>
        <p:xfrm>
          <a:off x="178942" y="928676"/>
          <a:ext cx="3464364" cy="219762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r>
                        <a:rPr lang="en-US" alt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a</a:t>
                      </a: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 </a:t>
                      </a:r>
                      <a:endParaRPr lang="en-US" altLang="zh-TW" sz="1400" b="1" dirty="0">
                        <a:latin typeface="Arial" pitchFamily="34" charset="0"/>
                        <a:cs typeface="Arial" pitchFamily="34" charset="0"/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&amp; CAT 7</a:t>
                      </a:r>
                      <a:endParaRPr sz="1400" b="1" dirty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400" b="1" dirty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2983346-9A37-1C46-ACB5-724D4891F01E}"/>
              </a:ext>
            </a:extLst>
          </p:cNvPr>
          <p:cNvSpPr/>
          <p:nvPr/>
        </p:nvSpPr>
        <p:spPr>
          <a:xfrm>
            <a:off x="214314" y="3628911"/>
            <a:ext cx="421481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600"/>
              </a:lnSpc>
            </a:pPr>
            <a:r>
              <a:rPr lang="en-US" altLang="zh-TW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Don't throw away your old cables yet! </a:t>
            </a:r>
            <a:r>
              <a:rPr lang="zh-TW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endParaRPr lang="en-US" altLang="zh-TW" b="1" dirty="0"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  <a:p>
            <a:pPr lvl="0">
              <a:lnSpc>
                <a:spcPts val="2600"/>
              </a:lnSpc>
            </a:pPr>
            <a:r>
              <a:rPr lang="en-US" altLang="zh-TW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Multi-Gigabit </a:t>
            </a:r>
            <a:r>
              <a:rPr lang="en-US" altLang="zh-TW" b="1" dirty="0">
                <a:solidFill>
                  <a:srgbClr val="C00000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NBASE-T</a:t>
            </a:r>
            <a:r>
              <a:rPr lang="zh-TW" altLang="en-US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b="1" dirty="0"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technology supported</a:t>
            </a:r>
            <a:endParaRPr lang="zh-TW" altLang="en-US" b="1" dirty="0">
              <a:solidFill>
                <a:srgbClr val="C00000"/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6786578" y="2714626"/>
            <a:ext cx="1285884" cy="1285884"/>
            <a:chOff x="7569861" y="2786064"/>
            <a:chExt cx="1285884" cy="12858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橢圓 26"/>
            <p:cNvSpPr/>
            <p:nvPr/>
          </p:nvSpPr>
          <p:spPr>
            <a:xfrm>
              <a:off x="7569861" y="2786064"/>
              <a:ext cx="1285884" cy="128588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圖片 20" descr="TS-1677X_10GBASE-T.png"/>
            <p:cNvPicPr>
              <a:picLocks noChangeAspect="1"/>
            </p:cNvPicPr>
            <p:nvPr/>
          </p:nvPicPr>
          <p:blipFill>
            <a:blip r:embed="rId8" cstate="print"/>
            <a:srcRect l="9091" t="9033" r="9091" b="14190"/>
            <a:stretch>
              <a:fillRect/>
            </a:stretch>
          </p:blipFill>
          <p:spPr>
            <a:xfrm>
              <a:off x="7569861" y="2821783"/>
              <a:ext cx="1285884" cy="1214446"/>
            </a:xfrm>
            <a:prstGeom prst="rect">
              <a:avLst/>
            </a:prstGeom>
          </p:spPr>
        </p:pic>
      </p:grpSp>
      <p:grpSp>
        <p:nvGrpSpPr>
          <p:cNvPr id="33" name="群組 32"/>
          <p:cNvGrpSpPr/>
          <p:nvPr/>
        </p:nvGrpSpPr>
        <p:grpSpPr>
          <a:xfrm>
            <a:off x="5643570" y="3143254"/>
            <a:ext cx="1571636" cy="500066"/>
            <a:chOff x="5643570" y="3143254"/>
            <a:chExt cx="1571636" cy="500066"/>
          </a:xfrm>
        </p:grpSpPr>
        <p:cxnSp>
          <p:nvCxnSpPr>
            <p:cNvPr id="36" name="Shape 218">
              <a:extLst>
                <a:ext uri="{FF2B5EF4-FFF2-40B4-BE49-F238E27FC236}">
                  <a16:creationId xmlns:a16="http://schemas.microsoft.com/office/drawing/2014/main" xmlns="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3570" y="3143254"/>
              <a:ext cx="1571636" cy="214314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00B0F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31" name="Shape 218">
              <a:extLst>
                <a:ext uri="{FF2B5EF4-FFF2-40B4-BE49-F238E27FC236}">
                  <a16:creationId xmlns:a16="http://schemas.microsoft.com/office/drawing/2014/main" xmlns="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>
              <a:off x="5643570" y="3357568"/>
              <a:ext cx="1571636" cy="28575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00B0F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</p:spTree>
    <p:extLst>
      <p:ext uri="{BB962C8B-B14F-4D97-AF65-F5344CB8AC3E}">
        <p14:creationId xmlns:p14="http://schemas.microsoft.com/office/powerpoint/2010/main" xmlns="" val="4961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647ED4E-21D0-344B-AB91-8C037489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62" y="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Hant" sz="3500" dirty="0">
                <a:cs typeface="Arial" pitchFamily="34" charset="0"/>
              </a:rPr>
              <a:t>Industry-leading 3</a:t>
            </a:r>
            <a:r>
              <a:rPr lang="zh-Hant" altLang="en-US" sz="3500" dirty="0">
                <a:cs typeface="Arial" pitchFamily="34" charset="0"/>
              </a:rPr>
              <a:t> </a:t>
            </a:r>
            <a:r>
              <a:rPr lang="en-US" altLang="zh-Hant" sz="3500" dirty="0" err="1">
                <a:cs typeface="Arial" pitchFamily="34" charset="0"/>
              </a:rPr>
              <a:t>PCIe</a:t>
            </a:r>
            <a:r>
              <a:rPr lang="zh-Hant" altLang="en-US" sz="3500" dirty="0">
                <a:cs typeface="Arial" pitchFamily="34" charset="0"/>
              </a:rPr>
              <a:t> </a:t>
            </a:r>
            <a:r>
              <a:rPr lang="en-US" altLang="zh-Hant" sz="3500" dirty="0">
                <a:cs typeface="Arial" pitchFamily="34" charset="0"/>
              </a:rPr>
              <a:t>slots</a:t>
            </a:r>
            <a:endParaRPr lang="en-US" sz="3500" dirty="0">
              <a:cs typeface="Arial" pitchFamily="34" charset="0"/>
            </a:endParaRPr>
          </a:p>
        </p:txBody>
      </p:sp>
      <p:sp>
        <p:nvSpPr>
          <p:cNvPr id="6" name="圓角矩形 12">
            <a:extLst>
              <a:ext uri="{FF2B5EF4-FFF2-40B4-BE49-F238E27FC236}">
                <a16:creationId xmlns:a16="http://schemas.microsoft.com/office/drawing/2014/main" xmlns="" id="{809A27B1-5933-B44E-A2A8-EC1F2753A489}"/>
              </a:ext>
            </a:extLst>
          </p:cNvPr>
          <p:cNvSpPr/>
          <p:nvPr/>
        </p:nvSpPr>
        <p:spPr>
          <a:xfrm>
            <a:off x="285720" y="1347615"/>
            <a:ext cx="4116251" cy="1438450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7" name="矩形 13">
            <a:extLst>
              <a:ext uri="{FF2B5EF4-FFF2-40B4-BE49-F238E27FC236}">
                <a16:creationId xmlns:a16="http://schemas.microsoft.com/office/drawing/2014/main" xmlns="" id="{7E2C1919-D553-774F-9823-1C1A9723131F}"/>
              </a:ext>
            </a:extLst>
          </p:cNvPr>
          <p:cNvSpPr/>
          <p:nvPr/>
        </p:nvSpPr>
        <p:spPr>
          <a:xfrm>
            <a:off x="311961" y="1468131"/>
            <a:ext cx="261696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QM2</a:t>
            </a:r>
            <a:r>
              <a: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provides 2</a:t>
            </a:r>
            <a:r>
              <a: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x M.2 SSD slot and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10GBASE-T port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for</a:t>
            </a:r>
            <a:r>
              <a: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SSD cache or</a:t>
            </a:r>
            <a:r>
              <a: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500" b="1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Qtier</a:t>
            </a: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auto </a:t>
            </a:r>
            <a:r>
              <a:rPr lang="en-US" altLang="zh-TW" sz="1500" b="1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tiering</a:t>
            </a: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for optimized storage performance.</a:t>
            </a:r>
          </a:p>
        </p:txBody>
      </p:sp>
      <p:grpSp>
        <p:nvGrpSpPr>
          <p:cNvPr id="9" name="群組 25">
            <a:extLst>
              <a:ext uri="{FF2B5EF4-FFF2-40B4-BE49-F238E27FC236}">
                <a16:creationId xmlns:a16="http://schemas.microsoft.com/office/drawing/2014/main" xmlns="" id="{8C8F4960-4255-D348-A199-579A28092A60}"/>
              </a:ext>
            </a:extLst>
          </p:cNvPr>
          <p:cNvGrpSpPr/>
          <p:nvPr/>
        </p:nvGrpSpPr>
        <p:grpSpPr>
          <a:xfrm>
            <a:off x="2926676" y="1245044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10" name="Shape 715">
              <a:extLst>
                <a:ext uri="{FF2B5EF4-FFF2-40B4-BE49-F238E27FC236}">
                  <a16:creationId xmlns:a16="http://schemas.microsoft.com/office/drawing/2014/main" xmlns="" id="{6D370564-67D3-C249-ACC6-005D81CD650D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endParaRPr>
            </a:p>
          </p:txBody>
        </p:sp>
        <p:sp>
          <p:nvSpPr>
            <p:cNvPr id="11" name="Shape 716">
              <a:extLst>
                <a:ext uri="{FF2B5EF4-FFF2-40B4-BE49-F238E27FC236}">
                  <a16:creationId xmlns:a16="http://schemas.microsoft.com/office/drawing/2014/main" xmlns="" id="{C5194052-C208-3E4C-8342-E958D7922774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7824B9-CF22-6D4C-A798-15E3643001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27561" y="1364206"/>
            <a:ext cx="2158753" cy="1350420"/>
          </a:xfrm>
          <a:prstGeom prst="rect">
            <a:avLst/>
          </a:prstGeom>
        </p:spPr>
      </p:pic>
      <p:sp>
        <p:nvSpPr>
          <p:cNvPr id="13" name="圓角矩形 12">
            <a:extLst>
              <a:ext uri="{FF2B5EF4-FFF2-40B4-BE49-F238E27FC236}">
                <a16:creationId xmlns:a16="http://schemas.microsoft.com/office/drawing/2014/main" xmlns="" id="{D4925513-5C84-C34F-A9E2-E4D970E08128}"/>
              </a:ext>
            </a:extLst>
          </p:cNvPr>
          <p:cNvSpPr/>
          <p:nvPr/>
        </p:nvSpPr>
        <p:spPr>
          <a:xfrm>
            <a:off x="285720" y="3207907"/>
            <a:ext cx="4084655" cy="1578421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7D809E5C-E5D7-7F48-9D66-FB4874ADC2B6}"/>
              </a:ext>
            </a:extLst>
          </p:cNvPr>
          <p:cNvSpPr/>
          <p:nvPr/>
        </p:nvSpPr>
        <p:spPr>
          <a:xfrm>
            <a:off x="288994" y="3309000"/>
            <a:ext cx="278280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USB 3.1 Gen 2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expansion cards</a:t>
            </a:r>
            <a:r>
              <a:rPr lang="zh-TW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provide 10Gb/s with external USB devices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．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Type-A port is also backward compatible with USB 3.1 Gen 1/2.0 devices</a:t>
            </a:r>
            <a:endParaRPr lang="en-US" altLang="zh-TW" sz="15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16" name="群組 25">
            <a:extLst>
              <a:ext uri="{FF2B5EF4-FFF2-40B4-BE49-F238E27FC236}">
                <a16:creationId xmlns:a16="http://schemas.microsoft.com/office/drawing/2014/main" xmlns="" id="{96DC8BD8-FC03-4440-9365-9A4492AC887E}"/>
              </a:ext>
            </a:extLst>
          </p:cNvPr>
          <p:cNvGrpSpPr/>
          <p:nvPr/>
        </p:nvGrpSpPr>
        <p:grpSpPr>
          <a:xfrm>
            <a:off x="2895080" y="3143254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17" name="Shape 715">
              <a:extLst>
                <a:ext uri="{FF2B5EF4-FFF2-40B4-BE49-F238E27FC236}">
                  <a16:creationId xmlns:a16="http://schemas.microsoft.com/office/drawing/2014/main" xmlns="" id="{7F4CA85A-4791-F74D-9807-A0DE319D0471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endParaRPr>
            </a:p>
          </p:txBody>
        </p:sp>
        <p:sp>
          <p:nvSpPr>
            <p:cNvPr id="18" name="Shape 716">
              <a:extLst>
                <a:ext uri="{FF2B5EF4-FFF2-40B4-BE49-F238E27FC236}">
                  <a16:creationId xmlns:a16="http://schemas.microsoft.com/office/drawing/2014/main" xmlns="" id="{DA8D03D2-69E1-2E48-9543-9A6F9EBC0C18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endParaRPr>
            </a:p>
          </p:txBody>
        </p:sp>
      </p:grpSp>
      <p:sp>
        <p:nvSpPr>
          <p:cNvPr id="22" name="圓角矩形 12">
            <a:extLst>
              <a:ext uri="{FF2B5EF4-FFF2-40B4-BE49-F238E27FC236}">
                <a16:creationId xmlns:a16="http://schemas.microsoft.com/office/drawing/2014/main" xmlns="" id="{1C18E126-EA29-EB42-AD5A-E2C4DB9C31DC}"/>
              </a:ext>
            </a:extLst>
          </p:cNvPr>
          <p:cNvSpPr/>
          <p:nvPr/>
        </p:nvSpPr>
        <p:spPr>
          <a:xfrm>
            <a:off x="4709331" y="3207907"/>
            <a:ext cx="4006435" cy="147409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3" name="矩形 13">
            <a:extLst>
              <a:ext uri="{FF2B5EF4-FFF2-40B4-BE49-F238E27FC236}">
                <a16:creationId xmlns:a16="http://schemas.microsoft.com/office/drawing/2014/main" xmlns="" id="{D14B2F8D-9403-6B45-A74B-CBF0A5253170}"/>
              </a:ext>
            </a:extLst>
          </p:cNvPr>
          <p:cNvSpPr/>
          <p:nvPr/>
        </p:nvSpPr>
        <p:spPr>
          <a:xfrm>
            <a:off x="4741117" y="3309000"/>
            <a:ext cx="2474089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SAS expansion card is for adding support of REXP expansion units for up to 40 additional SAS/SATA drives.</a:t>
            </a:r>
          </a:p>
        </p:txBody>
      </p:sp>
      <p:grpSp>
        <p:nvGrpSpPr>
          <p:cNvPr id="25" name="群組 25">
            <a:extLst>
              <a:ext uri="{FF2B5EF4-FFF2-40B4-BE49-F238E27FC236}">
                <a16:creationId xmlns:a16="http://schemas.microsoft.com/office/drawing/2014/main" xmlns="" id="{499F6121-EAA1-D543-9364-6BE31434C77C}"/>
              </a:ext>
            </a:extLst>
          </p:cNvPr>
          <p:cNvGrpSpPr/>
          <p:nvPr/>
        </p:nvGrpSpPr>
        <p:grpSpPr>
          <a:xfrm>
            <a:off x="7240694" y="3163713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26" name="Shape 715">
              <a:extLst>
                <a:ext uri="{FF2B5EF4-FFF2-40B4-BE49-F238E27FC236}">
                  <a16:creationId xmlns:a16="http://schemas.microsoft.com/office/drawing/2014/main" xmlns="" id="{F02C0835-2B23-D043-BEAB-B3BF4F4192A4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endParaRPr>
            </a:p>
          </p:txBody>
        </p:sp>
        <p:sp>
          <p:nvSpPr>
            <p:cNvPr id="27" name="Shape 716">
              <a:extLst>
                <a:ext uri="{FF2B5EF4-FFF2-40B4-BE49-F238E27FC236}">
                  <a16:creationId xmlns:a16="http://schemas.microsoft.com/office/drawing/2014/main" xmlns="" id="{1223FF5E-5A80-2E4C-8424-3FC21F3E73C6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endParaRPr>
            </a:p>
          </p:txBody>
        </p:sp>
      </p:grpSp>
      <p:sp>
        <p:nvSpPr>
          <p:cNvPr id="29" name="圓角矩形 12">
            <a:extLst>
              <a:ext uri="{FF2B5EF4-FFF2-40B4-BE49-F238E27FC236}">
                <a16:creationId xmlns:a16="http://schemas.microsoft.com/office/drawing/2014/main" xmlns="" id="{84B045D9-44AA-EB4A-9BBC-B3B14FEAC5EA}"/>
              </a:ext>
            </a:extLst>
          </p:cNvPr>
          <p:cNvSpPr/>
          <p:nvPr/>
        </p:nvSpPr>
        <p:spPr>
          <a:xfrm>
            <a:off x="4633258" y="1355770"/>
            <a:ext cx="4006435" cy="1438450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xmlns="" id="{49F3CBC3-0C54-2A40-83D9-CFB3032ADE95}"/>
              </a:ext>
            </a:extLst>
          </p:cNvPr>
          <p:cNvSpPr/>
          <p:nvPr/>
        </p:nvSpPr>
        <p:spPr>
          <a:xfrm>
            <a:off x="4692389" y="1468131"/>
            <a:ext cx="262295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40GbE/10GbE</a:t>
            </a:r>
            <a:r>
              <a:rPr lang="zh-Hant" altLang="en-US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and wireless network expansion cards</a:t>
            </a:r>
            <a:endParaRPr lang="zh-TW" altLang="en-US" sz="15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altLang="zh-Hant" sz="15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provide high bandwidth, low latency, or wireless AP.</a:t>
            </a:r>
            <a:endParaRPr lang="en-US" altLang="zh-TW" sz="15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32" name="群組 25">
            <a:extLst>
              <a:ext uri="{FF2B5EF4-FFF2-40B4-BE49-F238E27FC236}">
                <a16:creationId xmlns:a16="http://schemas.microsoft.com/office/drawing/2014/main" xmlns="" id="{17E20EEA-056C-204A-A359-6B6F152AC11D}"/>
              </a:ext>
            </a:extLst>
          </p:cNvPr>
          <p:cNvGrpSpPr/>
          <p:nvPr/>
        </p:nvGrpSpPr>
        <p:grpSpPr>
          <a:xfrm>
            <a:off x="7164621" y="1253199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33" name="Shape 715">
              <a:extLst>
                <a:ext uri="{FF2B5EF4-FFF2-40B4-BE49-F238E27FC236}">
                  <a16:creationId xmlns:a16="http://schemas.microsoft.com/office/drawing/2014/main" xmlns="" id="{646894FE-654D-E843-A6DC-7755F73C49AF}"/>
                </a:ext>
              </a:extLst>
            </p:cNvPr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FFC000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endParaRPr>
            </a:p>
          </p:txBody>
        </p:sp>
        <p:sp>
          <p:nvSpPr>
            <p:cNvPr id="34" name="Shape 716">
              <a:extLst>
                <a:ext uri="{FF2B5EF4-FFF2-40B4-BE49-F238E27FC236}">
                  <a16:creationId xmlns:a16="http://schemas.microsoft.com/office/drawing/2014/main" xmlns="" id="{E0020432-D0DE-214F-AF80-8B78CA4AF262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endParaRPr>
            </a:p>
          </p:txBody>
        </p:sp>
      </p:grpSp>
      <p:pic>
        <p:nvPicPr>
          <p:cNvPr id="40" name="圖片 39" descr="LAN-40G2SF-MLX正面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1405869"/>
            <a:ext cx="1643050" cy="1232288"/>
          </a:xfrm>
          <a:prstGeom prst="rect">
            <a:avLst/>
          </a:prstGeom>
        </p:spPr>
      </p:pic>
      <p:pic>
        <p:nvPicPr>
          <p:cNvPr id="42" name="圖片 41" descr="12G SAS HBA card_R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3229735"/>
            <a:ext cx="1785950" cy="1339463"/>
          </a:xfrm>
          <a:prstGeom prst="rect">
            <a:avLst/>
          </a:prstGeom>
        </p:spPr>
      </p:pic>
      <p:pic>
        <p:nvPicPr>
          <p:cNvPr id="44" name="圖片 43" descr="USB 3.1 Type-A_側面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8487" y="3301174"/>
            <a:ext cx="1297538" cy="1285884"/>
          </a:xfrm>
          <a:prstGeom prst="rect">
            <a:avLst/>
          </a:prstGeom>
        </p:spPr>
      </p:pic>
      <p:sp>
        <p:nvSpPr>
          <p:cNvPr id="37" name="矩形 14">
            <a:extLst>
              <a:ext uri="{FF2B5EF4-FFF2-40B4-BE49-F238E27FC236}">
                <a16:creationId xmlns:a16="http://schemas.microsoft.com/office/drawing/2014/main" xmlns="" id="{DB362D33-B520-C647-A7B6-555505FD577F}"/>
              </a:ext>
            </a:extLst>
          </p:cNvPr>
          <p:cNvSpPr/>
          <p:nvPr/>
        </p:nvSpPr>
        <p:spPr>
          <a:xfrm>
            <a:off x="282075" y="1071553"/>
            <a:ext cx="718025" cy="3571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>
            <a:off x="285720" y="1071552"/>
            <a:ext cx="1143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QM2</a:t>
            </a:r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39" name="矩形 14">
            <a:extLst>
              <a:ext uri="{FF2B5EF4-FFF2-40B4-BE49-F238E27FC236}">
                <a16:creationId xmlns:a16="http://schemas.microsoft.com/office/drawing/2014/main" xmlns="" id="{DB362D33-B520-C647-A7B6-555505FD577F}"/>
              </a:ext>
            </a:extLst>
          </p:cNvPr>
          <p:cNvSpPr/>
          <p:nvPr/>
        </p:nvSpPr>
        <p:spPr>
          <a:xfrm>
            <a:off x="282075" y="2909033"/>
            <a:ext cx="1646719" cy="3770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285720" y="2909032"/>
            <a:ext cx="164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 3.1 Gen 2</a:t>
            </a:r>
            <a:endParaRPr lang="zh-TW" altLang="en-US" sz="16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3" name="矩形 14">
            <a:extLst>
              <a:ext uri="{FF2B5EF4-FFF2-40B4-BE49-F238E27FC236}">
                <a16:creationId xmlns:a16="http://schemas.microsoft.com/office/drawing/2014/main" xmlns="" id="{DB362D33-B520-C647-A7B6-555505FD577F}"/>
              </a:ext>
            </a:extLst>
          </p:cNvPr>
          <p:cNvSpPr/>
          <p:nvPr/>
        </p:nvSpPr>
        <p:spPr>
          <a:xfrm>
            <a:off x="4639793" y="1048398"/>
            <a:ext cx="2523791" cy="3803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/>
          <p:cNvSpPr txBox="1"/>
          <p:nvPr/>
        </p:nvSpPr>
        <p:spPr>
          <a:xfrm>
            <a:off x="4714875" y="1071552"/>
            <a:ext cx="2455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40GbE/10GbE/wireless</a:t>
            </a:r>
            <a:endParaRPr lang="zh-TW" altLang="en-US" sz="16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6" name="矩形 14">
            <a:extLst>
              <a:ext uri="{FF2B5EF4-FFF2-40B4-BE49-F238E27FC236}">
                <a16:creationId xmlns:a16="http://schemas.microsoft.com/office/drawing/2014/main" xmlns="" id="{DB362D33-B520-C647-A7B6-555505FD577F}"/>
              </a:ext>
            </a:extLst>
          </p:cNvPr>
          <p:cNvSpPr/>
          <p:nvPr/>
        </p:nvSpPr>
        <p:spPr>
          <a:xfrm>
            <a:off x="4643438" y="2925551"/>
            <a:ext cx="1214445" cy="3605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/>
          <p:cNvSpPr txBox="1"/>
          <p:nvPr/>
        </p:nvSpPr>
        <p:spPr>
          <a:xfrm>
            <a:off x="4647082" y="2925551"/>
            <a:ext cx="121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SAS (12G)</a:t>
            </a:r>
            <a:endParaRPr lang="zh-TW" altLang="en-US" sz="16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6568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TS-1677X顯卡可用尺寸_201803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553647"/>
            <a:ext cx="4429156" cy="479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C9DC9D4-CB34-2A43-A824-56D21EFA98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72066" y="2143122"/>
            <a:ext cx="3608107" cy="2886485"/>
          </a:xfrm>
          <a:prstGeom prst="rect">
            <a:avLst/>
          </a:prstGeom>
        </p:spPr>
      </p:pic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714348" y="0"/>
            <a:ext cx="8429652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Hant" sz="3500" b="1" i="0" u="none" strike="noStrike" cap="none" dirty="0">
                <a:solidFill>
                  <a:schemeClr val="lt1"/>
                </a:solidFill>
                <a:cs typeface="Arial"/>
                <a:sym typeface="Arial"/>
              </a:rPr>
              <a:t>Do more </a:t>
            </a:r>
            <a:r>
              <a:rPr lang="en-US" altLang="zh-Hant" sz="3500" dirty="0">
                <a:solidFill>
                  <a:schemeClr val="lt1"/>
                </a:solidFill>
                <a:cs typeface="Arial"/>
                <a:sym typeface="Arial"/>
              </a:rPr>
              <a:t>with a graphics card</a:t>
            </a:r>
            <a:endParaRPr lang="zh-TW" sz="350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79E307-9942-354D-AF27-F13D2F4855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1071552"/>
            <a:ext cx="2134644" cy="10050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6B24ABA-59F4-6F42-9EF7-B710378A3E88}"/>
              </a:ext>
            </a:extLst>
          </p:cNvPr>
          <p:cNvSpPr/>
          <p:nvPr/>
        </p:nvSpPr>
        <p:spPr>
          <a:xfrm>
            <a:off x="7554320" y="1643056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3F25268-E067-E34D-A133-3C3EB0B9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643834" y="928676"/>
            <a:ext cx="739814" cy="739813"/>
          </a:xfrm>
          <a:prstGeom prst="rect">
            <a:avLst/>
          </a:prstGeom>
          <a:noFill/>
        </p:spPr>
      </p:pic>
      <p:pic>
        <p:nvPicPr>
          <p:cNvPr id="32" name="Picture 3" descr="\\10.64.2.86\Marketing\MarketingMaterials\素材\網頁設計標準化使用\feat-icon\feat-25.png">
            <a:extLst>
              <a:ext uri="{FF2B5EF4-FFF2-40B4-BE49-F238E27FC236}">
                <a16:creationId xmlns:a16="http://schemas.microsoft.com/office/drawing/2014/main" xmlns="" id="{ACADC5CE-A3C5-1C40-B105-6756EDE8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2571750"/>
            <a:ext cx="565200" cy="5652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4E6E0A-A505-8843-B989-C2DFE394263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57752" y="2285998"/>
            <a:ext cx="1148978" cy="178640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0" y="4429138"/>
            <a:ext cx="2285984" cy="525070"/>
            <a:chOff x="0" y="1357304"/>
            <a:chExt cx="2177127" cy="500066"/>
          </a:xfrm>
        </p:grpSpPr>
        <p:sp>
          <p:nvSpPr>
            <p:cNvPr id="16" name="五邊形 15"/>
            <p:cNvSpPr/>
            <p:nvPr/>
          </p:nvSpPr>
          <p:spPr>
            <a:xfrm>
              <a:off x="319739" y="1357304"/>
              <a:ext cx="1857388" cy="50006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＞形箭號 16"/>
            <p:cNvSpPr/>
            <p:nvPr/>
          </p:nvSpPr>
          <p:spPr>
            <a:xfrm>
              <a:off x="1748499" y="1357304"/>
              <a:ext cx="428628" cy="500066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1357304"/>
              <a:ext cx="1071538" cy="5000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DE2B6272-46CA-EB48-92E5-A601BA5A5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58" y="4494179"/>
            <a:ext cx="2428892" cy="428628"/>
          </a:xfrm>
        </p:spPr>
        <p:txBody>
          <a:bodyPr>
            <a:normAutofit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buClr>
                <a:srgbClr val="000090"/>
              </a:buClr>
              <a:buSzPct val="25000"/>
            </a:pPr>
            <a:r>
              <a:rPr lang="en-US" altLang="zh-Hant" sz="2000" dirty="0">
                <a:solidFill>
                  <a:schemeClr val="bg1"/>
                </a:solidFill>
                <a:cs typeface="Arial" pitchFamily="34" charset="0"/>
                <a:sym typeface="Arial"/>
              </a:rPr>
              <a:t>550W </a:t>
            </a:r>
            <a:r>
              <a:rPr lang="en-US" altLang="zh-TW" sz="2000" dirty="0">
                <a:solidFill>
                  <a:schemeClr val="bg1"/>
                </a:solidFill>
                <a:cs typeface="Arial" pitchFamily="34" charset="0"/>
                <a:sym typeface="Arial"/>
              </a:rPr>
              <a:t>PSU</a:t>
            </a:r>
          </a:p>
        </p:txBody>
      </p:sp>
    </p:spTree>
    <p:extLst>
      <p:ext uri="{BB962C8B-B14F-4D97-AF65-F5344CB8AC3E}">
        <p14:creationId xmlns:p14="http://schemas.microsoft.com/office/powerpoint/2010/main" xmlns="" val="366744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Shape 281"/>
          <p:cNvGrpSpPr/>
          <p:nvPr/>
        </p:nvGrpSpPr>
        <p:grpSpPr>
          <a:xfrm>
            <a:off x="0" y="1955398"/>
            <a:ext cx="8512232" cy="2753489"/>
            <a:chOff x="0" y="2283716"/>
            <a:chExt cx="8512232" cy="2753489"/>
          </a:xfrm>
        </p:grpSpPr>
        <p:pic>
          <p:nvPicPr>
            <p:cNvPr id="282" name="Shape 282"/>
            <p:cNvPicPr preferRelativeResize="0"/>
            <p:nvPr/>
          </p:nvPicPr>
          <p:blipFill rotWithShape="1">
            <a:blip r:embed="rId3" cstate="print">
              <a:alphaModFix/>
            </a:blip>
            <a:srcRect t="1875" b="28226"/>
            <a:stretch/>
          </p:blipFill>
          <p:spPr>
            <a:xfrm>
              <a:off x="0" y="2283716"/>
              <a:ext cx="8512232" cy="268573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sx="98000" sy="98000" algn="tl" rotWithShape="0">
                <a:srgbClr val="333333">
                  <a:alpha val="63921"/>
                </a:srgbClr>
              </a:outerShdw>
            </a:effectLst>
          </p:spPr>
        </p:pic>
        <p:pic>
          <p:nvPicPr>
            <p:cNvPr id="283" name="Shape 283" descr="Linux Station.png"/>
            <p:cNvPicPr preferRelativeResize="0"/>
            <p:nvPr/>
          </p:nvPicPr>
          <p:blipFill rotWithShape="1">
            <a:blip r:embed="rId4" cstate="print">
              <a:alphaModFix/>
            </a:blip>
            <a:srcRect r="22079" b="14309"/>
            <a:stretch/>
          </p:blipFill>
          <p:spPr>
            <a:xfrm>
              <a:off x="3923928" y="3752064"/>
              <a:ext cx="2124032" cy="1274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Shape 284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2534941" y="4095535"/>
              <a:ext cx="1602927" cy="501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Shape 285"/>
            <p:cNvPicPr preferRelativeResize="0"/>
            <p:nvPr/>
          </p:nvPicPr>
          <p:blipFill rotWithShape="1">
            <a:blip r:embed="rId6" cstate="print">
              <a:alphaModFix/>
            </a:blip>
            <a:srcRect/>
            <a:stretch/>
          </p:blipFill>
          <p:spPr>
            <a:xfrm>
              <a:off x="2750964" y="4505692"/>
              <a:ext cx="543104" cy="45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Shape 287"/>
            <p:cNvPicPr preferRelativeResize="0"/>
            <p:nvPr/>
          </p:nvPicPr>
          <p:blipFill rotWithShape="1">
            <a:blip r:embed="rId7" cstate="print">
              <a:alphaModFix/>
            </a:blip>
            <a:srcRect/>
            <a:stretch/>
          </p:blipFill>
          <p:spPr>
            <a:xfrm>
              <a:off x="2183999" y="4470241"/>
              <a:ext cx="566964" cy="566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Shape 288"/>
            <p:cNvPicPr preferRelativeResize="0"/>
            <p:nvPr/>
          </p:nvPicPr>
          <p:blipFill rotWithShape="1">
            <a:blip r:embed="rId8" cstate="print">
              <a:alphaModFix/>
            </a:blip>
            <a:srcRect/>
            <a:stretch/>
          </p:blipFill>
          <p:spPr>
            <a:xfrm>
              <a:off x="3336405" y="4488671"/>
              <a:ext cx="1080375" cy="4807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圖片 16" descr="TS-1677X_fon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2066" y="3741348"/>
            <a:ext cx="1785950" cy="1116418"/>
          </a:xfrm>
          <a:prstGeom prst="rect">
            <a:avLst/>
          </a:prstGeom>
        </p:spPr>
      </p:pic>
      <p:sp>
        <p:nvSpPr>
          <p:cNvPr id="290" name="Shape 290"/>
          <p:cNvSpPr/>
          <p:nvPr/>
        </p:nvSpPr>
        <p:spPr>
          <a:xfrm>
            <a:off x="285720" y="822667"/>
            <a:ext cx="7947268" cy="11775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Virtualization Station:  AMD &amp; NVIDIA </a:t>
            </a:r>
            <a:r>
              <a:rPr lang="en-US" altLang="zh-TW" sz="1800" b="1" i="0" u="none" strike="noStrike" cap="none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graphics cards</a:t>
            </a:r>
            <a:endParaRPr lang="zh-TW" sz="1800" b="1" i="0" u="none" strike="noStrike" cap="none" dirty="0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HybridDesk Station, Linux Station, </a:t>
            </a:r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accelerated transcoding</a:t>
            </a:r>
            <a:r>
              <a:rPr lang="zh-TW" sz="1800" b="1" i="0" u="none" strike="noStrike" cap="none" dirty="0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: </a:t>
            </a:r>
          </a:p>
        </p:txBody>
      </p:sp>
      <p:sp>
        <p:nvSpPr>
          <p:cNvPr id="293" name="Shape 293"/>
          <p:cNvSpPr/>
          <p:nvPr/>
        </p:nvSpPr>
        <p:spPr>
          <a:xfrm>
            <a:off x="638680" y="1428742"/>
            <a:ext cx="6147898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NVIDIA GTX 1050/1060/1070</a:t>
            </a:r>
            <a:r>
              <a:rPr lang="en-US" altLang="zh-TW" sz="1800" b="1" i="0" u="none" strike="noStrike" cap="none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, </a:t>
            </a:r>
            <a:r>
              <a:rPr lang="zh-TW" sz="1800" b="1" i="0" u="none" strike="noStrike" cap="none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P2000 </a:t>
            </a:r>
            <a:r>
              <a:rPr lang="en-US" altLang="zh-Hant" sz="1800" b="1" i="0" u="none" strike="noStrike" cap="none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graphics card only</a:t>
            </a:r>
            <a:endParaRPr lang="zh-TW" sz="1800" b="1" i="0" u="none" strike="noStrike" cap="none" dirty="0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57290" y="71420"/>
            <a:ext cx="7643866" cy="63094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zh-TW" sz="35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GPU Passthrough &amp; QTS</a:t>
            </a:r>
            <a:r>
              <a:rPr lang="en-US" altLang="zh-TW" sz="3500" b="1" dirty="0">
                <a:solidFill>
                  <a:srgbClr val="FFFFFF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support</a:t>
            </a:r>
            <a:endParaRPr lang="zh-TW" altLang="en-US" sz="35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525324" y="120767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pic>
        <p:nvPicPr>
          <p:cNvPr id="18" name="Picture 2" descr="C:\Users\Han Tsai\Desktop\TVS-x73e_直播\rm-ir004.png">
            <a:extLst>
              <a:ext uri="{FF2B5EF4-FFF2-40B4-BE49-F238E27FC236}">
                <a16:creationId xmlns:a16="http://schemas.microsoft.com/office/drawing/2014/main" xmlns="" id="{C0FD2452-7846-E745-AB71-F6B015D2D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01090" y="928676"/>
            <a:ext cx="334075" cy="1254300"/>
          </a:xfrm>
          <a:prstGeom prst="rect">
            <a:avLst/>
          </a:prstGeom>
          <a:noFill/>
        </p:spPr>
      </p:pic>
      <p:pic>
        <p:nvPicPr>
          <p:cNvPr id="20" name="圖片 19" descr="話框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0800000">
            <a:off x="6243994" y="1714494"/>
            <a:ext cx="2165166" cy="13573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F9C65C5-E065-E348-8B51-8E77F4D67B51}"/>
              </a:ext>
            </a:extLst>
          </p:cNvPr>
          <p:cNvSpPr/>
          <p:nvPr/>
        </p:nvSpPr>
        <p:spPr>
          <a:xfrm>
            <a:off x="6357950" y="2001234"/>
            <a:ext cx="192882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15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Optional </a:t>
            </a:r>
            <a:r>
              <a:rPr lang="en-US" altLang="zh-TW" sz="1500" b="1" dirty="0" err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Qbutton</a:t>
            </a:r>
            <a:r>
              <a:rPr lang="en-US" altLang="zh-TW" sz="15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-supported</a:t>
            </a:r>
            <a:r>
              <a:rPr lang="zh-TW" altLang="en-US" sz="15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500" b="1" dirty="0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RM-IR004 remote!</a:t>
            </a:r>
          </a:p>
        </p:txBody>
      </p:sp>
    </p:spTree>
    <p:extLst>
      <p:ext uri="{BB962C8B-B14F-4D97-AF65-F5344CB8AC3E}">
        <p14:creationId xmlns:p14="http://schemas.microsoft.com/office/powerpoint/2010/main" xmlns="" val="2404078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997</Words>
  <Application>Microsoft Macintosh PowerPoint</Application>
  <PresentationFormat>如螢幕大小 (16:9)</PresentationFormat>
  <Paragraphs>230</Paragraphs>
  <Slides>21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Dual 10GBASE-T and up to 8-core performance Get jobs done quickly and efficiently</vt:lpstr>
      <vt:lpstr>There’s always something for you</vt:lpstr>
      <vt:lpstr>TS-1677X front view</vt:lpstr>
      <vt:lpstr>TS-1677X internal view</vt:lpstr>
      <vt:lpstr>TS-1677X rear view</vt:lpstr>
      <vt:lpstr>Dual Multi-Gigabit 10GBASE-T port</vt:lpstr>
      <vt:lpstr>Industry-leading 3 PCIe slots</vt:lpstr>
      <vt:lpstr>Do more with a graphics card</vt:lpstr>
      <vt:lpstr>投影片 9</vt:lpstr>
      <vt:lpstr>GPU upgrades image/video processing</vt:lpstr>
      <vt:lpstr>Ride the AI wave with “QuAI”</vt:lpstr>
      <vt:lpstr>QTS &amp; virtualization increase productivity</vt:lpstr>
      <vt:lpstr>Multi-core with high frequency</vt:lpstr>
      <vt:lpstr>Running vQTS via Virtualzation Station</vt:lpstr>
      <vt:lpstr>One-for-many</vt:lpstr>
      <vt:lpstr>Dedicated resource allocation</vt:lpstr>
      <vt:lpstr>The best platform for vQTS</vt:lpstr>
      <vt:lpstr>Super high capacity surveillance</vt:lpstr>
      <vt:lpstr>Upgrading parts is easy</vt:lpstr>
      <vt:lpstr>Born with fast 2 x 10GBASE-T</vt:lpstr>
      <vt:lpstr>High-capacity 16-bay Enterprise Ryzen Supreme NAS</vt:lpstr>
    </vt:vector>
  </TitlesOfParts>
  <Company>SYNNEX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ChrisTest</cp:lastModifiedBy>
  <cp:revision>215</cp:revision>
  <cp:lastPrinted>2018-03-08T15:25:40Z</cp:lastPrinted>
  <dcterms:created xsi:type="dcterms:W3CDTF">2018-01-29T03:04:07Z</dcterms:created>
  <dcterms:modified xsi:type="dcterms:W3CDTF">2018-03-15T01:57:53Z</dcterms:modified>
</cp:coreProperties>
</file>