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3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1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8" r:id="rId27"/>
    <p:sldId id="282" r:id="rId28"/>
    <p:sldId id="289" r:id="rId29"/>
    <p:sldId id="284" r:id="rId30"/>
    <p:sldId id="290" r:id="rId31"/>
    <p:sldId id="286" r:id="rId32"/>
    <p:sldId id="292" r:id="rId33"/>
    <p:sldId id="287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y Zho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7B21"/>
    <a:srgbClr val="FFCC99"/>
    <a:srgbClr val="37BFC9"/>
    <a:srgbClr val="FF6600"/>
    <a:srgbClr val="4AC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BB2AA6-D840-4088-A909-3CAD07F56896}">
  <a:tblStyle styleId="{05BB2AA6-D840-4088-A909-3CAD07F568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4753"/>
  </p:normalViewPr>
  <p:slideViewPr>
    <p:cSldViewPr snapToGrid="0" snapToObjects="1">
      <p:cViewPr>
        <p:scale>
          <a:sx n="90" d="100"/>
          <a:sy n="90" d="100"/>
        </p:scale>
        <p:origin x="2224" y="10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1018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FECBA-15F2-4EFE-BDFB-8F4A2A136C5C}" type="datetimeFigureOut">
              <a:rPr lang="zh-TW" altLang="en-US" smtClean="0"/>
              <a:pPr/>
              <a:t>2018/3/7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1AA5B-102A-4004-A5A2-B21E245AC5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373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8378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424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5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 free photo</a:t>
            </a:r>
            <a:b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https://www.pexels.com/photo/book-pages-books-close-up-grass-415078/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342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159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3218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400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593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75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612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 free photo</a:t>
            </a:r>
            <a:b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https://www.pexels.com/photo/iphone-technology-iphone-6-plus-apple-17663/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6133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41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7501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24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https://www.pexels.com/photo/blur-cellphone-close-up-communication-574284/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198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i="0" u="none" strike="noStrike" cap="none" dirty="0" smtClea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密碼與指紋辨識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15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2882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0899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Shape 5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0090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612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https://www.pexels.com/photo/computer-desk-electronics-indoors-374074/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1139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612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0594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234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6127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Shape 6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575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Shape 6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5753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6634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69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 free photo</a:t>
            </a:r>
            <a:b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https://www.pexels.com/photo/design-desk-display-eyewear-313690/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119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3218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687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06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026" name="Picture 2" descr="D:\ING\0309\Cover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NG\0309\Images\P5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0" y="40767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000" b="0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2_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NG\0309\Images\P5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0" y="40767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000" b="0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2_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NG\0309\Images\P5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" y="0"/>
            <a:ext cx="9143998" cy="5143499"/>
          </a:xfrm>
          <a:prstGeom prst="rect">
            <a:avLst/>
          </a:prstGeom>
          <a:noFill/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0" y="40767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ING\0309\Images\1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ING\0309\Images\1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" y="0"/>
            <a:ext cx="9143998" cy="514349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026" name="Picture 2" descr="D:\ING\0309\Cover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" y="0"/>
            <a:ext cx="9143998" cy="514349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" name="Shape 2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7" name="Shape 2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2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Shape 29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0" name="Shape 3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3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 Aqua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-1" y="0"/>
            <a:ext cx="9156543" cy="514350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/>
          <p:nvPr userDrawn="1"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 userDrawn="1"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3"/>
          <p:cNvSpPr/>
          <p:nvPr userDrawn="1"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/>
          <p:nvPr userDrawn="1"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/>
          <p:nvPr userDrawn="1"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 userDrawn="1"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Shape 5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55" name="Shape 5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Shape 57"/>
          <p:cNvGrpSpPr/>
          <p:nvPr userDrawn="1"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58" name="Shape 5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 preserve="1">
  <p:cSld name="1_Blank Aqua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-1" y="0"/>
            <a:ext cx="9156543" cy="514350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8482842" y="3353731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Shape 54"/>
          <p:cNvGrpSpPr/>
          <p:nvPr/>
        </p:nvGrpSpPr>
        <p:grpSpPr>
          <a:xfrm>
            <a:off x="7974309" y="4275323"/>
            <a:ext cx="508851" cy="478711"/>
            <a:chOff x="5972700" y="2330200"/>
            <a:chExt cx="411625" cy="387275"/>
          </a:xfrm>
        </p:grpSpPr>
        <p:sp>
          <p:nvSpPr>
            <p:cNvPr id="55" name="Shape 5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Shape 57"/>
          <p:cNvGrpSpPr/>
          <p:nvPr userDrawn="1"/>
        </p:nvGrpSpPr>
        <p:grpSpPr>
          <a:xfrm>
            <a:off x="449385" y="405685"/>
            <a:ext cx="398658" cy="631920"/>
            <a:chOff x="6718575" y="2318625"/>
            <a:chExt cx="256950" cy="407375"/>
          </a:xfrm>
        </p:grpSpPr>
        <p:sp>
          <p:nvSpPr>
            <p:cNvPr id="58" name="Shape 5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橢圓 28"/>
          <p:cNvSpPr/>
          <p:nvPr userDrawn="1"/>
        </p:nvSpPr>
        <p:spPr>
          <a:xfrm>
            <a:off x="192527" y="265458"/>
            <a:ext cx="912374" cy="91237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 userDrawn="1"/>
        </p:nvSpPr>
        <p:spPr>
          <a:xfrm>
            <a:off x="7763022" y="4106116"/>
            <a:ext cx="900000" cy="90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 userDrawn="1"/>
        </p:nvSpPr>
        <p:spPr>
          <a:xfrm>
            <a:off x="8312081" y="3188749"/>
            <a:ext cx="696166" cy="696166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D:\ING\0309\Images\icon-13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48043" y="1037605"/>
            <a:ext cx="1057275" cy="1057275"/>
          </a:xfrm>
          <a:prstGeom prst="rect">
            <a:avLst/>
          </a:prstGeom>
          <a:noFill/>
        </p:spPr>
      </p:pic>
      <p:pic>
        <p:nvPicPr>
          <p:cNvPr id="1027" name="Picture 3" descr="D:\ING\0309\Images\icon-17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47237" y="1567830"/>
            <a:ext cx="1057275" cy="10541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NG\0309\Cover-01-01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109033" y="0"/>
            <a:ext cx="7731099" cy="77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77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" name="Shape 83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84" name="Shape 8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" name="Shape 86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87" name="Shape 8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Shape 95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2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FFB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B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B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B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B6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B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B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B6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B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B6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B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ING\0309\Images\DEMO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9075" y="171450"/>
            <a:ext cx="8534418" cy="480061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8" r:id="rId2"/>
    <p:sldLayoutId id="2147483649" r:id="rId3"/>
    <p:sldLayoutId id="2147483650" r:id="rId4"/>
    <p:sldLayoutId id="2147483667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4" r:id="rId13"/>
    <p:sldLayoutId id="2147483665" r:id="rId14"/>
    <p:sldLayoutId id="2147483658" r:id="rId15"/>
    <p:sldLayoutId id="2147483659" r:id="rId16"/>
    <p:sldLayoutId id="2147483660" r:id="rId17"/>
    <p:sldLayoutId id="2147483661" r:id="rId18"/>
    <p:sldLayoutId id="2147483666" r:id="rId19"/>
    <p:sldLayoutId id="2147483662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1</a:t>
            </a:fld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/>
          <p:cNvGrpSpPr/>
          <p:nvPr/>
        </p:nvGrpSpPr>
        <p:grpSpPr>
          <a:xfrm>
            <a:off x="440760" y="87665"/>
            <a:ext cx="7962040" cy="1010184"/>
            <a:chOff x="649247" y="3308945"/>
            <a:chExt cx="7962040" cy="1010184"/>
          </a:xfrm>
        </p:grpSpPr>
        <p:grpSp>
          <p:nvGrpSpPr>
            <p:cNvPr id="33" name="Shape 119"/>
            <p:cNvGrpSpPr/>
            <p:nvPr/>
          </p:nvGrpSpPr>
          <p:grpSpPr>
            <a:xfrm>
              <a:off x="649247" y="3308945"/>
              <a:ext cx="7962040" cy="1010184"/>
              <a:chOff x="2984973" y="1131591"/>
              <a:chExt cx="4607491" cy="584575"/>
            </a:xfrm>
          </p:grpSpPr>
          <p:sp>
            <p:nvSpPr>
              <p:cNvPr id="35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7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 smtClean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03</a:t>
                </a:r>
                <a:endPara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Shape 223"/>
            <p:cNvSpPr txBox="1"/>
            <p:nvPr/>
          </p:nvSpPr>
          <p:spPr>
            <a:xfrm>
              <a:off x="1828262" y="3639198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強大</a:t>
              </a:r>
              <a:r>
                <a:rPr lang="zh-TW" altLang="en-US" sz="32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篩選器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，沒有關鍵字也能搜</a:t>
              </a:r>
              <a:endParaRPr lang="zh-TW" altLang="en-US" sz="32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28575" y="904796"/>
            <a:ext cx="8686798" cy="3822699"/>
            <a:chOff x="28575" y="904796"/>
            <a:chExt cx="8686798" cy="3822699"/>
          </a:xfrm>
        </p:grpSpPr>
        <p:sp>
          <p:nvSpPr>
            <p:cNvPr id="26" name="圓角矩形 25"/>
            <p:cNvSpPr/>
            <p:nvPr/>
          </p:nvSpPr>
          <p:spPr>
            <a:xfrm flipH="1">
              <a:off x="255261" y="1259510"/>
              <a:ext cx="8460112" cy="3467985"/>
            </a:xfrm>
            <a:prstGeom prst="roundRect">
              <a:avLst>
                <a:gd name="adj" fmla="val 3501"/>
              </a:avLst>
            </a:prstGeom>
            <a:solidFill>
              <a:srgbClr val="37B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98" name="Shape 298" descr="P8-01.png"/>
            <p:cNvPicPr preferRelativeResize="0"/>
            <p:nvPr/>
          </p:nvPicPr>
          <p:blipFill rotWithShape="1">
            <a:blip r:embed="rId3">
              <a:alphaModFix/>
            </a:blip>
            <a:srcRect r="5865"/>
            <a:stretch/>
          </p:blipFill>
          <p:spPr>
            <a:xfrm>
              <a:off x="28575" y="904796"/>
              <a:ext cx="8686798" cy="3784600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299" name="Shape 299"/>
            <p:cNvSpPr txBox="1"/>
            <p:nvPr/>
          </p:nvSpPr>
          <p:spPr>
            <a:xfrm>
              <a:off x="327140" y="1267806"/>
              <a:ext cx="189702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35+</a:t>
              </a:r>
              <a:r>
                <a:rPr lang="en"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篩選條件</a:t>
              </a:r>
              <a:endParaRPr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300" name="Shape 300"/>
            <p:cNvSpPr txBox="1"/>
            <p:nvPr/>
          </p:nvSpPr>
          <p:spPr>
            <a:xfrm>
              <a:off x="2549608" y="1269891"/>
              <a:ext cx="17349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彈性篩選</a:t>
              </a:r>
              <a:endParaRPr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  <p:sp>
          <p:nvSpPr>
            <p:cNvPr id="301" name="Shape 301"/>
            <p:cNvSpPr txBox="1"/>
            <p:nvPr/>
          </p:nvSpPr>
          <p:spPr>
            <a:xfrm>
              <a:off x="4609998" y="1259510"/>
              <a:ext cx="176222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快速指定</a:t>
              </a:r>
              <a:endParaRPr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302" name="Shape 302"/>
            <p:cNvSpPr txBox="1"/>
            <p:nvPr/>
          </p:nvSpPr>
          <p:spPr>
            <a:xfrm>
              <a:off x="6670389" y="1259510"/>
              <a:ext cx="184806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客製化</a:t>
              </a:r>
              <a:endParaRPr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303" name="Shape 303"/>
            <p:cNvSpPr txBox="1"/>
            <p:nvPr/>
          </p:nvSpPr>
          <p:spPr>
            <a:xfrm>
              <a:off x="274311" y="4078762"/>
              <a:ext cx="197566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除基本條件，更提供</a:t>
              </a:r>
              <a:r>
                <a:rPr lang="en" sz="1600" b="1" i="0" u="none" strike="noStrike" cap="none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圖片顏色</a:t>
              </a:r>
              <a:r>
                <a:rPr lang="en" sz="16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等篩選</a:t>
              </a:r>
              <a:endParaRPr sz="16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2417144" y="4077973"/>
              <a:ext cx="20616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cap="none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包含/排除</a:t>
              </a:r>
              <a:r>
                <a:rPr lang="en" sz="16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條件</a:t>
              </a:r>
              <a:endParaRPr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隨意搭配切換</a:t>
              </a:r>
              <a:endParaRPr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  <p:sp>
          <p:nvSpPr>
            <p:cNvPr id="305" name="Shape 305"/>
            <p:cNvSpPr txBox="1"/>
            <p:nvPr/>
          </p:nvSpPr>
          <p:spPr>
            <a:xfrm>
              <a:off x="4505428" y="4077973"/>
              <a:ext cx="20332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提供</a:t>
              </a:r>
              <a:r>
                <a:rPr lang="en" sz="1600" b="1" i="0" u="none" strike="noStrike" cap="none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條件搜尋</a:t>
              </a:r>
              <a:endParaRPr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快速指定所需條件</a:t>
              </a:r>
              <a:endParaRPr sz="16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306" name="Shape 306"/>
            <p:cNvSpPr txBox="1"/>
            <p:nvPr/>
          </p:nvSpPr>
          <p:spPr>
            <a:xfrm>
              <a:off x="6566471" y="4077972"/>
              <a:ext cx="20036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依</a:t>
              </a:r>
              <a:r>
                <a:rPr lang="en" sz="1600" b="1" i="0" u="none" strike="noStrike" cap="none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喜好調整</a:t>
              </a:r>
              <a:r>
                <a:rPr lang="en" sz="16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篩選器之排序、開關</a:t>
              </a:r>
              <a:endParaRPr sz="16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07" name="Shape 307"/>
            <p:cNvPicPr preferRelativeResize="0"/>
            <p:nvPr/>
          </p:nvPicPr>
          <p:blipFill rotWithShape="1">
            <a:blip r:embed="rId4">
              <a:alphaModFix/>
            </a:blip>
            <a:srcRect l="3357" b="26480"/>
            <a:stretch/>
          </p:blipFill>
          <p:spPr>
            <a:xfrm>
              <a:off x="365238" y="1767497"/>
              <a:ext cx="1922431" cy="2247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Shape 308"/>
            <p:cNvPicPr preferRelativeResize="0"/>
            <p:nvPr/>
          </p:nvPicPr>
          <p:blipFill rotWithShape="1">
            <a:blip r:embed="rId5">
              <a:alphaModFix/>
            </a:blip>
            <a:srcRect t="-1" r="2159" b="11756"/>
            <a:stretch/>
          </p:blipFill>
          <p:spPr>
            <a:xfrm>
              <a:off x="2438649" y="1850524"/>
              <a:ext cx="1921058" cy="2165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Shape 3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36087" y="1794053"/>
              <a:ext cx="1896328" cy="2230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Shape 313"/>
            <p:cNvPicPr preferRelativeResize="0"/>
            <p:nvPr/>
          </p:nvPicPr>
          <p:blipFill rotWithShape="1">
            <a:blip r:embed="rId7">
              <a:alphaModFix/>
            </a:blip>
            <a:srcRect r="14464"/>
            <a:stretch/>
          </p:blipFill>
          <p:spPr>
            <a:xfrm>
              <a:off x="6670389" y="2275028"/>
              <a:ext cx="1899746" cy="1365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矩形 37"/>
            <p:cNvSpPr/>
            <p:nvPr/>
          </p:nvSpPr>
          <p:spPr>
            <a:xfrm>
              <a:off x="304913" y="2435984"/>
              <a:ext cx="1047637" cy="11573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2438649" y="2038301"/>
              <a:ext cx="1921058" cy="23672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4609998" y="2038302"/>
              <a:ext cx="1822417" cy="6344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7343775" y="2543175"/>
              <a:ext cx="762000" cy="11573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02"/>
          <p:cNvSpPr/>
          <p:nvPr/>
        </p:nvSpPr>
        <p:spPr>
          <a:xfrm>
            <a:off x="0" y="3729669"/>
            <a:ext cx="9144000" cy="1413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204"/>
          <p:cNvSpPr txBox="1">
            <a:spLocks/>
          </p:cNvSpPr>
          <p:nvPr/>
        </p:nvSpPr>
        <p:spPr>
          <a:xfrm>
            <a:off x="247651" y="4010025"/>
            <a:ext cx="5000624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spcAft>
                <a:spcPts val="1200"/>
              </a:spcAft>
              <a:buClr>
                <a:schemeClr val="dk1"/>
              </a:buClr>
              <a:buSzPts val="3600"/>
            </a:pPr>
            <a:r>
              <a:rPr lang="zh-TW" altLang="en-US" sz="2800" b="1" dirty="0" smtClean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</a:rPr>
              <a:t>您是否因為不便的搜尋工具，在查找時，總是重複的「開啟預覽關閉」檔案？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ctrTitle"/>
          </p:nvPr>
        </p:nvSpPr>
        <p:spPr>
          <a:xfrm>
            <a:off x="2606700" y="1270000"/>
            <a:ext cx="3959200" cy="2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</a:pPr>
            <a: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善用 Qsirch</a:t>
            </a:r>
            <a:b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</a:br>
            <a: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搜尋預覽至分享</a:t>
            </a:r>
            <a:b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</a:br>
            <a: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迅速完成</a:t>
            </a:r>
            <a:endParaRPr sz="3600" b="1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30" name="Shape 330"/>
          <p:cNvSpPr/>
          <p:nvPr/>
        </p:nvSpPr>
        <p:spPr>
          <a:xfrm>
            <a:off x="139700" y="146050"/>
            <a:ext cx="952500" cy="95040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6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Shape 331"/>
          <p:cNvSpPr txBox="1">
            <a:spLocks noGrp="1"/>
          </p:cNvSpPr>
          <p:nvPr>
            <p:ph type="sldNum" idx="4294967295"/>
          </p:nvPr>
        </p:nvSpPr>
        <p:spPr>
          <a:xfrm>
            <a:off x="8607843" y="473637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12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標題 3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altLang="zh-TW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Qsirch 三大輔助搜尋</a:t>
            </a:r>
            <a:endParaRPr lang="zh-TW" altLang="en-US" dirty="0"/>
          </a:p>
        </p:txBody>
      </p:sp>
      <p:grpSp>
        <p:nvGrpSpPr>
          <p:cNvPr id="21" name="群組 20"/>
          <p:cNvGrpSpPr/>
          <p:nvPr/>
        </p:nvGrpSpPr>
        <p:grpSpPr>
          <a:xfrm>
            <a:off x="734972" y="1031049"/>
            <a:ext cx="7962040" cy="1010184"/>
            <a:chOff x="649247" y="1074568"/>
            <a:chExt cx="7962040" cy="1010184"/>
          </a:xfrm>
        </p:grpSpPr>
        <p:grpSp>
          <p:nvGrpSpPr>
            <p:cNvPr id="25" name="Shape 119"/>
            <p:cNvGrpSpPr/>
            <p:nvPr/>
          </p:nvGrpSpPr>
          <p:grpSpPr>
            <a:xfrm>
              <a:off x="649247" y="1074570"/>
              <a:ext cx="7962040" cy="1010185"/>
              <a:chOff x="2984973" y="1131591"/>
              <a:chExt cx="4607491" cy="584575"/>
            </a:xfrm>
          </p:grpSpPr>
          <p:sp>
            <p:nvSpPr>
              <p:cNvPr id="31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8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01</a:t>
                </a:r>
              </a:p>
            </p:txBody>
          </p:sp>
        </p:grpSp>
        <p:sp>
          <p:nvSpPr>
            <p:cNvPr id="26" name="Shape 223"/>
            <p:cNvSpPr txBox="1"/>
            <p:nvPr/>
          </p:nvSpPr>
          <p:spPr>
            <a:xfrm>
              <a:off x="1828262" y="1404821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32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標籤呈現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，所下條件一目瞭然</a:t>
              </a:r>
              <a:endParaRPr lang="zh-TW" altLang="en-US" sz="32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734972" y="2168923"/>
            <a:ext cx="7962040" cy="1010184"/>
            <a:chOff x="649247" y="2193392"/>
            <a:chExt cx="7962040" cy="1010184"/>
          </a:xfrm>
        </p:grpSpPr>
        <p:grpSp>
          <p:nvGrpSpPr>
            <p:cNvPr id="40" name="Shape 119"/>
            <p:cNvGrpSpPr/>
            <p:nvPr/>
          </p:nvGrpSpPr>
          <p:grpSpPr>
            <a:xfrm>
              <a:off x="649247" y="2193394"/>
              <a:ext cx="7962040" cy="1010185"/>
              <a:chOff x="2984973" y="1131591"/>
              <a:chExt cx="4607491" cy="584575"/>
            </a:xfrm>
          </p:grpSpPr>
          <p:sp>
            <p:nvSpPr>
              <p:cNvPr id="42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44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 smtClean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02</a:t>
                </a:r>
                <a:endPara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" name="Shape 223"/>
            <p:cNvSpPr txBox="1"/>
            <p:nvPr/>
          </p:nvSpPr>
          <p:spPr>
            <a:xfrm>
              <a:off x="1828262" y="2523645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32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關鍵字標註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，搜尋結果一次掌握</a:t>
              </a:r>
              <a:endParaRPr lang="zh-TW" altLang="en-US" sz="32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734972" y="3303526"/>
            <a:ext cx="7962040" cy="1010184"/>
            <a:chOff x="649247" y="3308945"/>
            <a:chExt cx="7962040" cy="1010184"/>
          </a:xfrm>
        </p:grpSpPr>
        <p:grpSp>
          <p:nvGrpSpPr>
            <p:cNvPr id="46" name="Shape 119"/>
            <p:cNvGrpSpPr/>
            <p:nvPr/>
          </p:nvGrpSpPr>
          <p:grpSpPr>
            <a:xfrm>
              <a:off x="649247" y="3308947"/>
              <a:ext cx="7962040" cy="1010185"/>
              <a:chOff x="2984973" y="1131591"/>
              <a:chExt cx="4607491" cy="584575"/>
            </a:xfrm>
          </p:grpSpPr>
          <p:sp>
            <p:nvSpPr>
              <p:cNvPr id="48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50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 smtClean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03</a:t>
                </a:r>
                <a:endPara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Shape 223"/>
            <p:cNvSpPr txBox="1"/>
            <p:nvPr/>
          </p:nvSpPr>
          <p:spPr>
            <a:xfrm>
              <a:off x="1828262" y="3639198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32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檔案預覽至分享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快速便利</a:t>
              </a:r>
              <a:endParaRPr lang="zh-TW" altLang="en-US" sz="32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/>
        </p:nvSpPr>
        <p:spPr>
          <a:xfrm>
            <a:off x="4302420" y="2005674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366" name="Shape 366"/>
          <p:cNvPicPr preferRelativeResize="0"/>
          <p:nvPr/>
        </p:nvPicPr>
        <p:blipFill rotWithShape="1">
          <a:blip r:embed="rId3">
            <a:alphaModFix/>
          </a:blip>
          <a:srcRect l="554"/>
          <a:stretch/>
        </p:blipFill>
        <p:spPr>
          <a:xfrm>
            <a:off x="593282" y="1352190"/>
            <a:ext cx="6483292" cy="32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/>
          <p:nvPr/>
        </p:nvSpPr>
        <p:spPr>
          <a:xfrm rot="-5633352">
            <a:off x="1703103" y="1829796"/>
            <a:ext cx="2111099" cy="1500447"/>
          </a:xfrm>
          <a:prstGeom prst="triangle">
            <a:avLst>
              <a:gd name="adj" fmla="val 51046"/>
            </a:avLst>
          </a:prstGeom>
          <a:solidFill>
            <a:srgbClr val="FFCC9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 l="1996" t="-3659" r="63544" b="40954"/>
          <a:stretch/>
        </p:blipFill>
        <p:spPr>
          <a:xfrm>
            <a:off x="2976698" y="1155503"/>
            <a:ext cx="2651444" cy="2610985"/>
          </a:xfrm>
          <a:prstGeom prst="ellipse">
            <a:avLst/>
          </a:prstGeom>
          <a:noFill/>
          <a:ln w="28575" cap="flat" cmpd="sng">
            <a:solidFill>
              <a:srgbClr val="FF7B2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69" name="Shape 369"/>
          <p:cNvGrpSpPr/>
          <p:nvPr/>
        </p:nvGrpSpPr>
        <p:grpSpPr>
          <a:xfrm>
            <a:off x="5873349" y="1940088"/>
            <a:ext cx="2982993" cy="1243320"/>
            <a:chOff x="2602534" y="926058"/>
            <a:chExt cx="2002815" cy="423431"/>
          </a:xfrm>
        </p:grpSpPr>
        <p:sp>
          <p:nvSpPr>
            <p:cNvPr id="370" name="Shape 370"/>
            <p:cNvSpPr/>
            <p:nvPr/>
          </p:nvSpPr>
          <p:spPr>
            <a:xfrm>
              <a:off x="2602534" y="926058"/>
              <a:ext cx="2002815" cy="423431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7030A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371" name="Shape 371"/>
            <p:cNvSpPr txBox="1"/>
            <p:nvPr/>
          </p:nvSpPr>
          <p:spPr>
            <a:xfrm>
              <a:off x="2687991" y="945205"/>
              <a:ext cx="1872592" cy="3930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 dirty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搜尋條件、篩選條件輕鬆區隔，更能</a:t>
              </a:r>
              <a:r>
                <a:rPr lang="en" sz="2000" b="1" i="0" u="none" strike="noStrike" cap="none" dirty="0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隨時刪減，改變搜尋範圍</a:t>
              </a:r>
              <a:r>
                <a:rPr lang="en" sz="2000" b="1" i="0" u="none" strike="noStrike" cap="none" dirty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！</a:t>
              </a:r>
              <a:endParaRPr dirty="0"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grpSp>
        <p:nvGrpSpPr>
          <p:cNvPr id="15" name="群組 36"/>
          <p:cNvGrpSpPr/>
          <p:nvPr/>
        </p:nvGrpSpPr>
        <p:grpSpPr>
          <a:xfrm>
            <a:off x="587927" y="97694"/>
            <a:ext cx="7962040" cy="1010184"/>
            <a:chOff x="649247" y="1074568"/>
            <a:chExt cx="7962040" cy="1010184"/>
          </a:xfrm>
        </p:grpSpPr>
        <p:grpSp>
          <p:nvGrpSpPr>
            <p:cNvPr id="16" name="Shape 119"/>
            <p:cNvGrpSpPr/>
            <p:nvPr/>
          </p:nvGrpSpPr>
          <p:grpSpPr>
            <a:xfrm>
              <a:off x="649247" y="1074568"/>
              <a:ext cx="7962040" cy="1010184"/>
              <a:chOff x="2984973" y="1131591"/>
              <a:chExt cx="4607491" cy="584575"/>
            </a:xfrm>
          </p:grpSpPr>
          <p:sp>
            <p:nvSpPr>
              <p:cNvPr id="18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20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01</a:t>
                </a:r>
              </a:p>
            </p:txBody>
          </p:sp>
        </p:grpSp>
        <p:sp>
          <p:nvSpPr>
            <p:cNvPr id="17" name="Shape 223"/>
            <p:cNvSpPr txBox="1"/>
            <p:nvPr/>
          </p:nvSpPr>
          <p:spPr>
            <a:xfrm>
              <a:off x="1828262" y="1404821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32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標籤呈現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，所下條件一目瞭然</a:t>
              </a:r>
              <a:endParaRPr lang="zh-TW" altLang="en-US" sz="32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37"/>
          <p:cNvGrpSpPr/>
          <p:nvPr/>
        </p:nvGrpSpPr>
        <p:grpSpPr>
          <a:xfrm>
            <a:off x="574810" y="101926"/>
            <a:ext cx="7962040" cy="1010184"/>
            <a:chOff x="649247" y="2193392"/>
            <a:chExt cx="7962040" cy="1010184"/>
          </a:xfrm>
        </p:grpSpPr>
        <p:grpSp>
          <p:nvGrpSpPr>
            <p:cNvPr id="22" name="Shape 119"/>
            <p:cNvGrpSpPr/>
            <p:nvPr/>
          </p:nvGrpSpPr>
          <p:grpSpPr>
            <a:xfrm>
              <a:off x="649247" y="2193392"/>
              <a:ext cx="7962040" cy="1010184"/>
              <a:chOff x="2984973" y="1131591"/>
              <a:chExt cx="4607491" cy="584575"/>
            </a:xfrm>
          </p:grpSpPr>
          <p:sp>
            <p:nvSpPr>
              <p:cNvPr id="24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26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 smtClean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02</a:t>
                </a:r>
                <a:endPara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Shape 223"/>
            <p:cNvSpPr txBox="1"/>
            <p:nvPr/>
          </p:nvSpPr>
          <p:spPr>
            <a:xfrm>
              <a:off x="1828262" y="2523645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32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關鍵字標註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，搜尋結果一次掌握</a:t>
              </a:r>
              <a:endParaRPr lang="zh-TW" altLang="en-US" sz="32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sp>
        <p:nvSpPr>
          <p:cNvPr id="379" name="Shape 379"/>
          <p:cNvSpPr/>
          <p:nvPr/>
        </p:nvSpPr>
        <p:spPr>
          <a:xfrm>
            <a:off x="4302420" y="2161249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 r="31806"/>
          <a:stretch/>
        </p:blipFill>
        <p:spPr>
          <a:xfrm>
            <a:off x="218460" y="1874282"/>
            <a:ext cx="4424766" cy="300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 rotWithShape="1">
          <a:blip r:embed="rId4">
            <a:alphaModFix/>
          </a:blip>
          <a:srcRect r="29643"/>
          <a:stretch/>
        </p:blipFill>
        <p:spPr>
          <a:xfrm>
            <a:off x="4517730" y="1908461"/>
            <a:ext cx="4508205" cy="29325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2" name="Shape 382"/>
          <p:cNvSpPr/>
          <p:nvPr/>
        </p:nvSpPr>
        <p:spPr>
          <a:xfrm>
            <a:off x="4302421" y="1330695"/>
            <a:ext cx="4753954" cy="533400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196786" y="1340882"/>
            <a:ext cx="4953000" cy="533400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256560" y="1399100"/>
            <a:ext cx="4550326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透過</a:t>
            </a:r>
            <a:r>
              <a:rPr lang="en" sz="2000" b="1" i="0" u="none" strike="noStrike" cap="none" dirty="0">
                <a:solidFill>
                  <a:srgbClr val="FFFF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關鍵字標註</a:t>
            </a: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，快速瀏覽搜尋結果。</a:t>
            </a:r>
            <a:endParaRPr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5400380" y="1399100"/>
            <a:ext cx="4550326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確認後，進一步</a:t>
            </a:r>
            <a:r>
              <a:rPr lang="en" sz="2000" b="1" i="0" u="none" strike="noStrike" cap="none" dirty="0">
                <a:solidFill>
                  <a:srgbClr val="FFFF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瀏覽全文</a:t>
            </a: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！</a:t>
            </a:r>
            <a:endParaRPr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8"/>
          <p:cNvGrpSpPr/>
          <p:nvPr/>
        </p:nvGrpSpPr>
        <p:grpSpPr>
          <a:xfrm>
            <a:off x="565285" y="101925"/>
            <a:ext cx="7962040" cy="1010184"/>
            <a:chOff x="649247" y="3308945"/>
            <a:chExt cx="7962040" cy="1010184"/>
          </a:xfrm>
        </p:grpSpPr>
        <p:grpSp>
          <p:nvGrpSpPr>
            <p:cNvPr id="39" name="Shape 119"/>
            <p:cNvGrpSpPr/>
            <p:nvPr/>
          </p:nvGrpSpPr>
          <p:grpSpPr>
            <a:xfrm>
              <a:off x="649247" y="3308945"/>
              <a:ext cx="7962040" cy="1010184"/>
              <a:chOff x="2984973" y="1131591"/>
              <a:chExt cx="4607491" cy="584575"/>
            </a:xfrm>
          </p:grpSpPr>
          <p:sp>
            <p:nvSpPr>
              <p:cNvPr id="41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43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 smtClean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03</a:t>
                </a:r>
                <a:endPara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Shape 223"/>
            <p:cNvSpPr txBox="1"/>
            <p:nvPr/>
          </p:nvSpPr>
          <p:spPr>
            <a:xfrm>
              <a:off x="1828262" y="3639198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32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檔案預覽至分享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快速便利</a:t>
              </a:r>
              <a:endParaRPr lang="zh-TW" altLang="en-US" sz="32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sp>
        <p:nvSpPr>
          <p:cNvPr id="396" name="Shape 396"/>
          <p:cNvSpPr/>
          <p:nvPr/>
        </p:nvSpPr>
        <p:spPr>
          <a:xfrm>
            <a:off x="4302420" y="1853274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387656" y="2484244"/>
            <a:ext cx="3489200" cy="4926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支援音樂、圖片、影片即時預覽</a:t>
            </a:r>
            <a:endParaRPr sz="1800" b="1" i="0" u="none" strike="noStrike" cap="none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387656" y="1892844"/>
            <a:ext cx="3489250" cy="4926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支援 PDF、Microsoft 文件預覽</a:t>
            </a:r>
            <a:endParaRPr sz="1800" b="1" i="0" u="none" strike="noStrike" cap="none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2045834" y="3703444"/>
            <a:ext cx="1828800" cy="8382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支援VLC Client串流播放</a:t>
            </a:r>
            <a:endParaRPr sz="1800" b="1" i="0" u="none" strike="noStrike" cap="none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03" name="Shape 403"/>
          <p:cNvSpPr/>
          <p:nvPr/>
        </p:nvSpPr>
        <p:spPr>
          <a:xfrm>
            <a:off x="387656" y="3093844"/>
            <a:ext cx="3489200" cy="4926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支援360度全景檔案瀏覽</a:t>
            </a:r>
            <a:endParaRPr sz="1800" b="1" i="0" u="none" strike="noStrike" cap="none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404" name="Shape 4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9834" y="4084444"/>
            <a:ext cx="691444" cy="7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Shape 405"/>
          <p:cNvSpPr/>
          <p:nvPr/>
        </p:nvSpPr>
        <p:spPr>
          <a:xfrm>
            <a:off x="4261278" y="1291287"/>
            <a:ext cx="4753954" cy="533400"/>
          </a:xfrm>
          <a:prstGeom prst="homePlate">
            <a:avLst>
              <a:gd name="adj" fmla="val 50000"/>
            </a:avLst>
          </a:prstGeom>
          <a:solidFill>
            <a:srgbClr val="FF993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06" name="Shape 406"/>
          <p:cNvSpPr/>
          <p:nvPr/>
        </p:nvSpPr>
        <p:spPr>
          <a:xfrm>
            <a:off x="196786" y="1291287"/>
            <a:ext cx="4953000" cy="533400"/>
          </a:xfrm>
          <a:prstGeom prst="homePlate">
            <a:avLst>
              <a:gd name="adj" fmla="val 50000"/>
            </a:avLst>
          </a:prstGeom>
          <a:solidFill>
            <a:srgbClr val="FF993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07" name="Shape 407"/>
          <p:cNvSpPr txBox="1"/>
          <p:nvPr/>
        </p:nvSpPr>
        <p:spPr>
          <a:xfrm>
            <a:off x="263831" y="1307622"/>
            <a:ext cx="4550326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 dirty="0" smtClean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預覽</a:t>
            </a:r>
            <a:endParaRPr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408" name="Shape 408"/>
          <p:cNvSpPr txBox="1"/>
          <p:nvPr/>
        </p:nvSpPr>
        <p:spPr>
          <a:xfrm>
            <a:off x="5344293" y="1322189"/>
            <a:ext cx="2675426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 dirty="0" smtClean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分享</a:t>
            </a:r>
            <a:endParaRPr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4860300" y="2430622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NAS使用者</a:t>
            </a:r>
            <a:endParaRPr sz="1400" b="1" i="0" u="none" strike="noStrike" cap="none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6005200" y="2430622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Email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7164252" y="2412705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更多社群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4621346" y="1907330"/>
            <a:ext cx="4116253" cy="4926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多元管道</a:t>
            </a:r>
            <a:endParaRPr sz="1800" b="1" i="0" u="none" strike="noStrike" cap="none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413" name="Shape 413" descr="Image result for crown icon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27366" y="2202758"/>
            <a:ext cx="766771" cy="76677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 txBox="1"/>
          <p:nvPr/>
        </p:nvSpPr>
        <p:spPr>
          <a:xfrm>
            <a:off x="6035312" y="3404027"/>
            <a:ext cx="1066800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自訂網域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4860300" y="3421816"/>
            <a:ext cx="1066800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Smartshare</a:t>
            </a:r>
            <a:endParaRPr sz="12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7210324" y="3408861"/>
            <a:ext cx="1066800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彈性選擇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4621347" y="2892430"/>
            <a:ext cx="4116252" cy="4926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自訂網域</a:t>
            </a:r>
            <a:endParaRPr sz="1800" b="1" i="0" u="none" strike="noStrike" cap="none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418" name="Shape 418" descr="Image result for crown icon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43326" y="3200048"/>
            <a:ext cx="766771" cy="76677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Shape 419"/>
          <p:cNvSpPr txBox="1"/>
          <p:nvPr/>
        </p:nvSpPr>
        <p:spPr>
          <a:xfrm>
            <a:off x="4874112" y="4371794"/>
            <a:ext cx="1097575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有效期限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6040613" y="4366081"/>
            <a:ext cx="1097575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密碼保護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21" name="Shape 421"/>
          <p:cNvSpPr txBox="1"/>
          <p:nvPr/>
        </p:nvSpPr>
        <p:spPr>
          <a:xfrm>
            <a:off x="7251700" y="4375976"/>
            <a:ext cx="1097575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SSL 加密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4621347" y="3873422"/>
            <a:ext cx="4116252" cy="4926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安全設定</a:t>
            </a:r>
            <a:endParaRPr sz="1800" b="1" i="0" u="none" strike="noStrike" cap="none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 idx="4294967295"/>
          </p:nvPr>
        </p:nvSpPr>
        <p:spPr>
          <a:xfrm>
            <a:off x="847724" y="1849438"/>
            <a:ext cx="8296275" cy="153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8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DEMO</a:t>
            </a:r>
            <a:endParaRPr b="1"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/>
        </p:nvSpPr>
        <p:spPr>
          <a:xfrm>
            <a:off x="0" y="0"/>
            <a:ext cx="9144000" cy="164782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514350" y="352425"/>
            <a:ext cx="8458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2800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您是否曾因以下狀況造成績效不佳？</a:t>
            </a:r>
            <a:br>
              <a:rPr lang="en" sz="2800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</a:br>
            <a:r>
              <a:rPr lang="en" sz="2800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1.總是因查找檔案，中斷工作流程…</a:t>
            </a:r>
            <a:br>
              <a:rPr lang="en" sz="2800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</a:br>
            <a:r>
              <a:rPr lang="en" sz="2800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2.出門在外，臨時要的關鍵檔案拿不到…</a:t>
            </a:r>
            <a:endParaRPr sz="2800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ctrTitle"/>
          </p:nvPr>
        </p:nvSpPr>
        <p:spPr>
          <a:xfrm>
            <a:off x="2479700" y="939800"/>
            <a:ext cx="4302100" cy="2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</a:pPr>
            <a: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善用 Qsirch  </a:t>
            </a:r>
            <a:b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</a:br>
            <a: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在哪都能立刻搜尋</a:t>
            </a:r>
            <a:endParaRPr sz="3600" b="1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44" name="Shape 444"/>
          <p:cNvSpPr/>
          <p:nvPr/>
        </p:nvSpPr>
        <p:spPr>
          <a:xfrm>
            <a:off x="139700" y="127000"/>
            <a:ext cx="952500" cy="95040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6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 txBox="1">
            <a:spLocks noGrp="1"/>
          </p:cNvSpPr>
          <p:nvPr>
            <p:ph type="sldNum" idx="4294967295"/>
          </p:nvPr>
        </p:nvSpPr>
        <p:spPr>
          <a:xfrm>
            <a:off x="8607843" y="473637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19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69088" flipH="1">
            <a:off x="4764010" y="2600270"/>
            <a:ext cx="4579882" cy="288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50571">
            <a:off x="106155" y="2560398"/>
            <a:ext cx="4912924" cy="309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 descr="話框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27082" y="1112368"/>
            <a:ext cx="2984615" cy="183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 descr="話框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3662" y="1112368"/>
            <a:ext cx="2847625" cy="178514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/>
          <p:nvPr/>
        </p:nvSpPr>
        <p:spPr>
          <a:xfrm>
            <a:off x="6112059" y="3554385"/>
            <a:ext cx="200262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外出時，突然需要關鍵檔案…</a:t>
            </a:r>
            <a:endParaRPr sz="2000" b="1" i="0" u="none" strike="noStrike" cap="none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1037020" y="3148100"/>
            <a:ext cx="2421792" cy="1207548"/>
          </a:xfrm>
          <a:prstGeom prst="cloud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1281280" y="1594262"/>
            <a:ext cx="2489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en" sz="2000" b="1" i="0" u="none" strike="noStrike" cap="none" dirty="0" err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檔案數量過多，怎麼搜就是找不到所需檔案</a:t>
            </a:r>
            <a:r>
              <a:rPr lang="en" sz="20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…</a:t>
            </a:r>
            <a:endParaRPr sz="2000" b="1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5881215" y="1677732"/>
            <a:ext cx="25338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搜尋結果逐一點開確認，浪費好多時間…</a:t>
            </a:r>
            <a:endParaRPr sz="2000" b="1" i="0" u="none" strike="noStrike" cap="none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5">
            <a:alphaModFix/>
          </a:blip>
          <a:srcRect l="67556" t="10074" r="14797" b="38172"/>
          <a:stretch/>
        </p:blipFill>
        <p:spPr>
          <a:xfrm>
            <a:off x="4208153" y="2028613"/>
            <a:ext cx="1384707" cy="270741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/>
          <p:nvPr/>
        </p:nvSpPr>
        <p:spPr>
          <a:xfrm>
            <a:off x="1419546" y="3382320"/>
            <a:ext cx="237633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 err="1" smtClean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只能使用特定</a:t>
            </a:r>
            <a:r>
              <a:rPr lang="zh-TW" altLang="en-US" sz="2000" b="1" i="0" u="none" strike="noStrike" cap="none" dirty="0" smtClean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入口</a:t>
            </a:r>
            <a:r>
              <a:rPr lang="en" sz="2000" b="1" i="0" u="none" strike="noStrike" cap="none" dirty="0" err="1" smtClean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搜尋檔案</a:t>
            </a:r>
            <a:r>
              <a:rPr lang="en" sz="2000" b="1" i="0" u="none" strike="noStrike" cap="none" dirty="0" err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，一直中斷工作流程</a:t>
            </a:r>
            <a:r>
              <a:rPr lang="en" sz="20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…</a:t>
            </a:r>
            <a:endParaRPr sz="2000" b="1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6" name="標題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altLang="zh-TW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您是否曾有過以下困擾?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/>
        </p:nvSpPr>
        <p:spPr>
          <a:xfrm>
            <a:off x="229979" y="1700635"/>
            <a:ext cx="2178611" cy="2178611"/>
          </a:xfrm>
          <a:prstGeom prst="ellipse">
            <a:avLst/>
          </a:prstGeom>
          <a:solidFill>
            <a:srgbClr val="01749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51" name="Shape 451"/>
          <p:cNvSpPr/>
          <p:nvPr/>
        </p:nvSpPr>
        <p:spPr>
          <a:xfrm>
            <a:off x="2411631" y="1683600"/>
            <a:ext cx="2178611" cy="2178611"/>
          </a:xfrm>
          <a:prstGeom prst="ellipse">
            <a:avLst/>
          </a:prstGeom>
          <a:solidFill>
            <a:srgbClr val="01749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52" name="Shape 452"/>
          <p:cNvSpPr/>
          <p:nvPr/>
        </p:nvSpPr>
        <p:spPr>
          <a:xfrm>
            <a:off x="4582878" y="1683600"/>
            <a:ext cx="2178611" cy="2178611"/>
          </a:xfrm>
          <a:prstGeom prst="ellipse">
            <a:avLst/>
          </a:prstGeom>
          <a:solidFill>
            <a:srgbClr val="01749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53" name="Shape 453"/>
          <p:cNvSpPr/>
          <p:nvPr/>
        </p:nvSpPr>
        <p:spPr>
          <a:xfrm>
            <a:off x="6761489" y="1700634"/>
            <a:ext cx="2178611" cy="2178611"/>
          </a:xfrm>
          <a:prstGeom prst="ellipse">
            <a:avLst/>
          </a:prstGeom>
          <a:solidFill>
            <a:srgbClr val="01749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457" name="Shape 457"/>
          <p:cNvGrpSpPr/>
          <p:nvPr/>
        </p:nvGrpSpPr>
        <p:grpSpPr>
          <a:xfrm>
            <a:off x="5006086" y="1983880"/>
            <a:ext cx="1287155" cy="1058420"/>
            <a:chOff x="2193918" y="4048548"/>
            <a:chExt cx="1410427" cy="1039150"/>
          </a:xfrm>
        </p:grpSpPr>
        <p:pic>
          <p:nvPicPr>
            <p:cNvPr id="458" name="Shape 458" descr="IMG_0266.PNG"/>
            <p:cNvPicPr preferRelativeResize="0"/>
            <p:nvPr/>
          </p:nvPicPr>
          <p:blipFill rotWithShape="1">
            <a:blip r:embed="rId3">
              <a:alphaModFix/>
            </a:blip>
            <a:srcRect l="34414" t="33492" r="34109" b="34624"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Shape 459"/>
            <p:cNvPicPr preferRelativeResize="0"/>
            <p:nvPr/>
          </p:nvPicPr>
          <p:blipFill rotWithShape="1">
            <a:blip r:embed="rId4">
              <a:alphaModFix/>
            </a:blip>
            <a:srcRect l="13713" r="10979"/>
            <a:stretch/>
          </p:blipFill>
          <p:spPr>
            <a:xfrm>
              <a:off x="2777244" y="4048548"/>
              <a:ext cx="827101" cy="101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Shape 460" descr="IMG_0266.PNG"/>
            <p:cNvPicPr preferRelativeResize="0"/>
            <p:nvPr/>
          </p:nvPicPr>
          <p:blipFill rotWithShape="1">
            <a:blip r:embed="rId3">
              <a:alphaModFix/>
            </a:blip>
            <a:srcRect l="34110" t="33492" r="34109" b="34624"/>
            <a:stretch/>
          </p:blipFill>
          <p:spPr>
            <a:xfrm>
              <a:off x="2308525" y="4400473"/>
              <a:ext cx="433201" cy="579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Shape 461"/>
            <p:cNvPicPr preferRelativeResize="0"/>
            <p:nvPr/>
          </p:nvPicPr>
          <p:blipFill rotWithShape="1">
            <a:blip r:embed="rId5">
              <a:alphaModFix/>
            </a:blip>
            <a:srcRect l="18316" r="27490" b="9689"/>
            <a:stretch/>
          </p:blipFill>
          <p:spPr>
            <a:xfrm>
              <a:off x="2193918" y="4173348"/>
              <a:ext cx="576078" cy="914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2" name="Shape 462"/>
          <p:cNvGrpSpPr/>
          <p:nvPr/>
        </p:nvGrpSpPr>
        <p:grpSpPr>
          <a:xfrm>
            <a:off x="594292" y="2057399"/>
            <a:ext cx="1383594" cy="858295"/>
            <a:chOff x="492692" y="2324099"/>
            <a:chExt cx="1383594" cy="858295"/>
          </a:xfrm>
        </p:grpSpPr>
        <p:sp>
          <p:nvSpPr>
            <p:cNvPr id="463" name="Shape 463"/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64" name="Shape 464"/>
            <p:cNvPicPr preferRelativeResize="0"/>
            <p:nvPr/>
          </p:nvPicPr>
          <p:blipFill rotWithShape="1">
            <a:blip r:embed="rId6">
              <a:alphaModFix/>
            </a:blip>
            <a:srcRect l="19166" t="22917" r="20556" b="23957"/>
            <a:stretch/>
          </p:blipFill>
          <p:spPr>
            <a:xfrm>
              <a:off x="54215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5" name="Shape 465"/>
          <p:cNvGrpSpPr/>
          <p:nvPr/>
        </p:nvGrpSpPr>
        <p:grpSpPr>
          <a:xfrm>
            <a:off x="2801882" y="2082799"/>
            <a:ext cx="1681296" cy="884129"/>
            <a:chOff x="2801882" y="2235199"/>
            <a:chExt cx="1681296" cy="884129"/>
          </a:xfrm>
        </p:grpSpPr>
        <p:grpSp>
          <p:nvGrpSpPr>
            <p:cNvPr id="466" name="Shape 466"/>
            <p:cNvGrpSpPr/>
            <p:nvPr/>
          </p:nvGrpSpPr>
          <p:grpSpPr>
            <a:xfrm>
              <a:off x="2801882" y="2235199"/>
              <a:ext cx="1383594" cy="858295"/>
              <a:chOff x="492692" y="2324099"/>
              <a:chExt cx="1383594" cy="858295"/>
            </a:xfrm>
          </p:grpSpPr>
          <p:sp>
            <p:nvSpPr>
              <p:cNvPr id="467" name="Shape 467"/>
              <p:cNvSpPr/>
              <p:nvPr/>
            </p:nvSpPr>
            <p:spPr>
              <a:xfrm>
                <a:off x="492692" y="2324099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468" name="Shape 468"/>
              <p:cNvPicPr preferRelativeResize="0"/>
              <p:nvPr/>
            </p:nvPicPr>
            <p:blipFill rotWithShape="1">
              <a:blip r:embed="rId6">
                <a:alphaModFix/>
              </a:blip>
              <a:srcRect l="19166" t="22917" r="20556" b="23957"/>
              <a:stretch/>
            </p:blipFill>
            <p:spPr>
              <a:xfrm>
                <a:off x="542154" y="2370525"/>
                <a:ext cx="1306994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69" name="Shape 46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33441" y="2524127"/>
              <a:ext cx="576001" cy="595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Shape 47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20808" y="2552700"/>
              <a:ext cx="562370" cy="5623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1" name="Shape 471"/>
          <p:cNvGrpSpPr/>
          <p:nvPr/>
        </p:nvGrpSpPr>
        <p:grpSpPr>
          <a:xfrm>
            <a:off x="7154781" y="2065725"/>
            <a:ext cx="1383594" cy="858295"/>
            <a:chOff x="492692" y="2324099"/>
            <a:chExt cx="1383594" cy="858295"/>
          </a:xfrm>
        </p:grpSpPr>
        <p:sp>
          <p:nvSpPr>
            <p:cNvPr id="472" name="Shape 472"/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73" name="Shape 473"/>
            <p:cNvPicPr preferRelativeResize="0"/>
            <p:nvPr/>
          </p:nvPicPr>
          <p:blipFill rotWithShape="1">
            <a:blip r:embed="rId6">
              <a:alphaModFix/>
            </a:blip>
            <a:srcRect l="19166" t="22917" r="20556" b="23957"/>
            <a:stretch/>
          </p:blipFill>
          <p:spPr>
            <a:xfrm>
              <a:off x="54215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4" name="Shape 4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80843" y="2240731"/>
            <a:ext cx="856732" cy="856732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Shape 475"/>
          <p:cNvSpPr txBox="1"/>
          <p:nvPr/>
        </p:nvSpPr>
        <p:spPr>
          <a:xfrm>
            <a:off x="948218" y="3105800"/>
            <a:ext cx="7688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Web</a:t>
            </a:r>
            <a:endParaRPr sz="20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76" name="Shape 476"/>
          <p:cNvSpPr txBox="1"/>
          <p:nvPr/>
        </p:nvSpPr>
        <p:spPr>
          <a:xfrm>
            <a:off x="2789284" y="3109890"/>
            <a:ext cx="14670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瀏覽器套件</a:t>
            </a:r>
            <a:endParaRPr b="1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477" name="Shape 477"/>
          <p:cNvSpPr txBox="1"/>
          <p:nvPr/>
        </p:nvSpPr>
        <p:spPr>
          <a:xfrm>
            <a:off x="4975683" y="3118500"/>
            <a:ext cx="14519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行動裝置</a:t>
            </a:r>
            <a:endParaRPr sz="2000" b="1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78" name="Shape 478"/>
          <p:cNvSpPr txBox="1"/>
          <p:nvPr/>
        </p:nvSpPr>
        <p:spPr>
          <a:xfrm>
            <a:off x="7177335" y="3032353"/>
            <a:ext cx="14519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Mac Finder</a:t>
            </a:r>
            <a:endParaRPr sz="20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1" name="標題 3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altLang="zh-TW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 </a:t>
            </a:r>
            <a:r>
              <a:rPr lang="en-US" altLang="zh-TW" dirty="0" err="1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Qsirch</a:t>
            </a:r>
            <a:r>
              <a:rPr lang="en-US" altLang="zh-TW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 </a:t>
            </a:r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四大搜尋入口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/>
          <p:nvPr/>
        </p:nvSpPr>
        <p:spPr>
          <a:xfrm>
            <a:off x="6066704" y="0"/>
            <a:ext cx="3077296" cy="5143500"/>
          </a:xfrm>
          <a:prstGeom prst="rect">
            <a:avLst/>
          </a:prstGeom>
          <a:solidFill>
            <a:srgbClr val="0174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8" name="Shape 485"/>
          <p:cNvSpPr txBox="1"/>
          <p:nvPr/>
        </p:nvSpPr>
        <p:spPr>
          <a:xfrm>
            <a:off x="6080631" y="152400"/>
            <a:ext cx="276946" cy="4991100"/>
          </a:xfrm>
          <a:prstGeom prst="rect">
            <a:avLst/>
          </a:prstGeom>
          <a:gradFill flip="none" rotWithShape="1">
            <a:gsLst>
              <a:gs pos="0">
                <a:srgbClr val="01749F">
                  <a:shade val="30000"/>
                  <a:satMod val="115000"/>
                </a:srgbClr>
              </a:gs>
              <a:gs pos="50000">
                <a:srgbClr val="01749F">
                  <a:shade val="67500"/>
                  <a:satMod val="115000"/>
                  <a:alpha val="41000"/>
                </a:srgbClr>
              </a:gs>
              <a:gs pos="100000">
                <a:srgbClr val="01749F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484" name="Shape 484"/>
          <p:cNvPicPr preferRelativeResize="0"/>
          <p:nvPr/>
        </p:nvPicPr>
        <p:blipFill>
          <a:blip r:embed="rId3"/>
          <a:srcRect l="12717"/>
          <a:stretch>
            <a:fillRect/>
          </a:stretch>
        </p:blipFill>
        <p:spPr>
          <a:xfrm>
            <a:off x="0" y="546826"/>
            <a:ext cx="6066704" cy="463991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/>
          <p:nvPr/>
        </p:nvSpPr>
        <p:spPr>
          <a:xfrm>
            <a:off x="0" y="0"/>
            <a:ext cx="9181798" cy="847808"/>
          </a:xfrm>
          <a:prstGeom prst="rect">
            <a:avLst/>
          </a:prstGeom>
          <a:solidFill>
            <a:srgbClr val="FF7B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" sz="4000" b="0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en" sz="4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Qsirch mobile – 在哪都能搜</a:t>
            </a:r>
            <a:endParaRPr sz="40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87" name="Shape 487"/>
          <p:cNvSpPr txBox="1"/>
          <p:nvPr/>
        </p:nvSpPr>
        <p:spPr>
          <a:xfrm>
            <a:off x="6157009" y="2296889"/>
            <a:ext cx="2658459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2. 全方位資料搜索</a:t>
            </a:r>
            <a:endParaRPr sz="2000" b="1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88" name="Shape 488"/>
          <p:cNvSpPr txBox="1"/>
          <p:nvPr/>
        </p:nvSpPr>
        <p:spPr>
          <a:xfrm>
            <a:off x="6131872" y="3572459"/>
            <a:ext cx="3138827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3. 預覽至分享，一次搞定</a:t>
            </a:r>
            <a:endParaRPr sz="2000" b="1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89" name="Shape 489"/>
          <p:cNvSpPr txBox="1"/>
          <p:nvPr/>
        </p:nvSpPr>
        <p:spPr>
          <a:xfrm>
            <a:off x="6131872" y="4104887"/>
            <a:ext cx="3049926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4. 下載檔案，離線也能搜</a:t>
            </a:r>
            <a:endParaRPr sz="2000" b="1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90" name="Shape 490"/>
          <p:cNvSpPr txBox="1"/>
          <p:nvPr/>
        </p:nvSpPr>
        <p:spPr>
          <a:xfrm>
            <a:off x="6145135" y="1319961"/>
            <a:ext cx="2985602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1. 安全把關，刻不容緩</a:t>
            </a:r>
            <a:endParaRPr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6633036" y="1637953"/>
            <a:ext cx="249770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QID 快速登入</a:t>
            </a:r>
            <a:endParaRPr dirty="0">
              <a:latin typeface="Microsoft JhengHei" charset="0"/>
              <a:ea typeface="Microsoft JhengHei" charset="0"/>
              <a:cs typeface="Microsoft JhengHei" charset="0"/>
            </a:endParaRPr>
          </a:p>
          <a:p>
            <a:pPr marL="3429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密碼與指紋辨識 </a:t>
            </a:r>
            <a:endParaRPr sz="18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6633036" y="2631044"/>
            <a:ext cx="24977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一次搜尋多台 NAS</a:t>
            </a:r>
            <a:endParaRPr sz="1800" b="1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  <a:p>
            <a:pPr marL="3429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快速聚焦搜尋類別</a:t>
            </a:r>
            <a:endParaRPr>
              <a:latin typeface="Microsoft JhengHei" charset="0"/>
              <a:ea typeface="Microsoft JhengHei" charset="0"/>
              <a:cs typeface="Microsoft JhengHei" charset="0"/>
            </a:endParaRPr>
          </a:p>
          <a:p>
            <a:pPr marL="3429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35+篩選條件</a:t>
            </a:r>
            <a:endParaRPr sz="1800" b="1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/>
        </p:nvSpPr>
        <p:spPr>
          <a:xfrm>
            <a:off x="3383053" y="1156063"/>
            <a:ext cx="2378250" cy="3835550"/>
          </a:xfrm>
          <a:prstGeom prst="roundRect">
            <a:avLst>
              <a:gd name="adj" fmla="val 646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07" name="Shape 507"/>
          <p:cNvSpPr/>
          <p:nvPr/>
        </p:nvSpPr>
        <p:spPr>
          <a:xfrm>
            <a:off x="979365" y="1168763"/>
            <a:ext cx="2378250" cy="3835550"/>
          </a:xfrm>
          <a:prstGeom prst="roundRect">
            <a:avLst>
              <a:gd name="adj" fmla="val 646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安全把關，刻不容緩</a:t>
            </a:r>
            <a:endParaRPr lang="zh-TW" altLang="en-US" dirty="0"/>
          </a:p>
        </p:txBody>
      </p:sp>
      <p:sp>
        <p:nvSpPr>
          <p:cNvPr id="505" name="Shape 505"/>
          <p:cNvSpPr/>
          <p:nvPr/>
        </p:nvSpPr>
        <p:spPr>
          <a:xfrm>
            <a:off x="5912141" y="1156063"/>
            <a:ext cx="2445900" cy="3835550"/>
          </a:xfrm>
          <a:prstGeom prst="roundRect">
            <a:avLst>
              <a:gd name="adj" fmla="val 646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5561849" y="884663"/>
            <a:ext cx="3006179" cy="46230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QNAP ID</a:t>
            </a:r>
            <a:endParaRPr sz="2000" b="1" i="0" u="none" strike="noStrike" cap="none" dirty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09" name="Shape 5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5648" y="1408992"/>
            <a:ext cx="1979343" cy="352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2506" y="1408991"/>
            <a:ext cx="1979343" cy="352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8818" y="1408991"/>
            <a:ext cx="1979344" cy="35205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406"/>
          <p:cNvSpPr/>
          <p:nvPr/>
        </p:nvSpPr>
        <p:spPr>
          <a:xfrm>
            <a:off x="979365" y="875591"/>
            <a:ext cx="4932776" cy="471372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2000" b="1" dirty="0" smtClea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</a:rPr>
              <a:t>密碼與指紋辨識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全方位資料搜索</a:t>
            </a:r>
            <a:endParaRPr lang="zh-TW" altLang="en-US" dirty="0"/>
          </a:p>
        </p:txBody>
      </p:sp>
      <p:sp>
        <p:nvSpPr>
          <p:cNvPr id="518" name="Shape 518"/>
          <p:cNvSpPr/>
          <p:nvPr/>
        </p:nvSpPr>
        <p:spPr>
          <a:xfrm>
            <a:off x="6148995" y="1161704"/>
            <a:ext cx="2412000" cy="3787742"/>
          </a:xfrm>
          <a:prstGeom prst="roundRect">
            <a:avLst>
              <a:gd name="adj" fmla="val 646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971495" y="1209328"/>
            <a:ext cx="2382300" cy="3732957"/>
          </a:xfrm>
          <a:prstGeom prst="roundRect">
            <a:avLst>
              <a:gd name="adj" fmla="val 646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3533208" y="1161703"/>
            <a:ext cx="2445900" cy="3769767"/>
          </a:xfrm>
          <a:prstGeom prst="roundRect">
            <a:avLst>
              <a:gd name="adj" fmla="val 6466"/>
            </a:avLst>
          </a:prstGeom>
          <a:solidFill>
            <a:srgbClr val="FFDD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5666970" y="890292"/>
            <a:ext cx="2971800" cy="462300"/>
          </a:xfrm>
          <a:prstGeom prst="homePlate">
            <a:avLst>
              <a:gd name="adj" fmla="val 0"/>
            </a:avLst>
          </a:prstGeom>
          <a:solidFill>
            <a:srgbClr val="00206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35+ 篩選條件</a:t>
            </a:r>
            <a:endParaRPr sz="2000" b="1" i="0" u="none" strike="noStrike" cap="none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3353720" y="890304"/>
            <a:ext cx="2806800" cy="46230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快速聚焦搜尋類別</a:t>
            </a:r>
            <a:endParaRPr sz="2000" b="1" i="0" u="none" strike="noStrike" cap="none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847725" y="890304"/>
            <a:ext cx="2703170" cy="46230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一次搜尋多台 NAS</a:t>
            </a:r>
            <a:endParaRPr sz="2000" b="1" i="0" u="none" strike="noStrike" cap="none" dirty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9693" y="1422084"/>
            <a:ext cx="1966611" cy="3497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4524" y="1396037"/>
            <a:ext cx="1963268" cy="34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3220" y="1396314"/>
            <a:ext cx="1963268" cy="34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/>
          <p:cNvGrpSpPr/>
          <p:nvPr/>
        </p:nvGrpSpPr>
        <p:grpSpPr>
          <a:xfrm>
            <a:off x="5914929" y="905578"/>
            <a:ext cx="2966117" cy="4237922"/>
            <a:chOff x="1071538" y="2020340"/>
            <a:chExt cx="3143272" cy="2980128"/>
          </a:xfrm>
        </p:grpSpPr>
        <p:sp>
          <p:nvSpPr>
            <p:cNvPr id="34" name="圓角化同側角落矩形 33"/>
            <p:cNvSpPr/>
            <p:nvPr/>
          </p:nvSpPr>
          <p:spPr>
            <a:xfrm>
              <a:off x="1071538" y="2071684"/>
              <a:ext cx="3143272" cy="2928784"/>
            </a:xfrm>
            <a:prstGeom prst="round2Same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Shape 392"/>
            <p:cNvSpPr/>
            <p:nvPr/>
          </p:nvSpPr>
          <p:spPr>
            <a:xfrm>
              <a:off x="1607759" y="2020340"/>
              <a:ext cx="2070829" cy="383345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chemeClr val="lt1"/>
                  </a:solidFill>
                  <a:latin typeface="Microsoft JhengHei" charset="0"/>
                  <a:ea typeface="Microsoft JhengHei" charset="0"/>
                </a:rPr>
                <a:t>分享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249561" y="905578"/>
            <a:ext cx="2966117" cy="4237922"/>
            <a:chOff x="1071538" y="2020340"/>
            <a:chExt cx="3143272" cy="2980128"/>
          </a:xfrm>
        </p:grpSpPr>
        <p:sp>
          <p:nvSpPr>
            <p:cNvPr id="30" name="圓角化同側角落矩形 29"/>
            <p:cNvSpPr/>
            <p:nvPr/>
          </p:nvSpPr>
          <p:spPr>
            <a:xfrm>
              <a:off x="1071538" y="2071684"/>
              <a:ext cx="3143272" cy="2928784"/>
            </a:xfrm>
            <a:prstGeom prst="round2Same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Shape 392"/>
            <p:cNvSpPr/>
            <p:nvPr/>
          </p:nvSpPr>
          <p:spPr>
            <a:xfrm>
              <a:off x="1607759" y="2020340"/>
              <a:ext cx="2070829" cy="383345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chemeClr val="lt1"/>
                  </a:solidFill>
                  <a:latin typeface="Microsoft JhengHei" charset="0"/>
                  <a:ea typeface="Microsoft JhengHei" charset="0"/>
                </a:rPr>
                <a:t>預覽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標題 2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預覽至分享，一次搞定</a:t>
            </a:r>
            <a:endParaRPr lang="zh-TW" altLang="en-US" dirty="0"/>
          </a:p>
        </p:txBody>
      </p:sp>
      <p:grpSp>
        <p:nvGrpSpPr>
          <p:cNvPr id="32" name="群組 31"/>
          <p:cNvGrpSpPr/>
          <p:nvPr/>
        </p:nvGrpSpPr>
        <p:grpSpPr>
          <a:xfrm>
            <a:off x="2046719" y="645582"/>
            <a:ext cx="5025060" cy="5025061"/>
            <a:chOff x="2156790" y="645582"/>
            <a:chExt cx="5025060" cy="5025061"/>
          </a:xfrm>
        </p:grpSpPr>
        <p:pic>
          <p:nvPicPr>
            <p:cNvPr id="28" name="圖片 27" descr="P17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790" y="645582"/>
              <a:ext cx="5025060" cy="5025061"/>
            </a:xfrm>
            <a:prstGeom prst="rect">
              <a:avLst/>
            </a:prstGeom>
          </p:spPr>
        </p:pic>
        <p:pic>
          <p:nvPicPr>
            <p:cNvPr id="538" name="Shape 5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18748" y="1294110"/>
              <a:ext cx="2121651" cy="3703955"/>
            </a:xfrm>
            <a:prstGeom prst="rect">
              <a:avLst/>
            </a:prstGeom>
            <a:noFill/>
            <a:ln>
              <a:noFill/>
            </a:ln>
            <a:effectLst>
              <a:innerShdw blurRad="635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40" name="Shape 540"/>
          <p:cNvPicPr preferRelativeResize="0"/>
          <p:nvPr/>
        </p:nvPicPr>
        <p:blipFill rotWithShape="1">
          <a:blip r:embed="rId5">
            <a:alphaModFix/>
          </a:blip>
          <a:srcRect t="3553"/>
          <a:stretch/>
        </p:blipFill>
        <p:spPr>
          <a:xfrm>
            <a:off x="693397" y="1407145"/>
            <a:ext cx="2078444" cy="356551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44" name="Shape 544"/>
          <p:cNvCxnSpPr/>
          <p:nvPr/>
        </p:nvCxnSpPr>
        <p:spPr>
          <a:xfrm rot="10800000">
            <a:off x="2278591" y="2148749"/>
            <a:ext cx="1768473" cy="757801"/>
          </a:xfrm>
          <a:prstGeom prst="bentConnector3">
            <a:avLst>
              <a:gd name="adj1" fmla="val 60054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oval" w="med" len="med"/>
          </a:ln>
        </p:spPr>
      </p:cxnSp>
      <p:pic>
        <p:nvPicPr>
          <p:cNvPr id="547" name="Shape 547"/>
          <p:cNvPicPr preferRelativeResize="0"/>
          <p:nvPr/>
        </p:nvPicPr>
        <p:blipFill rotWithShape="1">
          <a:blip r:embed="rId6"/>
          <a:stretch/>
        </p:blipFill>
        <p:spPr>
          <a:xfrm>
            <a:off x="6429838" y="1474880"/>
            <a:ext cx="1966520" cy="349778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46" name="Shape 546"/>
          <p:cNvCxnSpPr/>
          <p:nvPr/>
        </p:nvCxnSpPr>
        <p:spPr>
          <a:xfrm flipV="1">
            <a:off x="4468599" y="2624667"/>
            <a:ext cx="1961239" cy="1742017"/>
          </a:xfrm>
          <a:prstGeom prst="bentConnector3">
            <a:avLst>
              <a:gd name="adj1" fmla="val 85831"/>
            </a:avLst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sm" len="sm"/>
            <a:tailEnd type="oval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>
            <a:off x="5072983" y="905578"/>
            <a:ext cx="2966117" cy="4237922"/>
            <a:chOff x="1071538" y="2020340"/>
            <a:chExt cx="3143272" cy="2980128"/>
          </a:xfrm>
        </p:grpSpPr>
        <p:sp>
          <p:nvSpPr>
            <p:cNvPr id="27" name="圓角化同側角落矩形 26"/>
            <p:cNvSpPr/>
            <p:nvPr/>
          </p:nvSpPr>
          <p:spPr>
            <a:xfrm>
              <a:off x="1071538" y="2071683"/>
              <a:ext cx="3143272" cy="2928785"/>
            </a:xfrm>
            <a:prstGeom prst="round2Same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Shape 392"/>
            <p:cNvSpPr/>
            <p:nvPr/>
          </p:nvSpPr>
          <p:spPr>
            <a:xfrm>
              <a:off x="1071539" y="2020340"/>
              <a:ext cx="2815676" cy="383345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" altLang="zh-TW" sz="2000" b="1" dirty="0" smtClean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     in app search</a:t>
              </a:r>
            </a:p>
          </p:txBody>
        </p:sp>
      </p:grpSp>
      <p:grpSp>
        <p:nvGrpSpPr>
          <p:cNvPr id="29" name="群組 28"/>
          <p:cNvGrpSpPr/>
          <p:nvPr/>
        </p:nvGrpSpPr>
        <p:grpSpPr>
          <a:xfrm rot="2700000">
            <a:off x="4570642" y="845983"/>
            <a:ext cx="901475" cy="901475"/>
            <a:chOff x="866919" y="1547343"/>
            <a:chExt cx="1691999" cy="1691999"/>
          </a:xfrm>
        </p:grpSpPr>
        <p:sp>
          <p:nvSpPr>
            <p:cNvPr id="30" name="Shape 279"/>
            <p:cNvSpPr/>
            <p:nvPr/>
          </p:nvSpPr>
          <p:spPr>
            <a:xfrm rot="2700000">
              <a:off x="866919" y="1547343"/>
              <a:ext cx="1691999" cy="1691999"/>
            </a:xfrm>
            <a:prstGeom prst="teardrop">
              <a:avLst>
                <a:gd name="adj" fmla="val 100000"/>
              </a:avLst>
            </a:prstGeom>
            <a:solidFill>
              <a:srgbClr val="FF9933"/>
            </a:solidFill>
            <a:ln>
              <a:solidFill>
                <a:schemeClr val="accent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280"/>
            <p:cNvSpPr/>
            <p:nvPr/>
          </p:nvSpPr>
          <p:spPr>
            <a:xfrm>
              <a:off x="952692" y="1630225"/>
              <a:ext cx="1512000" cy="15120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1469171" y="905578"/>
            <a:ext cx="2966117" cy="4237922"/>
            <a:chOff x="1071538" y="2020340"/>
            <a:chExt cx="3143272" cy="2980128"/>
          </a:xfrm>
        </p:grpSpPr>
        <p:sp>
          <p:nvSpPr>
            <p:cNvPr id="18" name="圓角化同側角落矩形 17"/>
            <p:cNvSpPr/>
            <p:nvPr/>
          </p:nvSpPr>
          <p:spPr>
            <a:xfrm>
              <a:off x="1071538" y="2071684"/>
              <a:ext cx="3143272" cy="2928784"/>
            </a:xfrm>
            <a:prstGeom prst="round2Same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Shape 392"/>
            <p:cNvSpPr/>
            <p:nvPr/>
          </p:nvSpPr>
          <p:spPr>
            <a:xfrm>
              <a:off x="1192738" y="2020340"/>
              <a:ext cx="2815676" cy="383345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" altLang="zh-TW" sz="1800" b="1" dirty="0" smtClean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  </a:t>
              </a:r>
              <a:r>
                <a:rPr lang="en" altLang="zh-TW" sz="2000" b="1" dirty="0" smtClean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spotlight search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標題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下載檔案，離線也能搜</a:t>
            </a:r>
            <a:endParaRPr lang="zh-TW" altLang="en-US" dirty="0"/>
          </a:p>
        </p:txBody>
      </p:sp>
      <p:grpSp>
        <p:nvGrpSpPr>
          <p:cNvPr id="564" name="Shape 564"/>
          <p:cNvGrpSpPr/>
          <p:nvPr/>
        </p:nvGrpSpPr>
        <p:grpSpPr>
          <a:xfrm>
            <a:off x="4311463" y="-663927"/>
            <a:ext cx="4810965" cy="438151"/>
            <a:chOff x="4588333" y="1357305"/>
            <a:chExt cx="2571527" cy="492023"/>
          </a:xfrm>
          <a:solidFill>
            <a:srgbClr val="002060"/>
          </a:solidFill>
        </p:grpSpPr>
        <p:sp>
          <p:nvSpPr>
            <p:cNvPr id="565" name="Shape 565"/>
            <p:cNvSpPr/>
            <p:nvPr/>
          </p:nvSpPr>
          <p:spPr>
            <a:xfrm>
              <a:off x="4830600" y="1357305"/>
              <a:ext cx="2329260" cy="492023"/>
            </a:xfrm>
            <a:prstGeom prst="parallelogram">
              <a:avLst>
                <a:gd name="adj" fmla="val 55727"/>
              </a:avLst>
            </a:prstGeom>
            <a:grp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>
              <a:off x="4588333" y="1379324"/>
              <a:ext cx="2508224" cy="449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 dirty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                   Android – in app search </a:t>
              </a:r>
              <a:endParaRPr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grpSp>
        <p:nvGrpSpPr>
          <p:cNvPr id="567" name="Shape 567"/>
          <p:cNvGrpSpPr/>
          <p:nvPr/>
        </p:nvGrpSpPr>
        <p:grpSpPr>
          <a:xfrm>
            <a:off x="454908" y="-1102078"/>
            <a:ext cx="4357718" cy="438151"/>
            <a:chOff x="4857752" y="1357305"/>
            <a:chExt cx="2329260" cy="492023"/>
          </a:xfrm>
          <a:solidFill>
            <a:srgbClr val="002060"/>
          </a:solidFill>
        </p:grpSpPr>
        <p:sp>
          <p:nvSpPr>
            <p:cNvPr id="568" name="Shape 56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grp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569" name="Shape 569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 dirty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iOS – spotlight search</a:t>
              </a:r>
              <a:endParaRPr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pic>
        <p:nvPicPr>
          <p:cNvPr id="570" name="Shape 5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5005" y="1573978"/>
            <a:ext cx="1821602" cy="324002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31"/>
          <p:cNvGrpSpPr/>
          <p:nvPr/>
        </p:nvGrpSpPr>
        <p:grpSpPr>
          <a:xfrm>
            <a:off x="5664075" y="1573978"/>
            <a:ext cx="1869730" cy="3247424"/>
            <a:chOff x="5837052" y="1507303"/>
            <a:chExt cx="1869730" cy="3247424"/>
          </a:xfrm>
        </p:grpSpPr>
        <p:pic>
          <p:nvPicPr>
            <p:cNvPr id="571" name="Shape 571"/>
            <p:cNvPicPr preferRelativeResize="0"/>
            <p:nvPr/>
          </p:nvPicPr>
          <p:blipFill rotWithShape="1">
            <a:blip r:embed="rId4">
              <a:alphaModFix/>
            </a:blip>
            <a:srcRect t="988"/>
            <a:stretch/>
          </p:blipFill>
          <p:spPr>
            <a:xfrm>
              <a:off x="5837052" y="1507303"/>
              <a:ext cx="1869730" cy="3247424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2" name="Shape 572"/>
            <p:cNvSpPr/>
            <p:nvPr/>
          </p:nvSpPr>
          <p:spPr>
            <a:xfrm>
              <a:off x="6094596" y="1507303"/>
              <a:ext cx="749300" cy="177800"/>
            </a:xfrm>
            <a:prstGeom prst="rect">
              <a:avLst/>
            </a:prstGeom>
            <a:solidFill>
              <a:srgbClr val="0CAA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0" i="0" u="none" strike="noStrike" cap="none" dirty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離線搜尋</a:t>
              </a:r>
              <a:endParaRPr sz="1100" b="0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 rot="2700000">
            <a:off x="909680" y="845983"/>
            <a:ext cx="901475" cy="901475"/>
            <a:chOff x="866919" y="1547343"/>
            <a:chExt cx="1691999" cy="1691999"/>
          </a:xfrm>
        </p:grpSpPr>
        <p:sp>
          <p:nvSpPr>
            <p:cNvPr id="13" name="Shape 279"/>
            <p:cNvSpPr/>
            <p:nvPr/>
          </p:nvSpPr>
          <p:spPr>
            <a:xfrm rot="2700000">
              <a:off x="866919" y="1547343"/>
              <a:ext cx="1691999" cy="1691999"/>
            </a:xfrm>
            <a:prstGeom prst="teardrop">
              <a:avLst>
                <a:gd name="adj" fmla="val 100000"/>
              </a:avLst>
            </a:prstGeom>
            <a:solidFill>
              <a:srgbClr val="FF9933"/>
            </a:solidFill>
            <a:ln>
              <a:solidFill>
                <a:schemeClr val="accent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280"/>
            <p:cNvSpPr/>
            <p:nvPr/>
          </p:nvSpPr>
          <p:spPr>
            <a:xfrm>
              <a:off x="952692" y="1630225"/>
              <a:ext cx="1512000" cy="15120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Picture 2" descr="D:\Finished\2017_Q3.Q4\20171116_Notes Statiom &amp; QNotes_直播_PPT美化\image\P23_支援平台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5604" y="983627"/>
            <a:ext cx="482196" cy="572957"/>
          </a:xfrm>
          <a:prstGeom prst="rect">
            <a:avLst/>
          </a:prstGeom>
          <a:noFill/>
        </p:spPr>
      </p:pic>
      <p:pic>
        <p:nvPicPr>
          <p:cNvPr id="34" name="Picture 3" descr="D:\Finished\2017_Q3.Q4\20171116_Notes Statiom &amp; QNotes_直播_PPT美化\image\P23_支援平台-APPL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9799" y="959542"/>
            <a:ext cx="630144" cy="620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 idx="4294967295"/>
          </p:nvPr>
        </p:nvSpPr>
        <p:spPr>
          <a:xfrm>
            <a:off x="847724" y="1849438"/>
            <a:ext cx="8296275" cy="153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8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DEMO</a:t>
            </a:r>
            <a:endParaRPr b="1"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27</a:t>
            </a:fld>
            <a:endParaRPr sz="1000" b="0" i="0" u="none" strike="noStrike" cap="none">
              <a:solidFill>
                <a:schemeClr val="dk2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84" name="Shape 584"/>
          <p:cNvPicPr preferRelativeResize="0"/>
          <p:nvPr/>
        </p:nvPicPr>
        <p:blipFill>
          <a:blip r:embed="rId3"/>
          <a:srcRect r="4671" b="3296"/>
          <a:stretch>
            <a:fillRect/>
          </a:stretch>
        </p:blipFill>
        <p:spPr>
          <a:xfrm>
            <a:off x="2117281" y="391483"/>
            <a:ext cx="7026719" cy="4752017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Shape 586"/>
          <p:cNvSpPr/>
          <p:nvPr/>
        </p:nvSpPr>
        <p:spPr>
          <a:xfrm rot="15057503">
            <a:off x="3920457" y="1991364"/>
            <a:ext cx="1784855" cy="1351744"/>
          </a:xfrm>
          <a:prstGeom prst="triangle">
            <a:avLst>
              <a:gd name="adj" fmla="val 51046"/>
            </a:avLst>
          </a:prstGeom>
          <a:solidFill>
            <a:srgbClr val="595959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87" name="Shape 587"/>
          <p:cNvPicPr preferRelativeResize="0"/>
          <p:nvPr/>
        </p:nvPicPr>
        <p:blipFill rotWithShape="1">
          <a:blip r:embed="rId4">
            <a:alphaModFix/>
          </a:blip>
          <a:srcRect l="16000" t="-1029" r="13543" b="42807"/>
          <a:stretch/>
        </p:blipFill>
        <p:spPr>
          <a:xfrm>
            <a:off x="4812886" y="969940"/>
            <a:ext cx="4331114" cy="2573359"/>
          </a:xfrm>
          <a:prstGeom prst="ellipse">
            <a:avLst/>
          </a:prstGeom>
          <a:noFill/>
          <a:ln w="1905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88" name="Shape 588"/>
          <p:cNvSpPr txBox="1"/>
          <p:nvPr/>
        </p:nvSpPr>
        <p:spPr>
          <a:xfrm>
            <a:off x="0" y="0"/>
            <a:ext cx="2794000" cy="5143500"/>
          </a:xfrm>
          <a:prstGeom prst="rect">
            <a:avLst/>
          </a:prstGeom>
          <a:solidFill>
            <a:srgbClr val="0174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3" name="Shape 485"/>
          <p:cNvSpPr txBox="1"/>
          <p:nvPr/>
        </p:nvSpPr>
        <p:spPr>
          <a:xfrm flipH="1">
            <a:off x="2475993" y="152400"/>
            <a:ext cx="318007" cy="4991100"/>
          </a:xfrm>
          <a:prstGeom prst="rect">
            <a:avLst/>
          </a:prstGeom>
          <a:gradFill flip="none" rotWithShape="1">
            <a:gsLst>
              <a:gs pos="0">
                <a:srgbClr val="01749F">
                  <a:shade val="30000"/>
                  <a:satMod val="115000"/>
                </a:srgbClr>
              </a:gs>
              <a:gs pos="50000">
                <a:srgbClr val="01749F">
                  <a:shade val="67500"/>
                  <a:satMod val="115000"/>
                  <a:alpha val="41000"/>
                </a:srgbClr>
              </a:gs>
              <a:gs pos="100000">
                <a:srgbClr val="01749F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93" name="Shape 593"/>
          <p:cNvSpPr txBox="1"/>
          <p:nvPr/>
        </p:nvSpPr>
        <p:spPr>
          <a:xfrm>
            <a:off x="37687" y="3159722"/>
            <a:ext cx="2857913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2000"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3. 郵件/圖檔 </a:t>
            </a:r>
            <a:r>
              <a:rPr lang="en" sz="2000" b="1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- </a:t>
            </a:r>
            <a:endParaRPr lang="en" sz="2000" b="1" i="0" u="none" strike="noStrike" cap="none" dirty="0" smtClean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    M</a:t>
            </a:r>
            <a:r>
              <a:rPr lang="en" sz="2000" b="1" i="0" u="none" strike="noStrike" cap="none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etadata </a:t>
            </a: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也能檢索 </a:t>
            </a:r>
            <a:endParaRPr sz="20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89" name="Shape 589"/>
          <p:cNvSpPr txBox="1"/>
          <p:nvPr/>
        </p:nvSpPr>
        <p:spPr>
          <a:xfrm>
            <a:off x="37687" y="2425067"/>
            <a:ext cx="2676967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2. NAS</a:t>
            </a:r>
            <a:r>
              <a:rPr lang="en" sz="2000" b="1" i="0" u="none" strike="noStrike" cap="none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/本機 </a:t>
            </a: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- </a:t>
            </a:r>
            <a:r>
              <a:rPr lang="en" sz="2000" b="1" i="0" u="none" strike="noStrike" cap="none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    </a:t>
            </a:r>
            <a:r>
              <a:rPr lang="en" sz="2000" b="1" i="0" u="none" strike="noStrike" cap="none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同步全文檢索 </a:t>
            </a:r>
            <a:endParaRPr sz="20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90" name="Shape 590"/>
          <p:cNvSpPr txBox="1"/>
          <p:nvPr/>
        </p:nvSpPr>
        <p:spPr>
          <a:xfrm>
            <a:off x="37687" y="1763010"/>
            <a:ext cx="2658459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1. SMB 掛載資料夾 </a:t>
            </a:r>
            <a:endParaRPr sz="2000" b="1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92" name="Shape 592"/>
          <p:cNvSpPr txBox="1"/>
          <p:nvPr/>
        </p:nvSpPr>
        <p:spPr>
          <a:xfrm>
            <a:off x="66262" y="3982812"/>
            <a:ext cx="2463800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" sz="1600" b="1" i="0" u="none" strike="noStrike" cap="none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注意</a:t>
            </a:r>
            <a:r>
              <a:rPr lang="en" sz="1600" b="1" i="0" u="none" strike="noStrike" cap="none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：</a:t>
            </a:r>
            <a:r>
              <a:rPr lang="zh-TW" altLang="en-US" sz="1600" b="1" i="0" u="none" strike="noStrike" cap="none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將於</a:t>
            </a:r>
            <a:r>
              <a:rPr lang="en" sz="1600" b="1" i="0" u="none" strike="noStrike" cap="none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en" sz="1600" b="1" i="0" u="none" strike="noStrike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QTS </a:t>
            </a:r>
            <a:r>
              <a:rPr lang="en" sz="1600" b="1" i="0" u="none" strike="noStrike" cap="none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4.3.5</a:t>
            </a:r>
            <a:r>
              <a:rPr lang="zh-TW" altLang="en-US" sz="1600" b="1" i="0" u="none" strike="noStrike" cap="none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開始支援</a:t>
            </a:r>
            <a:r>
              <a:rPr lang="en" sz="1600" b="1" i="0" u="none" strike="noStrike" cap="none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endParaRPr sz="1600" b="1" i="0" u="none" strike="noStrike" cap="none" dirty="0">
              <a:solidFill>
                <a:schemeClr val="accent5">
                  <a:lumMod val="20000"/>
                  <a:lumOff val="80000"/>
                </a:schemeClr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91" name="Shape 591"/>
          <p:cNvSpPr txBox="1"/>
          <p:nvPr/>
        </p:nvSpPr>
        <p:spPr>
          <a:xfrm>
            <a:off x="-12701" y="0"/>
            <a:ext cx="9156701" cy="853717"/>
          </a:xfrm>
          <a:prstGeom prst="rect">
            <a:avLst/>
          </a:prstGeom>
          <a:solidFill>
            <a:srgbClr val="FF7B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Mac Finder – 搜尋整合</a:t>
            </a:r>
            <a:endParaRPr sz="40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 idx="4294967295"/>
          </p:nvPr>
        </p:nvSpPr>
        <p:spPr>
          <a:xfrm>
            <a:off x="847724" y="1849438"/>
            <a:ext cx="8296275" cy="153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8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DEMO</a:t>
            </a:r>
            <a:endParaRPr b="1"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Shape 606"/>
          <p:cNvGrpSpPr/>
          <p:nvPr/>
        </p:nvGrpSpPr>
        <p:grpSpPr>
          <a:xfrm>
            <a:off x="-12701" y="948978"/>
            <a:ext cx="6554402" cy="4035494"/>
            <a:chOff x="731176" y="2851124"/>
            <a:chExt cx="3612510" cy="1966126"/>
          </a:xfrm>
        </p:grpSpPr>
        <p:pic>
          <p:nvPicPr>
            <p:cNvPr id="607" name="Shape 607"/>
            <p:cNvPicPr preferRelativeResize="0"/>
            <p:nvPr/>
          </p:nvPicPr>
          <p:blipFill rotWithShape="1">
            <a:blip r:embed="rId3"/>
            <a:srcRect r="19048" b="3938"/>
            <a:stretch/>
          </p:blipFill>
          <p:spPr>
            <a:xfrm>
              <a:off x="1575648" y="3504921"/>
              <a:ext cx="2199000" cy="1007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Shape 608"/>
            <p:cNvPicPr preferRelativeResize="0"/>
            <p:nvPr/>
          </p:nvPicPr>
          <p:blipFill rotWithShape="1">
            <a:blip r:embed="rId4"/>
            <a:srcRect l="7360"/>
            <a:stretch/>
          </p:blipFill>
          <p:spPr>
            <a:xfrm>
              <a:off x="731176" y="2851124"/>
              <a:ext cx="3612510" cy="1966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3" name="Shape 613"/>
          <p:cNvPicPr preferRelativeResize="0"/>
          <p:nvPr/>
        </p:nvPicPr>
        <p:blipFill rotWithShape="1">
          <a:blip r:embed="rId4">
            <a:alphaModFix/>
          </a:blip>
          <a:srcRect l="9644" t="94152" r="5416"/>
          <a:stretch/>
        </p:blipFill>
        <p:spPr>
          <a:xfrm>
            <a:off x="-12700" y="4876799"/>
            <a:ext cx="6375399" cy="262167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Shape 604"/>
          <p:cNvSpPr txBox="1"/>
          <p:nvPr/>
        </p:nvSpPr>
        <p:spPr>
          <a:xfrm>
            <a:off x="6362698" y="0"/>
            <a:ext cx="2781301" cy="5143500"/>
          </a:xfrm>
          <a:prstGeom prst="rect">
            <a:avLst/>
          </a:prstGeom>
          <a:solidFill>
            <a:srgbClr val="0174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5" name="Shape 485"/>
          <p:cNvSpPr txBox="1"/>
          <p:nvPr/>
        </p:nvSpPr>
        <p:spPr>
          <a:xfrm>
            <a:off x="6367512" y="152400"/>
            <a:ext cx="276946" cy="4991100"/>
          </a:xfrm>
          <a:prstGeom prst="rect">
            <a:avLst/>
          </a:prstGeom>
          <a:gradFill flip="none" rotWithShape="1">
            <a:gsLst>
              <a:gs pos="0">
                <a:srgbClr val="01749F">
                  <a:shade val="30000"/>
                  <a:satMod val="115000"/>
                </a:srgbClr>
              </a:gs>
              <a:gs pos="50000">
                <a:srgbClr val="01749F">
                  <a:shade val="67500"/>
                  <a:satMod val="115000"/>
                  <a:alpha val="41000"/>
                </a:srgbClr>
              </a:gs>
              <a:gs pos="100000">
                <a:srgbClr val="01749F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4" name="Shape 591"/>
          <p:cNvSpPr txBox="1"/>
          <p:nvPr/>
        </p:nvSpPr>
        <p:spPr>
          <a:xfrm>
            <a:off x="0" y="0"/>
            <a:ext cx="9156700" cy="948978"/>
          </a:xfrm>
          <a:prstGeom prst="rect">
            <a:avLst/>
          </a:prstGeom>
          <a:solidFill>
            <a:srgbClr val="FF7B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" sz="4000" b="0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endParaRPr sz="4000" b="0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3" name="標題 12"/>
          <p:cNvSpPr>
            <a:spLocks noGrp="1"/>
          </p:cNvSpPr>
          <p:nvPr>
            <p:ph type="ctrTitle"/>
          </p:nvPr>
        </p:nvSpPr>
        <p:spPr>
          <a:xfrm>
            <a:off x="660384" y="141470"/>
            <a:ext cx="7731099" cy="778933"/>
          </a:xfrm>
        </p:spPr>
        <p:txBody>
          <a:bodyPr/>
          <a:lstStyle/>
          <a:p>
            <a:pPr lvl="0"/>
            <a:r>
              <a:rPr lang="en-US" altLang="zh-TW" dirty="0" err="1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Qsirch</a:t>
            </a:r>
            <a:r>
              <a:rPr lang="en-US" altLang="zh-TW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 </a:t>
            </a:r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小幫手 </a:t>
            </a:r>
            <a:r>
              <a:rPr lang="en-US" altLang="zh-TW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- </a:t>
            </a:r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瀏覽器套件</a:t>
            </a:r>
            <a:endParaRPr lang="zh-TW" altLang="en-US" dirty="0"/>
          </a:p>
        </p:txBody>
      </p:sp>
      <p:sp>
        <p:nvSpPr>
          <p:cNvPr id="609" name="Shape 609"/>
          <p:cNvSpPr txBox="1"/>
          <p:nvPr/>
        </p:nvSpPr>
        <p:spPr>
          <a:xfrm>
            <a:off x="6405610" y="2133544"/>
            <a:ext cx="2658459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2. Google 同步搜尋 </a:t>
            </a:r>
            <a:endParaRPr sz="2000" b="1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610" name="Shape 610"/>
          <p:cNvSpPr txBox="1"/>
          <p:nvPr/>
        </p:nvSpPr>
        <p:spPr>
          <a:xfrm>
            <a:off x="6405611" y="2670541"/>
            <a:ext cx="2695474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3. </a:t>
            </a:r>
            <a:r>
              <a:rPr lang="en" sz="2000" b="1" i="0" u="none" strike="noStrike" cap="none" dirty="0" err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同一介面</a:t>
            </a: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en" sz="2000" b="1" i="0" u="none" strike="noStrike" cap="none" dirty="0" err="1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隨點</a:t>
            </a:r>
            <a:r>
              <a:rPr lang="zh-TW" altLang="en-US" sz="2000" b="1" i="0" u="none" strike="noStrike" cap="none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即</a:t>
            </a:r>
            <a:r>
              <a:rPr lang="en" sz="2000" b="1" i="0" u="none" strike="noStrike" cap="none" dirty="0" err="1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搜</a:t>
            </a:r>
            <a:r>
              <a:rPr lang="en" sz="2000" b="1" i="0" u="none" strike="noStrike" cap="none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endParaRPr sz="20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611" name="Shape 611"/>
          <p:cNvSpPr txBox="1"/>
          <p:nvPr/>
        </p:nvSpPr>
        <p:spPr>
          <a:xfrm>
            <a:off x="6405612" y="3219944"/>
            <a:ext cx="2695474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4. 支援兩大瀏覽器</a:t>
            </a:r>
            <a:endParaRPr sz="20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612" name="Shape 612"/>
          <p:cNvSpPr txBox="1"/>
          <p:nvPr/>
        </p:nvSpPr>
        <p:spPr>
          <a:xfrm>
            <a:off x="6424118" y="1584141"/>
            <a:ext cx="2658459" cy="42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1. QID 快速登入 </a:t>
            </a:r>
            <a:endParaRPr sz="20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3299675" y="628000"/>
            <a:ext cx="2224800" cy="2224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ctrTitle" idx="4294967295"/>
          </p:nvPr>
        </p:nvSpPr>
        <p:spPr>
          <a:xfrm>
            <a:off x="0" y="3140075"/>
            <a:ext cx="9143999" cy="116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4000" b="1" i="0" u="none" strike="noStrike" cap="none" dirty="0" err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就讓</a:t>
            </a:r>
            <a:r>
              <a:rPr lang="en" sz="4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en" sz="4000" b="1" i="0" u="none" strike="noStrike" cap="none" dirty="0" err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Qsirch</a:t>
            </a:r>
            <a:r>
              <a:rPr lang="en" sz="4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en" sz="4000" b="1" i="0" u="none" strike="noStrike" cap="none" dirty="0" err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酷先生</a:t>
            </a:r>
            <a:r>
              <a:rPr lang="en" sz="4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en" sz="4000" b="1" i="0" u="none" strike="noStrike" cap="none" dirty="0">
                <a:solidFill>
                  <a:srgbClr val="FFFF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334</a:t>
            </a:r>
            <a:r>
              <a:rPr lang="en" sz="4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/>
            </a:r>
            <a:br>
              <a:rPr lang="en" sz="4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</a:br>
            <a:r>
              <a:rPr lang="en" sz="4000" b="1" i="0" u="none" strike="noStrike" cap="none" dirty="0" err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解決您所有的搜尋煩惱</a:t>
            </a:r>
            <a:endParaRPr sz="4000" b="1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l="70278" t="4772" r="8888" b="53701"/>
          <a:stretch/>
        </p:blipFill>
        <p:spPr>
          <a:xfrm>
            <a:off x="3459550" y="811663"/>
            <a:ext cx="1905000" cy="185420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 idx="4294967295"/>
          </p:nvPr>
        </p:nvSpPr>
        <p:spPr>
          <a:xfrm>
            <a:off x="847724" y="1849438"/>
            <a:ext cx="8296275" cy="153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8000" b="1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DEMO</a:t>
            </a:r>
            <a:endParaRPr b="1"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638175" y="0"/>
            <a:ext cx="7201957" cy="778933"/>
          </a:xfrm>
        </p:spPr>
        <p:txBody>
          <a:bodyPr/>
          <a:lstStyle/>
          <a:p>
            <a:pPr lvl="0"/>
            <a:r>
              <a:rPr lang="en-US" altLang="zh-TW" dirty="0" err="1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Qsirch</a:t>
            </a:r>
            <a:r>
              <a:rPr lang="en-US" altLang="zh-TW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 </a:t>
            </a:r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優勢分析</a:t>
            </a:r>
            <a:endParaRPr lang="zh-TW" altLang="en-US" dirty="0"/>
          </a:p>
        </p:txBody>
      </p:sp>
      <p:graphicFrame>
        <p:nvGraphicFramePr>
          <p:cNvPr id="627" name="Shape 627"/>
          <p:cNvGraphicFramePr/>
          <p:nvPr>
            <p:extLst>
              <p:ext uri="{D42A27DB-BD31-4B8C-83A1-F6EECF244321}">
                <p14:modId xmlns:p14="http://schemas.microsoft.com/office/powerpoint/2010/main" val="1810092878"/>
              </p:ext>
            </p:extLst>
          </p:nvPr>
        </p:nvGraphicFramePr>
        <p:xfrm>
          <a:off x="393558" y="1101834"/>
          <a:ext cx="8379950" cy="3230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5775"/>
                <a:gridCol w="4114175"/>
              </a:tblGrid>
              <a:tr h="48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800" b="1" u="none" strike="noStrike" cap="non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Qsirch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800" b="1" u="none" strike="noStrike" cap="none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Synology – </a:t>
                      </a:r>
                      <a:endParaRPr lang="en" sz="2800" b="1" u="none" strike="noStrike" cap="none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800" b="1" u="none" strike="noStrike" cap="non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Universal </a:t>
                      </a:r>
                      <a:r>
                        <a:rPr lang="en" sz="2800" b="1" u="none" strike="noStrike" cap="none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search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22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支援暫停索引功能 </a:t>
                      </a:r>
                      <a:endParaRPr lang="en" sz="2000" b="1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將於</a:t>
                      </a:r>
                      <a:r>
                        <a:rPr lang="en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" sz="20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Qsirch 3.3.0 </a:t>
                      </a:r>
                      <a:r>
                        <a:rPr lang="zh-TW" altLang="en-US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開始支援</a:t>
                      </a:r>
                      <a:r>
                        <a:rPr lang="en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</a:t>
                      </a:r>
                      <a:endParaRPr sz="20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41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支援 Qsirch 行動 App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不支援</a:t>
                      </a:r>
                      <a:endParaRPr sz="20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1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支援 Chrome, Firefox 瀏覽器套件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不支援</a:t>
                      </a:r>
                      <a:endParaRPr sz="20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41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支援 MAC Finder 搜尋 </a:t>
                      </a:r>
                      <a:endParaRPr lang="en" sz="2000" b="1" u="none" strike="noStrike" cap="none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將於</a:t>
                      </a:r>
                      <a:r>
                        <a:rPr lang="en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" sz="20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QTS </a:t>
                      </a:r>
                      <a:r>
                        <a:rPr lang="en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4.3.5</a:t>
                      </a:r>
                      <a:r>
                        <a:rPr lang="zh-TW" altLang="en-US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開始支援</a:t>
                      </a:r>
                      <a:r>
                        <a:rPr lang="en" sz="20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支援，但搜尋條件較少</a:t>
                      </a:r>
                      <a:endParaRPr sz="20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28" name="Shape 628" descr="皇冠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340169">
            <a:off x="1303025" y="834303"/>
            <a:ext cx="878143" cy="61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638175" y="0"/>
            <a:ext cx="7201957" cy="778933"/>
          </a:xfrm>
        </p:spPr>
        <p:txBody>
          <a:bodyPr/>
          <a:lstStyle/>
          <a:p>
            <a:pPr lvl="0"/>
            <a:r>
              <a:rPr lang="en-US" altLang="zh-TW" dirty="0" err="1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Qsirch</a:t>
            </a:r>
            <a:r>
              <a:rPr lang="en-US" altLang="zh-TW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 </a:t>
            </a:r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優勢分析</a:t>
            </a:r>
            <a:endParaRPr lang="zh-TW" altLang="en-US" dirty="0"/>
          </a:p>
        </p:txBody>
      </p:sp>
      <p:graphicFrame>
        <p:nvGraphicFramePr>
          <p:cNvPr id="627" name="Shape 627"/>
          <p:cNvGraphicFramePr/>
          <p:nvPr>
            <p:extLst>
              <p:ext uri="{D42A27DB-BD31-4B8C-83A1-F6EECF244321}">
                <p14:modId xmlns:p14="http://schemas.microsoft.com/office/powerpoint/2010/main" val="1574654204"/>
              </p:ext>
            </p:extLst>
          </p:nvPr>
        </p:nvGraphicFramePr>
        <p:xfrm>
          <a:off x="393558" y="1130409"/>
          <a:ext cx="8379950" cy="29783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5775"/>
                <a:gridCol w="4114175"/>
              </a:tblGrid>
              <a:tr h="48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800" b="1" u="none" strike="noStrike" cap="none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Qsirch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800" b="1" u="none" strike="noStrike" cap="none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Synology – </a:t>
                      </a:r>
                      <a:endParaRPr lang="en" sz="2800" b="1" u="none" strike="noStrike" cap="none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800" b="1" u="none" strike="noStrike" cap="non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Universal </a:t>
                      </a:r>
                      <a:r>
                        <a:rPr lang="en" sz="2800" b="1" u="none" strike="noStrike" cap="none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search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69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支援進階搜尋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僅提供語法</a:t>
                      </a:r>
                      <a:endParaRPr sz="20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支援 35+ 篩選條件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僅支援 20+ 篩選條件</a:t>
                      </a:r>
                      <a:endParaRPr sz="20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支援 Microsoft 文件預覽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支援</a:t>
                      </a:r>
                      <a:endParaRPr sz="20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2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支援 360 度影片照片瀏覽</a:t>
                      </a:r>
                      <a:endParaRPr sz="20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不支援</a:t>
                      </a:r>
                      <a:endParaRPr sz="20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支援檔案分享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不支援</a:t>
                      </a:r>
                      <a:r>
                        <a:rPr lang="en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，需透過 FS 開啟才能分享 </a:t>
                      </a:r>
                      <a:endParaRPr sz="2000" b="1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Shape 628" descr="皇冠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340169">
            <a:off x="1303025" y="834303"/>
            <a:ext cx="878143" cy="61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33</a:t>
            </a:fld>
            <a:endParaRPr sz="1000" b="0" i="0" u="none" strike="noStrike" cap="none">
              <a:solidFill>
                <a:schemeClr val="dk2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/>
          <p:cNvGrpSpPr/>
          <p:nvPr/>
        </p:nvGrpSpPr>
        <p:grpSpPr>
          <a:xfrm>
            <a:off x="1819247" y="868556"/>
            <a:ext cx="5525749" cy="1832051"/>
            <a:chOff x="224387" y="3121976"/>
            <a:chExt cx="4136154" cy="1371334"/>
          </a:xfrm>
        </p:grpSpPr>
        <p:pic>
          <p:nvPicPr>
            <p:cNvPr id="22" name="圖片 21" descr="P1-01.png"/>
            <p:cNvPicPr>
              <a:picLocks noChangeAspect="1"/>
            </p:cNvPicPr>
            <p:nvPr/>
          </p:nvPicPr>
          <p:blipFill>
            <a:blip r:embed="rId3"/>
            <a:srcRect r="16753"/>
            <a:stretch>
              <a:fillRect/>
            </a:stretch>
          </p:blipFill>
          <p:spPr>
            <a:xfrm>
              <a:off x="224387" y="3121976"/>
              <a:ext cx="4136154" cy="1371334"/>
            </a:xfrm>
            <a:prstGeom prst="rect">
              <a:avLst/>
            </a:prstGeom>
          </p:spPr>
        </p:pic>
        <p:pic>
          <p:nvPicPr>
            <p:cNvPr id="23" name="圖片 22" descr="P1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575" y="3121976"/>
              <a:ext cx="411665" cy="724323"/>
            </a:xfrm>
            <a:prstGeom prst="rect">
              <a:avLst/>
            </a:prstGeom>
          </p:spPr>
        </p:pic>
      </p:grpSp>
      <p:grpSp>
        <p:nvGrpSpPr>
          <p:cNvPr id="24" name="群組 23"/>
          <p:cNvGrpSpPr/>
          <p:nvPr/>
        </p:nvGrpSpPr>
        <p:grpSpPr>
          <a:xfrm>
            <a:off x="1819247" y="2289844"/>
            <a:ext cx="5525749" cy="1832051"/>
            <a:chOff x="224387" y="3121976"/>
            <a:chExt cx="4136154" cy="1371334"/>
          </a:xfrm>
        </p:grpSpPr>
        <p:pic>
          <p:nvPicPr>
            <p:cNvPr id="25" name="圖片 24" descr="P1-01.png"/>
            <p:cNvPicPr>
              <a:picLocks noChangeAspect="1"/>
            </p:cNvPicPr>
            <p:nvPr/>
          </p:nvPicPr>
          <p:blipFill>
            <a:blip r:embed="rId3"/>
            <a:srcRect r="16753"/>
            <a:stretch>
              <a:fillRect/>
            </a:stretch>
          </p:blipFill>
          <p:spPr>
            <a:xfrm>
              <a:off x="224387" y="3121976"/>
              <a:ext cx="4136154" cy="1371334"/>
            </a:xfrm>
            <a:prstGeom prst="rect">
              <a:avLst/>
            </a:prstGeom>
          </p:spPr>
        </p:pic>
        <p:pic>
          <p:nvPicPr>
            <p:cNvPr id="26" name="圖片 25" descr="P1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575" y="3121976"/>
              <a:ext cx="411665" cy="724323"/>
            </a:xfrm>
            <a:prstGeom prst="rect">
              <a:avLst/>
            </a:prstGeom>
          </p:spPr>
        </p:pic>
      </p:grpSp>
      <p:grpSp>
        <p:nvGrpSpPr>
          <p:cNvPr id="18" name="群組 17"/>
          <p:cNvGrpSpPr/>
          <p:nvPr/>
        </p:nvGrpSpPr>
        <p:grpSpPr>
          <a:xfrm>
            <a:off x="1819246" y="3623937"/>
            <a:ext cx="5525749" cy="1004957"/>
            <a:chOff x="4730424" y="3121976"/>
            <a:chExt cx="3930545" cy="752234"/>
          </a:xfrm>
        </p:grpSpPr>
        <p:pic>
          <p:nvPicPr>
            <p:cNvPr id="19" name="圖片 18" descr="P1-01.png"/>
            <p:cNvPicPr>
              <a:picLocks noChangeAspect="1"/>
            </p:cNvPicPr>
            <p:nvPr/>
          </p:nvPicPr>
          <p:blipFill>
            <a:blip r:embed="rId3"/>
            <a:srcRect r="20892" b="45145"/>
            <a:stretch>
              <a:fillRect/>
            </a:stretch>
          </p:blipFill>
          <p:spPr>
            <a:xfrm>
              <a:off x="4730424" y="3121976"/>
              <a:ext cx="3930545" cy="752234"/>
            </a:xfrm>
            <a:prstGeom prst="rect">
              <a:avLst/>
            </a:prstGeom>
          </p:spPr>
        </p:pic>
        <p:pic>
          <p:nvPicPr>
            <p:cNvPr id="20" name="圖片 19" descr="P1-0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8782" y="3121976"/>
              <a:ext cx="427527" cy="752234"/>
            </a:xfrm>
            <a:prstGeom prst="rect">
              <a:avLst/>
            </a:prstGeom>
          </p:spPr>
        </p:pic>
      </p:grpSp>
      <p:sp>
        <p:nvSpPr>
          <p:cNvPr id="187" name="Shape 187"/>
          <p:cNvSpPr txBox="1"/>
          <p:nvPr/>
        </p:nvSpPr>
        <p:spPr>
          <a:xfrm>
            <a:off x="2578215" y="1366514"/>
            <a:ext cx="49870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◆ </a:t>
            </a:r>
            <a:r>
              <a:rPr lang="en" sz="1800" b="1" i="0" u="none" strike="noStrike" cap="none" dirty="0" err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複雜條件，就用</a:t>
            </a:r>
            <a:r>
              <a:rPr lang="en" sz="1800" b="1" i="0" u="none" strike="noStrike" cap="none" dirty="0" err="1">
                <a:solidFill>
                  <a:srgbClr val="FF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進階搜尋</a:t>
            </a:r>
            <a:endParaRPr sz="1800" b="1" i="0" u="none" strike="noStrike" cap="none" dirty="0">
              <a:solidFill>
                <a:srgbClr val="FF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◆ </a:t>
            </a:r>
            <a:r>
              <a:rPr lang="en" sz="1800" b="1" i="0" u="none" strike="noStrike" cap="none" dirty="0" err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切換</a:t>
            </a:r>
            <a:r>
              <a:rPr lang="en" sz="1800" b="1" i="0" u="none" strike="noStrike" cap="none" dirty="0" err="1">
                <a:solidFill>
                  <a:srgbClr val="FF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類別列</a:t>
            </a:r>
            <a:r>
              <a:rPr lang="en" sz="1800" b="1" i="0" u="none" strike="noStrike" cap="none" dirty="0" err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，各類檔案一次找到</a:t>
            </a:r>
            <a:endParaRPr sz="1800" b="1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◆ </a:t>
            </a:r>
            <a:r>
              <a:rPr lang="en" sz="1800" b="1" i="0" u="none" strike="noStrike" cap="none" dirty="0" err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強大</a:t>
            </a:r>
            <a:r>
              <a:rPr lang="en" sz="1800" b="1" i="0" u="none" strike="noStrike" cap="none" dirty="0" err="1">
                <a:solidFill>
                  <a:srgbClr val="FF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篩選器</a:t>
            </a:r>
            <a:r>
              <a:rPr lang="en" sz="1800" b="1" i="0" u="none" strike="noStrike" cap="none" dirty="0" err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，沒有關鍵字也能搜</a:t>
            </a:r>
            <a:endParaRPr sz="1800" b="1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2578215" y="868556"/>
            <a:ext cx="508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大搜尋利器</a:t>
            </a:r>
            <a:endParaRPr sz="2400" b="0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2587740" y="2700607"/>
            <a:ext cx="49870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◆ </a:t>
            </a:r>
            <a:r>
              <a:rPr lang="en" sz="1800" b="1" i="0" u="none" strike="noStrike" cap="none" dirty="0">
                <a:solidFill>
                  <a:srgbClr val="FF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標籤呈現</a:t>
            </a:r>
            <a:r>
              <a:rPr lang="en" sz="18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，所下條件一目瞭然</a:t>
            </a:r>
            <a:endParaRPr dirty="0">
              <a:latin typeface="Microsoft JhengHei" charset="0"/>
              <a:ea typeface="Microsoft JhengHei" charset="0"/>
              <a:cs typeface="Microsoft JhengHei" charset="0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◆ </a:t>
            </a:r>
            <a:r>
              <a:rPr lang="en" sz="1800" b="1" i="0" u="none" strike="noStrike" cap="none" dirty="0">
                <a:solidFill>
                  <a:srgbClr val="FF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關鍵字標註</a:t>
            </a:r>
            <a:r>
              <a:rPr lang="en" sz="18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，搜尋結果一次掌握</a:t>
            </a:r>
            <a:endParaRPr sz="1800" b="1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◆ </a:t>
            </a:r>
            <a:r>
              <a:rPr lang="en" sz="1800" b="1" i="0" u="none" strike="noStrike" cap="none" dirty="0">
                <a:solidFill>
                  <a:srgbClr val="FF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檔案預覽至分享</a:t>
            </a:r>
            <a:r>
              <a:rPr lang="en" sz="18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快速便利</a:t>
            </a:r>
            <a:endParaRPr sz="1800" b="1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2587740" y="2289844"/>
            <a:ext cx="508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大輔助搜尋</a:t>
            </a:r>
            <a:endParaRPr sz="2400" b="0" i="0" u="none" strike="noStrike" cap="none" dirty="0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193" name="Shape 193"/>
          <p:cNvGrpSpPr/>
          <p:nvPr/>
        </p:nvGrpSpPr>
        <p:grpSpPr>
          <a:xfrm>
            <a:off x="2587740" y="3600068"/>
            <a:ext cx="5080000" cy="1375447"/>
            <a:chOff x="1466153" y="960953"/>
            <a:chExt cx="5080000" cy="1375447"/>
          </a:xfrm>
        </p:grpSpPr>
        <p:sp>
          <p:nvSpPr>
            <p:cNvPr id="195" name="Shape 195"/>
            <p:cNvSpPr txBox="1"/>
            <p:nvPr/>
          </p:nvSpPr>
          <p:spPr>
            <a:xfrm>
              <a:off x="1466153" y="1419341"/>
              <a:ext cx="4987067" cy="917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457200" lvl="0" indent="-317500"/>
              <a:r>
                <a:rPr lang="en" sz="1800" b="1" i="0" u="none" strike="noStrike" cap="none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◆ </a:t>
              </a:r>
              <a:r>
                <a:rPr lang="en" sz="1800" b="1" i="0" u="none" strike="noStrike" cap="none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Web                                     </a:t>
              </a:r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◆ 行動裝置</a:t>
              </a:r>
              <a:endParaRPr lang="zh-TW" altLang="en-US" sz="1800" b="1" dirty="0" smtClean="0">
                <a:solidFill>
                  <a:srgbClr val="FF0000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marL="457200" indent="-317500"/>
              <a:r>
                <a:rPr lang="en" sz="1800" b="1" i="0" u="none" strike="noStrike" cap="none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◆ 瀏覽器套件                          </a:t>
              </a:r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◆ </a:t>
              </a:r>
              <a:r>
                <a:rPr lang="en-US" altLang="zh-TW" sz="18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Mac Finder</a:t>
              </a:r>
            </a:p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800" b="1" i="0" u="none" strike="noStrike" cap="none" dirty="0" smtClean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196" name="Shape 196"/>
            <p:cNvSpPr txBox="1"/>
            <p:nvPr/>
          </p:nvSpPr>
          <p:spPr>
            <a:xfrm>
              <a:off x="1466153" y="960953"/>
              <a:ext cx="5080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i="0" u="none" strike="noStrike" cap="none" dirty="0" smtClean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大搜尋入口</a:t>
              </a:r>
              <a:endParaRPr sz="2400" b="0" i="0" u="none" strike="noStrike" cap="none" dirty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sp>
        <p:nvSpPr>
          <p:cNvPr id="17" name="標題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 不可不知 </a:t>
            </a:r>
            <a:r>
              <a:rPr lang="en-US" altLang="zh-TW" dirty="0" err="1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Qsirch</a:t>
            </a:r>
            <a:r>
              <a:rPr lang="en-US" altLang="zh-TW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 334 </a:t>
            </a:r>
            <a:r>
              <a:rPr lang="zh-TW" altLang="en-US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搜尋優勢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0" y="3729669"/>
            <a:ext cx="9144000" cy="1413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176213" y="3903184"/>
            <a:ext cx="5624513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spcAft>
                <a:spcPts val="1200"/>
              </a:spcAft>
              <a:buSzPts val="3600"/>
            </a:pPr>
            <a:r>
              <a:rPr lang="en" sz="2800" b="1" i="0" u="none" strike="noStrike" cap="none" dirty="0" err="1" smtClean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您是否總是耗費許多時間</a:t>
            </a:r>
            <a:r>
              <a:rPr lang="zh-TW" altLang="en-US" sz="2800" b="1" i="0" u="none" strike="noStrike" cap="none" dirty="0" smtClean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，</a:t>
            </a:r>
            <a:r>
              <a:rPr lang="en" altLang="zh-TW" sz="2800" b="1" dirty="0" err="1">
                <a:latin typeface="Microsoft JhengHei" charset="0"/>
                <a:ea typeface="Microsoft JhengHei" charset="0"/>
                <a:cs typeface="Microsoft JhengHei" charset="0"/>
              </a:rPr>
              <a:t>因為不記得關鍵字</a:t>
            </a:r>
            <a:r>
              <a:rPr lang="en" altLang="zh-TW" sz="2800" b="1" dirty="0">
                <a:latin typeface="Microsoft JhengHei" charset="0"/>
                <a:ea typeface="Microsoft JhengHei" charset="0"/>
                <a:cs typeface="Microsoft JhengHei" charset="0"/>
              </a:rPr>
              <a:t>/</a:t>
            </a:r>
            <a:r>
              <a:rPr lang="en" altLang="zh-TW" sz="2800" b="1" dirty="0" err="1">
                <a:latin typeface="Microsoft JhengHei" charset="0"/>
                <a:ea typeface="Microsoft JhengHei" charset="0"/>
                <a:cs typeface="Microsoft JhengHei" charset="0"/>
              </a:rPr>
              <a:t>沒有內文檢索工具</a:t>
            </a:r>
            <a:r>
              <a:rPr lang="en" sz="2800" b="1" i="0" u="none" strike="noStrike" cap="none" dirty="0" smtClean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？</a:t>
            </a:r>
            <a:endParaRPr sz="2800" b="1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207" name="Shape 207" descr="D:\工作進行中\20170911直播母版16比9\各場PPT元素\20180109\時終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2720" y="2909883"/>
            <a:ext cx="819786" cy="8197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ctrTitle"/>
          </p:nvPr>
        </p:nvSpPr>
        <p:spPr>
          <a:xfrm>
            <a:off x="2568600" y="1155700"/>
            <a:ext cx="3959200" cy="243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</a:pPr>
            <a:r>
              <a:rPr lang="en" sz="3600" b="1" i="0" u="none" strike="noStrike" cap="none" dirty="0" err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善用</a:t>
            </a:r>
            <a: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en" sz="3600" b="1" i="0" u="none" strike="noStrike" cap="none" dirty="0" err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Qsirch</a:t>
            </a:r>
            <a: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/>
            </a:r>
            <a:br>
              <a:rPr lang="en" sz="3600" b="1" i="0" u="none" strike="noStrike" cap="none"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</a:br>
            <a:r>
              <a:rPr lang="en" sz="3600" b="1" i="0" u="none" strike="noStrike" cap="none" dirty="0" err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再多的搜尋條件也難不倒你</a:t>
            </a:r>
            <a:endParaRPr sz="3600" b="1" i="0" u="none" strike="noStrike" cap="none" dirty="0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139700" y="127000"/>
            <a:ext cx="952500" cy="95040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6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sldNum" idx="4294967295"/>
          </p:nvPr>
        </p:nvSpPr>
        <p:spPr>
          <a:xfrm>
            <a:off x="8607843" y="473637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6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/>
          <p:cNvGrpSpPr/>
          <p:nvPr/>
        </p:nvGrpSpPr>
        <p:grpSpPr>
          <a:xfrm>
            <a:off x="582572" y="1045993"/>
            <a:ext cx="7962040" cy="1010184"/>
            <a:chOff x="649247" y="1074568"/>
            <a:chExt cx="7962040" cy="1010184"/>
          </a:xfrm>
        </p:grpSpPr>
        <p:grpSp>
          <p:nvGrpSpPr>
            <p:cNvPr id="21" name="Shape 119"/>
            <p:cNvGrpSpPr/>
            <p:nvPr/>
          </p:nvGrpSpPr>
          <p:grpSpPr>
            <a:xfrm>
              <a:off x="649247" y="1074568"/>
              <a:ext cx="7962040" cy="1010184"/>
              <a:chOff x="2984973" y="1131591"/>
              <a:chExt cx="4607491" cy="584575"/>
            </a:xfrm>
          </p:grpSpPr>
          <p:sp>
            <p:nvSpPr>
              <p:cNvPr id="22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24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01</a:t>
                </a:r>
              </a:p>
            </p:txBody>
          </p:sp>
        </p:grpSp>
        <p:sp>
          <p:nvSpPr>
            <p:cNvPr id="223" name="Shape 223"/>
            <p:cNvSpPr txBox="1"/>
            <p:nvPr/>
          </p:nvSpPr>
          <p:spPr>
            <a:xfrm>
              <a:off x="1828262" y="1404821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i="0" u="none" strike="noStrike" cap="none" dirty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複雜條件，就靠</a:t>
              </a:r>
              <a:r>
                <a:rPr lang="en" sz="3200" b="1" i="0" u="none" strike="noStrike" cap="none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進階搜尋</a:t>
              </a:r>
              <a:endParaRPr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sp>
        <p:nvSpPr>
          <p:cNvPr id="36" name="標題 3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altLang="zh-TW" dirty="0" smtClean="0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</a:rPr>
              <a:t>Qsirch 三大搜尋利器</a:t>
            </a:r>
            <a:endParaRPr lang="zh-TW" altLang="en-US" dirty="0"/>
          </a:p>
        </p:txBody>
      </p:sp>
      <p:grpSp>
        <p:nvGrpSpPr>
          <p:cNvPr id="38" name="群組 37"/>
          <p:cNvGrpSpPr/>
          <p:nvPr/>
        </p:nvGrpSpPr>
        <p:grpSpPr>
          <a:xfrm>
            <a:off x="582572" y="2183867"/>
            <a:ext cx="7962040" cy="1010184"/>
            <a:chOff x="649247" y="2193392"/>
            <a:chExt cx="7962040" cy="1010184"/>
          </a:xfrm>
        </p:grpSpPr>
        <p:grpSp>
          <p:nvGrpSpPr>
            <p:cNvPr id="26" name="Shape 119"/>
            <p:cNvGrpSpPr/>
            <p:nvPr/>
          </p:nvGrpSpPr>
          <p:grpSpPr>
            <a:xfrm>
              <a:off x="649247" y="2193392"/>
              <a:ext cx="7962040" cy="1010184"/>
              <a:chOff x="2984973" y="1131591"/>
              <a:chExt cx="4607491" cy="584575"/>
            </a:xfrm>
          </p:grpSpPr>
          <p:sp>
            <p:nvSpPr>
              <p:cNvPr id="27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29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 smtClean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02</a:t>
                </a:r>
                <a:endPara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Shape 223"/>
            <p:cNvSpPr txBox="1"/>
            <p:nvPr/>
          </p:nvSpPr>
          <p:spPr>
            <a:xfrm>
              <a:off x="1828262" y="2523645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切換</a:t>
              </a:r>
              <a:r>
                <a:rPr lang="zh-TW" altLang="en-US" sz="32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類別列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，各類檔案一次找到</a:t>
              </a:r>
              <a:endParaRPr lang="zh-TW" altLang="en-US" sz="28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582572" y="3318470"/>
            <a:ext cx="7962040" cy="1010184"/>
            <a:chOff x="649247" y="3308945"/>
            <a:chExt cx="7962040" cy="1010184"/>
          </a:xfrm>
        </p:grpSpPr>
        <p:grpSp>
          <p:nvGrpSpPr>
            <p:cNvPr id="31" name="Shape 119"/>
            <p:cNvGrpSpPr/>
            <p:nvPr/>
          </p:nvGrpSpPr>
          <p:grpSpPr>
            <a:xfrm>
              <a:off x="649247" y="3308945"/>
              <a:ext cx="7962040" cy="1010184"/>
              <a:chOff x="2984973" y="1131591"/>
              <a:chExt cx="4607491" cy="584575"/>
            </a:xfrm>
          </p:grpSpPr>
          <p:sp>
            <p:nvSpPr>
              <p:cNvPr id="32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4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 smtClean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03</a:t>
                </a:r>
                <a:endPara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Shape 223"/>
            <p:cNvSpPr txBox="1"/>
            <p:nvPr/>
          </p:nvSpPr>
          <p:spPr>
            <a:xfrm>
              <a:off x="1828262" y="3639198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強大</a:t>
              </a:r>
              <a:r>
                <a:rPr lang="zh-TW" altLang="en-US" sz="32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篩選器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，沒有關鍵字也能搜</a:t>
              </a:r>
              <a:endParaRPr lang="zh-TW" altLang="en-US" sz="32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 b="11891"/>
          <a:stretch/>
        </p:blipFill>
        <p:spPr>
          <a:xfrm>
            <a:off x="322266" y="1559487"/>
            <a:ext cx="4298268" cy="271022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>
            <a:off x="4064295" y="2332699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248" name="Shape 248"/>
          <p:cNvSpPr/>
          <p:nvPr/>
        </p:nvSpPr>
        <p:spPr>
          <a:xfrm rot="-6190175">
            <a:off x="2821494" y="1686695"/>
            <a:ext cx="1784488" cy="1500447"/>
          </a:xfrm>
          <a:prstGeom prst="triangle">
            <a:avLst>
              <a:gd name="adj" fmla="val 59995"/>
            </a:avLst>
          </a:prstGeom>
          <a:solidFill>
            <a:srgbClr val="FFCC9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l="3464" t="-248" r="61508" b="51302"/>
          <a:stretch/>
        </p:blipFill>
        <p:spPr>
          <a:xfrm>
            <a:off x="3956413" y="1197519"/>
            <a:ext cx="1929387" cy="1929387"/>
          </a:xfrm>
          <a:prstGeom prst="ellipse">
            <a:avLst/>
          </a:prstGeom>
          <a:noFill/>
          <a:ln w="38100" cap="flat" cmpd="sng">
            <a:solidFill>
              <a:srgbClr val="FF7B2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0" name="Shape 250"/>
          <p:cNvSpPr/>
          <p:nvPr/>
        </p:nvSpPr>
        <p:spPr>
          <a:xfrm rot="-5220992">
            <a:off x="2034909" y="3225878"/>
            <a:ext cx="1784488" cy="1500447"/>
          </a:xfrm>
          <a:prstGeom prst="triangle">
            <a:avLst>
              <a:gd name="adj" fmla="val 55311"/>
            </a:avLst>
          </a:prstGeom>
          <a:solidFill>
            <a:srgbClr val="FFCC99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 l="3232" t="43569" r="61739" b="7484"/>
          <a:stretch/>
        </p:blipFill>
        <p:spPr>
          <a:xfrm>
            <a:off x="3170928" y="3077184"/>
            <a:ext cx="1929387" cy="1929387"/>
          </a:xfrm>
          <a:prstGeom prst="ellipse">
            <a:avLst/>
          </a:prstGeom>
          <a:noFill/>
          <a:ln w="38100" cap="flat" cmpd="sng">
            <a:solidFill>
              <a:srgbClr val="FF7B2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52" name="Shape 252"/>
          <p:cNvGrpSpPr/>
          <p:nvPr/>
        </p:nvGrpSpPr>
        <p:grpSpPr>
          <a:xfrm>
            <a:off x="5984875" y="1435315"/>
            <a:ext cx="2759256" cy="1243262"/>
            <a:chOff x="2602534" y="926058"/>
            <a:chExt cx="2002815" cy="423431"/>
          </a:xfrm>
        </p:grpSpPr>
        <p:sp>
          <p:nvSpPr>
            <p:cNvPr id="253" name="Shape 253"/>
            <p:cNvSpPr/>
            <p:nvPr/>
          </p:nvSpPr>
          <p:spPr>
            <a:xfrm>
              <a:off x="2602534" y="926058"/>
              <a:ext cx="2002815" cy="423431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7030A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54" name="Shape 254"/>
            <p:cNvSpPr txBox="1"/>
            <p:nvPr/>
          </p:nvSpPr>
          <p:spPr>
            <a:xfrm>
              <a:off x="2682240" y="1001504"/>
              <a:ext cx="1872592" cy="272539"/>
            </a:xfrm>
            <a:prstGeom prst="rect">
              <a:avLst/>
            </a:prstGeom>
            <a:noFill/>
            <a:ln>
              <a:noFill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進階搜尋</a:t>
              </a:r>
              <a:r>
                <a:rPr lang="en" sz="2000" b="1" i="0" u="none" strike="noStrike" cap="none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易用介面</a:t>
              </a:r>
              <a:r>
                <a:rPr lang="en"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，不會語法也能搜！</a:t>
              </a:r>
              <a:endParaRPr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grpSp>
        <p:nvGrpSpPr>
          <p:cNvPr id="255" name="Shape 255"/>
          <p:cNvGrpSpPr/>
          <p:nvPr/>
        </p:nvGrpSpPr>
        <p:grpSpPr>
          <a:xfrm>
            <a:off x="5183855" y="3354470"/>
            <a:ext cx="2759256" cy="1243262"/>
            <a:chOff x="2602534" y="926058"/>
            <a:chExt cx="2002815" cy="423431"/>
          </a:xfrm>
        </p:grpSpPr>
        <p:sp>
          <p:nvSpPr>
            <p:cNvPr id="256" name="Shape 256"/>
            <p:cNvSpPr/>
            <p:nvPr/>
          </p:nvSpPr>
          <p:spPr>
            <a:xfrm>
              <a:off x="2602534" y="926058"/>
              <a:ext cx="2002815" cy="423431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7030A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57" name="Shape 257"/>
            <p:cNvSpPr txBox="1"/>
            <p:nvPr/>
          </p:nvSpPr>
          <p:spPr>
            <a:xfrm>
              <a:off x="2682240" y="1001504"/>
              <a:ext cx="1872592" cy="272539"/>
            </a:xfrm>
            <a:prstGeom prst="rect">
              <a:avLst/>
            </a:prstGeom>
            <a:noFill/>
            <a:ln>
              <a:noFill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四大基本條件</a:t>
              </a:r>
              <a:r>
                <a:rPr lang="en"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，提高搜尋精確度！</a:t>
              </a:r>
              <a:endParaRPr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cxnSp>
        <p:nvCxnSpPr>
          <p:cNvPr id="261" name="Shape 261"/>
          <p:cNvCxnSpPr/>
          <p:nvPr/>
        </p:nvCxnSpPr>
        <p:spPr>
          <a:xfrm>
            <a:off x="4130675" y="1921437"/>
            <a:ext cx="828000" cy="0"/>
          </a:xfrm>
          <a:prstGeom prst="straightConnector1">
            <a:avLst/>
          </a:prstGeom>
          <a:noFill/>
          <a:ln w="2857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2" name="Shape 262"/>
          <p:cNvCxnSpPr/>
          <p:nvPr/>
        </p:nvCxnSpPr>
        <p:spPr>
          <a:xfrm>
            <a:off x="4114226" y="2200837"/>
            <a:ext cx="900000" cy="0"/>
          </a:xfrm>
          <a:prstGeom prst="straightConnector1">
            <a:avLst/>
          </a:prstGeom>
          <a:noFill/>
          <a:ln w="2857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" name="Shape 263"/>
          <p:cNvCxnSpPr/>
          <p:nvPr/>
        </p:nvCxnSpPr>
        <p:spPr>
          <a:xfrm>
            <a:off x="4120576" y="2480237"/>
            <a:ext cx="828000" cy="0"/>
          </a:xfrm>
          <a:prstGeom prst="straightConnector1">
            <a:avLst/>
          </a:prstGeom>
          <a:noFill/>
          <a:ln w="2857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4" name="Shape 264"/>
          <p:cNvCxnSpPr/>
          <p:nvPr/>
        </p:nvCxnSpPr>
        <p:spPr>
          <a:xfrm>
            <a:off x="4130675" y="2746937"/>
            <a:ext cx="828000" cy="0"/>
          </a:xfrm>
          <a:prstGeom prst="straightConnector1">
            <a:avLst/>
          </a:prstGeom>
          <a:noFill/>
          <a:ln w="2857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" name="Shape 265"/>
          <p:cNvCxnSpPr/>
          <p:nvPr/>
        </p:nvCxnSpPr>
        <p:spPr>
          <a:xfrm>
            <a:off x="3308799" y="3686737"/>
            <a:ext cx="504376" cy="0"/>
          </a:xfrm>
          <a:prstGeom prst="straightConnector1">
            <a:avLst/>
          </a:prstGeom>
          <a:noFill/>
          <a:ln w="2857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" name="Shape 266"/>
          <p:cNvCxnSpPr/>
          <p:nvPr/>
        </p:nvCxnSpPr>
        <p:spPr>
          <a:xfrm>
            <a:off x="3308799" y="3953437"/>
            <a:ext cx="504376" cy="0"/>
          </a:xfrm>
          <a:prstGeom prst="straightConnector1">
            <a:avLst/>
          </a:prstGeom>
          <a:noFill/>
          <a:ln w="2857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Shape 267"/>
          <p:cNvCxnSpPr/>
          <p:nvPr/>
        </p:nvCxnSpPr>
        <p:spPr>
          <a:xfrm>
            <a:off x="3308799" y="4232837"/>
            <a:ext cx="504376" cy="0"/>
          </a:xfrm>
          <a:prstGeom prst="straightConnector1">
            <a:avLst/>
          </a:prstGeom>
          <a:noFill/>
          <a:ln w="2857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8" name="Shape 268"/>
          <p:cNvCxnSpPr/>
          <p:nvPr/>
        </p:nvCxnSpPr>
        <p:spPr>
          <a:xfrm>
            <a:off x="3308799" y="4492625"/>
            <a:ext cx="324000" cy="0"/>
          </a:xfrm>
          <a:prstGeom prst="straightConnector1">
            <a:avLst/>
          </a:prstGeom>
          <a:noFill/>
          <a:ln w="2857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9" name="群組 28"/>
          <p:cNvGrpSpPr/>
          <p:nvPr/>
        </p:nvGrpSpPr>
        <p:grpSpPr>
          <a:xfrm>
            <a:off x="435405" y="102483"/>
            <a:ext cx="7962040" cy="1010184"/>
            <a:chOff x="649247" y="1074568"/>
            <a:chExt cx="7962040" cy="1010184"/>
          </a:xfrm>
        </p:grpSpPr>
        <p:grpSp>
          <p:nvGrpSpPr>
            <p:cNvPr id="30" name="Shape 119"/>
            <p:cNvGrpSpPr/>
            <p:nvPr/>
          </p:nvGrpSpPr>
          <p:grpSpPr>
            <a:xfrm>
              <a:off x="649247" y="1074568"/>
              <a:ext cx="7962040" cy="1010184"/>
              <a:chOff x="2984973" y="1131591"/>
              <a:chExt cx="4607491" cy="584575"/>
            </a:xfrm>
          </p:grpSpPr>
          <p:sp>
            <p:nvSpPr>
              <p:cNvPr id="32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4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01</a:t>
                </a:r>
              </a:p>
            </p:txBody>
          </p:sp>
        </p:grpSp>
        <p:sp>
          <p:nvSpPr>
            <p:cNvPr id="31" name="Shape 223"/>
            <p:cNvSpPr txBox="1"/>
            <p:nvPr/>
          </p:nvSpPr>
          <p:spPr>
            <a:xfrm>
              <a:off x="1828262" y="1404821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i="0" u="none" strike="noStrike" cap="none" dirty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複雜條件，就靠</a:t>
              </a:r>
              <a:r>
                <a:rPr lang="en" sz="3200" b="1" i="0" u="none" strike="noStrike" cap="none" dirty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進階搜尋</a:t>
              </a:r>
              <a:endParaRPr dirty="0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/>
          <p:cNvGrpSpPr/>
          <p:nvPr/>
        </p:nvGrpSpPr>
        <p:grpSpPr>
          <a:xfrm>
            <a:off x="440760" y="87665"/>
            <a:ext cx="7962040" cy="1010184"/>
            <a:chOff x="649247" y="2193392"/>
            <a:chExt cx="7962040" cy="1010184"/>
          </a:xfrm>
        </p:grpSpPr>
        <p:grpSp>
          <p:nvGrpSpPr>
            <p:cNvPr id="23" name="Shape 119"/>
            <p:cNvGrpSpPr/>
            <p:nvPr/>
          </p:nvGrpSpPr>
          <p:grpSpPr>
            <a:xfrm>
              <a:off x="649247" y="2193392"/>
              <a:ext cx="7962040" cy="1010184"/>
              <a:chOff x="2984973" y="1131591"/>
              <a:chExt cx="4607491" cy="584575"/>
            </a:xfrm>
          </p:grpSpPr>
          <p:sp>
            <p:nvSpPr>
              <p:cNvPr id="25" name="Shape 120"/>
              <p:cNvSpPr/>
              <p:nvPr/>
            </p:nvSpPr>
            <p:spPr>
              <a:xfrm rot="5400000">
                <a:off x="5214838" y="-661460"/>
                <a:ext cx="432047" cy="43232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7BFC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Shape 121"/>
              <p:cNvSpPr/>
              <p:nvPr/>
            </p:nvSpPr>
            <p:spPr>
              <a:xfrm rot="-54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7BFC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27" name="Shape 122"/>
              <p:cNvSpPr txBox="1"/>
              <p:nvPr/>
            </p:nvSpPr>
            <p:spPr>
              <a:xfrm>
                <a:off x="2988072" y="1234925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400" b="1" dirty="0" smtClean="0">
                    <a:solidFill>
                      <a:srgbClr val="37BFC9"/>
                    </a:solidFill>
                    <a:latin typeface="Arial"/>
                    <a:ea typeface="Arial"/>
                    <a:cs typeface="Arial"/>
                    <a:sym typeface="Arial"/>
                  </a:rPr>
                  <a:t>02</a:t>
                </a:r>
                <a:endPara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Shape 223"/>
            <p:cNvSpPr txBox="1"/>
            <p:nvPr/>
          </p:nvSpPr>
          <p:spPr>
            <a:xfrm>
              <a:off x="1828262" y="2523645"/>
              <a:ext cx="611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切換</a:t>
              </a:r>
              <a:r>
                <a:rPr lang="zh-TW" altLang="en-US" sz="3200" b="1" dirty="0" smtClean="0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類別列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Microsoft JhengHei" charset="0"/>
                  <a:ea typeface="Microsoft JhengHei" charset="0"/>
                  <a:cs typeface="Microsoft JhengHei" charset="0"/>
                </a:rPr>
                <a:t>，各類檔案一次找到</a:t>
              </a:r>
              <a:endParaRPr lang="zh-TW" altLang="en-US" sz="2800" b="1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grpSp>
        <p:nvGrpSpPr>
          <p:cNvPr id="274" name="Shape 274"/>
          <p:cNvGrpSpPr/>
          <p:nvPr/>
        </p:nvGrpSpPr>
        <p:grpSpPr>
          <a:xfrm>
            <a:off x="757400" y="1158356"/>
            <a:ext cx="7645400" cy="3574301"/>
            <a:chOff x="-2265510" y="1981151"/>
            <a:chExt cx="7645400" cy="3574301"/>
          </a:xfrm>
        </p:grpSpPr>
        <p:pic>
          <p:nvPicPr>
            <p:cNvPr id="275" name="Shape 275"/>
            <p:cNvPicPr preferRelativeResize="0"/>
            <p:nvPr/>
          </p:nvPicPr>
          <p:blipFill rotWithShape="1">
            <a:blip r:embed="rId3">
              <a:alphaModFix/>
            </a:blip>
            <a:srcRect r="16389"/>
            <a:stretch/>
          </p:blipFill>
          <p:spPr>
            <a:xfrm>
              <a:off x="-2265510" y="1981151"/>
              <a:ext cx="7645400" cy="107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Shape 276"/>
            <p:cNvPicPr preferRelativeResize="0"/>
            <p:nvPr/>
          </p:nvPicPr>
          <p:blipFill rotWithShape="1">
            <a:blip r:embed="rId4">
              <a:alphaModFix amt="92000"/>
            </a:blip>
            <a:srcRect b="22457"/>
            <a:stretch/>
          </p:blipFill>
          <p:spPr>
            <a:xfrm>
              <a:off x="-2265510" y="3052152"/>
              <a:ext cx="7645400" cy="250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Shape 2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12828" y="3014051"/>
              <a:ext cx="1930930" cy="17081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0" name="Shape 280"/>
          <p:cNvSpPr/>
          <p:nvPr/>
        </p:nvSpPr>
        <p:spPr>
          <a:xfrm>
            <a:off x="4302420" y="2208874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281" name="Shape 281"/>
          <p:cNvGrpSpPr/>
          <p:nvPr/>
        </p:nvGrpSpPr>
        <p:grpSpPr>
          <a:xfrm>
            <a:off x="149187" y="3496850"/>
            <a:ext cx="3385334" cy="1375797"/>
            <a:chOff x="2437903" y="926058"/>
            <a:chExt cx="2167446" cy="468532"/>
          </a:xfrm>
        </p:grpSpPr>
        <p:sp>
          <p:nvSpPr>
            <p:cNvPr id="282" name="Shape 282"/>
            <p:cNvSpPr/>
            <p:nvPr/>
          </p:nvSpPr>
          <p:spPr>
            <a:xfrm>
              <a:off x="2437903" y="926058"/>
              <a:ext cx="2167446" cy="468532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7030A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283" name="Shape 283"/>
            <p:cNvSpPr txBox="1"/>
            <p:nvPr/>
          </p:nvSpPr>
          <p:spPr>
            <a:xfrm>
              <a:off x="2585330" y="976126"/>
              <a:ext cx="1872592" cy="393086"/>
            </a:xfrm>
            <a:prstGeom prst="rect">
              <a:avLst/>
            </a:prstGeom>
            <a:noFill/>
            <a:ln>
              <a:noFill/>
            </a:ln>
            <a:effectLst>
              <a:outerShdw blurRad="50800" dist="762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 dirty="0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十大類別</a:t>
              </a:r>
              <a:r>
                <a:rPr lang="en" sz="2000" b="1" i="0" u="none" strike="noStrike" cap="none" dirty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，隨點即搜！</a:t>
              </a:r>
              <a:endParaRPr dirty="0"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 dirty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搭配 QmailAgent </a:t>
              </a:r>
              <a:r>
                <a:rPr lang="en" sz="2000" b="1" i="0" u="none" strike="noStrike" cap="none" dirty="0">
                  <a:solidFill>
                    <a:srgbClr val="FFFF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郵件</a:t>
              </a:r>
              <a:r>
                <a:rPr lang="en" sz="2000" b="1" i="0" u="none" strike="noStrike" cap="none" dirty="0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也能全文檢索！</a:t>
              </a:r>
              <a:endParaRPr dirty="0"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549</Words>
  <Application>Microsoft Macintosh PowerPoint</Application>
  <PresentationFormat>如螢幕大小 (16:9)</PresentationFormat>
  <Paragraphs>181</Paragraphs>
  <Slides>33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9" baseType="lpstr">
      <vt:lpstr>Arial Black</vt:lpstr>
      <vt:lpstr>Microsoft JhengHei</vt:lpstr>
      <vt:lpstr>微軟正黑體</vt:lpstr>
      <vt:lpstr>新細明體</vt:lpstr>
      <vt:lpstr>Arial</vt:lpstr>
      <vt:lpstr>Simple Light</vt:lpstr>
      <vt:lpstr>PowerPoint 簡報</vt:lpstr>
      <vt:lpstr>您是否曾有過以下困擾?</vt:lpstr>
      <vt:lpstr>就讓 Qsirch 酷先生 334 解決您所有的搜尋煩惱</vt:lpstr>
      <vt:lpstr> 不可不知 Qsirch 334 搜尋優勢</vt:lpstr>
      <vt:lpstr>您是否總是耗費許多時間，因為不記得關鍵字/沒有內文檢索工具？</vt:lpstr>
      <vt:lpstr>善用 Qsirch 再多的搜尋條件也難不倒你</vt:lpstr>
      <vt:lpstr>Qsirch 三大搜尋利器</vt:lpstr>
      <vt:lpstr>PowerPoint 簡報</vt:lpstr>
      <vt:lpstr>PowerPoint 簡報</vt:lpstr>
      <vt:lpstr>PowerPoint 簡報</vt:lpstr>
      <vt:lpstr>PowerPoint 簡報</vt:lpstr>
      <vt:lpstr>善用 Qsirch 搜尋預覽至分享 迅速完成</vt:lpstr>
      <vt:lpstr>Qsirch 三大輔助搜尋</vt:lpstr>
      <vt:lpstr>PowerPoint 簡報</vt:lpstr>
      <vt:lpstr>PowerPoint 簡報</vt:lpstr>
      <vt:lpstr>PowerPoint 簡報</vt:lpstr>
      <vt:lpstr>DEMO</vt:lpstr>
      <vt:lpstr>您是否曾因以下狀況造成績效不佳？ 1.總是因查找檔案，中斷工作流程… 2.出門在外，臨時要的關鍵檔案拿不到…</vt:lpstr>
      <vt:lpstr>善用 Qsirch   在哪都能立刻搜尋</vt:lpstr>
      <vt:lpstr> Qsirch 四大搜尋入口</vt:lpstr>
      <vt:lpstr>PowerPoint 簡報</vt:lpstr>
      <vt:lpstr>安全把關，刻不容緩</vt:lpstr>
      <vt:lpstr>全方位資料搜索</vt:lpstr>
      <vt:lpstr>預覽至分享，一次搞定</vt:lpstr>
      <vt:lpstr>下載檔案，離線也能搜</vt:lpstr>
      <vt:lpstr>DEMO</vt:lpstr>
      <vt:lpstr>PowerPoint 簡報</vt:lpstr>
      <vt:lpstr>DEMO</vt:lpstr>
      <vt:lpstr>Qsirch 小幫手 - 瀏覽器套件</vt:lpstr>
      <vt:lpstr>DEMO</vt:lpstr>
      <vt:lpstr>Qsirch 優勢分析</vt:lpstr>
      <vt:lpstr>Qsirch 優勢分析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Yvonne Tsai</dc:creator>
  <cp:lastModifiedBy>Microsoft Office 使用者</cp:lastModifiedBy>
  <cp:revision>68</cp:revision>
  <dcterms:modified xsi:type="dcterms:W3CDTF">2018-03-07T05:10:33Z</dcterms:modified>
</cp:coreProperties>
</file>