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80" r:id="rId26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95"/>
    <p:restoredTop sz="94631"/>
  </p:normalViewPr>
  <p:slideViewPr>
    <p:cSldViewPr>
      <p:cViewPr varScale="1">
        <p:scale>
          <a:sx n="98" d="100"/>
          <a:sy n="98" d="100"/>
        </p:scale>
        <p:origin x="43" y="11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80542-FB7C-4625-9F18-9DDDFCC305CC}" type="datetimeFigureOut">
              <a:rPr lang="zh-TW" altLang="en-US" smtClean="0"/>
              <a:pPr/>
              <a:t>2020/2/6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8B5FD-51A0-4935-B8FB-1093481EEAD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739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8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Shape 4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0" name="Shape 4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5G: 1733 Mbps (4*433Mbps)</a:t>
            </a:r>
          </a:p>
          <a:p>
            <a:r>
              <a:rPr dirty="0"/>
              <a:t>2.4G: 600 Mbps (4*150Mbps)</a:t>
            </a:r>
          </a:p>
          <a:p>
            <a:r>
              <a:rPr dirty="0" err="1"/>
              <a:t>支援</a:t>
            </a:r>
            <a:r>
              <a:rPr dirty="0"/>
              <a:t> 160MHz </a:t>
            </a:r>
            <a:r>
              <a:rPr dirty="0" err="1"/>
              <a:t>連續模式（Contiguous）與</a:t>
            </a:r>
            <a:r>
              <a:rPr dirty="0"/>
              <a:t> 80MHz 加 80MHz </a:t>
            </a:r>
            <a:r>
              <a:rPr dirty="0" err="1"/>
              <a:t>非連續（Non-contiguous）的</a:t>
            </a:r>
            <a:r>
              <a:rPr dirty="0"/>
              <a:t> 802.11ac </a:t>
            </a:r>
            <a:r>
              <a:rPr dirty="0" err="1"/>
              <a:t>頻寬組成方式，所提供資料傳輸容量為現有</a:t>
            </a:r>
            <a:r>
              <a:rPr dirty="0"/>
              <a:t> 80MHz </a:t>
            </a:r>
            <a:r>
              <a:rPr dirty="0" err="1"/>
              <a:t>通道的兩倍</a:t>
            </a:r>
            <a:r>
              <a:rPr dirty="0"/>
              <a:t>。(spec: 20/40/80/160 MHz)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0" name="Shape 4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5G: 1733 Mbps (4*433Mbps)</a:t>
            </a:r>
          </a:p>
          <a:p>
            <a:r>
              <a:t>2.4G: 600 Mbps (4*150Mbps)</a:t>
            </a:r>
          </a:p>
          <a:p>
            <a:r>
              <a:t>支援 160MHz 連續模式（Contiguous）與 80MHz 加 80MHz 非連續（Non-contiguous）的 802.11ac 頻寬組成方式，所提供資料傳輸容量為現有 80MHz 通道的兩倍。(spec: 20/40/80/160 MHz)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7" name="Shape 5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6" name="Shape 5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3" name="Shape 6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8B5FD-51A0-4935-B8FB-1093481EEADB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05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0496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3896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02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99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1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0" name="Shape 3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0306_x53Be PPT\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560" y="-9017"/>
            <a:ext cx="9142879" cy="515251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1347614"/>
            <a:ext cx="7772400" cy="864096"/>
          </a:xfrm>
        </p:spPr>
        <p:txBody>
          <a:bodyPr/>
          <a:lstStyle>
            <a:lvl1pPr algn="l"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9512" y="843558"/>
            <a:ext cx="6400800" cy="648072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0306_x53Be PPT\底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393" y="-7145"/>
            <a:ext cx="9143213" cy="5157245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4916"/>
            <a:ext cx="8229600" cy="857250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5510"/>
            <a:ext cx="8229600" cy="3394472"/>
          </a:xfrm>
        </p:spPr>
        <p:txBody>
          <a:bodyPr/>
          <a:lstStyle>
            <a:lvl1pPr>
              <a:buFont typeface="Arial" pitchFamily="34" charset="0"/>
              <a:buChar char="•"/>
              <a:defRPr sz="2800" b="1"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2400" b="1">
                <a:latin typeface="Arial" pitchFamily="34" charset="0"/>
                <a:ea typeface="微軟正黑體" pitchFamily="34" charset="-120"/>
                <a:cs typeface="Arial" pitchFamily="34" charset="0"/>
              </a:defRPr>
            </a:lvl2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9119" y="400050"/>
            <a:ext cx="6516797" cy="1714500"/>
          </a:xfrm>
        </p:spPr>
        <p:txBody>
          <a:bodyPr rtlCol="0" anchor="b">
            <a:normAutofit/>
          </a:bodyPr>
          <a:lstStyle>
            <a:lvl1pPr algn="l">
              <a:defRPr sz="4100" b="1" cap="none" baseline="0"/>
            </a:lvl1pPr>
          </a:lstStyle>
          <a:p>
            <a:pPr rtl="0"/>
            <a:r>
              <a:rPr lang="zh-TW" altLang="x-none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799119" y="2343150"/>
            <a:ext cx="6516797" cy="10287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45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x-none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0306_x53Be PPT\ppt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560" y="-9017"/>
            <a:ext cx="9142879" cy="515251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1347614"/>
            <a:ext cx="7772400" cy="864096"/>
          </a:xfrm>
        </p:spPr>
        <p:txBody>
          <a:bodyPr/>
          <a:lstStyle>
            <a:lvl1pPr algn="l"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9512" y="843558"/>
            <a:ext cx="6400800" cy="648072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6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png"/><Relationship Id="rId5" Type="http://schemas.openxmlformats.org/officeDocument/2006/relationships/image" Target="../media/image57.tiff"/><Relationship Id="rId10" Type="http://schemas.openxmlformats.org/officeDocument/2006/relationships/image" Target="../media/image61.png"/><Relationship Id="rId4" Type="http://schemas.openxmlformats.org/officeDocument/2006/relationships/image" Target="../media/image56.tiff"/><Relationship Id="rId9" Type="http://schemas.openxmlformats.org/officeDocument/2006/relationships/image" Target="../media/image40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4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02.png"/><Relationship Id="rId7" Type="http://schemas.openxmlformats.org/officeDocument/2006/relationships/image" Target="../media/image7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103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93.png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tiff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tif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1347614"/>
            <a:ext cx="8712968" cy="864096"/>
          </a:xfrm>
        </p:spPr>
        <p:txBody>
          <a:bodyPr>
            <a:noAutofit/>
          </a:bodyPr>
          <a:lstStyle/>
          <a:p>
            <a:r>
              <a:rPr lang="en-US" altLang="zh-TW" sz="3600" dirty="0">
                <a:latin typeface="Arial" pitchFamily="34" charset="0"/>
                <a:cs typeface="Arial" pitchFamily="34" charset="0"/>
              </a:rPr>
              <a:t>TS-253Be/TS-453Be &amp;</a:t>
            </a:r>
            <a:r>
              <a:rPr lang="zh-TW" altLang="en-US" sz="3600" dirty="0">
                <a:latin typeface="Arial" pitchFamily="34" charset="0"/>
                <a:cs typeface="Arial" pitchFamily="34" charset="0"/>
              </a:rPr>
              <a:t> </a:t>
            </a:r>
            <a:br>
              <a:rPr lang="zh-TW" altLang="en-US" sz="3600" dirty="0">
                <a:latin typeface="Arial" pitchFamily="34" charset="0"/>
                <a:cs typeface="Arial" pitchFamily="34" charset="0"/>
              </a:rPr>
            </a:br>
            <a:r>
              <a:rPr lang="en-US" altLang="zh-TW" sz="3600" dirty="0">
                <a:latin typeface="Arial" pitchFamily="34" charset="0"/>
                <a:cs typeface="Arial" pitchFamily="34" charset="0"/>
              </a:rPr>
              <a:t>QWA-AC2600 wireless NIC</a:t>
            </a:r>
            <a:endParaRPr lang="zh-TW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9512" y="771550"/>
            <a:ext cx="6400800" cy="648072"/>
          </a:xfrm>
        </p:spPr>
        <p:txBody>
          <a:bodyPr>
            <a:normAutofit/>
          </a:bodyPr>
          <a:lstStyle/>
          <a:p>
            <a:r>
              <a:rPr lang="en-US" altLang="zh-TW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PCIe slot for versatile expansion</a:t>
            </a:r>
            <a:endParaRPr lang="zh-TW" altLang="en-US" sz="2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7D16E683-B8DA-544B-B03A-F9AEA0A678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322" y="5756087"/>
            <a:ext cx="531854" cy="260747"/>
          </a:xfrm>
          <a:prstGeom prst="rect">
            <a:avLst/>
          </a:prstGeom>
        </p:spPr>
      </p:pic>
      <p:pic>
        <p:nvPicPr>
          <p:cNvPr id="5" name="圖片 33" descr="PCIe icon.png">
            <a:extLst>
              <a:ext uri="{FF2B5EF4-FFF2-40B4-BE49-F238E27FC236}">
                <a16:creationId xmlns:a16="http://schemas.microsoft.com/office/drawing/2014/main" id="{C3DB5D7F-CA9E-6E43-BC22-6FEC03B492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5256" y="5705789"/>
            <a:ext cx="482120" cy="397845"/>
          </a:xfrm>
          <a:prstGeom prst="rect">
            <a:avLst/>
          </a:prstGeom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A2684A40-6762-9541-9298-F2C19771C3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257" y="5470073"/>
            <a:ext cx="559157" cy="542048"/>
          </a:xfrm>
          <a:prstGeom prst="rect">
            <a:avLst/>
          </a:prstGeom>
        </p:spPr>
      </p:pic>
      <p:sp>
        <p:nvSpPr>
          <p:cNvPr id="7" name="TextBox 23">
            <a:extLst>
              <a:ext uri="{FF2B5EF4-FFF2-40B4-BE49-F238E27FC236}">
                <a16:creationId xmlns:a16="http://schemas.microsoft.com/office/drawing/2014/main" id="{A6CC13AB-3196-704E-8C46-0F7277958E56}"/>
              </a:ext>
            </a:extLst>
          </p:cNvPr>
          <p:cNvSpPr txBox="1"/>
          <p:nvPr/>
        </p:nvSpPr>
        <p:spPr>
          <a:xfrm>
            <a:off x="1208387" y="5781298"/>
            <a:ext cx="530896" cy="23082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zh-TW" alt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擴充槽</a:t>
            </a:r>
            <a:endParaRPr lang="en-US"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81" descr="windows 認證.png">
            <a:extLst>
              <a:ext uri="{FF2B5EF4-FFF2-40B4-BE49-F238E27FC236}">
                <a16:creationId xmlns:a16="http://schemas.microsoft.com/office/drawing/2014/main" id="{DB9903C7-03D5-984E-9BDB-697980EC6A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118" y="5475195"/>
            <a:ext cx="428573" cy="536266"/>
          </a:xfrm>
          <a:prstGeom prst="rect">
            <a:avLst/>
          </a:prstGeom>
        </p:spPr>
      </p:pic>
      <p:pic>
        <p:nvPicPr>
          <p:cNvPr id="9" name="圖片 39" descr="cp_k_ww_4c_075.png">
            <a:extLst>
              <a:ext uri="{FF2B5EF4-FFF2-40B4-BE49-F238E27FC236}">
                <a16:creationId xmlns:a16="http://schemas.microsoft.com/office/drawing/2014/main" id="{3F732B60-EC29-CC40-B6A7-4FAECF0096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86" y="5472035"/>
            <a:ext cx="540016" cy="540086"/>
          </a:xfrm>
          <a:prstGeom prst="rect">
            <a:avLst/>
          </a:prstGeom>
        </p:spPr>
      </p:pic>
      <p:pic>
        <p:nvPicPr>
          <p:cNvPr id="2051" name="Picture 3" descr="C:\Users\user\Desktop\0306_x53Be PPT\HDMI_black_EPS_good_TM [轉換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4443958"/>
            <a:ext cx="1008113" cy="234837"/>
          </a:xfrm>
          <a:prstGeom prst="rect">
            <a:avLst/>
          </a:prstGeom>
          <a:noFill/>
        </p:spPr>
      </p:pic>
      <p:sp>
        <p:nvSpPr>
          <p:cNvPr id="13" name="文字方塊 12"/>
          <p:cNvSpPr txBox="1"/>
          <p:nvPr/>
        </p:nvSpPr>
        <p:spPr>
          <a:xfrm>
            <a:off x="2843808" y="4701793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TS-453Be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644008" y="4701793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TS-253Be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740352" y="4011910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QWA-AC2600</a:t>
            </a:r>
            <a:endParaRPr lang="zh-TW" alt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4716016" y="3851514"/>
            <a:ext cx="4057194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0" name="矩形 59"/>
          <p:cNvSpPr/>
          <p:nvPr/>
        </p:nvSpPr>
        <p:spPr>
          <a:xfrm>
            <a:off x="388032" y="3851514"/>
            <a:ext cx="4111960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5699586" y="2547054"/>
            <a:ext cx="3080725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>
            <a:off x="388032" y="2547054"/>
            <a:ext cx="5120072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2937926" y="1253293"/>
            <a:ext cx="3290257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6404047" y="1253293"/>
            <a:ext cx="2376264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388032" y="1253293"/>
            <a:ext cx="2376264" cy="11521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572359" y="3450494"/>
            <a:ext cx="9749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QXG-10G1T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07402" y="3450494"/>
            <a:ext cx="1196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LAN-1G2T-I210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083918"/>
            <a:ext cx="1296144" cy="864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800" dirty="0"/>
              <a:t> Accessories for TS-x53Be</a:t>
            </a:r>
            <a:endParaRPr lang="en-US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74" y="1662364"/>
            <a:ext cx="792872" cy="495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09" y="1662364"/>
            <a:ext cx="792871" cy="495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006" y="1735794"/>
            <a:ext cx="683767" cy="349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378" y="1250913"/>
            <a:ext cx="1737637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altLang="zh-TW" sz="135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Expansion units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0849" y="2124852"/>
            <a:ext cx="758523" cy="26160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UX-800P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04483" y="2124852"/>
            <a:ext cx="758523" cy="26160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UX-500P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3603" y="1250913"/>
            <a:ext cx="1880305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Memory modules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89683" y="1663786"/>
            <a:ext cx="1903067" cy="26160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RAM-4GDR3LA0-SO-1866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89683" y="1878100"/>
            <a:ext cx="1903067" cy="26160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RAM-2GDR3LA0-SO-1866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7708" y="2540658"/>
            <a:ext cx="1342465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altLang="zh-TW" sz="135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Wired NICs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8880" y="3867894"/>
            <a:ext cx="4304045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QM2 </a:t>
            </a:r>
            <a:r>
              <a:rPr lang="en-US" altLang="zh-TW" sz="135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M.2 SSD/10GbE network expansion cards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16016" y="3924277"/>
            <a:ext cx="2813252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256GB M.2 SATA 6Gb/s SSD*</a:t>
            </a:r>
          </a:p>
        </p:txBody>
      </p:sp>
      <p:grpSp>
        <p:nvGrpSpPr>
          <p:cNvPr id="5" name="群組 37"/>
          <p:cNvGrpSpPr/>
          <p:nvPr/>
        </p:nvGrpSpPr>
        <p:grpSpPr>
          <a:xfrm>
            <a:off x="5940152" y="4291549"/>
            <a:ext cx="2577886" cy="658327"/>
            <a:chOff x="4906424" y="5751089"/>
            <a:chExt cx="2523988" cy="877769"/>
          </a:xfrm>
        </p:grpSpPr>
        <p:sp>
          <p:nvSpPr>
            <p:cNvPr id="28" name="Rectangle 27"/>
            <p:cNvSpPr/>
            <p:nvPr/>
          </p:nvSpPr>
          <p:spPr>
            <a:xfrm>
              <a:off x="4927010" y="5751089"/>
              <a:ext cx="1717334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SSD-M2080-256GB-A01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06424" y="6054342"/>
              <a:ext cx="2523988" cy="574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Arial" pitchFamily="34" charset="0"/>
                </a:rPr>
                <a:t>*To install M.2 to TS-x53Be, </a:t>
              </a:r>
              <a:r>
                <a:rPr lang="en-US" sz="1100" dirty="0">
                  <a:solidFill>
                    <a:srgbClr val="504C4B"/>
                  </a:solidFill>
                  <a:latin typeface="Helvetica" charset="0"/>
                </a:rPr>
                <a:t>QM2 expansion card is required.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979712" y="4178581"/>
            <a:ext cx="1140038" cy="769433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</a:t>
            </a:r>
          </a:p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QM2-2P</a:t>
            </a:r>
          </a:p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QM2-2S10G1T</a:t>
            </a:r>
          </a:p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QM2-2P10G1T</a:t>
            </a:r>
          </a:p>
        </p:txBody>
      </p:sp>
      <p:pic>
        <p:nvPicPr>
          <p:cNvPr id="50" name="圖片 49" descr="LAN-10G2SF-MLX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62" y="2747865"/>
            <a:ext cx="1090434" cy="817932"/>
          </a:xfrm>
          <a:prstGeom prst="rect">
            <a:avLst/>
          </a:prstGeom>
        </p:spPr>
      </p:pic>
      <p:sp>
        <p:nvSpPr>
          <p:cNvPr id="51" name="TextBox 29"/>
          <p:cNvSpPr txBox="1"/>
          <p:nvPr/>
        </p:nvSpPr>
        <p:spPr>
          <a:xfrm>
            <a:off x="643423" y="3450498"/>
            <a:ext cx="1393312" cy="26160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LAN-10G2SF-MLX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72200" y="1250913"/>
            <a:ext cx="2738157" cy="5078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altLang="zh-TW" sz="135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3.1 Gen 2 expansion card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021014" y="2117872"/>
            <a:ext cx="1223394" cy="26160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USB-U31A2P01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540" y="1419622"/>
            <a:ext cx="927491" cy="798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299942"/>
            <a:ext cx="1226116" cy="61913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24EB762-5522-B147-94BF-5B52D69CDCF5}"/>
              </a:ext>
            </a:extLst>
          </p:cNvPr>
          <p:cNvSpPr txBox="1"/>
          <p:nvPr/>
        </p:nvSpPr>
        <p:spPr>
          <a:xfrm>
            <a:off x="5892308" y="2540658"/>
            <a:ext cx="1541238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marL="214292" indent="-214292">
              <a:buFont typeface="Arial" charset="0"/>
              <a:buChar char="•"/>
            </a:pPr>
            <a:r>
              <a:rPr lang="en-US" altLang="zh-Hant" sz="135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Wireless NICs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55" name="Picture 4" descr="\\10.64.2.86\Marketing\TO 家瑄\QW-AC2600.QWA-AC1900U\1-1.png">
            <a:extLst>
              <a:ext uri="{FF2B5EF4-FFF2-40B4-BE49-F238E27FC236}">
                <a16:creationId xmlns:a16="http://schemas.microsoft.com/office/drawing/2014/main" id="{91345FD4-2C0B-724E-9009-8DBBE9BAA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8438" y="2643758"/>
            <a:ext cx="647012" cy="812800"/>
          </a:xfrm>
          <a:prstGeom prst="rect">
            <a:avLst/>
          </a:prstGeom>
          <a:noFill/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2AAB11F-436B-A147-9685-AB9DCC4B47B4}"/>
              </a:ext>
            </a:extLst>
          </p:cNvPr>
          <p:cNvSpPr txBox="1"/>
          <p:nvPr/>
        </p:nvSpPr>
        <p:spPr>
          <a:xfrm>
            <a:off x="6052385" y="3450494"/>
            <a:ext cx="1095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QWA-AC2600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54F071-A259-EF42-9A0B-90C5F3653F50}"/>
              </a:ext>
            </a:extLst>
          </p:cNvPr>
          <p:cNvSpPr txBox="1"/>
          <p:nvPr/>
        </p:nvSpPr>
        <p:spPr>
          <a:xfrm>
            <a:off x="7517775" y="3450494"/>
            <a:ext cx="1197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QWA-AC1900U</a:t>
            </a:r>
          </a:p>
        </p:txBody>
      </p:sp>
      <p:pic>
        <p:nvPicPr>
          <p:cNvPr id="1027" name="Picture 3" descr="C:\Users\user\Desktop\0306_x53Be PPT\QXG-10G1T_To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2850257"/>
            <a:ext cx="1008112" cy="630070"/>
          </a:xfrm>
          <a:prstGeom prst="rect">
            <a:avLst/>
          </a:prstGeom>
          <a:noFill/>
        </p:spPr>
      </p:pic>
      <p:pic>
        <p:nvPicPr>
          <p:cNvPr id="1028" name="Picture 4" descr="C:\Users\user\Desktop\照片\On-line-shop\LAN-卡\LAN-1G2T-D正面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3968" y="2615183"/>
            <a:ext cx="1008112" cy="1008112"/>
          </a:xfrm>
          <a:prstGeom prst="rect">
            <a:avLst/>
          </a:prstGeom>
          <a:noFill/>
        </p:spPr>
      </p:pic>
      <p:pic>
        <p:nvPicPr>
          <p:cNvPr id="62" name="Picture 4" descr="C:\Users\user\Desktop\0306_x53Be PPT\2600-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8144" y="2780572"/>
            <a:ext cx="576064" cy="705679"/>
          </a:xfrm>
          <a:prstGeom prst="rect">
            <a:avLst/>
          </a:prstGeom>
          <a:noFill/>
        </p:spPr>
      </p:pic>
      <p:pic>
        <p:nvPicPr>
          <p:cNvPr id="1029" name="Picture 5" descr="C:\Users\user\Desktop\0306_x53Be PPT\IMG_7275-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28184" y="2934254"/>
            <a:ext cx="1176867" cy="595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49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標題 3"/>
          <p:cNvSpPr txBox="1">
            <a:spLocks noGrp="1"/>
          </p:cNvSpPr>
          <p:nvPr>
            <p:ph type="title"/>
          </p:nvPr>
        </p:nvSpPr>
        <p:spPr>
          <a:xfrm>
            <a:off x="179510" y="1563637"/>
            <a:ext cx="7128794" cy="86409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640079">
              <a:spcBef>
                <a:spcPts val="400"/>
              </a:spcBef>
              <a:defRPr sz="1750">
                <a:solidFill>
                  <a:srgbClr val="404040"/>
                </a:solidFill>
              </a:defRPr>
            </a:pPr>
            <a:r>
              <a:rPr sz="1800" dirty="0">
                <a:latin typeface="Arial" pitchFamily="34" charset="0"/>
                <a:cs typeface="Arial" pitchFamily="34" charset="0"/>
              </a:rPr>
              <a:t>Turn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s</a:t>
            </a:r>
            <a:r>
              <a:rPr sz="1800" dirty="0">
                <a:latin typeface="Arial" pitchFamily="34" charset="0"/>
                <a:cs typeface="Arial" pitchFamily="34" charset="0"/>
              </a:rPr>
              <a:t> your NAS into a Dual Band Dual Concurrent Wireless Access Point with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the </a:t>
            </a:r>
            <a:r>
              <a:rPr sz="1800" dirty="0">
                <a:latin typeface="Arial" pitchFamily="34" charset="0"/>
                <a:cs typeface="Arial" pitchFamily="34" charset="0"/>
              </a:rPr>
              <a:t>QWA-AC2600 PCIe expansion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NIC</a:t>
            </a:r>
            <a:endParaRPr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2" name="子標題 4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841247">
              <a:spcBef>
                <a:spcPts val="800"/>
              </a:spcBef>
              <a:defRPr sz="3680">
                <a:solidFill>
                  <a:srgbClr val="0D0D0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5400" dirty="0">
                <a:latin typeface="Arial" pitchFamily="34" charset="0"/>
                <a:cs typeface="Arial" pitchFamily="34" charset="0"/>
              </a:rPr>
              <a:t>QWA-AC2600</a:t>
            </a:r>
          </a:p>
        </p:txBody>
      </p:sp>
      <p:pic>
        <p:nvPicPr>
          <p:cNvPr id="353" name="Picture 5" descr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2468152"/>
            <a:ext cx="1996456" cy="2445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icture 4" descr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571750"/>
            <a:ext cx="4390035" cy="2506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491629"/>
            <a:ext cx="5832648" cy="3330444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標題 1"/>
          <p:cNvSpPr txBox="1">
            <a:spLocks noGrp="1"/>
          </p:cNvSpPr>
          <p:nvPr>
            <p:ph type="title"/>
          </p:nvPr>
        </p:nvSpPr>
        <p:spPr>
          <a:xfrm>
            <a:off x="0" y="324915"/>
            <a:ext cx="91440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800" dirty="0"/>
              <a:t>QWA-AC2600</a:t>
            </a:r>
          </a:p>
        </p:txBody>
      </p:sp>
      <p:sp>
        <p:nvSpPr>
          <p:cNvPr id="358" name="Shape 178"/>
          <p:cNvSpPr txBox="1"/>
          <p:nvPr/>
        </p:nvSpPr>
        <p:spPr>
          <a:xfrm>
            <a:off x="50239" y="2053692"/>
            <a:ext cx="2217505" cy="51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lnSpc>
                <a:spcPct val="115000"/>
              </a:lnSpc>
              <a:defRPr sz="14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lnSpc>
                <a:spcPts val="1300"/>
              </a:lnSpc>
            </a:pPr>
            <a:r>
              <a:rPr sz="1200" dirty="0">
                <a:latin typeface="Arial" pitchFamily="34" charset="0"/>
                <a:cs typeface="Arial" pitchFamily="34" charset="0"/>
              </a:rPr>
              <a:t>For extend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ing to Quad</a:t>
            </a:r>
            <a:r>
              <a:rPr sz="1200" dirty="0">
                <a:latin typeface="Arial" pitchFamily="34" charset="0"/>
                <a:cs typeface="Arial" pitchFamily="34" charset="0"/>
              </a:rPr>
              <a:t>-antenna magnetic base</a:t>
            </a:r>
          </a:p>
        </p:txBody>
      </p:sp>
      <p:sp>
        <p:nvSpPr>
          <p:cNvPr id="359" name="Shape 180"/>
          <p:cNvSpPr txBox="1"/>
          <p:nvPr/>
        </p:nvSpPr>
        <p:spPr>
          <a:xfrm>
            <a:off x="-468560" y="1419622"/>
            <a:ext cx="2736304" cy="68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r">
              <a:lnSpc>
                <a:spcPct val="115000"/>
              </a:lnSpc>
              <a:defRPr sz="1600" b="1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400" dirty="0">
                <a:latin typeface="Arial" pitchFamily="34" charset="0"/>
                <a:cs typeface="Arial" pitchFamily="34" charset="0"/>
              </a:rPr>
              <a:t>4 X Detachable RP-SMA connector</a:t>
            </a:r>
          </a:p>
        </p:txBody>
      </p:sp>
      <p:sp>
        <p:nvSpPr>
          <p:cNvPr id="360" name="Shape 183"/>
          <p:cNvSpPr txBox="1"/>
          <p:nvPr/>
        </p:nvSpPr>
        <p:spPr>
          <a:xfrm>
            <a:off x="107504" y="4213932"/>
            <a:ext cx="2376266" cy="51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lnSpc>
                <a:spcPts val="1300"/>
              </a:lnSpc>
              <a:defRPr sz="1400" b="1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200" dirty="0">
                <a:latin typeface="Arial" pitchFamily="34" charset="0"/>
                <a:cs typeface="Arial" pitchFamily="34" charset="0"/>
              </a:rPr>
              <a:t>Compact design for most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QNAP NAS</a:t>
            </a:r>
            <a:endParaRPr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1" name="Shape 185"/>
          <p:cNvSpPr txBox="1"/>
          <p:nvPr/>
        </p:nvSpPr>
        <p:spPr>
          <a:xfrm>
            <a:off x="107503" y="3877419"/>
            <a:ext cx="2376267" cy="42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indent="85732" algn="r">
              <a:lnSpc>
                <a:spcPct val="115000"/>
              </a:lnSpc>
              <a:defRPr sz="1600" b="1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400" dirty="0">
                <a:latin typeface="Arial" pitchFamily="34" charset="0"/>
                <a:cs typeface="Arial" pitchFamily="34" charset="0"/>
              </a:rPr>
              <a:t>Low profile </a:t>
            </a:r>
            <a:r>
              <a:rPr sz="1400" dirty="0" err="1">
                <a:latin typeface="Arial" pitchFamily="34" charset="0"/>
                <a:cs typeface="Arial" pitchFamily="34" charset="0"/>
              </a:rPr>
              <a:t>PCIe</a:t>
            </a:r>
            <a:r>
              <a:rPr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62" name="Shape 188"/>
          <p:cNvSpPr txBox="1"/>
          <p:nvPr/>
        </p:nvSpPr>
        <p:spPr>
          <a:xfrm>
            <a:off x="4441079" y="4262984"/>
            <a:ext cx="4811441" cy="42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600" b="1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400">
                <a:latin typeface="Arial" pitchFamily="34" charset="0"/>
                <a:cs typeface="Arial" pitchFamily="34" charset="0"/>
              </a:rPr>
              <a:t>Up to 500 MB/s PCIe bandwidth</a:t>
            </a:r>
          </a:p>
        </p:txBody>
      </p:sp>
      <p:sp>
        <p:nvSpPr>
          <p:cNvPr id="363" name="Shape 190"/>
          <p:cNvSpPr txBox="1"/>
          <p:nvPr/>
        </p:nvSpPr>
        <p:spPr>
          <a:xfrm>
            <a:off x="4488283" y="4587974"/>
            <a:ext cx="4260181" cy="39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400" b="1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200" dirty="0">
                <a:latin typeface="Arial" pitchFamily="34" charset="0"/>
                <a:cs typeface="Arial" pitchFamily="34" charset="0"/>
              </a:rPr>
              <a:t>With a PCIe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2.0</a:t>
            </a:r>
            <a:r>
              <a:rPr sz="1200" dirty="0">
                <a:latin typeface="Arial" pitchFamily="34" charset="0"/>
                <a:cs typeface="Arial" pitchFamily="34" charset="0"/>
              </a:rPr>
              <a:t> x1 interface</a:t>
            </a:r>
          </a:p>
        </p:txBody>
      </p:sp>
      <p:sp>
        <p:nvSpPr>
          <p:cNvPr id="364" name="Shape 193"/>
          <p:cNvSpPr txBox="1"/>
          <p:nvPr/>
        </p:nvSpPr>
        <p:spPr>
          <a:xfrm>
            <a:off x="5868144" y="1825239"/>
            <a:ext cx="3168353" cy="51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4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lnSpc>
                <a:spcPts val="1300"/>
              </a:lnSpc>
            </a:pPr>
            <a:r>
              <a:rPr sz="1200" dirty="0">
                <a:latin typeface="Arial" pitchFamily="34" charset="0"/>
                <a:cs typeface="Arial" pitchFamily="34" charset="0"/>
              </a:rPr>
              <a:t>Adjust the 3-level fan speed by real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sz="1200" dirty="0">
                <a:latin typeface="Arial" pitchFamily="34" charset="0"/>
                <a:cs typeface="Arial" pitchFamily="34" charset="0"/>
              </a:rPr>
              <a:t>time chip temperature</a:t>
            </a:r>
          </a:p>
        </p:txBody>
      </p:sp>
      <p:sp>
        <p:nvSpPr>
          <p:cNvPr id="365" name="Shape 195"/>
          <p:cNvSpPr txBox="1"/>
          <p:nvPr/>
        </p:nvSpPr>
        <p:spPr>
          <a:xfrm>
            <a:off x="5922812" y="1224929"/>
            <a:ext cx="3617740" cy="659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6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1400" dirty="0">
                <a:latin typeface="Arial" pitchFamily="34" charset="0"/>
                <a:cs typeface="Arial" pitchFamily="34" charset="0"/>
              </a:rPr>
              <a:t>Active cooling module to ensure the transmission quality</a:t>
            </a:r>
          </a:p>
        </p:txBody>
      </p:sp>
      <p:sp>
        <p:nvSpPr>
          <p:cNvPr id="366" name="直線接點 27"/>
          <p:cNvSpPr/>
          <p:nvPr/>
        </p:nvSpPr>
        <p:spPr>
          <a:xfrm>
            <a:off x="107504" y="2067694"/>
            <a:ext cx="2304257" cy="0"/>
          </a:xfrm>
          <a:prstGeom prst="line">
            <a:avLst/>
          </a:prstGeom>
          <a:ln w="28575">
            <a:solidFill>
              <a:srgbClr val="E46C0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7" name="直線接點 28"/>
          <p:cNvSpPr/>
          <p:nvPr/>
        </p:nvSpPr>
        <p:spPr>
          <a:xfrm>
            <a:off x="2411760" y="2067693"/>
            <a:ext cx="432048" cy="720082"/>
          </a:xfrm>
          <a:prstGeom prst="line">
            <a:avLst/>
          </a:prstGeom>
          <a:ln w="28575">
            <a:solidFill>
              <a:srgbClr val="E46C0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8" name="直線接點 33"/>
          <p:cNvSpPr/>
          <p:nvPr/>
        </p:nvSpPr>
        <p:spPr>
          <a:xfrm>
            <a:off x="467545" y="4227934"/>
            <a:ext cx="2088233" cy="1"/>
          </a:xfrm>
          <a:prstGeom prst="line">
            <a:avLst/>
          </a:prstGeom>
          <a:ln w="28575">
            <a:solidFill>
              <a:srgbClr val="E46C0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9" name="直線接點 34"/>
          <p:cNvSpPr/>
          <p:nvPr/>
        </p:nvSpPr>
        <p:spPr>
          <a:xfrm flipV="1">
            <a:off x="2555776" y="3651870"/>
            <a:ext cx="288033" cy="576065"/>
          </a:xfrm>
          <a:prstGeom prst="line">
            <a:avLst/>
          </a:prstGeom>
          <a:ln w="28575">
            <a:solidFill>
              <a:srgbClr val="E46C0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0" name="直線接點 35"/>
          <p:cNvSpPr/>
          <p:nvPr/>
        </p:nvSpPr>
        <p:spPr>
          <a:xfrm>
            <a:off x="5864046" y="1851670"/>
            <a:ext cx="3172449" cy="0"/>
          </a:xfrm>
          <a:prstGeom prst="line">
            <a:avLst/>
          </a:prstGeom>
          <a:ln w="28575">
            <a:solidFill>
              <a:srgbClr val="E46C0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1" name="直線接點 36"/>
          <p:cNvSpPr/>
          <p:nvPr/>
        </p:nvSpPr>
        <p:spPr>
          <a:xfrm flipH="1">
            <a:off x="5508103" y="1851669"/>
            <a:ext cx="360041" cy="792089"/>
          </a:xfrm>
          <a:prstGeom prst="line">
            <a:avLst/>
          </a:prstGeom>
          <a:ln w="28575">
            <a:solidFill>
              <a:srgbClr val="E46C0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2" name="直線接點 37"/>
          <p:cNvSpPr/>
          <p:nvPr/>
        </p:nvSpPr>
        <p:spPr>
          <a:xfrm>
            <a:off x="4427985" y="4632272"/>
            <a:ext cx="2880319" cy="0"/>
          </a:xfrm>
          <a:prstGeom prst="line">
            <a:avLst/>
          </a:prstGeom>
          <a:ln w="28575">
            <a:solidFill>
              <a:srgbClr val="E46C0A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3" name="直線接點 38"/>
          <p:cNvSpPr/>
          <p:nvPr/>
        </p:nvSpPr>
        <p:spPr>
          <a:xfrm flipH="1" flipV="1">
            <a:off x="4067945" y="3974952"/>
            <a:ext cx="360041" cy="648073"/>
          </a:xfrm>
          <a:prstGeom prst="line">
            <a:avLst/>
          </a:prstGeom>
          <a:ln w="28575">
            <a:solidFill>
              <a:srgbClr val="E46C0A"/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橢圓形圖說文字 22"/>
          <p:cNvSpPr/>
          <p:nvPr/>
        </p:nvSpPr>
        <p:spPr>
          <a:xfrm rot="1641766">
            <a:off x="6369817" y="1737480"/>
            <a:ext cx="2242309" cy="224231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E46C0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8" name="Picture 3" descr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046171"/>
            <a:ext cx="5622409" cy="409733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3800" dirty="0"/>
              <a:t>High mobility </a:t>
            </a:r>
            <a:r>
              <a:rPr lang="en-US" sz="3800" dirty="0"/>
              <a:t>Quad</a:t>
            </a:r>
            <a:r>
              <a:rPr sz="3800" dirty="0"/>
              <a:t>-antenna base</a:t>
            </a:r>
          </a:p>
        </p:txBody>
      </p:sp>
      <p:sp>
        <p:nvSpPr>
          <p:cNvPr id="380" name="文字方塊 28"/>
          <p:cNvSpPr txBox="1"/>
          <p:nvPr/>
        </p:nvSpPr>
        <p:spPr>
          <a:xfrm>
            <a:off x="281248" y="3816569"/>
            <a:ext cx="3658870" cy="56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>
            <a:lvl1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600" dirty="0"/>
              <a:t>Upgrade or replace the antenna by demand</a:t>
            </a:r>
          </a:p>
        </p:txBody>
      </p:sp>
      <p:sp>
        <p:nvSpPr>
          <p:cNvPr id="381" name="文字方塊 29"/>
          <p:cNvSpPr txBox="1"/>
          <p:nvPr/>
        </p:nvSpPr>
        <p:spPr>
          <a:xfrm>
            <a:off x="251520" y="2274625"/>
            <a:ext cx="3404979" cy="315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4" tIns="34294" rIns="34294" bIns="34294">
            <a:spAutoFit/>
          </a:bodyPr>
          <a:lstStyle>
            <a:lvl1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en-US" sz="1600" dirty="0"/>
              <a:t>For o</a:t>
            </a:r>
            <a:r>
              <a:rPr sz="1600" dirty="0"/>
              <a:t>ptimized </a:t>
            </a:r>
            <a:r>
              <a:rPr lang="en-US" sz="1600" dirty="0"/>
              <a:t>antenna placement</a:t>
            </a:r>
            <a:endParaRPr sz="1600" dirty="0"/>
          </a:p>
        </p:txBody>
      </p:sp>
      <p:pic>
        <p:nvPicPr>
          <p:cNvPr id="388" name="Picture 3" descr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7" y="1816381"/>
            <a:ext cx="2088233" cy="208823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平行四邊形 13"/>
          <p:cNvSpPr/>
          <p:nvPr/>
        </p:nvSpPr>
        <p:spPr>
          <a:xfrm>
            <a:off x="-324544" y="3075806"/>
            <a:ext cx="4608512" cy="650176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b="1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en-US" altLang="zh-TW" dirty="0">
                <a:latin typeface="Arial" pitchFamily="34" charset="0"/>
                <a:cs typeface="Arial" pitchFamily="34" charset="0"/>
              </a:rPr>
              <a:t>4 x 5dBi detachable </a:t>
            </a:r>
            <a:r>
              <a:rPr lang="en-US" altLang="zh-TW" dirty="0" err="1">
                <a:latin typeface="Arial" pitchFamily="34" charset="0"/>
                <a:cs typeface="Arial" pitchFamily="34" charset="0"/>
              </a:rPr>
              <a:t>omni</a:t>
            </a:r>
            <a:r>
              <a:rPr lang="en-US" altLang="zh-TW" dirty="0">
                <a:latin typeface="Arial" pitchFamily="34" charset="0"/>
                <a:cs typeface="Arial" pitchFamily="34" charset="0"/>
              </a:rPr>
              <a:t>-directional high gain antennas</a:t>
            </a:r>
          </a:p>
        </p:txBody>
      </p:sp>
      <p:sp>
        <p:nvSpPr>
          <p:cNvPr id="16" name="平行四邊形 15"/>
          <p:cNvSpPr/>
          <p:nvPr/>
        </p:nvSpPr>
        <p:spPr>
          <a:xfrm>
            <a:off x="-324544" y="1561534"/>
            <a:ext cx="4734773" cy="650176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b="1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en-US" altLang="zh-TW" dirty="0">
                <a:latin typeface="Arial" pitchFamily="34" charset="0"/>
                <a:cs typeface="Arial" pitchFamily="34" charset="0"/>
              </a:rPr>
              <a:t>0.8 m RF high frequency coaxial cable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圖片 13" descr="圖片 13"/>
          <p:cNvPicPr>
            <a:picLocks noChangeAspect="1"/>
          </p:cNvPicPr>
          <p:nvPr/>
        </p:nvPicPr>
        <p:blipFill>
          <a:blip r:embed="rId3" cstate="print"/>
          <a:srcRect l="14113" t="2665" r="18455" b="27563"/>
          <a:stretch>
            <a:fillRect/>
          </a:stretch>
        </p:blipFill>
        <p:spPr>
          <a:xfrm>
            <a:off x="4644007" y="1961800"/>
            <a:ext cx="3526083" cy="2432562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橢圓 52"/>
          <p:cNvSpPr/>
          <p:nvPr/>
        </p:nvSpPr>
        <p:spPr>
          <a:xfrm>
            <a:off x="7050458" y="1306341"/>
            <a:ext cx="2016225" cy="2016225"/>
          </a:xfrm>
          <a:prstGeom prst="ellipse">
            <a:avLst/>
          </a:prstGeom>
          <a:solidFill>
            <a:srgbClr val="E46C0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標題 1"/>
          <p:cNvSpPr txBox="1"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defTabSz="795527">
              <a:defRPr sz="3654"/>
            </a:lvl1pPr>
          </a:lstStyle>
          <a:p>
            <a:r>
              <a:rPr sz="3800" dirty="0"/>
              <a:t>Flexible deploy</a:t>
            </a:r>
            <a:r>
              <a:rPr lang="en-US" sz="3800" dirty="0"/>
              <a:t>ments</a:t>
            </a:r>
            <a:br>
              <a:rPr lang="en-US" sz="3800" dirty="0"/>
            </a:br>
            <a:r>
              <a:rPr sz="3800" dirty="0"/>
              <a:t>with the antenna base</a:t>
            </a:r>
          </a:p>
        </p:txBody>
      </p:sp>
      <p:sp>
        <p:nvSpPr>
          <p:cNvPr id="395" name="文字方塊 11"/>
          <p:cNvSpPr txBox="1"/>
          <p:nvPr/>
        </p:nvSpPr>
        <p:spPr>
          <a:xfrm>
            <a:off x="1691680" y="4431920"/>
            <a:ext cx="3168352" cy="28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4" tIns="34294" rIns="34294" bIns="34294">
            <a:spAutoFit/>
          </a:bodyPr>
          <a:lstStyle>
            <a:lvl1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en-US" sz="1400" dirty="0">
                <a:latin typeface="Arial" pitchFamily="34" charset="0"/>
                <a:cs typeface="Arial" pitchFamily="34" charset="0"/>
              </a:rPr>
              <a:t>Attached</a:t>
            </a:r>
            <a:r>
              <a:rPr sz="1400" dirty="0">
                <a:latin typeface="Arial" pitchFamily="34" charset="0"/>
                <a:cs typeface="Arial" pitchFamily="34" charset="0"/>
              </a:rPr>
              <a:t> on the wall or ceiling</a:t>
            </a:r>
          </a:p>
        </p:txBody>
      </p:sp>
      <p:sp>
        <p:nvSpPr>
          <p:cNvPr id="396" name="文字方塊 12"/>
          <p:cNvSpPr txBox="1"/>
          <p:nvPr/>
        </p:nvSpPr>
        <p:spPr>
          <a:xfrm>
            <a:off x="5889268" y="4431920"/>
            <a:ext cx="2355140" cy="28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4" tIns="34294" rIns="34294" bIns="34294">
            <a:spAutoFit/>
          </a:bodyPr>
          <a:lstStyle>
            <a:lvl1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lang="en-US" sz="1400" dirty="0">
                <a:latin typeface="Arial" pitchFamily="34" charset="0"/>
                <a:cs typeface="Arial" pitchFamily="34" charset="0"/>
              </a:rPr>
              <a:t>Attached to </a:t>
            </a:r>
            <a:r>
              <a:rPr sz="1400" dirty="0">
                <a:latin typeface="Arial" pitchFamily="34" charset="0"/>
                <a:cs typeface="Arial" pitchFamily="34" charset="0"/>
              </a:rPr>
              <a:t>metal surface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s</a:t>
            </a:r>
            <a:endParaRPr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7" name="圖片 14" descr="圖片 14"/>
          <p:cNvPicPr>
            <a:picLocks noChangeAspect="1"/>
          </p:cNvPicPr>
          <p:nvPr/>
        </p:nvPicPr>
        <p:blipFill>
          <a:blip r:embed="rId4" cstate="print"/>
          <a:srcRect l="2" t="6445" r="2380" b="1663"/>
          <a:stretch>
            <a:fillRect/>
          </a:stretch>
        </p:blipFill>
        <p:spPr>
          <a:xfrm>
            <a:off x="869700" y="1961801"/>
            <a:ext cx="3439137" cy="24288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平行四邊形 45"/>
          <p:cNvGrpSpPr/>
          <p:nvPr/>
        </p:nvGrpSpPr>
        <p:grpSpPr>
          <a:xfrm>
            <a:off x="107504" y="4151571"/>
            <a:ext cx="1656185" cy="584773"/>
            <a:chOff x="0" y="-76362"/>
            <a:chExt cx="1368152" cy="584772"/>
          </a:xfrm>
        </p:grpSpPr>
        <p:sp>
          <p:nvSpPr>
            <p:cNvPr id="398" name="形狀"/>
            <p:cNvSpPr/>
            <p:nvPr/>
          </p:nvSpPr>
          <p:spPr>
            <a:xfrm>
              <a:off x="0" y="0"/>
              <a:ext cx="1368152" cy="432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05" y="0"/>
                  </a:lnTo>
                  <a:lnTo>
                    <a:pt x="21600" y="0"/>
                  </a:lnTo>
                  <a:lnTo>
                    <a:pt x="19895" y="2160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/>
            </a:p>
          </p:txBody>
        </p:sp>
        <p:sp>
          <p:nvSpPr>
            <p:cNvPr id="399" name="Wall-mount"/>
            <p:cNvSpPr txBox="1"/>
            <p:nvPr/>
          </p:nvSpPr>
          <p:spPr>
            <a:xfrm>
              <a:off x="159018" y="-76362"/>
              <a:ext cx="1050116" cy="584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 sz="1600" dirty="0">
                  <a:latin typeface="Arial" pitchFamily="34" charset="0"/>
                  <a:cs typeface="Arial" pitchFamily="34" charset="0"/>
                </a:rPr>
                <a:t>Wall-mount</a:t>
              </a:r>
            </a:p>
          </p:txBody>
        </p:sp>
      </p:grpSp>
      <p:grpSp>
        <p:nvGrpSpPr>
          <p:cNvPr id="3" name="平行四邊形 46"/>
          <p:cNvGrpSpPr/>
          <p:nvPr/>
        </p:nvGrpSpPr>
        <p:grpSpPr>
          <a:xfrm>
            <a:off x="4377100" y="4227934"/>
            <a:ext cx="1584176" cy="432049"/>
            <a:chOff x="0" y="0"/>
            <a:chExt cx="1368151" cy="432047"/>
          </a:xfrm>
        </p:grpSpPr>
        <p:sp>
          <p:nvSpPr>
            <p:cNvPr id="401" name="形狀"/>
            <p:cNvSpPr/>
            <p:nvPr/>
          </p:nvSpPr>
          <p:spPr>
            <a:xfrm>
              <a:off x="0" y="0"/>
              <a:ext cx="1368152" cy="432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705" y="0"/>
                  </a:lnTo>
                  <a:lnTo>
                    <a:pt x="21600" y="0"/>
                  </a:lnTo>
                  <a:lnTo>
                    <a:pt x="19895" y="2160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2" name="Magnetic"/>
            <p:cNvSpPr txBox="1"/>
            <p:nvPr/>
          </p:nvSpPr>
          <p:spPr>
            <a:xfrm>
              <a:off x="159018" y="30604"/>
              <a:ext cx="105011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 dirty="0">
                  <a:latin typeface="Arial" pitchFamily="34" charset="0"/>
                  <a:cs typeface="Arial" pitchFamily="34" charset="0"/>
                </a:rPr>
                <a:t>Magnetic</a:t>
              </a:r>
            </a:p>
          </p:txBody>
        </p:sp>
      </p:grpSp>
      <p:sp>
        <p:nvSpPr>
          <p:cNvPr id="404" name="橢圓 50"/>
          <p:cNvSpPr/>
          <p:nvPr/>
        </p:nvSpPr>
        <p:spPr>
          <a:xfrm>
            <a:off x="69083" y="1306341"/>
            <a:ext cx="2016226" cy="2016225"/>
          </a:xfrm>
          <a:prstGeom prst="ellipse">
            <a:avLst/>
          </a:prstGeom>
          <a:solidFill>
            <a:srgbClr val="E46C0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05" name="Picture 2" descr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1347613"/>
            <a:ext cx="1934444" cy="1934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icture 3" descr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1347613"/>
            <a:ext cx="1934443" cy="1934444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直線接點 54"/>
          <p:cNvSpPr/>
          <p:nvPr/>
        </p:nvSpPr>
        <p:spPr>
          <a:xfrm>
            <a:off x="1835696" y="1707653"/>
            <a:ext cx="1800201" cy="1"/>
          </a:xfrm>
          <a:prstGeom prst="line">
            <a:avLst/>
          </a:prstGeom>
          <a:ln w="28575">
            <a:solidFill>
              <a:srgbClr val="E46C0A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8" name="直線接點 55"/>
          <p:cNvSpPr/>
          <p:nvPr/>
        </p:nvSpPr>
        <p:spPr>
          <a:xfrm flipV="1">
            <a:off x="3643579" y="1684602"/>
            <a:ext cx="2" cy="648073"/>
          </a:xfrm>
          <a:prstGeom prst="line">
            <a:avLst/>
          </a:prstGeom>
          <a:ln w="28575">
            <a:solidFill>
              <a:srgbClr val="E46C0A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9" name="直線接點 60"/>
          <p:cNvSpPr/>
          <p:nvPr/>
        </p:nvSpPr>
        <p:spPr>
          <a:xfrm>
            <a:off x="6732240" y="1707653"/>
            <a:ext cx="528063" cy="1"/>
          </a:xfrm>
          <a:prstGeom prst="line">
            <a:avLst/>
          </a:prstGeom>
          <a:ln w="28575">
            <a:solidFill>
              <a:srgbClr val="E46C0A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0" name="直線接點 62"/>
          <p:cNvSpPr/>
          <p:nvPr/>
        </p:nvSpPr>
        <p:spPr>
          <a:xfrm flipV="1">
            <a:off x="6731214" y="1718190"/>
            <a:ext cx="1" cy="383093"/>
          </a:xfrm>
          <a:prstGeom prst="line">
            <a:avLst/>
          </a:prstGeom>
          <a:ln w="28575">
            <a:solidFill>
              <a:srgbClr val="E46C0A"/>
            </a:solidFill>
            <a:prstDash val="sysDot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4" descr="Picture 4"/>
          <p:cNvPicPr>
            <a:picLocks noChangeAspect="1"/>
          </p:cNvPicPr>
          <p:nvPr/>
        </p:nvPicPr>
        <p:blipFill>
          <a:blip r:embed="rId3" cstate="print"/>
          <a:srcRect b="28283"/>
          <a:stretch>
            <a:fillRect/>
          </a:stretch>
        </p:blipFill>
        <p:spPr>
          <a:xfrm>
            <a:off x="0" y="946497"/>
            <a:ext cx="9144000" cy="4197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Picture 2" descr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77804" y="1851669"/>
            <a:ext cx="4569828" cy="2313475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標題 1"/>
          <p:cNvSpPr txBox="1">
            <a:spLocks noGrp="1"/>
          </p:cNvSpPr>
          <p:nvPr>
            <p:ph type="title"/>
          </p:nvPr>
        </p:nvSpPr>
        <p:spPr>
          <a:xfrm>
            <a:off x="0" y="324915"/>
            <a:ext cx="91440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800" dirty="0"/>
              <a:t>Qualcomm QCA9984 wireless </a:t>
            </a:r>
            <a:r>
              <a:rPr lang="en-US" sz="3800" dirty="0"/>
              <a:t>NIC</a:t>
            </a:r>
            <a:endParaRPr sz="3800" dirty="0"/>
          </a:p>
        </p:txBody>
      </p:sp>
      <p:sp>
        <p:nvSpPr>
          <p:cNvPr id="417" name="內容版面配置區 6"/>
          <p:cNvSpPr txBox="1">
            <a:spLocks noGrp="1"/>
          </p:cNvSpPr>
          <p:nvPr>
            <p:ph type="body" sz="quarter" idx="1"/>
          </p:nvPr>
        </p:nvSpPr>
        <p:spPr>
          <a:xfrm>
            <a:off x="9144000" y="3939902"/>
            <a:ext cx="1512169" cy="52430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endParaRPr/>
          </a:p>
        </p:txBody>
      </p:sp>
      <p:grpSp>
        <p:nvGrpSpPr>
          <p:cNvPr id="3" name="群組 9"/>
          <p:cNvGrpSpPr/>
          <p:nvPr/>
        </p:nvGrpSpPr>
        <p:grpSpPr>
          <a:xfrm>
            <a:off x="9468543" y="1635646"/>
            <a:ext cx="811460" cy="851853"/>
            <a:chOff x="0" y="0"/>
            <a:chExt cx="811458" cy="851851"/>
          </a:xfrm>
        </p:grpSpPr>
        <p:sp>
          <p:nvSpPr>
            <p:cNvPr id="421" name="Shape 273"/>
            <p:cNvSpPr/>
            <p:nvPr/>
          </p:nvSpPr>
          <p:spPr>
            <a:xfrm>
              <a:off x="0" y="0"/>
              <a:ext cx="811459" cy="851852"/>
            </a:xfrm>
            <a:prstGeom prst="rect">
              <a:avLst/>
            </a:prstGeom>
            <a:solidFill>
              <a:srgbClr val="E46C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22" name="圖片 11" descr="圖片 11"/>
            <p:cNvPicPr>
              <a:picLocks noChangeAspect="1"/>
            </p:cNvPicPr>
            <p:nvPr/>
          </p:nvPicPr>
          <p:blipFill>
            <a:blip r:embed="rId5" cstate="print"/>
            <a:srcRect l="14375" t="3155" r="2920" b="3237"/>
            <a:stretch>
              <a:fillRect/>
            </a:stretch>
          </p:blipFill>
          <p:spPr>
            <a:xfrm>
              <a:off x="60089" y="84247"/>
              <a:ext cx="685013" cy="691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4" name="文字方塊 19"/>
          <p:cNvSpPr txBox="1"/>
          <p:nvPr/>
        </p:nvSpPr>
        <p:spPr>
          <a:xfrm>
            <a:off x="467545" y="2217111"/>
            <a:ext cx="2952327" cy="2285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4" tIns="34294" rIns="34294" bIns="34294">
            <a:spAutoFit/>
          </a:bodyPr>
          <a:lstStyle>
            <a:lvl1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buFont typeface="Arial" pitchFamily="34" charset="0"/>
              <a:buChar char="•"/>
            </a:pPr>
            <a:r>
              <a:rPr sz="1600" dirty="0"/>
              <a:t>Simultaneously communicate with multiple device</a:t>
            </a:r>
            <a:r>
              <a:rPr lang="en-US" sz="1600" dirty="0"/>
              <a:t>s</a:t>
            </a:r>
          </a:p>
          <a:p>
            <a:pPr>
              <a:buFont typeface="Arial" pitchFamily="34" charset="0"/>
              <a:buChar char="•"/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en-US" altLang="zh-TW" sz="1600" dirty="0"/>
              <a:t>Compliant with IEEE 802.11ac wave 2</a:t>
            </a:r>
          </a:p>
          <a:p>
            <a:pPr>
              <a:buFont typeface="Arial" pitchFamily="34" charset="0"/>
              <a:buChar char="•"/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en-US" altLang="zh-TW" sz="1600" dirty="0"/>
              <a:t>Compatible with IEEE 802.11ac, IEEE 802.11n and IEEE 802.11a/b/g</a:t>
            </a:r>
          </a:p>
          <a:p>
            <a:pPr>
              <a:buFont typeface="Arial" pitchFamily="34" charset="0"/>
              <a:buChar char="•"/>
            </a:pPr>
            <a:endParaRPr sz="1600" dirty="0"/>
          </a:p>
        </p:txBody>
      </p:sp>
      <p:grpSp>
        <p:nvGrpSpPr>
          <p:cNvPr id="4" name="平行四邊形 15"/>
          <p:cNvGrpSpPr/>
          <p:nvPr/>
        </p:nvGrpSpPr>
        <p:grpSpPr>
          <a:xfrm>
            <a:off x="395536" y="1635646"/>
            <a:ext cx="2520282" cy="370841"/>
            <a:chOff x="0" y="0"/>
            <a:chExt cx="2520280" cy="370840"/>
          </a:xfrm>
        </p:grpSpPr>
        <p:sp>
          <p:nvSpPr>
            <p:cNvPr id="425" name="形狀"/>
            <p:cNvSpPr/>
            <p:nvPr/>
          </p:nvSpPr>
          <p:spPr>
            <a:xfrm>
              <a:off x="0" y="5399"/>
              <a:ext cx="2520281" cy="36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71" y="0"/>
                  </a:lnTo>
                  <a:lnTo>
                    <a:pt x="21600" y="0"/>
                  </a:lnTo>
                  <a:lnTo>
                    <a:pt x="20829" y="21600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426" name="4 x 4 MU-MIMO"/>
            <p:cNvSpPr txBox="1"/>
            <p:nvPr/>
          </p:nvSpPr>
          <p:spPr>
            <a:xfrm>
              <a:off x="247528" y="-1"/>
              <a:ext cx="202522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>
                  <a:latin typeface="Arial" pitchFamily="34" charset="0"/>
                  <a:cs typeface="Arial" pitchFamily="34" charset="0"/>
                </a:rPr>
                <a:t>4 x 4 MU-MIMO </a:t>
              </a:r>
            </a:p>
          </p:txBody>
        </p:sp>
      </p:grpSp>
      <p:sp>
        <p:nvSpPr>
          <p:cNvPr id="433" name="文字方塊 2"/>
          <p:cNvSpPr txBox="1"/>
          <p:nvPr/>
        </p:nvSpPr>
        <p:spPr>
          <a:xfrm>
            <a:off x="9468543" y="411510"/>
            <a:ext cx="216154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多人無線裝置當底圖</a:t>
            </a:r>
          </a:p>
        </p:txBody>
      </p:sp>
      <p:grpSp>
        <p:nvGrpSpPr>
          <p:cNvPr id="27" name="群組 8"/>
          <p:cNvGrpSpPr/>
          <p:nvPr/>
        </p:nvGrpSpPr>
        <p:grpSpPr>
          <a:xfrm>
            <a:off x="6516216" y="2211710"/>
            <a:ext cx="1800200" cy="1832141"/>
            <a:chOff x="2170415" y="4884789"/>
            <a:chExt cx="1192716" cy="1248089"/>
          </a:xfrm>
        </p:grpSpPr>
        <p:sp>
          <p:nvSpPr>
            <p:cNvPr id="28" name="Shape 273"/>
            <p:cNvSpPr/>
            <p:nvPr/>
          </p:nvSpPr>
          <p:spPr>
            <a:xfrm>
              <a:off x="2170415" y="4884789"/>
              <a:ext cx="1192716" cy="12480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6" cstate="print"/>
            <a:srcRect l="14375" t="3155" r="2920" b="3237"/>
            <a:stretch/>
          </p:blipFill>
          <p:spPr>
            <a:xfrm>
              <a:off x="2216154" y="4952619"/>
              <a:ext cx="1101239" cy="111242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0" name="Picture 8" descr="C:\Users\user\Desktop\0306_x53Be PPT\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571750"/>
            <a:ext cx="1149002" cy="1240264"/>
          </a:xfrm>
          <a:prstGeom prst="rect">
            <a:avLst/>
          </a:prstGeom>
          <a:noFill/>
        </p:spPr>
      </p:pic>
      <p:pic>
        <p:nvPicPr>
          <p:cNvPr id="31" name="Picture 5" descr="C:\Users\user\Desktop\0306_x53Be PPT\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2211710"/>
            <a:ext cx="2262555" cy="984713"/>
          </a:xfrm>
          <a:prstGeom prst="rect">
            <a:avLst/>
          </a:prstGeom>
          <a:noFill/>
        </p:spPr>
      </p:pic>
      <p:pic>
        <p:nvPicPr>
          <p:cNvPr id="32" name="Picture 4" descr="WirelessAP St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0000" flipH="1">
            <a:off x="5238558" y="2377597"/>
            <a:ext cx="389492" cy="30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user\Desktop\0306_x53Be PPT\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3435846"/>
            <a:ext cx="1320912" cy="1080120"/>
          </a:xfrm>
          <a:prstGeom prst="rect">
            <a:avLst/>
          </a:prstGeom>
          <a:noFill/>
        </p:spPr>
      </p:pic>
      <p:pic>
        <p:nvPicPr>
          <p:cNvPr id="34" name="Picture 4" descr="WirelessAP St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0000" flipH="1">
            <a:off x="5299528" y="3472230"/>
            <a:ext cx="389492" cy="305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icture 2" descr="Picture 2"/>
          <p:cNvPicPr>
            <a:picLocks noChangeAspect="1"/>
          </p:cNvPicPr>
          <p:nvPr/>
        </p:nvPicPr>
        <p:blipFill>
          <a:blip r:embed="rId3" cstate="print"/>
          <a:srcRect b="4986"/>
          <a:stretch>
            <a:fillRect/>
          </a:stretch>
        </p:blipFill>
        <p:spPr>
          <a:xfrm>
            <a:off x="0" y="483517"/>
            <a:ext cx="9167404" cy="4659984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標題 1"/>
          <p:cNvSpPr txBox="1">
            <a:spLocks noGrp="1"/>
          </p:cNvSpPr>
          <p:nvPr>
            <p:ph type="title"/>
          </p:nvPr>
        </p:nvSpPr>
        <p:spPr>
          <a:xfrm>
            <a:off x="0" y="324915"/>
            <a:ext cx="91440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100"/>
            </a:pPr>
            <a:r>
              <a:rPr sz="3800" dirty="0"/>
              <a:t>5</a:t>
            </a:r>
            <a:r>
              <a:rPr lang="en-US" sz="3800" dirty="0"/>
              <a:t> </a:t>
            </a:r>
            <a:r>
              <a:rPr sz="3800" dirty="0"/>
              <a:t>GHz and 2.4</a:t>
            </a:r>
            <a:r>
              <a:rPr lang="en-US" sz="3800" dirty="0"/>
              <a:t> </a:t>
            </a:r>
            <a:r>
              <a:rPr sz="3800" dirty="0"/>
              <a:t>GHz dual band</a:t>
            </a:r>
          </a:p>
        </p:txBody>
      </p:sp>
      <p:sp>
        <p:nvSpPr>
          <p:cNvPr id="444" name="文字方塊 4"/>
          <p:cNvSpPr txBox="1"/>
          <p:nvPr/>
        </p:nvSpPr>
        <p:spPr>
          <a:xfrm>
            <a:off x="539551" y="2211709"/>
            <a:ext cx="4066079" cy="315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/>
          <a:p>
            <a:pPr>
              <a:defRPr sz="16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802.11ac (5GHz): up to 1733 Mbps</a:t>
            </a:r>
          </a:p>
        </p:txBody>
      </p:sp>
      <p:pic>
        <p:nvPicPr>
          <p:cNvPr id="445" name="Picture 4" descr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431489">
            <a:off x="7673981" y="2314132"/>
            <a:ext cx="756175" cy="59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Picture 4" descr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168511" flipH="1">
            <a:off x="4818300" y="2314133"/>
            <a:ext cx="756174" cy="593983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文字方塊 24"/>
          <p:cNvSpPr txBox="1"/>
          <p:nvPr/>
        </p:nvSpPr>
        <p:spPr>
          <a:xfrm>
            <a:off x="539551" y="2618551"/>
            <a:ext cx="3294851" cy="315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/>
          <a:p>
            <a:pPr>
              <a:defRPr sz="16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802.11n (2.4GHz): up to 800 Mbps</a:t>
            </a:r>
          </a:p>
        </p:txBody>
      </p:sp>
      <p:pic>
        <p:nvPicPr>
          <p:cNvPr id="448" name="Picture 2" descr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1" y="2417615"/>
            <a:ext cx="4713843" cy="23863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群組 8"/>
          <p:cNvGrpSpPr/>
          <p:nvPr/>
        </p:nvGrpSpPr>
        <p:grpSpPr>
          <a:xfrm>
            <a:off x="5613434" y="3151504"/>
            <a:ext cx="837033" cy="878699"/>
            <a:chOff x="0" y="0"/>
            <a:chExt cx="837032" cy="878698"/>
          </a:xfrm>
        </p:grpSpPr>
        <p:sp>
          <p:nvSpPr>
            <p:cNvPr id="449" name="Shape 273"/>
            <p:cNvSpPr/>
            <p:nvPr/>
          </p:nvSpPr>
          <p:spPr>
            <a:xfrm>
              <a:off x="-1" y="-1"/>
              <a:ext cx="837034" cy="878700"/>
            </a:xfrm>
            <a:prstGeom prst="rect">
              <a:avLst/>
            </a:prstGeom>
            <a:solidFill>
              <a:srgbClr val="E46C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50" name="圖片 22" descr="圖片 22"/>
            <p:cNvPicPr>
              <a:picLocks noChangeAspect="1"/>
            </p:cNvPicPr>
            <p:nvPr/>
          </p:nvPicPr>
          <p:blipFill>
            <a:blip r:embed="rId6" cstate="print"/>
            <a:srcRect l="14375" t="3155" r="2919" b="3236"/>
            <a:stretch>
              <a:fillRect/>
            </a:stretch>
          </p:blipFill>
          <p:spPr>
            <a:xfrm>
              <a:off x="61983" y="86903"/>
              <a:ext cx="706601" cy="713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群組 9"/>
          <p:cNvGrpSpPr/>
          <p:nvPr/>
        </p:nvGrpSpPr>
        <p:grpSpPr>
          <a:xfrm>
            <a:off x="6621546" y="3151504"/>
            <a:ext cx="837033" cy="878699"/>
            <a:chOff x="0" y="0"/>
            <a:chExt cx="837032" cy="878698"/>
          </a:xfrm>
        </p:grpSpPr>
        <p:sp>
          <p:nvSpPr>
            <p:cNvPr id="452" name="Shape 273"/>
            <p:cNvSpPr/>
            <p:nvPr/>
          </p:nvSpPr>
          <p:spPr>
            <a:xfrm>
              <a:off x="-1" y="-1"/>
              <a:ext cx="837034" cy="878700"/>
            </a:xfrm>
            <a:prstGeom prst="rect">
              <a:avLst/>
            </a:prstGeom>
            <a:solidFill>
              <a:srgbClr val="E46C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53" name="圖片 26" descr="圖片 26"/>
            <p:cNvPicPr>
              <a:picLocks noChangeAspect="1"/>
            </p:cNvPicPr>
            <p:nvPr/>
          </p:nvPicPr>
          <p:blipFill>
            <a:blip r:embed="rId6" cstate="print"/>
            <a:srcRect l="14375" t="3155" r="2919" b="3236"/>
            <a:stretch>
              <a:fillRect/>
            </a:stretch>
          </p:blipFill>
          <p:spPr>
            <a:xfrm>
              <a:off x="61983" y="86903"/>
              <a:ext cx="706601" cy="7135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平行四邊形 27"/>
          <p:cNvGrpSpPr/>
          <p:nvPr/>
        </p:nvGrpSpPr>
        <p:grpSpPr>
          <a:xfrm>
            <a:off x="395536" y="1399148"/>
            <a:ext cx="4680521" cy="833036"/>
            <a:chOff x="0" y="-154567"/>
            <a:chExt cx="4680520" cy="833034"/>
          </a:xfrm>
        </p:grpSpPr>
        <p:sp>
          <p:nvSpPr>
            <p:cNvPr id="455" name="形狀"/>
            <p:cNvSpPr/>
            <p:nvPr/>
          </p:nvSpPr>
          <p:spPr>
            <a:xfrm>
              <a:off x="0" y="31323"/>
              <a:ext cx="4612531" cy="461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40" y="0"/>
                  </a:lnTo>
                  <a:lnTo>
                    <a:pt x="21600" y="0"/>
                  </a:lnTo>
                  <a:lnTo>
                    <a:pt x="21060" y="21600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/>
            </a:p>
          </p:txBody>
        </p:sp>
        <p:sp>
          <p:nvSpPr>
            <p:cNvPr id="456" name="Up to 2600 Mbps total bandwidth"/>
            <p:cNvSpPr txBox="1"/>
            <p:nvPr/>
          </p:nvSpPr>
          <p:spPr>
            <a:xfrm>
              <a:off x="144017" y="-154567"/>
              <a:ext cx="4536503" cy="833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dirty="0">
                  <a:latin typeface="Arial" pitchFamily="34" charset="0"/>
                  <a:cs typeface="Arial" pitchFamily="34" charset="0"/>
                </a:rPr>
                <a:t>Up to 2600 Mbps total bandwidth</a:t>
              </a:r>
            </a:p>
          </p:txBody>
        </p:sp>
      </p:grpSp>
      <p:sp>
        <p:nvSpPr>
          <p:cNvPr id="458" name="文字方塊 15"/>
          <p:cNvSpPr txBox="1"/>
          <p:nvPr/>
        </p:nvSpPr>
        <p:spPr>
          <a:xfrm>
            <a:off x="5508103" y="2211710"/>
            <a:ext cx="2448273" cy="71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/>
          <a:p>
            <a:pPr>
              <a:defRPr sz="16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400" dirty="0">
                <a:latin typeface="Arial" pitchFamily="34" charset="0"/>
                <a:cs typeface="Arial" pitchFamily="34" charset="0"/>
              </a:rPr>
              <a:t>Dual Qualcomm QCA9984 support Dual Band Dual Concurrent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圓角矩形 20"/>
          <p:cNvSpPr/>
          <p:nvPr/>
        </p:nvSpPr>
        <p:spPr>
          <a:xfrm>
            <a:off x="4860233" y="1570623"/>
            <a:ext cx="3600401" cy="3024336"/>
          </a:xfrm>
          <a:prstGeom prst="roundRect">
            <a:avLst>
              <a:gd name="adj" fmla="val 8999"/>
            </a:avLst>
          </a:prstGeom>
          <a:gradFill>
            <a:gsLst>
              <a:gs pos="50000">
                <a:srgbClr val="C0D0ED"/>
              </a:gs>
              <a:gs pos="100000">
                <a:srgbClr val="DCE6F2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3" name="圓角矩形 18"/>
          <p:cNvSpPr/>
          <p:nvPr/>
        </p:nvSpPr>
        <p:spPr>
          <a:xfrm>
            <a:off x="683568" y="1570623"/>
            <a:ext cx="3600401" cy="3024336"/>
          </a:xfrm>
          <a:prstGeom prst="roundRect">
            <a:avLst>
              <a:gd name="adj" fmla="val 8999"/>
            </a:avLst>
          </a:prstGeom>
          <a:gradFill>
            <a:gsLst>
              <a:gs pos="50000">
                <a:srgbClr val="C0D0ED"/>
              </a:gs>
              <a:gs pos="100000">
                <a:srgbClr val="DCE6F2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4" name="標題 1"/>
          <p:cNvSpPr txBox="1">
            <a:spLocks noGrp="1"/>
          </p:cNvSpPr>
          <p:nvPr>
            <p:ph type="title"/>
          </p:nvPr>
        </p:nvSpPr>
        <p:spPr>
          <a:xfrm>
            <a:off x="0" y="324915"/>
            <a:ext cx="91440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9808">
              <a:defRPr sz="3443"/>
            </a:pPr>
            <a:r>
              <a:rPr lang="en-US" sz="3800" dirty="0"/>
              <a:t>Your </a:t>
            </a:r>
            <a:r>
              <a:rPr sz="3800" dirty="0"/>
              <a:t>NAS </a:t>
            </a:r>
            <a:r>
              <a:rPr lang="en-US" sz="3800" dirty="0"/>
              <a:t>needs </a:t>
            </a:r>
            <a:r>
              <a:rPr sz="3800" dirty="0"/>
              <a:t>one </a:t>
            </a:r>
            <a:r>
              <a:rPr lang="en-US" sz="3800" dirty="0"/>
              <a:t>empty</a:t>
            </a:r>
            <a:r>
              <a:rPr sz="3800" dirty="0"/>
              <a:t> PCIe slot</a:t>
            </a:r>
          </a:p>
        </p:txBody>
      </p:sp>
      <p:sp>
        <p:nvSpPr>
          <p:cNvPr id="465" name="內容版面配置區 6"/>
          <p:cNvSpPr txBox="1">
            <a:spLocks noGrp="1"/>
          </p:cNvSpPr>
          <p:nvPr>
            <p:ph type="body" sz="quarter" idx="1"/>
          </p:nvPr>
        </p:nvSpPr>
        <p:spPr>
          <a:xfrm>
            <a:off x="899591" y="2260069"/>
            <a:ext cx="4248474" cy="161481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r>
              <a:rPr dirty="0"/>
              <a:t>TS-531P, TS-531X, TS-831X</a:t>
            </a:r>
          </a:p>
          <a:p>
            <a:pPr>
              <a:spcBef>
                <a:spcPts val="300"/>
              </a:spcBef>
              <a:defRPr sz="1400"/>
            </a:pPr>
            <a:r>
              <a:rPr dirty="0"/>
              <a:t>TS-x31XU</a:t>
            </a:r>
          </a:p>
          <a:p>
            <a:pPr>
              <a:spcBef>
                <a:spcPts val="300"/>
              </a:spcBef>
              <a:defRPr sz="1400"/>
            </a:pPr>
            <a:r>
              <a:rPr dirty="0"/>
              <a:t>TS-1635</a:t>
            </a:r>
          </a:p>
        </p:txBody>
      </p:sp>
      <p:sp>
        <p:nvSpPr>
          <p:cNvPr id="466" name="文字版面配置區 5"/>
          <p:cNvSpPr txBox="1"/>
          <p:nvPr/>
        </p:nvSpPr>
        <p:spPr>
          <a:xfrm>
            <a:off x="899591" y="1882641"/>
            <a:ext cx="3190876" cy="51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29184" indent="-329184" defTabSz="877823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919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>
                <a:latin typeface="Arial" pitchFamily="34" charset="0"/>
                <a:cs typeface="Arial" pitchFamily="34" charset="0"/>
              </a:rPr>
              <a:t>ARM-based processor *</a:t>
            </a:r>
          </a:p>
        </p:txBody>
      </p:sp>
      <p:sp>
        <p:nvSpPr>
          <p:cNvPr id="467" name="文字版面配置區 7"/>
          <p:cNvSpPr txBox="1"/>
          <p:nvPr/>
        </p:nvSpPr>
        <p:spPr>
          <a:xfrm>
            <a:off x="5127128" y="1872701"/>
            <a:ext cx="3189289" cy="51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36042" indent="-336042" defTabSz="896111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156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x86-based processor</a:t>
            </a:r>
          </a:p>
        </p:txBody>
      </p:sp>
      <p:sp>
        <p:nvSpPr>
          <p:cNvPr id="468" name="內容版面配置區 8"/>
          <p:cNvSpPr txBox="1"/>
          <p:nvPr/>
        </p:nvSpPr>
        <p:spPr>
          <a:xfrm>
            <a:off x="5127128" y="2250130"/>
            <a:ext cx="3189289" cy="149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300"/>
              </a:spcBef>
              <a:buSzPct val="100000"/>
              <a:buFont typeface="Arial"/>
              <a:buChar char="•"/>
              <a:defRPr sz="14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TS-x53B/x53Be, TS-x53BU</a:t>
            </a:r>
          </a:p>
          <a:p>
            <a:pPr marL="342900" indent="-342900">
              <a:spcBef>
                <a:spcPts val="300"/>
              </a:spcBef>
              <a:buSzPct val="100000"/>
              <a:buFont typeface="Arial"/>
              <a:buChar char="•"/>
              <a:defRPr sz="14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TVS-x63, TS-x63U</a:t>
            </a:r>
            <a:endParaRPr sz="3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300"/>
              </a:spcBef>
              <a:buSzPct val="100000"/>
              <a:buFont typeface="Arial"/>
              <a:buChar char="•"/>
              <a:defRPr sz="14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TVS-x73/x73e, TS-x73U</a:t>
            </a:r>
            <a:endParaRPr sz="3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300"/>
              </a:spcBef>
              <a:buSzPct val="100000"/>
              <a:buFont typeface="Arial"/>
              <a:buChar char="•"/>
              <a:defRPr sz="14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TS-x77</a:t>
            </a:r>
            <a:endParaRPr sz="3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300"/>
              </a:spcBef>
              <a:buSzPct val="100000"/>
              <a:buFont typeface="Arial"/>
              <a:buChar char="•"/>
              <a:defRPr sz="14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>
                <a:latin typeface="Arial" pitchFamily="34" charset="0"/>
                <a:cs typeface="Arial" pitchFamily="34" charset="0"/>
              </a:rPr>
              <a:t>TVS-x82/x82T, TVS-1582TU</a:t>
            </a:r>
          </a:p>
        </p:txBody>
      </p:sp>
      <p:sp>
        <p:nvSpPr>
          <p:cNvPr id="469" name="文字方塊 9"/>
          <p:cNvSpPr txBox="1"/>
          <p:nvPr/>
        </p:nvSpPr>
        <p:spPr>
          <a:xfrm>
            <a:off x="769066" y="3435846"/>
            <a:ext cx="1734778" cy="223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4" tIns="34294" rIns="34294" bIns="34294">
            <a:spAutoFit/>
          </a:bodyPr>
          <a:lstStyle/>
          <a:p>
            <a:pPr>
              <a:defRPr sz="1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dirty="0">
                <a:latin typeface="Arial" pitchFamily="34" charset="0"/>
                <a:cs typeface="Arial" pitchFamily="34" charset="0"/>
              </a:rPr>
              <a:t>*QTS 4.3.5 or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newer </a:t>
            </a:r>
            <a:r>
              <a:rPr sz="1000" dirty="0">
                <a:latin typeface="Arial" pitchFamily="34" charset="0"/>
                <a:cs typeface="Arial" pitchFamily="34" charset="0"/>
              </a:rPr>
              <a:t>required</a:t>
            </a:r>
          </a:p>
        </p:txBody>
      </p:sp>
      <p:pic>
        <p:nvPicPr>
          <p:cNvPr id="470" name="Shape 395" descr="Shape 39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7802" y="3616664"/>
            <a:ext cx="1716906" cy="108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Shape 380" descr="Shape 380"/>
          <p:cNvPicPr>
            <a:picLocks noChangeAspect="1"/>
          </p:cNvPicPr>
          <p:nvPr/>
        </p:nvPicPr>
        <p:blipFill>
          <a:blip r:embed="rId3" cstate="print"/>
          <a:srcRect r="19772"/>
          <a:stretch>
            <a:fillRect/>
          </a:stretch>
        </p:blipFill>
        <p:spPr>
          <a:xfrm>
            <a:off x="4381632" y="3827402"/>
            <a:ext cx="1054942" cy="868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Shape 381" descr="Shape 38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9251" y="3730504"/>
            <a:ext cx="1407649" cy="92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Shape 384" descr="Shape 38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86900" y="3702275"/>
            <a:ext cx="1994735" cy="1317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Shape 685" descr="Shape 685"/>
          <p:cNvPicPr>
            <a:picLocks noChangeAspect="1"/>
          </p:cNvPicPr>
          <p:nvPr/>
        </p:nvPicPr>
        <p:blipFill>
          <a:blip r:embed="rId6" cstate="print"/>
          <a:srcRect r="73872"/>
          <a:stretch>
            <a:fillRect/>
          </a:stretch>
        </p:blipFill>
        <p:spPr>
          <a:xfrm>
            <a:off x="5545740" y="3718335"/>
            <a:ext cx="962063" cy="947592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文字方塊 19"/>
          <p:cNvSpPr txBox="1"/>
          <p:nvPr/>
        </p:nvSpPr>
        <p:spPr>
          <a:xfrm>
            <a:off x="743757" y="4731990"/>
            <a:ext cx="4690716" cy="223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4" tIns="34294" rIns="34294" bIns="34294">
            <a:spAutoFit/>
          </a:bodyPr>
          <a:lstStyle/>
          <a:p>
            <a:pPr>
              <a:defRPr sz="1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dirty="0">
                <a:latin typeface="Arial" pitchFamily="34" charset="0"/>
                <a:cs typeface="Arial" pitchFamily="34" charset="0"/>
              </a:rPr>
              <a:t>Note: The </a:t>
            </a:r>
            <a:r>
              <a:rPr sz="1000" dirty="0" err="1">
                <a:latin typeface="Arial" pitchFamily="34" charset="0"/>
                <a:cs typeface="Arial" pitchFamily="34" charset="0"/>
              </a:rPr>
              <a:t>WirelessAP</a:t>
            </a:r>
            <a:r>
              <a:rPr sz="1000" dirty="0">
                <a:latin typeface="Arial" pitchFamily="34" charset="0"/>
                <a:cs typeface="Arial" pitchFamily="34" charset="0"/>
              </a:rPr>
              <a:t> Station is required to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be </a:t>
            </a:r>
            <a:r>
              <a:rPr sz="1000" dirty="0">
                <a:latin typeface="Arial" pitchFamily="34" charset="0"/>
                <a:cs typeface="Arial" pitchFamily="34" charset="0"/>
              </a:rPr>
              <a:t>installed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from the </a:t>
            </a:r>
            <a:r>
              <a:rPr sz="1000" dirty="0">
                <a:latin typeface="Arial" pitchFamily="34" charset="0"/>
                <a:cs typeface="Arial" pitchFamily="34" charset="0"/>
              </a:rPr>
              <a:t>QTS App Center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標題 6"/>
          <p:cNvSpPr txBox="1">
            <a:spLocks noGrp="1"/>
          </p:cNvSpPr>
          <p:nvPr>
            <p:ph type="title"/>
          </p:nvPr>
        </p:nvSpPr>
        <p:spPr>
          <a:xfrm>
            <a:off x="107504" y="324915"/>
            <a:ext cx="9036496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800" dirty="0"/>
              <a:t>Installation of QWA-AC2600</a:t>
            </a:r>
          </a:p>
        </p:txBody>
      </p:sp>
      <p:pic>
        <p:nvPicPr>
          <p:cNvPr id="478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9658" y="722973"/>
            <a:ext cx="2194743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文字方塊 11"/>
          <p:cNvSpPr txBox="1"/>
          <p:nvPr/>
        </p:nvSpPr>
        <p:spPr>
          <a:xfrm>
            <a:off x="611560" y="4652860"/>
            <a:ext cx="5259781" cy="223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4" tIns="34294" rIns="34294" bIns="34294">
            <a:spAutoFit/>
          </a:bodyPr>
          <a:lstStyle/>
          <a:p>
            <a:pPr>
              <a:defRPr sz="1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dirty="0">
                <a:latin typeface="Arial" pitchFamily="34" charset="0"/>
                <a:cs typeface="Arial" pitchFamily="34" charset="0"/>
              </a:rPr>
              <a:t>Note 1: TS-453Be may require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its </a:t>
            </a:r>
            <a:r>
              <a:rPr sz="1000" dirty="0">
                <a:latin typeface="Arial" pitchFamily="34" charset="0"/>
                <a:cs typeface="Arial" pitchFamily="34" charset="0"/>
              </a:rPr>
              <a:t>speaker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to be temporary removed to install QWA-AC2600</a:t>
            </a:r>
            <a:endParaRPr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0" name="Picture 3" descr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65277" y="894424"/>
            <a:ext cx="1508057" cy="1376058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文字方塊 15"/>
          <p:cNvSpPr txBox="1"/>
          <p:nvPr/>
        </p:nvSpPr>
        <p:spPr>
          <a:xfrm>
            <a:off x="927199" y="1419621"/>
            <a:ext cx="2156101" cy="56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/>
          <a:p>
            <a: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Remove the cover of TS-453Be</a:t>
            </a:r>
          </a:p>
        </p:txBody>
      </p:sp>
      <p:sp>
        <p:nvSpPr>
          <p:cNvPr id="482" name="文字方塊 17"/>
          <p:cNvSpPr txBox="1"/>
          <p:nvPr/>
        </p:nvSpPr>
        <p:spPr>
          <a:xfrm>
            <a:off x="3817417" y="1419621"/>
            <a:ext cx="2194743" cy="56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/>
          <a:p>
            <a: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Remove the </a:t>
            </a:r>
            <a:r>
              <a:rPr sz="1600" dirty="0" err="1">
                <a:latin typeface="Arial" pitchFamily="34" charset="0"/>
                <a:cs typeface="Arial" pitchFamily="34" charset="0"/>
              </a:rPr>
              <a:t>PCIe</a:t>
            </a:r>
            <a:r>
              <a:rPr sz="1600" dirty="0">
                <a:latin typeface="Arial" pitchFamily="34" charset="0"/>
                <a:cs typeface="Arial" pitchFamily="34" charset="0"/>
              </a:rPr>
              <a:t> cover</a:t>
            </a:r>
          </a:p>
        </p:txBody>
      </p:sp>
      <p:sp>
        <p:nvSpPr>
          <p:cNvPr id="483" name="文字方塊 19"/>
          <p:cNvSpPr txBox="1"/>
          <p:nvPr/>
        </p:nvSpPr>
        <p:spPr>
          <a:xfrm>
            <a:off x="6615830" y="1419621"/>
            <a:ext cx="2852714" cy="315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/>
          <a:p>
            <a: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600" dirty="0">
                <a:latin typeface="Arial" pitchFamily="34" charset="0"/>
                <a:cs typeface="Arial" pitchFamily="34" charset="0"/>
              </a:rPr>
              <a:t>Install QWA-AC2600</a:t>
            </a:r>
          </a:p>
        </p:txBody>
      </p:sp>
      <p:grpSp>
        <p:nvGrpSpPr>
          <p:cNvPr id="2" name="橢圓 21"/>
          <p:cNvGrpSpPr/>
          <p:nvPr/>
        </p:nvGrpSpPr>
        <p:grpSpPr>
          <a:xfrm>
            <a:off x="467543" y="1384405"/>
            <a:ext cx="360042" cy="370841"/>
            <a:chOff x="0" y="0"/>
            <a:chExt cx="360040" cy="370840"/>
          </a:xfrm>
        </p:grpSpPr>
        <p:sp>
          <p:nvSpPr>
            <p:cNvPr id="484" name="圓形"/>
            <p:cNvSpPr/>
            <p:nvPr/>
          </p:nvSpPr>
          <p:spPr>
            <a:xfrm>
              <a:off x="0" y="5399"/>
              <a:ext cx="360041" cy="360042"/>
            </a:xfrm>
            <a:prstGeom prst="ellipse">
              <a:avLst/>
            </a:prstGeom>
            <a:solidFill>
              <a:srgbClr val="E46C0A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485" name="1"/>
            <p:cNvSpPr txBox="1"/>
            <p:nvPr/>
          </p:nvSpPr>
          <p:spPr>
            <a:xfrm>
              <a:off x="52727" y="-1"/>
              <a:ext cx="25458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1</a:t>
              </a:r>
            </a:p>
          </p:txBody>
        </p:sp>
      </p:grpSp>
      <p:pic>
        <p:nvPicPr>
          <p:cNvPr id="487" name="Picture 4" descr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2005210"/>
            <a:ext cx="2560555" cy="2593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Picture 5" descr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5" y="1995684"/>
            <a:ext cx="2437062" cy="26165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橢圓 22"/>
          <p:cNvGrpSpPr/>
          <p:nvPr/>
        </p:nvGrpSpPr>
        <p:grpSpPr>
          <a:xfrm>
            <a:off x="3347863" y="1384405"/>
            <a:ext cx="360041" cy="370841"/>
            <a:chOff x="0" y="0"/>
            <a:chExt cx="360040" cy="370840"/>
          </a:xfrm>
        </p:grpSpPr>
        <p:sp>
          <p:nvSpPr>
            <p:cNvPr id="489" name="圓形"/>
            <p:cNvSpPr/>
            <p:nvPr/>
          </p:nvSpPr>
          <p:spPr>
            <a:xfrm>
              <a:off x="0" y="5399"/>
              <a:ext cx="360041" cy="360042"/>
            </a:xfrm>
            <a:prstGeom prst="ellipse">
              <a:avLst/>
            </a:prstGeom>
            <a:solidFill>
              <a:srgbClr val="E46C0A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490" name="2"/>
            <p:cNvSpPr txBox="1"/>
            <p:nvPr/>
          </p:nvSpPr>
          <p:spPr>
            <a:xfrm>
              <a:off x="52727" y="-1"/>
              <a:ext cx="25458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" name="橢圓 23"/>
          <p:cNvGrpSpPr/>
          <p:nvPr/>
        </p:nvGrpSpPr>
        <p:grpSpPr>
          <a:xfrm>
            <a:off x="6156176" y="1384405"/>
            <a:ext cx="360041" cy="370841"/>
            <a:chOff x="0" y="0"/>
            <a:chExt cx="360040" cy="370840"/>
          </a:xfrm>
        </p:grpSpPr>
        <p:sp>
          <p:nvSpPr>
            <p:cNvPr id="492" name="圓形"/>
            <p:cNvSpPr/>
            <p:nvPr/>
          </p:nvSpPr>
          <p:spPr>
            <a:xfrm>
              <a:off x="0" y="5399"/>
              <a:ext cx="360041" cy="360042"/>
            </a:xfrm>
            <a:prstGeom prst="ellipse">
              <a:avLst/>
            </a:prstGeom>
            <a:solidFill>
              <a:srgbClr val="E46C0A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493" name="3"/>
            <p:cNvSpPr txBox="1"/>
            <p:nvPr/>
          </p:nvSpPr>
          <p:spPr>
            <a:xfrm>
              <a:off x="52727" y="-1"/>
              <a:ext cx="25458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495" name="Picture 7" descr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2571750"/>
            <a:ext cx="2498707" cy="180020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文字方塊 14"/>
          <p:cNvSpPr txBox="1"/>
          <p:nvPr/>
        </p:nvSpPr>
        <p:spPr>
          <a:xfrm>
            <a:off x="611559" y="4803998"/>
            <a:ext cx="4703540" cy="223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4" tIns="34294" rIns="34294" bIns="34294">
            <a:spAutoFit/>
          </a:bodyPr>
          <a:lstStyle/>
          <a:p>
            <a:pPr>
              <a:defRPr sz="1200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000" dirty="0">
                <a:latin typeface="Arial" pitchFamily="34" charset="0"/>
                <a:cs typeface="Arial" pitchFamily="34" charset="0"/>
              </a:rPr>
              <a:t>Note 2: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Bracket exchange of </a:t>
            </a:r>
            <a:r>
              <a:rPr sz="1000" dirty="0">
                <a:latin typeface="Arial" pitchFamily="34" charset="0"/>
                <a:cs typeface="Arial" pitchFamily="34" charset="0"/>
              </a:rPr>
              <a:t>QWA-AC2600 is required to install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it </a:t>
            </a:r>
            <a:r>
              <a:rPr sz="1000" dirty="0">
                <a:latin typeface="Arial" pitchFamily="34" charset="0"/>
                <a:cs typeface="Arial" pitchFamily="34" charset="0"/>
              </a:rPr>
              <a:t>in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the </a:t>
            </a:r>
            <a:r>
              <a:rPr sz="1000" dirty="0">
                <a:latin typeface="Arial" pitchFamily="34" charset="0"/>
                <a:cs typeface="Arial" pitchFamily="34" charset="0"/>
              </a:rPr>
              <a:t>TS-x53Be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圓角矩形 30"/>
          <p:cNvSpPr/>
          <p:nvPr/>
        </p:nvSpPr>
        <p:spPr>
          <a:xfrm>
            <a:off x="3779911" y="1779661"/>
            <a:ext cx="5364089" cy="2952329"/>
          </a:xfrm>
          <a:prstGeom prst="roundRect">
            <a:avLst>
              <a:gd name="adj" fmla="val 0"/>
            </a:avLst>
          </a:prstGeom>
          <a:solidFill>
            <a:srgbClr val="C6D9F1">
              <a:alpha val="5899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平行四邊形 17"/>
          <p:cNvGrpSpPr/>
          <p:nvPr/>
        </p:nvGrpSpPr>
        <p:grpSpPr>
          <a:xfrm>
            <a:off x="2555775" y="1491630"/>
            <a:ext cx="7776865" cy="720084"/>
            <a:chOff x="803071" y="3179"/>
            <a:chExt cx="6195129" cy="720082"/>
          </a:xfrm>
        </p:grpSpPr>
        <p:sp>
          <p:nvSpPr>
            <p:cNvPr id="501" name="形狀"/>
            <p:cNvSpPr/>
            <p:nvPr/>
          </p:nvSpPr>
          <p:spPr>
            <a:xfrm>
              <a:off x="803071" y="3179"/>
              <a:ext cx="6195129" cy="720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10" y="0"/>
                  </a:lnTo>
                  <a:lnTo>
                    <a:pt x="21600" y="0"/>
                  </a:lnTo>
                  <a:lnTo>
                    <a:pt x="20190" y="21600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2" name="Install WirelessAP Station at QTS App Center, break the barrier of physical cabling"/>
            <p:cNvSpPr txBox="1"/>
            <p:nvPr/>
          </p:nvSpPr>
          <p:spPr>
            <a:xfrm>
              <a:off x="1892955" y="40056"/>
              <a:ext cx="424481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dirty="0">
                  <a:latin typeface="Arial" pitchFamily="34" charset="0"/>
                  <a:cs typeface="Arial" pitchFamily="34" charset="0"/>
                </a:rPr>
                <a:t>Install </a:t>
              </a:r>
              <a:r>
                <a:rPr dirty="0" err="1">
                  <a:latin typeface="Arial" pitchFamily="34" charset="0"/>
                  <a:cs typeface="Arial" pitchFamily="34" charset="0"/>
                </a:rPr>
                <a:t>WirelessAP</a:t>
              </a:r>
              <a:r>
                <a:rPr dirty="0">
                  <a:latin typeface="Arial" pitchFamily="34" charset="0"/>
                  <a:cs typeface="Arial" pitchFamily="34" charset="0"/>
                </a:rPr>
                <a:t> Station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from</a:t>
              </a:r>
              <a:r>
                <a:rPr dirty="0">
                  <a:latin typeface="Arial" pitchFamily="34" charset="0"/>
                  <a:cs typeface="Arial" pitchFamily="34" charset="0"/>
                </a:rPr>
                <a:t> QTS App Center,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and </a:t>
              </a:r>
              <a:r>
                <a:rPr dirty="0">
                  <a:latin typeface="Arial" pitchFamily="34" charset="0"/>
                  <a:cs typeface="Arial" pitchFamily="34" charset="0"/>
                </a:rPr>
                <a:t>break barrier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s</a:t>
              </a:r>
              <a:r>
                <a:rPr dirty="0">
                  <a:latin typeface="Arial" pitchFamily="34" charset="0"/>
                  <a:cs typeface="Arial" pitchFamily="34" charset="0"/>
                </a:rPr>
                <a:t> of physical cabling</a:t>
              </a:r>
            </a:p>
          </p:txBody>
        </p:sp>
      </p:grpSp>
      <p:sp>
        <p:nvSpPr>
          <p:cNvPr id="504" name="Shape 621"/>
          <p:cNvSpPr/>
          <p:nvPr/>
        </p:nvSpPr>
        <p:spPr>
          <a:xfrm flipH="1" flipV="1">
            <a:off x="545007" y="3366925"/>
            <a:ext cx="3563887" cy="1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5" name="標題 6"/>
          <p:cNvSpPr txBox="1">
            <a:spLocks noGrp="1"/>
          </p:cNvSpPr>
          <p:nvPr>
            <p:ph type="title"/>
          </p:nvPr>
        </p:nvSpPr>
        <p:spPr>
          <a:xfrm>
            <a:off x="0" y="324916"/>
            <a:ext cx="9144000" cy="857250"/>
          </a:xfrm>
          <a:prstGeom prst="rect">
            <a:avLst/>
          </a:prstGeom>
        </p:spPr>
        <p:txBody>
          <a:bodyPr>
            <a:noAutofit/>
          </a:bodyPr>
          <a:lstStyle>
            <a:lvl1pPr defTabSz="731520">
              <a:defRPr sz="3360"/>
            </a:lvl1pPr>
          </a:lstStyle>
          <a:p>
            <a:r>
              <a:rPr sz="3800" spc="-150" dirty="0"/>
              <a:t>Extend the Internet coverage by wireless</a:t>
            </a:r>
          </a:p>
        </p:txBody>
      </p:sp>
      <p:pic>
        <p:nvPicPr>
          <p:cNvPr id="506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1169" y="1533195"/>
            <a:ext cx="678743" cy="643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Picture 2" descr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5632" y="2427733"/>
            <a:ext cx="2688659" cy="169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Shape 622" descr="Shape 6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58772" y="3147814"/>
            <a:ext cx="1243772" cy="503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Shape 632" descr="Shape 632"/>
          <p:cNvPicPr>
            <a:picLocks noChangeAspect="1"/>
          </p:cNvPicPr>
          <p:nvPr/>
        </p:nvPicPr>
        <p:blipFill>
          <a:blip r:embed="rId6" cstate="print"/>
          <a:srcRect l="14199" t="17401" r="15814" b="22553"/>
          <a:stretch>
            <a:fillRect/>
          </a:stretch>
        </p:blipFill>
        <p:spPr>
          <a:xfrm>
            <a:off x="2162829" y="2715765"/>
            <a:ext cx="830451" cy="61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Shape 526" descr="Shape 52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9329" y="3075806"/>
            <a:ext cx="761308" cy="53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Shape 525" descr="Shape 5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9953" y="3162746"/>
            <a:ext cx="538787" cy="53655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512" name="Picture 4" descr="Picture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561705">
            <a:off x="6082038" y="2723053"/>
            <a:ext cx="577857" cy="454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Picture 2" descr="Picture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60232" y="2870759"/>
            <a:ext cx="1954156" cy="114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Picture 3" descr="Picture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82139" y="3302806"/>
            <a:ext cx="368331" cy="67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Picture 8" descr="Picture 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69769" y="2859782"/>
            <a:ext cx="1649290" cy="1780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684870" y="2948152"/>
            <a:ext cx="4247170" cy="10394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3" name="Picture 3" descr="C:\Users\user\Desktop\0306_x53Be PPT\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1920" y="1553067"/>
            <a:ext cx="5292080" cy="3590433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684870" y="1563638"/>
            <a:ext cx="4247170" cy="10394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332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Hant" dirty="0"/>
              <a:t>Affordable high</a:t>
            </a:r>
            <a:br>
              <a:rPr lang="en-US" altLang="zh-Hant" dirty="0"/>
            </a:br>
            <a:r>
              <a:rPr lang="en-US" altLang="zh-Hant" dirty="0"/>
              <a:t>performance quad-core multimedia</a:t>
            </a:r>
            <a:r>
              <a:rPr lang="zh-Hant" altLang="en-US" dirty="0">
                <a:latin typeface="微軟正黑體" pitchFamily="34" charset="-120"/>
              </a:rPr>
              <a:t> </a:t>
            </a:r>
            <a:r>
              <a:rPr lang="en-US" altLang="zh-Hant" dirty="0">
                <a:latin typeface="微軟正黑體" pitchFamily="34" charset="-120"/>
              </a:rPr>
              <a:t>NAS</a:t>
            </a:r>
            <a:endParaRPr lang="en-US" dirty="0">
              <a:latin typeface="微軟正黑體" pitchFamily="34" charset="-120"/>
            </a:endParaRPr>
          </a:p>
        </p:txBody>
      </p:sp>
      <p:sp>
        <p:nvSpPr>
          <p:cNvPr id="68" name="TextBox 10"/>
          <p:cNvSpPr txBox="1"/>
          <p:nvPr/>
        </p:nvSpPr>
        <p:spPr>
          <a:xfrm>
            <a:off x="5165226" y="1710564"/>
            <a:ext cx="1711030" cy="10772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TS-253Be-2G: </a:t>
            </a:r>
          </a:p>
          <a:p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2GB RAM (</a:t>
            </a:r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 x 2GB</a:t>
            </a:r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)</a:t>
            </a:r>
          </a:p>
          <a:p>
            <a:endParaRPr lang="en-US" sz="1200" b="1" dirty="0">
              <a:solidFill>
                <a:srgbClr val="FF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sz="1400" b="1" dirty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TS-253Be-4G: </a:t>
            </a:r>
          </a:p>
          <a:p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4GB RAM (1 x 4GB)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CC06D4-ED68-3A49-B32E-AF799830F0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859782"/>
            <a:ext cx="3179110" cy="1986943"/>
          </a:xfrm>
          <a:prstGeom prst="rect">
            <a:avLst/>
          </a:prstGeom>
        </p:spPr>
      </p:pic>
      <p:sp>
        <p:nvSpPr>
          <p:cNvPr id="43" name="TextBox 10">
            <a:extLst>
              <a:ext uri="{FF2B5EF4-FFF2-40B4-BE49-F238E27FC236}">
                <a16:creationId xmlns:a16="http://schemas.microsoft.com/office/drawing/2014/main" id="{17894333-9E0E-2D41-A4D6-134A1A06DBAA}"/>
              </a:ext>
            </a:extLst>
          </p:cNvPr>
          <p:cNvSpPr txBox="1"/>
          <p:nvPr/>
        </p:nvSpPr>
        <p:spPr>
          <a:xfrm>
            <a:off x="7020272" y="1710564"/>
            <a:ext cx="1647240" cy="10772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TS-453Be-2G: </a:t>
            </a:r>
          </a:p>
          <a:p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2GB RAM (</a:t>
            </a:r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 x 2GB</a:t>
            </a:r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)</a:t>
            </a:r>
          </a:p>
          <a:p>
            <a:endParaRPr lang="en-US" sz="1200" b="1" dirty="0">
              <a:solidFill>
                <a:srgbClr val="FF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sz="1400" b="1" dirty="0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TS-453Be-4G: </a:t>
            </a:r>
          </a:p>
          <a:p>
            <a:r>
              <a:rPr lang="en-US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4GB RAM (1 x 4GB)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1663DA9-E65A-1B40-9F4E-6454D90D4A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859782"/>
            <a:ext cx="3140337" cy="196271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0B63E5E-F563-D044-9385-B2B1788C8280}"/>
              </a:ext>
            </a:extLst>
          </p:cNvPr>
          <p:cNvSpPr txBox="1"/>
          <p:nvPr/>
        </p:nvSpPr>
        <p:spPr>
          <a:xfrm>
            <a:off x="2843808" y="1725221"/>
            <a:ext cx="1320872" cy="877155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1.5</a:t>
            </a:r>
            <a:r>
              <a:rPr lang="en-US" altLang="zh-TW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GHz</a:t>
            </a:r>
          </a:p>
          <a:p>
            <a:pPr eaLnBrk="1" hangingPunct="1">
              <a:defRPr/>
            </a:pPr>
            <a:endParaRPr lang="en-US" altLang="zh-TW" sz="135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defRPr/>
            </a:pPr>
            <a:r>
              <a:rPr lang="en-US" sz="1350" b="1" dirty="0">
                <a:latin typeface="Microsoft JhengHei" charset="-120"/>
                <a:ea typeface="Microsoft JhengHei" charset="-120"/>
                <a:cs typeface="Microsoft JhengHei" charset="-120"/>
              </a:rPr>
              <a:t>Base</a:t>
            </a: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C54BCACF-62B4-CE4C-B279-E2D65C30A3C7}"/>
              </a:ext>
            </a:extLst>
          </p:cNvPr>
          <p:cNvSpPr txBox="1"/>
          <p:nvPr/>
        </p:nvSpPr>
        <p:spPr>
          <a:xfrm>
            <a:off x="3851067" y="1725221"/>
            <a:ext cx="1152981" cy="877155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2.3</a:t>
            </a:r>
            <a:r>
              <a:rPr lang="en-US" altLang="zh-TW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GHz</a:t>
            </a:r>
          </a:p>
          <a:p>
            <a:pPr eaLnBrk="1" hangingPunct="1">
              <a:defRPr/>
            </a:pPr>
            <a:endParaRPr lang="en-US" altLang="zh-TW" sz="135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defRPr/>
            </a:pPr>
            <a:r>
              <a:rPr lang="en-US" sz="1350" b="1" dirty="0">
                <a:latin typeface="Microsoft JhengHei" charset="-120"/>
                <a:ea typeface="Microsoft JhengHei" charset="-120"/>
                <a:cs typeface="Microsoft JhengHei" charset="-120"/>
              </a:rPr>
              <a:t>Max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8FAF83BC-E9C1-FD42-A5F5-3335D6C6108A}"/>
              </a:ext>
            </a:extLst>
          </p:cNvPr>
          <p:cNvSpPr txBox="1"/>
          <p:nvPr/>
        </p:nvSpPr>
        <p:spPr>
          <a:xfrm>
            <a:off x="1187625" y="1563638"/>
            <a:ext cx="1872207" cy="1038738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zh-TW" sz="2400" b="1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Quad-core J3455</a:t>
            </a:r>
          </a:p>
          <a:p>
            <a:pPr eaLnBrk="1" hangingPunct="1">
              <a:defRPr/>
            </a:pPr>
            <a:r>
              <a:rPr lang="en-US" sz="1350" b="1" dirty="0">
                <a:latin typeface="Microsoft JhengHei" charset="-120"/>
                <a:ea typeface="Microsoft JhengHei" charset="-120"/>
                <a:cs typeface="Microsoft JhengHei" charset="-120"/>
              </a:rPr>
              <a:t>Apollo Lake </a:t>
            </a:r>
            <a:r>
              <a:rPr lang="en-US" sz="1350" b="1" dirty="0" err="1">
                <a:latin typeface="Microsoft JhengHei" charset="-120"/>
                <a:ea typeface="Microsoft JhengHei" charset="-120"/>
                <a:cs typeface="Microsoft JhengHei" charset="-120"/>
              </a:rPr>
              <a:t>SoC</a:t>
            </a:r>
            <a:endParaRPr lang="en-US" sz="1350" b="1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604541"/>
            <a:ext cx="957146" cy="957270"/>
          </a:xfrm>
          <a:prstGeom prst="rect">
            <a:avLst/>
          </a:prstGeom>
        </p:spPr>
      </p:pic>
      <p:sp>
        <p:nvSpPr>
          <p:cNvPr id="54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1403648" y="2931790"/>
            <a:ext cx="2232248" cy="1038738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Dual-channel RAM</a:t>
            </a:r>
          </a:p>
          <a:p>
            <a:pPr eaLnBrk="1" hangingPunct="1">
              <a:defRPr/>
            </a:pPr>
            <a:r>
              <a:rPr lang="en-US" altLang="zh-TW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DDR3L</a:t>
            </a:r>
          </a:p>
        </p:txBody>
      </p:sp>
      <p:pic>
        <p:nvPicPr>
          <p:cNvPr id="56" name="圖片 37" descr="HDMI.png">
            <a:extLst>
              <a:ext uri="{FF2B5EF4-FFF2-40B4-BE49-F238E27FC236}">
                <a16:creationId xmlns:a16="http://schemas.microsoft.com/office/drawing/2014/main" id="{61B2933B-013E-3043-9921-5992154ECE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4607024"/>
            <a:ext cx="1016545" cy="236788"/>
          </a:xfrm>
          <a:prstGeom prst="rect">
            <a:avLst/>
          </a:prstGeom>
        </p:spPr>
      </p:pic>
      <p:pic>
        <p:nvPicPr>
          <p:cNvPr id="57" name="Picture 14">
            <a:extLst>
              <a:ext uri="{FF2B5EF4-FFF2-40B4-BE49-F238E27FC236}">
                <a16:creationId xmlns:a16="http://schemas.microsoft.com/office/drawing/2014/main" id="{F7BE61F7-7107-DA48-85BC-A6E02B584A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587149"/>
            <a:ext cx="531854" cy="260747"/>
          </a:xfrm>
          <a:prstGeom prst="rect">
            <a:avLst/>
          </a:prstGeom>
        </p:spPr>
      </p:pic>
      <p:pic>
        <p:nvPicPr>
          <p:cNvPr id="58" name="圖片 33" descr="PCIe icon.png">
            <a:extLst>
              <a:ext uri="{FF2B5EF4-FFF2-40B4-BE49-F238E27FC236}">
                <a16:creationId xmlns:a16="http://schemas.microsoft.com/office/drawing/2014/main" id="{1B358C5A-EB77-3741-8D4D-4E04EFBB349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3888" y="5236046"/>
            <a:ext cx="482120" cy="397845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4653332" y="4305848"/>
            <a:ext cx="767844" cy="542049"/>
            <a:chOff x="6233021" y="-740618"/>
            <a:chExt cx="767844" cy="542049"/>
          </a:xfrm>
        </p:grpSpPr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id="{AA66EB27-4EAD-9143-939C-D784B3B04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3021" y="-740618"/>
              <a:ext cx="559157" cy="542048"/>
            </a:xfrm>
            <a:prstGeom prst="rect">
              <a:avLst/>
            </a:prstGeom>
          </p:spPr>
        </p:pic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CB16AA40-F026-B146-B3CD-ED6769EC9C9F}"/>
                </a:ext>
              </a:extLst>
            </p:cNvPr>
            <p:cNvSpPr txBox="1"/>
            <p:nvPr/>
          </p:nvSpPr>
          <p:spPr>
            <a:xfrm>
              <a:off x="6247151" y="-429393"/>
              <a:ext cx="753714" cy="230824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altLang="zh-TW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Expansion</a:t>
              </a:r>
              <a:endParaRPr lang="en-US" sz="9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61" name="圖片 81" descr="windows 認證.png">
            <a:extLst>
              <a:ext uri="{FF2B5EF4-FFF2-40B4-BE49-F238E27FC236}">
                <a16:creationId xmlns:a16="http://schemas.microsoft.com/office/drawing/2014/main" id="{AB7A31C8-63AA-6E42-A891-BBABE51395B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4311630"/>
            <a:ext cx="428573" cy="536266"/>
          </a:xfrm>
          <a:prstGeom prst="rect">
            <a:avLst/>
          </a:prstGeom>
        </p:spPr>
      </p:pic>
      <p:cxnSp>
        <p:nvCxnSpPr>
          <p:cNvPr id="24" name="直線接點 23"/>
          <p:cNvCxnSpPr/>
          <p:nvPr/>
        </p:nvCxnSpPr>
        <p:spPr>
          <a:xfrm>
            <a:off x="3824858" y="1635646"/>
            <a:ext cx="0" cy="8858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user\Desktop\0306_x53Be PPT\TS8GJMA384H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6215" y="3003798"/>
            <a:ext cx="1377329" cy="918220"/>
          </a:xfrm>
          <a:prstGeom prst="rect">
            <a:avLst/>
          </a:prstGeom>
          <a:noFill/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3203848" y="3455010"/>
            <a:ext cx="2148690" cy="515518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>
              <a:defRPr/>
            </a:pPr>
            <a:r>
              <a:rPr lang="en-US" altLang="zh-TW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 x SODIMM Slots</a:t>
            </a:r>
          </a:p>
          <a:p>
            <a:pPr eaLnBrk="1" hangingPunct="1">
              <a:defRPr/>
            </a:pPr>
            <a:r>
              <a:rPr lang="en-US" altLang="zh-TW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Up to 8GB total</a:t>
            </a:r>
          </a:p>
        </p:txBody>
      </p:sp>
      <p:cxnSp>
        <p:nvCxnSpPr>
          <p:cNvPr id="33" name="直線接點 32"/>
          <p:cNvCxnSpPr/>
          <p:nvPr/>
        </p:nvCxnSpPr>
        <p:spPr>
          <a:xfrm>
            <a:off x="2842262" y="1635646"/>
            <a:ext cx="0" cy="8858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5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icture 3" descr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47614"/>
            <a:ext cx="7416825" cy="3260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icture 2" descr="Picture 2"/>
          <p:cNvPicPr>
            <a:picLocks noChangeAspect="1"/>
          </p:cNvPicPr>
          <p:nvPr/>
        </p:nvPicPr>
        <p:blipFill>
          <a:blip r:embed="rId3" cstate="print"/>
          <a:srcRect l="20880" t="2638" r="20995" b="47032"/>
          <a:stretch>
            <a:fillRect/>
          </a:stretch>
        </p:blipFill>
        <p:spPr>
          <a:xfrm>
            <a:off x="2806238" y="3213843"/>
            <a:ext cx="3565963" cy="1929658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標題 6"/>
          <p:cNvSpPr txBox="1">
            <a:spLocks noGrp="1"/>
          </p:cNvSpPr>
          <p:nvPr>
            <p:ph type="title"/>
          </p:nvPr>
        </p:nvSpPr>
        <p:spPr>
          <a:xfrm>
            <a:off x="590872" y="195486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defTabSz="621791">
              <a:defRPr sz="2516"/>
            </a:lvl1pPr>
          </a:lstStyle>
          <a:p>
            <a:r>
              <a:rPr sz="3800" spc="-150" dirty="0"/>
              <a:t>Build</a:t>
            </a:r>
            <a:r>
              <a:rPr lang="en-US" sz="3800" spc="-150" dirty="0"/>
              <a:t> a</a:t>
            </a:r>
            <a:r>
              <a:rPr sz="3800" spc="-150" dirty="0"/>
              <a:t> private wireless network between NAS and mobile devices</a:t>
            </a:r>
          </a:p>
        </p:txBody>
      </p:sp>
      <p:pic>
        <p:nvPicPr>
          <p:cNvPr id="522" name="Picture 4" descr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7683" y="4386333"/>
            <a:ext cx="1667356" cy="75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Picture 5" descr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1293" y="4333635"/>
            <a:ext cx="2262555" cy="984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Picture 6" descr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8152" y="4054616"/>
            <a:ext cx="1526256" cy="1248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icture 4" descr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145238" y="3651870"/>
            <a:ext cx="756174" cy="59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Picture 4" descr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691680" y="3939902"/>
            <a:ext cx="756174" cy="59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Picture 4" descr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79511" y="3939902"/>
            <a:ext cx="756174" cy="5939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平行四邊形 16"/>
          <p:cNvGrpSpPr/>
          <p:nvPr/>
        </p:nvGrpSpPr>
        <p:grpSpPr>
          <a:xfrm>
            <a:off x="3779912" y="1995686"/>
            <a:ext cx="5760640" cy="864096"/>
            <a:chOff x="975972" y="161931"/>
            <a:chExt cx="5214749" cy="720082"/>
          </a:xfrm>
        </p:grpSpPr>
        <p:sp>
          <p:nvSpPr>
            <p:cNvPr id="528" name="形狀"/>
            <p:cNvSpPr/>
            <p:nvPr/>
          </p:nvSpPr>
          <p:spPr>
            <a:xfrm>
              <a:off x="975972" y="161931"/>
              <a:ext cx="5214749" cy="720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07" y="0"/>
                  </a:lnTo>
                  <a:lnTo>
                    <a:pt x="21600" y="0"/>
                  </a:lnTo>
                  <a:lnTo>
                    <a:pt x="20093" y="21600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/>
            </a:p>
          </p:txBody>
        </p:sp>
        <p:sp>
          <p:nvSpPr>
            <p:cNvPr id="529" name="Install WirelessAP Station at QTS App Center, enable DHCP server to create a private network enviroment"/>
            <p:cNvSpPr txBox="1"/>
            <p:nvPr/>
          </p:nvSpPr>
          <p:spPr>
            <a:xfrm>
              <a:off x="1627816" y="236767"/>
              <a:ext cx="3976845" cy="615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lvl="1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sz="1400" dirty="0">
                  <a:latin typeface="Arial" pitchFamily="34" charset="0"/>
                  <a:cs typeface="Arial" pitchFamily="34" charset="0"/>
                </a:rPr>
                <a:t>Install </a:t>
              </a:r>
              <a:r>
                <a:rPr sz="1400" dirty="0" err="1">
                  <a:latin typeface="Arial" pitchFamily="34" charset="0"/>
                  <a:cs typeface="Arial" pitchFamily="34" charset="0"/>
                </a:rPr>
                <a:t>WirelessAP</a:t>
              </a:r>
              <a:r>
                <a:rPr sz="1400" dirty="0">
                  <a:latin typeface="Arial" pitchFamily="34" charset="0"/>
                  <a:cs typeface="Arial" pitchFamily="34" charset="0"/>
                </a:rPr>
                <a:t> Station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from</a:t>
              </a:r>
              <a:r>
                <a:rPr sz="1400" dirty="0">
                  <a:latin typeface="Arial" pitchFamily="34" charset="0"/>
                  <a:cs typeface="Arial" pitchFamily="34" charset="0"/>
                </a:rPr>
                <a:t> QTS App Center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 and </a:t>
              </a:r>
              <a:r>
                <a:rPr sz="1400" dirty="0">
                  <a:latin typeface="Arial" pitchFamily="34" charset="0"/>
                  <a:cs typeface="Arial" pitchFamily="34" charset="0"/>
                </a:rPr>
                <a:t>enable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the </a:t>
              </a:r>
              <a:r>
                <a:rPr sz="1400" dirty="0">
                  <a:latin typeface="Arial" pitchFamily="34" charset="0"/>
                  <a:cs typeface="Arial" pitchFamily="34" charset="0"/>
                </a:rPr>
                <a:t>DHCP server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function </a:t>
              </a:r>
              <a:r>
                <a:rPr sz="1400" dirty="0">
                  <a:latin typeface="Arial" pitchFamily="34" charset="0"/>
                  <a:cs typeface="Arial" pitchFamily="34" charset="0"/>
                </a:rPr>
                <a:t>to create a private network environment</a:t>
              </a:r>
            </a:p>
          </p:txBody>
        </p:sp>
      </p:grpSp>
      <p:pic>
        <p:nvPicPr>
          <p:cNvPr id="531" name="Picture 2" descr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3968" y="2101561"/>
            <a:ext cx="678743" cy="643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Picture 8" descr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3768" y="2427734"/>
            <a:ext cx="1949515" cy="210436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文字方塊 20"/>
          <p:cNvSpPr txBox="1"/>
          <p:nvPr/>
        </p:nvSpPr>
        <p:spPr>
          <a:xfrm>
            <a:off x="2680792" y="3112473"/>
            <a:ext cx="1082077" cy="23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>
            <a:lvl1pPr>
              <a:defRPr sz="11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>
                <a:latin typeface="Arial" pitchFamily="34" charset="0"/>
                <a:cs typeface="Arial" pitchFamily="34" charset="0"/>
              </a:rPr>
              <a:t>QWA-AC2600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圓角矩形 35"/>
          <p:cNvSpPr/>
          <p:nvPr/>
        </p:nvSpPr>
        <p:spPr>
          <a:xfrm>
            <a:off x="5004048" y="1563637"/>
            <a:ext cx="3888433" cy="3579864"/>
          </a:xfrm>
          <a:prstGeom prst="roundRect">
            <a:avLst>
              <a:gd name="adj" fmla="val 5806"/>
            </a:avLst>
          </a:prstGeom>
          <a:gradFill>
            <a:gsLst>
              <a:gs pos="50000">
                <a:srgbClr val="C0D0ED"/>
              </a:gs>
              <a:gs pos="100000">
                <a:srgbClr val="DCE6F2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6" name="圓角矩形 34"/>
          <p:cNvSpPr/>
          <p:nvPr/>
        </p:nvSpPr>
        <p:spPr>
          <a:xfrm>
            <a:off x="251519" y="1563637"/>
            <a:ext cx="4608514" cy="3579864"/>
          </a:xfrm>
          <a:prstGeom prst="roundRect">
            <a:avLst>
              <a:gd name="adj" fmla="val 5806"/>
            </a:avLst>
          </a:prstGeom>
          <a:gradFill>
            <a:gsLst>
              <a:gs pos="50000">
                <a:srgbClr val="C0D0ED"/>
              </a:gs>
              <a:gs pos="100000">
                <a:srgbClr val="DCE6F2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標題 1"/>
          <p:cNvSpPr txBox="1"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defTabSz="585215">
              <a:defRPr sz="2688"/>
            </a:lvl1pPr>
          </a:lstStyle>
          <a:p>
            <a:r>
              <a:rPr sz="3800" dirty="0"/>
              <a:t>Scenario I: Optimized</a:t>
            </a:r>
            <a:br>
              <a:rPr lang="en-US" sz="3800" dirty="0"/>
            </a:br>
            <a:r>
              <a:rPr sz="3800" dirty="0"/>
              <a:t>bandwidth configuration</a:t>
            </a:r>
          </a:p>
        </p:txBody>
      </p:sp>
      <p:pic>
        <p:nvPicPr>
          <p:cNvPr id="553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427733"/>
            <a:ext cx="1442530" cy="194421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554" name="文字方塊 29"/>
          <p:cNvSpPr txBox="1"/>
          <p:nvPr/>
        </p:nvSpPr>
        <p:spPr>
          <a:xfrm>
            <a:off x="2812700" y="1599641"/>
            <a:ext cx="2119340" cy="500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>
            <a:lvl1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/>
              <a:t>Maximize the number of connections</a:t>
            </a:r>
          </a:p>
        </p:txBody>
      </p:sp>
      <p:sp>
        <p:nvSpPr>
          <p:cNvPr id="555" name="文字方塊 31"/>
          <p:cNvSpPr txBox="1"/>
          <p:nvPr/>
        </p:nvSpPr>
        <p:spPr>
          <a:xfrm>
            <a:off x="7108625" y="1599641"/>
            <a:ext cx="1941687" cy="500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>
            <a:lvl1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/>
              <a:t>Maximized the available bandwidth</a:t>
            </a:r>
          </a:p>
        </p:txBody>
      </p:sp>
      <p:grpSp>
        <p:nvGrpSpPr>
          <p:cNvPr id="3" name="平行四邊形 33"/>
          <p:cNvGrpSpPr/>
          <p:nvPr/>
        </p:nvGrpSpPr>
        <p:grpSpPr>
          <a:xfrm>
            <a:off x="395535" y="1486230"/>
            <a:ext cx="2376266" cy="370841"/>
            <a:chOff x="0" y="0"/>
            <a:chExt cx="2376264" cy="370840"/>
          </a:xfrm>
        </p:grpSpPr>
        <p:sp>
          <p:nvSpPr>
            <p:cNvPr id="556" name="形狀"/>
            <p:cNvSpPr/>
            <p:nvPr/>
          </p:nvSpPr>
          <p:spPr>
            <a:xfrm>
              <a:off x="0" y="5399"/>
              <a:ext cx="2376265" cy="36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57" y="0"/>
                  </a:lnTo>
                  <a:lnTo>
                    <a:pt x="21600" y="0"/>
                  </a:lnTo>
                  <a:lnTo>
                    <a:pt x="19743" y="21600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7" name="QIoT Suite Lite"/>
            <p:cNvSpPr txBox="1"/>
            <p:nvPr/>
          </p:nvSpPr>
          <p:spPr>
            <a:xfrm>
              <a:off x="283150" y="0"/>
              <a:ext cx="180996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 dirty="0" err="1">
                  <a:latin typeface="Arial" pitchFamily="34" charset="0"/>
                  <a:cs typeface="Arial" pitchFamily="34" charset="0"/>
                </a:rPr>
                <a:t>QIoT</a:t>
              </a:r>
              <a:r>
                <a:rPr dirty="0">
                  <a:latin typeface="Arial" pitchFamily="34" charset="0"/>
                  <a:cs typeface="Arial" pitchFamily="34" charset="0"/>
                </a:rPr>
                <a:t> Suite </a:t>
              </a:r>
              <a:r>
                <a:rPr dirty="0" err="1">
                  <a:latin typeface="Arial" pitchFamily="34" charset="0"/>
                  <a:cs typeface="Arial" pitchFamily="34" charset="0"/>
                </a:rPr>
                <a:t>Lite</a:t>
              </a:r>
              <a:endParaRPr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平行四邊形 36"/>
          <p:cNvGrpSpPr/>
          <p:nvPr/>
        </p:nvGrpSpPr>
        <p:grpSpPr>
          <a:xfrm>
            <a:off x="5148064" y="1486230"/>
            <a:ext cx="2032570" cy="370841"/>
            <a:chOff x="0" y="19049"/>
            <a:chExt cx="2032568" cy="370840"/>
          </a:xfrm>
        </p:grpSpPr>
        <p:sp>
          <p:nvSpPr>
            <p:cNvPr id="560" name="形狀"/>
            <p:cNvSpPr/>
            <p:nvPr/>
          </p:nvSpPr>
          <p:spPr>
            <a:xfrm>
              <a:off x="0" y="24449"/>
              <a:ext cx="2032569" cy="36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71" y="0"/>
                  </a:lnTo>
                  <a:lnTo>
                    <a:pt x="21600" y="0"/>
                  </a:lnTo>
                  <a:lnTo>
                    <a:pt x="19429" y="21600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1" name="IoT device"/>
            <p:cNvSpPr txBox="1"/>
            <p:nvPr/>
          </p:nvSpPr>
          <p:spPr>
            <a:xfrm>
              <a:off x="254508" y="19050"/>
              <a:ext cx="1523552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>
                  <a:latin typeface="Arial" pitchFamily="34" charset="0"/>
                  <a:cs typeface="Arial" pitchFamily="34" charset="0"/>
                </a:rPr>
                <a:t>IoT device</a:t>
              </a:r>
            </a:p>
          </p:txBody>
        </p:sp>
      </p:grpSp>
      <p:sp>
        <p:nvSpPr>
          <p:cNvPr id="563" name="文字方塊 27"/>
          <p:cNvSpPr txBox="1"/>
          <p:nvPr/>
        </p:nvSpPr>
        <p:spPr>
          <a:xfrm>
            <a:off x="7092279" y="3147814"/>
            <a:ext cx="1584177" cy="71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4" tIns="34294" rIns="34294" bIns="34294">
            <a:spAutoFit/>
          </a:bodyPr>
          <a:lstStyle/>
          <a:p>
            <a:pPr>
              <a:defRPr sz="16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en-US" altLang="zh-TW" sz="1400" dirty="0" err="1"/>
              <a:t>AfoBot</a:t>
            </a:r>
            <a:endParaRPr lang="en-US" altLang="zh-TW" sz="1400" dirty="0"/>
          </a:p>
          <a:p>
            <a:pPr>
              <a:defRPr sz="16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lang="en-US" sz="1400" dirty="0"/>
              <a:t>Companion</a:t>
            </a:r>
          </a:p>
          <a:p>
            <a:pPr>
              <a:defRPr sz="160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400" dirty="0"/>
              <a:t>Robot</a:t>
            </a:r>
            <a:r>
              <a:rPr lang="en-US" sz="1400" dirty="0"/>
              <a:t> by QNAP</a:t>
            </a:r>
            <a:endParaRPr sz="1400" dirty="0"/>
          </a:p>
        </p:txBody>
      </p:sp>
      <p:grpSp>
        <p:nvGrpSpPr>
          <p:cNvPr id="32" name="群組 26"/>
          <p:cNvGrpSpPr/>
          <p:nvPr/>
        </p:nvGrpSpPr>
        <p:grpSpPr>
          <a:xfrm>
            <a:off x="469826" y="2134460"/>
            <a:ext cx="4102174" cy="2618830"/>
            <a:chOff x="4716015" y="2607755"/>
            <a:chExt cx="4968552" cy="3172752"/>
          </a:xfrm>
        </p:grpSpPr>
        <p:pic>
          <p:nvPicPr>
            <p:cNvPr id="33" name="Picture 3" descr="C:\Users\user\Desktop\0110\31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916831" y="2607755"/>
              <a:ext cx="4593304" cy="2542038"/>
            </a:xfrm>
            <a:prstGeom prst="rect">
              <a:avLst/>
            </a:prstGeom>
            <a:noFill/>
          </p:spPr>
        </p:pic>
        <p:sp>
          <p:nvSpPr>
            <p:cNvPr id="34" name="文字方塊 33"/>
            <p:cNvSpPr txBox="1"/>
            <p:nvPr/>
          </p:nvSpPr>
          <p:spPr>
            <a:xfrm>
              <a:off x="6156174" y="2722954"/>
              <a:ext cx="216024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QTS</a:t>
              </a:r>
            </a:p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Application</a:t>
              </a:r>
            </a:p>
            <a:p>
              <a:pPr algn="ctr"/>
              <a:r>
                <a:rPr lang="en-US" altLang="zh-TW" sz="1200" b="1" dirty="0">
                  <a:solidFill>
                    <a:schemeClr val="bg1"/>
                  </a:solidFill>
                </a:rPr>
                <a:t>Services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4716015" y="4109074"/>
              <a:ext cx="2016224" cy="422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75"/>
                </a:lnSpc>
              </a:pPr>
              <a:r>
                <a:rPr lang="en-US" altLang="zh-TW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Container </a:t>
              </a:r>
            </a:p>
            <a:p>
              <a:pPr algn="ctr">
                <a:lnSpc>
                  <a:spcPts val="975"/>
                </a:lnSpc>
              </a:pPr>
              <a:r>
                <a:rPr lang="en-US" altLang="zh-TW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(Database)</a:t>
              </a:r>
              <a:endParaRPr lang="zh-TW" alt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6516215" y="4059357"/>
              <a:ext cx="1440159" cy="52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WirelessAP</a:t>
              </a:r>
              <a:r>
                <a:rPr lang="en-US" altLang="zh-TW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Station</a:t>
              </a:r>
              <a:endParaRPr lang="zh-TW" alt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8028383" y="4161897"/>
              <a:ext cx="1440159" cy="316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QIoT</a:t>
              </a:r>
              <a:r>
                <a:rPr lang="en-US" altLang="zh-TW" sz="11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Suite</a:t>
              </a:r>
              <a:endParaRPr lang="zh-TW" altLang="en-US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8" name="Picture 4" descr="C:\Users\user\Desktop\0110\4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93885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39" name="Picture 5" descr="C:\Users\user\Desktop\0110\3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8087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40" name="Picture 6" descr="C:\Users\user\Desktop\0110\33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59683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41" name="Picture 7" descr="C:\Users\user\Desktop\0110\34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25481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42" name="Picture 8" descr="C:\Users\user\Desktop\0110\35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91279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43" name="Picture 9" descr="C:\Users\user\Desktop\0110\36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557077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44" name="Picture 10" descr="C:\Users\user\Desktop\0110\37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122875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45" name="Picture 11" descr="C:\Users\user\Desktop\0110\38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688673" y="5350410"/>
              <a:ext cx="430097" cy="430097"/>
            </a:xfrm>
            <a:prstGeom prst="rect">
              <a:avLst/>
            </a:prstGeom>
            <a:noFill/>
          </p:spPr>
        </p:pic>
        <p:pic>
          <p:nvPicPr>
            <p:cNvPr id="46" name="Picture 12" descr="C:\Users\user\Desktop\0110\39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54470" y="5350410"/>
              <a:ext cx="430097" cy="430097"/>
            </a:xfrm>
            <a:prstGeom prst="rect">
              <a:avLst/>
            </a:prstGeom>
            <a:noFill/>
          </p:spPr>
        </p:pic>
      </p:grpSp>
      <p:pic>
        <p:nvPicPr>
          <p:cNvPr id="47" name="Picture 2" descr="C:\Users\user\Desktop\QTS4.3.4_P116_(ZH)_51000-024177-RS_201707\Links\QIOT Suite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73467" y="2139702"/>
            <a:ext cx="646205" cy="6462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Picture 2" descr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71558"/>
            <a:ext cx="8028385" cy="5215057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標題 1"/>
          <p:cNvSpPr txBox="1">
            <a:spLocks noGrp="1"/>
          </p:cNvSpPr>
          <p:nvPr>
            <p:ph type="title"/>
          </p:nvPr>
        </p:nvSpPr>
        <p:spPr>
          <a:xfrm>
            <a:off x="0" y="324915"/>
            <a:ext cx="9144000" cy="857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00"/>
            </a:lvl1pPr>
          </a:lstStyle>
          <a:p>
            <a:r>
              <a:rPr sz="3800" dirty="0"/>
              <a:t>Scenario II: Private Surveillance</a:t>
            </a:r>
          </a:p>
        </p:txBody>
      </p:sp>
      <p:pic>
        <p:nvPicPr>
          <p:cNvPr id="570" name="圖片 4" descr="圖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65198" y="311727"/>
            <a:ext cx="4375520" cy="246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圖片 6" descr="圖片 6"/>
          <p:cNvPicPr>
            <a:picLocks noChangeAspect="1"/>
          </p:cNvPicPr>
          <p:nvPr/>
        </p:nvPicPr>
        <p:blipFill>
          <a:blip r:embed="rId4" cstate="print"/>
          <a:srcRect l="30951" r="32924"/>
          <a:stretch>
            <a:fillRect/>
          </a:stretch>
        </p:blipFill>
        <p:spPr>
          <a:xfrm>
            <a:off x="5665859" y="3219822"/>
            <a:ext cx="927614" cy="1444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圖片 7" descr="圖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52519" y="3147814"/>
            <a:ext cx="1107058" cy="1595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平行四邊形 10"/>
          <p:cNvGrpSpPr/>
          <p:nvPr/>
        </p:nvGrpSpPr>
        <p:grpSpPr>
          <a:xfrm>
            <a:off x="4211958" y="1851667"/>
            <a:ext cx="5544620" cy="1080123"/>
            <a:chOff x="-1" y="-1"/>
            <a:chExt cx="5544618" cy="1080122"/>
          </a:xfrm>
        </p:grpSpPr>
        <p:sp>
          <p:nvSpPr>
            <p:cNvPr id="573" name="形狀"/>
            <p:cNvSpPr/>
            <p:nvPr/>
          </p:nvSpPr>
          <p:spPr>
            <a:xfrm>
              <a:off x="-1" y="-1"/>
              <a:ext cx="5544618" cy="1080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18" y="0"/>
                  </a:lnTo>
                  <a:lnTo>
                    <a:pt x="21600" y="0"/>
                  </a:lnTo>
                  <a:lnTo>
                    <a:pt x="20782" y="21600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4" name="Connect wireless camera to network provided by WirelessAP Station and build a secure and professional surveillance system with QVR Pro"/>
            <p:cNvSpPr txBox="1"/>
            <p:nvPr/>
          </p:nvSpPr>
          <p:spPr>
            <a:xfrm>
              <a:off x="432049" y="170730"/>
              <a:ext cx="4445482" cy="738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r>
                <a:rPr sz="1400" dirty="0">
                  <a:latin typeface="Arial" pitchFamily="34" charset="0"/>
                  <a:cs typeface="Arial" pitchFamily="34" charset="0"/>
                </a:rPr>
                <a:t>Connect wireless camera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s</a:t>
              </a:r>
              <a:r>
                <a:rPr sz="1400" dirty="0">
                  <a:latin typeface="Arial" pitchFamily="34" charset="0"/>
                  <a:cs typeface="Arial" pitchFamily="34" charset="0"/>
                </a:rPr>
                <a:t> to 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the </a:t>
              </a:r>
              <a:r>
                <a:rPr sz="1400" dirty="0">
                  <a:latin typeface="Arial" pitchFamily="34" charset="0"/>
                  <a:cs typeface="Arial" pitchFamily="34" charset="0"/>
                </a:rPr>
                <a:t>network provided by </a:t>
              </a:r>
              <a:r>
                <a:rPr sz="1400" dirty="0" err="1">
                  <a:latin typeface="Arial" pitchFamily="34" charset="0"/>
                  <a:cs typeface="Arial" pitchFamily="34" charset="0"/>
                </a:rPr>
                <a:t>WirelessAP</a:t>
              </a:r>
              <a:r>
                <a:rPr sz="1400" dirty="0">
                  <a:latin typeface="Arial" pitchFamily="34" charset="0"/>
                  <a:cs typeface="Arial" pitchFamily="34" charset="0"/>
                </a:rPr>
                <a:t> Station and build a secure and professional surveillance system with QVR Pro </a:t>
              </a:r>
            </a:p>
          </p:txBody>
        </p:sp>
      </p:grpSp>
      <p:pic>
        <p:nvPicPr>
          <p:cNvPr id="576" name="圖片 8" descr="圖片 8"/>
          <p:cNvPicPr>
            <a:picLocks noChangeAspect="1"/>
          </p:cNvPicPr>
          <p:nvPr/>
        </p:nvPicPr>
        <p:blipFill>
          <a:blip r:embed="rId4" cstate="print"/>
          <a:srcRect l="30951" r="32924"/>
          <a:stretch>
            <a:fillRect/>
          </a:stretch>
        </p:blipFill>
        <p:spPr>
          <a:xfrm>
            <a:off x="3563887" y="3363838"/>
            <a:ext cx="927614" cy="1444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圖片 9" descr="圖片 9"/>
          <p:cNvPicPr>
            <a:picLocks noChangeAspect="1"/>
          </p:cNvPicPr>
          <p:nvPr/>
        </p:nvPicPr>
        <p:blipFill>
          <a:blip r:embed="rId4" cstate="print"/>
          <a:srcRect l="30951" r="32924"/>
          <a:stretch>
            <a:fillRect/>
          </a:stretch>
        </p:blipFill>
        <p:spPr>
          <a:xfrm>
            <a:off x="4644008" y="3291830"/>
            <a:ext cx="927614" cy="1444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圓角矩形 32"/>
          <p:cNvSpPr/>
          <p:nvPr/>
        </p:nvSpPr>
        <p:spPr>
          <a:xfrm>
            <a:off x="6061719" y="2328203"/>
            <a:ext cx="2822030" cy="2815297"/>
          </a:xfrm>
          <a:prstGeom prst="roundRect">
            <a:avLst>
              <a:gd name="adj" fmla="val 8999"/>
            </a:avLst>
          </a:prstGeom>
          <a:gradFill>
            <a:gsLst>
              <a:gs pos="50000">
                <a:srgbClr val="C0D0ED"/>
              </a:gs>
              <a:gs pos="100000">
                <a:srgbClr val="DCE6F2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0" name="圓角矩形 31"/>
          <p:cNvSpPr/>
          <p:nvPr/>
        </p:nvSpPr>
        <p:spPr>
          <a:xfrm>
            <a:off x="3093740" y="2328203"/>
            <a:ext cx="2822029" cy="2815297"/>
          </a:xfrm>
          <a:prstGeom prst="roundRect">
            <a:avLst>
              <a:gd name="adj" fmla="val 8999"/>
            </a:avLst>
          </a:prstGeom>
          <a:gradFill>
            <a:gsLst>
              <a:gs pos="50000">
                <a:srgbClr val="C0D0ED"/>
              </a:gs>
              <a:gs pos="100000">
                <a:srgbClr val="DCE6F2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1" name="圓角矩形 28"/>
          <p:cNvSpPr/>
          <p:nvPr/>
        </p:nvSpPr>
        <p:spPr>
          <a:xfrm>
            <a:off x="285427" y="2328203"/>
            <a:ext cx="2664298" cy="2815297"/>
          </a:xfrm>
          <a:prstGeom prst="roundRect">
            <a:avLst>
              <a:gd name="adj" fmla="val 8999"/>
            </a:avLst>
          </a:prstGeom>
          <a:gradFill>
            <a:gsLst>
              <a:gs pos="50000">
                <a:srgbClr val="C0D0ED"/>
              </a:gs>
              <a:gs pos="100000">
                <a:srgbClr val="DCE6F2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2" name="標題 1"/>
          <p:cNvSpPr txBox="1">
            <a:spLocks noGrp="1"/>
          </p:cNvSpPr>
          <p:nvPr>
            <p:ph type="title"/>
          </p:nvPr>
        </p:nvSpPr>
        <p:spPr>
          <a:xfrm>
            <a:off x="-36512" y="195486"/>
            <a:ext cx="9144000" cy="85725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676655">
              <a:defRPr sz="3034"/>
            </a:pPr>
            <a:r>
              <a:rPr sz="3800" dirty="0" err="1"/>
              <a:t>WirelessAP</a:t>
            </a:r>
            <a:r>
              <a:rPr sz="3800" dirty="0"/>
              <a:t> Station</a:t>
            </a:r>
            <a:br>
              <a:rPr lang="en-US" sz="3800" dirty="0"/>
            </a:br>
            <a:r>
              <a:rPr sz="3800" dirty="0"/>
              <a:t>installation</a:t>
            </a:r>
            <a:r>
              <a:rPr lang="en-US" sz="3800" dirty="0"/>
              <a:t> </a:t>
            </a:r>
            <a:r>
              <a:rPr sz="3800" dirty="0"/>
              <a:t>and configuration</a:t>
            </a:r>
          </a:p>
        </p:txBody>
      </p:sp>
      <p:pic>
        <p:nvPicPr>
          <p:cNvPr id="583" name="Shape 222" descr="Shape 222"/>
          <p:cNvPicPr>
            <a:picLocks noChangeAspect="1"/>
          </p:cNvPicPr>
          <p:nvPr/>
        </p:nvPicPr>
        <p:blipFill>
          <a:blip r:embed="rId3" cstate="print"/>
          <a:srcRect r="72540" b="77853"/>
          <a:stretch>
            <a:fillRect/>
          </a:stretch>
        </p:blipFill>
        <p:spPr>
          <a:xfrm>
            <a:off x="357435" y="3144128"/>
            <a:ext cx="2510849" cy="1109826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文字方塊 3"/>
          <p:cNvSpPr txBox="1"/>
          <p:nvPr/>
        </p:nvSpPr>
        <p:spPr>
          <a:xfrm>
            <a:off x="933499" y="2424475"/>
            <a:ext cx="1910309" cy="500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4" tIns="34294" rIns="34294" bIns="34294">
            <a:spAutoFit/>
          </a:bodyPr>
          <a:lstStyle>
            <a:lvl1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dirty="0">
                <a:latin typeface="Arial" pitchFamily="34" charset="0"/>
                <a:cs typeface="Arial" pitchFamily="34" charset="0"/>
              </a:rPr>
              <a:t>Click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"</a:t>
            </a:r>
            <a:r>
              <a:rPr sz="1400" dirty="0">
                <a:latin typeface="Arial" pitchFamily="34" charset="0"/>
                <a:cs typeface="Arial" pitchFamily="34" charset="0"/>
              </a:rPr>
              <a:t>Add Access Point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"</a:t>
            </a:r>
            <a:endParaRPr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グループ化 10"/>
          <p:cNvGrpSpPr/>
          <p:nvPr/>
        </p:nvGrpSpPr>
        <p:grpSpPr>
          <a:xfrm>
            <a:off x="294272" y="2112294"/>
            <a:ext cx="685162" cy="685162"/>
            <a:chOff x="0" y="0"/>
            <a:chExt cx="685161" cy="685161"/>
          </a:xfrm>
        </p:grpSpPr>
        <p:sp>
          <p:nvSpPr>
            <p:cNvPr id="585" name="涙形 11"/>
            <p:cNvSpPr/>
            <p:nvPr/>
          </p:nvSpPr>
          <p:spPr>
            <a:xfrm rot="8100000">
              <a:off x="101263" y="99415"/>
              <a:ext cx="482635" cy="48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E46C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6" name="テキスト ボックス 12"/>
            <p:cNvSpPr txBox="1"/>
            <p:nvPr/>
          </p:nvSpPr>
          <p:spPr>
            <a:xfrm>
              <a:off x="135737" y="126831"/>
              <a:ext cx="413686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2F2F2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pic>
        <p:nvPicPr>
          <p:cNvPr id="588" name="Shape 230" descr="Shape 230"/>
          <p:cNvPicPr>
            <a:picLocks noChangeAspect="1"/>
          </p:cNvPicPr>
          <p:nvPr/>
        </p:nvPicPr>
        <p:blipFill>
          <a:blip r:embed="rId4" cstate="print"/>
          <a:srcRect l="2439" r="43902" b="42697"/>
          <a:stretch>
            <a:fillRect/>
          </a:stretch>
        </p:blipFill>
        <p:spPr>
          <a:xfrm>
            <a:off x="3298434" y="3147814"/>
            <a:ext cx="2376265" cy="1340331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文字方塊 8"/>
          <p:cNvSpPr txBox="1"/>
          <p:nvPr/>
        </p:nvSpPr>
        <p:spPr>
          <a:xfrm>
            <a:off x="3750442" y="2424475"/>
            <a:ext cx="2549750" cy="28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4" tIns="34294" rIns="34294" bIns="34294">
            <a:spAutoFit/>
          </a:bodyPr>
          <a:lstStyle/>
          <a:p>
            <a: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1400" dirty="0">
                <a:latin typeface="Arial" pitchFamily="34" charset="0"/>
                <a:cs typeface="Arial" pitchFamily="34" charset="0"/>
              </a:rPr>
              <a:t>Select QWA-AC2600</a:t>
            </a:r>
          </a:p>
        </p:txBody>
      </p:sp>
      <p:grpSp>
        <p:nvGrpSpPr>
          <p:cNvPr id="3" name="グループ化 10"/>
          <p:cNvGrpSpPr/>
          <p:nvPr/>
        </p:nvGrpSpPr>
        <p:grpSpPr>
          <a:xfrm>
            <a:off x="3085907" y="2114125"/>
            <a:ext cx="685162" cy="685162"/>
            <a:chOff x="0" y="0"/>
            <a:chExt cx="685161" cy="685161"/>
          </a:xfrm>
        </p:grpSpPr>
        <p:sp>
          <p:nvSpPr>
            <p:cNvPr id="590" name="涙形 11"/>
            <p:cNvSpPr/>
            <p:nvPr/>
          </p:nvSpPr>
          <p:spPr>
            <a:xfrm rot="8100000">
              <a:off x="101263" y="99415"/>
              <a:ext cx="482635" cy="48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E46C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1" name="テキスト ボックス 12"/>
            <p:cNvSpPr txBox="1"/>
            <p:nvPr/>
          </p:nvSpPr>
          <p:spPr>
            <a:xfrm>
              <a:off x="137573" y="126831"/>
              <a:ext cx="413686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2F2F2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593" name="文字方塊 12"/>
          <p:cNvSpPr txBox="1"/>
          <p:nvPr/>
        </p:nvSpPr>
        <p:spPr>
          <a:xfrm>
            <a:off x="6694140" y="2424475"/>
            <a:ext cx="1982316" cy="50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94" tIns="34294" rIns="34294" bIns="34294">
            <a:spAutoFit/>
          </a:bodyPr>
          <a:lstStyle>
            <a:lvl1pPr>
              <a:defRPr b="1" spc="-15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rPr sz="1400" spc="0" dirty="0">
                <a:latin typeface="Arial" pitchFamily="34" charset="0"/>
                <a:cs typeface="Arial" pitchFamily="34" charset="0"/>
              </a:rPr>
              <a:t>Configure the Access Point</a:t>
            </a:r>
          </a:p>
        </p:txBody>
      </p:sp>
      <p:grpSp>
        <p:nvGrpSpPr>
          <p:cNvPr id="4" name="グループ化 10"/>
          <p:cNvGrpSpPr/>
          <p:nvPr/>
        </p:nvGrpSpPr>
        <p:grpSpPr>
          <a:xfrm>
            <a:off x="6047760" y="2114125"/>
            <a:ext cx="685162" cy="685162"/>
            <a:chOff x="0" y="0"/>
            <a:chExt cx="685161" cy="685161"/>
          </a:xfrm>
        </p:grpSpPr>
        <p:sp>
          <p:nvSpPr>
            <p:cNvPr id="594" name="涙形 11"/>
            <p:cNvSpPr/>
            <p:nvPr/>
          </p:nvSpPr>
          <p:spPr>
            <a:xfrm rot="8100000">
              <a:off x="101263" y="99415"/>
              <a:ext cx="482635" cy="48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E46C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5" name="テキスト ボックス 12"/>
            <p:cNvSpPr txBox="1"/>
            <p:nvPr/>
          </p:nvSpPr>
          <p:spPr>
            <a:xfrm>
              <a:off x="147098" y="126831"/>
              <a:ext cx="413686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400" b="1">
                  <a:solidFill>
                    <a:srgbClr val="F2F2F2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597" name="Shape 238" descr="Shape 238"/>
          <p:cNvPicPr>
            <a:picLocks noChangeAspect="1"/>
          </p:cNvPicPr>
          <p:nvPr/>
        </p:nvPicPr>
        <p:blipFill>
          <a:blip r:embed="rId5" cstate="print"/>
          <a:srcRect l="5742" t="24390" r="46698" b="29268"/>
          <a:stretch>
            <a:fillRect/>
          </a:stretch>
        </p:blipFill>
        <p:spPr>
          <a:xfrm>
            <a:off x="6334354" y="3147814"/>
            <a:ext cx="2325918" cy="1194390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文字方塊 24"/>
          <p:cNvSpPr txBox="1"/>
          <p:nvPr/>
        </p:nvSpPr>
        <p:spPr>
          <a:xfrm>
            <a:off x="1158837" y="1526037"/>
            <a:ext cx="7854979" cy="377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94" tIns="34294" rIns="34294" bIns="34294">
            <a:spAutoFit/>
          </a:bodyPr>
          <a:lstStyle/>
          <a:p>
            <a:pPr>
              <a:defRPr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sz="2000" dirty="0">
                <a:latin typeface="Arial" pitchFamily="34" charset="0"/>
                <a:cs typeface="Arial" pitchFamily="34" charset="0"/>
              </a:rPr>
              <a:t>Go to QTS App Center, download and install </a:t>
            </a:r>
            <a:r>
              <a:rPr sz="2000" dirty="0" err="1">
                <a:latin typeface="Arial" pitchFamily="34" charset="0"/>
                <a:cs typeface="Arial" pitchFamily="34" charset="0"/>
              </a:rPr>
              <a:t>WirelessAP</a:t>
            </a:r>
            <a:r>
              <a:rPr sz="2000" dirty="0">
                <a:latin typeface="Arial" pitchFamily="34" charset="0"/>
                <a:cs typeface="Arial" pitchFamily="34" charset="0"/>
              </a:rPr>
              <a:t> Station</a:t>
            </a:r>
          </a:p>
        </p:txBody>
      </p:sp>
      <p:pic>
        <p:nvPicPr>
          <p:cNvPr id="599" name="networking.png" descr="networki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96535" y="699541"/>
            <a:ext cx="936105" cy="935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Picture 2" descr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3971" y="1377267"/>
            <a:ext cx="678743" cy="643797"/>
          </a:xfrm>
          <a:prstGeom prst="rect">
            <a:avLst/>
          </a:prstGeom>
          <a:ln w="12700">
            <a:miter lim="400000"/>
          </a:ln>
          <a:effectLst>
            <a:outerShdw blurRad="292100" dist="101600" dir="1380000" rotWithShape="0">
              <a:srgbClr val="FFFFFF">
                <a:alpha val="32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  <p:bldP spid="4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標題 1"/>
          <p:cNvSpPr txBox="1">
            <a:spLocks noGrp="1"/>
          </p:cNvSpPr>
          <p:nvPr>
            <p:ph type="title"/>
          </p:nvPr>
        </p:nvSpPr>
        <p:spPr>
          <a:xfrm>
            <a:off x="51680" y="195486"/>
            <a:ext cx="9144000" cy="85725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76072">
              <a:defRPr sz="2520" spc="-126"/>
            </a:pPr>
            <a:r>
              <a:rPr sz="3700" spc="-150" dirty="0"/>
              <a:t>Enable DHCP and NAT service</a:t>
            </a:r>
            <a:r>
              <a:rPr lang="en-US" sz="3700" spc="-150" dirty="0"/>
              <a:t>s</a:t>
            </a:r>
            <a:br>
              <a:rPr lang="en-US" sz="3700" spc="-150" dirty="0"/>
            </a:br>
            <a:r>
              <a:rPr sz="3700" spc="-150" dirty="0"/>
              <a:t>to a secure </a:t>
            </a:r>
            <a:r>
              <a:rPr lang="en-US" sz="3700" spc="-150" dirty="0"/>
              <a:t>your </a:t>
            </a:r>
            <a:r>
              <a:rPr sz="3700" spc="-150" dirty="0"/>
              <a:t>surveillance environment</a:t>
            </a:r>
          </a:p>
        </p:txBody>
      </p:sp>
      <p:grpSp>
        <p:nvGrpSpPr>
          <p:cNvPr id="2" name="平行四邊形 11"/>
          <p:cNvGrpSpPr/>
          <p:nvPr/>
        </p:nvGrpSpPr>
        <p:grpSpPr>
          <a:xfrm>
            <a:off x="2555775" y="1491628"/>
            <a:ext cx="7128794" cy="864098"/>
            <a:chOff x="0" y="0"/>
            <a:chExt cx="7128792" cy="864096"/>
          </a:xfrm>
        </p:grpSpPr>
        <p:sp>
          <p:nvSpPr>
            <p:cNvPr id="608" name="形狀"/>
            <p:cNvSpPr/>
            <p:nvPr/>
          </p:nvSpPr>
          <p:spPr>
            <a:xfrm>
              <a:off x="0" y="0"/>
              <a:ext cx="7128792" cy="864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765" y="0"/>
                  </a:lnTo>
                  <a:lnTo>
                    <a:pt x="21600" y="0"/>
                  </a:lnTo>
                  <a:lnTo>
                    <a:pt x="20835" y="21600"/>
                  </a:lnTo>
                  <a:close/>
                </a:path>
              </a:pathLst>
            </a:cu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pPr>
              <a:endParaRPr/>
            </a:p>
          </p:txBody>
        </p:sp>
        <p:sp>
          <p:nvSpPr>
            <p:cNvPr id="609" name="Create a Virtual Switch to a private network by QTS “Network and Virtual Swith” app. Without an additional physical router."/>
            <p:cNvSpPr txBox="1"/>
            <p:nvPr/>
          </p:nvSpPr>
          <p:spPr>
            <a:xfrm>
              <a:off x="699216" y="16551"/>
              <a:ext cx="5730360" cy="830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indent="288000">
                <a:defRPr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pPr indent="0"/>
              <a:r>
                <a:rPr sz="1600" dirty="0">
                  <a:latin typeface="Arial" pitchFamily="34" charset="0"/>
                  <a:cs typeface="Arial" pitchFamily="34" charset="0"/>
                </a:rPr>
                <a:t>Create a Virtual Switch to a private network by QTS 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"</a:t>
              </a:r>
              <a:r>
                <a:rPr sz="1600" dirty="0">
                  <a:latin typeface="Arial" pitchFamily="34" charset="0"/>
                  <a:cs typeface="Arial" pitchFamily="34" charset="0"/>
                </a:rPr>
                <a:t>Network and Virtual Swit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c</a:t>
              </a:r>
              <a:r>
                <a:rPr sz="1600" dirty="0"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"</a:t>
              </a:r>
              <a:r>
                <a:rPr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function</a:t>
              </a:r>
              <a:r>
                <a:rPr sz="16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No more </a:t>
              </a:r>
              <a:r>
                <a:rPr sz="1600" dirty="0">
                  <a:latin typeface="Arial" pitchFamily="34" charset="0"/>
                  <a:cs typeface="Arial" pitchFamily="34" charset="0"/>
                </a:rPr>
                <a:t>physical router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is required.</a:t>
              </a:r>
              <a:endParaRPr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1" name="直線接點 15"/>
          <p:cNvSpPr/>
          <p:nvPr/>
        </p:nvSpPr>
        <p:spPr>
          <a:xfrm>
            <a:off x="4744591" y="5451277"/>
            <a:ext cx="1800201" cy="1"/>
          </a:xfrm>
          <a:prstGeom prst="line">
            <a:avLst/>
          </a:prstGeom>
          <a:ln w="38100">
            <a:solidFill>
              <a:srgbClr val="4A7EB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3" name="直線接點 17"/>
          <p:cNvSpPr/>
          <p:nvPr/>
        </p:nvSpPr>
        <p:spPr>
          <a:xfrm>
            <a:off x="6544792" y="5451277"/>
            <a:ext cx="1" cy="1183462"/>
          </a:xfrm>
          <a:prstGeom prst="line">
            <a:avLst/>
          </a:prstGeom>
          <a:ln w="38100">
            <a:solidFill>
              <a:srgbClr val="4A7EBB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5" name="Picture 2" descr="C:\Users\user\Desktop\0306_x53Be PPT\33642854_xxl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1896324"/>
            <a:ext cx="4464496" cy="3247176"/>
          </a:xfrm>
          <a:prstGeom prst="rect">
            <a:avLst/>
          </a:prstGeom>
          <a:noFill/>
        </p:spPr>
      </p:pic>
      <p:cxnSp>
        <p:nvCxnSpPr>
          <p:cNvPr id="37" name="直線接點 36"/>
          <p:cNvCxnSpPr/>
          <p:nvPr/>
        </p:nvCxnSpPr>
        <p:spPr>
          <a:xfrm>
            <a:off x="4932040" y="2896570"/>
            <a:ext cx="1800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>
            <a:off x="5076056" y="4040339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6732240" y="2880386"/>
            <a:ext cx="0" cy="11873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6732240" y="3431959"/>
            <a:ext cx="1872208" cy="122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215935"/>
            <a:ext cx="1296144" cy="360040"/>
          </a:xfrm>
          <a:prstGeom prst="rect">
            <a:avLst/>
          </a:prstGeom>
          <a:noFill/>
        </p:spPr>
      </p:pic>
      <p:sp>
        <p:nvSpPr>
          <p:cNvPr id="43" name="文字方塊 42"/>
          <p:cNvSpPr txBox="1"/>
          <p:nvPr/>
        </p:nvSpPr>
        <p:spPr>
          <a:xfrm>
            <a:off x="5292080" y="258879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Adapter 1</a:t>
            </a:r>
            <a:endParaRPr lang="zh-TW" alt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5292080" y="372531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WirelessAP</a:t>
            </a:r>
            <a:r>
              <a:rPr lang="en-US" altLang="zh-TW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1</a:t>
            </a:r>
            <a:endParaRPr lang="zh-TW" alt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5292080" y="4081192"/>
            <a:ext cx="18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1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TW" dirty="0">
                <a:latin typeface="微軟正黑體"/>
                <a:ea typeface="微軟正黑體"/>
                <a:cs typeface="微軟正黑體"/>
                <a:sym typeface="微軟正黑體"/>
              </a:rPr>
              <a:t>Set</a:t>
            </a:r>
            <a:r>
              <a:rPr lang="en-US" altLang="zh-TW" dirty="0"/>
              <a:t> SSID </a:t>
            </a:r>
            <a:r>
              <a:rPr lang="en-US" altLang="zh-TW" dirty="0">
                <a:latin typeface="微軟正黑體"/>
                <a:ea typeface="微軟正黑體"/>
                <a:cs typeface="微軟正黑體"/>
                <a:sym typeface="微軟正黑體"/>
              </a:rPr>
              <a:t>as</a:t>
            </a:r>
            <a:r>
              <a:rPr lang="en-US" altLang="zh-TW" dirty="0">
                <a:latin typeface="Arial"/>
                <a:ea typeface="Arial"/>
                <a:cs typeface="Arial"/>
                <a:sym typeface="Arial"/>
              </a:rPr>
              <a:t> QVR Pro</a:t>
            </a:r>
          </a:p>
          <a:p>
            <a:pPr>
              <a:defRPr sz="11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TW" dirty="0">
                <a:latin typeface="微軟正黑體"/>
                <a:ea typeface="微軟正黑體"/>
                <a:cs typeface="微軟正黑體"/>
                <a:sym typeface="微軟正黑體"/>
              </a:rPr>
              <a:t>Wireless encryption as</a:t>
            </a:r>
            <a:r>
              <a:rPr lang="en-US" altLang="zh-TW" dirty="0">
                <a:latin typeface="Arial"/>
                <a:ea typeface="Arial"/>
                <a:cs typeface="Arial"/>
                <a:sym typeface="Arial"/>
              </a:rPr>
              <a:t> WPA2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7236296" y="357597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Virtual Switch 1</a:t>
            </a:r>
            <a:endParaRPr lang="zh-TW" alt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7236296" y="3791999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10.0.0.1</a:t>
            </a:r>
            <a:endParaRPr lang="zh-TW" altLang="en-US" sz="110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 rotWithShape="1">
          <a:blip r:embed="rId4" cstate="print"/>
          <a:srcRect l="30951" r="32925"/>
          <a:stretch/>
        </p:blipFill>
        <p:spPr>
          <a:xfrm>
            <a:off x="2987824" y="4368063"/>
            <a:ext cx="511311" cy="795975"/>
          </a:xfrm>
          <a:prstGeom prst="rect">
            <a:avLst/>
          </a:prstGeom>
        </p:spPr>
      </p:pic>
      <p:sp>
        <p:nvSpPr>
          <p:cNvPr id="49" name="文字方塊 48"/>
          <p:cNvSpPr txBox="1"/>
          <p:nvPr/>
        </p:nvSpPr>
        <p:spPr>
          <a:xfrm>
            <a:off x="2987824" y="2602241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QVR Pro Client</a:t>
            </a:r>
            <a:endParaRPr lang="zh-TW" altLang="en-US" sz="14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059832" y="4008023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10.0.0.2</a:t>
            </a:r>
            <a:endParaRPr lang="zh-TW" altLang="en-US" sz="110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2987824" y="2910018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10.0.0.3</a:t>
            </a:r>
            <a:endParaRPr lang="zh-TW" altLang="en-US" sz="1100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3059832" y="3791999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cs typeface="Arial" pitchFamily="34" charset="0"/>
              </a:rPr>
              <a:t>Wireless camera</a:t>
            </a:r>
          </a:p>
        </p:txBody>
      </p:sp>
      <p:cxnSp>
        <p:nvCxnSpPr>
          <p:cNvPr id="53" name="直線接點 52"/>
          <p:cNvCxnSpPr/>
          <p:nvPr/>
        </p:nvCxnSpPr>
        <p:spPr>
          <a:xfrm>
            <a:off x="2843808" y="2886386"/>
            <a:ext cx="1800200" cy="0"/>
          </a:xfrm>
          <a:prstGeom prst="line">
            <a:avLst/>
          </a:prstGeom>
          <a:ln w="38100">
            <a:solidFill>
              <a:srgbClr val="00AEE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2" descr="QNAP Wirelessap St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3338" y="3647983"/>
            <a:ext cx="678742" cy="643796"/>
          </a:xfrm>
          <a:prstGeom prst="rect">
            <a:avLst/>
          </a:prstGeom>
          <a:ln>
            <a:noFill/>
          </a:ln>
          <a:effectLst>
            <a:outerShdw blurRad="292100" dist="101600" dir="1380000" sx="99000" sy="99000" algn="tl" rotWithShape="0">
              <a:schemeClr val="bg1">
                <a:alpha val="32000"/>
              </a:schemeClr>
            </a:outerShdw>
          </a:effectLst>
        </p:spPr>
      </p:pic>
      <p:pic>
        <p:nvPicPr>
          <p:cNvPr id="55" name="Picture 3" descr="C:\Users\user\Desktop\0306_x53Be PPT\1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9625" y="2680546"/>
            <a:ext cx="641374" cy="576064"/>
          </a:xfrm>
          <a:prstGeom prst="rect">
            <a:avLst/>
          </a:prstGeom>
          <a:noFill/>
        </p:spPr>
      </p:pic>
      <p:sp>
        <p:nvSpPr>
          <p:cNvPr id="56" name="文字方塊 55"/>
          <p:cNvSpPr txBox="1"/>
          <p:nvPr/>
        </p:nvSpPr>
        <p:spPr>
          <a:xfrm>
            <a:off x="4687441" y="2794365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 </a:t>
            </a:r>
            <a:r>
              <a:rPr lang="en-US" altLang="zh-TW" sz="1000" b="1" dirty="0" err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Gbe</a:t>
            </a:r>
            <a:endParaRPr lang="zh-TW" altLang="en-US" sz="10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57" name="直線接點 56"/>
          <p:cNvCxnSpPr/>
          <p:nvPr/>
        </p:nvCxnSpPr>
        <p:spPr>
          <a:xfrm>
            <a:off x="3779912" y="4100027"/>
            <a:ext cx="864096" cy="0"/>
          </a:xfrm>
          <a:prstGeom prst="line">
            <a:avLst/>
          </a:prstGeom>
          <a:ln w="38100">
            <a:solidFill>
              <a:srgbClr val="00AEE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131B13-FA6F-3C4D-9564-7C31F3D21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915566"/>
            <a:ext cx="6984776" cy="1368152"/>
          </a:xfrm>
        </p:spPr>
        <p:txBody>
          <a:bodyPr>
            <a:noAutofit/>
          </a:bodyPr>
          <a:lstStyle/>
          <a:p>
            <a:pPr lvl="0">
              <a:lnSpc>
                <a:spcPts val="3700"/>
              </a:lnSpc>
            </a:pPr>
            <a:r>
              <a:rPr lang="en-US" altLang="zh-TW" sz="3400" dirty="0">
                <a:latin typeface="Arial" pitchFamily="34" charset="0"/>
                <a:cs typeface="Arial" pitchFamily="34" charset="0"/>
              </a:rPr>
              <a:t>Build low-cost professional storage server with dedicated wireless network applications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2339752" y="469163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TS-453Be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283968" y="469163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TS-253Be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111863" y="4691630"/>
            <a:ext cx="1772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QWA-AC2600</a:t>
            </a:r>
            <a:endParaRPr lang="zh-TW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CF84837-F3E9-AD41-B986-0772006E3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6446" y="1275606"/>
            <a:ext cx="2337976" cy="3745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sz="3800" dirty="0"/>
              <a:t>When sleek design</a:t>
            </a:r>
            <a:br>
              <a:rPr lang="en-US" altLang="zh-TW" sz="3800" dirty="0"/>
            </a:br>
            <a:r>
              <a:rPr lang="en-US" altLang="zh-TW" sz="3800" dirty="0"/>
              <a:t>meets high usability</a:t>
            </a:r>
            <a:endParaRPr lang="en-US" sz="3800" dirty="0"/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499427" y="1802897"/>
            <a:ext cx="1804095" cy="3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Power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button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6499427" y="4365134"/>
            <a:ext cx="1781389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One Touch Copy button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6499426" y="3995294"/>
            <a:ext cx="2644574" cy="3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3.1 Gen 1 Type A port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6499427" y="2055021"/>
            <a:ext cx="2321045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HDD LEDs with adjustable brightness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6499426" y="2507014"/>
            <a:ext cx="2916051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>
              <a:defRPr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Status, LAN, USB LEDs with adjustable brightness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21" name="圖片 11" descr="開鎖.png">
            <a:extLst>
              <a:ext uri="{FF2B5EF4-FFF2-40B4-BE49-F238E27FC236}">
                <a16:creationId xmlns:a16="http://schemas.microsoft.com/office/drawing/2014/main" id="{3F1364BF-221E-9D4F-9ECA-00FE450A38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2283718"/>
            <a:ext cx="1957831" cy="2448042"/>
          </a:xfrm>
          <a:prstGeom prst="rect">
            <a:avLst/>
          </a:prstGeom>
        </p:spPr>
      </p:pic>
      <p:sp>
        <p:nvSpPr>
          <p:cNvPr id="38" name="TextBox 13">
            <a:extLst>
              <a:ext uri="{FF2B5EF4-FFF2-40B4-BE49-F238E27FC236}">
                <a16:creationId xmlns:a16="http://schemas.microsoft.com/office/drawing/2014/main" id="{9F06771D-DAF5-9245-807A-09A5A38D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498" y="4020218"/>
            <a:ext cx="1205208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zh-Hant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Lockable front cover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>
            <a:off x="5491315" y="1946913"/>
            <a:ext cx="936104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>
            <a:off x="4843243" y="2202873"/>
            <a:ext cx="1584176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5635331" y="2543211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>
            <a:off x="5635331" y="4183122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>
            <a:off x="5635331" y="4490784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flipH="1">
            <a:off x="3115052" y="4183122"/>
            <a:ext cx="720079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橢圓 54"/>
          <p:cNvSpPr/>
          <p:nvPr/>
        </p:nvSpPr>
        <p:spPr>
          <a:xfrm>
            <a:off x="1565055" y="1688604"/>
            <a:ext cx="1800200" cy="1800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B394D-31CD-0940-A6D0-0B7A63A6F5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214" y="1995686"/>
            <a:ext cx="1959049" cy="1224405"/>
          </a:xfrm>
          <a:prstGeom prst="rect">
            <a:avLst/>
          </a:prstGeom>
        </p:spPr>
      </p:pic>
      <p:cxnSp>
        <p:nvCxnSpPr>
          <p:cNvPr id="56" name="直線單箭頭接點 55"/>
          <p:cNvCxnSpPr/>
          <p:nvPr/>
        </p:nvCxnSpPr>
        <p:spPr>
          <a:xfrm>
            <a:off x="1190182" y="4183122"/>
            <a:ext cx="77460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48">
            <a:extLst>
              <a:ext uri="{FF2B5EF4-FFF2-40B4-BE49-F238E27FC236}">
                <a16:creationId xmlns:a16="http://schemas.microsoft.com/office/drawing/2014/main" id="{B777C803-5BC1-5343-9C3E-B54C74F89DEE}"/>
              </a:ext>
            </a:extLst>
          </p:cNvPr>
          <p:cNvCxnSpPr/>
          <p:nvPr/>
        </p:nvCxnSpPr>
        <p:spPr>
          <a:xfrm>
            <a:off x="5491315" y="3003798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id="{D1CC7921-39D1-4B40-850E-2BB4897E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425" y="3058512"/>
            <a:ext cx="1582562" cy="32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defRPr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IR sensor</a:t>
            </a:r>
          </a:p>
        </p:txBody>
      </p:sp>
    </p:spTree>
    <p:extLst>
      <p:ext uri="{BB962C8B-B14F-4D97-AF65-F5344CB8AC3E}">
        <p14:creationId xmlns:p14="http://schemas.microsoft.com/office/powerpoint/2010/main" val="25345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332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TW" sz="3800" dirty="0"/>
              <a:t>Enhanced productivity</a:t>
            </a:r>
            <a:br>
              <a:rPr lang="en-US" altLang="zh-TW" sz="3800" dirty="0"/>
            </a:br>
            <a:r>
              <a:rPr lang="en-US" altLang="zh-TW" sz="3800" dirty="0"/>
              <a:t>with abundant connectivity</a:t>
            </a:r>
            <a:endParaRPr lang="en-US" sz="3800" dirty="0"/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865268" y="1835595"/>
            <a:ext cx="2266130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1 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PCIe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 2.0 x2 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slot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494" y="1216027"/>
            <a:ext cx="2331191" cy="3659603"/>
          </a:xfrm>
          <a:prstGeom prst="rect">
            <a:avLst/>
          </a:prstGeom>
        </p:spPr>
      </p:pic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2571" y="2346584"/>
            <a:ext cx="3128827" cy="55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2 x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3.5mm 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dynamic microphone input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1133176" y="2793370"/>
            <a:ext cx="1998222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1 x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3.5mm line out</a:t>
            </a:r>
          </a:p>
        </p:txBody>
      </p:sp>
      <p:sp>
        <p:nvSpPr>
          <p:cNvPr id="37" name="TextBox 13"/>
          <p:cNvSpPr txBox="1">
            <a:spLocks noChangeArrowheads="1"/>
          </p:cNvSpPr>
          <p:nvPr/>
        </p:nvSpPr>
        <p:spPr bwMode="auto">
          <a:xfrm>
            <a:off x="251521" y="3138753"/>
            <a:ext cx="2879878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2</a:t>
            </a:r>
            <a:r>
              <a:rPr lang="zh-TW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x 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4K HDMI v1.4b 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output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179512" y="3556528"/>
            <a:ext cx="2951886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4 x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 USB 3.1 Gen 1 Type-A port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1018359" y="3789599"/>
            <a:ext cx="2113039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2 x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Gigabit 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LAN port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611561" y="4343867"/>
            <a:ext cx="2519838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DC 12V 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power input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6288953" y="1751455"/>
            <a:ext cx="2243487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Reliable ball-bearing smart system fan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ea typeface="微軟正黑體" pitchFamily="34" charset="-12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TS-253Be: 1 x 7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TS-453Be: 1 x 12 cm</a:t>
            </a:r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6299750" y="2888357"/>
            <a:ext cx="2736746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2 watt speaker +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Texas Instruments amplifier</a:t>
            </a:r>
          </a:p>
          <a:p>
            <a:pPr marL="257175" indent="-257175">
              <a:spcBef>
                <a:spcPct val="0"/>
              </a:spcBef>
              <a:buFont typeface="Arial"/>
              <a:buChar char="•"/>
            </a:pP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System events</a:t>
            </a:r>
          </a:p>
          <a:p>
            <a:pPr marL="257175" indent="-257175">
              <a:spcBef>
                <a:spcPct val="0"/>
              </a:spcBef>
              <a:buFont typeface="Arial"/>
              <a:buChar char="•"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Audio playback</a:t>
            </a:r>
          </a:p>
        </p:txBody>
      </p:sp>
      <p:sp>
        <p:nvSpPr>
          <p:cNvPr id="43" name="TextBox 13"/>
          <p:cNvSpPr txBox="1">
            <a:spLocks noChangeArrowheads="1"/>
          </p:cNvSpPr>
          <p:nvPr/>
        </p:nvSpPr>
        <p:spPr bwMode="auto">
          <a:xfrm>
            <a:off x="6288953" y="3964792"/>
            <a:ext cx="2531519" cy="3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Kensington </a:t>
            </a:r>
            <a:r>
              <a:rPr lang="en-US" alt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ea typeface="微軟正黑體" pitchFamily="34" charset="-120"/>
                <a:cs typeface="Arial" pitchFamily="34" charset="0"/>
              </a:rPr>
              <a:t>security slot</a:t>
            </a:r>
            <a:endParaRPr lang="en-US" altLang="en-US" sz="1500" b="1" dirty="0">
              <a:solidFill>
                <a:schemeClr val="tx1">
                  <a:lumMod val="95000"/>
                  <a:lumOff val="5000"/>
                </a:schemeClr>
              </a:solidFill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59" name="直線單箭頭接點 58"/>
          <p:cNvCxnSpPr/>
          <p:nvPr/>
        </p:nvCxnSpPr>
        <p:spPr>
          <a:xfrm flipH="1">
            <a:off x="3131398" y="1986161"/>
            <a:ext cx="1008112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/>
          <p:nvPr/>
        </p:nvCxnSpPr>
        <p:spPr>
          <a:xfrm flipH="1">
            <a:off x="3131398" y="2499742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/>
          <p:nvPr/>
        </p:nvCxnSpPr>
        <p:spPr>
          <a:xfrm flipH="1">
            <a:off x="3131398" y="2943225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 flipH="1">
            <a:off x="3131398" y="3288035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 flipH="1">
            <a:off x="3131398" y="3701430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flipH="1">
            <a:off x="3131398" y="3930427"/>
            <a:ext cx="1224136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 flipH="1">
            <a:off x="3131398" y="4492402"/>
            <a:ext cx="792088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肘形接點 71"/>
          <p:cNvCxnSpPr/>
          <p:nvPr/>
        </p:nvCxnSpPr>
        <p:spPr>
          <a:xfrm flipV="1">
            <a:off x="5076056" y="1923678"/>
            <a:ext cx="1152128" cy="936104"/>
          </a:xfrm>
          <a:prstGeom prst="bentConnector3">
            <a:avLst>
              <a:gd name="adj1" fmla="val 73975"/>
            </a:avLst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肘形接點 74"/>
          <p:cNvCxnSpPr/>
          <p:nvPr/>
        </p:nvCxnSpPr>
        <p:spPr>
          <a:xfrm flipV="1">
            <a:off x="5076056" y="3042295"/>
            <a:ext cx="1152128" cy="825599"/>
          </a:xfrm>
          <a:prstGeom prst="bentConnector3">
            <a:avLst>
              <a:gd name="adj1" fmla="val 72322"/>
            </a:avLst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肘形接點 77"/>
          <p:cNvCxnSpPr/>
          <p:nvPr/>
        </p:nvCxnSpPr>
        <p:spPr>
          <a:xfrm flipV="1">
            <a:off x="5076056" y="4114826"/>
            <a:ext cx="1152128" cy="257124"/>
          </a:xfrm>
          <a:prstGeom prst="bentConnector3">
            <a:avLst>
              <a:gd name="adj1" fmla="val 73148"/>
            </a:avLst>
          </a:prstGeom>
          <a:ln w="28575">
            <a:solidFill>
              <a:schemeClr val="accent6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35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user\Desktop\0306_x53Be PPT\TS-x53B_UG-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35646"/>
            <a:ext cx="2035089" cy="1362978"/>
          </a:xfrm>
          <a:prstGeom prst="rect">
            <a:avLst/>
          </a:prstGeom>
          <a:noFill/>
        </p:spPr>
      </p:pic>
      <p:pic>
        <p:nvPicPr>
          <p:cNvPr id="8201" name="Picture 9" descr="C:\Users\user\Desktop\0306_x53Be PPT\TS-x53B_UG-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1828" y="1707654"/>
            <a:ext cx="2035089" cy="1359852"/>
          </a:xfrm>
          <a:prstGeom prst="rect">
            <a:avLst/>
          </a:prstGeom>
          <a:noFill/>
        </p:spPr>
      </p:pic>
      <p:sp>
        <p:nvSpPr>
          <p:cNvPr id="16" name="矩形 69"/>
          <p:cNvSpPr/>
          <p:nvPr/>
        </p:nvSpPr>
        <p:spPr>
          <a:xfrm>
            <a:off x="179512" y="1347614"/>
            <a:ext cx="3960440" cy="335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3.5-inch HDD</a:t>
            </a:r>
            <a:r>
              <a:rPr lang="zh-TW" altLang="en-US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：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tool-less installation</a:t>
            </a:r>
            <a:endParaRPr lang="en-US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800" dirty="0">
                <a:latin typeface="微軟正黑體" pitchFamily="34" charset="-120"/>
              </a:rPr>
              <a:t>Easy to get started</a:t>
            </a:r>
            <a:endParaRPr lang="zh-TW" altLang="en-US" sz="3800" dirty="0">
              <a:latin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69234" y="1653648"/>
            <a:ext cx="214286" cy="30007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altLang="en-US" sz="1350" b="1" dirty="0">
                <a:solidFill>
                  <a:schemeClr val="bg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1350" b="1" dirty="0">
              <a:solidFill>
                <a:schemeClr val="bg1"/>
              </a:solidFill>
            </a:endParaRPr>
          </a:p>
        </p:txBody>
      </p:sp>
      <p:pic>
        <p:nvPicPr>
          <p:cNvPr id="8202" name="Picture 10" descr="C:\Users\user\Desktop\0306_x53Be PPT\TS-x53B_UG-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07654"/>
            <a:ext cx="2035089" cy="1359852"/>
          </a:xfrm>
          <a:prstGeom prst="rect">
            <a:avLst/>
          </a:prstGeom>
          <a:noFill/>
        </p:spPr>
      </p:pic>
      <p:pic>
        <p:nvPicPr>
          <p:cNvPr id="8203" name="Picture 11" descr="C:\Users\user\Desktop\0306_x53Be PPT\TS-x53B_UG-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563638"/>
            <a:ext cx="1728192" cy="1625988"/>
          </a:xfrm>
          <a:prstGeom prst="rect">
            <a:avLst/>
          </a:prstGeom>
          <a:noFill/>
        </p:spPr>
      </p:pic>
      <p:sp>
        <p:nvSpPr>
          <p:cNvPr id="33" name="矩形 69"/>
          <p:cNvSpPr/>
          <p:nvPr/>
        </p:nvSpPr>
        <p:spPr>
          <a:xfrm>
            <a:off x="4572000" y="1347614"/>
            <a:ext cx="4176464" cy="335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2.5-inch HDD/SSD</a:t>
            </a:r>
            <a:r>
              <a:rPr lang="zh-TW" altLang="en-US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：</a:t>
            </a:r>
            <a:r>
              <a:rPr lang="en-US" altLang="zh-TW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screw installation</a:t>
            </a:r>
            <a:endParaRPr lang="en-US" altLang="en-US" sz="1400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179512" y="2211710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2221235" y="2211710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535996" y="2211710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6698332" y="2211710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4" name="Picture 12" descr="C:\Users\user\Desktop\0306_x53Be PPT\111-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579862"/>
            <a:ext cx="1997365" cy="1334645"/>
          </a:xfrm>
          <a:prstGeom prst="rect">
            <a:avLst/>
          </a:prstGeom>
          <a:noFill/>
        </p:spPr>
      </p:pic>
      <p:pic>
        <p:nvPicPr>
          <p:cNvPr id="8205" name="Picture 13" descr="C:\Users\user\Desktop\0306_x53Be PPT\111-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651870"/>
            <a:ext cx="1997365" cy="1334645"/>
          </a:xfrm>
          <a:prstGeom prst="rect">
            <a:avLst/>
          </a:prstGeom>
          <a:noFill/>
        </p:spPr>
      </p:pic>
      <p:pic>
        <p:nvPicPr>
          <p:cNvPr id="8206" name="Picture 14" descr="C:\Users\user\Desktop\0306_x53Be PPT\111-1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3685377"/>
            <a:ext cx="1997365" cy="1334645"/>
          </a:xfrm>
          <a:prstGeom prst="rect">
            <a:avLst/>
          </a:prstGeom>
          <a:noFill/>
        </p:spPr>
      </p:pic>
      <p:pic>
        <p:nvPicPr>
          <p:cNvPr id="8207" name="Picture 15" descr="C:\Users\user\Desktop\0306_x53Be PPT\111-1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3679" y="3579862"/>
            <a:ext cx="1997365" cy="1334645"/>
          </a:xfrm>
          <a:prstGeom prst="rect">
            <a:avLst/>
          </a:prstGeom>
          <a:noFill/>
        </p:spPr>
      </p:pic>
      <p:sp>
        <p:nvSpPr>
          <p:cNvPr id="42" name="矩形 69"/>
          <p:cNvSpPr/>
          <p:nvPr/>
        </p:nvSpPr>
        <p:spPr>
          <a:xfrm>
            <a:off x="179512" y="3147814"/>
            <a:ext cx="8568952" cy="335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en-US" sz="14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Install a PCIe card by removing a few screws and the cover</a:t>
            </a:r>
          </a:p>
        </p:txBody>
      </p:sp>
      <p:sp>
        <p:nvSpPr>
          <p:cNvPr id="43" name="橢圓 42"/>
          <p:cNvSpPr/>
          <p:nvPr/>
        </p:nvSpPr>
        <p:spPr>
          <a:xfrm>
            <a:off x="179512" y="4155926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1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2221235" y="4155926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2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4535996" y="4155926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3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橢圓 45"/>
          <p:cNvSpPr/>
          <p:nvPr/>
        </p:nvSpPr>
        <p:spPr>
          <a:xfrm>
            <a:off x="6698332" y="4155926"/>
            <a:ext cx="360040" cy="3600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latin typeface="Arial" pitchFamily="34" charset="0"/>
                <a:cs typeface="Arial" pitchFamily="34" charset="0"/>
              </a:rPr>
              <a:t>4</a:t>
            </a:r>
            <a:endParaRPr lang="zh-TW" alt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4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59632" y="4659982"/>
            <a:ext cx="2664296" cy="35393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 </a:t>
            </a:r>
            <a:r>
              <a:rPr lang="en-US" sz="17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sz="1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2.0 x2 slot</a:t>
            </a:r>
            <a:endParaRPr lang="en-US" altLang="zh-TW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" name="圓角矩形 74"/>
          <p:cNvSpPr/>
          <p:nvPr/>
        </p:nvSpPr>
        <p:spPr>
          <a:xfrm>
            <a:off x="6114742" y="1275606"/>
            <a:ext cx="2088232" cy="2088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圓角矩形 72"/>
          <p:cNvSpPr/>
          <p:nvPr/>
        </p:nvSpPr>
        <p:spPr>
          <a:xfrm>
            <a:off x="3243599" y="1275606"/>
            <a:ext cx="2088232" cy="2088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圓角矩形 71"/>
          <p:cNvSpPr/>
          <p:nvPr/>
        </p:nvSpPr>
        <p:spPr>
          <a:xfrm>
            <a:off x="451360" y="1275606"/>
            <a:ext cx="2088232" cy="2088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916"/>
            <a:ext cx="9144000" cy="857250"/>
          </a:xfrm>
        </p:spPr>
        <p:txBody>
          <a:bodyPr>
            <a:noAutofit/>
          </a:bodyPr>
          <a:lstStyle/>
          <a:p>
            <a:pPr fontAlgn="base"/>
            <a:r>
              <a:rPr lang="en-US" altLang="zh-Hant" sz="3800" dirty="0">
                <a:latin typeface="微軟正黑體" pitchFamily="34" charset="-120"/>
              </a:rPr>
              <a:t>A versatile NAS that grows with you</a:t>
            </a:r>
            <a:endParaRPr lang="zh-TW" altLang="en-US" sz="3800" dirty="0">
              <a:latin typeface="微軟正黑體" pitchFamily="34" charset="-120"/>
            </a:endParaRPr>
          </a:p>
        </p:txBody>
      </p:sp>
      <p:pic>
        <p:nvPicPr>
          <p:cNvPr id="24" name="圖片 23" descr="PCI Express_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615"/>
          <a:stretch>
            <a:fillRect/>
          </a:stretch>
        </p:blipFill>
        <p:spPr>
          <a:xfrm>
            <a:off x="3275856" y="3146304"/>
            <a:ext cx="2448272" cy="1997196"/>
          </a:xfrm>
          <a:prstGeom prst="rect">
            <a:avLst/>
          </a:prstGeom>
        </p:spPr>
      </p:pic>
      <p:sp>
        <p:nvSpPr>
          <p:cNvPr id="28" name="TextBox 14"/>
          <p:cNvSpPr txBox="1"/>
          <p:nvPr/>
        </p:nvSpPr>
        <p:spPr>
          <a:xfrm>
            <a:off x="524595" y="2830173"/>
            <a:ext cx="1959173" cy="461657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QM2 M.2 SSD / 10GbE </a:t>
            </a:r>
          </a:p>
          <a:p>
            <a:r>
              <a:rPr lang="en-US" altLang="zh-TW" sz="1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network expansion card</a:t>
            </a:r>
            <a:endParaRPr lang="en-US" sz="12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TextBox 14"/>
          <p:cNvSpPr txBox="1"/>
          <p:nvPr/>
        </p:nvSpPr>
        <p:spPr>
          <a:xfrm>
            <a:off x="3347864" y="2784007"/>
            <a:ext cx="2127626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2-port 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3.1 Gen 2 Type-A </a:t>
            </a:r>
            <a:r>
              <a:rPr lang="en-US" altLang="zh-TW" sz="1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expansion card</a:t>
            </a:r>
            <a:endParaRPr lang="en-US" sz="12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1" name="TextBox 14"/>
          <p:cNvSpPr txBox="1"/>
          <p:nvPr/>
        </p:nvSpPr>
        <p:spPr>
          <a:xfrm>
            <a:off x="6228184" y="2784007"/>
            <a:ext cx="1944216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DBDC 2.4 GHz/5 GHz</a:t>
            </a:r>
          </a:p>
          <a:p>
            <a:r>
              <a:rPr lang="en-US" altLang="zh-TW" sz="1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wireless expansion card (AP function)</a:t>
            </a:r>
          </a:p>
        </p:txBody>
      </p:sp>
      <p:pic>
        <p:nvPicPr>
          <p:cNvPr id="45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062"/>
          <a:stretch/>
        </p:blipFill>
        <p:spPr>
          <a:xfrm>
            <a:off x="6228184" y="1475839"/>
            <a:ext cx="1584176" cy="619602"/>
          </a:xfrm>
          <a:prstGeom prst="rect">
            <a:avLst/>
          </a:prstGeom>
        </p:spPr>
      </p:pic>
      <p:pic>
        <p:nvPicPr>
          <p:cNvPr id="46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6296" y="1203598"/>
            <a:ext cx="746821" cy="487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50" y="1275606"/>
            <a:ext cx="1233461" cy="1085831"/>
          </a:xfrm>
          <a:prstGeom prst="rect">
            <a:avLst/>
          </a:prstGeom>
        </p:spPr>
      </p:pic>
      <p:grpSp>
        <p:nvGrpSpPr>
          <p:cNvPr id="74" name="群組 73"/>
          <p:cNvGrpSpPr/>
          <p:nvPr/>
        </p:nvGrpSpPr>
        <p:grpSpPr>
          <a:xfrm>
            <a:off x="3226852" y="1203598"/>
            <a:ext cx="1366134" cy="1642592"/>
            <a:chOff x="3699520" y="1419622"/>
            <a:chExt cx="1366134" cy="16425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1419622"/>
              <a:ext cx="1285742" cy="1319605"/>
            </a:xfrm>
            <a:prstGeom prst="rect">
              <a:avLst/>
            </a:prstGeom>
          </p:spPr>
        </p:pic>
        <p:sp>
          <p:nvSpPr>
            <p:cNvPr id="30" name="TextBox 14"/>
            <p:cNvSpPr txBox="1"/>
            <p:nvPr/>
          </p:nvSpPr>
          <p:spPr>
            <a:xfrm>
              <a:off x="3699520" y="1551771"/>
              <a:ext cx="862719" cy="292380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13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2X</a:t>
              </a:r>
              <a:r>
                <a:rPr lang="en-US" altLang="zh-TW" sz="600" b="1" dirty="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performance</a:t>
              </a:r>
              <a:endParaRPr lang="en-US" sz="6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34" name="TextBox 14"/>
            <p:cNvSpPr txBox="1"/>
            <p:nvPr/>
          </p:nvSpPr>
          <p:spPr>
            <a:xfrm>
              <a:off x="4342068" y="2739057"/>
              <a:ext cx="558583" cy="32315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750" dirty="0">
                  <a:solidFill>
                    <a:srgbClr val="00B0F0"/>
                  </a:solidFill>
                  <a:latin typeface="Arial" pitchFamily="34" charset="0"/>
                  <a:ea typeface="Microsoft JhengHei" charset="-120"/>
                  <a:cs typeface="Arial" pitchFamily="34" charset="0"/>
                </a:rPr>
                <a:t>USB 3.1 Gen 2</a:t>
              </a:r>
            </a:p>
          </p:txBody>
        </p:sp>
        <p:sp>
          <p:nvSpPr>
            <p:cNvPr id="36" name="TextBox 14"/>
            <p:cNvSpPr txBox="1"/>
            <p:nvPr/>
          </p:nvSpPr>
          <p:spPr>
            <a:xfrm>
              <a:off x="3856860" y="2734973"/>
              <a:ext cx="539735" cy="32315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7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Microsoft JhengHei" charset="-120"/>
                  <a:cs typeface="Arial" pitchFamily="34" charset="0"/>
                </a:rPr>
                <a:t>USB 3.1 Gen 1</a:t>
              </a:r>
            </a:p>
          </p:txBody>
        </p:sp>
        <p:sp>
          <p:nvSpPr>
            <p:cNvPr id="40" name="TextBox 14"/>
            <p:cNvSpPr txBox="1"/>
            <p:nvPr/>
          </p:nvSpPr>
          <p:spPr>
            <a:xfrm>
              <a:off x="3883551" y="2244397"/>
              <a:ext cx="455556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Microsoft JhengHei" charset="-120"/>
                  <a:cs typeface="Arial" pitchFamily="34" charset="0"/>
                </a:rPr>
                <a:t>5Gb/s</a:t>
              </a:r>
              <a:endParaRPr 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endParaRPr>
            </a:p>
          </p:txBody>
        </p:sp>
        <p:sp>
          <p:nvSpPr>
            <p:cNvPr id="41" name="TextBox 14"/>
            <p:cNvSpPr txBox="1"/>
            <p:nvPr/>
          </p:nvSpPr>
          <p:spPr>
            <a:xfrm>
              <a:off x="4358287" y="1753820"/>
              <a:ext cx="511660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dirty="0">
                  <a:solidFill>
                    <a:srgbClr val="00B0F0"/>
                  </a:solidFill>
                  <a:latin typeface="Arial" pitchFamily="34" charset="0"/>
                  <a:ea typeface="Microsoft JhengHei" charset="-120"/>
                  <a:cs typeface="Arial" pitchFamily="34" charset="0"/>
                </a:rPr>
                <a:t>10Gb/s</a:t>
              </a:r>
            </a:p>
          </p:txBody>
        </p:sp>
      </p:grpSp>
      <p:sp>
        <p:nvSpPr>
          <p:cNvPr id="42" name="TextBox 14"/>
          <p:cNvSpPr txBox="1"/>
          <p:nvPr/>
        </p:nvSpPr>
        <p:spPr>
          <a:xfrm>
            <a:off x="1115616" y="1818521"/>
            <a:ext cx="777759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Tiered</a:t>
            </a:r>
            <a:r>
              <a:rPr lang="zh-TW" altLang="en-US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Space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974475" y="1530916"/>
            <a:ext cx="370596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TextBox 14"/>
          <p:cNvSpPr txBox="1"/>
          <p:nvPr/>
        </p:nvSpPr>
        <p:spPr>
          <a:xfrm>
            <a:off x="926985" y="1385893"/>
            <a:ext cx="463570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Cache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TextBox 14"/>
          <p:cNvSpPr txBox="1"/>
          <p:nvPr/>
        </p:nvSpPr>
        <p:spPr>
          <a:xfrm>
            <a:off x="1372252" y="1528840"/>
            <a:ext cx="788980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Volume/LUN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TextBox 14"/>
          <p:cNvSpPr txBox="1"/>
          <p:nvPr/>
        </p:nvSpPr>
        <p:spPr>
          <a:xfrm>
            <a:off x="1243998" y="2084818"/>
            <a:ext cx="788980" cy="207741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75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Storage pool</a:t>
            </a:r>
            <a:endParaRPr lang="en-US" sz="75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92" y="2211710"/>
            <a:ext cx="1484636" cy="663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400" y="1851670"/>
            <a:ext cx="1159412" cy="998548"/>
          </a:xfrm>
          <a:prstGeom prst="rect">
            <a:avLst/>
          </a:prstGeom>
        </p:spPr>
      </p:pic>
      <p:pic>
        <p:nvPicPr>
          <p:cNvPr id="9220" name="Picture 4" descr="C:\Users\user\Desktop\0306_x53Be PPT\2600-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1563638"/>
            <a:ext cx="916773" cy="1123047"/>
          </a:xfrm>
          <a:prstGeom prst="rect">
            <a:avLst/>
          </a:prstGeom>
          <a:noFill/>
        </p:spPr>
      </p:pic>
      <p:pic>
        <p:nvPicPr>
          <p:cNvPr id="9219" name="Picture 3" descr="C:\Users\user\Desktop\0306_x53Be PPT\IMG_727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1923678"/>
            <a:ext cx="1872208" cy="947805"/>
          </a:xfrm>
          <a:prstGeom prst="rect">
            <a:avLst/>
          </a:prstGeom>
          <a:noFill/>
        </p:spPr>
      </p:pic>
      <p:cxnSp>
        <p:nvCxnSpPr>
          <p:cNvPr id="80" name="直線接點 79"/>
          <p:cNvCxnSpPr/>
          <p:nvPr/>
        </p:nvCxnSpPr>
        <p:spPr>
          <a:xfrm flipV="1">
            <a:off x="1475656" y="3363838"/>
            <a:ext cx="0" cy="2160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/>
          <p:cNvCxnSpPr/>
          <p:nvPr/>
        </p:nvCxnSpPr>
        <p:spPr>
          <a:xfrm>
            <a:off x="4269850" y="3219822"/>
            <a:ext cx="0" cy="36004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/>
          <p:cNvCxnSpPr/>
          <p:nvPr/>
        </p:nvCxnSpPr>
        <p:spPr>
          <a:xfrm flipH="1">
            <a:off x="1467706" y="3579862"/>
            <a:ext cx="5840598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圓角矩形 92"/>
          <p:cNvSpPr/>
          <p:nvPr/>
        </p:nvSpPr>
        <p:spPr>
          <a:xfrm>
            <a:off x="3203848" y="4068016"/>
            <a:ext cx="1656184" cy="288032"/>
          </a:xfrm>
          <a:prstGeom prst="roundRect">
            <a:avLst>
              <a:gd name="adj" fmla="val 27709"/>
            </a:avLst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6" name="直線接點 95"/>
          <p:cNvCxnSpPr/>
          <p:nvPr/>
        </p:nvCxnSpPr>
        <p:spPr>
          <a:xfrm>
            <a:off x="4067944" y="3579862"/>
            <a:ext cx="0" cy="6480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 flipV="1">
            <a:off x="7308304" y="3363838"/>
            <a:ext cx="0" cy="2160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97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圓角矩形 65"/>
          <p:cNvSpPr/>
          <p:nvPr/>
        </p:nvSpPr>
        <p:spPr>
          <a:xfrm>
            <a:off x="6406885" y="3085999"/>
            <a:ext cx="1728192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平行四邊形 70"/>
          <p:cNvSpPr/>
          <p:nvPr/>
        </p:nvSpPr>
        <p:spPr>
          <a:xfrm>
            <a:off x="6406885" y="2869975"/>
            <a:ext cx="1405476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387757" y="2862937"/>
            <a:ext cx="1444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1 x 10GBASE-T</a:t>
            </a:r>
          </a:p>
        </p:txBody>
      </p:sp>
      <p:sp>
        <p:nvSpPr>
          <p:cNvPr id="63" name="圓角矩形 62"/>
          <p:cNvSpPr/>
          <p:nvPr/>
        </p:nvSpPr>
        <p:spPr>
          <a:xfrm>
            <a:off x="4499992" y="3085999"/>
            <a:ext cx="1728192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平行四邊形 63"/>
          <p:cNvSpPr/>
          <p:nvPr/>
        </p:nvSpPr>
        <p:spPr>
          <a:xfrm>
            <a:off x="4499992" y="2869975"/>
            <a:ext cx="1080120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圓角矩形 60"/>
          <p:cNvSpPr/>
          <p:nvPr/>
        </p:nvSpPr>
        <p:spPr>
          <a:xfrm>
            <a:off x="6400354" y="1635646"/>
            <a:ext cx="1728192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平行四邊形 61"/>
          <p:cNvSpPr/>
          <p:nvPr/>
        </p:nvSpPr>
        <p:spPr>
          <a:xfrm>
            <a:off x="6400354" y="1419622"/>
            <a:ext cx="1412006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圓角矩形 54"/>
          <p:cNvSpPr/>
          <p:nvPr/>
        </p:nvSpPr>
        <p:spPr>
          <a:xfrm>
            <a:off x="4499992" y="1635646"/>
            <a:ext cx="1728192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5" name="圖片 64" descr="LAN-10G2SF-MLX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385" y="1755360"/>
            <a:ext cx="1439813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800" dirty="0"/>
              <a:t>10GbE via </a:t>
            </a:r>
            <a:r>
              <a:rPr lang="en-US" altLang="zh-TW" sz="3800" dirty="0" err="1"/>
              <a:t>PCIe</a:t>
            </a:r>
            <a:r>
              <a:rPr lang="en-US" altLang="zh-TW" sz="3800" dirty="0"/>
              <a:t> expansion</a:t>
            </a:r>
            <a:endParaRPr lang="en-US" sz="3800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475656" y="4466032"/>
            <a:ext cx="3105867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/>
            <a:r>
              <a:rPr lang="en-US" altLang="zh-TW" sz="75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Tested in QNAP lab. Results vary depending on the environment.</a:t>
            </a:r>
            <a:br>
              <a:rPr lang="zh-TW" altLang="en-US" sz="75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sz="75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Test Configurations: NAS: TS-453Be, QTS 4.3.3</a:t>
            </a:r>
            <a:br>
              <a:rPr lang="en-US" altLang="zh-TW" sz="75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</a:br>
            <a:r>
              <a:rPr lang="en-US" altLang="zh-TW" sz="75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RAID Configuration: RAID 5; </a:t>
            </a:r>
            <a:r>
              <a:rPr lang="en-US" sz="75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Intel S3500 240GB SSDs (SSDSC2BB240G4); QNAP LAN-10G2SF-MLX 2 port 10GbE SFP+</a:t>
            </a:r>
            <a:endParaRPr lang="zh-TW" altLang="en-US" sz="750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792180" y="4447792"/>
            <a:ext cx="2732148" cy="5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/>
            <a:r>
              <a:rPr lang="en-US" altLang="en-US" sz="75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Client PC: Intel® Core </a:t>
            </a:r>
            <a:r>
              <a:rPr lang="en-US" altLang="en-US" sz="750" baseline="30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TM</a:t>
            </a:r>
            <a:r>
              <a:rPr lang="en-US" altLang="en-US" sz="75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i7-4770 3.40GHz CPU; DDR3L 1600Hz 16GB; WD 1TB WD10EZEX; Intel Gigabit CT( MTU 1500 ) ; Windows® 7 Professional 64bit SP1 &amp; Windows 8.1 Pro 64-bit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9910" y="3331585"/>
            <a:ext cx="1414886" cy="907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0775" y="2862937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1 x SFP+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9578" y="3147814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LAN-10G1SR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7355" y="3147814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LAN-10G1T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4049" y="1702785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LAN-10G2SF-MLX</a:t>
            </a:r>
          </a:p>
        </p:txBody>
      </p:sp>
      <p:sp>
        <p:nvSpPr>
          <p:cNvPr id="25" name="矩形 24"/>
          <p:cNvSpPr/>
          <p:nvPr/>
        </p:nvSpPr>
        <p:spPr>
          <a:xfrm flipV="1">
            <a:off x="611560" y="4330763"/>
            <a:ext cx="783926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 dirty="0"/>
          </a:p>
        </p:txBody>
      </p:sp>
      <p:grpSp>
        <p:nvGrpSpPr>
          <p:cNvPr id="6" name="群組 39"/>
          <p:cNvGrpSpPr/>
          <p:nvPr/>
        </p:nvGrpSpPr>
        <p:grpSpPr>
          <a:xfrm>
            <a:off x="710795" y="1844711"/>
            <a:ext cx="3357149" cy="300082"/>
            <a:chOff x="928662" y="1643056"/>
            <a:chExt cx="3357586" cy="300082"/>
          </a:xfrm>
        </p:grpSpPr>
        <p:sp>
          <p:nvSpPr>
            <p:cNvPr id="33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720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群組 40"/>
          <p:cNvGrpSpPr/>
          <p:nvPr/>
        </p:nvGrpSpPr>
        <p:grpSpPr>
          <a:xfrm>
            <a:off x="710795" y="2326918"/>
            <a:ext cx="3357149" cy="300082"/>
            <a:chOff x="928662" y="1643056"/>
            <a:chExt cx="3357586" cy="300082"/>
          </a:xfrm>
        </p:grpSpPr>
        <p:sp>
          <p:nvSpPr>
            <p:cNvPr id="42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540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43" name="直線接點 42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43"/>
          <p:cNvGrpSpPr/>
          <p:nvPr/>
        </p:nvGrpSpPr>
        <p:grpSpPr>
          <a:xfrm>
            <a:off x="710795" y="2809125"/>
            <a:ext cx="3357149" cy="300082"/>
            <a:chOff x="928662" y="1643056"/>
            <a:chExt cx="3357586" cy="300082"/>
          </a:xfrm>
        </p:grpSpPr>
        <p:sp>
          <p:nvSpPr>
            <p:cNvPr id="45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360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46" name="直線接點 45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46"/>
          <p:cNvGrpSpPr/>
          <p:nvPr/>
        </p:nvGrpSpPr>
        <p:grpSpPr>
          <a:xfrm>
            <a:off x="710795" y="3291332"/>
            <a:ext cx="3357149" cy="300082"/>
            <a:chOff x="928662" y="1643056"/>
            <a:chExt cx="3357586" cy="300082"/>
          </a:xfrm>
        </p:grpSpPr>
        <p:sp>
          <p:nvSpPr>
            <p:cNvPr id="48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180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49" name="直線接點 48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49"/>
          <p:cNvGrpSpPr/>
          <p:nvPr/>
        </p:nvGrpSpPr>
        <p:grpSpPr>
          <a:xfrm>
            <a:off x="710795" y="3773537"/>
            <a:ext cx="3357149" cy="300082"/>
            <a:chOff x="928662" y="1643056"/>
            <a:chExt cx="3357586" cy="300082"/>
          </a:xfrm>
        </p:grpSpPr>
        <p:sp>
          <p:nvSpPr>
            <p:cNvPr id="51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</a:rPr>
                <a:t>  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52" name="直線接點 51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矩形 52"/>
          <p:cNvSpPr/>
          <p:nvPr/>
        </p:nvSpPr>
        <p:spPr>
          <a:xfrm>
            <a:off x="1639368" y="2130460"/>
            <a:ext cx="571430" cy="1785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/>
          </a:p>
        </p:txBody>
      </p:sp>
      <p:sp>
        <p:nvSpPr>
          <p:cNvPr id="54" name="矩形 53"/>
          <p:cNvSpPr/>
          <p:nvPr/>
        </p:nvSpPr>
        <p:spPr>
          <a:xfrm>
            <a:off x="2782227" y="2201897"/>
            <a:ext cx="571430" cy="17145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/>
          </a:p>
        </p:txBody>
      </p:sp>
      <p:sp>
        <p:nvSpPr>
          <p:cNvPr id="58" name="TextBox 16"/>
          <p:cNvSpPr txBox="1"/>
          <p:nvPr/>
        </p:nvSpPr>
        <p:spPr>
          <a:xfrm>
            <a:off x="6399794" y="1407572"/>
            <a:ext cx="1444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b="1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1 x 10GBASE-T</a:t>
            </a:r>
            <a:endParaRPr lang="en-US" sz="1350" b="1" dirty="0">
              <a:solidFill>
                <a:schemeClr val="bg1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6625946" y="166745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QM2-2S10G1T</a:t>
            </a:r>
          </a:p>
          <a:p>
            <a:r>
              <a:rPr lang="en-US" sz="1200" dirty="0">
                <a:latin typeface="Arial" pitchFamily="34" charset="0"/>
                <a:ea typeface="Microsoft JhengHei" charset="-120"/>
                <a:cs typeface="Arial" pitchFamily="34" charset="0"/>
              </a:rPr>
              <a:t>QM2-2P10G1T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1304905" y="3950943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Read</a:t>
            </a:r>
          </a:p>
        </p:txBody>
      </p:sp>
      <p:sp>
        <p:nvSpPr>
          <p:cNvPr id="68" name="TextBox 6"/>
          <p:cNvSpPr txBox="1"/>
          <p:nvPr/>
        </p:nvSpPr>
        <p:spPr>
          <a:xfrm>
            <a:off x="2501770" y="3950943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1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Write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9" name="TextBox 6"/>
          <p:cNvSpPr txBox="1"/>
          <p:nvPr/>
        </p:nvSpPr>
        <p:spPr>
          <a:xfrm>
            <a:off x="1353654" y="2130460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659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0" name="TextBox 6"/>
          <p:cNvSpPr txBox="1"/>
          <p:nvPr/>
        </p:nvSpPr>
        <p:spPr>
          <a:xfrm>
            <a:off x="2496513" y="2201897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648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7" name="TextBox 6"/>
          <p:cNvSpPr txBox="1"/>
          <p:nvPr/>
        </p:nvSpPr>
        <p:spPr>
          <a:xfrm>
            <a:off x="1475657" y="1566911"/>
            <a:ext cx="1913716" cy="27699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1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 x 10GbE, TS-453Be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067694"/>
            <a:ext cx="1296144" cy="654491"/>
          </a:xfrm>
          <a:prstGeom prst="rect">
            <a:avLst/>
          </a:prstGeom>
        </p:spPr>
      </p:pic>
      <p:sp>
        <p:nvSpPr>
          <p:cNvPr id="57" name="平行四邊形 56"/>
          <p:cNvSpPr/>
          <p:nvPr/>
        </p:nvSpPr>
        <p:spPr>
          <a:xfrm>
            <a:off x="4499992" y="1419622"/>
            <a:ext cx="1080120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607534" y="1407572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2 x SFP+</a:t>
            </a:r>
          </a:p>
        </p:txBody>
      </p:sp>
      <p:pic>
        <p:nvPicPr>
          <p:cNvPr id="10243" name="Picture 3" descr="C:\Users\user\Desktop\0306_x53Be PPT\LAN-10G1T-D正面_去除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1870" y="3291831"/>
            <a:ext cx="1028686" cy="1008112"/>
          </a:xfrm>
          <a:prstGeom prst="rect">
            <a:avLst/>
          </a:prstGeom>
          <a:noFill/>
        </p:spPr>
      </p:pic>
      <p:sp>
        <p:nvSpPr>
          <p:cNvPr id="56" name="文字方塊 55"/>
          <p:cNvSpPr txBox="1"/>
          <p:nvPr/>
        </p:nvSpPr>
        <p:spPr>
          <a:xfrm rot="16200000">
            <a:off x="153381" y="268527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(MB/s)</a:t>
            </a:r>
            <a:endParaRPr lang="zh-TW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71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899592" y="1453530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899592" y="2202185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899592" y="2939058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899592" y="3683893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899592" y="4415383"/>
            <a:ext cx="3672408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0" descr="Linux Station.png">
            <a:extLst>
              <a:ext uri="{FF2B5EF4-FFF2-40B4-BE49-F238E27FC236}">
                <a16:creationId xmlns:a16="http://schemas.microsoft.com/office/drawing/2014/main" id="{8DC9EB42-8715-CB4D-A401-A6D969B29E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138352"/>
            <a:ext cx="3625638" cy="1978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Autofit/>
          </a:bodyPr>
          <a:lstStyle/>
          <a:p>
            <a:r>
              <a:rPr lang="en-US" sz="3800" dirty="0"/>
              <a:t>Full multimedia experience</a:t>
            </a:r>
            <a:br>
              <a:rPr lang="en-US" sz="3800" dirty="0"/>
            </a:br>
            <a:r>
              <a:rPr lang="en-US" sz="3800" dirty="0"/>
              <a:t>over competitors</a:t>
            </a:r>
            <a:endParaRPr lang="en-US" sz="3800" dirty="0">
              <a:latin typeface="微軟正黑體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1439166" y="1556549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 x 4K HDMI v1.4b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output</a:t>
            </a:r>
            <a:endParaRPr 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0CC3EE-3A12-D140-80C3-DC70163FB86A}"/>
              </a:ext>
            </a:extLst>
          </p:cNvPr>
          <p:cNvSpPr txBox="1"/>
          <p:nvPr/>
        </p:nvSpPr>
        <p:spPr>
          <a:xfrm>
            <a:off x="1439166" y="2319059"/>
            <a:ext cx="275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Optional RM-IR004 remote</a:t>
            </a:r>
            <a:endParaRPr 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3E325-1180-6E4A-A27C-8C8F9BC21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2355726"/>
            <a:ext cx="1800200" cy="1616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1439166" y="3679580"/>
            <a:ext cx="291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Up to 2-ch H.264/H.265 transcoding</a:t>
            </a:r>
            <a:endParaRPr 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8CFAE-55BB-7D4A-A30C-64AFF186971D}"/>
              </a:ext>
            </a:extLst>
          </p:cNvPr>
          <p:cNvSpPr txBox="1"/>
          <p:nvPr/>
        </p:nvSpPr>
        <p:spPr>
          <a:xfrm>
            <a:off x="1439166" y="2909224"/>
            <a:ext cx="2670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Integrated speaker for </a:t>
            </a:r>
          </a:p>
          <a:p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system events and music</a:t>
            </a:r>
            <a:endParaRPr 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8EFDD-F6B1-5145-9D5B-BD6FF00E52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18" y="3552063"/>
            <a:ext cx="628246" cy="628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51B6F-7CD8-EB46-8669-A2AD9ABB959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518" y="4287998"/>
            <a:ext cx="633859" cy="6338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1439166" y="4401527"/>
            <a:ext cx="2988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Use</a:t>
            </a:r>
            <a:r>
              <a:rPr lang="zh-Hant" altLang="en-US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Cinema28 for multi-room streaming </a:t>
            </a:r>
            <a:endParaRPr 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074" name="Picture 2" descr="C:\Users\user\Desktop\0306_x53Be PPT\1.png"/>
          <p:cNvPicPr>
            <a:picLocks noChangeAspect="1" noChangeArrowheads="1"/>
          </p:cNvPicPr>
          <p:nvPr/>
        </p:nvPicPr>
        <p:blipFill>
          <a:blip r:embed="rId7" cstate="print"/>
          <a:srcRect b="21883"/>
          <a:stretch>
            <a:fillRect/>
          </a:stretch>
        </p:blipFill>
        <p:spPr bwMode="auto">
          <a:xfrm>
            <a:off x="638764" y="2812157"/>
            <a:ext cx="739420" cy="648072"/>
          </a:xfrm>
          <a:prstGeom prst="rect">
            <a:avLst/>
          </a:prstGeom>
          <a:noFill/>
        </p:spPr>
      </p:pic>
      <p:pic>
        <p:nvPicPr>
          <p:cNvPr id="3075" name="Picture 3" descr="C:\Users\user\Desktop\0306_x53Be PPT\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611" y="2067694"/>
            <a:ext cx="648072" cy="650228"/>
          </a:xfrm>
          <a:prstGeom prst="rect">
            <a:avLst/>
          </a:prstGeom>
          <a:noFill/>
        </p:spPr>
      </p:pic>
      <p:sp>
        <p:nvSpPr>
          <p:cNvPr id="25" name="圓角矩形 24"/>
          <p:cNvSpPr/>
          <p:nvPr/>
        </p:nvSpPr>
        <p:spPr>
          <a:xfrm>
            <a:off x="611560" y="1309514"/>
            <a:ext cx="648072" cy="64807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7" descr="HDMI.png">
            <a:extLst>
              <a:ext uri="{FF2B5EF4-FFF2-40B4-BE49-F238E27FC236}">
                <a16:creationId xmlns:a16="http://schemas.microsoft.com/office/drawing/2014/main" id="{8B6404BD-D614-0D45-A881-37739D8641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75" y="1568971"/>
            <a:ext cx="618269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6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6804248" y="3848222"/>
            <a:ext cx="2339752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6804248" y="1668535"/>
            <a:ext cx="2339752" cy="4320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直線接點 37"/>
          <p:cNvCxnSpPr/>
          <p:nvPr/>
        </p:nvCxnSpPr>
        <p:spPr>
          <a:xfrm>
            <a:off x="6372200" y="1985142"/>
            <a:ext cx="0" cy="792088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接點 22"/>
          <p:cNvCxnSpPr/>
          <p:nvPr/>
        </p:nvCxnSpPr>
        <p:spPr>
          <a:xfrm>
            <a:off x="2987824" y="2705222"/>
            <a:ext cx="2952328" cy="360040"/>
          </a:xfrm>
          <a:prstGeom prst="bentConnector3">
            <a:avLst>
              <a:gd name="adj1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/>
          <p:cNvCxnSpPr/>
          <p:nvPr/>
        </p:nvCxnSpPr>
        <p:spPr>
          <a:xfrm>
            <a:off x="2987824" y="3353294"/>
            <a:ext cx="3024336" cy="766167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/>
          <p:nvPr/>
        </p:nvCxnSpPr>
        <p:spPr>
          <a:xfrm flipV="1">
            <a:off x="2987824" y="1913134"/>
            <a:ext cx="2952328" cy="576064"/>
          </a:xfrm>
          <a:prstGeom prst="bentConnector3">
            <a:avLst>
              <a:gd name="adj1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TW" sz="3800" dirty="0"/>
              <a:t>Capacity expansion via</a:t>
            </a:r>
            <a:br>
              <a:rPr lang="en-US" altLang="zh-TW" sz="3800" dirty="0"/>
            </a:br>
            <a:r>
              <a:rPr lang="en-US" altLang="zh-TW" sz="3800" dirty="0" err="1"/>
              <a:t>Vitual</a:t>
            </a:r>
            <a:r>
              <a:rPr lang="en-US" altLang="zh-TW" sz="3800" dirty="0"/>
              <a:t> JBOD or expansion units</a:t>
            </a:r>
            <a:endParaRPr lang="en-US" sz="3800" spc="-300" dirty="0">
              <a:latin typeface="微軟正黑體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6296" y="1666068"/>
            <a:ext cx="2088232" cy="43087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1GbE / 10GbE</a:t>
            </a:r>
          </a:p>
          <a:p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iSCSI VJBOD connection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7789" y="3852879"/>
            <a:ext cx="1890210" cy="43087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Max </a:t>
            </a:r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 </a:t>
            </a:r>
            <a:r>
              <a:rPr lang="en-US" alt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UX-800P/UX-500P expansion unit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2EA08E-61F4-5141-811D-1BC4639F76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13134"/>
            <a:ext cx="3168352" cy="1980219"/>
          </a:xfrm>
          <a:prstGeom prst="rect">
            <a:avLst/>
          </a:prstGeom>
        </p:spPr>
      </p:pic>
      <p:grpSp>
        <p:nvGrpSpPr>
          <p:cNvPr id="3" name="群組 15"/>
          <p:cNvGrpSpPr/>
          <p:nvPr/>
        </p:nvGrpSpPr>
        <p:grpSpPr>
          <a:xfrm>
            <a:off x="1331640" y="2993255"/>
            <a:ext cx="1080120" cy="1080260"/>
            <a:chOff x="6959108" y="2066980"/>
            <a:chExt cx="1613420" cy="1613420"/>
          </a:xfrm>
        </p:grpSpPr>
        <p:sp>
          <p:nvSpPr>
            <p:cNvPr id="10" name="橢圓 9"/>
            <p:cNvSpPr/>
            <p:nvPr/>
          </p:nvSpPr>
          <p:spPr>
            <a:xfrm>
              <a:off x="6959108" y="2066980"/>
              <a:ext cx="1613420" cy="16134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12" name="圖片 11" descr="VJBOD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86644" y="2560504"/>
              <a:ext cx="1071570" cy="902972"/>
            </a:xfrm>
            <a:prstGeom prst="rect">
              <a:avLst/>
            </a:prstGeom>
          </p:spPr>
        </p:pic>
      </p:grpSp>
      <p:grpSp>
        <p:nvGrpSpPr>
          <p:cNvPr id="4" name="群組 10"/>
          <p:cNvGrpSpPr/>
          <p:nvPr/>
        </p:nvGrpSpPr>
        <p:grpSpPr>
          <a:xfrm>
            <a:off x="395536" y="2993255"/>
            <a:ext cx="1080120" cy="1080260"/>
            <a:chOff x="428596" y="2143809"/>
            <a:chExt cx="1613420" cy="1613420"/>
          </a:xfrm>
        </p:grpSpPr>
        <p:sp>
          <p:nvSpPr>
            <p:cNvPr id="9" name="橢圓 8"/>
            <p:cNvSpPr/>
            <p:nvPr/>
          </p:nvSpPr>
          <p:spPr>
            <a:xfrm>
              <a:off x="428596" y="2143809"/>
              <a:ext cx="1613420" cy="16134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13" name="圖片 12" descr="VJBOD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1472" y="2500306"/>
              <a:ext cx="1095943" cy="963170"/>
            </a:xfrm>
            <a:prstGeom prst="rect">
              <a:avLst/>
            </a:prstGeom>
          </p:spPr>
        </p:pic>
      </p:grpSp>
      <p:pic>
        <p:nvPicPr>
          <p:cNvPr id="4098" name="Picture 2" descr="\\marketing\Marketing\MarketingMaterials\Product_photo\NAS\UX\UX-800P\小\UX-800P-Front-w-shad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1645" y="3622276"/>
            <a:ext cx="1358627" cy="1181722"/>
          </a:xfrm>
          <a:prstGeom prst="rect">
            <a:avLst/>
          </a:prstGeom>
          <a:noFill/>
        </p:spPr>
      </p:pic>
      <p:pic>
        <p:nvPicPr>
          <p:cNvPr id="4099" name="Picture 3" descr="C:\Users\user\Desktop\0306_x53Be PPT\TS-831X-Front_V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614639"/>
            <a:ext cx="1412274" cy="882671"/>
          </a:xfrm>
          <a:prstGeom prst="rect">
            <a:avLst/>
          </a:prstGeom>
          <a:noFill/>
        </p:spPr>
      </p:pic>
      <p:pic>
        <p:nvPicPr>
          <p:cNvPr id="4100" name="Picture 4" descr="C:\Users\user\Desktop\0306_x53Be PPT\TS-853BU-Fro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1265062"/>
            <a:ext cx="1927201" cy="1204501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3563888" y="2417190"/>
            <a:ext cx="1296144" cy="432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Max 8 VJBOD connections</a:t>
            </a:r>
            <a:endParaRPr lang="zh-TW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2066675"/>
            <a:ext cx="1296144" cy="360040"/>
          </a:xfrm>
          <a:prstGeom prst="rect">
            <a:avLst/>
          </a:prstGeom>
          <a:noFill/>
        </p:spPr>
      </p:pic>
      <p:sp>
        <p:nvSpPr>
          <p:cNvPr id="34" name="圓角矩形 33"/>
          <p:cNvSpPr/>
          <p:nvPr/>
        </p:nvSpPr>
        <p:spPr>
          <a:xfrm>
            <a:off x="3563888" y="3483990"/>
            <a:ext cx="1296144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3.1 Gen 1 connection</a:t>
            </a:r>
          </a:p>
        </p:txBody>
      </p:sp>
    </p:spTree>
    <p:extLst>
      <p:ext uri="{BB962C8B-B14F-4D97-AF65-F5344CB8AC3E}">
        <p14:creationId xmlns:p14="http://schemas.microsoft.com/office/powerpoint/2010/main" val="2113818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1177</Words>
  <Application>Microsoft Office PowerPoint</Application>
  <PresentationFormat>如螢幕大小 (16:9)</PresentationFormat>
  <Paragraphs>252</Paragraphs>
  <Slides>25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微軟正黑體</vt:lpstr>
      <vt:lpstr>微軟正黑體</vt:lpstr>
      <vt:lpstr>Arial</vt:lpstr>
      <vt:lpstr>Calibri</vt:lpstr>
      <vt:lpstr>Helvetica</vt:lpstr>
      <vt:lpstr>Office 佈景主題</vt:lpstr>
      <vt:lpstr>TS-253Be/TS-453Be &amp;  QWA-AC2600 wireless NIC</vt:lpstr>
      <vt:lpstr>Affordable high performance quad-core multimedia NAS</vt:lpstr>
      <vt:lpstr>When sleek design meets high usability</vt:lpstr>
      <vt:lpstr>Enhanced productivity with abundant connectivity</vt:lpstr>
      <vt:lpstr>Easy to get started</vt:lpstr>
      <vt:lpstr>A versatile NAS that grows with you</vt:lpstr>
      <vt:lpstr>10GbE via PCIe expansion</vt:lpstr>
      <vt:lpstr>Full multimedia experience over competitors</vt:lpstr>
      <vt:lpstr>Capacity expansion via Vitual JBOD or expansion units</vt:lpstr>
      <vt:lpstr> Accessories for TS-x53Be</vt:lpstr>
      <vt:lpstr>Turns your NAS into a Dual Band Dual Concurrent Wireless Access Point with the QWA-AC2600 PCIe expansion NIC</vt:lpstr>
      <vt:lpstr>QWA-AC2600</vt:lpstr>
      <vt:lpstr>High mobility Quad-antenna base</vt:lpstr>
      <vt:lpstr>Flexible deployments with the antenna base</vt:lpstr>
      <vt:lpstr>Qualcomm QCA9984 wireless NIC</vt:lpstr>
      <vt:lpstr>5 GHz and 2.4 GHz dual band</vt:lpstr>
      <vt:lpstr>Your NAS needs one empty PCIe slot</vt:lpstr>
      <vt:lpstr>Installation of QWA-AC2600</vt:lpstr>
      <vt:lpstr>Extend the Internet coverage by wireless</vt:lpstr>
      <vt:lpstr>Build a private wireless network between NAS and mobile devices</vt:lpstr>
      <vt:lpstr>Scenario I: Optimized bandwidth configuration</vt:lpstr>
      <vt:lpstr>Scenario II: Private Surveillance</vt:lpstr>
      <vt:lpstr>WirelessAP Station installation and configuration</vt:lpstr>
      <vt:lpstr>Enable DHCP and NAT services to a secure your surveillance environment</vt:lpstr>
      <vt:lpstr>Build low-cost professional storage server with dedicated wireless network applications</vt:lpstr>
    </vt:vector>
  </TitlesOfParts>
  <Company>SYNNEX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QNAP_JASON HSU</cp:lastModifiedBy>
  <cp:revision>130</cp:revision>
  <dcterms:created xsi:type="dcterms:W3CDTF">2018-03-02T02:42:37Z</dcterms:created>
  <dcterms:modified xsi:type="dcterms:W3CDTF">2020-02-06T05:46:53Z</dcterms:modified>
</cp:coreProperties>
</file>