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1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  <p:sldId id="278" r:id="rId25"/>
    <p:sldId id="280" r:id="rId26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88003" autoAdjust="0"/>
  </p:normalViewPr>
  <p:slideViewPr>
    <p:cSldViewPr>
      <p:cViewPr varScale="1">
        <p:scale>
          <a:sx n="92" d="100"/>
          <a:sy n="92" d="100"/>
        </p:scale>
        <p:origin x="26" y="3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532EF-2D37-4308-B9F3-DF4C5602E293}" type="datetimeFigureOut">
              <a:rPr lang="zh-TW" altLang="en-US" smtClean="0"/>
              <a:t>2020/2/6</a:t>
            </a:fld>
            <a:endParaRPr lang="zh-TW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9E85F-7218-4AB2-8B2D-373B1064C7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940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80542-FB7C-4625-9F18-9DDDFCC305CC}" type="datetimeFigureOut">
              <a:rPr lang="zh-TW" altLang="en-US" smtClean="0"/>
              <a:pPr/>
              <a:t>2020/2/6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8B5FD-51A0-4935-B8FB-1093481EE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39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B5FD-51A0-4935-B8FB-1093481EEADB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532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27D3-15ED-EC48-9BAB-11BE28A64175}" type="slidenum">
              <a:rPr kumimoji="1" lang="zh-TW" altLang="en-US" smtClean="0"/>
              <a:pPr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5533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B5FD-51A0-4935-B8FB-1093481EEADB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4389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5G: 1733 Mbps (4*433Mbps)</a:t>
            </a:r>
          </a:p>
          <a:p>
            <a:r>
              <a:rPr kumimoji="1" lang="en-US" altLang="zh-TW" dirty="0"/>
              <a:t>2.4G: 600</a:t>
            </a:r>
            <a:r>
              <a:rPr kumimoji="1" lang="en-US" altLang="zh-TW" baseline="0" dirty="0"/>
              <a:t> Mbps (4*150Mbps)</a:t>
            </a:r>
          </a:p>
          <a:p>
            <a:r>
              <a:rPr kumimoji="1" lang="zh-TW" altLang="en-US" baseline="0" dirty="0"/>
              <a:t>支援 </a:t>
            </a:r>
            <a:r>
              <a:rPr kumimoji="1" lang="en-US" altLang="zh-TW" baseline="0" dirty="0"/>
              <a:t>160MHz </a:t>
            </a:r>
            <a:r>
              <a:rPr kumimoji="1" lang="zh-TW" altLang="en-US" baseline="0" dirty="0"/>
              <a:t>連續模式（</a:t>
            </a:r>
            <a:r>
              <a:rPr kumimoji="1" lang="en-US" altLang="zh-TW" baseline="0" dirty="0"/>
              <a:t>Contiguous</a:t>
            </a:r>
            <a:r>
              <a:rPr kumimoji="1" lang="zh-TW" altLang="en-US" baseline="0" dirty="0"/>
              <a:t>）與 </a:t>
            </a:r>
            <a:r>
              <a:rPr kumimoji="1" lang="en-US" altLang="zh-TW" baseline="0" dirty="0"/>
              <a:t>80MHz </a:t>
            </a:r>
            <a:r>
              <a:rPr kumimoji="1" lang="zh-TW" altLang="en-US" baseline="0" dirty="0"/>
              <a:t>加 </a:t>
            </a:r>
            <a:r>
              <a:rPr kumimoji="1" lang="en-US" altLang="zh-TW" baseline="0" dirty="0"/>
              <a:t>80MHz </a:t>
            </a:r>
            <a:r>
              <a:rPr kumimoji="1" lang="zh-TW" altLang="en-US" baseline="0" dirty="0"/>
              <a:t>非連續（</a:t>
            </a:r>
            <a:r>
              <a:rPr kumimoji="1" lang="en-US" altLang="zh-TW" baseline="0" dirty="0"/>
              <a:t>Non-contiguous</a:t>
            </a:r>
            <a:r>
              <a:rPr kumimoji="1" lang="zh-TW" altLang="en-US" baseline="0" dirty="0"/>
              <a:t>）的 </a:t>
            </a:r>
            <a:r>
              <a:rPr kumimoji="1" lang="en-US" altLang="zh-TW" baseline="0" dirty="0"/>
              <a:t>802.11ac </a:t>
            </a:r>
            <a:r>
              <a:rPr kumimoji="1" lang="zh-TW" altLang="en-US" baseline="0" dirty="0"/>
              <a:t>頻寬組成方式，所提供資料傳輸容量為現有 </a:t>
            </a:r>
            <a:r>
              <a:rPr kumimoji="1" lang="en-US" altLang="zh-TW" baseline="0" dirty="0"/>
              <a:t>80MHz </a:t>
            </a:r>
            <a:r>
              <a:rPr kumimoji="1" lang="zh-TW" altLang="en-US" baseline="0" dirty="0"/>
              <a:t>通道的兩倍。</a:t>
            </a:r>
            <a:r>
              <a:rPr kumimoji="1" lang="en-US" altLang="zh-TW" baseline="0" dirty="0"/>
              <a:t>(spec: 20/40/80/160 MHz)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27D3-15ED-EC48-9BAB-11BE28A64175}" type="slidenum">
              <a:rPr kumimoji="1" lang="zh-TW" altLang="en-US" smtClean="0"/>
              <a:pPr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338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5G: 1733 Mbps (4*433Mbps)</a:t>
            </a:r>
          </a:p>
          <a:p>
            <a:r>
              <a:rPr kumimoji="1" lang="en-US" altLang="zh-TW" dirty="0"/>
              <a:t>2.4G: 600</a:t>
            </a:r>
            <a:r>
              <a:rPr kumimoji="1" lang="en-US" altLang="zh-TW" baseline="0" dirty="0"/>
              <a:t> Mbps (4*150Mbps)</a:t>
            </a:r>
          </a:p>
          <a:p>
            <a:r>
              <a:rPr kumimoji="1" lang="zh-TW" altLang="en-US" baseline="0" dirty="0"/>
              <a:t>支援 </a:t>
            </a:r>
            <a:r>
              <a:rPr kumimoji="1" lang="en-US" altLang="zh-TW" baseline="0" dirty="0"/>
              <a:t>160MHz </a:t>
            </a:r>
            <a:r>
              <a:rPr kumimoji="1" lang="zh-TW" altLang="en-US" baseline="0" dirty="0"/>
              <a:t>連續模式（</a:t>
            </a:r>
            <a:r>
              <a:rPr kumimoji="1" lang="en-US" altLang="zh-TW" baseline="0" dirty="0"/>
              <a:t>Contiguous</a:t>
            </a:r>
            <a:r>
              <a:rPr kumimoji="1" lang="zh-TW" altLang="en-US" baseline="0" dirty="0"/>
              <a:t>）與 </a:t>
            </a:r>
            <a:r>
              <a:rPr kumimoji="1" lang="en-US" altLang="zh-TW" baseline="0" dirty="0"/>
              <a:t>80MHz </a:t>
            </a:r>
            <a:r>
              <a:rPr kumimoji="1" lang="zh-TW" altLang="en-US" baseline="0" dirty="0"/>
              <a:t>加 </a:t>
            </a:r>
            <a:r>
              <a:rPr kumimoji="1" lang="en-US" altLang="zh-TW" baseline="0" dirty="0"/>
              <a:t>80MHz </a:t>
            </a:r>
            <a:r>
              <a:rPr kumimoji="1" lang="zh-TW" altLang="en-US" baseline="0" dirty="0"/>
              <a:t>非連續（</a:t>
            </a:r>
            <a:r>
              <a:rPr kumimoji="1" lang="en-US" altLang="zh-TW" baseline="0" dirty="0"/>
              <a:t>Non-contiguous</a:t>
            </a:r>
            <a:r>
              <a:rPr kumimoji="1" lang="zh-TW" altLang="en-US" baseline="0" dirty="0"/>
              <a:t>）的 </a:t>
            </a:r>
            <a:r>
              <a:rPr kumimoji="1" lang="en-US" altLang="zh-TW" baseline="0" dirty="0"/>
              <a:t>802.11ac </a:t>
            </a:r>
            <a:r>
              <a:rPr kumimoji="1" lang="zh-TW" altLang="en-US" baseline="0" dirty="0"/>
              <a:t>頻寬組成方式，所提供資料傳輸容量為現有 </a:t>
            </a:r>
            <a:r>
              <a:rPr kumimoji="1" lang="en-US" altLang="zh-TW" baseline="0" dirty="0"/>
              <a:t>80MHz </a:t>
            </a:r>
            <a:r>
              <a:rPr kumimoji="1" lang="zh-TW" altLang="en-US" baseline="0" dirty="0"/>
              <a:t>通道的兩倍。</a:t>
            </a:r>
            <a:r>
              <a:rPr kumimoji="1" lang="en-US" altLang="zh-TW" baseline="0"/>
              <a:t>(spec: 20/40/80/160 MHz)</a:t>
            </a:r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27D3-15ED-EC48-9BAB-11BE28A64175}" type="slidenum">
              <a:rPr kumimoji="1" lang="zh-TW" altLang="en-US" smtClean="0"/>
              <a:pPr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3380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B5FD-51A0-4935-B8FB-1093481EEADB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578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B5FD-51A0-4935-B8FB-1093481EEADB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420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27D3-15ED-EC48-9BAB-11BE28A64175}" type="slidenum">
              <a:rPr kumimoji="1" lang="zh-TW" altLang="en-US" smtClean="0"/>
              <a:pPr/>
              <a:t>21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B5FD-51A0-4935-B8FB-1093481EEADB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78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8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B5FD-51A0-4935-B8FB-1093481EEAD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05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049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3896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02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99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1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27D3-15ED-EC48-9BAB-11BE28A64175}" type="slidenum">
              <a:rPr kumimoji="1" lang="zh-TW" altLang="en-US" smtClean="0"/>
              <a:pPr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153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306_x53Be PPT\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60" y="-9017"/>
            <a:ext cx="9142879" cy="515251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347614"/>
            <a:ext cx="7772400" cy="864096"/>
          </a:xfrm>
        </p:spPr>
        <p:txBody>
          <a:bodyPr/>
          <a:lstStyle>
            <a:lvl1pPr algn="l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9512" y="843558"/>
            <a:ext cx="6400800" cy="648072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0306_x53Be PPT\底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393" y="-7145"/>
            <a:ext cx="9143213" cy="5157245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4916"/>
            <a:ext cx="8229600" cy="857250"/>
          </a:xfrm>
        </p:spPr>
        <p:txBody>
          <a:bodyPr>
            <a:normAutofit/>
          </a:bodyPr>
          <a:lstStyle>
            <a:lvl1pPr>
              <a:defRPr sz="4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5510"/>
            <a:ext cx="8229600" cy="3394472"/>
          </a:xfrm>
        </p:spPr>
        <p:txBody>
          <a:bodyPr/>
          <a:lstStyle>
            <a:lvl1pPr>
              <a:buFont typeface="Arial" pitchFamily="34" charset="0"/>
              <a:buChar char="•"/>
              <a:defRPr sz="2800" b="1">
                <a:latin typeface="微軟正黑體" pitchFamily="34" charset="-120"/>
                <a:ea typeface="微軟正黑體" pitchFamily="34" charset="-120"/>
              </a:defRPr>
            </a:lvl1pPr>
            <a:lvl2pPr>
              <a:buFont typeface="Arial" pitchFamily="34" charset="0"/>
              <a:buChar char="•"/>
              <a:defRPr sz="2400" b="1">
                <a:latin typeface="微軟正黑體" pitchFamily="34" charset="-120"/>
                <a:ea typeface="微軟正黑體" pitchFamily="34" charset="-120"/>
              </a:defRPr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9119" y="400050"/>
            <a:ext cx="6516797" cy="1714500"/>
          </a:xfrm>
        </p:spPr>
        <p:txBody>
          <a:bodyPr rtlCol="0" anchor="b">
            <a:normAutofit/>
          </a:bodyPr>
          <a:lstStyle>
            <a:lvl1pPr algn="l">
              <a:defRPr sz="4100" b="1" cap="none" baseline="0"/>
            </a:lvl1pPr>
          </a:lstStyle>
          <a:p>
            <a:pPr rtl="0"/>
            <a:r>
              <a:rPr lang="zh-TW" altLang="x-none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799119" y="2343150"/>
            <a:ext cx="6516797" cy="10287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45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x-none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306_x53Be PPT\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60" y="-9017"/>
            <a:ext cx="9142879" cy="515251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347614"/>
            <a:ext cx="7772400" cy="864096"/>
          </a:xfrm>
        </p:spPr>
        <p:txBody>
          <a:bodyPr/>
          <a:lstStyle>
            <a:lvl1pPr algn="l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9512" y="843558"/>
            <a:ext cx="6400800" cy="648072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6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png"/><Relationship Id="rId5" Type="http://schemas.openxmlformats.org/officeDocument/2006/relationships/image" Target="../media/image57.tiff"/><Relationship Id="rId10" Type="http://schemas.openxmlformats.org/officeDocument/2006/relationships/image" Target="../media/image61.png"/><Relationship Id="rId4" Type="http://schemas.openxmlformats.org/officeDocument/2006/relationships/image" Target="../media/image56.tiff"/><Relationship Id="rId9" Type="http://schemas.openxmlformats.org/officeDocument/2006/relationships/image" Target="../media/image40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0.png"/><Relationship Id="rId7" Type="http://schemas.openxmlformats.org/officeDocument/2006/relationships/image" Target="../media/image7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image" Target="../media/image101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3.png"/><Relationship Id="rId7" Type="http://schemas.openxmlformats.org/officeDocument/2006/relationships/image" Target="../media/image9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24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tiff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tif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347614"/>
            <a:ext cx="7772400" cy="864096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Arial" pitchFamily="34" charset="0"/>
                <a:cs typeface="Arial" pitchFamily="34" charset="0"/>
              </a:rPr>
              <a:t>TS-253Be/TS-453Be</a:t>
            </a:r>
            <a:r>
              <a:rPr lang="en-US" altLang="zh-TW" sz="3600" dirty="0"/>
              <a:t> </a:t>
            </a:r>
            <a:r>
              <a:rPr lang="zh-TW" altLang="en-US" sz="3600" dirty="0"/>
              <a:t>與 </a:t>
            </a:r>
            <a:br>
              <a:rPr lang="zh-TW" altLang="en-US" sz="3600" dirty="0"/>
            </a:br>
            <a:r>
              <a:rPr lang="en-US" altLang="zh-TW" sz="3600" dirty="0">
                <a:latin typeface="Arial" pitchFamily="34" charset="0"/>
                <a:cs typeface="Arial" pitchFamily="34" charset="0"/>
              </a:rPr>
              <a:t>QWA-AC2600</a:t>
            </a:r>
            <a:r>
              <a:rPr lang="en-US" altLang="zh-TW" sz="3600" dirty="0"/>
              <a:t> </a:t>
            </a:r>
            <a:r>
              <a:rPr lang="zh-TW" altLang="en-US" sz="3600" dirty="0"/>
              <a:t>無線網路擴充卡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9512" y="771550"/>
            <a:ext cx="6400800" cy="648072"/>
          </a:xfrm>
        </p:spPr>
        <p:txBody>
          <a:bodyPr>
            <a:normAutofit/>
          </a:bodyPr>
          <a:lstStyle/>
          <a:p>
            <a:r>
              <a:rPr lang="en-US" altLang="zh-TW" sz="2600" dirty="0" err="1">
                <a:solidFill>
                  <a:srgbClr val="002060"/>
                </a:solidFill>
              </a:rPr>
              <a:t>PCIe</a:t>
            </a:r>
            <a:r>
              <a:rPr lang="en-US" altLang="zh-TW" sz="2600" dirty="0">
                <a:solidFill>
                  <a:srgbClr val="002060"/>
                </a:solidFill>
              </a:rPr>
              <a:t> </a:t>
            </a:r>
            <a:r>
              <a:rPr lang="zh-TW" altLang="en-US" sz="2600" dirty="0">
                <a:solidFill>
                  <a:srgbClr val="002060"/>
                </a:solidFill>
              </a:rPr>
              <a:t>擴展無限可能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7D16E683-B8DA-544B-B03A-F9AEA0A67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22" y="5756087"/>
            <a:ext cx="531854" cy="260747"/>
          </a:xfrm>
          <a:prstGeom prst="rect">
            <a:avLst/>
          </a:prstGeom>
        </p:spPr>
      </p:pic>
      <p:pic>
        <p:nvPicPr>
          <p:cNvPr id="5" name="圖片 33" descr="PCIe icon.png">
            <a:extLst>
              <a:ext uri="{FF2B5EF4-FFF2-40B4-BE49-F238E27FC236}">
                <a16:creationId xmlns:a16="http://schemas.microsoft.com/office/drawing/2014/main" id="{C3DB5D7F-CA9E-6E43-BC22-6FEC03B492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5256" y="5705789"/>
            <a:ext cx="482120" cy="397845"/>
          </a:xfrm>
          <a:prstGeom prst="rect">
            <a:avLst/>
          </a:prstGeom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A2684A40-6762-9541-9298-F2C19771C3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257" y="5470073"/>
            <a:ext cx="559157" cy="542048"/>
          </a:xfrm>
          <a:prstGeom prst="rect">
            <a:avLst/>
          </a:prstGeom>
        </p:spPr>
      </p:pic>
      <p:sp>
        <p:nvSpPr>
          <p:cNvPr id="7" name="TextBox 23">
            <a:extLst>
              <a:ext uri="{FF2B5EF4-FFF2-40B4-BE49-F238E27FC236}">
                <a16:creationId xmlns:a16="http://schemas.microsoft.com/office/drawing/2014/main" id="{A6CC13AB-3196-704E-8C46-0F7277958E56}"/>
              </a:ext>
            </a:extLst>
          </p:cNvPr>
          <p:cNvSpPr txBox="1"/>
          <p:nvPr/>
        </p:nvSpPr>
        <p:spPr>
          <a:xfrm>
            <a:off x="1208387" y="5781298"/>
            <a:ext cx="530896" cy="23082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擴充槽</a:t>
            </a:r>
            <a:endParaRPr lang="en-US"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81" descr="windows 認證.png">
            <a:extLst>
              <a:ext uri="{FF2B5EF4-FFF2-40B4-BE49-F238E27FC236}">
                <a16:creationId xmlns:a16="http://schemas.microsoft.com/office/drawing/2014/main" id="{DB9903C7-03D5-984E-9BDB-697980EC6A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118" y="5475195"/>
            <a:ext cx="428573" cy="536266"/>
          </a:xfrm>
          <a:prstGeom prst="rect">
            <a:avLst/>
          </a:prstGeom>
        </p:spPr>
      </p:pic>
      <p:pic>
        <p:nvPicPr>
          <p:cNvPr id="9" name="圖片 39" descr="cp_k_ww_4c_075.png">
            <a:extLst>
              <a:ext uri="{FF2B5EF4-FFF2-40B4-BE49-F238E27FC236}">
                <a16:creationId xmlns:a16="http://schemas.microsoft.com/office/drawing/2014/main" id="{3F732B60-EC29-CC40-B6A7-4FAECF0096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86" y="5472035"/>
            <a:ext cx="540016" cy="540086"/>
          </a:xfrm>
          <a:prstGeom prst="rect">
            <a:avLst/>
          </a:prstGeom>
        </p:spPr>
      </p:pic>
      <p:pic>
        <p:nvPicPr>
          <p:cNvPr id="2051" name="Picture 3" descr="C:\Users\user\Desktop\0306_x53Be PPT\HDMI_black_EPS_good_TM [轉換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4443958"/>
            <a:ext cx="1008113" cy="234837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2843808" y="4701793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TS-453Be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44008" y="4701793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TS-253Be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740352" y="4011910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QWA-AC2600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4572000" y="3851514"/>
            <a:ext cx="4201210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388032" y="3851514"/>
            <a:ext cx="3967944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5699586" y="2547054"/>
            <a:ext cx="3080725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>
            <a:off x="388032" y="2547054"/>
            <a:ext cx="5120072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2937926" y="1253293"/>
            <a:ext cx="3290257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6404047" y="1253293"/>
            <a:ext cx="2376264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388032" y="1253293"/>
            <a:ext cx="2376264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572359" y="3450494"/>
            <a:ext cx="9749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QXG-10G1T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07402" y="3450494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LAN-1G2T-I210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083918"/>
            <a:ext cx="1296144" cy="86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提高應用性的豐富配件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74" y="1662364"/>
            <a:ext cx="792872" cy="495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09" y="1662364"/>
            <a:ext cx="792871" cy="495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006" y="1735794"/>
            <a:ext cx="683767" cy="349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378" y="1250913"/>
            <a:ext cx="1093230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zh-TW" alt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擴充裝置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849" y="2124852"/>
            <a:ext cx="758523" cy="26160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UX-800P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4483" y="2124852"/>
            <a:ext cx="758523" cy="26160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UX-500P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3603" y="1250913"/>
            <a:ext cx="1266354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zh-TW" alt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記憶體模組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89683" y="1663786"/>
            <a:ext cx="1903067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RAM-4GDR3LA0-SO-1866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89683" y="1878100"/>
            <a:ext cx="1903067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RAM-2GDR3LA0-SO-1866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7708" y="2540658"/>
            <a:ext cx="1266354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zh-TW" alt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網路擴充卡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880" y="3924277"/>
            <a:ext cx="1378564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QM2 </a:t>
            </a:r>
            <a:r>
              <a:rPr lang="zh-TW" alt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擴充卡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6016" y="3924277"/>
            <a:ext cx="2813252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 charset="-120"/>
              </a:rPr>
              <a:t>256GB M.2 SATA 6Gb/s SSD*</a:t>
            </a:r>
          </a:p>
        </p:txBody>
      </p:sp>
      <p:grpSp>
        <p:nvGrpSpPr>
          <p:cNvPr id="5" name="群組 37"/>
          <p:cNvGrpSpPr/>
          <p:nvPr/>
        </p:nvGrpSpPr>
        <p:grpSpPr>
          <a:xfrm>
            <a:off x="5940152" y="4291549"/>
            <a:ext cx="2577886" cy="489049"/>
            <a:chOff x="4906424" y="5751089"/>
            <a:chExt cx="2523988" cy="652065"/>
          </a:xfrm>
        </p:grpSpPr>
        <p:sp>
          <p:nvSpPr>
            <p:cNvPr id="28" name="Rectangle 27"/>
            <p:cNvSpPr/>
            <p:nvPr/>
          </p:nvSpPr>
          <p:spPr>
            <a:xfrm>
              <a:off x="4927010" y="5751089"/>
              <a:ext cx="1717334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SSD-M2080-256GB-A01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06424" y="6054341"/>
              <a:ext cx="2523988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* </a:t>
              </a:r>
              <a:r>
                <a:rPr lang="zh-TW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需要與</a:t>
              </a:r>
              <a:r>
                <a:rPr lang="en-US" altLang="zh-TW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 QM2 </a:t>
              </a:r>
              <a:r>
                <a:rPr lang="zh-TW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擴充卡搭配使用</a:t>
              </a:r>
              <a:endPara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979712" y="4083918"/>
            <a:ext cx="1140038" cy="76943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</a:t>
            </a:r>
          </a:p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QM2-2P</a:t>
            </a:r>
          </a:p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QM2-2S10G1T</a:t>
            </a:r>
          </a:p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QM2-2P10G1T</a:t>
            </a:r>
          </a:p>
        </p:txBody>
      </p:sp>
      <p:pic>
        <p:nvPicPr>
          <p:cNvPr id="50" name="圖片 49" descr="LAN-10G2SF-MLX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62" y="2747865"/>
            <a:ext cx="1090434" cy="817932"/>
          </a:xfrm>
          <a:prstGeom prst="rect">
            <a:avLst/>
          </a:prstGeom>
        </p:spPr>
      </p:pic>
      <p:sp>
        <p:nvSpPr>
          <p:cNvPr id="51" name="TextBox 29"/>
          <p:cNvSpPr txBox="1"/>
          <p:nvPr/>
        </p:nvSpPr>
        <p:spPr>
          <a:xfrm>
            <a:off x="643423" y="3450498"/>
            <a:ext cx="1393312" cy="26160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LAN-10G2SF-MLX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05842" y="1250913"/>
            <a:ext cx="1599779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altLang="zh-TW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USB 3.1 </a:t>
            </a:r>
            <a:r>
              <a:rPr lang="zh-TW" alt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擴充卡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21014" y="2117872"/>
            <a:ext cx="1223394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USB-U31A2P01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540" y="1419622"/>
            <a:ext cx="927491" cy="798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299942"/>
            <a:ext cx="1226116" cy="61913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24EB762-5522-B147-94BF-5B52D69CDCF5}"/>
              </a:ext>
            </a:extLst>
          </p:cNvPr>
          <p:cNvSpPr txBox="1"/>
          <p:nvPr/>
        </p:nvSpPr>
        <p:spPr>
          <a:xfrm>
            <a:off x="5892308" y="2540658"/>
            <a:ext cx="1657487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zh-Hant" alt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無線網路</a:t>
            </a:r>
            <a:r>
              <a:rPr lang="zh-TW" altLang="en-US" sz="135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擴充卡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" name="Picture 4" descr="\\10.64.2.86\Marketing\TO 家瑄\QW-AC2600.QWA-AC1900U\1-1.png">
            <a:extLst>
              <a:ext uri="{FF2B5EF4-FFF2-40B4-BE49-F238E27FC236}">
                <a16:creationId xmlns:a16="http://schemas.microsoft.com/office/drawing/2014/main" id="{91345FD4-2C0B-724E-9009-8DBBE9BAA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8438" y="2643758"/>
            <a:ext cx="647012" cy="812800"/>
          </a:xfrm>
          <a:prstGeom prst="rect">
            <a:avLst/>
          </a:prstGeom>
          <a:noFill/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2AAB11F-436B-A147-9685-AB9DCC4B47B4}"/>
              </a:ext>
            </a:extLst>
          </p:cNvPr>
          <p:cNvSpPr txBox="1"/>
          <p:nvPr/>
        </p:nvSpPr>
        <p:spPr>
          <a:xfrm>
            <a:off x="6052385" y="3450494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QWA-AC2600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54F071-A259-EF42-9A0B-90C5F3653F50}"/>
              </a:ext>
            </a:extLst>
          </p:cNvPr>
          <p:cNvSpPr txBox="1"/>
          <p:nvPr/>
        </p:nvSpPr>
        <p:spPr>
          <a:xfrm>
            <a:off x="7517775" y="3450494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QWA-AC1900U</a:t>
            </a:r>
          </a:p>
        </p:txBody>
      </p:sp>
      <p:pic>
        <p:nvPicPr>
          <p:cNvPr id="1027" name="Picture 3" descr="C:\Users\user\Desktop\0306_x53Be PPT\QXG-10G1T_To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2850257"/>
            <a:ext cx="1008112" cy="630070"/>
          </a:xfrm>
          <a:prstGeom prst="rect">
            <a:avLst/>
          </a:prstGeom>
          <a:noFill/>
        </p:spPr>
      </p:pic>
      <p:pic>
        <p:nvPicPr>
          <p:cNvPr id="1028" name="Picture 4" descr="C:\Users\user\Desktop\照片\On-line-shop\LAN-卡\LAN-1G2T-D正面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3968" y="2615183"/>
            <a:ext cx="1008112" cy="1008112"/>
          </a:xfrm>
          <a:prstGeom prst="rect">
            <a:avLst/>
          </a:prstGeom>
          <a:noFill/>
        </p:spPr>
      </p:pic>
      <p:pic>
        <p:nvPicPr>
          <p:cNvPr id="62" name="Picture 4" descr="C:\Users\user\Desktop\0306_x53Be PPT\2600-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8144" y="2780572"/>
            <a:ext cx="576064" cy="705679"/>
          </a:xfrm>
          <a:prstGeom prst="rect">
            <a:avLst/>
          </a:prstGeom>
          <a:noFill/>
        </p:spPr>
      </p:pic>
      <p:pic>
        <p:nvPicPr>
          <p:cNvPr id="1029" name="Picture 5" descr="C:\Users\user\Desktop\0306_x53Be PPT\IMG_7275-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28184" y="2934254"/>
            <a:ext cx="1176867" cy="595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49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79512" y="1563638"/>
            <a:ext cx="5976664" cy="864096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zh-TW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利用</a:t>
            </a:r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 QWA-AC2600 </a:t>
            </a:r>
            <a:r>
              <a:rPr lang="zh-TW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同步雙頻無線</a:t>
            </a:r>
            <a:b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</a:br>
            <a:r>
              <a:rPr lang="en-US" altLang="zh-TW" sz="25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PCIe</a:t>
            </a:r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 </a:t>
            </a:r>
            <a:r>
              <a:rPr lang="zh-TW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擴充卡替</a:t>
            </a:r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 NAS </a:t>
            </a:r>
            <a:r>
              <a:rPr lang="zh-TW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新增</a:t>
            </a:r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 AP </a:t>
            </a:r>
            <a:r>
              <a:rPr lang="zh-TW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功能</a:t>
            </a:r>
          </a:p>
        </p:txBody>
      </p:sp>
      <p:sp>
        <p:nvSpPr>
          <p:cNvPr id="5" name="子標題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zh-TW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QWA-AC2600</a:t>
            </a:r>
            <a:endParaRPr kumimoji="1" lang="zh-TW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5" descr="C:\Users\user\Desktop\0306_x53Be PPT\2600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468152"/>
            <a:ext cx="1996455" cy="2445657"/>
          </a:xfrm>
          <a:prstGeom prst="rect">
            <a:avLst/>
          </a:prstGeom>
          <a:noFill/>
        </p:spPr>
      </p:pic>
      <p:pic>
        <p:nvPicPr>
          <p:cNvPr id="6148" name="Picture 4" descr="C:\Users\user\Desktop\0306_x53Be PPT\26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571750"/>
            <a:ext cx="4390034" cy="2506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12480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0306_x53Be PPT\26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7" y="1491630"/>
            <a:ext cx="5832648" cy="333044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Autofit/>
          </a:bodyPr>
          <a:lstStyle/>
          <a:p>
            <a:r>
              <a:rPr kumimoji="1" lang="en-US" altLang="zh-TW" dirty="0"/>
              <a:t>QWA-AC2600 </a:t>
            </a:r>
            <a:r>
              <a:rPr kumimoji="1" lang="en-US" altLang="zh-TW" dirty="0" err="1"/>
              <a:t>PCIe</a:t>
            </a:r>
            <a:r>
              <a:rPr kumimoji="1" lang="en-US" altLang="zh-TW" dirty="0"/>
              <a:t> </a:t>
            </a:r>
            <a:r>
              <a:rPr kumimoji="1" lang="zh-TW" altLang="en-US" dirty="0"/>
              <a:t>無線網卡</a:t>
            </a:r>
          </a:p>
        </p:txBody>
      </p:sp>
      <p:sp>
        <p:nvSpPr>
          <p:cNvPr id="10" name="Shape 178"/>
          <p:cNvSpPr txBox="1"/>
          <p:nvPr/>
        </p:nvSpPr>
        <p:spPr>
          <a:xfrm>
            <a:off x="179512" y="2067694"/>
            <a:ext cx="2217503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搭配磁吸式四天線底座</a:t>
            </a:r>
          </a:p>
        </p:txBody>
      </p:sp>
      <p:sp>
        <p:nvSpPr>
          <p:cNvPr id="11" name="Shape 180"/>
          <p:cNvSpPr txBox="1"/>
          <p:nvPr/>
        </p:nvSpPr>
        <p:spPr>
          <a:xfrm>
            <a:off x="-275676" y="1707654"/>
            <a:ext cx="2759444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 X 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可拆式</a:t>
            </a:r>
            <a:r>
              <a:rPr lang="x-none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RP-SMA 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接口</a:t>
            </a:r>
          </a:p>
        </p:txBody>
      </p:sp>
      <p:sp>
        <p:nvSpPr>
          <p:cNvPr id="17" name="Shape 183"/>
          <p:cNvSpPr txBox="1"/>
          <p:nvPr/>
        </p:nvSpPr>
        <p:spPr>
          <a:xfrm>
            <a:off x="728849" y="4161358"/>
            <a:ext cx="175492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15000"/>
              </a:lnSpc>
            </a:pP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支援多數</a:t>
            </a:r>
            <a:r>
              <a:rPr lang="en-US" altLang="zh-TW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NAS </a:t>
            </a: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機種</a:t>
            </a:r>
          </a:p>
        </p:txBody>
      </p:sp>
      <p:sp>
        <p:nvSpPr>
          <p:cNvPr id="18" name="Shape 185"/>
          <p:cNvSpPr txBox="1"/>
          <p:nvPr/>
        </p:nvSpPr>
        <p:spPr>
          <a:xfrm>
            <a:off x="107504" y="3877419"/>
            <a:ext cx="2376265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85733" algn="r">
              <a:lnSpc>
                <a:spcPct val="115000"/>
              </a:lnSpc>
              <a:buClr>
                <a:schemeClr val="dk1"/>
              </a:buClr>
            </a:pP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半高</a:t>
            </a: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PCIe</a:t>
            </a: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擴充卡設計</a:t>
            </a:r>
          </a:p>
        </p:txBody>
      </p:sp>
      <p:sp>
        <p:nvSpPr>
          <p:cNvPr id="23" name="Shape 188"/>
          <p:cNvSpPr txBox="1"/>
          <p:nvPr/>
        </p:nvSpPr>
        <p:spPr>
          <a:xfrm>
            <a:off x="4355976" y="4155926"/>
            <a:ext cx="3384376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高達</a:t>
            </a: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nl-NL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500 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B/s </a:t>
            </a:r>
            <a:r>
              <a:rPr lang="en-US" altLang="zh-TW" sz="1600" b="1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PCIe</a:t>
            </a:r>
            <a:r>
              <a:rPr lang="en-US" altLang="zh-TW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nl-NL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頻寬</a:t>
            </a:r>
            <a:endParaRPr lang="nl-NL" sz="16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15000"/>
              </a:lnSpc>
            </a:pPr>
            <a:endParaRPr lang="zh-TW" altLang="en-US" sz="16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Shape 190"/>
          <p:cNvSpPr txBox="1"/>
          <p:nvPr/>
        </p:nvSpPr>
        <p:spPr>
          <a:xfrm>
            <a:off x="4355976" y="4443958"/>
            <a:ext cx="4032448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400" b="1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PCIe</a:t>
            </a:r>
            <a:r>
              <a:rPr lang="en-US" altLang="zh-TW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Gen 2 x1 </a:t>
            </a: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相容於所有 </a:t>
            </a:r>
            <a:r>
              <a:rPr lang="en-US" altLang="zh-TW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sp>
        <p:nvSpPr>
          <p:cNvPr id="30" name="Shape 193"/>
          <p:cNvSpPr txBox="1"/>
          <p:nvPr/>
        </p:nvSpPr>
        <p:spPr>
          <a:xfrm>
            <a:off x="5868144" y="1825240"/>
            <a:ext cx="3168352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即時監控</a:t>
            </a:r>
            <a:r>
              <a:rPr lang="en-US" altLang="zh-TW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IC </a:t>
            </a:r>
            <a:r>
              <a:rPr lang="zh-TW" altLang="en-US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溫度以調整高中低轉速</a:t>
            </a:r>
            <a:r>
              <a:rPr lang="en-US" altLang="zh-TW" sz="1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1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Shape 195"/>
          <p:cNvSpPr txBox="1"/>
          <p:nvPr/>
        </p:nvSpPr>
        <p:spPr>
          <a:xfrm>
            <a:off x="5580112" y="1491630"/>
            <a:ext cx="324036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16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主動式散熱模組提供絕佳傳輸品質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107504" y="2067694"/>
            <a:ext cx="2304256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2411760" y="2067694"/>
            <a:ext cx="432048" cy="72008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467545" y="4227934"/>
            <a:ext cx="208823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2555777" y="3651870"/>
            <a:ext cx="288032" cy="57606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5864047" y="1851670"/>
            <a:ext cx="281240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H="1">
            <a:off x="5508104" y="1851670"/>
            <a:ext cx="360040" cy="79208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4427985" y="4515966"/>
            <a:ext cx="324035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H="1" flipV="1">
            <a:off x="4067945" y="3867894"/>
            <a:ext cx="360040" cy="64807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16926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橢圓形圖說文字 22"/>
          <p:cNvSpPr/>
          <p:nvPr/>
        </p:nvSpPr>
        <p:spPr>
          <a:xfrm rot="1641765">
            <a:off x="6476329" y="1737481"/>
            <a:ext cx="2242308" cy="224230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7" name="Picture 3" descr="C:\Users\user\Desktop\Qwifi_stand0302\0302\wifi.40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24" y="1046172"/>
            <a:ext cx="5622408" cy="4097329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高擴展性的四天線延伸式底座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306649" y="3679093"/>
            <a:ext cx="3600998" cy="34625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並可因應環境更換適合的天線類型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251520" y="2137148"/>
            <a:ext cx="2908501" cy="34625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彈性部署位置讓訊號最佳化</a:t>
            </a:r>
          </a:p>
        </p:txBody>
      </p:sp>
      <p:sp>
        <p:nvSpPr>
          <p:cNvPr id="31" name="平行四邊形 30"/>
          <p:cNvSpPr/>
          <p:nvPr/>
        </p:nvSpPr>
        <p:spPr>
          <a:xfrm>
            <a:off x="-252536" y="1635646"/>
            <a:ext cx="3960440" cy="360040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80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公分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RF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高頻同軸電纜</a:t>
            </a:r>
          </a:p>
        </p:txBody>
      </p:sp>
      <p:sp>
        <p:nvSpPr>
          <p:cNvPr id="32" name="平行四邊形 31"/>
          <p:cNvSpPr/>
          <p:nvPr/>
        </p:nvSpPr>
        <p:spPr>
          <a:xfrm>
            <a:off x="-324544" y="3219822"/>
            <a:ext cx="4608512" cy="360040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b="1" spc="-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4 x 5dBi</a:t>
            </a:r>
            <a:r>
              <a:rPr lang="zh-TW" altLang="en-US" b="1" spc="-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可替換式雙頻全向性增益天線</a:t>
            </a:r>
          </a:p>
        </p:txBody>
      </p:sp>
      <p:pic>
        <p:nvPicPr>
          <p:cNvPr id="2051" name="Picture 3" descr="C:\Users\user\Desktop\0306_x53Be PPT\16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0720" y="1816382"/>
            <a:ext cx="2088232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0387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0305_1.jpg"/>
          <p:cNvPicPr>
            <a:picLocks noChangeAspect="1"/>
          </p:cNvPicPr>
          <p:nvPr/>
        </p:nvPicPr>
        <p:blipFill>
          <a:blip r:embed="rId3" cstate="print"/>
          <a:srcRect l="14113" t="2665" r="18455" b="27563"/>
          <a:stretch>
            <a:fillRect/>
          </a:stretch>
        </p:blipFill>
        <p:spPr>
          <a:xfrm>
            <a:off x="4644008" y="1961801"/>
            <a:ext cx="3526082" cy="2432560"/>
          </a:xfrm>
          <a:prstGeom prst="rect">
            <a:avLst/>
          </a:prstGeom>
        </p:spPr>
      </p:pic>
      <p:sp>
        <p:nvSpPr>
          <p:cNvPr id="53" name="橢圓 52"/>
          <p:cNvSpPr/>
          <p:nvPr/>
        </p:nvSpPr>
        <p:spPr>
          <a:xfrm>
            <a:off x="7050459" y="1306342"/>
            <a:ext cx="2016224" cy="20162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靈活部署的外接磁吸式天線座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835696" y="4431921"/>
            <a:ext cx="2446836" cy="34625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利用壁掛孔固定於牆面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724128" y="4431921"/>
            <a:ext cx="2908501" cy="34625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磁性底座可固定於金屬表面</a:t>
            </a:r>
          </a:p>
        </p:txBody>
      </p:sp>
      <p:pic>
        <p:nvPicPr>
          <p:cNvPr id="15" name="圖片 14" descr="0305_1.jpg"/>
          <p:cNvPicPr>
            <a:picLocks noChangeAspect="1"/>
          </p:cNvPicPr>
          <p:nvPr/>
        </p:nvPicPr>
        <p:blipFill>
          <a:blip r:embed="rId4" cstate="print"/>
          <a:srcRect l="2" t="6445" r="2380" b="1664"/>
          <a:stretch>
            <a:fillRect/>
          </a:stretch>
        </p:blipFill>
        <p:spPr>
          <a:xfrm>
            <a:off x="869701" y="1961801"/>
            <a:ext cx="3439136" cy="2428892"/>
          </a:xfrm>
          <a:prstGeom prst="rect">
            <a:avLst/>
          </a:prstGeom>
        </p:spPr>
      </p:pic>
      <p:sp>
        <p:nvSpPr>
          <p:cNvPr id="46" name="平行四邊形 45"/>
          <p:cNvSpPr/>
          <p:nvPr/>
        </p:nvSpPr>
        <p:spPr>
          <a:xfrm>
            <a:off x="539552" y="4227934"/>
            <a:ext cx="1368152" cy="432048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可壁掛</a:t>
            </a:r>
          </a:p>
        </p:txBody>
      </p:sp>
      <p:sp>
        <p:nvSpPr>
          <p:cNvPr id="47" name="平行四邊形 46"/>
          <p:cNvSpPr/>
          <p:nvPr/>
        </p:nvSpPr>
        <p:spPr>
          <a:xfrm>
            <a:off x="4427984" y="4227934"/>
            <a:ext cx="1368152" cy="432048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可磁吸</a:t>
            </a:r>
          </a:p>
        </p:txBody>
      </p:sp>
      <p:sp>
        <p:nvSpPr>
          <p:cNvPr id="51" name="橢圓 50"/>
          <p:cNvSpPr/>
          <p:nvPr/>
        </p:nvSpPr>
        <p:spPr>
          <a:xfrm>
            <a:off x="69084" y="1306342"/>
            <a:ext cx="2016224" cy="20162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C:\Users\user\Desktop\0306_x53Be PPT\14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347614"/>
            <a:ext cx="1934443" cy="1934443"/>
          </a:xfrm>
          <a:prstGeom prst="rect">
            <a:avLst/>
          </a:prstGeom>
          <a:noFill/>
        </p:spPr>
      </p:pic>
      <p:pic>
        <p:nvPicPr>
          <p:cNvPr id="1027" name="Picture 3" descr="C:\Users\user\Desktop\0306_x53Be PPT\15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347614"/>
            <a:ext cx="1934443" cy="1934443"/>
          </a:xfrm>
          <a:prstGeom prst="rect">
            <a:avLst/>
          </a:prstGeom>
          <a:noFill/>
        </p:spPr>
      </p:pic>
      <p:cxnSp>
        <p:nvCxnSpPr>
          <p:cNvPr id="55" name="直線接點 54"/>
          <p:cNvCxnSpPr/>
          <p:nvPr/>
        </p:nvCxnSpPr>
        <p:spPr>
          <a:xfrm>
            <a:off x="1835696" y="1707654"/>
            <a:ext cx="18002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/>
          <p:cNvCxnSpPr/>
          <p:nvPr/>
        </p:nvCxnSpPr>
        <p:spPr>
          <a:xfrm flipV="1">
            <a:off x="3643580" y="1684602"/>
            <a:ext cx="1" cy="64807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>
            <a:off x="6732240" y="1707654"/>
            <a:ext cx="52806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/>
          <p:nvPr/>
        </p:nvCxnSpPr>
        <p:spPr>
          <a:xfrm flipV="1">
            <a:off x="6731214" y="1718190"/>
            <a:ext cx="0" cy="38309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user\Desktop\0306_x53Be PPT\38413186_xxl.png"/>
          <p:cNvPicPr>
            <a:picLocks noChangeAspect="1" noChangeArrowheads="1"/>
          </p:cNvPicPr>
          <p:nvPr/>
        </p:nvPicPr>
        <p:blipFill>
          <a:blip r:embed="rId3" cstate="print"/>
          <a:srcRect b="28283"/>
          <a:stretch>
            <a:fillRect/>
          </a:stretch>
        </p:blipFill>
        <p:spPr bwMode="auto">
          <a:xfrm>
            <a:off x="0" y="946498"/>
            <a:ext cx="9144000" cy="4197002"/>
          </a:xfrm>
          <a:prstGeom prst="rect">
            <a:avLst/>
          </a:prstGeom>
          <a:noFill/>
        </p:spPr>
      </p:pic>
      <p:pic>
        <p:nvPicPr>
          <p:cNvPr id="11266" name="Picture 2" descr="C:\Users\user\Desktop\0306_x53Be PPT\IMG_7275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177805" y="1851670"/>
            <a:ext cx="4569826" cy="2313474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Autofit/>
          </a:bodyPr>
          <a:lstStyle/>
          <a:p>
            <a:r>
              <a:rPr kumimoji="1" lang="en-US" altLang="zh-TW" dirty="0"/>
              <a:t>Qualcomm QCA9984</a:t>
            </a:r>
            <a:r>
              <a:rPr kumimoji="1" lang="zh-TW" altLang="en-US" dirty="0"/>
              <a:t> 無線晶片</a:t>
            </a:r>
          </a:p>
        </p:txBody>
      </p:sp>
      <p:grpSp>
        <p:nvGrpSpPr>
          <p:cNvPr id="5" name="群組 8"/>
          <p:cNvGrpSpPr/>
          <p:nvPr/>
        </p:nvGrpSpPr>
        <p:grpSpPr>
          <a:xfrm>
            <a:off x="6516216" y="2211710"/>
            <a:ext cx="1800200" cy="1832141"/>
            <a:chOff x="2170415" y="4884789"/>
            <a:chExt cx="1192716" cy="1248089"/>
          </a:xfrm>
        </p:grpSpPr>
        <p:sp>
          <p:nvSpPr>
            <p:cNvPr id="6" name="Shape 273"/>
            <p:cNvSpPr/>
            <p:nvPr/>
          </p:nvSpPr>
          <p:spPr>
            <a:xfrm>
              <a:off x="2170415" y="4884789"/>
              <a:ext cx="1192716" cy="12480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5" cstate="print"/>
            <a:srcRect l="14375" t="3155" r="2920" b="3237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群組 9"/>
          <p:cNvGrpSpPr/>
          <p:nvPr/>
        </p:nvGrpSpPr>
        <p:grpSpPr>
          <a:xfrm>
            <a:off x="9468544" y="1635646"/>
            <a:ext cx="811459" cy="851852"/>
            <a:chOff x="2170415" y="4835735"/>
            <a:chExt cx="1235313" cy="1297142"/>
          </a:xfrm>
        </p:grpSpPr>
        <p:sp>
          <p:nvSpPr>
            <p:cNvPr id="11" name="Shape 273"/>
            <p:cNvSpPr/>
            <p:nvPr/>
          </p:nvSpPr>
          <p:spPr>
            <a:xfrm>
              <a:off x="2170415" y="4835735"/>
              <a:ext cx="1235313" cy="12971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5" cstate="print"/>
            <a:srcRect l="14375" t="3155" r="2920" b="3237"/>
            <a:stretch/>
          </p:blipFill>
          <p:spPr>
            <a:xfrm>
              <a:off x="2261892" y="4964022"/>
              <a:ext cx="1042818" cy="105341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文字方塊 19"/>
          <p:cNvSpPr txBox="1"/>
          <p:nvPr/>
        </p:nvSpPr>
        <p:spPr>
          <a:xfrm>
            <a:off x="508814" y="2139702"/>
            <a:ext cx="2551018" cy="2562248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  支援多使用者同時通  </a:t>
            </a:r>
            <a:endParaRPr kumimoji="1"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訊並讓無線傳輸速度</a:t>
            </a:r>
            <a:endParaRPr kumimoji="1"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不打折</a:t>
            </a:r>
            <a:endParaRPr kumimoji="1"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  符合 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IEEE 802.11ac </a:t>
            </a:r>
          </a:p>
          <a:p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   wave 2</a:t>
            </a:r>
          </a:p>
          <a:p>
            <a:pPr>
              <a:buFont typeface="Arial" pitchFamily="34" charset="0"/>
              <a:buChar char="•"/>
            </a:pP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 相容於 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IEEE 802.11ac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，</a:t>
            </a:r>
            <a:endParaRPr kumimoji="1"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   IEEE 802.11n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IEEE </a:t>
            </a:r>
          </a:p>
          <a:p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   802.11a/b/g</a:t>
            </a:r>
          </a:p>
          <a:p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平行四邊形 15"/>
          <p:cNvSpPr/>
          <p:nvPr/>
        </p:nvSpPr>
        <p:spPr>
          <a:xfrm>
            <a:off x="467544" y="1635646"/>
            <a:ext cx="2520280" cy="360040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charset="0"/>
              </a:rPr>
              <a:t>4 x 4 MU-MIMO 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Arial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468544" y="41151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多人無線裝置當底圖</a:t>
            </a:r>
          </a:p>
        </p:txBody>
      </p:sp>
      <p:pic>
        <p:nvPicPr>
          <p:cNvPr id="23" name="Picture 8" descr="C:\Users\user\Desktop\0306_x53Be PPT\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571750"/>
            <a:ext cx="1149002" cy="1240264"/>
          </a:xfrm>
          <a:prstGeom prst="rect">
            <a:avLst/>
          </a:prstGeom>
          <a:noFill/>
        </p:spPr>
      </p:pic>
      <p:pic>
        <p:nvPicPr>
          <p:cNvPr id="25" name="Picture 5" descr="C:\Users\user\Desktop\0306_x53Be PPT\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211710"/>
            <a:ext cx="2262555" cy="984713"/>
          </a:xfrm>
          <a:prstGeom prst="rect">
            <a:avLst/>
          </a:prstGeom>
          <a:noFill/>
        </p:spPr>
      </p:pic>
      <p:pic>
        <p:nvPicPr>
          <p:cNvPr id="26" name="Picture 4" descr="WirelessAP St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244" flipH="1">
            <a:off x="5116458" y="2377597"/>
            <a:ext cx="389492" cy="30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user\Desktop\0306_x53Be PPT\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3435846"/>
            <a:ext cx="1320912" cy="1080120"/>
          </a:xfrm>
          <a:prstGeom prst="rect">
            <a:avLst/>
          </a:prstGeom>
          <a:noFill/>
        </p:spPr>
      </p:pic>
      <p:pic>
        <p:nvPicPr>
          <p:cNvPr id="29" name="Picture 4" descr="WirelessAP St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869" flipH="1">
            <a:off x="5177428" y="3472230"/>
            <a:ext cx="389492" cy="30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0306_x53Be PPT\40390705_xxl (1).png"/>
          <p:cNvPicPr>
            <a:picLocks noChangeAspect="1" noChangeArrowheads="1"/>
          </p:cNvPicPr>
          <p:nvPr/>
        </p:nvPicPr>
        <p:blipFill>
          <a:blip r:embed="rId3" cstate="print"/>
          <a:srcRect b="4987"/>
          <a:stretch>
            <a:fillRect/>
          </a:stretch>
        </p:blipFill>
        <p:spPr bwMode="auto">
          <a:xfrm>
            <a:off x="0" y="483518"/>
            <a:ext cx="9167403" cy="465998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Autofit/>
          </a:bodyPr>
          <a:lstStyle/>
          <a:p>
            <a:r>
              <a:rPr kumimoji="1" lang="en-US" altLang="zh-TW" sz="4100" dirty="0"/>
              <a:t>5GHz </a:t>
            </a:r>
            <a:r>
              <a:rPr kumimoji="1" lang="zh-TW" altLang="en-US" sz="4100" dirty="0"/>
              <a:t>與</a:t>
            </a:r>
            <a:r>
              <a:rPr kumimoji="1" lang="en-US" altLang="zh-TW" sz="4100" dirty="0"/>
              <a:t> 2.4GHz </a:t>
            </a:r>
            <a:r>
              <a:rPr kumimoji="1" lang="zh-TW" altLang="en-US" sz="4100" dirty="0"/>
              <a:t>雙頻併發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39552" y="2211710"/>
            <a:ext cx="3672408" cy="315479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de-DE" altLang="zh-TW" sz="1600" b="1" dirty="0">
                <a:latin typeface="微軟正黑體" pitchFamily="34" charset="-120"/>
                <a:ea typeface="微軟正黑體" pitchFamily="34" charset="-120"/>
              </a:rPr>
              <a:t>802.11ac</a:t>
            </a:r>
            <a:r>
              <a:rPr kumimoji="1" lang="zh-TW" altLang="en-US" sz="1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sz="1600" b="1" dirty="0">
                <a:latin typeface="微軟正黑體" pitchFamily="34" charset="-120"/>
                <a:ea typeface="微軟正黑體" pitchFamily="34" charset="-120"/>
              </a:rPr>
              <a:t>(5GHz) </a:t>
            </a:r>
            <a:r>
              <a:rPr kumimoji="1" lang="zh-TW" altLang="en-US" sz="1600" b="1" dirty="0">
                <a:latin typeface="微軟正黑體" pitchFamily="34" charset="-120"/>
                <a:ea typeface="微軟正黑體" pitchFamily="34" charset="-120"/>
              </a:rPr>
              <a:t>可達 </a:t>
            </a:r>
            <a:r>
              <a:rPr kumimoji="1" lang="de-DE" altLang="zh-TW" sz="1600" b="1" dirty="0">
                <a:latin typeface="微軟正黑體" pitchFamily="34" charset="-120"/>
                <a:ea typeface="微軟正黑體" pitchFamily="34" charset="-120"/>
              </a:rPr>
              <a:t>1733 Mbps</a:t>
            </a:r>
          </a:p>
        </p:txBody>
      </p:sp>
      <p:pic>
        <p:nvPicPr>
          <p:cNvPr id="21" name="Picture 4" descr="WirelessAP St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1488">
            <a:off x="7673981" y="2314133"/>
            <a:ext cx="756174" cy="5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WirelessAP St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8512" flipH="1">
            <a:off x="4818301" y="2314134"/>
            <a:ext cx="756173" cy="5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539552" y="2618551"/>
            <a:ext cx="3672408" cy="315479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de-DE" altLang="zh-TW" sz="1600" b="1" dirty="0">
                <a:latin typeface="微軟正黑體" pitchFamily="34" charset="-120"/>
                <a:ea typeface="微軟正黑體" pitchFamily="34" charset="-120"/>
              </a:rPr>
              <a:t>802.11n</a:t>
            </a:r>
            <a:r>
              <a:rPr kumimoji="1" lang="zh-TW" altLang="en-US" sz="1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sz="1600" b="1" dirty="0">
                <a:latin typeface="微軟正黑體" pitchFamily="34" charset="-120"/>
                <a:ea typeface="微軟正黑體" pitchFamily="34" charset="-120"/>
              </a:rPr>
              <a:t>(2.4GHz) </a:t>
            </a:r>
            <a:r>
              <a:rPr kumimoji="1" lang="zh-TW" altLang="en-US" sz="1600" b="1" dirty="0">
                <a:latin typeface="微軟正黑體" pitchFamily="34" charset="-120"/>
                <a:ea typeface="微軟正黑體" pitchFamily="34" charset="-120"/>
              </a:rPr>
              <a:t>可達 </a:t>
            </a:r>
            <a:r>
              <a:rPr kumimoji="1" lang="de-DE" altLang="zh-TW" sz="1600" b="1" dirty="0">
                <a:latin typeface="微軟正黑體" pitchFamily="34" charset="-120"/>
                <a:ea typeface="微軟正黑體" pitchFamily="34" charset="-120"/>
              </a:rPr>
              <a:t>800 Mbps</a:t>
            </a:r>
          </a:p>
        </p:txBody>
      </p:sp>
      <p:pic>
        <p:nvPicPr>
          <p:cNvPr id="17" name="Picture 2" descr="C:\Users\user\Desktop\0306_x53Be PPT\IMG_7275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19872" y="2417615"/>
            <a:ext cx="4713842" cy="2386382"/>
          </a:xfrm>
          <a:prstGeom prst="rect">
            <a:avLst/>
          </a:prstGeom>
          <a:noFill/>
        </p:spPr>
      </p:pic>
      <p:grpSp>
        <p:nvGrpSpPr>
          <p:cNvPr id="19" name="群組 8"/>
          <p:cNvGrpSpPr/>
          <p:nvPr/>
        </p:nvGrpSpPr>
        <p:grpSpPr>
          <a:xfrm>
            <a:off x="5613434" y="3151505"/>
            <a:ext cx="837032" cy="878698"/>
            <a:chOff x="2170415" y="4835735"/>
            <a:chExt cx="1235313" cy="1297142"/>
          </a:xfrm>
        </p:grpSpPr>
        <p:sp>
          <p:nvSpPr>
            <p:cNvPr id="20" name="Shape 273"/>
            <p:cNvSpPr/>
            <p:nvPr/>
          </p:nvSpPr>
          <p:spPr>
            <a:xfrm>
              <a:off x="2170415" y="4835735"/>
              <a:ext cx="1235313" cy="12971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6" cstate="print"/>
            <a:srcRect l="14375" t="3155" r="2920" b="3237"/>
            <a:stretch/>
          </p:blipFill>
          <p:spPr>
            <a:xfrm>
              <a:off x="2261892" y="4964022"/>
              <a:ext cx="1042818" cy="105341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4" name="群組 9"/>
          <p:cNvGrpSpPr/>
          <p:nvPr/>
        </p:nvGrpSpPr>
        <p:grpSpPr>
          <a:xfrm>
            <a:off x="6621546" y="3151505"/>
            <a:ext cx="837032" cy="878698"/>
            <a:chOff x="2170415" y="4835735"/>
            <a:chExt cx="1235313" cy="1297142"/>
          </a:xfrm>
        </p:grpSpPr>
        <p:sp>
          <p:nvSpPr>
            <p:cNvPr id="26" name="Shape 273"/>
            <p:cNvSpPr/>
            <p:nvPr/>
          </p:nvSpPr>
          <p:spPr>
            <a:xfrm>
              <a:off x="2170415" y="4835735"/>
              <a:ext cx="1235313" cy="12971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6" cstate="print"/>
            <a:srcRect l="14375" t="3155" r="2920" b="3237"/>
            <a:stretch/>
          </p:blipFill>
          <p:spPr>
            <a:xfrm>
              <a:off x="2261892" y="4964022"/>
              <a:ext cx="1042818" cy="105341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" name="平行四邊形 27"/>
          <p:cNvSpPr/>
          <p:nvPr/>
        </p:nvSpPr>
        <p:spPr>
          <a:xfrm>
            <a:off x="395536" y="1635646"/>
            <a:ext cx="3600400" cy="360040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近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2600 Mbps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總傳輸頻寬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569226" y="2355726"/>
            <a:ext cx="2376264" cy="500145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sz="1400" b="1" dirty="0">
                <a:latin typeface="微軟正黑體" pitchFamily="34" charset="-120"/>
                <a:ea typeface="微軟正黑體" pitchFamily="34" charset="-120"/>
              </a:rPr>
              <a:t>雙</a:t>
            </a:r>
            <a:r>
              <a:rPr kumimoji="1" lang="en-US" altLang="zh-TW" sz="1400" b="1" dirty="0">
                <a:latin typeface="微軟正黑體" pitchFamily="34" charset="-120"/>
                <a:ea typeface="微軟正黑體" pitchFamily="34" charset="-120"/>
              </a:rPr>
              <a:t> Qualcomm QCA9984 </a:t>
            </a:r>
            <a:r>
              <a:rPr kumimoji="1" lang="zh-TW" altLang="en-US" sz="1400" b="1" dirty="0">
                <a:latin typeface="微軟正黑體" pitchFamily="34" charset="-120"/>
                <a:ea typeface="微軟正黑體" pitchFamily="34" charset="-120"/>
              </a:rPr>
              <a:t>提供同步雙頻無線功能</a:t>
            </a:r>
            <a:endParaRPr kumimoji="1" lang="de-DE" altLang="zh-TW" sz="1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91477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4860234" y="1570623"/>
            <a:ext cx="3600400" cy="3024336"/>
          </a:xfrm>
          <a:prstGeom prst="roundRect">
            <a:avLst>
              <a:gd name="adj" fmla="val 8999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683568" y="1570623"/>
            <a:ext cx="3600400" cy="3024336"/>
          </a:xfrm>
          <a:prstGeom prst="roundRect">
            <a:avLst>
              <a:gd name="adj" fmla="val 8999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Autofit/>
          </a:bodyPr>
          <a:lstStyle/>
          <a:p>
            <a:r>
              <a:rPr kumimoji="1" lang="zh-TW" altLang="en-US" dirty="0"/>
              <a:t>支援所有具備</a:t>
            </a:r>
            <a:r>
              <a:rPr kumimoji="1" lang="en-US" altLang="zh-TW" dirty="0"/>
              <a:t> </a:t>
            </a:r>
            <a:r>
              <a:rPr kumimoji="1" lang="en-US" altLang="zh-TW" dirty="0" err="1"/>
              <a:t>PCIe</a:t>
            </a:r>
            <a:r>
              <a:rPr kumimoji="1" lang="en-US" altLang="zh-TW" dirty="0"/>
              <a:t> </a:t>
            </a:r>
            <a:r>
              <a:rPr kumimoji="1" lang="zh-TW" altLang="en-US" dirty="0"/>
              <a:t>插槽的</a:t>
            </a:r>
            <a:r>
              <a:rPr kumimoji="1" lang="en-US" altLang="zh-TW" dirty="0"/>
              <a:t> NAS </a:t>
            </a:r>
            <a:r>
              <a:rPr kumimoji="1" lang="zh-TW" altLang="en-US" dirty="0"/>
              <a:t>機種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899592" y="2260069"/>
            <a:ext cx="4248472" cy="1614810"/>
          </a:xfrm>
        </p:spPr>
        <p:txBody>
          <a:bodyPr>
            <a:normAutofit/>
          </a:bodyPr>
          <a:lstStyle/>
          <a:p>
            <a:r>
              <a:rPr kumimoji="1" lang="en-US" altLang="zh-TW" sz="1400" dirty="0"/>
              <a:t>TS-531P, TS-531X, TS-831X</a:t>
            </a:r>
          </a:p>
          <a:p>
            <a:r>
              <a:rPr kumimoji="1" lang="en-US" altLang="zh-TW" sz="1400" dirty="0"/>
              <a:t>TS-x31XU</a:t>
            </a:r>
          </a:p>
          <a:p>
            <a:r>
              <a:rPr kumimoji="1" lang="en-US" altLang="zh-TW" sz="1400" dirty="0"/>
              <a:t>TS-1635</a:t>
            </a:r>
            <a:endParaRPr kumimoji="1" lang="zh-TW" altLang="en-US" sz="140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4294967295"/>
          </p:nvPr>
        </p:nvSpPr>
        <p:spPr>
          <a:xfrm>
            <a:off x="899592" y="1882641"/>
            <a:ext cx="3190875" cy="514350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zh-TW" dirty="0"/>
              <a:t>ARM </a:t>
            </a:r>
            <a:r>
              <a:rPr kumimoji="1" lang="zh-TW" altLang="en-US" dirty="0"/>
              <a:t>架構處理器機種</a:t>
            </a:r>
            <a:r>
              <a:rPr kumimoji="1" lang="en-US" altLang="zh-TW" dirty="0"/>
              <a:t>*</a:t>
            </a:r>
            <a:endParaRPr kumimoji="1"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4294967295"/>
          </p:nvPr>
        </p:nvSpPr>
        <p:spPr>
          <a:xfrm>
            <a:off x="5127129" y="1872702"/>
            <a:ext cx="3189287" cy="51435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zh-TW" dirty="0"/>
              <a:t>x86</a:t>
            </a:r>
            <a:r>
              <a:rPr kumimoji="1" lang="zh-TW" altLang="en-US" dirty="0"/>
              <a:t>架構處理器機種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4294967295"/>
          </p:nvPr>
        </p:nvSpPr>
        <p:spPr>
          <a:xfrm>
            <a:off x="5127129" y="2250130"/>
            <a:ext cx="3189287" cy="1492746"/>
          </a:xfrm>
        </p:spPr>
        <p:txBody>
          <a:bodyPr>
            <a:normAutofit/>
          </a:bodyPr>
          <a:lstStyle/>
          <a:p>
            <a:r>
              <a:rPr kumimoji="1" lang="en-US" altLang="zh-TW" sz="1400" dirty="0"/>
              <a:t>TS-x53B/x53Be, TS-x53BU</a:t>
            </a:r>
          </a:p>
          <a:p>
            <a:r>
              <a:rPr kumimoji="1" lang="en-US" altLang="zh-TW" sz="1400" dirty="0"/>
              <a:t>TVS-x63, TS-x63U</a:t>
            </a:r>
          </a:p>
          <a:p>
            <a:r>
              <a:rPr kumimoji="1" lang="en-US" altLang="zh-TW" sz="1400" dirty="0"/>
              <a:t>TVS-x73/x73e, TS-x73U</a:t>
            </a:r>
          </a:p>
          <a:p>
            <a:r>
              <a:rPr kumimoji="1" lang="en-US" altLang="zh-TW" sz="1400" dirty="0"/>
              <a:t>TS-x77</a:t>
            </a:r>
          </a:p>
          <a:p>
            <a:r>
              <a:rPr kumimoji="1" lang="en-US" altLang="zh-TW" sz="1400" dirty="0"/>
              <a:t>TVS-x82/x82T, TVS-1582TU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971600" y="3507854"/>
            <a:ext cx="2030706" cy="253924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*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需搭配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 QTS 4.3.5 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或更新版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902420" y="4620012"/>
            <a:ext cx="174943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14" name="Shape 395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6507803" y="3616664"/>
            <a:ext cx="1716905" cy="108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380" descr="TS-653B_front+Control.png"/>
          <p:cNvPicPr preferRelativeResize="0"/>
          <p:nvPr/>
        </p:nvPicPr>
        <p:blipFill rotWithShape="1">
          <a:blip r:embed="rId3" cstate="print">
            <a:alphaModFix/>
          </a:blip>
          <a:srcRect r="19773"/>
          <a:stretch/>
        </p:blipFill>
        <p:spPr>
          <a:xfrm>
            <a:off x="4381633" y="3827402"/>
            <a:ext cx="1054941" cy="86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381" descr="TS-831X-Front_V2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979252" y="3730504"/>
            <a:ext cx="1407648" cy="92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384" descr="\\10.64.2.86\Marketing\MarketingMaterials\Product_photo\NAS\TS-x31XU\TS-1231XU-RP\TS-1231XU-RP_Front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2386900" y="3702276"/>
            <a:ext cx="1994734" cy="131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685"/>
          <p:cNvPicPr preferRelativeResize="0"/>
          <p:nvPr/>
        </p:nvPicPr>
        <p:blipFill rotWithShape="1">
          <a:blip r:embed="rId6" cstate="print">
            <a:alphaModFix/>
          </a:blip>
          <a:srcRect r="73872"/>
          <a:stretch/>
        </p:blipFill>
        <p:spPr>
          <a:xfrm>
            <a:off x="5545740" y="3718335"/>
            <a:ext cx="962062" cy="94759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字方塊 19"/>
          <p:cNvSpPr txBox="1"/>
          <p:nvPr/>
        </p:nvSpPr>
        <p:spPr>
          <a:xfrm>
            <a:off x="743758" y="4694090"/>
            <a:ext cx="3656301" cy="253924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註：須額外至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 App Center 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sz="1200" dirty="0" err="1">
                <a:latin typeface="微軟正黑體" pitchFamily="34" charset="-120"/>
                <a:ea typeface="微軟正黑體" pitchFamily="34" charset="-120"/>
              </a:rPr>
              <a:t>WirelessAP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 Station </a:t>
            </a:r>
          </a:p>
        </p:txBody>
      </p:sp>
    </p:spTree>
    <p:extLst>
      <p:ext uri="{BB962C8B-B14F-4D97-AF65-F5344CB8AC3E}">
        <p14:creationId xmlns:p14="http://schemas.microsoft.com/office/powerpoint/2010/main" val="41159802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07504" y="324916"/>
            <a:ext cx="9036496" cy="857250"/>
          </a:xfrm>
        </p:spPr>
        <p:txBody>
          <a:bodyPr>
            <a:noAutofit/>
          </a:bodyPr>
          <a:lstStyle/>
          <a:p>
            <a:r>
              <a:rPr lang="zh-TW" altLang="en-US" dirty="0"/>
              <a:t>現場示範安裝 </a:t>
            </a:r>
            <a:r>
              <a:rPr lang="en-US" altLang="zh-TW" dirty="0"/>
              <a:t>QWA-AC2600</a:t>
            </a:r>
            <a:endParaRPr lang="zh-TW" altLang="en-US" dirty="0"/>
          </a:p>
        </p:txBody>
      </p:sp>
      <p:pic>
        <p:nvPicPr>
          <p:cNvPr id="1026" name="Picture 2" descr="\\10.64.2.86\Marketing\MarketingMaterials\Product_photo\NAS\TS-x53Be\TS-453Be\TS-453Be_Top-righ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39659" y="722973"/>
            <a:ext cx="2194742" cy="1371600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611560" y="4587974"/>
            <a:ext cx="2227225" cy="253924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註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 1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TS-453Be 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需移動揚聲器</a:t>
            </a:r>
          </a:p>
        </p:txBody>
      </p:sp>
      <p:pic>
        <p:nvPicPr>
          <p:cNvPr id="14" name="Picture 3" descr="C:\Users\user\Desktop\0110\2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277" y="894425"/>
            <a:ext cx="1508056" cy="1376057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927199" y="1419622"/>
            <a:ext cx="2852713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移除 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TS-453Be 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外殼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735511" y="1419622"/>
            <a:ext cx="2852713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移除 </a:t>
            </a:r>
            <a:r>
              <a:rPr kumimoji="1" lang="en-US" altLang="zh-TW" b="1" dirty="0" err="1"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插槽檔板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543823" y="1419622"/>
            <a:ext cx="2852713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安裝 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QWA-AC2600</a:t>
            </a:r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67544" y="1389805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4" descr="C:\Users\user\Desktop\0306_x53Be PPT\7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005211"/>
            <a:ext cx="2560554" cy="2593356"/>
          </a:xfrm>
          <a:prstGeom prst="rect">
            <a:avLst/>
          </a:prstGeom>
          <a:noFill/>
        </p:spPr>
      </p:pic>
      <p:pic>
        <p:nvPicPr>
          <p:cNvPr id="14341" name="Picture 5" descr="C:\Users\user\Desktop\0306_x53Be PPT\7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995685"/>
            <a:ext cx="2437061" cy="2616511"/>
          </a:xfrm>
          <a:prstGeom prst="rect">
            <a:avLst/>
          </a:prstGeom>
          <a:noFill/>
        </p:spPr>
      </p:pic>
      <p:sp>
        <p:nvSpPr>
          <p:cNvPr id="23" name="橢圓 22"/>
          <p:cNvSpPr/>
          <p:nvPr/>
        </p:nvSpPr>
        <p:spPr>
          <a:xfrm>
            <a:off x="3347864" y="1389805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6156176" y="1389805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3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3" name="Picture 7" descr="C:\Users\user\Desktop\0306_x53Be PPT\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2571750"/>
            <a:ext cx="2498706" cy="1800200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611560" y="4814884"/>
            <a:ext cx="3760897" cy="253924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註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 2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QWA-AC2600 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需更換為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 TS-x53Be </a:t>
            </a:r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適用的檔板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779912" y="1779662"/>
            <a:ext cx="5364088" cy="2952328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平行四邊形 17"/>
          <p:cNvSpPr/>
          <p:nvPr/>
        </p:nvSpPr>
        <p:spPr>
          <a:xfrm>
            <a:off x="3275856" y="1635646"/>
            <a:ext cx="6768752" cy="720080"/>
          </a:xfrm>
          <a:prstGeom prst="parallelogram">
            <a:avLst>
              <a:gd name="adj" fmla="val 61376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8000">
              <a:buClr>
                <a:srgbClr val="FFFFFF"/>
              </a:buClr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至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App Center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安裝 </a:t>
            </a:r>
            <a:r>
              <a:rPr lang="en-US" altLang="zh-TW" b="1" dirty="0" err="1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WirelessAP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Station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，</a:t>
            </a:r>
            <a:endParaRPr lang="en-US" altLang="zh-TW" b="1" dirty="0"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  <a:p>
            <a:pPr marL="648000">
              <a:buClr>
                <a:srgbClr val="FFFFFF"/>
              </a:buClr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突破實體網路佈線限制</a:t>
            </a:r>
            <a:endParaRPr lang="zh-TW" altLang="en-US" dirty="0"/>
          </a:p>
        </p:txBody>
      </p:sp>
      <p:cxnSp>
        <p:nvCxnSpPr>
          <p:cNvPr id="34" name="Shape 621"/>
          <p:cNvCxnSpPr/>
          <p:nvPr/>
        </p:nvCxnSpPr>
        <p:spPr>
          <a:xfrm flipH="1">
            <a:off x="545008" y="3366925"/>
            <a:ext cx="3563886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利用無線網路延展網路涵蓋範圍</a:t>
            </a:r>
          </a:p>
        </p:txBody>
      </p:sp>
      <p:pic>
        <p:nvPicPr>
          <p:cNvPr id="20" name="Picture 2" descr="QNAP Wirelessap S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673830"/>
            <a:ext cx="678742" cy="6437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" descr="\\10.64.2.86\Marketing\MarketingMaterials\Product_photo\NAS\TS-x53Be\TS-453Be\TS-453Be_Top-righ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45633" y="2427734"/>
            <a:ext cx="2688657" cy="1692699"/>
          </a:xfrm>
          <a:prstGeom prst="rect">
            <a:avLst/>
          </a:prstGeom>
          <a:noFill/>
        </p:spPr>
      </p:pic>
      <p:pic>
        <p:nvPicPr>
          <p:cNvPr id="28" name="Shape 622" descr="分享器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658773" y="3147814"/>
            <a:ext cx="1243771" cy="50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632"/>
          <p:cNvPicPr preferRelativeResize="0"/>
          <p:nvPr/>
        </p:nvPicPr>
        <p:blipFill rotWithShape="1">
          <a:blip r:embed="rId6" cstate="print">
            <a:alphaModFix/>
          </a:blip>
          <a:srcRect l="14199" t="17401" r="15814" b="22553"/>
          <a:stretch/>
        </p:blipFill>
        <p:spPr>
          <a:xfrm>
            <a:off x="2162829" y="2715766"/>
            <a:ext cx="830451" cy="61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526" descr="相關圖片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09329" y="3075806"/>
            <a:ext cx="761307" cy="5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525" descr="「Share FOlder icon」的圖片搜尋結果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729954" y="3162746"/>
            <a:ext cx="538786" cy="536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" name="Picture 4" descr="WirelessAP St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1705">
            <a:off x="6082039" y="2723054"/>
            <a:ext cx="577856" cy="45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0306_x53Be PPT\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2870759"/>
            <a:ext cx="1954155" cy="1141151"/>
          </a:xfrm>
          <a:prstGeom prst="rect">
            <a:avLst/>
          </a:prstGeom>
          <a:noFill/>
        </p:spPr>
      </p:pic>
      <p:pic>
        <p:nvPicPr>
          <p:cNvPr id="13315" name="Picture 3" descr="C:\Users\user\Desktop\0306_x53Be PPT\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82139" y="3302807"/>
            <a:ext cx="368330" cy="676387"/>
          </a:xfrm>
          <a:prstGeom prst="rect">
            <a:avLst/>
          </a:prstGeom>
          <a:noFill/>
        </p:spPr>
      </p:pic>
      <p:pic>
        <p:nvPicPr>
          <p:cNvPr id="13320" name="Picture 8" descr="C:\Users\user\Desktop\0306_x53Be PPT\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69769" y="2859782"/>
            <a:ext cx="1649289" cy="1780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6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0306_x53Be PPT\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1920" y="1553067"/>
            <a:ext cx="5292080" cy="3590433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684870" y="3071267"/>
            <a:ext cx="4103154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84870" y="1810981"/>
            <a:ext cx="4103154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Hant" altLang="en-US" dirty="0">
                <a:latin typeface="微軟正黑體" pitchFamily="34" charset="-120"/>
              </a:rPr>
              <a:t>高性能四核心多媒體 </a:t>
            </a:r>
            <a:r>
              <a:rPr lang="en-US" altLang="zh-Hant" dirty="0">
                <a:latin typeface="微軟正黑體" pitchFamily="34" charset="-120"/>
              </a:rPr>
              <a:t>NAS </a:t>
            </a:r>
            <a:r>
              <a:rPr lang="zh-Hant" altLang="en-US" dirty="0">
                <a:latin typeface="微軟正黑體" pitchFamily="34" charset="-120"/>
              </a:rPr>
              <a:t>全民版</a:t>
            </a:r>
            <a:endParaRPr lang="en-US" dirty="0">
              <a:latin typeface="微軟正黑體" pitchFamily="34" charset="-120"/>
            </a:endParaRPr>
          </a:p>
        </p:txBody>
      </p:sp>
      <p:sp>
        <p:nvSpPr>
          <p:cNvPr id="68" name="TextBox 10"/>
          <p:cNvSpPr txBox="1"/>
          <p:nvPr/>
        </p:nvSpPr>
        <p:spPr>
          <a:xfrm>
            <a:off x="5165226" y="1710564"/>
            <a:ext cx="1711030" cy="10772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TS-253Be-2G: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2GB RAM (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 x 2GB</a:t>
            </a:r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)</a:t>
            </a:r>
          </a:p>
          <a:p>
            <a:endParaRPr lang="en-US" sz="1200" b="1" dirty="0">
              <a:solidFill>
                <a:srgbClr val="FF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TS-253Be-4G: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4GB RAM (1 x 4GB)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CC06D4-ED68-3A49-B32E-AF799830F0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859782"/>
            <a:ext cx="3179110" cy="1986943"/>
          </a:xfrm>
          <a:prstGeom prst="rect">
            <a:avLst/>
          </a:prstGeom>
        </p:spPr>
      </p:pic>
      <p:sp>
        <p:nvSpPr>
          <p:cNvPr id="43" name="TextBox 10">
            <a:extLst>
              <a:ext uri="{FF2B5EF4-FFF2-40B4-BE49-F238E27FC236}">
                <a16:creationId xmlns:a16="http://schemas.microsoft.com/office/drawing/2014/main" id="{17894333-9E0E-2D41-A4D6-134A1A06DBAA}"/>
              </a:ext>
            </a:extLst>
          </p:cNvPr>
          <p:cNvSpPr txBox="1"/>
          <p:nvPr/>
        </p:nvSpPr>
        <p:spPr>
          <a:xfrm>
            <a:off x="7020272" y="1710564"/>
            <a:ext cx="1647240" cy="10772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TS-453Be-2G: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2GB RAM (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 x 2GB</a:t>
            </a:r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)</a:t>
            </a:r>
          </a:p>
          <a:p>
            <a:endParaRPr lang="en-US" sz="1200" b="1" dirty="0">
              <a:solidFill>
                <a:srgbClr val="FF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TS-453Be-4G: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4GB RAM (1 x 4GB)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1663DA9-E65A-1B40-9F4E-6454D90D4A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859782"/>
            <a:ext cx="3140337" cy="196271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0B63E5E-F563-D044-9385-B2B1788C8280}"/>
              </a:ext>
            </a:extLst>
          </p:cNvPr>
          <p:cNvSpPr txBox="1"/>
          <p:nvPr/>
        </p:nvSpPr>
        <p:spPr>
          <a:xfrm>
            <a:off x="2843808" y="1863939"/>
            <a:ext cx="1320872" cy="669406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1.5</a:t>
            </a: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GHz</a:t>
            </a:r>
          </a:p>
          <a:p>
            <a:pPr eaLnBrk="1" hangingPunct="1">
              <a:defRPr/>
            </a:pPr>
            <a:r>
              <a:rPr lang="zh-TW" altLang="en-US" sz="1350" b="1" dirty="0">
                <a:latin typeface="Microsoft JhengHei" charset="-120"/>
                <a:ea typeface="Microsoft JhengHei" charset="-120"/>
                <a:cs typeface="Microsoft JhengHei" charset="-120"/>
              </a:rPr>
              <a:t>基礎頻率</a:t>
            </a:r>
            <a:endParaRPr lang="en-US" sz="1350" b="1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C54BCACF-62B4-CE4C-B279-E2D65C30A3C7}"/>
              </a:ext>
            </a:extLst>
          </p:cNvPr>
          <p:cNvSpPr txBox="1"/>
          <p:nvPr/>
        </p:nvSpPr>
        <p:spPr>
          <a:xfrm>
            <a:off x="3851067" y="1863939"/>
            <a:ext cx="1152981" cy="669406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2.3</a:t>
            </a: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GHz</a:t>
            </a:r>
          </a:p>
          <a:p>
            <a:pPr eaLnBrk="1" hangingPunct="1">
              <a:defRPr/>
            </a:pPr>
            <a:r>
              <a:rPr lang="zh-TW" altLang="en-US" sz="1350" b="1" dirty="0">
                <a:latin typeface="Microsoft JhengHei" charset="-120"/>
                <a:ea typeface="Microsoft JhengHei" charset="-120"/>
                <a:cs typeface="Microsoft JhengHei" charset="-120"/>
              </a:rPr>
              <a:t>最高頻率</a:t>
            </a:r>
            <a:endParaRPr lang="en-US" sz="1350" b="1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8FAF83BC-E9C1-FD42-A5F5-3335D6C6108A}"/>
              </a:ext>
            </a:extLst>
          </p:cNvPr>
          <p:cNvSpPr txBox="1"/>
          <p:nvPr/>
        </p:nvSpPr>
        <p:spPr>
          <a:xfrm>
            <a:off x="1187625" y="1863939"/>
            <a:ext cx="1872207" cy="669406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四核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J3455</a:t>
            </a:r>
          </a:p>
          <a:p>
            <a:pPr eaLnBrk="1" hangingPunct="1">
              <a:defRPr/>
            </a:pPr>
            <a:r>
              <a:rPr lang="en-US" sz="1350" b="1" dirty="0">
                <a:latin typeface="Microsoft JhengHei" charset="-120"/>
                <a:ea typeface="Microsoft JhengHei" charset="-120"/>
                <a:cs typeface="Microsoft JhengHei" charset="-120"/>
              </a:rPr>
              <a:t>Apollo Lake </a:t>
            </a:r>
            <a:r>
              <a:rPr lang="en-US" sz="1350" b="1" dirty="0" err="1">
                <a:latin typeface="Microsoft JhengHei" charset="-120"/>
                <a:ea typeface="Microsoft JhengHei" charset="-120"/>
                <a:cs typeface="Microsoft JhengHei" charset="-120"/>
              </a:rPr>
              <a:t>SoC</a:t>
            </a:r>
            <a:endParaRPr lang="en-US" sz="1350" b="1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95" y="1707654"/>
            <a:ext cx="957146" cy="957270"/>
          </a:xfrm>
          <a:prstGeom prst="rect">
            <a:avLst/>
          </a:prstGeom>
        </p:spPr>
      </p:pic>
      <p:sp>
        <p:nvSpPr>
          <p:cNvPr id="54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1475656" y="3147814"/>
            <a:ext cx="1800200" cy="669406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zh-TW" altLang="en-US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雙通道</a:t>
            </a:r>
            <a:r>
              <a:rPr lang="en-US" altLang="zh-TW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RAM</a:t>
            </a:r>
          </a:p>
          <a:p>
            <a:pPr eaLnBrk="1" hangingPunct="1">
              <a:defRPr/>
            </a:pPr>
            <a:r>
              <a:rPr lang="en-US" altLang="zh-TW" sz="135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DDR3L</a:t>
            </a:r>
            <a:endParaRPr lang="en-US" altLang="zh-TW" sz="135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6" name="圖片 37" descr="HDMI.png">
            <a:extLst>
              <a:ext uri="{FF2B5EF4-FFF2-40B4-BE49-F238E27FC236}">
                <a16:creationId xmlns:a16="http://schemas.microsoft.com/office/drawing/2014/main" id="{61B2933B-013E-3043-9921-5992154ECE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4607024"/>
            <a:ext cx="1016545" cy="236788"/>
          </a:xfrm>
          <a:prstGeom prst="rect">
            <a:avLst/>
          </a:prstGeom>
        </p:spPr>
      </p:pic>
      <p:pic>
        <p:nvPicPr>
          <p:cNvPr id="57" name="Picture 14">
            <a:extLst>
              <a:ext uri="{FF2B5EF4-FFF2-40B4-BE49-F238E27FC236}">
                <a16:creationId xmlns:a16="http://schemas.microsoft.com/office/drawing/2014/main" id="{F7BE61F7-7107-DA48-85BC-A6E02B584A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587149"/>
            <a:ext cx="531854" cy="260747"/>
          </a:xfrm>
          <a:prstGeom prst="rect">
            <a:avLst/>
          </a:prstGeom>
        </p:spPr>
      </p:pic>
      <p:pic>
        <p:nvPicPr>
          <p:cNvPr id="58" name="圖片 33" descr="PCIe icon.png">
            <a:extLst>
              <a:ext uri="{FF2B5EF4-FFF2-40B4-BE49-F238E27FC236}">
                <a16:creationId xmlns:a16="http://schemas.microsoft.com/office/drawing/2014/main" id="{1B358C5A-EB77-3741-8D4D-4E04EFBB349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888" y="5236046"/>
            <a:ext cx="482120" cy="397845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4653332" y="4305848"/>
            <a:ext cx="559157" cy="542049"/>
            <a:chOff x="6233021" y="-740618"/>
            <a:chExt cx="559157" cy="542049"/>
          </a:xfrm>
        </p:grpSpPr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AA66EB27-4EAD-9143-939C-D784B3B04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3021" y="-740618"/>
              <a:ext cx="559157" cy="542048"/>
            </a:xfrm>
            <a:prstGeom prst="rect">
              <a:avLst/>
            </a:prstGeom>
          </p:spPr>
        </p:pic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CB16AA40-F026-B146-B3CD-ED6769EC9C9F}"/>
                </a:ext>
              </a:extLst>
            </p:cNvPr>
            <p:cNvSpPr txBox="1"/>
            <p:nvPr/>
          </p:nvSpPr>
          <p:spPr>
            <a:xfrm>
              <a:off x="6247151" y="-429393"/>
              <a:ext cx="530896" cy="230824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擴充槽</a:t>
              </a:r>
              <a:endParaRPr 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61" name="圖片 81" descr="windows 認證.png">
            <a:extLst>
              <a:ext uri="{FF2B5EF4-FFF2-40B4-BE49-F238E27FC236}">
                <a16:creationId xmlns:a16="http://schemas.microsoft.com/office/drawing/2014/main" id="{AB7A31C8-63AA-6E42-A891-BBABE51395B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311630"/>
            <a:ext cx="428573" cy="536266"/>
          </a:xfrm>
          <a:prstGeom prst="rect">
            <a:avLst/>
          </a:prstGeom>
        </p:spPr>
      </p:pic>
      <p:cxnSp>
        <p:nvCxnSpPr>
          <p:cNvPr id="22" name="直線接點 21"/>
          <p:cNvCxnSpPr/>
          <p:nvPr/>
        </p:nvCxnSpPr>
        <p:spPr>
          <a:xfrm>
            <a:off x="2843808" y="187346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3824858" y="187346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user\Desktop\0306_x53Be PPT\TS8GJMA384H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3003798"/>
            <a:ext cx="1377329" cy="918220"/>
          </a:xfrm>
          <a:prstGeom prst="rect">
            <a:avLst/>
          </a:prstGeom>
          <a:noFill/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3203848" y="3219822"/>
            <a:ext cx="2148690" cy="515518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>
              <a:defRPr/>
            </a:pP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 x SODIMM </a:t>
            </a:r>
            <a:r>
              <a:rPr lang="zh-TW" altLang="en-US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插槽</a:t>
            </a:r>
            <a:endParaRPr lang="en-US" altLang="zh-TW" sz="135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defRPr/>
            </a:pPr>
            <a:r>
              <a:rPr lang="zh-TW" altLang="en-US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最高至 </a:t>
            </a: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8GB </a:t>
            </a:r>
            <a:r>
              <a:rPr lang="zh-Hant" altLang="en-US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總容量</a:t>
            </a:r>
            <a:endParaRPr lang="en-US" altLang="zh-TW" sz="135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5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0306_x53Be PPT\30442471 [轉換]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1347614"/>
            <a:ext cx="7416824" cy="3260536"/>
          </a:xfrm>
          <a:prstGeom prst="rect">
            <a:avLst/>
          </a:prstGeom>
          <a:noFill/>
        </p:spPr>
      </p:pic>
      <p:pic>
        <p:nvPicPr>
          <p:cNvPr id="22" name="Picture 2" descr="\\10.64.2.86\Marketing\MarketingMaterials\Product_photo\NAS\TS-x53Be\TS-453Be\TS-453B_back.png"/>
          <p:cNvPicPr>
            <a:picLocks noChangeAspect="1" noChangeArrowheads="1"/>
          </p:cNvPicPr>
          <p:nvPr/>
        </p:nvPicPr>
        <p:blipFill>
          <a:blip r:embed="rId3" cstate="email"/>
          <a:srcRect l="20880" t="2638" r="20995" b="47032"/>
          <a:stretch>
            <a:fillRect/>
          </a:stretch>
        </p:blipFill>
        <p:spPr bwMode="auto">
          <a:xfrm>
            <a:off x="2806238" y="3213844"/>
            <a:ext cx="3565962" cy="1929656"/>
          </a:xfrm>
          <a:prstGeom prst="rect">
            <a:avLst/>
          </a:prstGeom>
          <a:noFill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dirty="0"/>
              <a:t>建立</a:t>
            </a:r>
            <a:r>
              <a:rPr kumimoji="1" lang="en-US" altLang="zh-TW" dirty="0"/>
              <a:t> NAS </a:t>
            </a:r>
            <a:r>
              <a:rPr kumimoji="1" lang="zh-TW" altLang="en-US" dirty="0"/>
              <a:t>與裝置間的無線專屬網路</a:t>
            </a:r>
          </a:p>
        </p:txBody>
      </p:sp>
      <p:pic>
        <p:nvPicPr>
          <p:cNvPr id="4100" name="Picture 4" descr="C:\Users\user\Desktop\0306_x53Be PPT\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7682" y="4386334"/>
            <a:ext cx="1667354" cy="757165"/>
          </a:xfrm>
          <a:prstGeom prst="rect">
            <a:avLst/>
          </a:prstGeom>
          <a:noFill/>
        </p:spPr>
      </p:pic>
      <p:pic>
        <p:nvPicPr>
          <p:cNvPr id="4101" name="Picture 5" descr="C:\Users\user\Desktop\0306_x53Be PPT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1293" y="4333636"/>
            <a:ext cx="2262555" cy="984713"/>
          </a:xfrm>
          <a:prstGeom prst="rect">
            <a:avLst/>
          </a:prstGeom>
          <a:noFill/>
        </p:spPr>
      </p:pic>
      <p:pic>
        <p:nvPicPr>
          <p:cNvPr id="4102" name="Picture 6" descr="C:\Users\user\Desktop\0306_x53Be PPT\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8153" y="4054616"/>
            <a:ext cx="1526255" cy="1248031"/>
          </a:xfrm>
          <a:prstGeom prst="rect">
            <a:avLst/>
          </a:prstGeom>
          <a:noFill/>
        </p:spPr>
      </p:pic>
      <p:pic>
        <p:nvPicPr>
          <p:cNvPr id="14" name="Picture 4" descr="WirelessAP St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5238" y="3651870"/>
            <a:ext cx="756173" cy="5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irelessAP St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1680" y="3939902"/>
            <a:ext cx="756173" cy="5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WirelessAP St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3939902"/>
            <a:ext cx="756173" cy="5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平行四邊形 16"/>
          <p:cNvSpPr/>
          <p:nvPr/>
        </p:nvSpPr>
        <p:spPr>
          <a:xfrm>
            <a:off x="3347864" y="1923678"/>
            <a:ext cx="6336704" cy="720080"/>
          </a:xfrm>
          <a:prstGeom prst="parallelogram">
            <a:avLst>
              <a:gd name="adj" fmla="val 61376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Clr>
                <a:srgbClr val="FFFFFF"/>
              </a:buClr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至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App Center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安裝 </a:t>
            </a:r>
            <a:r>
              <a:rPr lang="en-US" altLang="zh-TW" b="1" dirty="0" err="1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WirelessAP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Station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，</a:t>
            </a:r>
            <a:endParaRPr lang="en-US" altLang="zh-TW" b="1" dirty="0"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  <a:p>
            <a:pPr lvl="1">
              <a:buClr>
                <a:srgbClr val="FFFFFF"/>
              </a:buClr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啟用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DHCP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伺服器以建立私有網路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pic>
        <p:nvPicPr>
          <p:cNvPr id="18" name="Picture 2" descr="QNAP Wirelessap Sta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1927954"/>
            <a:ext cx="678742" cy="6437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8" descr="C:\Users\user\Desktop\0306_x53Be PPT\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18429" y="2211710"/>
            <a:ext cx="1949515" cy="2104360"/>
          </a:xfrm>
          <a:prstGeom prst="rect">
            <a:avLst/>
          </a:prstGeom>
          <a:noFill/>
        </p:spPr>
      </p:pic>
      <p:sp>
        <p:nvSpPr>
          <p:cNvPr id="21" name="文字方塊 20"/>
          <p:cNvSpPr txBox="1"/>
          <p:nvPr/>
        </p:nvSpPr>
        <p:spPr>
          <a:xfrm>
            <a:off x="2205262" y="2909279"/>
            <a:ext cx="1082076" cy="238535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en-US" altLang="zh-TW" sz="1100" b="1" dirty="0">
                <a:latin typeface="Arial" pitchFamily="34" charset="0"/>
                <a:cs typeface="Arial" pitchFamily="34" charset="0"/>
              </a:rPr>
              <a:t>QWA-AC2600</a:t>
            </a:r>
            <a:endParaRPr kumimoji="1" lang="zh-TW" altLang="en-US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圓角矩形 35"/>
          <p:cNvSpPr/>
          <p:nvPr/>
        </p:nvSpPr>
        <p:spPr>
          <a:xfrm>
            <a:off x="5004048" y="1563638"/>
            <a:ext cx="3888432" cy="3579862"/>
          </a:xfrm>
          <a:prstGeom prst="roundRect">
            <a:avLst>
              <a:gd name="adj" fmla="val 5806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圓角矩形 34"/>
          <p:cNvSpPr/>
          <p:nvPr/>
        </p:nvSpPr>
        <p:spPr>
          <a:xfrm>
            <a:off x="251520" y="1563638"/>
            <a:ext cx="4608512" cy="3579862"/>
          </a:xfrm>
          <a:prstGeom prst="roundRect">
            <a:avLst>
              <a:gd name="adj" fmla="val 5806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應用範例一：頻寬配置最佳化</a:t>
            </a:r>
            <a:endParaRPr kumimoji="1" lang="zh-TW" altLang="en-US" dirty="0"/>
          </a:p>
        </p:txBody>
      </p:sp>
      <p:grpSp>
        <p:nvGrpSpPr>
          <p:cNvPr id="3" name="群組 26"/>
          <p:cNvGrpSpPr/>
          <p:nvPr/>
        </p:nvGrpSpPr>
        <p:grpSpPr>
          <a:xfrm>
            <a:off x="469826" y="2134460"/>
            <a:ext cx="4102174" cy="2618830"/>
            <a:chOff x="4716015" y="2607755"/>
            <a:chExt cx="4968552" cy="3172752"/>
          </a:xfrm>
        </p:grpSpPr>
        <p:pic>
          <p:nvPicPr>
            <p:cNvPr id="11" name="Picture 3" descr="C:\Users\user\Desktop\0110\31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916831" y="2607755"/>
              <a:ext cx="4593304" cy="2542038"/>
            </a:xfrm>
            <a:prstGeom prst="rect">
              <a:avLst/>
            </a:prstGeom>
            <a:noFill/>
          </p:spPr>
        </p:pic>
        <p:sp>
          <p:nvSpPr>
            <p:cNvPr id="12" name="文字方塊 11"/>
            <p:cNvSpPr txBox="1"/>
            <p:nvPr/>
          </p:nvSpPr>
          <p:spPr>
            <a:xfrm>
              <a:off x="6156174" y="2722954"/>
              <a:ext cx="216024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QTS</a:t>
              </a:r>
            </a:p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Application</a:t>
              </a:r>
            </a:p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Services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716015" y="4109074"/>
              <a:ext cx="2016224" cy="42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75"/>
                </a:lnSpc>
              </a:pP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Container </a:t>
              </a:r>
            </a:p>
            <a:p>
              <a:pPr algn="ctr">
                <a:lnSpc>
                  <a:spcPts val="975"/>
                </a:lnSpc>
              </a:pP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(Database)</a:t>
              </a:r>
              <a:endParaRPr lang="zh-TW" alt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6516215" y="4059357"/>
              <a:ext cx="1440159" cy="52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WirelessAP</a:t>
              </a: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Station</a:t>
              </a:r>
              <a:endParaRPr lang="zh-TW" alt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028383" y="4161897"/>
              <a:ext cx="1440159" cy="31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QIoT</a:t>
              </a: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Suite</a:t>
              </a:r>
              <a:endParaRPr lang="zh-TW" alt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4" descr="C:\Users\user\Desktop\0110\4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3885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19" name="Picture 5" descr="C:\Users\user\Desktop\0110\3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8087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20" name="Picture 6" descr="C:\Users\user\Desktop\0110\3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9683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21" name="Picture 7" descr="C:\Users\user\Desktop\0110\3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25481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22" name="Picture 8" descr="C:\Users\user\Desktop\0110\3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91279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23" name="Picture 9" descr="C:\Users\user\Desktop\0110\36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57077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24" name="Picture 10" descr="C:\Users\user\Desktop\0110\37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22875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25" name="Picture 11" descr="C:\Users\user\Desktop\0110\38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688673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26" name="Picture 12" descr="C:\Users\user\Desktop\0110\39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254470" y="5350410"/>
              <a:ext cx="430097" cy="430097"/>
            </a:xfrm>
            <a:prstGeom prst="rect">
              <a:avLst/>
            </a:prstGeom>
            <a:noFill/>
          </p:spPr>
        </p:pic>
      </p:grpSp>
      <p:pic>
        <p:nvPicPr>
          <p:cNvPr id="29" name="Picture 2" descr="C:\Users\Han Tsai\Desktop\AFOBOT _PPT\afo_front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436096" y="2427734"/>
            <a:ext cx="1442529" cy="1944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29"/>
          <p:cNvSpPr txBox="1"/>
          <p:nvPr/>
        </p:nvSpPr>
        <p:spPr>
          <a:xfrm>
            <a:off x="2668686" y="1599642"/>
            <a:ext cx="2119338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極大化可連線數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7108626" y="1599642"/>
            <a:ext cx="1941687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極大化可用頻寬</a:t>
            </a:r>
          </a:p>
        </p:txBody>
      </p:sp>
      <p:sp>
        <p:nvSpPr>
          <p:cNvPr id="34" name="平行四邊形 33"/>
          <p:cNvSpPr/>
          <p:nvPr/>
        </p:nvSpPr>
        <p:spPr>
          <a:xfrm>
            <a:off x="395536" y="1491630"/>
            <a:ext cx="2376264" cy="360040"/>
          </a:xfrm>
          <a:prstGeom prst="parallelogram">
            <a:avLst>
              <a:gd name="adj" fmla="val 56746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QIoT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Suite 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Lite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pic>
        <p:nvPicPr>
          <p:cNvPr id="3074" name="Picture 2" descr="C:\Users\user\Desktop\QTS4.3.4_P116_(ZH)_51000-024177-RS_201707\Links\QIOT Suite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73467" y="2139702"/>
            <a:ext cx="646205" cy="6462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平行四邊形 36"/>
          <p:cNvSpPr/>
          <p:nvPr/>
        </p:nvSpPr>
        <p:spPr>
          <a:xfrm>
            <a:off x="5148064" y="1491630"/>
            <a:ext cx="2032570" cy="360040"/>
          </a:xfrm>
          <a:prstGeom prst="parallelogram">
            <a:avLst>
              <a:gd name="adj" fmla="val 56746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</a:pP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IoT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裝置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444208" y="3162178"/>
            <a:ext cx="2592288" cy="561700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pPr algn="ctr"/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視訊陪伴機器人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err="1">
                <a:latin typeface="微軟正黑體" pitchFamily="34" charset="-120"/>
                <a:ea typeface="微軟正黑體" pitchFamily="34" charset="-120"/>
              </a:rPr>
              <a:t>AfoBot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阿福寶 </a:t>
            </a:r>
            <a:endParaRPr lang="en-US" altLang="zh-TW" sz="1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22928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0306_x53Be PPT\48215563_xxl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08520" y="-71558"/>
            <a:ext cx="8028384" cy="5215057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rmAutofit/>
          </a:bodyPr>
          <a:lstStyle/>
          <a:p>
            <a:r>
              <a:rPr kumimoji="1" lang="zh-TW" altLang="en-US" sz="4100" dirty="0"/>
              <a:t>應用範例二：安全的監控環境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5199" y="311728"/>
            <a:ext cx="4375519" cy="24605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/>
          <a:srcRect l="30951" r="32925"/>
          <a:stretch/>
        </p:blipFill>
        <p:spPr>
          <a:xfrm>
            <a:off x="5508104" y="3219822"/>
            <a:ext cx="927614" cy="14440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2520" y="3147814"/>
            <a:ext cx="1107057" cy="1595807"/>
          </a:xfrm>
          <a:prstGeom prst="rect">
            <a:avLst/>
          </a:prstGeom>
        </p:spPr>
      </p:pic>
      <p:sp>
        <p:nvSpPr>
          <p:cNvPr id="11" name="平行四邊形 10"/>
          <p:cNvSpPr/>
          <p:nvPr/>
        </p:nvSpPr>
        <p:spPr>
          <a:xfrm>
            <a:off x="4211960" y="1851670"/>
            <a:ext cx="5544616" cy="1080120"/>
          </a:xfrm>
          <a:prstGeom prst="parallelogram">
            <a:avLst>
              <a:gd name="adj" fmla="val 19446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buClr>
                <a:srgbClr val="FFFFFF"/>
              </a:buClr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連接網路攝影機至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</a:t>
            </a:r>
            <a:r>
              <a:rPr lang="en-US" altLang="zh-TW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WirelessAP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Station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提供的私有無線網路，並搭配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</a:t>
            </a:r>
            <a:r>
              <a:rPr lang="it-IT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QVR Pro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建置安全專業監控系統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/>
          <a:srcRect l="30951" r="32925"/>
          <a:stretch/>
        </p:blipFill>
        <p:spPr>
          <a:xfrm>
            <a:off x="3707905" y="3363838"/>
            <a:ext cx="927614" cy="144404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/>
          <a:srcRect l="30951" r="32925"/>
          <a:stretch/>
        </p:blipFill>
        <p:spPr>
          <a:xfrm>
            <a:off x="4608954" y="3291830"/>
            <a:ext cx="927614" cy="14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6727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圓角矩形 32"/>
          <p:cNvSpPr/>
          <p:nvPr/>
        </p:nvSpPr>
        <p:spPr>
          <a:xfrm>
            <a:off x="6061720" y="2328203"/>
            <a:ext cx="2822029" cy="2815297"/>
          </a:xfrm>
          <a:prstGeom prst="roundRect">
            <a:avLst>
              <a:gd name="adj" fmla="val 8999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3093740" y="2328203"/>
            <a:ext cx="2822029" cy="2815297"/>
          </a:xfrm>
          <a:prstGeom prst="roundRect">
            <a:avLst>
              <a:gd name="adj" fmla="val 8999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285428" y="2328203"/>
            <a:ext cx="2664296" cy="2815297"/>
          </a:xfrm>
          <a:prstGeom prst="roundRect">
            <a:avLst>
              <a:gd name="adj" fmla="val 8999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Autofit/>
          </a:bodyPr>
          <a:lstStyle/>
          <a:p>
            <a:r>
              <a:rPr kumimoji="1" lang="en-US" altLang="zh-TW" sz="4100" dirty="0" err="1"/>
              <a:t>WirelessAP</a:t>
            </a:r>
            <a:r>
              <a:rPr kumimoji="1" lang="en-US" altLang="zh-TW" sz="4100" dirty="0"/>
              <a:t> Station </a:t>
            </a:r>
            <a:r>
              <a:rPr kumimoji="1" lang="zh-TW" altLang="en-US" sz="4100" dirty="0"/>
              <a:t>安裝與設定</a:t>
            </a:r>
          </a:p>
        </p:txBody>
      </p:sp>
      <p:pic>
        <p:nvPicPr>
          <p:cNvPr id="3" name="Shape 222"/>
          <p:cNvPicPr preferRelativeResize="0"/>
          <p:nvPr/>
        </p:nvPicPr>
        <p:blipFill rotWithShape="1">
          <a:blip r:embed="rId3" cstate="print">
            <a:alphaModFix/>
          </a:blip>
          <a:srcRect r="72540" b="77853"/>
          <a:stretch/>
        </p:blipFill>
        <p:spPr>
          <a:xfrm>
            <a:off x="357436" y="2974093"/>
            <a:ext cx="2510848" cy="11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933500" y="2424475"/>
            <a:ext cx="2549749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「新增存取點」</a:t>
            </a:r>
          </a:p>
        </p:txBody>
      </p:sp>
      <p:grpSp>
        <p:nvGrpSpPr>
          <p:cNvPr id="5" name="グループ化 10"/>
          <p:cNvGrpSpPr/>
          <p:nvPr/>
        </p:nvGrpSpPr>
        <p:grpSpPr>
          <a:xfrm>
            <a:off x="395536" y="2211710"/>
            <a:ext cx="482633" cy="489081"/>
            <a:chOff x="8644913" y="-80454"/>
            <a:chExt cx="1512168" cy="1520719"/>
          </a:xfrm>
          <a:solidFill>
            <a:schemeClr val="accent1"/>
          </a:solidFill>
        </p:grpSpPr>
        <p:sp>
          <p:nvSpPr>
            <p:cNvPr id="6" name="涙形 11"/>
            <p:cNvSpPr/>
            <p:nvPr/>
          </p:nvSpPr>
          <p:spPr>
            <a:xfrm rot="8100000">
              <a:off x="8644913" y="-80454"/>
              <a:ext cx="1512168" cy="1512168"/>
            </a:xfrm>
            <a:prstGeom prst="teardrop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テキスト ボックス 12"/>
            <p:cNvSpPr txBox="1"/>
            <p:nvPr/>
          </p:nvSpPr>
          <p:spPr>
            <a:xfrm>
              <a:off x="8752926" y="4792"/>
              <a:ext cx="1296143" cy="1435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1</a:t>
              </a:r>
            </a:p>
          </p:txBody>
        </p:sp>
      </p:grpSp>
      <p:pic>
        <p:nvPicPr>
          <p:cNvPr id="8" name="Shape 230"/>
          <p:cNvPicPr preferRelativeResize="0"/>
          <p:nvPr/>
        </p:nvPicPr>
        <p:blipFill rotWithShape="1">
          <a:blip r:embed="rId4" cstate="print">
            <a:alphaModFix/>
          </a:blip>
          <a:srcRect l="11970" t="15286" r="50001" b="55840"/>
          <a:stretch/>
        </p:blipFill>
        <p:spPr>
          <a:xfrm>
            <a:off x="3224457" y="3003798"/>
            <a:ext cx="2510848" cy="10422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3669804" y="2424475"/>
            <a:ext cx="2549749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選擇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QWA-AC2600</a:t>
            </a:r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グループ化 10"/>
          <p:cNvGrpSpPr/>
          <p:nvPr/>
        </p:nvGrpSpPr>
        <p:grpSpPr>
          <a:xfrm>
            <a:off x="3187171" y="2213540"/>
            <a:ext cx="482633" cy="489081"/>
            <a:chOff x="8644913" y="-80454"/>
            <a:chExt cx="1512168" cy="1520719"/>
          </a:xfrm>
          <a:solidFill>
            <a:schemeClr val="accent1"/>
          </a:solidFill>
        </p:grpSpPr>
        <p:sp>
          <p:nvSpPr>
            <p:cNvPr id="11" name="涙形 11"/>
            <p:cNvSpPr/>
            <p:nvPr/>
          </p:nvSpPr>
          <p:spPr>
            <a:xfrm rot="8100000">
              <a:off x="8644913" y="-80454"/>
              <a:ext cx="1512168" cy="1512168"/>
            </a:xfrm>
            <a:prstGeom prst="teardrop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テキスト ボックス 12"/>
            <p:cNvSpPr txBox="1"/>
            <p:nvPr/>
          </p:nvSpPr>
          <p:spPr>
            <a:xfrm>
              <a:off x="8758678" y="4792"/>
              <a:ext cx="1296143" cy="1435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2</a:t>
              </a: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6622132" y="2424475"/>
            <a:ext cx="2549749" cy="346257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zh-TW" altLang="en-US" b="1" spc="-150" dirty="0">
                <a:latin typeface="微軟正黑體" pitchFamily="34" charset="-120"/>
                <a:ea typeface="微軟正黑體" pitchFamily="34" charset="-120"/>
              </a:rPr>
              <a:t>輸入</a:t>
            </a:r>
            <a:r>
              <a:rPr kumimoji="1" lang="en-US" altLang="zh-TW" b="1" spc="-150" dirty="0">
                <a:latin typeface="微軟正黑體" pitchFamily="34" charset="-120"/>
                <a:ea typeface="微軟正黑體" pitchFamily="34" charset="-120"/>
              </a:rPr>
              <a:t> AP </a:t>
            </a:r>
            <a:r>
              <a:rPr kumimoji="1" lang="zh-TW" altLang="en-US" b="1" spc="-150" dirty="0">
                <a:latin typeface="微軟正黑體" pitchFamily="34" charset="-120"/>
                <a:ea typeface="微軟正黑體" pitchFamily="34" charset="-120"/>
              </a:rPr>
              <a:t>存取點的設定</a:t>
            </a:r>
          </a:p>
        </p:txBody>
      </p:sp>
      <p:grpSp>
        <p:nvGrpSpPr>
          <p:cNvPr id="14" name="グループ化 10"/>
          <p:cNvGrpSpPr/>
          <p:nvPr/>
        </p:nvGrpSpPr>
        <p:grpSpPr>
          <a:xfrm>
            <a:off x="6149024" y="2213540"/>
            <a:ext cx="482633" cy="489081"/>
            <a:chOff x="8644913" y="-80454"/>
            <a:chExt cx="1512168" cy="1520719"/>
          </a:xfrm>
          <a:solidFill>
            <a:schemeClr val="accent1"/>
          </a:solidFill>
        </p:grpSpPr>
        <p:sp>
          <p:nvSpPr>
            <p:cNvPr id="15" name="涙形 11"/>
            <p:cNvSpPr/>
            <p:nvPr/>
          </p:nvSpPr>
          <p:spPr>
            <a:xfrm rot="8100000">
              <a:off x="8644913" y="-80454"/>
              <a:ext cx="1512168" cy="1512168"/>
            </a:xfrm>
            <a:prstGeom prst="teardrop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テキスト ボックス 12"/>
            <p:cNvSpPr txBox="1"/>
            <p:nvPr/>
          </p:nvSpPr>
          <p:spPr>
            <a:xfrm>
              <a:off x="8788522" y="4792"/>
              <a:ext cx="1296143" cy="1435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3</a:t>
              </a:r>
            </a:p>
          </p:txBody>
        </p:sp>
      </p:grpSp>
      <p:pic>
        <p:nvPicPr>
          <p:cNvPr id="17" name="Shape 238"/>
          <p:cNvPicPr preferRelativeResize="0"/>
          <p:nvPr/>
        </p:nvPicPr>
        <p:blipFill rotWithShape="1">
          <a:blip r:embed="rId5" cstate="print">
            <a:alphaModFix/>
          </a:blip>
          <a:srcRect l="16572" t="33588" r="47926" b="34085"/>
          <a:stretch/>
        </p:blipFill>
        <p:spPr>
          <a:xfrm>
            <a:off x="6142109" y="2974093"/>
            <a:ext cx="2649788" cy="129982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/>
          <p:cNvSpPr txBox="1"/>
          <p:nvPr/>
        </p:nvSpPr>
        <p:spPr>
          <a:xfrm>
            <a:off x="1158838" y="1526038"/>
            <a:ext cx="6142071" cy="34625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先到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QTS 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App Center </a:t>
            </a:r>
            <a:r>
              <a:rPr kumimoji="1" lang="zh-TW" altLang="en-US" b="1" dirty="0">
                <a:latin typeface="微軟正黑體" pitchFamily="34" charset="-120"/>
                <a:ea typeface="微軟正黑體" pitchFamily="34" charset="-120"/>
              </a:rPr>
              <a:t>下載並安裝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en-US" altLang="zh-TW" b="1" dirty="0" err="1">
                <a:latin typeface="微軟正黑體" pitchFamily="34" charset="-120"/>
                <a:ea typeface="微軟正黑體" pitchFamily="34" charset="-120"/>
              </a:rPr>
              <a:t>WirelessAP</a:t>
            </a:r>
            <a:r>
              <a:rPr kumimoji="1" lang="en-US" altLang="zh-TW" b="1" dirty="0">
                <a:latin typeface="微軟正黑體" pitchFamily="34" charset="-120"/>
                <a:ea typeface="微軟正黑體" pitchFamily="34" charset="-120"/>
              </a:rPr>
              <a:t> Station</a:t>
            </a:r>
            <a:endParaRPr kumimoji="1"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8" name="networking.png" descr="networki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96536" y="699542"/>
            <a:ext cx="936104" cy="93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2" descr="QNAP Wirelessap St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971" y="1377268"/>
            <a:ext cx="678742" cy="643796"/>
          </a:xfrm>
          <a:prstGeom prst="rect">
            <a:avLst/>
          </a:prstGeom>
          <a:ln>
            <a:noFill/>
          </a:ln>
          <a:effectLst>
            <a:outerShdw blurRad="292100" dist="101600" dir="1380000" sx="99000" sy="99000" algn="tl" rotWithShape="0">
              <a:schemeClr val="bg1">
                <a:alpha val="32000"/>
              </a:schemeClr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6876256" y="3147814"/>
            <a:ext cx="104435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QWA-AC2600</a:t>
            </a:r>
            <a:endParaRPr kumimoji="1" lang="zh-TW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43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306_x53Be PPT\33642854_xxl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1896324"/>
            <a:ext cx="4464496" cy="324717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Autofit/>
          </a:bodyPr>
          <a:lstStyle/>
          <a:p>
            <a:r>
              <a:rPr kumimoji="1" lang="zh-TW" altLang="en-US" sz="4000" spc="-150" dirty="0"/>
              <a:t>啟用</a:t>
            </a:r>
            <a:r>
              <a:rPr kumimoji="1" lang="en-US" altLang="zh-TW" sz="4000" spc="-150" dirty="0"/>
              <a:t> DHCP </a:t>
            </a:r>
            <a:r>
              <a:rPr kumimoji="1" lang="zh-TW" altLang="en-US" sz="4000" spc="-150" dirty="0"/>
              <a:t>與</a:t>
            </a:r>
            <a:r>
              <a:rPr kumimoji="1" lang="en-US" altLang="zh-TW" sz="4000" spc="-150" dirty="0"/>
              <a:t> NAT </a:t>
            </a:r>
            <a:r>
              <a:rPr kumimoji="1" lang="zh-TW" altLang="en-US" sz="4000" spc="-150" dirty="0"/>
              <a:t>建置安全監控環境</a:t>
            </a:r>
          </a:p>
        </p:txBody>
      </p:sp>
      <p:pic>
        <p:nvPicPr>
          <p:cNvPr id="8" name="Picture 1" descr="C:\Users\Sam Lin\Desktop\Network PPT img\NVS\2018-01-04_1748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6111" y="695655"/>
            <a:ext cx="8135401" cy="3754748"/>
          </a:xfrm>
          <a:prstGeom prst="rect">
            <a:avLst/>
          </a:prstGeom>
          <a:noFill/>
        </p:spPr>
      </p:pic>
      <p:sp>
        <p:nvSpPr>
          <p:cNvPr id="12" name="平行四邊形 11"/>
          <p:cNvSpPr/>
          <p:nvPr/>
        </p:nvSpPr>
        <p:spPr>
          <a:xfrm>
            <a:off x="3347864" y="1347614"/>
            <a:ext cx="6408712" cy="864096"/>
          </a:xfrm>
          <a:prstGeom prst="parallelogram">
            <a:avLst>
              <a:gd name="adj" fmla="val 2920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FFFF"/>
              </a:buClr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無需額外實體路由器，透過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 QTS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中的網路與虛擬交換器建立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Virtual Switch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形成私有的無線網路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4932040" y="2896570"/>
            <a:ext cx="1800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076056" y="4040339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732240" y="2859782"/>
            <a:ext cx="0" cy="11873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6732240" y="3431959"/>
            <a:ext cx="1872208" cy="122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215935"/>
            <a:ext cx="1296144" cy="360040"/>
          </a:xfrm>
          <a:prstGeom prst="rect">
            <a:avLst/>
          </a:prstGeom>
          <a:noFill/>
        </p:spPr>
      </p:pic>
      <p:pic>
        <p:nvPicPr>
          <p:cNvPr id="5122" name="Picture 2" descr="C:\Users\user\Desktop\0306_x53Be PPT\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16616" y="4512079"/>
            <a:ext cx="605900" cy="606574"/>
          </a:xfrm>
          <a:prstGeom prst="rect">
            <a:avLst/>
          </a:prstGeom>
          <a:noFill/>
        </p:spPr>
      </p:pic>
      <p:sp>
        <p:nvSpPr>
          <p:cNvPr id="26" name="文字方塊 25"/>
          <p:cNvSpPr txBox="1"/>
          <p:nvPr/>
        </p:nvSpPr>
        <p:spPr>
          <a:xfrm>
            <a:off x="5292080" y="258879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Adapter 1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5292080" y="372531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WirelessAP</a:t>
            </a:r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1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5292080" y="4081192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設定</a:t>
            </a:r>
            <a:r>
              <a:rPr lang="en-US" altLang="zh-TW" sz="11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SSID </a:t>
            </a:r>
            <a:r>
              <a:rPr lang="zh-TW" altLang="en-US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為</a:t>
            </a:r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QVR Pro</a:t>
            </a:r>
          </a:p>
          <a:p>
            <a:r>
              <a:rPr lang="zh-TW" altLang="en-US" sz="11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無線加密安全性</a:t>
            </a:r>
            <a:r>
              <a:rPr lang="zh-TW" altLang="en-US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為</a:t>
            </a:r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WPA2</a:t>
            </a:r>
            <a:endParaRPr lang="zh-TW" altLang="en-US" sz="11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7236296" y="357597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Virtual Switch 1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236296" y="3791999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10.0.0.1</a:t>
            </a:r>
            <a:endParaRPr lang="zh-TW" altLang="en-US" sz="11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6" cstate="print"/>
          <a:srcRect l="30951" r="32925"/>
          <a:stretch/>
        </p:blipFill>
        <p:spPr>
          <a:xfrm>
            <a:off x="2987824" y="4368063"/>
            <a:ext cx="511311" cy="795975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2987824" y="2602241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QVR Pro Client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059832" y="4008023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10.0.0.2</a:t>
            </a:r>
            <a:endParaRPr lang="zh-TW" altLang="en-US" sz="11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987824" y="2910018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10.0.0.3</a:t>
            </a:r>
            <a:endParaRPr lang="zh-TW" altLang="en-US" sz="11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059832" y="3791999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無線攝影機</a:t>
            </a:r>
          </a:p>
        </p:txBody>
      </p:sp>
      <p:cxnSp>
        <p:nvCxnSpPr>
          <p:cNvPr id="32" name="直線接點 31"/>
          <p:cNvCxnSpPr/>
          <p:nvPr/>
        </p:nvCxnSpPr>
        <p:spPr>
          <a:xfrm>
            <a:off x="2843808" y="2886386"/>
            <a:ext cx="1800200" cy="0"/>
          </a:xfrm>
          <a:prstGeom prst="line">
            <a:avLst/>
          </a:prstGeom>
          <a:ln w="38100">
            <a:solidFill>
              <a:srgbClr val="00AEE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QNAP Wirelessap St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3338" y="3647983"/>
            <a:ext cx="678742" cy="643796"/>
          </a:xfrm>
          <a:prstGeom prst="rect">
            <a:avLst/>
          </a:prstGeom>
          <a:ln>
            <a:noFill/>
          </a:ln>
          <a:effectLst>
            <a:outerShdw blurRad="292100" dist="101600" dir="1380000" sx="99000" sy="99000" algn="tl" rotWithShape="0">
              <a:schemeClr val="bg1">
                <a:alpha val="32000"/>
              </a:schemeClr>
            </a:outerShdw>
          </a:effectLst>
        </p:spPr>
      </p:pic>
      <p:pic>
        <p:nvPicPr>
          <p:cNvPr id="5123" name="Picture 3" descr="C:\Users\user\Desktop\0306_x53Be PPT\1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9625" y="2680546"/>
            <a:ext cx="641374" cy="576064"/>
          </a:xfrm>
          <a:prstGeom prst="rect">
            <a:avLst/>
          </a:prstGeom>
          <a:noFill/>
        </p:spPr>
      </p:pic>
      <p:sp>
        <p:nvSpPr>
          <p:cNvPr id="37" name="文字方塊 36"/>
          <p:cNvSpPr txBox="1"/>
          <p:nvPr/>
        </p:nvSpPr>
        <p:spPr>
          <a:xfrm>
            <a:off x="4687441" y="279436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 </a:t>
            </a:r>
            <a:r>
              <a:rPr lang="en-US" altLang="zh-TW" sz="10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Gbe</a:t>
            </a:r>
            <a:endParaRPr lang="zh-TW" altLang="en-US" sz="1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42" name="直線接點 41"/>
          <p:cNvCxnSpPr/>
          <p:nvPr/>
        </p:nvCxnSpPr>
        <p:spPr>
          <a:xfrm>
            <a:off x="3779912" y="4100027"/>
            <a:ext cx="864096" cy="0"/>
          </a:xfrm>
          <a:prstGeom prst="line">
            <a:avLst/>
          </a:prstGeom>
          <a:ln w="38100">
            <a:solidFill>
              <a:srgbClr val="00AEE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45516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2339752" y="4701793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TS-453Be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283968" y="4701793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TS-253Be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012160" y="2643758"/>
            <a:ext cx="1772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QWA-AC2600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87131B13-FA6F-3C4D-9564-7C31F3D21406}"/>
              </a:ext>
            </a:extLst>
          </p:cNvPr>
          <p:cNvSpPr txBox="1">
            <a:spLocks/>
          </p:cNvSpPr>
          <p:nvPr/>
        </p:nvSpPr>
        <p:spPr>
          <a:xfrm>
            <a:off x="2051720" y="843558"/>
            <a:ext cx="417646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4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打造全民版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儲存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與專屬無線應用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CF84837-F3E9-AD41-B986-0772006E3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446" y="1275606"/>
            <a:ext cx="2337976" cy="3745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結合實用及功能性的流線外型</a:t>
            </a:r>
            <a:endParaRPr lang="en-US" dirty="0"/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499427" y="1779662"/>
            <a:ext cx="1804095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電源鍵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6444208" y="3904777"/>
            <a:ext cx="1781389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USB copy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鍵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6444208" y="3544737"/>
            <a:ext cx="1582562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USB 3.0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499427" y="2032569"/>
            <a:ext cx="2321045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支援亮度控制的硬碟燈號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6499427" y="2305792"/>
            <a:ext cx="2321045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>
              <a:defRPr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支援亮度控制的</a:t>
            </a:r>
            <a:endParaRPr lang="en-US" altLang="zh-TW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狀態、網路、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USB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燈號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片 11" descr="開鎖.png">
            <a:extLst>
              <a:ext uri="{FF2B5EF4-FFF2-40B4-BE49-F238E27FC236}">
                <a16:creationId xmlns:a16="http://schemas.microsoft.com/office/drawing/2014/main" id="{3F1364BF-221E-9D4F-9ECA-00FE450A38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2283718"/>
            <a:ext cx="1957831" cy="2448042"/>
          </a:xfrm>
          <a:prstGeom prst="rect">
            <a:avLst/>
          </a:prstGeom>
        </p:spPr>
      </p:pic>
      <p:sp>
        <p:nvSpPr>
          <p:cNvPr id="38" name="TextBox 13">
            <a:extLst>
              <a:ext uri="{FF2B5EF4-FFF2-40B4-BE49-F238E27FC236}">
                <a16:creationId xmlns:a16="http://schemas.microsoft.com/office/drawing/2014/main" id="{9F06771D-DAF5-9245-807A-09A5A38D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498" y="4020218"/>
            <a:ext cx="1205208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zh-Hant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可鎖式前蓋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5491315" y="1946913"/>
            <a:ext cx="93610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>
            <a:off x="4843243" y="2202873"/>
            <a:ext cx="1584176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5635331" y="2543211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V="1">
            <a:off x="5652120" y="3749015"/>
            <a:ext cx="747893" cy="40691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 flipV="1">
            <a:off x="5635331" y="4066355"/>
            <a:ext cx="764682" cy="4244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flipH="1">
            <a:off x="3115052" y="4183122"/>
            <a:ext cx="720079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橢圓 54"/>
          <p:cNvSpPr/>
          <p:nvPr/>
        </p:nvSpPr>
        <p:spPr>
          <a:xfrm>
            <a:off x="1565055" y="1688604"/>
            <a:ext cx="1800200" cy="1800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B394D-31CD-0940-A6D0-0B7A63A6F5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214" y="1995686"/>
            <a:ext cx="1959049" cy="1224405"/>
          </a:xfrm>
          <a:prstGeom prst="rect">
            <a:avLst/>
          </a:prstGeom>
        </p:spPr>
      </p:pic>
      <p:cxnSp>
        <p:nvCxnSpPr>
          <p:cNvPr id="56" name="直線單箭頭接點 55"/>
          <p:cNvCxnSpPr/>
          <p:nvPr/>
        </p:nvCxnSpPr>
        <p:spPr>
          <a:xfrm>
            <a:off x="1190182" y="4183122"/>
            <a:ext cx="77460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45"/>
          <p:cNvCxnSpPr/>
          <p:nvPr/>
        </p:nvCxnSpPr>
        <p:spPr>
          <a:xfrm>
            <a:off x="5635331" y="2945289"/>
            <a:ext cx="808877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6516216" y="2824657"/>
            <a:ext cx="1582562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IR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接收器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大幅提高生產力的豐富功能設計</a:t>
            </a:r>
            <a:endParaRPr lang="en-US" dirty="0"/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865268" y="1835595"/>
            <a:ext cx="2266130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PCIe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2.0 x2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插槽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494" y="1216027"/>
            <a:ext cx="2331191" cy="3659603"/>
          </a:xfrm>
          <a:prstGeom prst="rect">
            <a:avLst/>
          </a:prstGeom>
        </p:spPr>
      </p:pic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2571" y="2346584"/>
            <a:ext cx="3128827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3.5mm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動圈式麥克風輸入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1133176" y="2793370"/>
            <a:ext cx="1998222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3.5mm line out</a:t>
            </a:r>
          </a:p>
        </p:txBody>
      </p:sp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587693" y="3138753"/>
            <a:ext cx="2543705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個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4K HDMI v1.4b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輸出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611560" y="3556528"/>
            <a:ext cx="2519838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4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USB 3.0 Type-A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埠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1018359" y="3789599"/>
            <a:ext cx="2113039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Gigabit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網路埠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1133557" y="4343867"/>
            <a:ext cx="1997841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DC 12V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電源輸入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6288953" y="1751455"/>
            <a:ext cx="2243487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高耐久度的</a:t>
            </a:r>
            <a:endParaRPr lang="en-US" altLang="zh-TW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雙滾珠軸承系統風扇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TS-253Be: 1 x 7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TS-453Be: 1 x 12 cm</a:t>
            </a: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6299750" y="2888357"/>
            <a:ext cx="2088232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watt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揚聲器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+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T.I.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德儀音訊放大器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</a:p>
          <a:p>
            <a:pPr marL="257175" indent="-257175">
              <a:spcBef>
                <a:spcPct val="0"/>
              </a:spcBef>
              <a:buFont typeface="Arial"/>
              <a:buChar char="•"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系統事件語音警示</a:t>
            </a:r>
            <a:endParaRPr lang="en-US" altLang="zh-TW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  <a:p>
            <a:pPr marL="257175" indent="-257175">
              <a:spcBef>
                <a:spcPct val="0"/>
              </a:spcBef>
              <a:buFont typeface="Arial"/>
              <a:buChar char="•"/>
            </a:pP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音樂播放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6288953" y="3964792"/>
            <a:ext cx="2063931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Kensington 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防盜鎖孔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59" name="直線單箭頭接點 58"/>
          <p:cNvCxnSpPr/>
          <p:nvPr/>
        </p:nvCxnSpPr>
        <p:spPr>
          <a:xfrm flipH="1">
            <a:off x="3131398" y="1986161"/>
            <a:ext cx="1008112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 flipH="1">
            <a:off x="3131398" y="2499742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 flipH="1">
            <a:off x="3131398" y="2943225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 flipH="1">
            <a:off x="3131398" y="3288035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flipH="1">
            <a:off x="3131398" y="3701430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flipH="1">
            <a:off x="3131398" y="3930427"/>
            <a:ext cx="1224136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 flipH="1">
            <a:off x="3131398" y="4492402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肘形接點 71"/>
          <p:cNvCxnSpPr/>
          <p:nvPr/>
        </p:nvCxnSpPr>
        <p:spPr>
          <a:xfrm flipV="1">
            <a:off x="5076056" y="1923678"/>
            <a:ext cx="1152128" cy="936104"/>
          </a:xfrm>
          <a:prstGeom prst="bentConnector3">
            <a:avLst>
              <a:gd name="adj1" fmla="val 73975"/>
            </a:avLst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肘形接點 74"/>
          <p:cNvCxnSpPr/>
          <p:nvPr/>
        </p:nvCxnSpPr>
        <p:spPr>
          <a:xfrm flipV="1">
            <a:off x="5076056" y="3042295"/>
            <a:ext cx="1152128" cy="825599"/>
          </a:xfrm>
          <a:prstGeom prst="bentConnector3">
            <a:avLst>
              <a:gd name="adj1" fmla="val 72322"/>
            </a:avLst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肘形接點 77"/>
          <p:cNvCxnSpPr/>
          <p:nvPr/>
        </p:nvCxnSpPr>
        <p:spPr>
          <a:xfrm flipV="1">
            <a:off x="5076056" y="4114826"/>
            <a:ext cx="1152128" cy="257124"/>
          </a:xfrm>
          <a:prstGeom prst="bentConnector3">
            <a:avLst>
              <a:gd name="adj1" fmla="val 73148"/>
            </a:avLst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35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user\Desktop\0306_x53Be PPT\TS-x53B_UG-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35646"/>
            <a:ext cx="2035089" cy="1362978"/>
          </a:xfrm>
          <a:prstGeom prst="rect">
            <a:avLst/>
          </a:prstGeom>
          <a:noFill/>
        </p:spPr>
      </p:pic>
      <p:pic>
        <p:nvPicPr>
          <p:cNvPr id="8201" name="Picture 9" descr="C:\Users\user\Desktop\0306_x53Be PPT\TS-x53B_UG-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1828" y="1707654"/>
            <a:ext cx="2035089" cy="1359852"/>
          </a:xfrm>
          <a:prstGeom prst="rect">
            <a:avLst/>
          </a:prstGeom>
          <a:noFill/>
        </p:spPr>
      </p:pic>
      <p:sp>
        <p:nvSpPr>
          <p:cNvPr id="16" name="矩形 69"/>
          <p:cNvSpPr/>
          <p:nvPr/>
        </p:nvSpPr>
        <p:spPr>
          <a:xfrm>
            <a:off x="179512" y="1347614"/>
            <a:ext cx="3960440" cy="335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3.5 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吋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HDD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：免工具安裝</a:t>
            </a:r>
            <a:endParaRPr lang="en-US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itchFamily="34" charset="-120"/>
              </a:rPr>
              <a:t>輕鬆安裝硬碟與</a:t>
            </a:r>
            <a:r>
              <a:rPr lang="en-US" altLang="zh-TW" dirty="0">
                <a:latin typeface="微軟正黑體" pitchFamily="34" charset="-120"/>
              </a:rPr>
              <a:t> </a:t>
            </a:r>
            <a:r>
              <a:rPr lang="en-US" altLang="zh-TW" dirty="0" err="1">
                <a:latin typeface="微軟正黑體" pitchFamily="34" charset="-120"/>
              </a:rPr>
              <a:t>PCIe</a:t>
            </a:r>
            <a:r>
              <a:rPr lang="en-US" altLang="zh-TW" dirty="0">
                <a:latin typeface="微軟正黑體" pitchFamily="34" charset="-120"/>
              </a:rPr>
              <a:t> </a:t>
            </a:r>
            <a:r>
              <a:rPr lang="zh-TW" altLang="en-US" dirty="0">
                <a:latin typeface="微軟正黑體" pitchFamily="34" charset="-120"/>
              </a:rPr>
              <a:t>擴充卡</a:t>
            </a:r>
          </a:p>
        </p:txBody>
      </p:sp>
      <p:sp>
        <p:nvSpPr>
          <p:cNvPr id="11" name="矩形 10"/>
          <p:cNvSpPr/>
          <p:nvPr/>
        </p:nvSpPr>
        <p:spPr>
          <a:xfrm>
            <a:off x="6669234" y="1653648"/>
            <a:ext cx="214286" cy="30007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altLang="en-US" sz="1350" b="1" dirty="0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1350" b="1" dirty="0">
              <a:solidFill>
                <a:schemeClr val="bg1"/>
              </a:solidFill>
            </a:endParaRPr>
          </a:p>
        </p:txBody>
      </p:sp>
      <p:pic>
        <p:nvPicPr>
          <p:cNvPr id="8202" name="Picture 10" descr="C:\Users\user\Desktop\0306_x53Be PPT\TS-x53B_UG-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7654"/>
            <a:ext cx="2035089" cy="1359852"/>
          </a:xfrm>
          <a:prstGeom prst="rect">
            <a:avLst/>
          </a:prstGeom>
          <a:noFill/>
        </p:spPr>
      </p:pic>
      <p:pic>
        <p:nvPicPr>
          <p:cNvPr id="8203" name="Picture 11" descr="C:\Users\user\Desktop\0306_x53Be PPT\TS-x53B_UG-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563638"/>
            <a:ext cx="1728192" cy="1625988"/>
          </a:xfrm>
          <a:prstGeom prst="rect">
            <a:avLst/>
          </a:prstGeom>
          <a:noFill/>
        </p:spPr>
      </p:pic>
      <p:sp>
        <p:nvSpPr>
          <p:cNvPr id="33" name="矩形 69"/>
          <p:cNvSpPr/>
          <p:nvPr/>
        </p:nvSpPr>
        <p:spPr>
          <a:xfrm>
            <a:off x="4572000" y="1347614"/>
            <a:ext cx="4176464" cy="335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2.5 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吋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HDD/SSD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：螺絲固定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lang="en-US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179512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2221235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535996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6698332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4" name="Picture 12" descr="C:\Users\user\Desktop\0306_x53Be PPT\111-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579862"/>
            <a:ext cx="1997365" cy="1334645"/>
          </a:xfrm>
          <a:prstGeom prst="rect">
            <a:avLst/>
          </a:prstGeom>
          <a:noFill/>
        </p:spPr>
      </p:pic>
      <p:pic>
        <p:nvPicPr>
          <p:cNvPr id="8205" name="Picture 13" descr="C:\Users\user\Desktop\0306_x53Be PPT\111-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651870"/>
            <a:ext cx="1997365" cy="1334645"/>
          </a:xfrm>
          <a:prstGeom prst="rect">
            <a:avLst/>
          </a:prstGeom>
          <a:noFill/>
        </p:spPr>
      </p:pic>
      <p:pic>
        <p:nvPicPr>
          <p:cNvPr id="8206" name="Picture 14" descr="C:\Users\user\Desktop\0306_x53Be PPT\111-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3685377"/>
            <a:ext cx="1997365" cy="1334645"/>
          </a:xfrm>
          <a:prstGeom prst="rect">
            <a:avLst/>
          </a:prstGeom>
          <a:noFill/>
        </p:spPr>
      </p:pic>
      <p:pic>
        <p:nvPicPr>
          <p:cNvPr id="8207" name="Picture 15" descr="C:\Users\user\Desktop\0306_x53Be PPT\111-1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3679" y="3579862"/>
            <a:ext cx="1997365" cy="1334645"/>
          </a:xfrm>
          <a:prstGeom prst="rect">
            <a:avLst/>
          </a:prstGeom>
          <a:noFill/>
        </p:spPr>
      </p:pic>
      <p:sp>
        <p:nvSpPr>
          <p:cNvPr id="42" name="矩形 69"/>
          <p:cNvSpPr/>
          <p:nvPr/>
        </p:nvSpPr>
        <p:spPr>
          <a:xfrm>
            <a:off x="179512" y="3147814"/>
            <a:ext cx="8568952" cy="335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移除前蓋與機背螺絲，即可安裝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PCIe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擴充卡</a:t>
            </a:r>
            <a:endParaRPr lang="en-US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179512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2221235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4535996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3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橢圓 45"/>
          <p:cNvSpPr/>
          <p:nvPr/>
        </p:nvSpPr>
        <p:spPr>
          <a:xfrm>
            <a:off x="6698332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4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4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71600" y="4659982"/>
            <a:ext cx="2664296" cy="3539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個</a:t>
            </a:r>
            <a:r>
              <a:rPr lang="en-US" alt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2.0 x2 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插槽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圓角矩形 74"/>
          <p:cNvSpPr/>
          <p:nvPr/>
        </p:nvSpPr>
        <p:spPr>
          <a:xfrm>
            <a:off x="6114742" y="1275606"/>
            <a:ext cx="2088232" cy="201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圓角矩形 72"/>
          <p:cNvSpPr/>
          <p:nvPr/>
        </p:nvSpPr>
        <p:spPr>
          <a:xfrm>
            <a:off x="3243599" y="1275606"/>
            <a:ext cx="2088232" cy="201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圓角矩形 71"/>
          <p:cNvSpPr/>
          <p:nvPr/>
        </p:nvSpPr>
        <p:spPr>
          <a:xfrm>
            <a:off x="451360" y="1275606"/>
            <a:ext cx="2088232" cy="2016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zh-Hant" altLang="en-US" dirty="0">
                <a:latin typeface="微軟正黑體" pitchFamily="34" charset="-120"/>
              </a:rPr>
              <a:t>同級產品中獨具 </a:t>
            </a:r>
            <a:r>
              <a:rPr lang="en-US" altLang="zh-TW" dirty="0" err="1">
                <a:latin typeface="微軟正黑體" pitchFamily="34" charset="-120"/>
              </a:rPr>
              <a:t>PCIe</a:t>
            </a:r>
            <a:r>
              <a:rPr lang="en-US" altLang="zh-TW" dirty="0">
                <a:latin typeface="微軟正黑體" pitchFamily="34" charset="-120"/>
              </a:rPr>
              <a:t> </a:t>
            </a:r>
            <a:r>
              <a:rPr lang="zh-TW" altLang="en-US" dirty="0">
                <a:latin typeface="微軟正黑體" pitchFamily="34" charset="-120"/>
              </a:rPr>
              <a:t>彈性擴充</a:t>
            </a:r>
          </a:p>
        </p:txBody>
      </p:sp>
      <p:pic>
        <p:nvPicPr>
          <p:cNvPr id="24" name="圖片 23" descr="PCI Express_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615"/>
          <a:stretch>
            <a:fillRect/>
          </a:stretch>
        </p:blipFill>
        <p:spPr>
          <a:xfrm>
            <a:off x="3275856" y="3146304"/>
            <a:ext cx="2448272" cy="1997196"/>
          </a:xfrm>
          <a:prstGeom prst="rect">
            <a:avLst/>
          </a:prstGeom>
        </p:spPr>
      </p:pic>
      <p:sp>
        <p:nvSpPr>
          <p:cNvPr id="28" name="TextBox 14"/>
          <p:cNvSpPr txBox="1"/>
          <p:nvPr/>
        </p:nvSpPr>
        <p:spPr>
          <a:xfrm>
            <a:off x="683568" y="2784007"/>
            <a:ext cx="1636968" cy="50782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QM2 M.2 SSD / </a:t>
            </a:r>
          </a:p>
          <a:p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10GbE </a:t>
            </a:r>
            <a:r>
              <a:rPr lang="zh-TW" alt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網路擴充卡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TextBox 14"/>
          <p:cNvSpPr txBox="1"/>
          <p:nvPr/>
        </p:nvSpPr>
        <p:spPr>
          <a:xfrm>
            <a:off x="3380478" y="2784007"/>
            <a:ext cx="2199634" cy="5078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雙埠</a:t>
            </a:r>
            <a:r>
              <a:rPr lang="en-US" altLang="zh-TW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USB 3.1 Type-A </a:t>
            </a:r>
          </a:p>
          <a:p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Gen 2 10Gbps </a:t>
            </a:r>
            <a:r>
              <a:rPr lang="zh-TW" alt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擴充卡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TextBox 14"/>
          <p:cNvSpPr txBox="1"/>
          <p:nvPr/>
        </p:nvSpPr>
        <p:spPr>
          <a:xfrm>
            <a:off x="6372200" y="2784007"/>
            <a:ext cx="1857146" cy="49243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雙頻</a:t>
            </a:r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2.4 GHz/5 GHz</a:t>
            </a:r>
          </a:p>
          <a:p>
            <a:r>
              <a:rPr lang="zh-TW" alt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無線擴充卡</a:t>
            </a:r>
            <a:r>
              <a:rPr lang="en-US" altLang="zh-TW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(AP </a:t>
            </a:r>
            <a:r>
              <a:rPr lang="zh-TW" altLang="en-US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功能</a:t>
            </a:r>
            <a:r>
              <a:rPr lang="en-US" altLang="zh-TW" sz="13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5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062"/>
          <a:stretch/>
        </p:blipFill>
        <p:spPr>
          <a:xfrm>
            <a:off x="6228184" y="1475839"/>
            <a:ext cx="1584176" cy="619602"/>
          </a:xfrm>
          <a:prstGeom prst="rect">
            <a:avLst/>
          </a:prstGeom>
        </p:spPr>
      </p:pic>
      <p:pic>
        <p:nvPicPr>
          <p:cNvPr id="46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6296" y="1203598"/>
            <a:ext cx="746821" cy="487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50" y="1275606"/>
            <a:ext cx="1233461" cy="1085831"/>
          </a:xfrm>
          <a:prstGeom prst="rect">
            <a:avLst/>
          </a:prstGeom>
        </p:spPr>
      </p:pic>
      <p:grpSp>
        <p:nvGrpSpPr>
          <p:cNvPr id="74" name="群組 73"/>
          <p:cNvGrpSpPr/>
          <p:nvPr/>
        </p:nvGrpSpPr>
        <p:grpSpPr>
          <a:xfrm>
            <a:off x="3275856" y="1203598"/>
            <a:ext cx="1317130" cy="1527176"/>
            <a:chOff x="3748524" y="1419622"/>
            <a:chExt cx="1317130" cy="1527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1419622"/>
              <a:ext cx="1285742" cy="1319605"/>
            </a:xfrm>
            <a:prstGeom prst="rect">
              <a:avLst/>
            </a:prstGeom>
          </p:spPr>
        </p:pic>
        <p:sp>
          <p:nvSpPr>
            <p:cNvPr id="30" name="TextBox 14"/>
            <p:cNvSpPr txBox="1"/>
            <p:nvPr/>
          </p:nvSpPr>
          <p:spPr>
            <a:xfrm>
              <a:off x="3748524" y="1551771"/>
              <a:ext cx="829055" cy="300074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2X </a:t>
              </a:r>
              <a:r>
                <a:rPr lang="zh-TW" altLang="en-US" sz="75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效能提升</a:t>
              </a:r>
              <a:endParaRPr lang="en-US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TextBox 14"/>
            <p:cNvSpPr txBox="1"/>
            <p:nvPr/>
          </p:nvSpPr>
          <p:spPr>
            <a:xfrm>
              <a:off x="4342068" y="2739057"/>
              <a:ext cx="527690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dirty="0">
                  <a:solidFill>
                    <a:srgbClr val="00B0F0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USB 3.1</a:t>
              </a:r>
            </a:p>
          </p:txBody>
        </p:sp>
        <p:sp>
          <p:nvSpPr>
            <p:cNvPr id="36" name="TextBox 14"/>
            <p:cNvSpPr txBox="1"/>
            <p:nvPr/>
          </p:nvSpPr>
          <p:spPr>
            <a:xfrm>
              <a:off x="3856860" y="2734973"/>
              <a:ext cx="527690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USB 3.0</a:t>
              </a:r>
            </a:p>
          </p:txBody>
        </p:sp>
        <p:sp>
          <p:nvSpPr>
            <p:cNvPr id="40" name="TextBox 14"/>
            <p:cNvSpPr txBox="1"/>
            <p:nvPr/>
          </p:nvSpPr>
          <p:spPr>
            <a:xfrm>
              <a:off x="3883551" y="2244397"/>
              <a:ext cx="455556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5Gb/s</a:t>
              </a:r>
              <a:endPara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4358287" y="1753820"/>
              <a:ext cx="511660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dirty="0">
                  <a:solidFill>
                    <a:srgbClr val="00B0F0"/>
                  </a:solidFill>
                  <a:latin typeface="Microsoft JhengHei" charset="-120"/>
                  <a:ea typeface="Microsoft JhengHei" charset="-120"/>
                  <a:cs typeface="Microsoft JhengHei" charset="-120"/>
                </a:rPr>
                <a:t>10Gb/s</a:t>
              </a:r>
            </a:p>
          </p:txBody>
        </p:sp>
      </p:grpSp>
      <p:sp>
        <p:nvSpPr>
          <p:cNvPr id="42" name="TextBox 14"/>
          <p:cNvSpPr txBox="1"/>
          <p:nvPr/>
        </p:nvSpPr>
        <p:spPr>
          <a:xfrm>
            <a:off x="1115616" y="1818521"/>
            <a:ext cx="761729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zh-TW" altLang="en-US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分層分區儲存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974475" y="1530916"/>
            <a:ext cx="370596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TextBox 14"/>
          <p:cNvSpPr txBox="1"/>
          <p:nvPr/>
        </p:nvSpPr>
        <p:spPr>
          <a:xfrm>
            <a:off x="926985" y="1385893"/>
            <a:ext cx="463570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Cache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TextBox 14"/>
          <p:cNvSpPr txBox="1"/>
          <p:nvPr/>
        </p:nvSpPr>
        <p:spPr>
          <a:xfrm>
            <a:off x="1372252" y="1528840"/>
            <a:ext cx="788980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Volume/LUN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TextBox 14"/>
          <p:cNvSpPr txBox="1"/>
          <p:nvPr/>
        </p:nvSpPr>
        <p:spPr>
          <a:xfrm>
            <a:off x="1243998" y="2084818"/>
            <a:ext cx="473188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zh-TW" altLang="en-US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92" y="2211710"/>
            <a:ext cx="1484636" cy="663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400" y="1851670"/>
            <a:ext cx="1159412" cy="998548"/>
          </a:xfrm>
          <a:prstGeom prst="rect">
            <a:avLst/>
          </a:prstGeom>
        </p:spPr>
      </p:pic>
      <p:pic>
        <p:nvPicPr>
          <p:cNvPr id="9220" name="Picture 4" descr="C:\Users\user\Desktop\0306_x53Be PPT\2600-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1563638"/>
            <a:ext cx="916773" cy="1123047"/>
          </a:xfrm>
          <a:prstGeom prst="rect">
            <a:avLst/>
          </a:prstGeom>
          <a:noFill/>
        </p:spPr>
      </p:pic>
      <p:pic>
        <p:nvPicPr>
          <p:cNvPr id="9219" name="Picture 3" descr="C:\Users\user\Desktop\0306_x53Be PPT\IMG_727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1923678"/>
            <a:ext cx="1872208" cy="947805"/>
          </a:xfrm>
          <a:prstGeom prst="rect">
            <a:avLst/>
          </a:prstGeom>
          <a:noFill/>
        </p:spPr>
      </p:pic>
      <p:cxnSp>
        <p:nvCxnSpPr>
          <p:cNvPr id="80" name="直線接點 79"/>
          <p:cNvCxnSpPr>
            <a:stCxn id="28" idx="2"/>
          </p:cNvCxnSpPr>
          <p:nvPr/>
        </p:nvCxnSpPr>
        <p:spPr>
          <a:xfrm flipH="1">
            <a:off x="1475656" y="3291830"/>
            <a:ext cx="26396" cy="2880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/>
          <p:nvPr/>
        </p:nvCxnSpPr>
        <p:spPr>
          <a:xfrm>
            <a:off x="4269850" y="3291830"/>
            <a:ext cx="0" cy="2880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/>
          <p:cNvCxnSpPr/>
          <p:nvPr/>
        </p:nvCxnSpPr>
        <p:spPr>
          <a:xfrm>
            <a:off x="7315200" y="3291830"/>
            <a:ext cx="0" cy="2880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 flipH="1">
            <a:off x="1467706" y="3579862"/>
            <a:ext cx="584059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圓角矩形 92"/>
          <p:cNvSpPr/>
          <p:nvPr/>
        </p:nvSpPr>
        <p:spPr>
          <a:xfrm>
            <a:off x="3203848" y="4068016"/>
            <a:ext cx="1656184" cy="288032"/>
          </a:xfrm>
          <a:prstGeom prst="roundRect">
            <a:avLst>
              <a:gd name="adj" fmla="val 27709"/>
            </a:avLst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接點 95"/>
          <p:cNvCxnSpPr/>
          <p:nvPr/>
        </p:nvCxnSpPr>
        <p:spPr>
          <a:xfrm>
            <a:off x="4067944" y="3579862"/>
            <a:ext cx="0" cy="6480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7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圓角矩形 65"/>
          <p:cNvSpPr/>
          <p:nvPr/>
        </p:nvSpPr>
        <p:spPr>
          <a:xfrm>
            <a:off x="6406885" y="3085999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平行四邊形 70"/>
          <p:cNvSpPr/>
          <p:nvPr/>
        </p:nvSpPr>
        <p:spPr>
          <a:xfrm>
            <a:off x="6406885" y="2869975"/>
            <a:ext cx="1405476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387757" y="2862937"/>
            <a:ext cx="1444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1 x 10GBASE-T</a:t>
            </a:r>
          </a:p>
        </p:txBody>
      </p:sp>
      <p:sp>
        <p:nvSpPr>
          <p:cNvPr id="63" name="圓角矩形 62"/>
          <p:cNvSpPr/>
          <p:nvPr/>
        </p:nvSpPr>
        <p:spPr>
          <a:xfrm>
            <a:off x="4499992" y="3085999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平行四邊形 63"/>
          <p:cNvSpPr/>
          <p:nvPr/>
        </p:nvSpPr>
        <p:spPr>
          <a:xfrm>
            <a:off x="4499992" y="2869975"/>
            <a:ext cx="1080120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圓角矩形 60"/>
          <p:cNvSpPr/>
          <p:nvPr/>
        </p:nvSpPr>
        <p:spPr>
          <a:xfrm>
            <a:off x="6400354" y="1635646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平行四邊形 61"/>
          <p:cNvSpPr/>
          <p:nvPr/>
        </p:nvSpPr>
        <p:spPr>
          <a:xfrm>
            <a:off x="6400354" y="1419622"/>
            <a:ext cx="1412006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角矩形 54"/>
          <p:cNvSpPr/>
          <p:nvPr/>
        </p:nvSpPr>
        <p:spPr>
          <a:xfrm>
            <a:off x="4499992" y="1635646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5" name="圖片 64" descr="LAN-10G2SF-ML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385" y="1755360"/>
            <a:ext cx="1439813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微軟正黑體" pitchFamily="34" charset="-120"/>
              </a:rPr>
              <a:t>10GbE </a:t>
            </a:r>
            <a:r>
              <a:rPr lang="zh-TW" altLang="en-US" dirty="0">
                <a:latin typeface="微軟正黑體" pitchFamily="34" charset="-120"/>
              </a:rPr>
              <a:t>網路擴充卡</a:t>
            </a:r>
            <a:r>
              <a:rPr lang="zh-Hant" altLang="en-US" dirty="0">
                <a:latin typeface="微軟正黑體" pitchFamily="34" charset="-120"/>
              </a:rPr>
              <a:t>釋放 </a:t>
            </a:r>
            <a:r>
              <a:rPr lang="en-US" altLang="zh-Hant" dirty="0">
                <a:latin typeface="微軟正黑體" pitchFamily="34" charset="-120"/>
              </a:rPr>
              <a:t>NAS </a:t>
            </a:r>
            <a:r>
              <a:rPr lang="zh-Hant" altLang="en-US" dirty="0">
                <a:latin typeface="微軟正黑體" pitchFamily="34" charset="-120"/>
              </a:rPr>
              <a:t>潛能</a:t>
            </a:r>
            <a:endParaRPr lang="en-US" dirty="0">
              <a:latin typeface="微軟正黑體" pitchFamily="34" charset="-12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475656" y="4466032"/>
            <a:ext cx="3105867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/>
            <a: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Tested in QNAP lab. Results vary depending on the environment.</a:t>
            </a:r>
            <a:br>
              <a:rPr lang="zh-TW" altLang="en-US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Test Configurations: NAS: TS-453Be, QTS 4.3.3</a:t>
            </a:r>
            <a:b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 Configuration: RAID 5; </a:t>
            </a:r>
            <a:r>
              <a:rPr lang="en-US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Intel S3500 240GB SSDs (SSDSC2BB240G4); QNAP LAN-10G2SF-MLX 2 port 10GbE SFP+</a:t>
            </a:r>
            <a:endParaRPr lang="zh-TW" altLang="en-US" sz="750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792180" y="4447792"/>
            <a:ext cx="2732148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/>
            <a:r>
              <a:rPr lang="en-US" altLang="en-US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Client </a:t>
            </a:r>
            <a:r>
              <a:rPr lang="en-US" altLang="en-US" sz="750" dirty="0" err="1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PC:Intel</a:t>
            </a:r>
            <a:r>
              <a:rPr lang="en-US" altLang="en-US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® </a:t>
            </a:r>
            <a:r>
              <a:rPr lang="en-US" altLang="en-US" sz="750" dirty="0" err="1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Core</a:t>
            </a:r>
            <a:r>
              <a:rPr lang="en-US" altLang="en-US" sz="750" baseline="30000" dirty="0" err="1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TM</a:t>
            </a:r>
            <a:r>
              <a:rPr lang="en-US" altLang="en-US" sz="75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i7-4770 3.40GHz CPU; DDR3L 1600Hz 16GB; WD 1TB WD10EZEX; Intel Gigabit CT( MTU 1500 ) ; Windows® 7 Professional 64bit SP1 &amp; Windows 8.1 Pro 64-bit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9910" y="3331585"/>
            <a:ext cx="1414886" cy="907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0775" y="2862937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1 x SFP+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9578" y="3147814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LAN-10G1SR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7355" y="3147814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LAN-10G1T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4049" y="1702785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LAN-10G2SF-MLX</a:t>
            </a:r>
          </a:p>
        </p:txBody>
      </p:sp>
      <p:sp>
        <p:nvSpPr>
          <p:cNvPr id="25" name="矩形 24"/>
          <p:cNvSpPr/>
          <p:nvPr/>
        </p:nvSpPr>
        <p:spPr>
          <a:xfrm flipV="1">
            <a:off x="611560" y="4330763"/>
            <a:ext cx="783926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 dirty="0"/>
          </a:p>
        </p:txBody>
      </p:sp>
      <p:grpSp>
        <p:nvGrpSpPr>
          <p:cNvPr id="6" name="群組 39"/>
          <p:cNvGrpSpPr/>
          <p:nvPr/>
        </p:nvGrpSpPr>
        <p:grpSpPr>
          <a:xfrm>
            <a:off x="710795" y="1844711"/>
            <a:ext cx="3357149" cy="300082"/>
            <a:chOff x="928662" y="1643056"/>
            <a:chExt cx="3357586" cy="300082"/>
          </a:xfrm>
        </p:grpSpPr>
        <p:sp>
          <p:nvSpPr>
            <p:cNvPr id="33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720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40"/>
          <p:cNvGrpSpPr/>
          <p:nvPr/>
        </p:nvGrpSpPr>
        <p:grpSpPr>
          <a:xfrm>
            <a:off x="710795" y="2326918"/>
            <a:ext cx="3357149" cy="300082"/>
            <a:chOff x="928662" y="1643056"/>
            <a:chExt cx="3357586" cy="300082"/>
          </a:xfrm>
        </p:grpSpPr>
        <p:sp>
          <p:nvSpPr>
            <p:cNvPr id="42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540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3" name="直線接點 42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43"/>
          <p:cNvGrpSpPr/>
          <p:nvPr/>
        </p:nvGrpSpPr>
        <p:grpSpPr>
          <a:xfrm>
            <a:off x="710795" y="2809125"/>
            <a:ext cx="3357149" cy="300082"/>
            <a:chOff x="928662" y="1643056"/>
            <a:chExt cx="3357586" cy="300082"/>
          </a:xfrm>
        </p:grpSpPr>
        <p:sp>
          <p:nvSpPr>
            <p:cNvPr id="45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360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6" name="直線接點 45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46"/>
          <p:cNvGrpSpPr/>
          <p:nvPr/>
        </p:nvGrpSpPr>
        <p:grpSpPr>
          <a:xfrm>
            <a:off x="710795" y="3291332"/>
            <a:ext cx="3357149" cy="300082"/>
            <a:chOff x="928662" y="1643056"/>
            <a:chExt cx="3357586" cy="300082"/>
          </a:xfrm>
        </p:grpSpPr>
        <p:sp>
          <p:nvSpPr>
            <p:cNvPr id="48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180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9" name="直線接點 48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49"/>
          <p:cNvGrpSpPr/>
          <p:nvPr/>
        </p:nvGrpSpPr>
        <p:grpSpPr>
          <a:xfrm>
            <a:off x="710795" y="3773537"/>
            <a:ext cx="3357149" cy="300082"/>
            <a:chOff x="928662" y="1643056"/>
            <a:chExt cx="3357586" cy="300082"/>
          </a:xfrm>
        </p:grpSpPr>
        <p:sp>
          <p:nvSpPr>
            <p:cNvPr id="51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  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52" name="直線接點 51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矩形 52"/>
          <p:cNvSpPr/>
          <p:nvPr/>
        </p:nvSpPr>
        <p:spPr>
          <a:xfrm>
            <a:off x="1639368" y="2130460"/>
            <a:ext cx="571430" cy="1785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/>
          </a:p>
        </p:txBody>
      </p:sp>
      <p:sp>
        <p:nvSpPr>
          <p:cNvPr id="54" name="矩形 53"/>
          <p:cNvSpPr/>
          <p:nvPr/>
        </p:nvSpPr>
        <p:spPr>
          <a:xfrm>
            <a:off x="2782227" y="2201897"/>
            <a:ext cx="571430" cy="17145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/>
          </a:p>
        </p:txBody>
      </p:sp>
      <p:sp>
        <p:nvSpPr>
          <p:cNvPr id="58" name="TextBox 16"/>
          <p:cNvSpPr txBox="1"/>
          <p:nvPr/>
        </p:nvSpPr>
        <p:spPr>
          <a:xfrm>
            <a:off x="6399794" y="1407572"/>
            <a:ext cx="1444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1 x 10GBASE-T</a:t>
            </a:r>
            <a:endParaRPr lang="en-US" sz="1350" dirty="0">
              <a:solidFill>
                <a:schemeClr val="bg1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6625946" y="166745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QM2-2S10G1T</a:t>
            </a:r>
          </a:p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QM2-2P10G1T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1304905" y="3950943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zh-TW" altLang="en-US" sz="12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讀取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2501770" y="3950943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zh-TW" altLang="en-US" sz="12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寫入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9" name="TextBox 6"/>
          <p:cNvSpPr txBox="1"/>
          <p:nvPr/>
        </p:nvSpPr>
        <p:spPr>
          <a:xfrm>
            <a:off x="1353654" y="2130460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659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0" name="TextBox 6"/>
          <p:cNvSpPr txBox="1"/>
          <p:nvPr/>
        </p:nvSpPr>
        <p:spPr>
          <a:xfrm>
            <a:off x="2496513" y="2201897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648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TextBox 6"/>
          <p:cNvSpPr txBox="1"/>
          <p:nvPr/>
        </p:nvSpPr>
        <p:spPr>
          <a:xfrm>
            <a:off x="1603653" y="1566911"/>
            <a:ext cx="178571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2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2 x 10GbE, TS-453Be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067694"/>
            <a:ext cx="1296144" cy="654491"/>
          </a:xfrm>
          <a:prstGeom prst="rect">
            <a:avLst/>
          </a:prstGeom>
        </p:spPr>
      </p:pic>
      <p:sp>
        <p:nvSpPr>
          <p:cNvPr id="57" name="平行四邊形 56"/>
          <p:cNvSpPr/>
          <p:nvPr/>
        </p:nvSpPr>
        <p:spPr>
          <a:xfrm>
            <a:off x="4499992" y="1419622"/>
            <a:ext cx="1080120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607534" y="1407572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2 x SFP+</a:t>
            </a:r>
          </a:p>
        </p:txBody>
      </p:sp>
      <p:pic>
        <p:nvPicPr>
          <p:cNvPr id="10243" name="Picture 3" descr="C:\Users\user\Desktop\0306_x53Be PPT\LAN-10G1T-D正面_去除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1870" y="3291831"/>
            <a:ext cx="1028686" cy="100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397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899592" y="1453530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899592" y="2202185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899592" y="2939058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899592" y="3683893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899592" y="4415383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0" descr="Linux Station.png">
            <a:extLst>
              <a:ext uri="{FF2B5EF4-FFF2-40B4-BE49-F238E27FC236}">
                <a16:creationId xmlns:a16="http://schemas.microsoft.com/office/drawing/2014/main" id="{8DC9EB42-8715-CB4D-A401-A6D969B29E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138352"/>
            <a:ext cx="3625638" cy="1978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298"/>
            <a:ext cx="8229600" cy="857250"/>
          </a:xfrm>
        </p:spPr>
        <p:txBody>
          <a:bodyPr>
            <a:noAutofit/>
          </a:bodyPr>
          <a:lstStyle/>
          <a:p>
            <a:r>
              <a:rPr lang="zh-Hant" altLang="en-US" dirty="0">
                <a:latin typeface="微軟正黑體" pitchFamily="34" charset="-120"/>
              </a:rPr>
              <a:t>全面超越對手的全方位影音體驗</a:t>
            </a:r>
            <a:endParaRPr lang="en-US" dirty="0">
              <a:latin typeface="微軟正黑體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439166" y="1556549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微軟正黑體" pitchFamily="34" charset="-120"/>
                <a:ea typeface="微軟正黑體" pitchFamily="34" charset="-120"/>
              </a:rPr>
              <a:t>2 x 4K HDMI v1.4b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輸出</a:t>
            </a:r>
            <a:endParaRPr 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1439166" y="2314729"/>
            <a:ext cx="3127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支援選購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RM-IR004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遙控器配件</a:t>
            </a:r>
            <a:endParaRPr 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3E325-1180-6E4A-A27C-8C8F9BC21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2355726"/>
            <a:ext cx="1800200" cy="1616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439166" y="3795886"/>
            <a:ext cx="2738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最高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H.264/H.265 2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路轉檔</a:t>
            </a:r>
            <a:endParaRPr 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8CFAE-55BB-7D4A-A30C-64AFF186971D}"/>
              </a:ext>
            </a:extLst>
          </p:cNvPr>
          <p:cNvSpPr txBox="1"/>
          <p:nvPr/>
        </p:nvSpPr>
        <p:spPr>
          <a:xfrm>
            <a:off x="1439166" y="2942129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內建揚聲器提供智慧型</a:t>
            </a:r>
            <a:endParaRPr lang="en-US" altLang="zh-Hant" sz="16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系統語音警示與音樂播放</a:t>
            </a:r>
            <a:endParaRPr 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8EFDD-F6B1-5145-9D5B-BD6FF00E52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18" y="3552063"/>
            <a:ext cx="628246" cy="628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51B6F-7CD8-EB46-8669-A2AD9ABB959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518" y="4287998"/>
            <a:ext cx="633859" cy="6338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439166" y="4415383"/>
            <a:ext cx="2717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搭配 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Cinema28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多房影音，</a:t>
            </a:r>
            <a:endParaRPr lang="en-US" altLang="zh-Hant" sz="16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讓任何角落皆有聲有色</a:t>
            </a:r>
            <a:r>
              <a:rPr lang="en-US" altLang="zh-Hant" sz="1600" b="1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user\Desktop\0306_x53Be PPT\1.png"/>
          <p:cNvPicPr>
            <a:picLocks noChangeAspect="1" noChangeArrowheads="1"/>
          </p:cNvPicPr>
          <p:nvPr/>
        </p:nvPicPr>
        <p:blipFill>
          <a:blip r:embed="rId7" cstate="print"/>
          <a:srcRect b="21883"/>
          <a:stretch>
            <a:fillRect/>
          </a:stretch>
        </p:blipFill>
        <p:spPr bwMode="auto">
          <a:xfrm>
            <a:off x="638764" y="2812157"/>
            <a:ext cx="739420" cy="648072"/>
          </a:xfrm>
          <a:prstGeom prst="rect">
            <a:avLst/>
          </a:prstGeom>
          <a:noFill/>
        </p:spPr>
      </p:pic>
      <p:pic>
        <p:nvPicPr>
          <p:cNvPr id="3075" name="Picture 3" descr="C:\Users\user\Desktop\0306_x53Be PPT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611" y="2067694"/>
            <a:ext cx="648072" cy="650228"/>
          </a:xfrm>
          <a:prstGeom prst="rect">
            <a:avLst/>
          </a:prstGeom>
          <a:noFill/>
        </p:spPr>
      </p:pic>
      <p:sp>
        <p:nvSpPr>
          <p:cNvPr id="25" name="圓角矩形 24"/>
          <p:cNvSpPr/>
          <p:nvPr/>
        </p:nvSpPr>
        <p:spPr>
          <a:xfrm>
            <a:off x="611560" y="1309514"/>
            <a:ext cx="648072" cy="6480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7" descr="HDMI.png">
            <a:extLst>
              <a:ext uri="{FF2B5EF4-FFF2-40B4-BE49-F238E27FC236}">
                <a16:creationId xmlns:a16="http://schemas.microsoft.com/office/drawing/2014/main" id="{8B6404BD-D614-0D45-A881-37739D8641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75" y="1568971"/>
            <a:ext cx="618269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6804248" y="3848222"/>
            <a:ext cx="1944216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6804248" y="1668535"/>
            <a:ext cx="1944216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接點 37"/>
          <p:cNvCxnSpPr/>
          <p:nvPr/>
        </p:nvCxnSpPr>
        <p:spPr>
          <a:xfrm>
            <a:off x="6372200" y="1985142"/>
            <a:ext cx="0" cy="792088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/>
          <p:cNvCxnSpPr/>
          <p:nvPr/>
        </p:nvCxnSpPr>
        <p:spPr>
          <a:xfrm>
            <a:off x="2987824" y="2705222"/>
            <a:ext cx="2952328" cy="360040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/>
          <p:nvPr/>
        </p:nvCxnSpPr>
        <p:spPr>
          <a:xfrm>
            <a:off x="2987824" y="3353294"/>
            <a:ext cx="3024336" cy="766167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/>
          <p:nvPr/>
        </p:nvCxnSpPr>
        <p:spPr>
          <a:xfrm flipV="1">
            <a:off x="2987824" y="1913134"/>
            <a:ext cx="2952328" cy="576064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390"/>
            <a:ext cx="9144000" cy="857250"/>
          </a:xfrm>
        </p:spPr>
        <p:txBody>
          <a:bodyPr>
            <a:noAutofit/>
          </a:bodyPr>
          <a:lstStyle/>
          <a:p>
            <a:r>
              <a:rPr lang="zh-TW" altLang="en-US" sz="4100" spc="-300" dirty="0">
                <a:latin typeface="微軟正黑體" pitchFamily="34" charset="-120"/>
              </a:rPr>
              <a:t>透過</a:t>
            </a:r>
            <a:r>
              <a:rPr lang="en-US" altLang="zh-TW" sz="4100" spc="-300" dirty="0">
                <a:latin typeface="微軟正黑體" pitchFamily="34" charset="-120"/>
              </a:rPr>
              <a:t> VJBOD </a:t>
            </a:r>
            <a:r>
              <a:rPr lang="zh-TW" altLang="en-US" sz="4100" spc="-300" dirty="0">
                <a:latin typeface="微軟正黑體" pitchFamily="34" charset="-120"/>
              </a:rPr>
              <a:t>與</a:t>
            </a:r>
            <a:r>
              <a:rPr lang="en-US" altLang="zh-TW" sz="4100" spc="-300" dirty="0">
                <a:latin typeface="微軟正黑體" pitchFamily="34" charset="-120"/>
              </a:rPr>
              <a:t> UX</a:t>
            </a:r>
            <a:r>
              <a:rPr lang="zh-TW" altLang="en-US" sz="4100" spc="-300" dirty="0">
                <a:latin typeface="微軟正黑體" pitchFamily="34" charset="-120"/>
              </a:rPr>
              <a:t> 擴充裝置彈性擴充空間</a:t>
            </a:r>
            <a:endParaRPr lang="en-US" sz="4100" spc="-300" dirty="0">
              <a:latin typeface="微軟正黑體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6296" y="1682252"/>
            <a:ext cx="1656184" cy="43087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1GbE / 10GbE</a:t>
            </a:r>
          </a:p>
          <a:p>
            <a:r>
              <a:rPr lang="zh-TW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高速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1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網路連接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57789" y="3866875"/>
            <a:ext cx="1890210" cy="43087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最高連接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1 </a:t>
            </a:r>
            <a:r>
              <a:rPr lang="zh-TW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endParaRPr lang="en-US" altLang="zh-TW" sz="11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UX-800P/UX-500P </a:t>
            </a:r>
            <a:r>
              <a:rPr lang="zh-TW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2EA08E-61F4-5141-811D-1BC4639F76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13134"/>
            <a:ext cx="3168352" cy="1980219"/>
          </a:xfrm>
          <a:prstGeom prst="rect">
            <a:avLst/>
          </a:prstGeom>
        </p:spPr>
      </p:pic>
      <p:grpSp>
        <p:nvGrpSpPr>
          <p:cNvPr id="3" name="群組 15"/>
          <p:cNvGrpSpPr/>
          <p:nvPr/>
        </p:nvGrpSpPr>
        <p:grpSpPr>
          <a:xfrm>
            <a:off x="1331640" y="2993255"/>
            <a:ext cx="1080120" cy="1080260"/>
            <a:chOff x="6959108" y="2066980"/>
            <a:chExt cx="1613420" cy="1613420"/>
          </a:xfrm>
        </p:grpSpPr>
        <p:sp>
          <p:nvSpPr>
            <p:cNvPr id="10" name="橢圓 9"/>
            <p:cNvSpPr/>
            <p:nvPr/>
          </p:nvSpPr>
          <p:spPr>
            <a:xfrm>
              <a:off x="6959108" y="2066980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12" name="圖片 11" descr="VJBO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86644" y="2560504"/>
              <a:ext cx="1071570" cy="902972"/>
            </a:xfrm>
            <a:prstGeom prst="rect">
              <a:avLst/>
            </a:prstGeom>
          </p:spPr>
        </p:pic>
      </p:grpSp>
      <p:grpSp>
        <p:nvGrpSpPr>
          <p:cNvPr id="4" name="群組 10"/>
          <p:cNvGrpSpPr/>
          <p:nvPr/>
        </p:nvGrpSpPr>
        <p:grpSpPr>
          <a:xfrm>
            <a:off x="395536" y="2993255"/>
            <a:ext cx="1080120" cy="1080260"/>
            <a:chOff x="428596" y="2143809"/>
            <a:chExt cx="1613420" cy="1613420"/>
          </a:xfrm>
        </p:grpSpPr>
        <p:sp>
          <p:nvSpPr>
            <p:cNvPr id="9" name="橢圓 8"/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13" name="圖片 12" descr="VJBOD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  <p:pic>
        <p:nvPicPr>
          <p:cNvPr id="4098" name="Picture 2" descr="\\marketing\Marketing\MarketingMaterials\Product_photo\NAS\UX\UX-800P\小\UX-800P-Front-w-shad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1645" y="3622276"/>
            <a:ext cx="1358627" cy="1181722"/>
          </a:xfrm>
          <a:prstGeom prst="rect">
            <a:avLst/>
          </a:prstGeom>
          <a:noFill/>
        </p:spPr>
      </p:pic>
      <p:pic>
        <p:nvPicPr>
          <p:cNvPr id="4099" name="Picture 3" descr="C:\Users\user\Desktop\0306_x53Be PPT\TS-831X-Front_V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614639"/>
            <a:ext cx="1412274" cy="882671"/>
          </a:xfrm>
          <a:prstGeom prst="rect">
            <a:avLst/>
          </a:prstGeom>
          <a:noFill/>
        </p:spPr>
      </p:pic>
      <p:pic>
        <p:nvPicPr>
          <p:cNvPr id="4100" name="Picture 4" descr="C:\Users\user\Desktop\0306_x53Be PPT\TS-853BU-Fro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1265062"/>
            <a:ext cx="1927201" cy="1204501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3563888" y="2417190"/>
            <a:ext cx="1296144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最高連接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8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VJBOD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066675"/>
            <a:ext cx="1296144" cy="360040"/>
          </a:xfrm>
          <a:prstGeom prst="rect">
            <a:avLst/>
          </a:prstGeom>
          <a:noFill/>
        </p:spPr>
      </p:pic>
      <p:sp>
        <p:nvSpPr>
          <p:cNvPr id="34" name="圓角矩形 33"/>
          <p:cNvSpPr/>
          <p:nvPr/>
        </p:nvSpPr>
        <p:spPr>
          <a:xfrm>
            <a:off x="3563888" y="3483990"/>
            <a:ext cx="1296144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3.0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線連接</a:t>
            </a:r>
            <a:endParaRPr lang="en-US" altLang="zh-TW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381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1270</Words>
  <Application>Microsoft Office PowerPoint</Application>
  <PresentationFormat>如螢幕大小 (16:9)</PresentationFormat>
  <Paragraphs>272</Paragraphs>
  <Slides>25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微軟正黑體</vt:lpstr>
      <vt:lpstr>微軟正黑體</vt:lpstr>
      <vt:lpstr>Arial</vt:lpstr>
      <vt:lpstr>Calibri</vt:lpstr>
      <vt:lpstr>Office 佈景主題</vt:lpstr>
      <vt:lpstr>TS-253Be/TS-453Be 與  QWA-AC2600 無線網路擴充卡</vt:lpstr>
      <vt:lpstr>高性能四核心多媒體 NAS 全民版</vt:lpstr>
      <vt:lpstr>結合實用及功能性的流線外型</vt:lpstr>
      <vt:lpstr>大幅提高生產力的豐富功能設計</vt:lpstr>
      <vt:lpstr>輕鬆安裝硬碟與 PCIe 擴充卡</vt:lpstr>
      <vt:lpstr>同級產品中獨具 PCIe 彈性擴充</vt:lpstr>
      <vt:lpstr>10GbE 網路擴充卡釋放 NAS 潛能</vt:lpstr>
      <vt:lpstr>全面超越對手的全方位影音體驗</vt:lpstr>
      <vt:lpstr>透過 VJBOD 與 UX 擴充裝置彈性擴充空間</vt:lpstr>
      <vt:lpstr> 提高應用性的豐富配件</vt:lpstr>
      <vt:lpstr>利用 QWA-AC2600 同步雙頻無線 PCIe 擴充卡替 NAS 新增 AP 功能</vt:lpstr>
      <vt:lpstr>QWA-AC2600 PCIe 無線網卡</vt:lpstr>
      <vt:lpstr>高擴展性的四天線延伸式底座</vt:lpstr>
      <vt:lpstr>靈活部署的外接磁吸式天線座</vt:lpstr>
      <vt:lpstr>Qualcomm QCA9984 無線晶片</vt:lpstr>
      <vt:lpstr>5GHz 與 2.4GHz 雙頻併發</vt:lpstr>
      <vt:lpstr>支援所有具備 PCIe 插槽的 NAS 機種</vt:lpstr>
      <vt:lpstr>現場示範安裝 QWA-AC2600</vt:lpstr>
      <vt:lpstr>利用無線網路延展網路涵蓋範圍</vt:lpstr>
      <vt:lpstr>建立 NAS 與裝置間的無線專屬網路</vt:lpstr>
      <vt:lpstr>應用範例一：頻寬配置最佳化</vt:lpstr>
      <vt:lpstr>應用範例二：安全的監控環境</vt:lpstr>
      <vt:lpstr>WirelessAP Station 安裝與設定</vt:lpstr>
      <vt:lpstr>啟用 DHCP 與 NAT 建置安全監控環境</vt:lpstr>
      <vt:lpstr>PowerPoint 簡報</vt:lpstr>
    </vt:vector>
  </TitlesOfParts>
  <Company>SYNNEX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QNAP_JASON HSU</cp:lastModifiedBy>
  <cp:revision>117</cp:revision>
  <dcterms:created xsi:type="dcterms:W3CDTF">2018-03-02T02:42:37Z</dcterms:created>
  <dcterms:modified xsi:type="dcterms:W3CDTF">2020-02-06T05:47:14Z</dcterms:modified>
</cp:coreProperties>
</file>