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E7B"/>
    <a:srgbClr val="3B8583"/>
    <a:srgbClr val="E67708"/>
    <a:srgbClr val="318D8F"/>
    <a:srgbClr val="02A783"/>
    <a:srgbClr val="DC4B3C"/>
    <a:srgbClr val="4E8542"/>
    <a:srgbClr val="D83928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36"/>
    <p:restoredTop sz="83547" autoAdjust="0"/>
  </p:normalViewPr>
  <p:slideViewPr>
    <p:cSldViewPr snapToGrid="0" snapToObjects="1">
      <p:cViewPr varScale="1">
        <p:scale>
          <a:sx n="142" d="100"/>
          <a:sy n="142" d="100"/>
        </p:scale>
        <p:origin x="-24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84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 </a:t>
            </a:r>
            <a:r>
              <a:rPr lang="en-US" dirty="0" err="1"/>
              <a:t>操作管理好容易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 </a:t>
            </a:r>
            <a:r>
              <a:rPr lang="en-US" dirty="0" err="1"/>
              <a:t>備份還原超快速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# </a:t>
            </a:r>
            <a:r>
              <a:rPr lang="en-US" dirty="0" err="1" smtClean="0"/>
              <a:t>資料保護更強化</a:t>
            </a:r>
            <a:endParaRPr lang="en-US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 smtClean="0">
                <a:solidFill>
                  <a:srgbClr val="1155CC"/>
                </a:solidFill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操作管理好容易</a:t>
            </a:r>
            <a:r>
              <a:rPr lang="zh-TW" altLang="en-US" sz="1100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備份還原超快速</a:t>
            </a:r>
            <a:r>
              <a:rPr lang="zh-TW" altLang="en-US" sz="1100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資料保護更強化 </a:t>
            </a:r>
            <a:r>
              <a:rPr lang="en-US" altLang="zh-TW" sz="1100" dirty="0" smtClean="0">
                <a:solidFill>
                  <a:srgbClr val="000000"/>
                </a:solidFill>
              </a:rPr>
              <a:t>@ QNAP NAS</a:t>
            </a:r>
            <a:endParaRPr lang="zh-TW" altLang="en-US" sz="1100" dirty="0" smtClean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一般備份方式:</a:t>
            </a:r>
            <a:br>
              <a:rPr lang="en-US"/>
            </a:br>
            <a:r>
              <a:rPr lang="en-US"/>
              <a:t>手動處理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無多版本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還原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容量控管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資料加密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備份速度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全面備份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系統檔案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應用程式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音樂、影片、文件檔案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Mac 整機備份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多版本備份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單檔還原、系統還原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備份加密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備份管理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插上電源即備份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全面備份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系統檔案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應用程式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音樂、影片、文件檔案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Mac 整機備份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多版本備份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單檔還原、系統還原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備份加密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備份管理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插上電源即備份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GbE vs 10 GbE Time Machine 備份還原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檢視 Time Machine 備份檔案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MAC (Time Machine)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NAS (File Station)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P.64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P.69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" y="577"/>
            <a:ext cx="9151998" cy="51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9" name="Shape 19" descr="C:\Users\user\Desktop\TS-x28A_PPT\QNAP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355726"/>
            <a:ext cx="1197971" cy="288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200" b="1">
                <a:latin typeface="+mj-lt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1721922"/>
            <a:ext cx="2636322" cy="2232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58"/>
            <a:ext cx="9143999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36096"/>
            <a:ext cx="8786873" cy="714379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底_(ZH+EN)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" name="矩形 9"/>
          <p:cNvSpPr/>
          <p:nvPr/>
        </p:nvSpPr>
        <p:spPr>
          <a:xfrm>
            <a:off x="0" y="1152476"/>
            <a:ext cx="2636323" cy="28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4"/>
          <p:cNvSpPr txBox="1"/>
          <p:nvPr/>
        </p:nvSpPr>
        <p:spPr>
          <a:xfrm>
            <a:off x="1107878" y="1476375"/>
            <a:ext cx="80361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sz="16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Budget-Friendly RAID 5 NAS for Cost Effectively Utilizing Your Storage</a:t>
            </a:r>
            <a:endParaRPr sz="1600" b="1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邊形 17"/>
          <p:cNvSpPr/>
          <p:nvPr/>
        </p:nvSpPr>
        <p:spPr>
          <a:xfrm>
            <a:off x="4570901" y="908646"/>
            <a:ext cx="2761670" cy="500066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25475" y="908646"/>
            <a:ext cx="4216864" cy="50006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＞形箭號 20"/>
          <p:cNvSpPr/>
          <p:nvPr/>
        </p:nvSpPr>
        <p:spPr>
          <a:xfrm>
            <a:off x="7510539" y="908646"/>
            <a:ext cx="487860" cy="500066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Shape 392"/>
          <p:cNvSpPr/>
          <p:nvPr/>
        </p:nvSpPr>
        <p:spPr>
          <a:xfrm rot="16200000">
            <a:off x="7265528" y="1299236"/>
            <a:ext cx="1103057" cy="31351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8363" y="2179271"/>
            <a:ext cx="2126261" cy="2214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390621" y="1497024"/>
            <a:ext cx="4166393" cy="3282527"/>
            <a:chOff x="478648" y="1497024"/>
            <a:chExt cx="4166393" cy="3282527"/>
          </a:xfrm>
        </p:grpSpPr>
        <p:pic>
          <p:nvPicPr>
            <p:cNvPr id="309" name="Shape 309"/>
            <p:cNvPicPr preferRelativeResize="0"/>
            <p:nvPr/>
          </p:nvPicPr>
          <p:blipFill rotWithShape="1">
            <a:blip r:embed="rId4">
              <a:alphaModFix/>
            </a:blip>
            <a:srcRect r="26018"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/>
            <p:nvPr/>
          </p:nvSpPr>
          <p:spPr>
            <a:xfrm>
              <a:off x="2804473" y="3879168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  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2" name="Shape 312"/>
            <p:cNvPicPr preferRelativeResize="0"/>
            <p:nvPr/>
          </p:nvPicPr>
          <p:blipFill rotWithShape="1">
            <a:blip r:embed="rId4">
              <a:alphaModFix/>
            </a:blip>
            <a:srcRect r="26018"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Shape 314"/>
            <p:cNvSpPr/>
            <p:nvPr/>
          </p:nvSpPr>
          <p:spPr>
            <a:xfrm>
              <a:off x="2691971" y="2214220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Machine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225758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 O.S.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Shape 317"/>
          <p:cNvSpPr/>
          <p:nvPr/>
        </p:nvSpPr>
        <p:spPr>
          <a:xfrm>
            <a:off x="6512028" y="2415874"/>
            <a:ext cx="2246961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600" b="1" dirty="0" smtClean="0">
                <a:solidFill>
                  <a:schemeClr val="dk2"/>
                </a:solidFill>
              </a:rPr>
              <a:t>Real-time or scheduled back up to the TS-328 easily.</a:t>
            </a:r>
            <a:r>
              <a:rPr lang="en-US" sz="1600" dirty="0" smtClean="0">
                <a:solidFill>
                  <a:schemeClr val="dk1"/>
                </a:solidFill>
              </a:rPr>
              <a:t>    </a:t>
            </a:r>
            <a:endParaRPr lang="en-US" sz="1200" dirty="0"/>
          </a:p>
        </p:txBody>
      </p:sp>
      <p:sp>
        <p:nvSpPr>
          <p:cNvPr id="19" name="＞形箭號 18"/>
          <p:cNvSpPr/>
          <p:nvPr/>
        </p:nvSpPr>
        <p:spPr>
          <a:xfrm>
            <a:off x="6665489" y="908646"/>
            <a:ext cx="975720" cy="500066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Shape 287"/>
          <p:cNvSpPr txBox="1">
            <a:spLocks/>
          </p:cNvSpPr>
          <p:nvPr/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200" b="1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A complete backup solution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6" name="Shape 308"/>
          <p:cNvSpPr txBox="1">
            <a:spLocks/>
          </p:cNvSpPr>
          <p:nvPr/>
        </p:nvSpPr>
        <p:spPr>
          <a:xfrm>
            <a:off x="322231" y="908646"/>
            <a:ext cx="7318978" cy="50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sz="1800" b="1" dirty="0" smtClean="0">
                <a:solidFill>
                  <a:schemeClr val="bg1"/>
                </a:solidFill>
              </a:rPr>
              <a:t> Data backup is the most effective way </a:t>
            </a:r>
            <a:r>
              <a:rPr lang="en-US" sz="1800" b="1" dirty="0" err="1" smtClean="0">
                <a:solidFill>
                  <a:schemeClr val="bg1"/>
                </a:solidFill>
              </a:rPr>
              <a:t>againsting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ransomware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sz="2800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Protect your backup with QNAP Snapshot </a:t>
            </a:r>
            <a:endParaRPr sz="28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3924" y="1362072"/>
            <a:ext cx="5462451" cy="27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659" y="2745934"/>
            <a:ext cx="1785950" cy="186013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323528" y="1036497"/>
            <a:ext cx="2786082" cy="1512168"/>
          </a:xfrm>
          <a:prstGeom prst="wedgeRectCallout">
            <a:avLst>
              <a:gd name="adj1" fmla="val -18810"/>
              <a:gd name="adj2" fmla="val 70808"/>
            </a:avLst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395536" y="1804050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b="1" dirty="0" smtClean="0">
                <a:solidFill>
                  <a:srgbClr val="FFFFFF"/>
                </a:solidFill>
              </a:rPr>
              <a:t>For a single volume/LUN</a:t>
            </a:r>
          </a:p>
          <a:p>
            <a:pPr lvl="0" algn="ctr">
              <a:buClr>
                <a:schemeClr val="lt1"/>
              </a:buClr>
              <a:buSzPts val="1600"/>
            </a:pPr>
            <a:endParaRPr lang="en-US" sz="1600" b="1" dirty="0">
              <a:solidFill>
                <a:schemeClr val="lt1"/>
              </a:solidFill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445884" y="1609512"/>
            <a:ext cx="2592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244720" y="1698000"/>
            <a:ext cx="185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739748" y="115483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1739748" y="191750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381885" y="1147267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b="1" dirty="0" smtClean="0">
                <a:solidFill>
                  <a:srgbClr val="FFFFFF"/>
                </a:solidFill>
              </a:rPr>
              <a:t>For the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rgbClr val="FFFFFF"/>
                </a:solidFill>
              </a:rPr>
              <a:t> whole NAS</a:t>
            </a:r>
            <a:r>
              <a:rPr lang="en-US" sz="1800" dirty="0" smtClean="0">
                <a:solidFill>
                  <a:schemeClr val="dk1"/>
                </a:solidFill>
              </a:rPr>
              <a:t>    </a:t>
            </a:r>
            <a:endParaRPr lang="en-US" sz="1600" b="1" dirty="0">
              <a:solidFill>
                <a:schemeClr val="lt1"/>
              </a:solidFill>
            </a:endParaRPr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2874" y="3483195"/>
            <a:ext cx="941625" cy="94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底_(ZH+EN)_Time Machine 解決方案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930189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15" name="Shape 301"/>
          <p:cNvSpPr txBox="1">
            <a:spLocks/>
          </p:cNvSpPr>
          <p:nvPr/>
        </p:nvSpPr>
        <p:spPr>
          <a:xfrm>
            <a:off x="226095" y="1500368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en-US" altLang="zh-TW" sz="4000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Time Machine Support</a:t>
            </a:r>
            <a:endParaRPr lang="zh-TW" altLang="en-US" sz="4000" b="1" dirty="0" smtClean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74223" y="2575084"/>
            <a:ext cx="5732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Faster and Safer Mac backup choice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370479" y="2396489"/>
            <a:ext cx="5248265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6065287" y="1461116"/>
            <a:ext cx="2847400" cy="2544799"/>
            <a:chOff x="4879208" y="2409798"/>
            <a:chExt cx="2609779" cy="2332431"/>
          </a:xfrm>
        </p:grpSpPr>
        <p:pic>
          <p:nvPicPr>
            <p:cNvPr id="347" name="Shape 347"/>
            <p:cNvPicPr preferRelativeResize="0"/>
            <p:nvPr/>
          </p:nvPicPr>
          <p:blipFill>
            <a:blip r:embed="rId3">
              <a:alphaModFix/>
            </a:blip>
            <a:srcRect t="47469" r="40679"/>
            <a:stretch>
              <a:fillRect/>
            </a:stretch>
          </p:blipFill>
          <p:spPr>
            <a:xfrm>
              <a:off x="4879208" y="2542309"/>
              <a:ext cx="2449847" cy="2199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矩形 10"/>
            <p:cNvSpPr/>
            <p:nvPr/>
          </p:nvSpPr>
          <p:spPr>
            <a:xfrm>
              <a:off x="6029612" y="3061493"/>
              <a:ext cx="530217" cy="496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Shape 1468"/>
            <p:cNvPicPr preferRelativeResize="0"/>
            <p:nvPr/>
          </p:nvPicPr>
          <p:blipFill rotWithShape="1">
            <a:blip r:embed="rId4">
              <a:alphaModFix/>
            </a:blip>
            <a:srcRect l="29176" t="37019" r="53443" b="40810"/>
            <a:stretch/>
          </p:blipFill>
          <p:spPr>
            <a:xfrm>
              <a:off x="5206761" y="2913874"/>
              <a:ext cx="462607" cy="46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470"/>
            <p:cNvPicPr preferRelativeResize="0"/>
            <p:nvPr/>
          </p:nvPicPr>
          <p:blipFill rotWithShape="1">
            <a:blip r:embed="rId4">
              <a:alphaModFix/>
            </a:blip>
            <a:srcRect l="7532" t="37228" r="75250" b="40810"/>
            <a:stretch/>
          </p:blipFill>
          <p:spPr>
            <a:xfrm>
              <a:off x="6532986" y="3751870"/>
              <a:ext cx="601420" cy="601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470"/>
            <p:cNvPicPr preferRelativeResize="0"/>
            <p:nvPr/>
          </p:nvPicPr>
          <p:blipFill rotWithShape="1">
            <a:blip r:embed="rId4">
              <a:alphaModFix/>
            </a:blip>
            <a:srcRect l="7532" t="37228" r="75250" b="40810"/>
            <a:stretch/>
          </p:blipFill>
          <p:spPr>
            <a:xfrm>
              <a:off x="6692548" y="2766255"/>
              <a:ext cx="295398" cy="295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469"/>
            <p:cNvPicPr preferRelativeResize="0"/>
            <p:nvPr/>
          </p:nvPicPr>
          <p:blipFill rotWithShape="1">
            <a:blip r:embed="rId4">
              <a:alphaModFix/>
            </a:blip>
            <a:srcRect l="72628" t="64838" r="10155" b="13200"/>
            <a:stretch/>
          </p:blipFill>
          <p:spPr>
            <a:xfrm>
              <a:off x="6029612" y="3061493"/>
              <a:ext cx="389477" cy="389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/>
            <p:cNvSpPr/>
            <p:nvPr/>
          </p:nvSpPr>
          <p:spPr>
            <a:xfrm>
              <a:off x="4879208" y="3558087"/>
              <a:ext cx="649348" cy="679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Shape 1469"/>
            <p:cNvPicPr preferRelativeResize="0"/>
            <p:nvPr/>
          </p:nvPicPr>
          <p:blipFill rotWithShape="1">
            <a:blip r:embed="rId4">
              <a:alphaModFix/>
            </a:blip>
            <a:srcRect l="72628" t="64838" r="10155" b="13200"/>
            <a:stretch/>
          </p:blipFill>
          <p:spPr>
            <a:xfrm>
              <a:off x="4927136" y="3558087"/>
              <a:ext cx="601420" cy="601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6692548" y="2409798"/>
              <a:ext cx="796439" cy="356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01990" y="1393611"/>
            <a:ext cx="3351941" cy="1934924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11"/>
          <p:cNvSpPr/>
          <p:nvPr/>
        </p:nvSpPr>
        <p:spPr>
          <a:xfrm>
            <a:off x="323528" y="1265425"/>
            <a:ext cx="2859592" cy="54465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E7B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US" dirty="0" smtClean="0"/>
              <a:t>How to backup data on Mac</a:t>
            </a:r>
            <a:endParaRPr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body" idx="4294967295"/>
          </p:nvPr>
        </p:nvSpPr>
        <p:spPr>
          <a:xfrm>
            <a:off x="371656" y="1333500"/>
            <a:ext cx="2811463" cy="476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 addition to file copy...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33240" y="3753243"/>
            <a:ext cx="63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You have a better choice - Time Machine</a:t>
            </a:r>
          </a:p>
        </p:txBody>
      </p:sp>
      <p:pic>
        <p:nvPicPr>
          <p:cNvPr id="17" name="Shape 347"/>
          <p:cNvPicPr preferRelativeResize="0"/>
          <p:nvPr/>
        </p:nvPicPr>
        <p:blipFill>
          <a:blip r:embed="rId3">
            <a:alphaModFix/>
          </a:blip>
          <a:srcRect l="43188" t="9093" b="46539"/>
          <a:stretch>
            <a:fillRect/>
          </a:stretch>
        </p:blipFill>
        <p:spPr>
          <a:xfrm flipH="1">
            <a:off x="3974252" y="1009147"/>
            <a:ext cx="2114140" cy="172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96" descr="燈泡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68" y="3571766"/>
            <a:ext cx="604827" cy="6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346"/>
          <p:cNvSpPr txBox="1">
            <a:spLocks/>
          </p:cNvSpPr>
          <p:nvPr/>
        </p:nvSpPr>
        <p:spPr>
          <a:xfrm>
            <a:off x="453124" y="1884595"/>
            <a:ext cx="3746112" cy="165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1600"/>
              </a:spcBef>
              <a:buSzPts val="1800"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b="1" dirty="0" smtClean="0"/>
              <a:t>Copy to external drive</a:t>
            </a:r>
          </a:p>
          <a:p>
            <a:pPr marL="457200" lvl="0" indent="-342900">
              <a:buSzPts val="1800"/>
            </a:pPr>
            <a:r>
              <a:rPr lang="en-US" altLang="zh-TW" sz="1800" b="1" dirty="0" smtClean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b="1" dirty="0" smtClean="0"/>
              <a:t>Copy to remote file server</a:t>
            </a:r>
          </a:p>
          <a:p>
            <a:pPr marL="457200" lvl="0" indent="-342900">
              <a:buSzPts val="1800"/>
            </a:pPr>
            <a:r>
              <a:rPr lang="en-US" altLang="zh-TW" sz="1800" b="1" dirty="0" smtClean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lang="zh-TW" altLang="en-US" sz="1800" b="1" dirty="0" smtClean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</a:t>
            </a:r>
            <a:r>
              <a:rPr lang="en-US" sz="1800" b="1" dirty="0" smtClean="0"/>
              <a:t>Copy to cloud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/>
            </a:r>
            <a:b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</a:b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Verdana"/>
              <a:cs typeface="Verdana"/>
              <a:sym typeface="Verdana"/>
            </a:endParaRPr>
          </a:p>
        </p:txBody>
      </p:sp>
      <p:pic>
        <p:nvPicPr>
          <p:cNvPr id="23" name="圖片 22" descr="TimeMachin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787" y="1810079"/>
            <a:ext cx="909605" cy="90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4079031" y="3180418"/>
            <a:ext cx="2630089" cy="1416923"/>
            <a:chOff x="3035589" y="3117273"/>
            <a:chExt cx="2928793" cy="1577845"/>
          </a:xfrm>
        </p:grpSpPr>
        <p:pic>
          <p:nvPicPr>
            <p:cNvPr id="354" name="Shape 354"/>
            <p:cNvPicPr preferRelativeResize="0"/>
            <p:nvPr/>
          </p:nvPicPr>
          <p:blipFill>
            <a:blip r:embed="rId3">
              <a:alphaModFix/>
            </a:blip>
            <a:srcRect t="44384" r="15257" b="3261"/>
            <a:stretch>
              <a:fillRect/>
            </a:stretch>
          </p:blipFill>
          <p:spPr>
            <a:xfrm>
              <a:off x="3035589" y="3214814"/>
              <a:ext cx="2928793" cy="1480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5527964" y="3117273"/>
              <a:ext cx="436418" cy="623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圓角矩形 24"/>
          <p:cNvSpPr/>
          <p:nvPr/>
        </p:nvSpPr>
        <p:spPr>
          <a:xfrm>
            <a:off x="-751014" y="1774879"/>
            <a:ext cx="5010193" cy="2827607"/>
          </a:xfrm>
          <a:prstGeom prst="roundRect">
            <a:avLst>
              <a:gd name="adj" fmla="val 1372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 smtClean="0"/>
              <a:t>Backup software born for Mac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0" y="1819275"/>
            <a:ext cx="5111750" cy="2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buClr>
                <a:schemeClr val="dk1"/>
              </a:buClr>
              <a:buSzPct val="66000"/>
              <a:buChar char="●"/>
            </a:pPr>
            <a:r>
              <a:rPr lang="en-US" altLang="zh-TW" sz="1800" b="1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Comprehensive backup</a:t>
            </a:r>
          </a:p>
          <a:p>
            <a:pPr marL="457200" lvl="0" indent="-342900">
              <a:lnSpc>
                <a:spcPct val="150000"/>
              </a:lnSpc>
              <a:buClr>
                <a:schemeClr val="dk1"/>
              </a:buClr>
              <a:buSzPct val="66000"/>
              <a:buChar char="●"/>
            </a:pPr>
            <a:r>
              <a:rPr lang="en-US" altLang="zh-TW" sz="1800" b="1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Multi-version backup</a:t>
            </a:r>
          </a:p>
          <a:p>
            <a:pPr marL="457200" lvl="0" indent="-342900">
              <a:lnSpc>
                <a:spcPct val="150000"/>
              </a:lnSpc>
              <a:buClr>
                <a:schemeClr val="dk1"/>
              </a:buClr>
              <a:buSzPct val="66000"/>
              <a:buChar char="●"/>
            </a:pPr>
            <a:r>
              <a:rPr lang="en-US" altLang="zh-TW" sz="1800" b="1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File level restore, System restore</a:t>
            </a:r>
          </a:p>
          <a:p>
            <a:pPr marL="457200" lvl="0" indent="-342900">
              <a:lnSpc>
                <a:spcPct val="150000"/>
              </a:lnSpc>
              <a:buClr>
                <a:schemeClr val="dk1"/>
              </a:buClr>
              <a:buSzPct val="66000"/>
              <a:buChar char="●"/>
            </a:pPr>
            <a:r>
              <a:rPr lang="en-US" altLang="zh-TW" sz="1800" b="1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Backup encryption</a:t>
            </a:r>
          </a:p>
          <a:p>
            <a:pPr marL="457200" lvl="0" indent="-342900">
              <a:lnSpc>
                <a:spcPct val="150000"/>
              </a:lnSpc>
              <a:buClr>
                <a:schemeClr val="dk1"/>
              </a:buClr>
              <a:buSzPct val="66000"/>
              <a:buChar char="●"/>
            </a:pPr>
            <a:r>
              <a:rPr lang="en-US" altLang="zh-TW" sz="1800" b="1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Backup management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100" dirty="0"/>
          </a:p>
        </p:txBody>
      </p:sp>
      <p:grpSp>
        <p:nvGrpSpPr>
          <p:cNvPr id="19" name="群組 18"/>
          <p:cNvGrpSpPr/>
          <p:nvPr/>
        </p:nvGrpSpPr>
        <p:grpSpPr>
          <a:xfrm>
            <a:off x="5776186" y="1035445"/>
            <a:ext cx="3000639" cy="2061848"/>
            <a:chOff x="6353378" y="1405482"/>
            <a:chExt cx="2570560" cy="1766327"/>
          </a:xfrm>
        </p:grpSpPr>
        <p:grpSp>
          <p:nvGrpSpPr>
            <p:cNvPr id="13" name="群組 12"/>
            <p:cNvGrpSpPr/>
            <p:nvPr/>
          </p:nvGrpSpPr>
          <p:grpSpPr>
            <a:xfrm>
              <a:off x="7119942" y="1845758"/>
              <a:ext cx="1469129" cy="1166287"/>
              <a:chOff x="6553343" y="1980676"/>
              <a:chExt cx="1542000" cy="1224136"/>
            </a:xfrm>
          </p:grpSpPr>
          <p:pic>
            <p:nvPicPr>
              <p:cNvPr id="10" name="Picture 2" descr="C:\Users\Han Tsai\Desktop\HD_直播\MPNITOR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53343" y="1980676"/>
                <a:ext cx="1340506" cy="1044231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Users\Han Tsai\Desktop\HD_直播\KEYBOARD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69367" y="3110247"/>
                <a:ext cx="1045748" cy="94565"/>
              </a:xfrm>
              <a:prstGeom prst="rect">
                <a:avLst/>
              </a:prstGeom>
              <a:noFill/>
            </p:spPr>
          </p:pic>
          <p:pic>
            <p:nvPicPr>
              <p:cNvPr id="12" name="Picture 3" descr="C:\Users\Han Tsai\Desktop\HD_直播\mouse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05471" y="3010336"/>
                <a:ext cx="389872" cy="122468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群組 8"/>
            <p:cNvGrpSpPr/>
            <p:nvPr/>
          </p:nvGrpSpPr>
          <p:grpSpPr>
            <a:xfrm>
              <a:off x="7720235" y="1405482"/>
              <a:ext cx="1203703" cy="851778"/>
              <a:chOff x="6224631" y="1152475"/>
              <a:chExt cx="2527239" cy="1788354"/>
            </a:xfrm>
          </p:grpSpPr>
          <p:pic>
            <p:nvPicPr>
              <p:cNvPr id="5" name="Shape 1468"/>
              <p:cNvPicPr preferRelativeResize="0"/>
              <p:nvPr/>
            </p:nvPicPr>
            <p:blipFill rotWithShape="1">
              <a:blip r:embed="rId7">
                <a:alphaModFix/>
              </a:blip>
              <a:srcRect l="29176" t="37019" r="53443" b="40810"/>
              <a:stretch/>
            </p:blipFill>
            <p:spPr>
              <a:xfrm>
                <a:off x="6939011" y="2224045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Shape 1469"/>
              <p:cNvPicPr preferRelativeResize="0"/>
              <p:nvPr/>
            </p:nvPicPr>
            <p:blipFill rotWithShape="1">
              <a:blip r:embed="rId7">
                <a:alphaModFix/>
              </a:blip>
              <a:srcRect l="72628" t="64838" r="10155" b="13200"/>
              <a:stretch/>
            </p:blipFill>
            <p:spPr>
              <a:xfrm>
                <a:off x="7153325" y="1152475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Shape 1470"/>
              <p:cNvPicPr preferRelativeResize="0"/>
              <p:nvPr/>
            </p:nvPicPr>
            <p:blipFill rotWithShape="1">
              <a:blip r:embed="rId7">
                <a:alphaModFix/>
              </a:blip>
              <a:srcRect l="7532" t="37228" r="75250" b="40810"/>
              <a:stretch/>
            </p:blipFill>
            <p:spPr>
              <a:xfrm>
                <a:off x="6224631" y="1366789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Shape 1522"/>
              <p:cNvPicPr preferRelativeResize="0"/>
              <p:nvPr/>
            </p:nvPicPr>
            <p:blipFill rotWithShape="1">
              <a:blip r:embed="rId8">
                <a:alphaModFix/>
              </a:blip>
              <a:srcRect l="31534" t="41410" r="56095" b="41438"/>
              <a:stretch/>
            </p:blipFill>
            <p:spPr>
              <a:xfrm>
                <a:off x="8010581" y="1652541"/>
                <a:ext cx="741289" cy="882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Shape 3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53378" y="2050893"/>
              <a:ext cx="1076212" cy="11209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文字方塊 22"/>
          <p:cNvSpPr txBox="1"/>
          <p:nvPr/>
        </p:nvSpPr>
        <p:spPr>
          <a:xfrm>
            <a:off x="774788" y="1159074"/>
            <a:ext cx="500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Time Machine gives you...</a:t>
            </a:r>
          </a:p>
        </p:txBody>
      </p:sp>
      <p:pic>
        <p:nvPicPr>
          <p:cNvPr id="24" name="Shape 196" descr="燈泡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528" y="899306"/>
            <a:ext cx="604827" cy="643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群組 25"/>
          <p:cNvGrpSpPr/>
          <p:nvPr/>
        </p:nvGrpSpPr>
        <p:grpSpPr>
          <a:xfrm rot="20805691">
            <a:off x="5142559" y="3047629"/>
            <a:ext cx="1138980" cy="466714"/>
            <a:chOff x="4480902" y="3112714"/>
            <a:chExt cx="1241017" cy="508526"/>
          </a:xfrm>
        </p:grpSpPr>
        <p:pic>
          <p:nvPicPr>
            <p:cNvPr id="17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11"/>
            <a:srcRect l="34235" t="77753" r="34175"/>
            <a:stretch>
              <a:fillRect/>
            </a:stretch>
          </p:blipFill>
          <p:spPr bwMode="auto">
            <a:xfrm rot="8822493">
              <a:off x="4480902" y="3112714"/>
              <a:ext cx="1017366" cy="35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11"/>
            <a:srcRect l="34235" t="77753" r="34175"/>
            <a:stretch>
              <a:fillRect/>
            </a:stretch>
          </p:blipFill>
          <p:spPr bwMode="auto">
            <a:xfrm rot="19800000">
              <a:off x="4704553" y="3265114"/>
              <a:ext cx="1017366" cy="35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各場PPT元素\20180301\圖片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34" y="953566"/>
            <a:ext cx="4905394" cy="3773380"/>
          </a:xfrm>
          <a:prstGeom prst="rect">
            <a:avLst/>
          </a:prstGeom>
          <a:noFill/>
        </p:spPr>
      </p:pic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sz="3100" dirty="0" smtClean="0"/>
              <a:t>Time Machine external storage solution</a:t>
            </a:r>
            <a:endParaRPr sz="31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13326" y="1558900"/>
            <a:ext cx="2019190" cy="1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</a:t>
            </a:r>
            <a:endParaRPr lang="zh-TW" altLang="en-US" dirty="0"/>
          </a:p>
        </p:txBody>
      </p:sp>
      <p:pic>
        <p:nvPicPr>
          <p:cNvPr id="5" name="Shape 1312" descr="NA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5970" y="1285910"/>
            <a:ext cx="1417146" cy="10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9173" y="1594301"/>
            <a:ext cx="872644" cy="90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TimeMachine.jpg"/>
          <p:cNvPicPr>
            <a:picLocks noChangeAspect="1"/>
          </p:cNvPicPr>
          <p:nvPr/>
        </p:nvPicPr>
        <p:blipFill>
          <a:blip r:embed="rId6"/>
          <a:srcRect l="30257" r="30257"/>
          <a:stretch>
            <a:fillRect/>
          </a:stretch>
        </p:blipFill>
        <p:spPr>
          <a:xfrm>
            <a:off x="2880216" y="2341272"/>
            <a:ext cx="1135759" cy="1107510"/>
          </a:xfrm>
          <a:prstGeom prst="rect">
            <a:avLst/>
          </a:prstGeom>
        </p:spPr>
      </p:pic>
      <p:pic>
        <p:nvPicPr>
          <p:cNvPr id="13" name="圖片 12" descr="M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039221"/>
            <a:ext cx="2556688" cy="162863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96" t="27746" r="34589" b="17576"/>
          <a:stretch>
            <a:fillRect/>
          </a:stretch>
        </p:blipFill>
        <p:spPr bwMode="auto">
          <a:xfrm>
            <a:off x="6431817" y="1646806"/>
            <a:ext cx="2147455" cy="20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5517808" y="987658"/>
            <a:ext cx="2321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/>
              <a:t>1 </a:t>
            </a:r>
            <a:r>
              <a:rPr lang="en-US" altLang="zh-TW" sz="1200" b="1" dirty="0" err="1" smtClean="0"/>
              <a:t>GbE</a:t>
            </a:r>
            <a:r>
              <a:rPr lang="en-US" altLang="zh-TW" sz="1200" b="1" dirty="0" smtClean="0"/>
              <a:t> / 10 </a:t>
            </a:r>
            <a:r>
              <a:rPr lang="en-US" altLang="zh-TW" sz="1200" b="1" dirty="0" err="1" smtClean="0"/>
              <a:t>GbE</a:t>
            </a:r>
            <a:r>
              <a:rPr lang="en-US" altLang="zh-TW" sz="1200" b="1" dirty="0" smtClean="0"/>
              <a:t> / Thunderbolt</a:t>
            </a:r>
          </a:p>
        </p:txBody>
      </p:sp>
      <p:sp>
        <p:nvSpPr>
          <p:cNvPr id="14" name="矩形 13"/>
          <p:cNvSpPr/>
          <p:nvPr/>
        </p:nvSpPr>
        <p:spPr>
          <a:xfrm>
            <a:off x="4802984" y="2579173"/>
            <a:ext cx="630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/>
              <a:t>1 </a:t>
            </a:r>
            <a:r>
              <a:rPr lang="en-US" altLang="zh-TW" sz="1200" b="1" dirty="0" err="1" smtClean="0"/>
              <a:t>GbE</a:t>
            </a:r>
            <a:endParaRPr lang="en-US" altLang="zh-TW" sz="1200" b="1" dirty="0" smtClean="0"/>
          </a:p>
        </p:txBody>
      </p:sp>
      <p:sp>
        <p:nvSpPr>
          <p:cNvPr id="15" name="矩形 14"/>
          <p:cNvSpPr/>
          <p:nvPr/>
        </p:nvSpPr>
        <p:spPr>
          <a:xfrm>
            <a:off x="3581551" y="3500444"/>
            <a:ext cx="1085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/>
              <a:t>Thunderbolt</a:t>
            </a:r>
          </a:p>
        </p:txBody>
      </p:sp>
      <p:sp>
        <p:nvSpPr>
          <p:cNvPr id="16" name="矩形 15"/>
          <p:cNvSpPr/>
          <p:nvPr/>
        </p:nvSpPr>
        <p:spPr>
          <a:xfrm>
            <a:off x="2795574" y="3786196"/>
            <a:ext cx="508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smtClean="0"/>
              <a:t>USB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536" y="825340"/>
            <a:ext cx="4744804" cy="38888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 smtClean="0"/>
              <a:t>Best backup solution for Mac user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body" idx="4294967295"/>
          </p:nvPr>
        </p:nvSpPr>
        <p:spPr>
          <a:xfrm>
            <a:off x="1" y="908050"/>
            <a:ext cx="3838074" cy="2492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buClr>
                <a:srgbClr val="3B8583"/>
              </a:buClr>
              <a:buSzPct val="70000"/>
              <a:buChar char="●"/>
            </a:pPr>
            <a:r>
              <a:rPr lang="en-US" altLang="zh-TW" sz="1600" b="1" dirty="0" smtClean="0">
                <a:solidFill>
                  <a:srgbClr val="3B8583"/>
                </a:solidFill>
              </a:rPr>
              <a:t>High storage capacity</a:t>
            </a:r>
          </a:p>
          <a:p>
            <a:pPr marL="457200" lvl="0" indent="-342900">
              <a:lnSpc>
                <a:spcPct val="150000"/>
              </a:lnSpc>
              <a:buClr>
                <a:srgbClr val="3B8583"/>
              </a:buClr>
              <a:buSzPct val="70000"/>
              <a:buChar char="●"/>
            </a:pPr>
            <a:r>
              <a:rPr lang="en-US" altLang="zh-TW" sz="1600" b="1" dirty="0" smtClean="0">
                <a:solidFill>
                  <a:srgbClr val="3B8583"/>
                </a:solidFill>
              </a:rPr>
              <a:t>Support multiple network protocols and easy access</a:t>
            </a:r>
          </a:p>
          <a:p>
            <a:pPr marL="457200" lvl="0" indent="-342900">
              <a:lnSpc>
                <a:spcPct val="150000"/>
              </a:lnSpc>
              <a:buClr>
                <a:srgbClr val="3B8583"/>
              </a:buClr>
              <a:buSzPct val="70000"/>
              <a:buChar char="●"/>
            </a:pPr>
            <a:r>
              <a:rPr lang="en-US" altLang="zh-TW" sz="1600" b="1" dirty="0" smtClean="0">
                <a:solidFill>
                  <a:srgbClr val="3B8583"/>
                </a:solidFill>
              </a:rPr>
              <a:t>File sharing and synchronization</a:t>
            </a:r>
          </a:p>
          <a:p>
            <a:pPr marL="457200" lvl="0" indent="-342900">
              <a:lnSpc>
                <a:spcPct val="150000"/>
              </a:lnSpc>
              <a:buClr>
                <a:srgbClr val="3B8583"/>
              </a:buClr>
              <a:buSzPct val="70000"/>
              <a:buChar char="●"/>
            </a:pPr>
            <a:r>
              <a:rPr lang="en-US" altLang="zh-TW" sz="1600" b="1" dirty="0" smtClean="0">
                <a:solidFill>
                  <a:srgbClr val="3B8583"/>
                </a:solidFill>
              </a:rPr>
              <a:t>Complete data protection plan</a:t>
            </a:r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/>
              <a:t>- RAID</a:t>
            </a:r>
            <a:endParaRPr b="1" dirty="0"/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/>
              <a:t>- Snapshot</a:t>
            </a:r>
            <a:endParaRPr b="1" dirty="0"/>
          </a:p>
          <a:p>
            <a: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/>
              <a:t>- Hybrid </a:t>
            </a:r>
            <a:r>
              <a:rPr lang="en-US" b="1" dirty="0"/>
              <a:t>Backup Sync</a:t>
            </a:r>
            <a:endParaRPr b="1" dirty="0"/>
          </a:p>
        </p:txBody>
      </p:sp>
      <p:pic>
        <p:nvPicPr>
          <p:cNvPr id="5" name="圖片 4" descr="TS-328_Right-angle-of-elev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96" y="1818769"/>
            <a:ext cx="2981861" cy="1864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QNAP NAS makes automatic backup easy</a:t>
            </a:r>
            <a:endParaRPr lang="zh-TW" altLang="en-US" sz="4400" dirty="0"/>
          </a:p>
        </p:txBody>
      </p:sp>
      <p:sp>
        <p:nvSpPr>
          <p:cNvPr id="373" name="Shape 373"/>
          <p:cNvSpPr txBox="1">
            <a:spLocks noGrp="1"/>
          </p:cNvSpPr>
          <p:nvPr>
            <p:ph type="body" idx="4294967295"/>
          </p:nvPr>
        </p:nvSpPr>
        <p:spPr>
          <a:xfrm>
            <a:off x="0" y="998538"/>
            <a:ext cx="3697288" cy="3294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buClr>
                <a:srgbClr val="3B8583"/>
              </a:buClr>
              <a:buSzPct val="70000"/>
              <a:buChar char="●"/>
            </a:pPr>
            <a:r>
              <a:rPr lang="en-US" altLang="zh-TW" sz="2000" b="1" dirty="0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Automatic backup lets you set-it-and-forget-it</a:t>
            </a:r>
          </a:p>
          <a:p>
            <a:pPr lvl="1">
              <a:spcBef>
                <a:spcPts val="600"/>
              </a:spcBef>
              <a:buClr>
                <a:schemeClr val="dk1"/>
              </a:buClr>
              <a:buFontTx/>
              <a:buChar char="-"/>
            </a:pPr>
            <a:endParaRPr lang="en-US" b="1" dirty="0" smtClean="0">
              <a:solidFill>
                <a:schemeClr val="dk1"/>
              </a:solidFill>
              <a:latin typeface="+mj-lt"/>
              <a:ea typeface="微軟正黑體" pitchFamily="34" charset="-120"/>
            </a:endParaRPr>
          </a:p>
          <a:p>
            <a:pPr lvl="1">
              <a:spcBef>
                <a:spcPts val="600"/>
              </a:spcBef>
              <a:buClr>
                <a:schemeClr val="dk1"/>
              </a:buClr>
              <a:buFontTx/>
              <a:buChar char="-"/>
            </a:pPr>
            <a:endParaRPr b="1" dirty="0" smtClean="0">
              <a:solidFill>
                <a:schemeClr val="dk1"/>
              </a:solidFill>
              <a:latin typeface="+mj-lt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latin typeface="+mj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3136" y="186489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FontTx/>
              <a:buChar char="-"/>
            </a:pPr>
            <a:r>
              <a:rPr lang="en-US" b="1" dirty="0" smtClean="0">
                <a:solidFill>
                  <a:schemeClr val="dk1"/>
                </a:solidFill>
                <a:ea typeface="微軟正黑體" pitchFamily="34" charset="-120"/>
              </a:rPr>
              <a:t> Easy setup</a:t>
            </a:r>
          </a:p>
          <a:p>
            <a:pPr lvl="5">
              <a:spcBef>
                <a:spcPts val="600"/>
              </a:spcBef>
              <a:buClr>
                <a:schemeClr val="dk1"/>
              </a:buClr>
              <a:buFontTx/>
              <a:buChar char="-"/>
            </a:pPr>
            <a:r>
              <a:rPr lang="en-US" b="1" dirty="0" smtClean="0">
                <a:solidFill>
                  <a:schemeClr val="dk1"/>
                </a:solidFill>
                <a:ea typeface="微軟正黑體" pitchFamily="34" charset="-120"/>
              </a:rPr>
              <a:t> Plug and backup</a:t>
            </a:r>
          </a:p>
          <a:p>
            <a:pPr lvl="5">
              <a:spcBef>
                <a:spcPts val="600"/>
              </a:spcBef>
              <a:buClr>
                <a:schemeClr val="dk1"/>
              </a:buClr>
              <a:buFontTx/>
              <a:buChar char="-"/>
            </a:pPr>
            <a:r>
              <a:rPr lang="en-US" b="1" dirty="0" smtClean="0">
                <a:solidFill>
                  <a:schemeClr val="dk1"/>
                </a:solidFill>
                <a:ea typeface="微軟正黑體" pitchFamily="34" charset="-120"/>
              </a:rPr>
              <a:t> Keep backup versions automatically</a:t>
            </a:r>
          </a:p>
        </p:txBody>
      </p:sp>
      <p:pic>
        <p:nvPicPr>
          <p:cNvPr id="8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271" y="1233062"/>
            <a:ext cx="5085016" cy="333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r>
              <a:rPr lang="en-US" dirty="0" smtClean="0"/>
              <a:t>Best partner of Time Machine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356890" y="1278074"/>
            <a:ext cx="1596861" cy="2717432"/>
            <a:chOff x="6906895" y="1343135"/>
            <a:chExt cx="1596861" cy="2717432"/>
          </a:xfrm>
        </p:grpSpPr>
        <p:pic>
          <p:nvPicPr>
            <p:cNvPr id="7" name="Picture 2" descr="C:\Users\Han Tsai\Desktop\HD_直播\3.png"/>
            <p:cNvPicPr>
              <a:picLocks noChangeAspect="1" noChangeArrowheads="1"/>
            </p:cNvPicPr>
            <p:nvPr/>
          </p:nvPicPr>
          <p:blipFill>
            <a:blip r:embed="rId3"/>
            <a:srcRect t="43678"/>
            <a:stretch>
              <a:fillRect/>
            </a:stretch>
          </p:blipFill>
          <p:spPr bwMode="auto">
            <a:xfrm>
              <a:off x="6906895" y="2355842"/>
              <a:ext cx="1596861" cy="1704725"/>
            </a:xfrm>
            <a:prstGeom prst="rect">
              <a:avLst/>
            </a:prstGeom>
            <a:noFill/>
          </p:spPr>
        </p:pic>
        <p:pic>
          <p:nvPicPr>
            <p:cNvPr id="10" name="Shape 380"/>
            <p:cNvPicPr preferRelativeResize="0"/>
            <p:nvPr/>
          </p:nvPicPr>
          <p:blipFill>
            <a:blip r:embed="rId4">
              <a:alphaModFix/>
            </a:blip>
            <a:srcRect l="57512" r="6394" b="62215"/>
            <a:stretch>
              <a:fillRect/>
            </a:stretch>
          </p:blipFill>
          <p:spPr>
            <a:xfrm>
              <a:off x="7188662" y="1343135"/>
              <a:ext cx="1267690" cy="10127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Shape 392"/>
          <p:cNvSpPr/>
          <p:nvPr/>
        </p:nvSpPr>
        <p:spPr>
          <a:xfrm rot="16200000">
            <a:off x="2534499" y="-1176720"/>
            <a:ext cx="909198" cy="5357991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93"/>
          <p:cNvSpPr/>
          <p:nvPr/>
        </p:nvSpPr>
        <p:spPr>
          <a:xfrm rot="10800000">
            <a:off x="1227658" y="1896261"/>
            <a:ext cx="425363" cy="243417"/>
          </a:xfrm>
          <a:prstGeom prst="triangle">
            <a:avLst>
              <a:gd name="adj" fmla="val 50000"/>
            </a:avLst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48384" y="1069669"/>
            <a:ext cx="53197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Easy setup via QTS</a:t>
            </a:r>
          </a:p>
          <a:p>
            <a:pPr>
              <a:spcBef>
                <a:spcPts val="300"/>
              </a:spcBef>
            </a:pPr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- Backup Mac using different NAS account or Time Machine backup account</a:t>
            </a:r>
          </a:p>
          <a:p>
            <a:pPr>
              <a:spcBef>
                <a:spcPts val="300"/>
              </a:spcBef>
            </a:pPr>
            <a:r>
              <a:rPr lang="en-US" altLang="zh-TW" sz="1100" b="1" dirty="0" smtClean="0">
                <a:solidFill>
                  <a:schemeClr val="bg1"/>
                </a:solidFill>
                <a:ea typeface="微軟正黑體" pitchFamily="34" charset="-120"/>
              </a:rPr>
              <a:t>- </a:t>
            </a:r>
            <a:r>
              <a:rPr lang="en-US" altLang="zh-TW" sz="11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User quota management</a:t>
            </a:r>
          </a:p>
        </p:txBody>
      </p:sp>
      <p:sp>
        <p:nvSpPr>
          <p:cNvPr id="17" name="Shape 392"/>
          <p:cNvSpPr/>
          <p:nvPr/>
        </p:nvSpPr>
        <p:spPr>
          <a:xfrm rot="16200000">
            <a:off x="2534499" y="-41610"/>
            <a:ext cx="909198" cy="5357991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93"/>
          <p:cNvSpPr/>
          <p:nvPr/>
        </p:nvSpPr>
        <p:spPr>
          <a:xfrm rot="10800000">
            <a:off x="1227658" y="3031371"/>
            <a:ext cx="425363" cy="243417"/>
          </a:xfrm>
          <a:prstGeom prst="triangle">
            <a:avLst>
              <a:gd name="adj" fmla="val 50000"/>
            </a:avLst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48384" y="2261929"/>
            <a:ext cx="464363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Multi-layer protection for the backup</a:t>
            </a:r>
          </a:p>
          <a:p>
            <a:pPr lvl="1"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- RAID, snapshot and remote replication ready</a:t>
            </a:r>
          </a:p>
          <a:p>
            <a:pPr lvl="1">
              <a:spcBef>
                <a:spcPts val="300"/>
              </a:spcBef>
            </a:pPr>
            <a:endParaRPr lang="zh-TW" altLang="en-US" sz="12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1" name="Shape 392"/>
          <p:cNvSpPr/>
          <p:nvPr/>
        </p:nvSpPr>
        <p:spPr>
          <a:xfrm rot="16200000">
            <a:off x="2534500" y="1111003"/>
            <a:ext cx="909198" cy="5357994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8384" y="3414545"/>
            <a:ext cx="531971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High performance 10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GbE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/ Thunderbolt 3</a:t>
            </a:r>
          </a:p>
          <a:p>
            <a:pPr lvl="1"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- Greatly improves the backup and restore performance</a:t>
            </a:r>
          </a:p>
          <a:p>
            <a:pPr lvl="1">
              <a:spcBef>
                <a:spcPts val="300"/>
              </a:spcBef>
            </a:pPr>
            <a:endParaRPr lang="en-US" altLang="zh-TW" sz="1200" b="1" dirty="0" smtClean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>
              <a:spcBef>
                <a:spcPts val="300"/>
              </a:spcBef>
            </a:pPr>
            <a:r>
              <a:rPr lang="zh-TW" altLang="en-US" sz="1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  註</a:t>
            </a:r>
            <a:r>
              <a:rPr lang="en-US" altLang="zh-TW" sz="1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: </a:t>
            </a:r>
            <a:r>
              <a:rPr lang="zh-TW" altLang="en-US" sz="12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限部分支援機型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5668094" y="1306480"/>
            <a:ext cx="1598138" cy="2689026"/>
            <a:chOff x="5218099" y="1371541"/>
            <a:chExt cx="1598138" cy="2689026"/>
          </a:xfrm>
        </p:grpSpPr>
        <p:pic>
          <p:nvPicPr>
            <p:cNvPr id="8" name="Picture 2" descr="C:\Users\Han Tsai\Desktop\HD_直播\4.png"/>
            <p:cNvPicPr>
              <a:picLocks noChangeAspect="1" noChangeArrowheads="1"/>
            </p:cNvPicPr>
            <p:nvPr/>
          </p:nvPicPr>
          <p:blipFill>
            <a:blip r:embed="rId5"/>
            <a:srcRect t="28176"/>
            <a:stretch>
              <a:fillRect/>
            </a:stretch>
          </p:blipFill>
          <p:spPr bwMode="auto">
            <a:xfrm>
              <a:off x="5218099" y="2261929"/>
              <a:ext cx="1598138" cy="1798638"/>
            </a:xfrm>
            <a:prstGeom prst="rect">
              <a:avLst/>
            </a:prstGeom>
            <a:noFill/>
          </p:spPr>
        </p:pic>
        <p:pic>
          <p:nvPicPr>
            <p:cNvPr id="380" name="Shape 380"/>
            <p:cNvPicPr preferRelativeResize="0"/>
            <p:nvPr/>
          </p:nvPicPr>
          <p:blipFill>
            <a:blip r:embed="rId4">
              <a:alphaModFix/>
            </a:blip>
            <a:srcRect l="9781" r="56689" b="62215"/>
            <a:stretch>
              <a:fillRect/>
            </a:stretch>
          </p:blipFill>
          <p:spPr>
            <a:xfrm>
              <a:off x="5454015" y="1371541"/>
              <a:ext cx="1177636" cy="101270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387"/>
          <p:cNvPicPr preferRelativeResize="0"/>
          <p:nvPr/>
        </p:nvPicPr>
        <p:blipFill>
          <a:blip r:embed="rId3">
            <a:alphaModFix/>
          </a:blip>
          <a:srcRect r="10431"/>
          <a:stretch>
            <a:fillRect/>
          </a:stretch>
        </p:blipFill>
        <p:spPr>
          <a:xfrm>
            <a:off x="3950093" y="927714"/>
            <a:ext cx="5006065" cy="279451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 smtClean="0"/>
              <a:t>How to prepare the NAS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4479310" y="2859061"/>
            <a:ext cx="1856550" cy="50472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200" b="1" dirty="0" smtClean="0">
                <a:solidFill>
                  <a:srgbClr val="FFFFFF"/>
                </a:solidFill>
              </a:rPr>
              <a:t>Default Time Machine backup account</a:t>
            </a:r>
            <a:endParaRPr lang="en-US" sz="1200" dirty="0"/>
          </a:p>
        </p:txBody>
      </p:sp>
      <p:cxnSp>
        <p:nvCxnSpPr>
          <p:cNvPr id="393" name="Shape 393"/>
          <p:cNvCxnSpPr/>
          <p:nvPr/>
        </p:nvCxnSpPr>
        <p:spPr>
          <a:xfrm rot="5400000">
            <a:off x="4929661" y="2554071"/>
            <a:ext cx="609980" cy="1588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Shape 394"/>
          <p:cNvCxnSpPr/>
          <p:nvPr/>
        </p:nvCxnSpPr>
        <p:spPr>
          <a:xfrm rot="10800000">
            <a:off x="6918612" y="1986906"/>
            <a:ext cx="1682301" cy="2946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Shape 395"/>
          <p:cNvSpPr/>
          <p:nvPr/>
        </p:nvSpPr>
        <p:spPr>
          <a:xfrm>
            <a:off x="7108115" y="1692143"/>
            <a:ext cx="1830753" cy="54128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200" b="1" dirty="0" smtClean="0">
                <a:solidFill>
                  <a:srgbClr val="FFFFFF"/>
                </a:solidFill>
              </a:rPr>
              <a:t>Enable multiple user account support</a:t>
            </a:r>
            <a:endParaRPr lang="en-US" sz="1200" dirty="0"/>
          </a:p>
        </p:txBody>
      </p:sp>
      <p:sp>
        <p:nvSpPr>
          <p:cNvPr id="25" name="Shape 144"/>
          <p:cNvSpPr/>
          <p:nvPr/>
        </p:nvSpPr>
        <p:spPr>
          <a:xfrm>
            <a:off x="354922" y="1512078"/>
            <a:ext cx="3805734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9"/>
          <p:cNvSpPr/>
          <p:nvPr/>
        </p:nvSpPr>
        <p:spPr>
          <a:xfrm>
            <a:off x="746940" y="1564059"/>
            <a:ext cx="2922274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Enable Time Machine support</a:t>
            </a:r>
            <a:endParaRPr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Shape 145"/>
          <p:cNvSpPr/>
          <p:nvPr/>
        </p:nvSpPr>
        <p:spPr>
          <a:xfrm>
            <a:off x="249913" y="1499551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46"/>
          <p:cNvSpPr txBox="1"/>
          <p:nvPr/>
        </p:nvSpPr>
        <p:spPr>
          <a:xfrm>
            <a:off x="311497" y="152916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144"/>
          <p:cNvSpPr/>
          <p:nvPr/>
        </p:nvSpPr>
        <p:spPr>
          <a:xfrm>
            <a:off x="319291" y="2187928"/>
            <a:ext cx="3805734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269"/>
          <p:cNvSpPr/>
          <p:nvPr/>
        </p:nvSpPr>
        <p:spPr>
          <a:xfrm>
            <a:off x="711309" y="2239909"/>
            <a:ext cx="2322800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Setup account</a:t>
            </a:r>
            <a:endParaRPr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3" name="Shape 145"/>
          <p:cNvSpPr/>
          <p:nvPr/>
        </p:nvSpPr>
        <p:spPr>
          <a:xfrm>
            <a:off x="214282" y="2175401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46"/>
          <p:cNvSpPr txBox="1"/>
          <p:nvPr/>
        </p:nvSpPr>
        <p:spPr>
          <a:xfrm>
            <a:off x="275866" y="220501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144"/>
          <p:cNvSpPr/>
          <p:nvPr/>
        </p:nvSpPr>
        <p:spPr>
          <a:xfrm>
            <a:off x="346009" y="2885216"/>
            <a:ext cx="3805734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145"/>
          <p:cNvSpPr/>
          <p:nvPr/>
        </p:nvSpPr>
        <p:spPr>
          <a:xfrm>
            <a:off x="241000" y="2872689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269"/>
          <p:cNvSpPr/>
          <p:nvPr/>
        </p:nvSpPr>
        <p:spPr>
          <a:xfrm>
            <a:off x="738027" y="2937197"/>
            <a:ext cx="3507970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it-IT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Setup a maximum storage quota</a:t>
            </a:r>
          </a:p>
        </p:txBody>
      </p:sp>
      <p:sp>
        <p:nvSpPr>
          <p:cNvPr id="49" name="Shape 146"/>
          <p:cNvSpPr txBox="1"/>
          <p:nvPr/>
        </p:nvSpPr>
        <p:spPr>
          <a:xfrm>
            <a:off x="302584" y="2902303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6100819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 rot="5400000">
            <a:off x="7979335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8CC081">
              <a:alpha val="2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 rot="10800000" flipH="1">
            <a:off x="6172828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en-US" altLang="zh-TW" sz="3100" dirty="0" smtClean="0">
                <a:solidFill>
                  <a:schemeClr val="lt1"/>
                </a:solidFill>
                <a:ea typeface="Microsoft JhengHei" panose="020B0604030504040204" pitchFamily="34" charset="-120"/>
              </a:rPr>
              <a:t>Cost effectively secure data with RAID5</a:t>
            </a:r>
            <a:endParaRPr sz="310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12134" y="1648657"/>
            <a:ext cx="1134568" cy="13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30" y="857238"/>
            <a:ext cx="2126261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559033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 rot="5400000">
            <a:off x="2437549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8CC081">
              <a:alpha val="2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 rot="10800000" flipH="1">
            <a:off x="631042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357554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/>
        </p:nvSpPr>
        <p:spPr>
          <a:xfrm rot="5400000">
            <a:off x="5236070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/>
          <p:nvPr/>
        </p:nvSpPr>
        <p:spPr>
          <a:xfrm rot="10800000" flipH="1">
            <a:off x="3429563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Shape 171"/>
          <p:cNvGrpSpPr/>
          <p:nvPr/>
        </p:nvGrpSpPr>
        <p:grpSpPr>
          <a:xfrm>
            <a:off x="4988118" y="1645753"/>
            <a:ext cx="1124510" cy="1119350"/>
            <a:chOff x="3329755" y="3214692"/>
            <a:chExt cx="1527997" cy="1500198"/>
          </a:xfrm>
        </p:grpSpPr>
        <p:sp>
          <p:nvSpPr>
            <p:cNvPr id="172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4" name="Shape 17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Shape 176"/>
          <p:cNvSpPr txBox="1"/>
          <p:nvPr/>
        </p:nvSpPr>
        <p:spPr>
          <a:xfrm>
            <a:off x="1168444" y="1374890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2-Bay NAS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6770604" y="1337976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4-Bay NAS</a:t>
            </a:r>
            <a:endParaRPr b="1" dirty="0">
              <a:solidFill>
                <a:srgbClr val="002060"/>
              </a:solidFill>
            </a:endParaRPr>
          </a:p>
        </p:txBody>
      </p:sp>
      <p:pic>
        <p:nvPicPr>
          <p:cNvPr id="28" name="Shape 15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666139" y="1714494"/>
            <a:ext cx="1313196" cy="12193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61"/>
          <p:cNvSpPr txBox="1"/>
          <p:nvPr/>
        </p:nvSpPr>
        <p:spPr>
          <a:xfrm>
            <a:off x="587491" y="3429006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RAID 1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Actually use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1 x HDD</a:t>
            </a:r>
            <a:endParaRPr dirty="0"/>
          </a:p>
        </p:txBody>
      </p:sp>
      <p:sp>
        <p:nvSpPr>
          <p:cNvPr id="29" name="Shape 162"/>
          <p:cNvSpPr txBox="1"/>
          <p:nvPr/>
        </p:nvSpPr>
        <p:spPr>
          <a:xfrm>
            <a:off x="597044" y="4214824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</a:rPr>
              <a:t>HDD utilization: 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50%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66"/>
          <p:cNvSpPr txBox="1"/>
          <p:nvPr/>
        </p:nvSpPr>
        <p:spPr>
          <a:xfrm>
            <a:off x="3442363" y="3429006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 5 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Actually use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2 x HDD</a:t>
            </a:r>
            <a:endParaRPr dirty="0"/>
          </a:p>
        </p:txBody>
      </p:sp>
      <p:sp>
        <p:nvSpPr>
          <p:cNvPr id="31" name="Shape 167"/>
          <p:cNvSpPr txBox="1"/>
          <p:nvPr/>
        </p:nvSpPr>
        <p:spPr>
          <a:xfrm>
            <a:off x="3419053" y="4118568"/>
            <a:ext cx="22627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</a:rPr>
              <a:t>HDD utilization: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67%</a:t>
            </a:r>
            <a:endParaRPr sz="2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168"/>
          <p:cNvSpPr txBox="1"/>
          <p:nvPr/>
        </p:nvSpPr>
        <p:spPr>
          <a:xfrm>
            <a:off x="6199843" y="4210540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FF0000"/>
                </a:solidFill>
              </a:rPr>
              <a:t>Budget concern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173"/>
          <p:cNvSpPr txBox="1"/>
          <p:nvPr/>
        </p:nvSpPr>
        <p:spPr>
          <a:xfrm>
            <a:off x="6210893" y="3444842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RAID 5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Actually use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3 x HDD</a:t>
            </a:r>
            <a:endParaRPr sz="1400" b="1" i="0" u="none" strike="noStrike" cap="none" dirty="0">
              <a:solidFill>
                <a:srgbClr val="3A63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r>
              <a:rPr lang="en-US" dirty="0" smtClean="0"/>
              <a:t>How to setup on Mac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2401" y="998161"/>
            <a:ext cx="30070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17500">
              <a:buClr>
                <a:srgbClr val="3B8583"/>
              </a:buClr>
              <a:buSzPts val="1400"/>
            </a:pPr>
            <a:r>
              <a:rPr lang="en-US" altLang="zh-TW" sz="1800" b="1" dirty="0" smtClean="0">
                <a:solidFill>
                  <a:srgbClr val="427E7B"/>
                </a:solidFill>
                <a:latin typeface="+mn-lt"/>
                <a:ea typeface="微軟正黑體" pitchFamily="34" charset="-120"/>
              </a:rPr>
              <a:t>Step 1: </a:t>
            </a:r>
          </a:p>
          <a:p>
            <a:pPr indent="-317500">
              <a:buClr>
                <a:srgbClr val="3B8583"/>
              </a:buClr>
              <a:buSzPts val="1400"/>
            </a:pPr>
            <a:r>
              <a:rPr lang="en-US" altLang="zh-TW" sz="16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Select Disk for Time Machine backup</a:t>
            </a:r>
          </a:p>
          <a:p>
            <a:pPr indent="-317500">
              <a:buClr>
                <a:srgbClr val="3B8583"/>
              </a:buClr>
              <a:buSzPts val="1400"/>
            </a:pPr>
            <a:endParaRPr lang="en-US" sz="1200" b="1" dirty="0" smtClean="0">
              <a:latin typeface="+mn-lt"/>
              <a:ea typeface="微軟正黑體" pitchFamily="34" charset="-120"/>
            </a:endParaRPr>
          </a:p>
          <a:p>
            <a:pPr indent="-317500">
              <a:buClr>
                <a:srgbClr val="3B8583"/>
              </a:buClr>
              <a:buSzPts val="1400"/>
            </a:pPr>
            <a:r>
              <a:rPr lang="en-US" altLang="zh-TW" sz="1800" b="1" dirty="0" smtClean="0">
                <a:solidFill>
                  <a:srgbClr val="427E7B"/>
                </a:solidFill>
                <a:latin typeface="+mn-lt"/>
                <a:ea typeface="微軟正黑體" pitchFamily="34" charset="-120"/>
              </a:rPr>
              <a:t>Step 2: </a:t>
            </a:r>
          </a:p>
          <a:p>
            <a:pPr indent="-317500">
              <a:buClr>
                <a:srgbClr val="3B8583"/>
              </a:buClr>
              <a:buSzPts val="1400"/>
            </a:pPr>
            <a:r>
              <a:rPr lang="en-US" altLang="zh-TW" sz="16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Setup file exclusion rules</a:t>
            </a:r>
            <a:endParaRPr lang="zh-TW" altLang="en-US" sz="11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Shape 398"/>
          <p:cNvPicPr preferRelativeResize="0"/>
          <p:nvPr/>
        </p:nvPicPr>
        <p:blipFill>
          <a:blip r:embed="rId3">
            <a:alphaModFix/>
          </a:blip>
          <a:srcRect l="7045" t="6375" r="7176" b="14482"/>
          <a:stretch>
            <a:fillRect/>
          </a:stretch>
        </p:blipFill>
        <p:spPr>
          <a:xfrm>
            <a:off x="3552319" y="1142990"/>
            <a:ext cx="5108568" cy="333559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 smtClean="0"/>
              <a:t>View the Time Machine backup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712" y="1080484"/>
            <a:ext cx="5864575" cy="343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r>
              <a:rPr lang="en-US" dirty="0" smtClean="0"/>
              <a:t>Timeline brings your file back to life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Shape 410"/>
          <p:cNvPicPr preferRelativeResize="0"/>
          <p:nvPr/>
        </p:nvPicPr>
        <p:blipFill>
          <a:blip r:embed="rId3">
            <a:alphaModFix/>
          </a:blip>
          <a:srcRect t="10533" b="5604"/>
          <a:stretch>
            <a:fillRect/>
          </a:stretch>
        </p:blipFill>
        <p:spPr>
          <a:xfrm>
            <a:off x="1173190" y="1040636"/>
            <a:ext cx="6542082" cy="3428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Live Demo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022321" y="1504950"/>
            <a:ext cx="5562676" cy="3048000"/>
            <a:chOff x="1752600" y="1276350"/>
            <a:chExt cx="5979877" cy="3276600"/>
          </a:xfrm>
        </p:grpSpPr>
        <p:pic>
          <p:nvPicPr>
            <p:cNvPr id="5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560"/>
            <p:cNvSpPr txBox="1">
              <a:spLocks/>
            </p:cNvSpPr>
            <p:nvPr/>
          </p:nvSpPr>
          <p:spPr>
            <a:xfrm>
              <a:off x="3717452" y="1951249"/>
              <a:ext cx="2786231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altLang="zh-TW" sz="54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Live</a:t>
              </a:r>
              <a:endParaRPr lang="en-US" sz="5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Shape 1009"/>
            <p:cNvSpPr/>
            <p:nvPr/>
          </p:nvSpPr>
          <p:spPr>
            <a:xfrm>
              <a:off x="3332378" y="2321120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1172167" y="147410"/>
            <a:ext cx="7474642" cy="714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smtClean="0"/>
              <a:t> Multi-layer protection for the backup</a:t>
            </a:r>
            <a:endParaRPr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042" y="1038211"/>
            <a:ext cx="672825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254187" y="1038211"/>
            <a:ext cx="4690826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927100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0070C0"/>
                </a:solidFill>
              </a:rPr>
              <a:t>Hybrid Backup </a:t>
            </a:r>
            <a:r>
              <a:rPr lang="en-US" sz="2800" b="1" dirty="0" smtClean="0">
                <a:solidFill>
                  <a:srgbClr val="0070C0"/>
                </a:solidFill>
              </a:rPr>
              <a:t>Sync</a:t>
            </a:r>
            <a:endParaRPr sz="2800" b="1" dirty="0">
              <a:solidFill>
                <a:srgbClr val="3C78D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232327" y="1792730"/>
            <a:ext cx="6712686" cy="2814050"/>
            <a:chOff x="357150" y="1105188"/>
            <a:chExt cx="8269828" cy="3466826"/>
          </a:xfrm>
        </p:grpSpPr>
        <p:pic>
          <p:nvPicPr>
            <p:cNvPr id="7" name="Shape 825" descr="P3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1" y="1105188"/>
              <a:ext cx="3354048" cy="3357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826"/>
            <p:cNvSpPr txBox="1"/>
            <p:nvPr/>
          </p:nvSpPr>
          <p:spPr>
            <a:xfrm>
              <a:off x="2857487" y="2092049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dirty="0" smtClean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Cloud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Shape 827"/>
            <p:cNvSpPr txBox="1"/>
            <p:nvPr/>
          </p:nvSpPr>
          <p:spPr>
            <a:xfrm>
              <a:off x="4571999" y="2092049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i="0" u="none" strike="noStrike" cap="none" dirty="0" smtClean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Local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828"/>
            <p:cNvSpPr txBox="1"/>
            <p:nvPr/>
          </p:nvSpPr>
          <p:spPr>
            <a:xfrm>
              <a:off x="3714743" y="3462642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i="0" u="none" strike="noStrike" cap="none" dirty="0" smtClean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Remote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2" name="Shape 829"/>
            <p:cNvGrpSpPr/>
            <p:nvPr/>
          </p:nvGrpSpPr>
          <p:grpSpPr>
            <a:xfrm>
              <a:off x="357150" y="2011272"/>
              <a:ext cx="1606543" cy="786201"/>
              <a:chOff x="251519" y="2499741"/>
              <a:chExt cx="1944025" cy="951357"/>
            </a:xfrm>
          </p:grpSpPr>
          <p:pic>
            <p:nvPicPr>
              <p:cNvPr id="13" name="Shape 8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95536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83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99591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83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63688" y="3003798"/>
                <a:ext cx="431856" cy="431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8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331640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3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55575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83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51519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83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259632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Shape 837" descr="P3-2-3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28793" y="1511273"/>
              <a:ext cx="1078962" cy="1276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838" descr="P3-2-2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71538" y="3819832"/>
              <a:ext cx="1776483" cy="752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839" descr="P3-2-1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572263" y="2021144"/>
              <a:ext cx="2054715" cy="779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矩形 23"/>
          <p:cNvSpPr/>
          <p:nvPr/>
        </p:nvSpPr>
        <p:spPr>
          <a:xfrm>
            <a:off x="54441" y="75218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Remote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 Backup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影片轉檔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1872720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cxnSp>
        <p:nvCxnSpPr>
          <p:cNvPr id="18" name="直線接點 17"/>
          <p:cNvCxnSpPr/>
          <p:nvPr/>
        </p:nvCxnSpPr>
        <p:spPr>
          <a:xfrm>
            <a:off x="345054" y="2187089"/>
            <a:ext cx="4580237" cy="131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429"/>
          <p:cNvSpPr txBox="1">
            <a:spLocks/>
          </p:cNvSpPr>
          <p:nvPr/>
        </p:nvSpPr>
        <p:spPr>
          <a:xfrm>
            <a:off x="281721" y="1213464"/>
            <a:ext cx="5173506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Transcoding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430"/>
          <p:cNvSpPr txBox="1">
            <a:spLocks/>
          </p:cNvSpPr>
          <p:nvPr/>
        </p:nvSpPr>
        <p:spPr>
          <a:xfrm>
            <a:off x="281712" y="229358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4K HEVC/H.264 hardware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transcoding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224" y="1344611"/>
            <a:ext cx="4295049" cy="27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78100" y="-1006"/>
            <a:ext cx="8909100" cy="85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600" b="1" dirty="0" smtClean="0">
                <a:solidFill>
                  <a:schemeClr val="lt1"/>
                </a:solidFill>
              </a:rPr>
              <a:t>First ARM NAS supporting 4K video </a:t>
            </a:r>
            <a:r>
              <a:rPr lang="en-US" sz="2600" b="1" dirty="0" err="1" smtClean="0">
                <a:solidFill>
                  <a:schemeClr val="lt1"/>
                </a:solidFill>
              </a:rPr>
              <a:t>transcoding</a:t>
            </a:r>
            <a:endParaRPr lang="en-US" sz="2600" b="1" dirty="0">
              <a:solidFill>
                <a:schemeClr val="lt1"/>
              </a:solidFill>
            </a:endParaRPr>
          </a:p>
        </p:txBody>
      </p:sp>
      <p:sp>
        <p:nvSpPr>
          <p:cNvPr id="32" name="圓角化對角線角落矩形 31"/>
          <p:cNvSpPr/>
          <p:nvPr/>
        </p:nvSpPr>
        <p:spPr>
          <a:xfrm>
            <a:off x="5077690" y="2588779"/>
            <a:ext cx="3546765" cy="112522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zh-TW" altLang="en-US" dirty="0"/>
          </a:p>
        </p:txBody>
      </p:sp>
      <p:sp>
        <p:nvSpPr>
          <p:cNvPr id="29" name="圓角化對角線角落矩形 28"/>
          <p:cNvSpPr/>
          <p:nvPr/>
        </p:nvSpPr>
        <p:spPr>
          <a:xfrm>
            <a:off x="5077690" y="1089329"/>
            <a:ext cx="3546765" cy="1322475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zh-TW" altLang="en-US" dirty="0"/>
          </a:p>
        </p:txBody>
      </p:sp>
      <p:sp>
        <p:nvSpPr>
          <p:cNvPr id="443" name="Shape 443"/>
          <p:cNvSpPr txBox="1"/>
          <p:nvPr/>
        </p:nvSpPr>
        <p:spPr>
          <a:xfrm>
            <a:off x="4814594" y="1835863"/>
            <a:ext cx="1658582" cy="435957"/>
          </a:xfrm>
          <a:prstGeom prst="rect">
            <a:avLst/>
          </a:prstGeom>
          <a:noFill/>
          <a:ln>
            <a:noFill/>
            <a:headEnd type="none" w="sm" len="sm"/>
            <a:tailEnd type="none" w="sm" len="sm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tx1"/>
              </a:solidFill>
            </a:endParaRPr>
          </a:p>
        </p:txBody>
      </p:sp>
      <p:sp>
        <p:nvSpPr>
          <p:cNvPr id="14" name="Shape 443"/>
          <p:cNvSpPr txBox="1"/>
          <p:nvPr/>
        </p:nvSpPr>
        <p:spPr>
          <a:xfrm>
            <a:off x="5335325" y="1238930"/>
            <a:ext cx="2941984" cy="92721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b="1" dirty="0" smtClean="0"/>
              <a:t>supported 4K video source format</a:t>
            </a:r>
          </a:p>
          <a:p>
            <a:pPr lvl="0" algn="ctr"/>
            <a:r>
              <a:rPr lang="en-US" dirty="0" smtClean="0">
                <a:solidFill>
                  <a:schemeClr val="tx1"/>
                </a:solidFill>
              </a:rPr>
              <a:t>MP4 / AVI / MOV / MKV / MPEG / FLV……..</a:t>
            </a:r>
            <a:endParaRPr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bg1"/>
              </a:solidFill>
            </a:endParaRPr>
          </a:p>
        </p:txBody>
      </p:sp>
      <p:sp>
        <p:nvSpPr>
          <p:cNvPr id="18" name="Shape 701"/>
          <p:cNvSpPr/>
          <p:nvPr/>
        </p:nvSpPr>
        <p:spPr>
          <a:xfrm rot="5400000">
            <a:off x="6659250" y="2332801"/>
            <a:ext cx="439123" cy="472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 txBox="1"/>
          <p:nvPr/>
        </p:nvSpPr>
        <p:spPr>
          <a:xfrm>
            <a:off x="4814594" y="2785365"/>
            <a:ext cx="4172606" cy="815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FHD H264 30fps</a:t>
            </a:r>
            <a:endParaRPr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1020537" y="3714002"/>
            <a:ext cx="6520128" cy="106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C00000"/>
                </a:solidFill>
              </a:rPr>
              <a:t>Support 10-bit H.265 (HEVC)/H.264 </a:t>
            </a:r>
            <a:r>
              <a:rPr lang="en-US" altLang="zh-TW" b="1" dirty="0" err="1" smtClean="0">
                <a:solidFill>
                  <a:srgbClr val="C00000"/>
                </a:solidFill>
              </a:rPr>
              <a:t>transcoding</a:t>
            </a:r>
            <a:endParaRPr lang="en-US" altLang="zh-TW" b="1" dirty="0" smtClean="0">
              <a:solidFill>
                <a:srgbClr val="C00000"/>
              </a:solidFill>
            </a:endParaRPr>
          </a:p>
        </p:txBody>
      </p:sp>
      <p:pic>
        <p:nvPicPr>
          <p:cNvPr id="27" name="Shape 196" descr="燈泡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24" y="3846864"/>
            <a:ext cx="604827" cy="643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化對角線角落矩形 14"/>
          <p:cNvSpPr/>
          <p:nvPr/>
        </p:nvSpPr>
        <p:spPr>
          <a:xfrm>
            <a:off x="4748597" y="1972575"/>
            <a:ext cx="3867472" cy="240118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化對角線角落矩形 13"/>
          <p:cNvSpPr/>
          <p:nvPr/>
        </p:nvSpPr>
        <p:spPr>
          <a:xfrm>
            <a:off x="606086" y="1972575"/>
            <a:ext cx="3867472" cy="240118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dirty="0" smtClean="0"/>
              <a:t>Real-time or background </a:t>
            </a:r>
            <a:r>
              <a:rPr lang="en-US" dirty="0" err="1" smtClean="0"/>
              <a:t>transcoding</a:t>
            </a:r>
            <a:endParaRPr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606085" y="1156855"/>
            <a:ext cx="37464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sz="2400" b="1" dirty="0" smtClean="0">
                <a:solidFill>
                  <a:srgbClr val="3B8583"/>
                </a:solidFill>
              </a:rPr>
              <a:t>On the fly </a:t>
            </a:r>
            <a:r>
              <a:rPr lang="en-US" sz="2400" b="1" dirty="0" err="1" smtClean="0">
                <a:solidFill>
                  <a:srgbClr val="3B8583"/>
                </a:solidFill>
              </a:rPr>
              <a:t>transcoding</a:t>
            </a:r>
            <a:endParaRPr lang="en-US" sz="2400" b="1" dirty="0" smtClean="0">
              <a:solidFill>
                <a:srgbClr val="3B8583"/>
              </a:solidFill>
            </a:endParaRPr>
          </a:p>
          <a:p>
            <a:pPr lvl="0">
              <a:buSzPts val="1400"/>
            </a:pPr>
            <a:r>
              <a:rPr lang="en-US" dirty="0" smtClean="0"/>
              <a:t>Play on different devices with high quality</a:t>
            </a:r>
            <a:endParaRPr sz="1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4932141" y="1141578"/>
            <a:ext cx="38540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en-US" altLang="zh-TW" sz="2400" b="1" dirty="0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Background </a:t>
            </a:r>
            <a:r>
              <a:rPr lang="en-US" altLang="zh-TW" sz="2400" b="1" dirty="0" err="1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transcoding</a:t>
            </a:r>
            <a:endParaRPr lang="en-US" altLang="zh-TW" sz="2400" b="1" dirty="0" smtClean="0">
              <a:solidFill>
                <a:srgbClr val="427E7B"/>
              </a:solidFill>
              <a:latin typeface="+mj-lt"/>
              <a:ea typeface="微軟正黑體" pitchFamily="34" charset="-120"/>
            </a:endParaRPr>
          </a:p>
          <a:p>
            <a:pPr lvl="0">
              <a:buClr>
                <a:schemeClr val="dk1"/>
              </a:buClr>
              <a:buSzPts val="1400"/>
            </a:pPr>
            <a:r>
              <a:rPr lang="en-US" dirty="0" smtClean="0">
                <a:solidFill>
                  <a:schemeClr val="dk1"/>
                </a:solidFill>
              </a:rPr>
              <a:t>Set the auto </a:t>
            </a:r>
            <a:r>
              <a:rPr lang="en-US" dirty="0" err="1" smtClean="0">
                <a:solidFill>
                  <a:schemeClr val="dk1"/>
                </a:solidFill>
              </a:rPr>
              <a:t>transcoding</a:t>
            </a:r>
            <a:r>
              <a:rPr lang="en-US" dirty="0" smtClean="0">
                <a:solidFill>
                  <a:schemeClr val="dk1"/>
                </a:solidFill>
              </a:rPr>
              <a:t> folder 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sz="1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470" y="2272231"/>
            <a:ext cx="3419872" cy="18126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6"/>
          <p:cNvSpPr/>
          <p:nvPr/>
        </p:nvSpPr>
        <p:spPr>
          <a:xfrm>
            <a:off x="481400" y="1082586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66"/>
          <p:cNvSpPr/>
          <p:nvPr/>
        </p:nvSpPr>
        <p:spPr>
          <a:xfrm>
            <a:off x="4768884" y="107172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462"/>
          <p:cNvPicPr preferRelativeResize="0"/>
          <p:nvPr/>
        </p:nvPicPr>
        <p:blipFill>
          <a:blip r:embed="rId4"/>
          <a:srcRect l="2638" r="4349" b="7955"/>
          <a:stretch>
            <a:fillRect/>
          </a:stretch>
        </p:blipFill>
        <p:spPr>
          <a:xfrm>
            <a:off x="709575" y="2356562"/>
            <a:ext cx="3642970" cy="1728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2400"/>
            </a:pPr>
            <a:r>
              <a:rPr lang="en-US" dirty="0" smtClean="0"/>
              <a:t>Real-time and background </a:t>
            </a:r>
            <a:r>
              <a:rPr lang="en-US" dirty="0" err="1" smtClean="0"/>
              <a:t>transcoding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057400" y="1470831"/>
            <a:ext cx="5320145" cy="2915108"/>
            <a:chOff x="1752600" y="1276350"/>
            <a:chExt cx="5979877" cy="3276600"/>
          </a:xfrm>
        </p:grpSpPr>
        <p:pic>
          <p:nvPicPr>
            <p:cNvPr id="6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560"/>
            <p:cNvSpPr txBox="1">
              <a:spLocks/>
            </p:cNvSpPr>
            <p:nvPr/>
          </p:nvSpPr>
          <p:spPr>
            <a:xfrm>
              <a:off x="3717452" y="1951249"/>
              <a:ext cx="2786231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altLang="zh-TW" sz="54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Live</a:t>
              </a:r>
              <a:endParaRPr lang="en-US" sz="5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Shape 1009"/>
            <p:cNvSpPr/>
            <p:nvPr/>
          </p:nvSpPr>
          <p:spPr>
            <a:xfrm>
              <a:off x="3332378" y="2321120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資料管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0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27" name="Shape 301"/>
          <p:cNvSpPr txBox="1">
            <a:spLocks/>
          </p:cNvSpPr>
          <p:nvPr/>
        </p:nvSpPr>
        <p:spPr>
          <a:xfrm>
            <a:off x="620409" y="13551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en-US" altLang="zh-TW" sz="4000" b="1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Data management</a:t>
            </a:r>
            <a:endParaRPr lang="zh-TW" altLang="en-US" sz="4000" b="1" dirty="0" smtClean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572904" y="2052473"/>
            <a:ext cx="485442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6" y="2198120"/>
            <a:ext cx="823610" cy="828000"/>
          </a:xfrm>
          <a:prstGeom prst="rect">
            <a:avLst/>
          </a:prstGeom>
        </p:spPr>
      </p:pic>
      <p:sp>
        <p:nvSpPr>
          <p:cNvPr id="475" name="Shape 475"/>
          <p:cNvSpPr txBox="1">
            <a:spLocks noGrp="1"/>
          </p:cNvSpPr>
          <p:nvPr>
            <p:ph type="subTitle" idx="4294967295"/>
          </p:nvPr>
        </p:nvSpPr>
        <p:spPr>
          <a:xfrm flipH="1">
            <a:off x="1528761" y="2152650"/>
            <a:ext cx="1850542" cy="96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i="0" u="none" strike="noStrike" cap="none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Qsirch</a:t>
            </a:r>
            <a:endParaRPr lang="en-US" sz="2400" b="1" i="0" u="none" strike="noStrike" cap="none" dirty="0" smtClean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  <a:p>
            <a:pPr lvl="0">
              <a:buClr>
                <a:schemeClr val="dk2"/>
              </a:buClr>
              <a:buSzPts val="2400"/>
            </a:pPr>
            <a:r>
              <a:rPr lang="en-US" sz="1600" dirty="0" smtClean="0">
                <a:solidFill>
                  <a:schemeClr val="bg1"/>
                </a:solidFill>
              </a:rPr>
              <a:t>Full text search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815" y="2201640"/>
            <a:ext cx="828000" cy="828000"/>
          </a:xfrm>
          <a:prstGeom prst="rect">
            <a:avLst/>
          </a:prstGeom>
        </p:spPr>
      </p:pic>
      <p:sp>
        <p:nvSpPr>
          <p:cNvPr id="21" name="Shape 475"/>
          <p:cNvSpPr txBox="1">
            <a:spLocks/>
          </p:cNvSpPr>
          <p:nvPr/>
        </p:nvSpPr>
        <p:spPr>
          <a:xfrm>
            <a:off x="4033815" y="2167729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Qfiling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pPr lvl="0">
              <a:buClr>
                <a:schemeClr val="dk2"/>
              </a:buClr>
              <a:buSzPts val="2400"/>
            </a:pPr>
            <a:r>
              <a:rPr lang="en-US" sz="1600" dirty="0" smtClean="0">
                <a:solidFill>
                  <a:schemeClr val="bg1"/>
                </a:solidFill>
              </a:rPr>
              <a:t>Smart filing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631635" y="1420433"/>
            <a:ext cx="2286016" cy="229732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3200"/>
            </a:pPr>
            <a:r>
              <a:rPr lang="en-US" altLang="zh-TW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The most economical choice</a:t>
            </a:r>
            <a:endParaRPr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185" name="Shape 185"/>
          <p:cNvGrpSpPr/>
          <p:nvPr/>
        </p:nvGrpSpPr>
        <p:grpSpPr>
          <a:xfrm>
            <a:off x="845949" y="1277557"/>
            <a:ext cx="1960508" cy="600231"/>
            <a:chOff x="3357554" y="1357304"/>
            <a:chExt cx="1960508" cy="600231"/>
          </a:xfrm>
        </p:grpSpPr>
        <p:grpSp>
          <p:nvGrpSpPr>
            <p:cNvPr id="186" name="Shape 186"/>
            <p:cNvGrpSpPr/>
            <p:nvPr/>
          </p:nvGrpSpPr>
          <p:grpSpPr>
            <a:xfrm>
              <a:off x="3357554" y="1357304"/>
              <a:ext cx="1857388" cy="600231"/>
              <a:chOff x="3357554" y="1357304"/>
              <a:chExt cx="1857388" cy="600231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 rot="10800000">
                <a:off x="4125400" y="1685748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" name="Shape 189"/>
            <p:cNvSpPr txBox="1"/>
            <p:nvPr/>
          </p:nvSpPr>
          <p:spPr>
            <a:xfrm>
              <a:off x="3460674" y="1438681"/>
              <a:ext cx="1857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 Bay NAS RAID1</a:t>
              </a:r>
              <a:endParaRPr dirty="0"/>
            </a:p>
          </p:txBody>
        </p:sp>
      </p:grpSp>
      <p:sp>
        <p:nvSpPr>
          <p:cNvPr id="190" name="Shape 190"/>
          <p:cNvSpPr txBox="1"/>
          <p:nvPr/>
        </p:nvSpPr>
        <p:spPr>
          <a:xfrm>
            <a:off x="631635" y="3246933"/>
            <a:ext cx="2231240" cy="73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22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189</a:t>
            </a:r>
            <a:r>
              <a:rPr lang="zh-TW" alt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2000" b="1" dirty="0" smtClean="0">
                <a:solidFill>
                  <a:srgbClr val="274220"/>
                </a:solidFill>
              </a:rPr>
              <a:t>$378</a:t>
            </a:r>
            <a:endParaRPr dirty="0"/>
          </a:p>
        </p:txBody>
      </p:sp>
      <p:pic>
        <p:nvPicPr>
          <p:cNvPr id="191" name="Shape 191" descr="圖片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215074" y="1305600"/>
            <a:ext cx="2714644" cy="348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 rot="10800000" flipH="1">
            <a:off x="703073" y="3114783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Shape 196" descr="燈泡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38" y="4016374"/>
            <a:ext cx="604827" cy="6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958204" y="4236380"/>
            <a:ext cx="49974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C00000"/>
              </a:buClr>
              <a:buSzPts val="1400"/>
            </a:pPr>
            <a:r>
              <a:rPr lang="en-US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2</a:t>
            </a:r>
            <a:r>
              <a:rPr lang="en-US" altLang="zh-TW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7</a:t>
            </a:r>
            <a:r>
              <a:rPr lang="en-US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/ Feb,2018,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Amazon, search </a:t>
            </a:r>
            <a:r>
              <a:rPr lang="en-US" sz="1600" b="1" dirty="0" err="1" smtClean="0">
                <a:solidFill>
                  <a:srgbClr val="C00000"/>
                </a:solidFill>
                <a:latin typeface="+mj-lt"/>
              </a:rPr>
              <a:t>Ironwolf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 HDD</a:t>
            </a:r>
            <a:endParaRPr sz="1600" b="1" i="0" u="none" strike="noStrike" cap="none" dirty="0">
              <a:solidFill>
                <a:srgbClr val="C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203403" y="1420433"/>
            <a:ext cx="2286016" cy="229732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Shape 199"/>
          <p:cNvGrpSpPr/>
          <p:nvPr/>
        </p:nvGrpSpPr>
        <p:grpSpPr>
          <a:xfrm>
            <a:off x="3417717" y="1277557"/>
            <a:ext cx="1960508" cy="600231"/>
            <a:chOff x="3357554" y="1357304"/>
            <a:chExt cx="1960508" cy="600231"/>
          </a:xfrm>
        </p:grpSpPr>
        <p:grpSp>
          <p:nvGrpSpPr>
            <p:cNvPr id="200" name="Shape 200"/>
            <p:cNvGrpSpPr/>
            <p:nvPr/>
          </p:nvGrpSpPr>
          <p:grpSpPr>
            <a:xfrm>
              <a:off x="3357554" y="1357304"/>
              <a:ext cx="1857388" cy="600231"/>
              <a:chOff x="3357554" y="1357304"/>
              <a:chExt cx="1857388" cy="600231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>
                <a:off x="4125400" y="1685748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" name="Shape 203"/>
            <p:cNvSpPr txBox="1"/>
            <p:nvPr/>
          </p:nvSpPr>
          <p:spPr>
            <a:xfrm>
              <a:off x="3460674" y="1438681"/>
              <a:ext cx="1857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 Bay NAS RAID5</a:t>
              </a:r>
              <a:endParaRPr dirty="0"/>
            </a:p>
          </p:txBody>
        </p:sp>
      </p:grpSp>
      <p:sp>
        <p:nvSpPr>
          <p:cNvPr id="204" name="Shape 204"/>
          <p:cNvSpPr txBox="1"/>
          <p:nvPr/>
        </p:nvSpPr>
        <p:spPr>
          <a:xfrm>
            <a:off x="3274841" y="3246933"/>
            <a:ext cx="23042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274220"/>
              </a:buClr>
              <a:buSzPts val="2000"/>
            </a:pPr>
            <a:r>
              <a:rPr lang="en-US" sz="2000" b="1" i="0" u="none" strike="noStrike" cap="none" dirty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3 x </a:t>
            </a: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99.9 </a:t>
            </a:r>
            <a:r>
              <a:rPr lang="en-US" sz="2000" b="1" i="0" u="none" strike="noStrike" cap="none" dirty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</a:rPr>
              <a:t>$299.7</a:t>
            </a:r>
            <a:endParaRPr dirty="0"/>
          </a:p>
        </p:txBody>
      </p:sp>
      <p:sp>
        <p:nvSpPr>
          <p:cNvPr id="205" name="Shape 205"/>
          <p:cNvSpPr/>
          <p:nvPr/>
        </p:nvSpPr>
        <p:spPr>
          <a:xfrm rot="10800000" flipH="1">
            <a:off x="3274841" y="3114783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Shape 206" descr="6070910_3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909" y="1920499"/>
            <a:ext cx="1142990" cy="11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988825" y="2206251"/>
            <a:ext cx="880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</a:t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2070334" y="2420565"/>
            <a:ext cx="500066" cy="500066"/>
          </a:xfrm>
          <a:prstGeom prst="ellipse">
            <a:avLst/>
          </a:prstGeom>
          <a:solidFill>
            <a:srgbClr val="FF8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2060395" y="2521820"/>
            <a:ext cx="8024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6TB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Shape 210" descr="6070910_3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677" y="1920517"/>
            <a:ext cx="1142990" cy="11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3560593" y="2206269"/>
            <a:ext cx="880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</a:t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4642102" y="2420583"/>
            <a:ext cx="500066" cy="500066"/>
          </a:xfrm>
          <a:prstGeom prst="ellipse">
            <a:avLst/>
          </a:prstGeom>
          <a:solidFill>
            <a:srgbClr val="FF8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4632163" y="2521838"/>
            <a:ext cx="8024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3TB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橢圓形圖說文字 31"/>
          <p:cNvSpPr/>
          <p:nvPr/>
        </p:nvSpPr>
        <p:spPr>
          <a:xfrm flipH="1">
            <a:off x="5681005" y="856172"/>
            <a:ext cx="1682325" cy="1452158"/>
          </a:xfrm>
          <a:prstGeom prst="wedgeEllipseCallou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184"/>
          <p:cNvSpPr txBox="1"/>
          <p:nvPr/>
        </p:nvSpPr>
        <p:spPr>
          <a:xfrm>
            <a:off x="5584592" y="958927"/>
            <a:ext cx="1845417" cy="85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US" altLang="zh-TW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I need 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altLang="zh-TW" sz="2800" b="1" dirty="0" smtClean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6TB </a:t>
            </a:r>
            <a:r>
              <a:rPr lang="en-US" altLang="zh-TW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capacity</a:t>
            </a:r>
          </a:p>
        </p:txBody>
      </p:sp>
      <p:cxnSp>
        <p:nvCxnSpPr>
          <p:cNvPr id="33" name="Shape 191"/>
          <p:cNvCxnSpPr/>
          <p:nvPr/>
        </p:nvCxnSpPr>
        <p:spPr>
          <a:xfrm>
            <a:off x="988825" y="4234792"/>
            <a:ext cx="5143536" cy="158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4" name="Shape 191"/>
          <p:cNvCxnSpPr/>
          <p:nvPr/>
        </p:nvCxnSpPr>
        <p:spPr>
          <a:xfrm>
            <a:off x="988825" y="4572014"/>
            <a:ext cx="5143536" cy="158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buSzPts val="2400"/>
            </a:pPr>
            <a:r>
              <a:rPr lang="en-US" sz="3600" dirty="0" smtClean="0">
                <a:solidFill>
                  <a:srgbClr val="FFFFFF"/>
                </a:solidFill>
              </a:rPr>
              <a:t>QNAP meets all needs for an office </a:t>
            </a:r>
            <a:endParaRPr sz="36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4" name="Shape 1683" descr="19304966_xxl.jpg"/>
          <p:cNvPicPr preferRelativeResize="0"/>
          <p:nvPr/>
        </p:nvPicPr>
        <p:blipFill rotWithShape="1">
          <a:blip r:embed="rId3">
            <a:alphaModFix/>
          </a:blip>
          <a:srcRect t="37782" r="10278" b="16034"/>
          <a:stretch/>
        </p:blipFill>
        <p:spPr>
          <a:xfrm>
            <a:off x="2051724" y="2819612"/>
            <a:ext cx="5489837" cy="19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684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7186222" y="1422332"/>
            <a:ext cx="1107075" cy="10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9463" y="999757"/>
            <a:ext cx="316800" cy="31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Shape 1686"/>
          <p:cNvSpPr txBox="1"/>
          <p:nvPr/>
        </p:nvSpPr>
        <p:spPr>
          <a:xfrm>
            <a:off x="7260711" y="997807"/>
            <a:ext cx="15975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en-US" sz="1400"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687"/>
          <p:cNvSpPr/>
          <p:nvPr/>
        </p:nvSpPr>
        <p:spPr>
          <a:xfrm>
            <a:off x="366703" y="2517079"/>
            <a:ext cx="2612100" cy="44310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Shape 1688"/>
          <p:cNvSpPr txBox="1"/>
          <p:nvPr/>
        </p:nvSpPr>
        <p:spPr>
          <a:xfrm>
            <a:off x="349365" y="2590905"/>
            <a:ext cx="1928815" cy="2772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</a:pPr>
            <a:r>
              <a:rPr lang="en-US" sz="1600" b="1" dirty="0" smtClean="0">
                <a:solidFill>
                  <a:srgbClr val="FFFFFF"/>
                </a:solidFill>
              </a:rPr>
              <a:t> Store and backup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Shape 1689"/>
          <p:cNvSpPr/>
          <p:nvPr/>
        </p:nvSpPr>
        <p:spPr>
          <a:xfrm>
            <a:off x="4512158" y="2493902"/>
            <a:ext cx="2418321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Shape 1690"/>
          <p:cNvSpPr/>
          <p:nvPr/>
        </p:nvSpPr>
        <p:spPr>
          <a:xfrm>
            <a:off x="6609127" y="2493902"/>
            <a:ext cx="1963308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2" name="Shape 1691"/>
          <p:cNvSpPr txBox="1"/>
          <p:nvPr/>
        </p:nvSpPr>
        <p:spPr>
          <a:xfrm>
            <a:off x="6552243" y="2618313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1800" b="1" dirty="0" smtClean="0">
                <a:solidFill>
                  <a:srgbClr val="FFFFFF"/>
                </a:solidFill>
              </a:rPr>
              <a:t> Archive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3" name="Shape 1693"/>
          <p:cNvSpPr txBox="1"/>
          <p:nvPr/>
        </p:nvSpPr>
        <p:spPr>
          <a:xfrm>
            <a:off x="976511" y="985024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pic>
        <p:nvPicPr>
          <p:cNvPr id="14" name="Shape 16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785" y="918894"/>
            <a:ext cx="431676" cy="431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Shape 1695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96" y="1279456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96"/>
          <p:cNvSpPr txBox="1"/>
          <p:nvPr/>
        </p:nvSpPr>
        <p:spPr>
          <a:xfrm>
            <a:off x="2723520" y="993704"/>
            <a:ext cx="1807800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17" name="Shape 1697" descr="圖片 3.png"/>
          <p:cNvPicPr preferRelativeResize="0"/>
          <p:nvPr/>
        </p:nvPicPr>
        <p:blipFill rotWithShape="1">
          <a:blip r:embed="rId8">
            <a:alphaModFix/>
          </a:blip>
          <a:srcRect t="15990" b="6688"/>
          <a:stretch/>
        </p:blipFill>
        <p:spPr>
          <a:xfrm>
            <a:off x="2564411" y="1493770"/>
            <a:ext cx="1568101" cy="997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4936272" y="924835"/>
            <a:ext cx="1432162" cy="1672637"/>
            <a:chOff x="5648260" y="1145559"/>
            <a:chExt cx="1432162" cy="1672637"/>
          </a:xfrm>
        </p:grpSpPr>
        <p:sp>
          <p:nvSpPr>
            <p:cNvPr id="19" name="Shape 1698"/>
            <p:cNvSpPr txBox="1"/>
            <p:nvPr/>
          </p:nvSpPr>
          <p:spPr>
            <a:xfrm>
              <a:off x="6008822" y="1219241"/>
              <a:ext cx="1071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Qsirch  </a:t>
              </a:r>
            </a:p>
          </p:txBody>
        </p:sp>
        <p:pic>
          <p:nvPicPr>
            <p:cNvPr id="20" name="Shape 1699"/>
            <p:cNvPicPr preferRelativeResize="0"/>
            <p:nvPr/>
          </p:nvPicPr>
          <p:blipFill rotWithShape="1">
            <a:blip r:embed="rId9">
              <a:alphaModFix/>
            </a:blip>
            <a:srcRect l="71890" t="12049" b="10807"/>
            <a:stretch/>
          </p:blipFill>
          <p:spPr>
            <a:xfrm>
              <a:off x="5648260" y="1145559"/>
              <a:ext cx="432000" cy="432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Shape 1700" descr="圖片 4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719698" y="1785932"/>
              <a:ext cx="1309598" cy="1032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701"/>
          <p:cNvSpPr/>
          <p:nvPr/>
        </p:nvSpPr>
        <p:spPr>
          <a:xfrm>
            <a:off x="2209981" y="2506249"/>
            <a:ext cx="2586662" cy="443100"/>
          </a:xfrm>
          <a:prstGeom prst="chevron">
            <a:avLst>
              <a:gd name="adj" fmla="val 50000"/>
            </a:avLst>
          </a:prstGeom>
          <a:solidFill>
            <a:srgbClr val="4A86E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" name="Shape 1702"/>
          <p:cNvSpPr txBox="1"/>
          <p:nvPr/>
        </p:nvSpPr>
        <p:spPr>
          <a:xfrm>
            <a:off x="4930591" y="2556105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1800" b="1" dirty="0" smtClean="0">
                <a:solidFill>
                  <a:srgbClr val="FFFFFF"/>
                </a:solidFill>
              </a:rPr>
              <a:t>Search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24" name="Shape 170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91243" y="962222"/>
            <a:ext cx="316389" cy="3163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hape 1708"/>
          <p:cNvCxnSpPr/>
          <p:nvPr/>
        </p:nvCxnSpPr>
        <p:spPr>
          <a:xfrm rot="5400000">
            <a:off x="1429534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hape 1709"/>
          <p:cNvCxnSpPr/>
          <p:nvPr/>
        </p:nvCxnSpPr>
        <p:spPr>
          <a:xfrm rot="5400000">
            <a:off x="3804721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538CD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1710"/>
          <p:cNvCxnSpPr/>
          <p:nvPr/>
        </p:nvCxnSpPr>
        <p:spPr>
          <a:xfrm rot="5400000">
            <a:off x="5824027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文字方塊 27"/>
          <p:cNvSpPr txBox="1"/>
          <p:nvPr/>
        </p:nvSpPr>
        <p:spPr>
          <a:xfrm>
            <a:off x="2604087" y="361634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9" name="Shape 1708"/>
          <p:cNvGrpSpPr/>
          <p:nvPr/>
        </p:nvGrpSpPr>
        <p:grpSpPr>
          <a:xfrm>
            <a:off x="2172412" y="3041340"/>
            <a:ext cx="3823143" cy="575005"/>
            <a:chOff x="3864884" y="3489830"/>
            <a:chExt cx="3823143" cy="575005"/>
          </a:xfrm>
        </p:grpSpPr>
        <p:pic>
          <p:nvPicPr>
            <p:cNvPr id="30" name="Shape 170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864884" y="348983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1710"/>
            <p:cNvSpPr txBox="1"/>
            <p:nvPr/>
          </p:nvSpPr>
          <p:spPr>
            <a:xfrm>
              <a:off x="4296560" y="3572079"/>
              <a:ext cx="3391467" cy="4927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200" b="1" dirty="0" smtClean="0">
                  <a:solidFill>
                    <a:srgbClr val="E67708"/>
                  </a:solidFill>
                </a:rPr>
                <a:t>With OCR Converter, </a:t>
              </a:r>
              <a:r>
                <a:rPr lang="en-US" sz="1200" b="1" dirty="0" err="1" smtClean="0">
                  <a:solidFill>
                    <a:srgbClr val="E67708"/>
                  </a:solidFill>
                </a:rPr>
                <a:t>Qsirch</a:t>
              </a:r>
              <a:r>
                <a:rPr lang="en-US" sz="1200" b="1" dirty="0" smtClean="0">
                  <a:solidFill>
                    <a:srgbClr val="E67708"/>
                  </a:solidFill>
                </a:rPr>
                <a:t> can search for image context.</a:t>
              </a:r>
            </a:p>
            <a:p>
              <a:pPr lvl="0"/>
              <a:endParaRPr lang="en-US" sz="1200" b="1" dirty="0">
                <a:solidFill>
                  <a:srgbClr val="E67708"/>
                </a:solidFill>
              </a:endParaRPr>
            </a:p>
          </p:txBody>
        </p:sp>
      </p:grpSp>
      <p:pic>
        <p:nvPicPr>
          <p:cNvPr id="32" name="Shape 17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91321" y="2521826"/>
            <a:ext cx="744379" cy="4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92"/>
          <p:cNvSpPr txBox="1"/>
          <p:nvPr/>
        </p:nvSpPr>
        <p:spPr>
          <a:xfrm>
            <a:off x="2584099" y="2565378"/>
            <a:ext cx="1956574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lvl="0" algn="ctr">
              <a:buSzPct val="25000"/>
            </a:pPr>
            <a:r>
              <a:rPr lang="en-US" sz="1800" b="1" dirty="0" smtClean="0">
                <a:solidFill>
                  <a:srgbClr val="FFFFFF"/>
                </a:solidFill>
              </a:rPr>
              <a:t>File</a:t>
            </a:r>
            <a:r>
              <a:rPr lang="en-US" sz="1800" b="1" dirty="0" smtClean="0">
                <a:solidFill>
                  <a:srgbClr val="434343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Digitization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673"/>
          <p:cNvPicPr preferRelativeResize="0"/>
          <p:nvPr/>
        </p:nvPicPr>
        <p:blipFill rotWithShape="1">
          <a:blip r:embed="rId3">
            <a:alphaModFix/>
          </a:blip>
          <a:srcRect b="10434"/>
          <a:stretch/>
        </p:blipFill>
        <p:spPr>
          <a:xfrm>
            <a:off x="5564864" y="2662493"/>
            <a:ext cx="2996444" cy="205239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OCR: Best solution for document digitization</a:t>
            </a:r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 </a:t>
            </a:r>
            <a:endParaRPr sz="2800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4" name="Shape 1282" descr="螢幕快照 2017-10-30 上午10.56.23.png"/>
          <p:cNvPicPr preferRelativeResize="0"/>
          <p:nvPr/>
        </p:nvPicPr>
        <p:blipFill rotWithShape="1">
          <a:blip r:embed="rId4">
            <a:alphaModFix/>
          </a:blip>
          <a:srcRect l="1219" t="23259" r="1229"/>
          <a:stretch/>
        </p:blipFill>
        <p:spPr>
          <a:xfrm>
            <a:off x="214282" y="1571618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285720" y="3214692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Shape 1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3" y="1713261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2" y="2214560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2" y="2668451"/>
            <a:ext cx="497286" cy="5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289"/>
          <p:cNvSpPr txBox="1"/>
          <p:nvPr/>
        </p:nvSpPr>
        <p:spPr>
          <a:xfrm>
            <a:off x="4166055" y="1733065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Search</a:t>
            </a:r>
            <a:endParaRPr lang="zh-TW" sz="2000" b="1" i="0" u="none" strike="noStrike" cap="none" dirty="0">
              <a:solidFill>
                <a:srgbClr val="E6770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1290"/>
          <p:cNvSpPr txBox="1"/>
          <p:nvPr/>
        </p:nvSpPr>
        <p:spPr>
          <a:xfrm>
            <a:off x="4193678" y="2233294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Edit</a:t>
            </a:r>
            <a:endParaRPr lang="zh-TW" sz="2000" b="1" i="0" u="none" strike="noStrike" cap="none" dirty="0">
              <a:solidFill>
                <a:srgbClr val="E6770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1291"/>
          <p:cNvSpPr txBox="1"/>
          <p:nvPr/>
        </p:nvSpPr>
        <p:spPr>
          <a:xfrm>
            <a:off x="4182822" y="2739889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Archive</a:t>
            </a:r>
            <a:endParaRPr lang="zh-TW" sz="2000" b="1" i="0" u="none" strike="noStrike" cap="none" dirty="0">
              <a:solidFill>
                <a:srgbClr val="E6770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2" name="Shape 1293"/>
          <p:cNvGrpSpPr/>
          <p:nvPr/>
        </p:nvGrpSpPr>
        <p:grpSpPr>
          <a:xfrm>
            <a:off x="166464" y="1103436"/>
            <a:ext cx="4446054" cy="423345"/>
            <a:chOff x="4014" y="-12"/>
            <a:chExt cx="2495400" cy="557400"/>
          </a:xfrm>
        </p:grpSpPr>
        <p:sp>
          <p:nvSpPr>
            <p:cNvPr id="13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B0F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Picture with text</a:t>
              </a:r>
            </a:p>
          </p:txBody>
        </p:sp>
      </p:grpSp>
      <p:grpSp>
        <p:nvGrpSpPr>
          <p:cNvPr id="15" name="Shape 1296"/>
          <p:cNvGrpSpPr/>
          <p:nvPr/>
        </p:nvGrpSpPr>
        <p:grpSpPr>
          <a:xfrm>
            <a:off x="4484088" y="1103436"/>
            <a:ext cx="4169178" cy="423345"/>
            <a:chOff x="4571815" y="-12"/>
            <a:chExt cx="2340000" cy="557400"/>
          </a:xfrm>
        </p:grpSpPr>
        <p:sp>
          <p:nvSpPr>
            <p:cNvPr id="16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1298"/>
            <p:cNvSpPr txBox="1"/>
            <p:nvPr/>
          </p:nvSpPr>
          <p:spPr>
            <a:xfrm>
              <a:off x="4655167" y="-12"/>
              <a:ext cx="2145900" cy="5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lvl="0" algn="ctr">
                <a:buSzPct val="25000"/>
              </a:pP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Searchable documents</a:t>
              </a:r>
            </a:p>
          </p:txBody>
        </p:sp>
      </p:grpSp>
      <p:sp>
        <p:nvSpPr>
          <p:cNvPr id="18" name="Shape 1299"/>
          <p:cNvSpPr/>
          <p:nvPr/>
        </p:nvSpPr>
        <p:spPr>
          <a:xfrm rot="10800000">
            <a:off x="5715075" y="1549656"/>
            <a:ext cx="2560800" cy="1966500"/>
          </a:xfrm>
          <a:prstGeom prst="trapezoid">
            <a:avLst>
              <a:gd name="adj" fmla="val 42183"/>
            </a:avLst>
          </a:pr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Shape 1300"/>
          <p:cNvCxnSpPr/>
          <p:nvPr/>
        </p:nvCxnSpPr>
        <p:spPr>
          <a:xfrm>
            <a:off x="5817928" y="1728260"/>
            <a:ext cx="501300" cy="1094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hape 1301"/>
          <p:cNvCxnSpPr/>
          <p:nvPr/>
        </p:nvCxnSpPr>
        <p:spPr>
          <a:xfrm>
            <a:off x="6099877" y="1984771"/>
            <a:ext cx="420000" cy="889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Shape 1302"/>
          <p:cNvCxnSpPr/>
          <p:nvPr/>
        </p:nvCxnSpPr>
        <p:spPr>
          <a:xfrm flipH="1">
            <a:off x="7578018" y="2403293"/>
            <a:ext cx="377700" cy="761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Shape 1303"/>
          <p:cNvCxnSpPr/>
          <p:nvPr/>
        </p:nvCxnSpPr>
        <p:spPr>
          <a:xfrm flipH="1">
            <a:off x="7728053" y="1743674"/>
            <a:ext cx="455400" cy="931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1304"/>
          <p:cNvCxnSpPr/>
          <p:nvPr/>
        </p:nvCxnSpPr>
        <p:spPr>
          <a:xfrm flipH="1">
            <a:off x="7865342" y="1453393"/>
            <a:ext cx="286200" cy="58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" name="Shape 1305"/>
          <p:cNvGrpSpPr/>
          <p:nvPr/>
        </p:nvGrpSpPr>
        <p:grpSpPr>
          <a:xfrm>
            <a:off x="6971142" y="1898576"/>
            <a:ext cx="733606" cy="784699"/>
            <a:chOff x="5317159" y="2885399"/>
            <a:chExt cx="776549" cy="961641"/>
          </a:xfrm>
        </p:grpSpPr>
        <p:pic>
          <p:nvPicPr>
            <p:cNvPr id="25" name="Shape 130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13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Shape 13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00592" y="1555990"/>
            <a:ext cx="736033" cy="746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Shape 13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0034" y="2942957"/>
            <a:ext cx="1497631" cy="842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直線接點 29"/>
          <p:cNvCxnSpPr/>
          <p:nvPr/>
        </p:nvCxnSpPr>
        <p:spPr>
          <a:xfrm>
            <a:off x="357158" y="3857634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2714612" y="3214692"/>
            <a:ext cx="2071702" cy="2143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hape 1283" descr="螢幕快照 2017-10-30 上午11.03.09.png"/>
          <p:cNvPicPr preferRelativeResize="0"/>
          <p:nvPr/>
        </p:nvPicPr>
        <p:blipFill rotWithShape="1">
          <a:blip r:embed="rId10">
            <a:alphaModFix/>
          </a:blip>
          <a:srcRect l="1992" t="22603" r="1622" b="-1681"/>
          <a:stretch/>
        </p:blipFill>
        <p:spPr>
          <a:xfrm>
            <a:off x="1285852" y="3429006"/>
            <a:ext cx="3767162" cy="1279234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圓角矩形 32"/>
          <p:cNvSpPr/>
          <p:nvPr/>
        </p:nvSpPr>
        <p:spPr>
          <a:xfrm>
            <a:off x="1285852" y="3429006"/>
            <a:ext cx="3786214" cy="1285884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Shape 20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34422">
            <a:off x="5041729" y="2980213"/>
            <a:ext cx="1046270" cy="89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927"/>
          <p:cNvPicPr preferRelativeResize="0"/>
          <p:nvPr/>
        </p:nvPicPr>
        <p:blipFill rotWithShape="1">
          <a:blip r:embed="rId3">
            <a:alphaModFix/>
          </a:blip>
          <a:srcRect l="278" t="4855" r="278"/>
          <a:stretch/>
        </p:blipFill>
        <p:spPr>
          <a:xfrm>
            <a:off x="4914637" y="1439133"/>
            <a:ext cx="3822848" cy="242889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Shape 1929"/>
          <p:cNvPicPr preferRelativeResize="0"/>
          <p:nvPr/>
        </p:nvPicPr>
        <p:blipFill rotWithShape="1">
          <a:blip r:embed="rId4">
            <a:alphaModFix/>
          </a:blip>
          <a:srcRect t="874" b="874"/>
          <a:stretch/>
        </p:blipFill>
        <p:spPr>
          <a:xfrm>
            <a:off x="379239" y="1390170"/>
            <a:ext cx="4243572" cy="24259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8" name="群組 7"/>
          <p:cNvGrpSpPr/>
          <p:nvPr/>
        </p:nvGrpSpPr>
        <p:grpSpPr>
          <a:xfrm>
            <a:off x="4951271" y="2010637"/>
            <a:ext cx="2124000" cy="2122903"/>
            <a:chOff x="4019636" y="1949045"/>
            <a:chExt cx="2124000" cy="2122903"/>
          </a:xfrm>
        </p:grpSpPr>
        <p:pic>
          <p:nvPicPr>
            <p:cNvPr id="9" name="Shape 1927"/>
            <p:cNvPicPr preferRelativeResize="0"/>
            <p:nvPr/>
          </p:nvPicPr>
          <p:blipFill rotWithShape="1">
            <a:blip r:embed="rId3">
              <a:alphaModFix/>
            </a:blip>
            <a:srcRect l="5853" t="31207" r="53163" b="16048"/>
            <a:stretch/>
          </p:blipFill>
          <p:spPr>
            <a:xfrm>
              <a:off x="4143372" y="2143122"/>
              <a:ext cx="1857388" cy="158739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0" name="Picture 2" descr="D:\工作進行中\20170911直播母版16比9\放大鏡.pn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19636" y="1949045"/>
              <a:ext cx="2124000" cy="2122903"/>
            </a:xfrm>
            <a:prstGeom prst="rect">
              <a:avLst/>
            </a:prstGeom>
            <a:noFill/>
          </p:spPr>
        </p:pic>
      </p:grpSp>
      <p:grpSp>
        <p:nvGrpSpPr>
          <p:cNvPr id="11" name="群組 10"/>
          <p:cNvGrpSpPr/>
          <p:nvPr/>
        </p:nvGrpSpPr>
        <p:grpSpPr>
          <a:xfrm>
            <a:off x="2093751" y="1815806"/>
            <a:ext cx="1972777" cy="1944186"/>
            <a:chOff x="1170463" y="1413382"/>
            <a:chExt cx="1972777" cy="1944186"/>
          </a:xfrm>
        </p:grpSpPr>
        <p:pic>
          <p:nvPicPr>
            <p:cNvPr id="12" name="Shape 1929"/>
            <p:cNvPicPr preferRelativeResize="0"/>
            <p:nvPr/>
          </p:nvPicPr>
          <p:blipFill rotWithShape="1">
            <a:blip r:embed="rId4">
              <a:alphaModFix/>
            </a:blip>
            <a:srcRect l="69531" t="26499" r="6076" b="34703"/>
            <a:stretch/>
          </p:blipFill>
          <p:spPr>
            <a:xfrm>
              <a:off x="1357290" y="1571618"/>
              <a:ext cx="1643074" cy="157163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3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70463" y="1413382"/>
              <a:ext cx="1972777" cy="1944186"/>
            </a:xfrm>
            <a:prstGeom prst="rect">
              <a:avLst/>
            </a:prstGeom>
            <a:noFill/>
          </p:spPr>
        </p:pic>
      </p:grpSp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</a:rPr>
              <a:t>Smart file searching and filing </a:t>
            </a:r>
            <a:endParaRPr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 descr="qfiling icon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29016" y="3179907"/>
            <a:ext cx="862586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806" y="3179907"/>
            <a:ext cx="858014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hape 1933"/>
          <p:cNvSpPr txBox="1"/>
          <p:nvPr/>
        </p:nvSpPr>
        <p:spPr>
          <a:xfrm>
            <a:off x="6393780" y="1009206"/>
            <a:ext cx="20760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 dirty="0" err="1">
                <a:solidFill>
                  <a:srgbClr val="427E7B"/>
                </a:solidFill>
              </a:rPr>
              <a:t>Qfiling</a:t>
            </a:r>
            <a:endParaRPr lang="en-US" sz="1800" b="1" dirty="0">
              <a:solidFill>
                <a:srgbClr val="427E7B"/>
              </a:solidFill>
            </a:endParaRPr>
          </a:p>
        </p:txBody>
      </p:sp>
      <p:sp>
        <p:nvSpPr>
          <p:cNvPr id="15" name="Shape 1934"/>
          <p:cNvSpPr txBox="1"/>
          <p:nvPr/>
        </p:nvSpPr>
        <p:spPr>
          <a:xfrm>
            <a:off x="1714480" y="1009206"/>
            <a:ext cx="20760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dirty="0" err="1">
                <a:solidFill>
                  <a:srgbClr val="427E7B"/>
                </a:solidFill>
              </a:rPr>
              <a:t>Qsirch</a:t>
            </a:r>
            <a:endParaRPr lang="en-US" sz="1800" b="1" dirty="0">
              <a:solidFill>
                <a:srgbClr val="427E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TS-328 </a:t>
            </a:r>
            <a:r>
              <a:rPr lang="en-US" dirty="0" smtClean="0">
                <a:latin typeface="+mj-lt"/>
              </a:rPr>
              <a:t>provides you..</a:t>
            </a:r>
            <a:endParaRPr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6" name="Picture 3" descr="C:\Users\Han Tsai\Desktop\HD_直播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95559" y="1269910"/>
            <a:ext cx="1796140" cy="2698513"/>
          </a:xfrm>
          <a:prstGeom prst="rect">
            <a:avLst/>
          </a:prstGeom>
          <a:noFill/>
        </p:spPr>
      </p:pic>
      <p:sp>
        <p:nvSpPr>
          <p:cNvPr id="7" name="Shape 492"/>
          <p:cNvSpPr txBox="1">
            <a:spLocks/>
          </p:cNvSpPr>
          <p:nvPr/>
        </p:nvSpPr>
        <p:spPr>
          <a:xfrm>
            <a:off x="280527" y="986219"/>
            <a:ext cx="85206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18D8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most cost-effective RAID5 NAS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Improve the utilization of HDD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-Using SSD as cache to boost system performance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18D8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safety</a:t>
            </a:r>
          </a:p>
          <a:p>
            <a:pPr marL="914400" lvl="1" indent="-317500">
              <a:buSzPts val="1400"/>
            </a:pPr>
            <a:r>
              <a:rPr lang="en-US" b="1" dirty="0" smtClean="0"/>
              <a:t>- Snapshot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protection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Time Machine and Netback Replicator backup solution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Cloud service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18D8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18D8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transcoding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318D8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support 10bit HEVC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transcoding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en-US" b="1" dirty="0" smtClean="0"/>
              <a:t>-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the fly or background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transcoding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18D8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management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full text search and smart filing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document digitization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 descr="母片_(ZH+EN)bg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51998" cy="51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82136" y="2930390"/>
            <a:ext cx="436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Your best </a:t>
            </a:r>
            <a:r>
              <a:rPr lang="en-US" altLang="zh-TW" sz="2800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choce</a:t>
            </a:r>
            <a:r>
              <a:rPr lang="en-US" altLang="zh-TW" sz="280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!</a:t>
            </a:r>
            <a:endParaRPr lang="zh-TW" altLang="en-US" sz="28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5580112" y="1721888"/>
            <a:ext cx="3240360" cy="201622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0994"/>
            </a:avLst>
          </a:prstGeom>
          <a:solidFill>
            <a:srgbClr val="DC4B3C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739205" y="2701451"/>
            <a:ext cx="1830108" cy="925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Shape 222"/>
          <p:cNvSpPr/>
          <p:nvPr/>
        </p:nvSpPr>
        <p:spPr>
          <a:xfrm>
            <a:off x="323528" y="1721889"/>
            <a:ext cx="3128092" cy="20162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458"/>
            </a:avLst>
          </a:prstGeom>
          <a:solidFill>
            <a:schemeClr val="accent4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2000" b="1" u="none" strike="noStrike" cap="none" dirty="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17853" y="2701451"/>
            <a:ext cx="1896872" cy="925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chemeClr val="dk1"/>
              </a:buClr>
              <a:buSzPts val="3400"/>
            </a:pPr>
            <a:r>
              <a:rPr lang="en-US" dirty="0" smtClean="0"/>
              <a:t>SSD support for cache acceleration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489" y="1910797"/>
            <a:ext cx="2126261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/>
          <p:cNvSpPr txBox="1"/>
          <p:nvPr/>
        </p:nvSpPr>
        <p:spPr>
          <a:xfrm>
            <a:off x="6626635" y="2805915"/>
            <a:ext cx="207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rgbClr val="D83928"/>
                </a:solidFill>
                <a:latin typeface="+mn-lt"/>
                <a:ea typeface="微軟正黑體" pitchFamily="34" charset="-120"/>
              </a:rPr>
              <a:t>Big storage</a:t>
            </a:r>
          </a:p>
          <a:p>
            <a:pPr algn="ctr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rgbClr val="D83928"/>
                </a:solidFill>
                <a:latin typeface="+mn-lt"/>
                <a:ea typeface="微軟正黑體" pitchFamily="34" charset="-120"/>
              </a:rPr>
              <a:t>Data protection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488210" y="2086413"/>
            <a:ext cx="235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8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3 x HDD, RAID5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52336" y="2683796"/>
            <a:ext cx="2070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Better performance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Data protection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75952" y="1901785"/>
            <a:ext cx="226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800" dirty="0" smtClean="0">
                <a:solidFill>
                  <a:schemeClr val="lt1"/>
                </a:solidFill>
                <a:latin typeface="+mn-lt"/>
              </a:rPr>
              <a:t>1 x SSD for cache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sz="1800" dirty="0" smtClean="0">
                <a:solidFill>
                  <a:schemeClr val="lt1"/>
                </a:solidFill>
                <a:latin typeface="+mn-lt"/>
              </a:rPr>
              <a:t>2 x HDD, RAID1</a:t>
            </a:r>
            <a:endParaRPr lang="en-US" sz="1800" dirty="0">
              <a:latin typeface="+mn-lt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618952" y="1149145"/>
            <a:ext cx="207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2800" b="1" dirty="0" smtClean="0">
                <a:solidFill>
                  <a:srgbClr val="DC4B3C"/>
                </a:solidFill>
                <a:latin typeface="+mn-lt"/>
                <a:ea typeface="微軟正黑體" pitchFamily="34" charset="-120"/>
              </a:rPr>
              <a:t>Program</a:t>
            </a:r>
            <a:r>
              <a:rPr lang="zh-TW" altLang="en-US" sz="3200" b="1" dirty="0" smtClean="0">
                <a:solidFill>
                  <a:srgbClr val="DC4B3C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rgbClr val="DC4B3C"/>
                </a:solidFill>
                <a:latin typeface="+mn-lt"/>
                <a:ea typeface="微軟正黑體" pitchFamily="34" charset="-120"/>
              </a:rPr>
              <a:t>2</a:t>
            </a:r>
            <a:endParaRPr lang="zh-TW" altLang="en-US" sz="3200" b="1" dirty="0" smtClean="0">
              <a:solidFill>
                <a:srgbClr val="DC4B3C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00034" y="1149145"/>
            <a:ext cx="207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28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Program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1</a:t>
            </a:r>
            <a:endParaRPr lang="zh-TW" altLang="en-US" sz="3200" b="1" dirty="0" smtClean="0">
              <a:solidFill>
                <a:schemeClr val="accent4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底_綠.png"/>
          <p:cNvPicPr>
            <a:picLocks noChangeAspect="1"/>
          </p:cNvPicPr>
          <p:nvPr/>
        </p:nvPicPr>
        <p:blipFill>
          <a:blip r:embed="rId3"/>
          <a:srcRect t="22404" b="23497"/>
          <a:stretch>
            <a:fillRect/>
          </a:stretch>
        </p:blipFill>
        <p:spPr>
          <a:xfrm>
            <a:off x="0" y="1499616"/>
            <a:ext cx="9144000" cy="2794406"/>
          </a:xfrm>
          <a:prstGeom prst="rect">
            <a:avLst/>
          </a:prstGeom>
        </p:spPr>
      </p:pic>
      <p:pic>
        <p:nvPicPr>
          <p:cNvPr id="228" name="Shape 228" descr="C:\Users\user\Desktop\TS-x28A_PPT\GP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9615" y="1007452"/>
            <a:ext cx="6274385" cy="376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dirty="0" smtClean="0"/>
              <a:t>4-core processor with DDR4 memory</a:t>
            </a:r>
            <a:endParaRPr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225484" y="3003798"/>
            <a:ext cx="3567390" cy="792088"/>
          </a:xfrm>
          <a:prstGeom prst="rect">
            <a:avLst/>
          </a:prstGeom>
          <a:solidFill>
            <a:srgbClr val="DC4B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225484" y="2067694"/>
            <a:ext cx="3567390" cy="792088"/>
          </a:xfrm>
          <a:prstGeom prst="rect">
            <a:avLst/>
          </a:prstGeom>
          <a:solidFill>
            <a:srgbClr val="DC4B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2225484" y="2194458"/>
            <a:ext cx="3345137" cy="66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6600"/>
              </a:buClr>
              <a:buSzPts val="400"/>
            </a:pPr>
            <a:r>
              <a:rPr lang="en-US" sz="1800" b="1" dirty="0" err="1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Realtek</a:t>
            </a:r>
            <a:r>
              <a:rPr lang="en-US" sz="18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 RTD1296 Quad-Core 64-bit 1.4G Processor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2326643" y="3194175"/>
            <a:ext cx="3436483" cy="49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6600"/>
              </a:buClr>
              <a:buSzPts val="400"/>
            </a:pPr>
            <a:r>
              <a:rPr lang="en-US" altLang="zh-TW" sz="1800" b="1" dirty="0" smtClean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Hardware Encryption Engine 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20" y="1928808"/>
            <a:ext cx="1857388" cy="1934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群組 13"/>
          <p:cNvGrpSpPr/>
          <p:nvPr/>
        </p:nvGrpSpPr>
        <p:grpSpPr>
          <a:xfrm>
            <a:off x="1462332" y="1288473"/>
            <a:ext cx="2814566" cy="338554"/>
            <a:chOff x="1613418" y="4155926"/>
            <a:chExt cx="2814566" cy="338554"/>
          </a:xfrm>
        </p:grpSpPr>
        <p:sp>
          <p:nvSpPr>
            <p:cNvPr id="15" name="文字方塊 14"/>
            <p:cNvSpPr txBox="1"/>
            <p:nvPr/>
          </p:nvSpPr>
          <p:spPr>
            <a:xfrm>
              <a:off x="2195736" y="4155926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6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2 GB </a:t>
              </a:r>
              <a:r>
                <a:rPr kumimoji="1" lang="en-US" altLang="zh-TW" sz="1600" b="1" dirty="0" smtClean="0">
                  <a:solidFill>
                    <a:srgbClr val="C00000"/>
                  </a:solidFill>
                  <a:latin typeface="+mn-lt"/>
                  <a:ea typeface="微軟正黑體" pitchFamily="34" charset="-120"/>
                </a:rPr>
                <a:t>DDR4</a:t>
              </a:r>
              <a:r>
                <a:rPr kumimoji="1" lang="en-US" altLang="zh-TW" sz="16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 RAM</a:t>
              </a: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1979712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739375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1541410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48"/>
          <p:cNvSpPr txBox="1"/>
          <p:nvPr/>
        </p:nvSpPr>
        <p:spPr>
          <a:xfrm>
            <a:off x="11628" y="3585430"/>
            <a:ext cx="167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USB3.1 Gen 1</a:t>
            </a:r>
            <a:endParaRPr sz="1200"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One Touch Copy</a:t>
            </a:r>
            <a:endParaRPr sz="1200" dirty="0">
              <a:latin typeface="+mn-lt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Clr>
                <a:schemeClr val="dk1"/>
              </a:buClr>
              <a:buSzPts val="3400"/>
            </a:pPr>
            <a:r>
              <a:rPr lang="en-US" altLang="zh-TW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Physical interfaces</a:t>
            </a:r>
            <a:endParaRPr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1130" y="1851670"/>
            <a:ext cx="2126261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 l="21996" t="2401" r="22869" b="2400"/>
          <a:stretch/>
        </p:blipFill>
        <p:spPr>
          <a:xfrm>
            <a:off x="4211960" y="1080423"/>
            <a:ext cx="3168352" cy="341980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1345146" y="2139702"/>
            <a:ext cx="432048" cy="93610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stCxn id="247" idx="1"/>
          </p:cNvCxnSpPr>
          <p:nvPr/>
        </p:nvCxnSpPr>
        <p:spPr>
          <a:xfrm rot="10800000" flipV="1">
            <a:off x="1144622" y="2607753"/>
            <a:ext cx="200524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50" name="Shape 250"/>
          <p:cNvCxnSpPr/>
          <p:nvPr/>
        </p:nvCxnSpPr>
        <p:spPr>
          <a:xfrm rot="10800000">
            <a:off x="940713" y="3299441"/>
            <a:ext cx="457208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53" name="Shape 253"/>
          <p:cNvCxnSpPr/>
          <p:nvPr/>
        </p:nvCxnSpPr>
        <p:spPr>
          <a:xfrm rot="10800000">
            <a:off x="4058884" y="2511484"/>
            <a:ext cx="584368" cy="946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55" name="Shape 255"/>
          <p:cNvCxnSpPr/>
          <p:nvPr/>
        </p:nvCxnSpPr>
        <p:spPr>
          <a:xfrm rot="10800000">
            <a:off x="4058884" y="3425080"/>
            <a:ext cx="584368" cy="50598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58" name="Shape 258"/>
          <p:cNvCxnSpPr/>
          <p:nvPr/>
        </p:nvCxnSpPr>
        <p:spPr>
          <a:xfrm rot="10800000">
            <a:off x="4058889" y="4066253"/>
            <a:ext cx="1166257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2" name="Shape 262"/>
          <p:cNvCxnSpPr/>
          <p:nvPr/>
        </p:nvCxnSpPr>
        <p:spPr>
          <a:xfrm>
            <a:off x="7078642" y="2173678"/>
            <a:ext cx="542196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4" name="Shape 264"/>
          <p:cNvCxnSpPr/>
          <p:nvPr/>
        </p:nvCxnSpPr>
        <p:spPr>
          <a:xfrm>
            <a:off x="7078642" y="2464521"/>
            <a:ext cx="481800" cy="600"/>
          </a:xfrm>
          <a:prstGeom prst="bentConnector3">
            <a:avLst>
              <a:gd name="adj1" fmla="val 49988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5" name="Shape 265"/>
          <p:cNvSpPr/>
          <p:nvPr/>
        </p:nvSpPr>
        <p:spPr>
          <a:xfrm>
            <a:off x="6739193" y="2607754"/>
            <a:ext cx="432048" cy="87462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7171241" y="3075806"/>
            <a:ext cx="429424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8" name="Shape 268"/>
          <p:cNvSpPr/>
          <p:nvPr/>
        </p:nvSpPr>
        <p:spPr>
          <a:xfrm>
            <a:off x="6739193" y="3501229"/>
            <a:ext cx="432048" cy="31864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Shape 267"/>
          <p:cNvCxnSpPr/>
          <p:nvPr/>
        </p:nvCxnSpPr>
        <p:spPr>
          <a:xfrm flipV="1">
            <a:off x="7171241" y="3686182"/>
            <a:ext cx="449597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3" name="Shape 267"/>
          <p:cNvCxnSpPr/>
          <p:nvPr/>
        </p:nvCxnSpPr>
        <p:spPr>
          <a:xfrm rot="10800000" flipV="1">
            <a:off x="6246421" y="4066251"/>
            <a:ext cx="649865" cy="58293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6" name="Shape 250"/>
          <p:cNvCxnSpPr/>
          <p:nvPr/>
        </p:nvCxnSpPr>
        <p:spPr>
          <a:xfrm rot="10800000">
            <a:off x="1201130" y="3687090"/>
            <a:ext cx="195714" cy="680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/>
          <p:nvPr/>
        </p:nvCxnSpPr>
        <p:spPr>
          <a:xfrm>
            <a:off x="7078642" y="1720372"/>
            <a:ext cx="544205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3" name="Shape 242"/>
          <p:cNvSpPr txBox="1"/>
          <p:nvPr/>
        </p:nvSpPr>
        <p:spPr>
          <a:xfrm>
            <a:off x="-7897" y="2177071"/>
            <a:ext cx="1404741" cy="9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LED indicator:</a:t>
            </a:r>
            <a:endParaRPr sz="1200"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Status, LAN, USB, HDD1-3</a:t>
            </a:r>
            <a:endParaRPr sz="1200" dirty="0">
              <a:latin typeface="+mn-lt"/>
            </a:endParaRPr>
          </a:p>
        </p:txBody>
      </p:sp>
      <p:sp>
        <p:nvSpPr>
          <p:cNvPr id="34" name="Shape 245"/>
          <p:cNvSpPr txBox="1"/>
          <p:nvPr/>
        </p:nvSpPr>
        <p:spPr>
          <a:xfrm>
            <a:off x="292457" y="3174599"/>
            <a:ext cx="1152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Power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6" name="Shape 250"/>
          <p:cNvSpPr txBox="1"/>
          <p:nvPr/>
        </p:nvSpPr>
        <p:spPr>
          <a:xfrm>
            <a:off x="3155802" y="2183592"/>
            <a:ext cx="911774" cy="65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one 9 x 9 </a:t>
            </a:r>
            <a:endParaRPr lang="en-US" sz="1200" b="0" i="0" u="none" strike="noStrike" cap="none" dirty="0" smtClean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 smtClean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cm </a:t>
            </a:r>
            <a:r>
              <a:rPr lang="en-US" sz="1200" dirty="0">
                <a:latin typeface="+mn-lt"/>
              </a:rPr>
              <a:t>system fan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7" name="Shape 252"/>
          <p:cNvSpPr txBox="1"/>
          <p:nvPr/>
        </p:nvSpPr>
        <p:spPr>
          <a:xfrm>
            <a:off x="3300186" y="3228774"/>
            <a:ext cx="734868" cy="36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Security slot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253"/>
          <p:cNvSpPr txBox="1"/>
          <p:nvPr/>
        </p:nvSpPr>
        <p:spPr>
          <a:xfrm>
            <a:off x="3300186" y="3870910"/>
            <a:ext cx="7466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Built-in speaker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9" name="Shape 255"/>
          <p:cNvSpPr txBox="1"/>
          <p:nvPr/>
        </p:nvSpPr>
        <p:spPr>
          <a:xfrm>
            <a:off x="7709943" y="1592558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Reset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0" name="Shape 257"/>
          <p:cNvSpPr txBox="1"/>
          <p:nvPr/>
        </p:nvSpPr>
        <p:spPr>
          <a:xfrm>
            <a:off x="7643912" y="2063296"/>
            <a:ext cx="12169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Debug port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2" name="Shape 259"/>
          <p:cNvSpPr txBox="1"/>
          <p:nvPr/>
        </p:nvSpPr>
        <p:spPr>
          <a:xfrm>
            <a:off x="7619973" y="2343726"/>
            <a:ext cx="15561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3.5mm</a:t>
            </a:r>
            <a:r>
              <a:rPr lang="en-US" sz="1200" dirty="0">
                <a:latin typeface="+mn-lt"/>
              </a:rPr>
              <a:t> line out jack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4" name="Shape 262"/>
          <p:cNvSpPr txBox="1"/>
          <p:nvPr/>
        </p:nvSpPr>
        <p:spPr>
          <a:xfrm>
            <a:off x="7632006" y="2840701"/>
            <a:ext cx="14656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2 x </a:t>
            </a:r>
            <a:r>
              <a:rPr lang="en-US" sz="1200" b="0" i="0" u="none" strike="noStrike" cap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GbE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 RJ-45</a:t>
            </a:r>
            <a:endParaRPr sz="1200"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latin typeface="+mn-lt"/>
              </a:rPr>
              <a:t>LAN ports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5" name="Shape 265"/>
          <p:cNvSpPr txBox="1"/>
          <p:nvPr/>
        </p:nvSpPr>
        <p:spPr>
          <a:xfrm>
            <a:off x="7621339" y="3500444"/>
            <a:ext cx="15909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1 x USB 3.1 Gen 1 &amp; 1 x USB2.0 </a:t>
            </a:r>
            <a:r>
              <a:rPr lang="en-US" sz="1200" dirty="0">
                <a:latin typeface="+mn-lt"/>
              </a:rPr>
              <a:t>Port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6" name="Shape 267"/>
          <p:cNvSpPr txBox="1"/>
          <p:nvPr/>
        </p:nvSpPr>
        <p:spPr>
          <a:xfrm>
            <a:off x="4918410" y="4495299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DC 12V </a:t>
            </a:r>
            <a:r>
              <a:rPr lang="en-US" sz="1200" dirty="0">
                <a:latin typeface="+mn-lt"/>
              </a:rPr>
              <a:t>Power in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799210" y="3058347"/>
            <a:ext cx="4126229" cy="11687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  <a:buSzPts val="14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Quiet cooling fan </a:t>
            </a:r>
          </a:p>
          <a:p>
            <a:pPr>
              <a:lnSpc>
                <a:spcPct val="150000"/>
              </a:lnSpc>
              <a:buSzPts val="1400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Noise level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：16.5 dB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(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A)</a:t>
            </a:r>
            <a:endParaRPr sz="16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799210" y="1287484"/>
            <a:ext cx="4126229" cy="15480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400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ea typeface="Arial"/>
                <a:cs typeface="Arial"/>
              </a:rPr>
              <a:t>  ARM CotexA53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Energy saving      </a:t>
            </a:r>
          </a:p>
          <a:p>
            <a:pPr>
              <a:buSzPts val="1400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 architecture</a:t>
            </a:r>
          </a:p>
          <a:p>
            <a:pPr>
              <a:buSzPts val="1400"/>
            </a:pPr>
            <a:endParaRPr lang="en-US" sz="1600" b="1" dirty="0" smtClean="0">
              <a:solidFill>
                <a:schemeClr val="bg1"/>
              </a:solidFill>
              <a:latin typeface="+mj-lt"/>
              <a:ea typeface="Arial"/>
              <a:cs typeface="Arial"/>
            </a:endParaRPr>
          </a:p>
          <a:p>
            <a:pPr>
              <a:buSzPts val="1400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Standby :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7.24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W</a:t>
            </a:r>
            <a:endParaRPr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>
              <a:buSzPts val="1400"/>
            </a:pPr>
            <a:r>
              <a:rPr lang="en-US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 Operating : 18.35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+mj-lt"/>
                <a:ea typeface="微軟正黑體" pitchFamily="34" charset="-120"/>
                <a:sym typeface="Arial"/>
              </a:rPr>
              <a:t>W</a:t>
            </a:r>
            <a:endParaRPr sz="16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400"/>
            </a:pPr>
            <a:r>
              <a:rPr lang="en-US" dirty="0" smtClean="0"/>
              <a:t>Elegant, quiet and energy saving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84839" y="673752"/>
            <a:ext cx="3540610" cy="397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48"/>
          <p:cNvSpPr/>
          <p:nvPr/>
        </p:nvSpPr>
        <p:spPr>
          <a:xfrm rot="5400000">
            <a:off x="4177366" y="2823478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48"/>
          <p:cNvSpPr/>
          <p:nvPr/>
        </p:nvSpPr>
        <p:spPr>
          <a:xfrm rot="5400000">
            <a:off x="4177366" y="1040583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398846" y="3969293"/>
            <a:ext cx="5239347" cy="658434"/>
          </a:xfrm>
          <a:prstGeom prst="rect">
            <a:avLst/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l="-2887" t="18585" r="-6299"/>
          <a:stretch/>
        </p:blipFill>
        <p:spPr>
          <a:xfrm>
            <a:off x="3843635" y="3692641"/>
            <a:ext cx="1560262" cy="8113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495102" y="4089760"/>
            <a:ext cx="3286660" cy="336131"/>
          </a:xfrm>
          <a:prstGeom prst="rect">
            <a:avLst/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en-US" altLang="zh-TW" b="1" dirty="0" smtClean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1 x 2.5” HDD/SSD tray base is bundled for SSD caching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SzPts val="3200"/>
            </a:pPr>
            <a:r>
              <a:rPr lang="en-US" dirty="0" smtClean="0"/>
              <a:t>Hot swappable and invisible slots</a:t>
            </a:r>
            <a:endParaRPr u="none" strike="noStrike" cap="none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 rot="5400000">
            <a:off x="621682" y="3692641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Shape 294" descr="TS-328_QIG_2.png"/>
          <p:cNvPicPr preferRelativeResize="0"/>
          <p:nvPr/>
        </p:nvPicPr>
        <p:blipFill rotWithShape="1">
          <a:blip r:embed="rId4">
            <a:alphaModFix/>
          </a:blip>
          <a:srcRect l="22256" r="12831" b="63889"/>
          <a:stretch/>
        </p:blipFill>
        <p:spPr>
          <a:xfrm>
            <a:off x="33503" y="1802394"/>
            <a:ext cx="2959004" cy="219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 descr="TS-328_QIG_2.png"/>
          <p:cNvPicPr preferRelativeResize="0"/>
          <p:nvPr/>
        </p:nvPicPr>
        <p:blipFill rotWithShape="1">
          <a:blip r:embed="rId4">
            <a:alphaModFix/>
          </a:blip>
          <a:srcRect l="12740" t="45531" r="8638" b="19142"/>
          <a:stretch/>
        </p:blipFill>
        <p:spPr>
          <a:xfrm>
            <a:off x="2383518" y="1390915"/>
            <a:ext cx="3565286" cy="21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Users\user\Desktop\TS-x28A_PPT\liv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8678" y="1"/>
            <a:ext cx="2005321" cy="997915"/>
          </a:xfrm>
          <a:prstGeom prst="rect">
            <a:avLst/>
          </a:prstGeom>
          <a:noFill/>
        </p:spPr>
      </p:pic>
      <p:sp>
        <p:nvSpPr>
          <p:cNvPr id="13" name="Shape 287"/>
          <p:cNvSpPr txBox="1">
            <a:spLocks/>
          </p:cNvSpPr>
          <p:nvPr/>
        </p:nvSpPr>
        <p:spPr>
          <a:xfrm>
            <a:off x="462433" y="998569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sz="2000" b="1" dirty="0" err="1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Toolless</a:t>
            </a:r>
            <a:r>
              <a:rPr lang="en-US" altLang="zh-TW" sz="2000" b="1" dirty="0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 installation</a:t>
            </a:r>
          </a:p>
        </p:txBody>
      </p:sp>
      <p:sp>
        <p:nvSpPr>
          <p:cNvPr id="14" name="Shape 287"/>
          <p:cNvSpPr txBox="1">
            <a:spLocks/>
          </p:cNvSpPr>
          <p:nvPr/>
        </p:nvSpPr>
        <p:spPr>
          <a:xfrm>
            <a:off x="5596766" y="1033992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sz="2000" b="1" dirty="0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Prevent HDD mishandling</a:t>
            </a:r>
          </a:p>
          <a:p>
            <a:pPr lvl="0">
              <a:buClr>
                <a:schemeClr val="dk1"/>
              </a:buClr>
              <a:buSzPts val="3200"/>
            </a:pPr>
            <a:r>
              <a:rPr lang="en-US" altLang="zh-TW" sz="2000" b="1" dirty="0" smtClean="0">
                <a:solidFill>
                  <a:srgbClr val="427E7B"/>
                </a:solidFill>
                <a:latin typeface="+mj-lt"/>
                <a:ea typeface="微軟正黑體" pitchFamily="34" charset="-120"/>
              </a:rPr>
              <a:t>Anti-theft </a:t>
            </a:r>
          </a:p>
        </p:txBody>
      </p:sp>
      <p:sp>
        <p:nvSpPr>
          <p:cNvPr id="15" name="Shape 166"/>
          <p:cNvSpPr/>
          <p:nvPr/>
        </p:nvSpPr>
        <p:spPr>
          <a:xfrm>
            <a:off x="385772" y="997916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6"/>
          <p:cNvSpPr/>
          <p:nvPr/>
        </p:nvSpPr>
        <p:spPr>
          <a:xfrm>
            <a:off x="5458892" y="998732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 descr="D:\工作進行中\20170911直播母版16比9\各場PPT元素\20180301\TS-328_機殼_0227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19852" y="1643348"/>
            <a:ext cx="3755576" cy="265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底_(ZH+EN)_資料備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584734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368360" y="2194972"/>
            <a:ext cx="5103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Snapshot with Time Machine </a:t>
            </a:r>
          </a:p>
          <a:p>
            <a:pPr lvl="0"/>
            <a:r>
              <a:rPr 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provides a complete data backup solution 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368360" y="2052473"/>
            <a:ext cx="4196958" cy="131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299"/>
          <p:cNvSpPr txBox="1">
            <a:spLocks/>
          </p:cNvSpPr>
          <p:nvPr/>
        </p:nvSpPr>
        <p:spPr>
          <a:xfrm>
            <a:off x="344296" y="1162894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Backup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910</Words>
  <Application>Microsoft Macintosh PowerPoint</Application>
  <PresentationFormat>如螢幕大小 (16:9)</PresentationFormat>
  <Paragraphs>262</Paragraphs>
  <Slides>34</Slides>
  <Notes>34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Simple Light</vt:lpstr>
      <vt:lpstr>投影片 1</vt:lpstr>
      <vt:lpstr>Cost effectively secure data with RAID5</vt:lpstr>
      <vt:lpstr>The most economical choice</vt:lpstr>
      <vt:lpstr>SSD support for cache acceleration</vt:lpstr>
      <vt:lpstr>4-core processor with DDR4 memory</vt:lpstr>
      <vt:lpstr>Physical interfaces</vt:lpstr>
      <vt:lpstr>Elegant, quiet and energy saving</vt:lpstr>
      <vt:lpstr>Hot swappable and invisible slots</vt:lpstr>
      <vt:lpstr>投影片 9</vt:lpstr>
      <vt:lpstr>投影片 10</vt:lpstr>
      <vt:lpstr>Protect your backup with QNAP Snapshot </vt:lpstr>
      <vt:lpstr>投影片 12</vt:lpstr>
      <vt:lpstr>How to backup data on Mac</vt:lpstr>
      <vt:lpstr>Backup software born for Mac</vt:lpstr>
      <vt:lpstr>Time Machine external storage solution</vt:lpstr>
      <vt:lpstr>Best backup solution for Mac user </vt:lpstr>
      <vt:lpstr>QNAP NAS makes automatic backup easy</vt:lpstr>
      <vt:lpstr>Best partner of Time Machine</vt:lpstr>
      <vt:lpstr>How to prepare the NAS</vt:lpstr>
      <vt:lpstr>How to setup on Mac</vt:lpstr>
      <vt:lpstr>View the Time Machine backup</vt:lpstr>
      <vt:lpstr>Timeline brings your file back to life</vt:lpstr>
      <vt:lpstr>Live Demo</vt:lpstr>
      <vt:lpstr> Multi-layer protection for the backup</vt:lpstr>
      <vt:lpstr>投影片 25</vt:lpstr>
      <vt:lpstr>投影片 26</vt:lpstr>
      <vt:lpstr>Real-time or background transcoding</vt:lpstr>
      <vt:lpstr>Real-time and background transcoding</vt:lpstr>
      <vt:lpstr>投影片 29</vt:lpstr>
      <vt:lpstr>QNAP meets all needs for an office </vt:lpstr>
      <vt:lpstr>OCR: Best solution for document digitization </vt:lpstr>
      <vt:lpstr>Smart file searching and filing </vt:lpstr>
      <vt:lpstr>TS-328 provides you..</vt:lpstr>
      <vt:lpstr>投影片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Coco Chiang</cp:lastModifiedBy>
  <cp:revision>168</cp:revision>
  <dcterms:modified xsi:type="dcterms:W3CDTF">2018-03-01T02:52:14Z</dcterms:modified>
</cp:coreProperties>
</file>