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6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4B3C"/>
    <a:srgbClr val="4E8542"/>
    <a:srgbClr val="427E7B"/>
    <a:srgbClr val="E67708"/>
    <a:srgbClr val="02A783"/>
    <a:srgbClr val="318D8F"/>
    <a:srgbClr val="D83928"/>
    <a:srgbClr val="FFFFFF"/>
    <a:srgbClr val="3B858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936"/>
    <p:restoredTop sz="83547" autoAdjust="0"/>
  </p:normalViewPr>
  <p:slideViewPr>
    <p:cSldViewPr snapToGrid="0" snapToObjects="1">
      <p:cViewPr varScale="1">
        <p:scale>
          <a:sx n="142" d="100"/>
          <a:sy n="142" d="100"/>
        </p:scale>
        <p:origin x="-246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-3666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00A82-17A7-43D1-92C4-CC31B2118417}" type="datetimeFigureOut">
              <a:rPr lang="zh-TW" altLang="en-US" smtClean="0"/>
              <a:pPr/>
              <a:t>2018/3/1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2C5791-50A5-4EC7-82E3-F2E8D085595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-US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用輕鬆一點的畫面類似小咖啡廳之類的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可以先用型錄封面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Shape 3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# </a:t>
            </a:r>
            <a:r>
              <a:rPr lang="en-US" dirty="0" err="1"/>
              <a:t>操作管理好容易</a:t>
            </a:r>
            <a:endParaRPr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# </a:t>
            </a:r>
            <a:r>
              <a:rPr lang="en-US" dirty="0" err="1"/>
              <a:t>備份還原超快速</a:t>
            </a:r>
            <a:endParaRPr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dirty="0"/>
              <a:t># </a:t>
            </a:r>
            <a:r>
              <a:rPr lang="en-US" dirty="0" err="1" smtClean="0"/>
              <a:t>資料保護更強化</a:t>
            </a:r>
            <a:endParaRPr lang="en-US" dirty="0" smtClean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altLang="zh-TW" sz="1100" dirty="0" smtClean="0">
                <a:solidFill>
                  <a:srgbClr val="1155CC"/>
                </a:solidFill>
              </a:rPr>
              <a:t>#</a:t>
            </a:r>
            <a:r>
              <a:rPr lang="zh-TW" altLang="en-US" sz="1100" dirty="0" smtClean="0">
                <a:solidFill>
                  <a:srgbClr val="1155C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操作管理好容易</a:t>
            </a:r>
            <a:r>
              <a:rPr lang="zh-TW" altLang="en-US" sz="1100" dirty="0" smtClean="0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1100" dirty="0" smtClean="0">
                <a:solidFill>
                  <a:srgbClr val="1155C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#</a:t>
            </a:r>
            <a:r>
              <a:rPr lang="zh-TW" altLang="en-US" sz="1100" dirty="0" smtClean="0">
                <a:solidFill>
                  <a:srgbClr val="1155C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備份還原超快速</a:t>
            </a:r>
            <a:r>
              <a:rPr lang="zh-TW" altLang="en-US" sz="1100" dirty="0" smtClean="0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1100" dirty="0" smtClean="0">
                <a:solidFill>
                  <a:srgbClr val="1155C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#</a:t>
            </a:r>
            <a:r>
              <a:rPr lang="zh-TW" altLang="en-US" sz="1100" dirty="0" smtClean="0">
                <a:solidFill>
                  <a:srgbClr val="1155C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資料保護更強化 </a:t>
            </a:r>
            <a:r>
              <a:rPr lang="en-US" altLang="zh-TW" sz="1100" dirty="0" smtClean="0">
                <a:solidFill>
                  <a:srgbClr val="000000"/>
                </a:solidFill>
              </a:rPr>
              <a:t>@ QNAP NAS</a:t>
            </a:r>
            <a:endParaRPr lang="zh-TW" altLang="en-US" sz="1100" dirty="0" smtClean="0">
              <a:solidFill>
                <a:srgbClr val="000000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Shape 3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一般備份方式:</a:t>
            </a:r>
            <a:br>
              <a:rPr lang="en-US"/>
            </a:br>
            <a:r>
              <a:rPr lang="en-US"/>
              <a:t>手動處理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無多版本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還原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容量控管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資料加密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備份速度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Shape 3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全面備份</a:t>
            </a:r>
            <a:endParaRPr sz="1800">
              <a:solidFill>
                <a:schemeClr val="dk1"/>
              </a:solidFill>
            </a:endParaRPr>
          </a:p>
          <a:p>
            <a: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 sz="1400">
                <a:solidFill>
                  <a:schemeClr val="dk1"/>
                </a:solidFill>
              </a:rPr>
              <a:t>系統檔案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 sz="1400">
                <a:solidFill>
                  <a:schemeClr val="dk1"/>
                </a:solidFill>
              </a:rPr>
              <a:t>應用程式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 sz="1400">
                <a:solidFill>
                  <a:schemeClr val="dk1"/>
                </a:solidFill>
              </a:rPr>
              <a:t>音樂、影片、文件檔案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 sz="1400">
                <a:solidFill>
                  <a:schemeClr val="dk1"/>
                </a:solidFill>
              </a:rPr>
              <a:t>Mac 整機備份</a:t>
            </a:r>
            <a:endParaRPr sz="1400">
              <a:solidFill>
                <a:schemeClr val="dk1"/>
              </a:solidFill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多版本備份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單檔還原、系統還原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備份加密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備份管理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插上電源即備份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Shape 3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Shape 3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全面備份</a:t>
            </a:r>
            <a:endParaRPr sz="1800">
              <a:solidFill>
                <a:schemeClr val="dk1"/>
              </a:solidFill>
            </a:endParaRPr>
          </a:p>
          <a:p>
            <a: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 sz="1400">
                <a:solidFill>
                  <a:schemeClr val="dk1"/>
                </a:solidFill>
              </a:rPr>
              <a:t>系統檔案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 sz="1400">
                <a:solidFill>
                  <a:schemeClr val="dk1"/>
                </a:solidFill>
              </a:rPr>
              <a:t>應用程式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 sz="1400">
                <a:solidFill>
                  <a:schemeClr val="dk1"/>
                </a:solidFill>
              </a:rPr>
              <a:t>音樂、影片、文件檔案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 sz="1400">
                <a:solidFill>
                  <a:schemeClr val="dk1"/>
                </a:solidFill>
              </a:rPr>
              <a:t>Mac 整機備份</a:t>
            </a:r>
            <a:endParaRPr sz="1400">
              <a:solidFill>
                <a:schemeClr val="dk1"/>
              </a:solidFill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多版本備份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單檔還原、系統還原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備份加密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備份管理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插上電源即備份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Shape 3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2-bay and 4-bay用線圖或卡通圖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Shape 3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1 GbE vs 10 GbE Time Machine 備份還原</a:t>
            </a:r>
            <a:endParaRPr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檢視 Time Machine 備份檔案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MAC (Time Machine)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NAS (File Station)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Shape 4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Shape 4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1" name="Shape 4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分頁要改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7" name="Shape 4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9" name="Shape 4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Shape 4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2" name="Shape 4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-US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分頁要改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QTS4.3.4 P.58</a:t>
            </a:r>
            <a:endParaRPr/>
          </a:p>
        </p:txBody>
      </p:sp>
      <p:sp>
        <p:nvSpPr>
          <p:cNvPr id="478" name="Shape 4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hape 4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Shape 4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QTS4.3.4 P.64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Shape 4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QTS4.3.4 P.69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2" name="Shape 5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分頁要改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311709" y="1635646"/>
            <a:ext cx="8292740" cy="945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42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311700" y="2715766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14" name="Shape 14" descr="C:\Users\user\Desktop\TS-x28A_PPT\底板整理6-01-01.png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2" y="577"/>
            <a:ext cx="9151998" cy="514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_AND_BOD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19" name="Shape 19" descr="C:\Users\user\Desktop\TS-x28A_PPT\QNAP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7544" y="2355726"/>
            <a:ext cx="1197971" cy="2880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83"/>
          <p:cNvSpPr txBox="1">
            <a:spLocks noGrp="1"/>
          </p:cNvSpPr>
          <p:nvPr userDrawn="1">
            <p:ph type="title"/>
          </p:nvPr>
        </p:nvSpPr>
        <p:spPr>
          <a:xfrm>
            <a:off x="323528" y="65780"/>
            <a:ext cx="7165459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endParaRPr sz="400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1721922"/>
            <a:ext cx="2636322" cy="2232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ctrTitle"/>
          </p:nvPr>
        </p:nvSpPr>
        <p:spPr>
          <a:xfrm>
            <a:off x="311709" y="1635646"/>
            <a:ext cx="8292740" cy="945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42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ubTitle" idx="1"/>
          </p:nvPr>
        </p:nvSpPr>
        <p:spPr>
          <a:xfrm>
            <a:off x="311700" y="2715766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24" name="Shape 24" descr="C:\Users\user\Desktop\TS-x28A_PPT\底板整理8-0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158"/>
            <a:ext cx="9143999" cy="51446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D7FDDD">
            <a:alpha val="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714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595" cy="28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9" name="Shape 9" descr="底_(ZH+EN).png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914399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矩形 9"/>
          <p:cNvSpPr/>
          <p:nvPr/>
        </p:nvSpPr>
        <p:spPr>
          <a:xfrm>
            <a:off x="0" y="1152476"/>
            <a:ext cx="2636323" cy="280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0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openxmlformats.org/officeDocument/2006/relationships/image" Target="../media/image10.png"/><Relationship Id="rId4" Type="http://schemas.openxmlformats.org/officeDocument/2006/relationships/image" Target="../media/image31.png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6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84"/>
          <p:cNvSpPr txBox="1"/>
          <p:nvPr/>
        </p:nvSpPr>
        <p:spPr>
          <a:xfrm>
            <a:off x="1107879" y="1476375"/>
            <a:ext cx="642639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1"/>
              </a:buClr>
              <a:buSzPts val="2400"/>
            </a:pPr>
            <a:r>
              <a:rPr lang="en-US" altLang="zh-TW" sz="2000" b="1" dirty="0" smtClean="0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</a:rPr>
              <a:t>RAID 5 </a:t>
            </a:r>
            <a:r>
              <a:rPr lang="zh-TW" altLang="en-US" sz="2000" b="1" dirty="0" smtClean="0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</a:rPr>
              <a:t>超值首選，以 </a:t>
            </a:r>
            <a:r>
              <a:rPr lang="en-US" altLang="zh-TW" sz="2000" b="1" dirty="0" smtClean="0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</a:rPr>
              <a:t>3 </a:t>
            </a:r>
            <a:r>
              <a:rPr lang="zh-TW" altLang="en-US" sz="2000" b="1" dirty="0" smtClean="0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</a:rPr>
              <a:t>顆硬碟兼顧容量及資料保護</a:t>
            </a:r>
            <a:endParaRPr sz="2000" b="1" i="0" u="none" strike="noStrike" cap="none" dirty="0">
              <a:solidFill>
                <a:schemeClr val="bg2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五邊形 17"/>
          <p:cNvSpPr/>
          <p:nvPr/>
        </p:nvSpPr>
        <p:spPr>
          <a:xfrm>
            <a:off x="4727317" y="908646"/>
            <a:ext cx="1857388" cy="500066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581891" y="908646"/>
            <a:ext cx="4216864" cy="50006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＞形箭號 20"/>
          <p:cNvSpPr/>
          <p:nvPr/>
        </p:nvSpPr>
        <p:spPr>
          <a:xfrm>
            <a:off x="6513267" y="908646"/>
            <a:ext cx="428628" cy="500066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4" name="Shape 392"/>
          <p:cNvSpPr/>
          <p:nvPr/>
        </p:nvSpPr>
        <p:spPr>
          <a:xfrm rot="16200000">
            <a:off x="7108273" y="1456491"/>
            <a:ext cx="1103057" cy="28206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1" name="Shape 3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38363" y="2179271"/>
            <a:ext cx="2126261" cy="22145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群組 15"/>
          <p:cNvGrpSpPr/>
          <p:nvPr/>
        </p:nvGrpSpPr>
        <p:grpSpPr>
          <a:xfrm>
            <a:off x="390621" y="1497024"/>
            <a:ext cx="4166393" cy="3282527"/>
            <a:chOff x="478648" y="1497024"/>
            <a:chExt cx="4166393" cy="3282527"/>
          </a:xfrm>
        </p:grpSpPr>
        <p:pic>
          <p:nvPicPr>
            <p:cNvPr id="309" name="Shape 309"/>
            <p:cNvPicPr preferRelativeResize="0"/>
            <p:nvPr/>
          </p:nvPicPr>
          <p:blipFill rotWithShape="1">
            <a:blip r:embed="rId4">
              <a:alphaModFix/>
            </a:blip>
            <a:srcRect r="26018"/>
            <a:stretch/>
          </p:blipFill>
          <p:spPr>
            <a:xfrm>
              <a:off x="505057" y="1650913"/>
              <a:ext cx="2880320" cy="14929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0" name="Shape 310"/>
            <p:cNvSpPr/>
            <p:nvPr/>
          </p:nvSpPr>
          <p:spPr>
            <a:xfrm>
              <a:off x="2804473" y="3879168"/>
              <a:ext cx="184056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NetBak  Replicator </a:t>
              </a:r>
              <a:endParaRPr sz="1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12" name="Shape 312"/>
            <p:cNvPicPr preferRelativeResize="0"/>
            <p:nvPr/>
          </p:nvPicPr>
          <p:blipFill rotWithShape="1">
            <a:blip r:embed="rId4">
              <a:alphaModFix/>
            </a:blip>
            <a:srcRect r="26018"/>
            <a:stretch/>
          </p:blipFill>
          <p:spPr>
            <a:xfrm>
              <a:off x="478648" y="3286560"/>
              <a:ext cx="2880320" cy="14929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3" name="Shape 31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25758" y="1913876"/>
              <a:ext cx="1379212" cy="9084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4" name="Shape 314"/>
            <p:cNvSpPr/>
            <p:nvPr/>
          </p:nvSpPr>
          <p:spPr>
            <a:xfrm>
              <a:off x="2691971" y="2214220"/>
              <a:ext cx="1404552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Time Machine</a:t>
              </a:r>
              <a:endParaRPr sz="14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Shape 315"/>
            <p:cNvSpPr/>
            <p:nvPr/>
          </p:nvSpPr>
          <p:spPr>
            <a:xfrm>
              <a:off x="1225758" y="1497024"/>
              <a:ext cx="93968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Mac O.S.</a:t>
              </a:r>
              <a:endParaRPr sz="14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Shape 316"/>
            <p:cNvSpPr/>
            <p:nvPr/>
          </p:nvSpPr>
          <p:spPr>
            <a:xfrm>
              <a:off x="1225758" y="3110566"/>
              <a:ext cx="99418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Windows</a:t>
              </a:r>
              <a:endParaRPr sz="14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7" name="Shape 317"/>
          <p:cNvSpPr/>
          <p:nvPr/>
        </p:nvSpPr>
        <p:spPr>
          <a:xfrm>
            <a:off x="6512028" y="2415874"/>
            <a:ext cx="1796037" cy="1002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1" u="none" strike="noStrike" cap="none" dirty="0" err="1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馬上建立排程或同步備份計畫來備份您的資料</a:t>
            </a:r>
            <a:r>
              <a:rPr lang="en-US" sz="1800" b="1" u="none" strike="noStrike" cap="none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 </a:t>
            </a:r>
            <a:endParaRPr sz="1800" b="1" u="none" strike="noStrike" cap="none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19" name="＞形箭號 18"/>
          <p:cNvSpPr/>
          <p:nvPr/>
        </p:nvSpPr>
        <p:spPr>
          <a:xfrm>
            <a:off x="6156077" y="908646"/>
            <a:ext cx="428628" cy="500066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2" name="Shape 287"/>
          <p:cNvSpPr txBox="1">
            <a:spLocks/>
          </p:cNvSpPr>
          <p:nvPr/>
        </p:nvSpPr>
        <p:spPr>
          <a:xfrm>
            <a:off x="323528" y="65780"/>
            <a:ext cx="7165459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3200"/>
            </a:pPr>
            <a:r>
              <a:rPr lang="en-US" sz="4000" b="1" dirty="0" err="1" smtClean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完整備份方案對抗勒索病毒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  <a:sym typeface="Arial"/>
            </a:endParaRPr>
          </a:p>
        </p:txBody>
      </p:sp>
      <p:sp>
        <p:nvSpPr>
          <p:cNvPr id="26" name="Shape 308"/>
          <p:cNvSpPr txBox="1">
            <a:spLocks/>
          </p:cNvSpPr>
          <p:nvPr/>
        </p:nvSpPr>
        <p:spPr>
          <a:xfrm>
            <a:off x="478648" y="855950"/>
            <a:ext cx="6034619" cy="552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000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Verdana"/>
                <a:sym typeface="Arial"/>
              </a:rPr>
              <a:t>建立備份才是對抗勒索軟體最好的辦法 </a:t>
            </a:r>
            <a:r>
              <a:rPr kumimoji="0" lang="en-US" altLang="zh-TW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Verdana"/>
                <a:sym typeface="Arial"/>
              </a:rPr>
              <a:t>!</a:t>
            </a:r>
            <a:endParaRPr kumimoji="0" lang="zh-TW" alt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tabLst/>
              <a:defRPr/>
            </a:pPr>
            <a:endParaRPr kumimoji="0" lang="zh-TW" altLang="en-US" sz="1800" b="1" i="0" u="none" strike="noStrike" kern="0" cap="none" spc="0" normalizeH="0" baseline="0" noProof="0" dirty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r>
              <a:rPr lang="en-US" sz="4000" u="none" strike="noStrike" cap="none" dirty="0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最實惠的企業級快照防護</a:t>
            </a:r>
            <a:endParaRPr sz="400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323" name="Shape 3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5860" y="1492697"/>
            <a:ext cx="5462451" cy="2767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Shape 3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9659" y="2745934"/>
            <a:ext cx="1785950" cy="1860132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Shape 326"/>
          <p:cNvSpPr/>
          <p:nvPr/>
        </p:nvSpPr>
        <p:spPr>
          <a:xfrm>
            <a:off x="323528" y="1036497"/>
            <a:ext cx="2786082" cy="1512168"/>
          </a:xfrm>
          <a:prstGeom prst="wedgeRectCallout">
            <a:avLst>
              <a:gd name="adj1" fmla="val -20106"/>
              <a:gd name="adj2" fmla="val 71604"/>
            </a:avLst>
          </a:prstGeom>
          <a:solidFill>
            <a:srgbClr val="3A63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Shape 327"/>
          <p:cNvSpPr txBox="1"/>
          <p:nvPr/>
        </p:nvSpPr>
        <p:spPr>
          <a:xfrm>
            <a:off x="395536" y="1864210"/>
            <a:ext cx="15841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sz="1600" b="1" u="none" strike="noStrike" cap="none" dirty="0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單磁碟區</a:t>
            </a:r>
            <a:r>
              <a:rPr lang="en-US" sz="1600" b="1" u="none" strike="noStrike" cap="none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/</a:t>
            </a:r>
            <a:r>
              <a:rPr lang="en-US" sz="1600" b="1" u="none" strike="noStrike" cap="none" dirty="0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LUN最大快照數量</a:t>
            </a:r>
            <a:endParaRPr sz="1600" b="1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328" name="Shape 328"/>
          <p:cNvSpPr txBox="1"/>
          <p:nvPr/>
        </p:nvSpPr>
        <p:spPr>
          <a:xfrm>
            <a:off x="445884" y="1669672"/>
            <a:ext cx="259228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lt1"/>
              </a:buClr>
              <a:buSzPts val="1600"/>
            </a:pPr>
            <a:r>
              <a:rPr lang="en-US" sz="1600" b="1" dirty="0" smtClean="0">
                <a:solidFill>
                  <a:schemeClr val="lt1"/>
                </a:solidFill>
              </a:rPr>
              <a:t>-----------------------------------</a:t>
            </a:r>
            <a:endParaRPr sz="1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Shape 329"/>
          <p:cNvSpPr txBox="1"/>
          <p:nvPr/>
        </p:nvSpPr>
        <p:spPr>
          <a:xfrm rot="5400000">
            <a:off x="1244720" y="1758160"/>
            <a:ext cx="185464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lt1"/>
              </a:buClr>
              <a:buSzPts val="1600"/>
            </a:pPr>
            <a:r>
              <a:rPr lang="en-US" sz="1600" b="1" dirty="0" smtClean="0">
                <a:solidFill>
                  <a:schemeClr val="lt1"/>
                </a:solidFill>
              </a:rPr>
              <a:t>-----------------------</a:t>
            </a:r>
            <a:endParaRPr sz="1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Shape 330"/>
          <p:cNvSpPr txBox="1"/>
          <p:nvPr/>
        </p:nvSpPr>
        <p:spPr>
          <a:xfrm>
            <a:off x="1739748" y="1214998"/>
            <a:ext cx="158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64</a:t>
            </a: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Shape 331"/>
          <p:cNvSpPr txBox="1"/>
          <p:nvPr/>
        </p:nvSpPr>
        <p:spPr>
          <a:xfrm>
            <a:off x="1739748" y="1977662"/>
            <a:ext cx="158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Shape 332"/>
          <p:cNvSpPr txBox="1"/>
          <p:nvPr/>
        </p:nvSpPr>
        <p:spPr>
          <a:xfrm>
            <a:off x="381885" y="1207427"/>
            <a:ext cx="15841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sz="1600" b="1" u="none" strike="noStrike" cap="none" dirty="0" err="1" smtClean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整機最大</a:t>
            </a:r>
            <a:endParaRPr lang="en-US" sz="1600" b="1" u="none" strike="noStrike" cap="none" dirty="0" smtClean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sz="1600" b="1" u="none" strike="noStrike" cap="none" dirty="0" err="1" smtClean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快照數量</a:t>
            </a:r>
            <a:endParaRPr sz="1600" b="1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2016796" y="3353251"/>
            <a:ext cx="1133686" cy="1133686"/>
          </a:xfrm>
          <a:prstGeom prst="ellipse">
            <a:avLst/>
          </a:prstGeom>
          <a:solidFill>
            <a:srgbClr val="C00000"/>
          </a:solidFill>
          <a:ln w="1905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" name="Picture 3" descr="\\Marketing\Marketing\MarketingMaterials\DM\NAS\Software_Section_brochure\QNAP product icon_20170816-assets\Snapsho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04810" y="3770236"/>
            <a:ext cx="941625" cy="941625"/>
          </a:xfrm>
          <a:prstGeom prst="rect">
            <a:avLst/>
          </a:prstGeom>
          <a:noFill/>
        </p:spPr>
      </p:pic>
      <p:sp>
        <p:nvSpPr>
          <p:cNvPr id="15" name="文字方塊 14"/>
          <p:cNvSpPr txBox="1"/>
          <p:nvPr/>
        </p:nvSpPr>
        <p:spPr>
          <a:xfrm>
            <a:off x="2129105" y="3565929"/>
            <a:ext cx="1149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最超值的</a:t>
            </a:r>
          </a:p>
          <a:p>
            <a:r>
              <a:rPr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備份</a:t>
            </a:r>
            <a:endParaRPr lang="en-US" altLang="zh-TW" sz="16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選擇</a:t>
            </a:r>
            <a:endParaRPr lang="zh-TW" altLang="en-US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底_(ZH+EN)_Time Machine 解決方案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7" name="Shape 230" descr="C:\Users\user\Desktop\TS-x28A_PPT\漸層.png"/>
          <p:cNvPicPr preferRelativeResize="0"/>
          <p:nvPr/>
        </p:nvPicPr>
        <p:blipFill rotWithShape="1">
          <a:blip r:embed="rId4">
            <a:alphaModFix/>
            <a:lum bright="-17000"/>
          </a:blip>
          <a:srcRect/>
          <a:stretch/>
        </p:blipFill>
        <p:spPr>
          <a:xfrm>
            <a:off x="0" y="1078848"/>
            <a:ext cx="6283757" cy="2232248"/>
          </a:xfrm>
          <a:prstGeom prst="rect">
            <a:avLst/>
          </a:prstGeom>
          <a:gradFill>
            <a:gsLst>
              <a:gs pos="0">
                <a:srgbClr val="4E8542"/>
              </a:gs>
              <a:gs pos="71000">
                <a:schemeClr val="accent4">
                  <a:lumMod val="50000"/>
                  <a:alpha val="59000"/>
                </a:schemeClr>
              </a:gs>
              <a:gs pos="100000">
                <a:schemeClr val="accent4">
                  <a:lumMod val="50000"/>
                  <a:alpha val="0"/>
                </a:schemeClr>
              </a:gs>
            </a:gsLst>
            <a:lin ang="0" scaled="0"/>
          </a:gradFill>
          <a:ln>
            <a:noFill/>
          </a:ln>
        </p:spPr>
      </p:pic>
      <p:sp>
        <p:nvSpPr>
          <p:cNvPr id="15" name="Shape 301"/>
          <p:cNvSpPr txBox="1">
            <a:spLocks/>
          </p:cNvSpPr>
          <p:nvPr/>
        </p:nvSpPr>
        <p:spPr>
          <a:xfrm>
            <a:off x="550959" y="1500368"/>
            <a:ext cx="7165459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dk1"/>
              </a:buClr>
              <a:buSzPts val="4400"/>
            </a:pPr>
            <a:r>
              <a:rPr lang="en-US" altLang="zh-TW" sz="4000" b="1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Time Machine </a:t>
            </a:r>
            <a:br>
              <a:rPr lang="en-US" altLang="zh-TW" sz="4000" b="1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4000" b="1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解決方案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550959" y="2647276"/>
            <a:ext cx="5103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更快速及安全的</a:t>
            </a:r>
            <a:r>
              <a:rPr lang="en-US" altLang="zh-TW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Mac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備份選擇</a:t>
            </a:r>
            <a:endParaRPr lang="en-US" sz="36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17" name="直線接點 16"/>
          <p:cNvCxnSpPr/>
          <p:nvPr/>
        </p:nvCxnSpPr>
        <p:spPr>
          <a:xfrm>
            <a:off x="550959" y="2504777"/>
            <a:ext cx="4196958" cy="1316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群組 18"/>
          <p:cNvGrpSpPr/>
          <p:nvPr/>
        </p:nvGrpSpPr>
        <p:grpSpPr>
          <a:xfrm>
            <a:off x="6065287" y="1208444"/>
            <a:ext cx="2847400" cy="2544799"/>
            <a:chOff x="4879208" y="2409798"/>
            <a:chExt cx="2609779" cy="2332431"/>
          </a:xfrm>
        </p:grpSpPr>
        <p:pic>
          <p:nvPicPr>
            <p:cNvPr id="347" name="Shape 347"/>
            <p:cNvPicPr preferRelativeResize="0"/>
            <p:nvPr/>
          </p:nvPicPr>
          <p:blipFill>
            <a:blip r:embed="rId3">
              <a:alphaModFix/>
            </a:blip>
            <a:srcRect t="47469" r="40679"/>
            <a:stretch>
              <a:fillRect/>
            </a:stretch>
          </p:blipFill>
          <p:spPr>
            <a:xfrm>
              <a:off x="4879208" y="2542309"/>
              <a:ext cx="2449847" cy="21999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矩形 10"/>
            <p:cNvSpPr/>
            <p:nvPr/>
          </p:nvSpPr>
          <p:spPr>
            <a:xfrm>
              <a:off x="6029612" y="3061493"/>
              <a:ext cx="530217" cy="4965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5" name="Shape 1468"/>
            <p:cNvPicPr preferRelativeResize="0"/>
            <p:nvPr/>
          </p:nvPicPr>
          <p:blipFill rotWithShape="1">
            <a:blip r:embed="rId4">
              <a:alphaModFix/>
            </a:blip>
            <a:srcRect l="29176" t="37019" r="53443" b="40810"/>
            <a:stretch/>
          </p:blipFill>
          <p:spPr>
            <a:xfrm>
              <a:off x="5206761" y="2913874"/>
              <a:ext cx="462607" cy="4623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Shape 1470"/>
            <p:cNvPicPr preferRelativeResize="0"/>
            <p:nvPr/>
          </p:nvPicPr>
          <p:blipFill rotWithShape="1">
            <a:blip r:embed="rId4">
              <a:alphaModFix/>
            </a:blip>
            <a:srcRect l="7532" t="37228" r="75250" b="40810"/>
            <a:stretch/>
          </p:blipFill>
          <p:spPr>
            <a:xfrm>
              <a:off x="6532986" y="3751870"/>
              <a:ext cx="601420" cy="6010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Shape 1470"/>
            <p:cNvPicPr preferRelativeResize="0"/>
            <p:nvPr/>
          </p:nvPicPr>
          <p:blipFill rotWithShape="1">
            <a:blip r:embed="rId4">
              <a:alphaModFix/>
            </a:blip>
            <a:srcRect l="7532" t="37228" r="75250" b="40810"/>
            <a:stretch/>
          </p:blipFill>
          <p:spPr>
            <a:xfrm>
              <a:off x="6692548" y="2766255"/>
              <a:ext cx="295398" cy="295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Shape 1469"/>
            <p:cNvPicPr preferRelativeResize="0"/>
            <p:nvPr/>
          </p:nvPicPr>
          <p:blipFill rotWithShape="1">
            <a:blip r:embed="rId4">
              <a:alphaModFix/>
            </a:blip>
            <a:srcRect l="72628" t="64838" r="10155" b="13200"/>
            <a:stretch/>
          </p:blipFill>
          <p:spPr>
            <a:xfrm>
              <a:off x="6029612" y="3061493"/>
              <a:ext cx="389477" cy="3892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矩形 9"/>
            <p:cNvSpPr/>
            <p:nvPr/>
          </p:nvSpPr>
          <p:spPr>
            <a:xfrm>
              <a:off x="4879208" y="3558087"/>
              <a:ext cx="649348" cy="6793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" name="Shape 1469"/>
            <p:cNvPicPr preferRelativeResize="0"/>
            <p:nvPr/>
          </p:nvPicPr>
          <p:blipFill rotWithShape="1">
            <a:blip r:embed="rId4">
              <a:alphaModFix/>
            </a:blip>
            <a:srcRect l="72628" t="64838" r="10155" b="13200"/>
            <a:stretch/>
          </p:blipFill>
          <p:spPr>
            <a:xfrm>
              <a:off x="4927136" y="3558087"/>
              <a:ext cx="601420" cy="6010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矩形 17"/>
            <p:cNvSpPr/>
            <p:nvPr/>
          </p:nvSpPr>
          <p:spPr>
            <a:xfrm>
              <a:off x="6692548" y="2409798"/>
              <a:ext cx="796439" cy="3564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3" name="圓角矩形 12"/>
          <p:cNvSpPr/>
          <p:nvPr/>
        </p:nvSpPr>
        <p:spPr>
          <a:xfrm>
            <a:off x="501991" y="1393611"/>
            <a:ext cx="2950510" cy="2359632"/>
          </a:xfrm>
          <a:prstGeom prst="roundRect">
            <a:avLst>
              <a:gd name="adj" fmla="val 6120"/>
            </a:avLst>
          </a:prstGeom>
          <a:noFill/>
          <a:ln w="190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Shape 111"/>
          <p:cNvSpPr/>
          <p:nvPr/>
        </p:nvSpPr>
        <p:spPr>
          <a:xfrm>
            <a:off x="323528" y="1265425"/>
            <a:ext cx="2789794" cy="6444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427E7B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en-US" sz="20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45" name="Shape 345"/>
          <p:cNvSpPr txBox="1">
            <a:spLocks noGrp="1"/>
          </p:cNvSpPr>
          <p:nvPr>
            <p:ph type="title"/>
          </p:nvPr>
        </p:nvSpPr>
        <p:spPr>
          <a:xfrm>
            <a:off x="323528" y="5958"/>
            <a:ext cx="7165459" cy="6973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spcAft>
                <a:spcPts val="1600"/>
              </a:spcAft>
            </a:pPr>
            <a:r>
              <a:rPr lang="zh-TW" altLang="en-US" sz="40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如何備份 </a:t>
            </a:r>
            <a:r>
              <a:rPr lang="en-US" altLang="zh-TW" sz="40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Mac </a:t>
            </a:r>
            <a:r>
              <a:rPr lang="zh-TW" altLang="en-US" sz="40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上的檔案</a:t>
            </a:r>
            <a:endParaRPr sz="40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46" name="Shape 346"/>
          <p:cNvSpPr txBox="1">
            <a:spLocks noGrp="1"/>
          </p:cNvSpPr>
          <p:nvPr>
            <p:ph type="body" idx="4294967295"/>
          </p:nvPr>
        </p:nvSpPr>
        <p:spPr>
          <a:xfrm>
            <a:off x="640934" y="1334037"/>
            <a:ext cx="2811568" cy="4760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除了檔案複製</a:t>
            </a:r>
            <a:r>
              <a:rPr 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...</a:t>
            </a:r>
            <a:endParaRPr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endParaRPr sz="2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922996" y="4122340"/>
            <a:ext cx="5515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您有更好的選擇</a:t>
            </a:r>
            <a:r>
              <a:rPr lang="en-US" sz="24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 – Time Machine</a:t>
            </a:r>
          </a:p>
        </p:txBody>
      </p:sp>
      <p:pic>
        <p:nvPicPr>
          <p:cNvPr id="17" name="Shape 347"/>
          <p:cNvPicPr preferRelativeResize="0"/>
          <p:nvPr/>
        </p:nvPicPr>
        <p:blipFill>
          <a:blip r:embed="rId3">
            <a:alphaModFix/>
          </a:blip>
          <a:srcRect l="43188" t="9093" b="46539"/>
          <a:stretch>
            <a:fillRect/>
          </a:stretch>
        </p:blipFill>
        <p:spPr>
          <a:xfrm flipH="1">
            <a:off x="3853932" y="1009147"/>
            <a:ext cx="2114140" cy="1729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196" descr="燈泡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3124" y="3940863"/>
            <a:ext cx="604827" cy="64314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hape 346"/>
          <p:cNvSpPr txBox="1">
            <a:spLocks/>
          </p:cNvSpPr>
          <p:nvPr/>
        </p:nvSpPr>
        <p:spPr>
          <a:xfrm>
            <a:off x="561193" y="2022447"/>
            <a:ext cx="4349809" cy="1657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None/>
              <a:tabLst/>
              <a:defRPr/>
            </a:pP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Verdana"/>
                <a:sym typeface="Verdana"/>
              </a:rPr>
              <a:t>-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Verdana"/>
                <a:sym typeface="Verdana"/>
              </a:rPr>
              <a:t> 複製檔案至外接硬碟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None/>
              <a:tabLst/>
              <a:defRPr/>
            </a:pP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Verdana"/>
                <a:sym typeface="Verdana"/>
              </a:rPr>
              <a:t>-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Verdana"/>
                <a:sym typeface="Verdana"/>
              </a:rPr>
              <a:t> 複製檔案至檔案伺服器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None/>
              <a:tabLst/>
              <a:defRPr/>
            </a:pPr>
            <a:r>
              <a:rPr kumimoji="0" lang="en-US" altLang="zh-TW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Verdana"/>
                <a:sym typeface="Verdana"/>
              </a:rPr>
              <a:t>-</a:t>
            </a: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Verdana"/>
                <a:sym typeface="Verdana"/>
              </a:rPr>
              <a:t> 複製檔案至雲端空間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Verdana"/>
              <a:buNone/>
              <a:tabLst/>
              <a:defRPr/>
            </a:pPr>
            <a:r>
              <a:rPr kumimoji="0" lang="zh-TW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Verdana"/>
                <a:sym typeface="Verdana"/>
              </a:rPr>
              <a:t/>
            </a:r>
            <a:br>
              <a:rPr kumimoji="0" lang="zh-TW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Verdana"/>
                <a:sym typeface="Verdana"/>
              </a:rPr>
            </a:br>
            <a:endParaRPr kumimoji="0" lang="zh-TW" alt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Verdana"/>
              <a:cs typeface="Verdana"/>
              <a:sym typeface="Verdana"/>
            </a:endParaRPr>
          </a:p>
        </p:txBody>
      </p:sp>
      <p:pic>
        <p:nvPicPr>
          <p:cNvPr id="23" name="圖片 22" descr="TimeMachin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8467" y="1810079"/>
            <a:ext cx="909605" cy="9031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群組 15"/>
          <p:cNvGrpSpPr/>
          <p:nvPr/>
        </p:nvGrpSpPr>
        <p:grpSpPr>
          <a:xfrm>
            <a:off x="3874487" y="3180418"/>
            <a:ext cx="2630089" cy="1416923"/>
            <a:chOff x="3035589" y="3117273"/>
            <a:chExt cx="2928793" cy="1577845"/>
          </a:xfrm>
        </p:grpSpPr>
        <p:pic>
          <p:nvPicPr>
            <p:cNvPr id="354" name="Shape 354"/>
            <p:cNvPicPr preferRelativeResize="0"/>
            <p:nvPr/>
          </p:nvPicPr>
          <p:blipFill>
            <a:blip r:embed="rId3">
              <a:alphaModFix/>
            </a:blip>
            <a:srcRect t="44384" r="15257" b="3261"/>
            <a:stretch>
              <a:fillRect/>
            </a:stretch>
          </p:blipFill>
          <p:spPr>
            <a:xfrm>
              <a:off x="3035589" y="3214814"/>
              <a:ext cx="2928793" cy="1480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矩形 14"/>
            <p:cNvSpPr/>
            <p:nvPr/>
          </p:nvSpPr>
          <p:spPr>
            <a:xfrm>
              <a:off x="5527964" y="3117273"/>
              <a:ext cx="436418" cy="6234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5" name="圓角矩形 24"/>
          <p:cNvSpPr/>
          <p:nvPr/>
        </p:nvSpPr>
        <p:spPr>
          <a:xfrm>
            <a:off x="-751014" y="1774879"/>
            <a:ext cx="4673001" cy="2827607"/>
          </a:xfrm>
          <a:prstGeom prst="roundRect">
            <a:avLst>
              <a:gd name="adj" fmla="val 1372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323528" y="65780"/>
            <a:ext cx="7327171" cy="6973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4000" dirty="0" smtClean="0">
                <a:solidFill>
                  <a:schemeClr val="bg1"/>
                </a:solidFill>
              </a:rPr>
              <a:t>為 </a:t>
            </a:r>
            <a:r>
              <a:rPr lang="en-US" altLang="zh-TW" sz="4000" dirty="0" smtClean="0">
                <a:solidFill>
                  <a:schemeClr val="bg1"/>
                </a:solidFill>
              </a:rPr>
              <a:t>Mac </a:t>
            </a:r>
            <a:r>
              <a:rPr lang="zh-TW" altLang="en-US" sz="4000" dirty="0" smtClean="0">
                <a:solidFill>
                  <a:schemeClr val="bg1"/>
                </a:solidFill>
              </a:rPr>
              <a:t>而生的備份軟體</a:t>
            </a:r>
            <a:endParaRPr sz="4000" dirty="0">
              <a:solidFill>
                <a:schemeClr val="bg1"/>
              </a:solidFill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4294967295"/>
          </p:nvPr>
        </p:nvSpPr>
        <p:spPr>
          <a:xfrm>
            <a:off x="323528" y="1818640"/>
            <a:ext cx="5112328" cy="26547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6000"/>
              <a:buChar char="●"/>
            </a:pPr>
            <a:r>
              <a:rPr lang="en-US" sz="2400" b="1" dirty="0" err="1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全面備份</a:t>
            </a:r>
            <a:endParaRPr sz="2400" b="1" dirty="0">
              <a:solidFill>
                <a:schemeClr val="dk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6000"/>
              <a:buChar char="●"/>
            </a:pPr>
            <a:r>
              <a:rPr lang="en-US" sz="2400" b="1" dirty="0" err="1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多版本備份</a:t>
            </a:r>
            <a:endParaRPr sz="2400" b="1" dirty="0">
              <a:solidFill>
                <a:schemeClr val="dk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6000"/>
              <a:buChar char="●"/>
            </a:pPr>
            <a:r>
              <a:rPr lang="en-US" sz="2400" b="1" dirty="0" err="1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單檔還原、系統還原</a:t>
            </a:r>
            <a:endParaRPr sz="2400" b="1" dirty="0">
              <a:solidFill>
                <a:schemeClr val="dk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6000"/>
              <a:buChar char="●"/>
            </a:pPr>
            <a:r>
              <a:rPr lang="en-US" sz="2400" b="1" dirty="0" err="1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備份加密</a:t>
            </a:r>
            <a:endParaRPr sz="2400" b="1" dirty="0">
              <a:solidFill>
                <a:schemeClr val="dk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6000"/>
              <a:buChar char="●"/>
            </a:pPr>
            <a:r>
              <a:rPr lang="en-US" sz="2400" b="1" dirty="0" err="1" smtClean="0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備份管理</a:t>
            </a:r>
            <a:endParaRPr lang="en-US" sz="2400" b="1" dirty="0" smtClean="0">
              <a:solidFill>
                <a:schemeClr val="dk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grpSp>
        <p:nvGrpSpPr>
          <p:cNvPr id="19" name="群組 18"/>
          <p:cNvGrpSpPr/>
          <p:nvPr/>
        </p:nvGrpSpPr>
        <p:grpSpPr>
          <a:xfrm>
            <a:off x="5776186" y="1035445"/>
            <a:ext cx="3000639" cy="2061848"/>
            <a:chOff x="6353378" y="1405482"/>
            <a:chExt cx="2570560" cy="1766327"/>
          </a:xfrm>
        </p:grpSpPr>
        <p:grpSp>
          <p:nvGrpSpPr>
            <p:cNvPr id="13" name="群組 12"/>
            <p:cNvGrpSpPr/>
            <p:nvPr/>
          </p:nvGrpSpPr>
          <p:grpSpPr>
            <a:xfrm>
              <a:off x="7119942" y="1845758"/>
              <a:ext cx="1469129" cy="1166287"/>
              <a:chOff x="6553343" y="1980676"/>
              <a:chExt cx="1542000" cy="1224136"/>
            </a:xfrm>
          </p:grpSpPr>
          <p:pic>
            <p:nvPicPr>
              <p:cNvPr id="10" name="Picture 2" descr="C:\Users\Han Tsai\Desktop\HD_直播\MPNITOR.pn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553343" y="1980676"/>
                <a:ext cx="1340506" cy="1044231"/>
              </a:xfrm>
              <a:prstGeom prst="rect">
                <a:avLst/>
              </a:prstGeom>
              <a:noFill/>
            </p:spPr>
          </p:pic>
          <p:pic>
            <p:nvPicPr>
              <p:cNvPr id="11" name="Picture 2" descr="C:\Users\Han Tsai\Desktop\HD_直播\KEYBOARD.png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769367" y="3110247"/>
                <a:ext cx="1045748" cy="94565"/>
              </a:xfrm>
              <a:prstGeom prst="rect">
                <a:avLst/>
              </a:prstGeom>
              <a:noFill/>
            </p:spPr>
          </p:pic>
          <p:pic>
            <p:nvPicPr>
              <p:cNvPr id="12" name="Picture 3" descr="C:\Users\Han Tsai\Desktop\HD_直播\mouse.png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7705471" y="3010336"/>
                <a:ext cx="389872" cy="122468"/>
              </a:xfrm>
              <a:prstGeom prst="rect">
                <a:avLst/>
              </a:prstGeom>
              <a:noFill/>
            </p:spPr>
          </p:pic>
        </p:grpSp>
        <p:grpSp>
          <p:nvGrpSpPr>
            <p:cNvPr id="9" name="群組 8"/>
            <p:cNvGrpSpPr/>
            <p:nvPr/>
          </p:nvGrpSpPr>
          <p:grpSpPr>
            <a:xfrm>
              <a:off x="7720235" y="1405482"/>
              <a:ext cx="1203703" cy="851778"/>
              <a:chOff x="6224631" y="1152475"/>
              <a:chExt cx="2527239" cy="1788354"/>
            </a:xfrm>
          </p:grpSpPr>
          <p:pic>
            <p:nvPicPr>
              <p:cNvPr id="5" name="Shape 1468"/>
              <p:cNvPicPr preferRelativeResize="0"/>
              <p:nvPr/>
            </p:nvPicPr>
            <p:blipFill rotWithShape="1">
              <a:blip r:embed="rId7">
                <a:alphaModFix/>
              </a:blip>
              <a:srcRect l="29176" t="37019" r="53443" b="40810"/>
              <a:stretch/>
            </p:blipFill>
            <p:spPr>
              <a:xfrm>
                <a:off x="6939011" y="2224045"/>
                <a:ext cx="717174" cy="71678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" name="Shape 1469"/>
              <p:cNvPicPr preferRelativeResize="0"/>
              <p:nvPr/>
            </p:nvPicPr>
            <p:blipFill rotWithShape="1">
              <a:blip r:embed="rId7">
                <a:alphaModFix/>
              </a:blip>
              <a:srcRect l="72628" t="64838" r="10155" b="13200"/>
              <a:stretch/>
            </p:blipFill>
            <p:spPr>
              <a:xfrm>
                <a:off x="7153325" y="1152475"/>
                <a:ext cx="717174" cy="71678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" name="Shape 1470"/>
              <p:cNvPicPr preferRelativeResize="0"/>
              <p:nvPr/>
            </p:nvPicPr>
            <p:blipFill rotWithShape="1">
              <a:blip r:embed="rId7">
                <a:alphaModFix/>
              </a:blip>
              <a:srcRect l="7532" t="37228" r="75250" b="40810"/>
              <a:stretch/>
            </p:blipFill>
            <p:spPr>
              <a:xfrm>
                <a:off x="6224631" y="1366789"/>
                <a:ext cx="717174" cy="71678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" name="Shape 1522"/>
              <p:cNvPicPr preferRelativeResize="0"/>
              <p:nvPr/>
            </p:nvPicPr>
            <p:blipFill rotWithShape="1">
              <a:blip r:embed="rId8">
                <a:alphaModFix/>
              </a:blip>
              <a:srcRect l="31534" t="41410" r="56095" b="41438"/>
              <a:stretch/>
            </p:blipFill>
            <p:spPr>
              <a:xfrm>
                <a:off x="8010581" y="1652541"/>
                <a:ext cx="741289" cy="88212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4" name="Shape 31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353378" y="2050893"/>
              <a:ext cx="1076212" cy="112091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" name="文字方塊 22"/>
          <p:cNvSpPr txBox="1"/>
          <p:nvPr/>
        </p:nvSpPr>
        <p:spPr>
          <a:xfrm>
            <a:off x="774788" y="1159074"/>
            <a:ext cx="390888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 smtClean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Time Machine </a:t>
            </a:r>
            <a:r>
              <a:rPr lang="zh-TW" altLang="en-US" sz="2400" b="1" dirty="0" smtClean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給您</a:t>
            </a:r>
            <a:r>
              <a:rPr lang="en-US" altLang="zh-TW" sz="2400" b="1" dirty="0" smtClean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...</a:t>
            </a:r>
            <a:endParaRPr lang="zh-TW" altLang="en-US" sz="2400" b="1" dirty="0" smtClean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zh-TW" altLang="en-US" dirty="0"/>
          </a:p>
        </p:txBody>
      </p:sp>
      <p:pic>
        <p:nvPicPr>
          <p:cNvPr id="24" name="Shape 196" descr="燈泡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23528" y="899306"/>
            <a:ext cx="604827" cy="6431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" name="群組 25"/>
          <p:cNvGrpSpPr/>
          <p:nvPr/>
        </p:nvGrpSpPr>
        <p:grpSpPr>
          <a:xfrm rot="20805691">
            <a:off x="5142559" y="3047629"/>
            <a:ext cx="1138980" cy="466714"/>
            <a:chOff x="4480902" y="3112714"/>
            <a:chExt cx="1241017" cy="508526"/>
          </a:xfrm>
        </p:grpSpPr>
        <p:pic>
          <p:nvPicPr>
            <p:cNvPr id="17" name="Shape 399" descr="P12.png"/>
            <p:cNvPicPr preferRelativeResize="0">
              <a:picLocks noChangeAspect="1" noChangeArrowheads="1"/>
            </p:cNvPicPr>
            <p:nvPr/>
          </p:nvPicPr>
          <p:blipFill>
            <a:blip r:embed="rId11"/>
            <a:srcRect l="34235" t="77753" r="34175"/>
            <a:stretch>
              <a:fillRect/>
            </a:stretch>
          </p:blipFill>
          <p:spPr bwMode="auto">
            <a:xfrm rot="8822493">
              <a:off x="4480902" y="3112714"/>
              <a:ext cx="1017366" cy="356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Shape 399" descr="P12.png"/>
            <p:cNvPicPr preferRelativeResize="0">
              <a:picLocks noChangeAspect="1" noChangeArrowheads="1"/>
            </p:cNvPicPr>
            <p:nvPr/>
          </p:nvPicPr>
          <p:blipFill>
            <a:blip r:embed="rId11"/>
            <a:srcRect l="34235" t="77753" r="34175"/>
            <a:stretch>
              <a:fillRect/>
            </a:stretch>
          </p:blipFill>
          <p:spPr bwMode="auto">
            <a:xfrm rot="19800000">
              <a:off x="4704553" y="3265114"/>
              <a:ext cx="1017366" cy="356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工作進行中\20170911直播母版16比9\各場PPT元素\20180301\圖片1-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1034" y="953566"/>
            <a:ext cx="4905394" cy="3773380"/>
          </a:xfrm>
          <a:prstGeom prst="rect">
            <a:avLst/>
          </a:prstGeom>
          <a:noFill/>
        </p:spPr>
      </p:pic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323528" y="65780"/>
            <a:ext cx="8136317" cy="6973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3800" dirty="0" smtClean="0">
                <a:solidFill>
                  <a:schemeClr val="bg1"/>
                </a:solidFill>
              </a:rPr>
              <a:t>Time Machine </a:t>
            </a:r>
            <a:r>
              <a:rPr lang="zh-TW" altLang="en-US" sz="3800" dirty="0" smtClean="0">
                <a:solidFill>
                  <a:schemeClr val="bg1"/>
                </a:solidFill>
              </a:rPr>
              <a:t>外部儲存方案</a:t>
            </a:r>
            <a:endParaRPr sz="38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5113326" y="1558900"/>
            <a:ext cx="2019190" cy="1111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0</a:t>
            </a:r>
            <a:endParaRPr lang="zh-TW" altLang="en-US" dirty="0"/>
          </a:p>
        </p:txBody>
      </p:sp>
      <p:pic>
        <p:nvPicPr>
          <p:cNvPr id="5" name="Shape 1312" descr="NAS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85970" y="1285910"/>
            <a:ext cx="1417146" cy="1093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hape 2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59173" y="1594301"/>
            <a:ext cx="872644" cy="908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圖片 10" descr="TimeMachine.jpg"/>
          <p:cNvPicPr>
            <a:picLocks noChangeAspect="1"/>
          </p:cNvPicPr>
          <p:nvPr/>
        </p:nvPicPr>
        <p:blipFill>
          <a:blip r:embed="rId6"/>
          <a:srcRect l="30257" r="30257"/>
          <a:stretch>
            <a:fillRect/>
          </a:stretch>
        </p:blipFill>
        <p:spPr>
          <a:xfrm>
            <a:off x="2880216" y="2341272"/>
            <a:ext cx="1135759" cy="1107510"/>
          </a:xfrm>
          <a:prstGeom prst="rect">
            <a:avLst/>
          </a:prstGeom>
        </p:spPr>
      </p:pic>
      <p:pic>
        <p:nvPicPr>
          <p:cNvPr id="13" name="圖片 12" descr="MAC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2039221"/>
            <a:ext cx="2556688" cy="1628636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096" t="27746" r="34589" b="17576"/>
          <a:stretch>
            <a:fillRect/>
          </a:stretch>
        </p:blipFill>
        <p:spPr bwMode="auto">
          <a:xfrm>
            <a:off x="6431817" y="1646806"/>
            <a:ext cx="2147455" cy="204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矩形 11"/>
          <p:cNvSpPr/>
          <p:nvPr/>
        </p:nvSpPr>
        <p:spPr>
          <a:xfrm>
            <a:off x="5517808" y="987658"/>
            <a:ext cx="22188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 smtClean="0"/>
              <a:t>1 </a:t>
            </a:r>
            <a:r>
              <a:rPr lang="en-US" altLang="zh-TW" sz="1200" dirty="0" err="1" smtClean="0"/>
              <a:t>GbE</a:t>
            </a:r>
            <a:r>
              <a:rPr lang="en-US" altLang="zh-TW" sz="1200" dirty="0" smtClean="0"/>
              <a:t> / 10 </a:t>
            </a:r>
            <a:r>
              <a:rPr lang="en-US" altLang="zh-TW" sz="1200" dirty="0" err="1" smtClean="0"/>
              <a:t>GbE</a:t>
            </a:r>
            <a:r>
              <a:rPr lang="en-US" altLang="zh-TW" sz="1200" dirty="0" smtClean="0"/>
              <a:t> / Thunderbolt</a:t>
            </a:r>
          </a:p>
        </p:txBody>
      </p:sp>
      <p:sp>
        <p:nvSpPr>
          <p:cNvPr id="14" name="矩形 13"/>
          <p:cNvSpPr/>
          <p:nvPr/>
        </p:nvSpPr>
        <p:spPr>
          <a:xfrm>
            <a:off x="4802984" y="2579173"/>
            <a:ext cx="6206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 smtClean="0"/>
              <a:t>1 </a:t>
            </a:r>
            <a:r>
              <a:rPr lang="en-US" altLang="zh-TW" sz="1200" dirty="0" err="1" smtClean="0"/>
              <a:t>GbE</a:t>
            </a:r>
            <a:endParaRPr lang="en-US" altLang="zh-TW" sz="1200" dirty="0" smtClean="0"/>
          </a:p>
        </p:txBody>
      </p:sp>
      <p:sp>
        <p:nvSpPr>
          <p:cNvPr id="15" name="矩形 14"/>
          <p:cNvSpPr/>
          <p:nvPr/>
        </p:nvSpPr>
        <p:spPr>
          <a:xfrm>
            <a:off x="3581551" y="3500444"/>
            <a:ext cx="10021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 smtClean="0"/>
              <a:t>Thunderbolt</a:t>
            </a:r>
          </a:p>
        </p:txBody>
      </p:sp>
      <p:sp>
        <p:nvSpPr>
          <p:cNvPr id="16" name="矩形 15"/>
          <p:cNvSpPr/>
          <p:nvPr/>
        </p:nvSpPr>
        <p:spPr>
          <a:xfrm>
            <a:off x="2795574" y="3786196"/>
            <a:ext cx="5004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 smtClean="0"/>
              <a:t>USB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Shape 3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4192" y="825340"/>
            <a:ext cx="4744804" cy="3888864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Shape 36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4000" dirty="0" smtClean="0">
                <a:solidFill>
                  <a:schemeClr val="bg1"/>
                </a:solidFill>
              </a:rPr>
              <a:t>Mac </a:t>
            </a:r>
            <a:r>
              <a:rPr lang="zh-TW" altLang="en-US" sz="4000" dirty="0" smtClean="0">
                <a:solidFill>
                  <a:schemeClr val="bg1"/>
                </a:solidFill>
              </a:rPr>
              <a:t>使用者最佳備份方案</a:t>
            </a:r>
            <a:endParaRPr sz="4000" dirty="0">
              <a:solidFill>
                <a:schemeClr val="bg1"/>
              </a:solidFill>
            </a:endParaRPr>
          </a:p>
        </p:txBody>
      </p:sp>
      <p:sp>
        <p:nvSpPr>
          <p:cNvPr id="366" name="Shape 366"/>
          <p:cNvSpPr txBox="1">
            <a:spLocks noGrp="1"/>
          </p:cNvSpPr>
          <p:nvPr>
            <p:ph type="body" idx="4294967295"/>
          </p:nvPr>
        </p:nvSpPr>
        <p:spPr>
          <a:xfrm>
            <a:off x="223666" y="907473"/>
            <a:ext cx="5078538" cy="24934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8583"/>
              </a:buClr>
              <a:buSzPct val="70000"/>
              <a:buChar char="●"/>
            </a:pPr>
            <a:r>
              <a:rPr lang="en-US" sz="2000" b="1" dirty="0" err="1">
                <a:solidFill>
                  <a:srgbClr val="427E7B"/>
                </a:solidFill>
                <a:latin typeface="微軟正黑體" pitchFamily="34" charset="-120"/>
                <a:ea typeface="微軟正黑體" pitchFamily="34" charset="-120"/>
              </a:rPr>
              <a:t>大量儲存空間</a:t>
            </a:r>
            <a:endParaRPr sz="2000" b="1" dirty="0">
              <a:solidFill>
                <a:srgbClr val="427E7B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8583"/>
              </a:buClr>
              <a:buSzPct val="70000"/>
              <a:buChar char="●"/>
            </a:pPr>
            <a:r>
              <a:rPr lang="en-US" sz="2000" b="1" dirty="0" err="1">
                <a:solidFill>
                  <a:srgbClr val="427E7B"/>
                </a:solidFill>
                <a:latin typeface="微軟正黑體" pitchFamily="34" charset="-120"/>
                <a:ea typeface="微軟正黑體" pitchFamily="34" charset="-120"/>
              </a:rPr>
              <a:t>多樣的網路協定</a:t>
            </a:r>
            <a:r>
              <a:rPr lang="en-US" sz="2000" b="1" dirty="0" smtClean="0">
                <a:solidFill>
                  <a:srgbClr val="427E7B"/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583"/>
              </a:buClr>
              <a:buSzPct val="70000"/>
              <a:buNone/>
            </a:pPr>
            <a:r>
              <a:rPr lang="en-US" sz="2000" b="1" dirty="0" smtClean="0">
                <a:solidFill>
                  <a:srgbClr val="427E7B"/>
                </a:solidFill>
                <a:latin typeface="微軟正黑體" pitchFamily="34" charset="-120"/>
                <a:ea typeface="微軟正黑體" pitchFamily="34" charset="-120"/>
              </a:rPr>
              <a:t>     </a:t>
            </a:r>
            <a:r>
              <a:rPr lang="en-US" sz="2000" b="1" dirty="0" err="1" smtClean="0">
                <a:solidFill>
                  <a:srgbClr val="427E7B"/>
                </a:solidFill>
                <a:latin typeface="微軟正黑體" pitchFamily="34" charset="-120"/>
                <a:ea typeface="微軟正黑體" pitchFamily="34" charset="-120"/>
              </a:rPr>
              <a:t>便利的遠端存取功能</a:t>
            </a:r>
            <a:endParaRPr sz="2000" b="1" dirty="0">
              <a:solidFill>
                <a:srgbClr val="427E7B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8583"/>
              </a:buClr>
              <a:buSzPct val="70000"/>
              <a:buChar char="●"/>
            </a:pPr>
            <a:r>
              <a:rPr lang="en-US" sz="2000" b="1" dirty="0" err="1">
                <a:solidFill>
                  <a:srgbClr val="427E7B"/>
                </a:solidFill>
                <a:latin typeface="微軟正黑體" pitchFamily="34" charset="-120"/>
                <a:ea typeface="微軟正黑體" pitchFamily="34" charset="-120"/>
              </a:rPr>
              <a:t>檔案分享及同步</a:t>
            </a:r>
            <a:endParaRPr sz="2000" b="1" dirty="0">
              <a:solidFill>
                <a:srgbClr val="427E7B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8583"/>
              </a:buClr>
              <a:buSzPct val="70000"/>
              <a:buChar char="●"/>
            </a:pPr>
            <a:r>
              <a:rPr lang="en-US" sz="2000" b="1" dirty="0" err="1">
                <a:solidFill>
                  <a:srgbClr val="427E7B"/>
                </a:solidFill>
                <a:latin typeface="微軟正黑體" pitchFamily="34" charset="-120"/>
                <a:ea typeface="微軟正黑體" pitchFamily="34" charset="-120"/>
              </a:rPr>
              <a:t>完善資料保護方案</a:t>
            </a:r>
            <a:endParaRPr sz="2000" b="1" dirty="0">
              <a:solidFill>
                <a:srgbClr val="427E7B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 dirty="0" smtClean="0">
                <a:latin typeface="微軟正黑體" pitchFamily="34" charset="-120"/>
                <a:ea typeface="微軟正黑體" pitchFamily="34" charset="-120"/>
              </a:rPr>
              <a:t>- RAID</a:t>
            </a:r>
            <a:endParaRPr b="1" dirty="0">
              <a:latin typeface="微軟正黑體" pitchFamily="34" charset="-120"/>
              <a:ea typeface="微軟正黑體" pitchFamily="34" charset="-120"/>
            </a:endParaRP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 dirty="0" smtClean="0">
                <a:latin typeface="微軟正黑體" pitchFamily="34" charset="-120"/>
                <a:ea typeface="微軟正黑體" pitchFamily="34" charset="-120"/>
              </a:rPr>
              <a:t>- Snapshot</a:t>
            </a:r>
            <a:endParaRPr b="1" dirty="0">
              <a:latin typeface="微軟正黑體" pitchFamily="34" charset="-120"/>
              <a:ea typeface="微軟正黑體" pitchFamily="34" charset="-120"/>
            </a:endParaRP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 dirty="0" smtClean="0">
                <a:latin typeface="微軟正黑體" pitchFamily="34" charset="-120"/>
                <a:ea typeface="微軟正黑體" pitchFamily="34" charset="-120"/>
              </a:rPr>
              <a:t>- Hybrid </a:t>
            </a:r>
            <a:r>
              <a:rPr lang="en-US" b="1" dirty="0">
                <a:latin typeface="微軟正黑體" pitchFamily="34" charset="-120"/>
                <a:ea typeface="微軟正黑體" pitchFamily="34" charset="-120"/>
              </a:rPr>
              <a:t>Backup Sync</a:t>
            </a:r>
            <a:endParaRPr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" name="圖片 4" descr="TS-328_Right-angle-of-elevati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9752" y="1818769"/>
            <a:ext cx="2981861" cy="18643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4000" dirty="0" smtClean="0">
                <a:solidFill>
                  <a:schemeClr val="bg1"/>
                </a:solidFill>
              </a:rPr>
              <a:t>Time Machine </a:t>
            </a:r>
            <a:r>
              <a:rPr lang="zh-TW" altLang="en-US" sz="4000" dirty="0" smtClean="0">
                <a:solidFill>
                  <a:schemeClr val="bg1"/>
                </a:solidFill>
              </a:rPr>
              <a:t>的最佳拍檔</a:t>
            </a:r>
            <a:endParaRPr sz="4000" dirty="0">
              <a:solidFill>
                <a:schemeClr val="bg1"/>
              </a:solidFill>
            </a:endParaRPr>
          </a:p>
        </p:txBody>
      </p:sp>
      <p:grpSp>
        <p:nvGrpSpPr>
          <p:cNvPr id="20" name="群組 19"/>
          <p:cNvGrpSpPr/>
          <p:nvPr/>
        </p:nvGrpSpPr>
        <p:grpSpPr>
          <a:xfrm>
            <a:off x="5218099" y="1371541"/>
            <a:ext cx="1598138" cy="2689026"/>
            <a:chOff x="5218099" y="1371541"/>
            <a:chExt cx="1598138" cy="2689026"/>
          </a:xfrm>
        </p:grpSpPr>
        <p:pic>
          <p:nvPicPr>
            <p:cNvPr id="8" name="Picture 2" descr="C:\Users\Han Tsai\Desktop\HD_直播\4.png"/>
            <p:cNvPicPr>
              <a:picLocks noChangeAspect="1" noChangeArrowheads="1"/>
            </p:cNvPicPr>
            <p:nvPr/>
          </p:nvPicPr>
          <p:blipFill>
            <a:blip r:embed="rId3"/>
            <a:srcRect t="28176"/>
            <a:stretch>
              <a:fillRect/>
            </a:stretch>
          </p:blipFill>
          <p:spPr bwMode="auto">
            <a:xfrm>
              <a:off x="5218099" y="2261929"/>
              <a:ext cx="1598138" cy="1798638"/>
            </a:xfrm>
            <a:prstGeom prst="rect">
              <a:avLst/>
            </a:prstGeom>
            <a:noFill/>
          </p:spPr>
        </p:pic>
        <p:pic>
          <p:nvPicPr>
            <p:cNvPr id="380" name="Shape 380"/>
            <p:cNvPicPr preferRelativeResize="0"/>
            <p:nvPr/>
          </p:nvPicPr>
          <p:blipFill>
            <a:blip r:embed="rId4">
              <a:alphaModFix/>
            </a:blip>
            <a:srcRect l="9781" r="56689" b="62215"/>
            <a:stretch>
              <a:fillRect/>
            </a:stretch>
          </p:blipFill>
          <p:spPr>
            <a:xfrm>
              <a:off x="5454015" y="1371541"/>
              <a:ext cx="1177636" cy="101270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" name="群組 15"/>
          <p:cNvGrpSpPr/>
          <p:nvPr/>
        </p:nvGrpSpPr>
        <p:grpSpPr>
          <a:xfrm>
            <a:off x="6906895" y="1343135"/>
            <a:ext cx="1596861" cy="2717432"/>
            <a:chOff x="6906895" y="1343135"/>
            <a:chExt cx="1596861" cy="2717432"/>
          </a:xfrm>
        </p:grpSpPr>
        <p:pic>
          <p:nvPicPr>
            <p:cNvPr id="7" name="Picture 2" descr="C:\Users\Han Tsai\Desktop\HD_直播\3.png"/>
            <p:cNvPicPr>
              <a:picLocks noChangeAspect="1" noChangeArrowheads="1"/>
            </p:cNvPicPr>
            <p:nvPr/>
          </p:nvPicPr>
          <p:blipFill>
            <a:blip r:embed="rId5"/>
            <a:srcRect t="43678"/>
            <a:stretch>
              <a:fillRect/>
            </a:stretch>
          </p:blipFill>
          <p:spPr bwMode="auto">
            <a:xfrm>
              <a:off x="6906895" y="2355842"/>
              <a:ext cx="1596861" cy="1704725"/>
            </a:xfrm>
            <a:prstGeom prst="rect">
              <a:avLst/>
            </a:prstGeom>
            <a:noFill/>
          </p:spPr>
        </p:pic>
        <p:pic>
          <p:nvPicPr>
            <p:cNvPr id="10" name="Shape 380"/>
            <p:cNvPicPr preferRelativeResize="0"/>
            <p:nvPr/>
          </p:nvPicPr>
          <p:blipFill>
            <a:blip r:embed="rId4">
              <a:alphaModFix/>
            </a:blip>
            <a:srcRect l="57512" r="6394" b="62215"/>
            <a:stretch>
              <a:fillRect/>
            </a:stretch>
          </p:blipFill>
          <p:spPr>
            <a:xfrm>
              <a:off x="7188662" y="1343135"/>
              <a:ext cx="1267690" cy="101270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Shape 392"/>
          <p:cNvSpPr/>
          <p:nvPr/>
        </p:nvSpPr>
        <p:spPr>
          <a:xfrm rot="16200000">
            <a:off x="2432682" y="-486183"/>
            <a:ext cx="909198" cy="3976917"/>
          </a:xfrm>
          <a:prstGeom prst="rect">
            <a:avLst/>
          </a:prstGeom>
          <a:solidFill>
            <a:srgbClr val="3B858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393"/>
          <p:cNvSpPr/>
          <p:nvPr/>
        </p:nvSpPr>
        <p:spPr>
          <a:xfrm rot="10800000">
            <a:off x="1227658" y="1896261"/>
            <a:ext cx="425363" cy="243417"/>
          </a:xfrm>
          <a:prstGeom prst="triangle">
            <a:avLst>
              <a:gd name="adj" fmla="val 50000"/>
            </a:avLst>
          </a:prstGeom>
          <a:solidFill>
            <a:srgbClr val="3B858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072934" y="1069669"/>
            <a:ext cx="336252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透過</a:t>
            </a:r>
            <a:r>
              <a:rPr lang="en-US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QTS</a:t>
            </a: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輕鬆設定</a:t>
            </a:r>
            <a:endParaRPr lang="en-US" altLang="zh-TW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ts val="300"/>
              </a:spcBef>
            </a:pPr>
            <a:r>
              <a:rPr lang="en-US" altLang="zh-TW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 </a:t>
            </a:r>
            <a:r>
              <a:rPr lang="zh-TW" altLang="en-US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支援</a:t>
            </a:r>
            <a:r>
              <a:rPr lang="en-US" altLang="zh-TW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TW" altLang="en-US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多帳號與</a:t>
            </a:r>
            <a:r>
              <a:rPr lang="en-US" altLang="zh-TW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Time Machine</a:t>
            </a:r>
            <a:r>
              <a:rPr lang="zh-TW" altLang="en-US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專用帳號</a:t>
            </a:r>
          </a:p>
          <a:p>
            <a:pPr>
              <a:spcBef>
                <a:spcPts val="300"/>
              </a:spcBef>
            </a:pPr>
            <a:r>
              <a:rPr lang="en-US" altLang="zh-TW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 </a:t>
            </a:r>
            <a:r>
              <a:rPr lang="zh-TW" altLang="en-US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備份空間管理</a:t>
            </a:r>
            <a:endParaRPr lang="zh-TW" altLang="en-US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Shape 392"/>
          <p:cNvSpPr/>
          <p:nvPr/>
        </p:nvSpPr>
        <p:spPr>
          <a:xfrm rot="16200000">
            <a:off x="2432682" y="648927"/>
            <a:ext cx="909198" cy="3976917"/>
          </a:xfrm>
          <a:prstGeom prst="rect">
            <a:avLst/>
          </a:prstGeom>
          <a:solidFill>
            <a:srgbClr val="3B858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393"/>
          <p:cNvSpPr/>
          <p:nvPr/>
        </p:nvSpPr>
        <p:spPr>
          <a:xfrm rot="10800000">
            <a:off x="1227658" y="3031371"/>
            <a:ext cx="425363" cy="243417"/>
          </a:xfrm>
          <a:prstGeom prst="triangle">
            <a:avLst>
              <a:gd name="adj" fmla="val 50000"/>
            </a:avLst>
          </a:prstGeom>
          <a:solidFill>
            <a:srgbClr val="3B858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072934" y="2261929"/>
            <a:ext cx="3362526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多重保護備份資料</a:t>
            </a:r>
            <a:endParaRPr lang="en-US" altLang="zh-TW" sz="20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ts val="300"/>
              </a:spcBef>
            </a:pPr>
            <a:r>
              <a:rPr lang="en-US" altLang="zh-TW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 RAID</a:t>
            </a:r>
            <a:r>
              <a:rPr lang="zh-TW" altLang="en-US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、快照和異地備份一次到位</a:t>
            </a:r>
            <a:endParaRPr lang="zh-TW" altLang="en-US" sz="1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" name="Shape 392"/>
          <p:cNvSpPr/>
          <p:nvPr/>
        </p:nvSpPr>
        <p:spPr>
          <a:xfrm rot="16200000">
            <a:off x="2432680" y="1801544"/>
            <a:ext cx="909198" cy="3976916"/>
          </a:xfrm>
          <a:prstGeom prst="rect">
            <a:avLst/>
          </a:prstGeom>
          <a:solidFill>
            <a:srgbClr val="3B858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1072933" y="3414545"/>
            <a:ext cx="3758917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de-DE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超快的</a:t>
            </a:r>
            <a:r>
              <a:rPr lang="de-DE" altLang="zh-TW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10 GbE / Thunderbolt 3</a:t>
            </a:r>
          </a:p>
          <a:p>
            <a:pPr>
              <a:spcBef>
                <a:spcPts val="300"/>
              </a:spcBef>
            </a:pPr>
            <a:r>
              <a:rPr lang="en-US" altLang="zh-TW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 </a:t>
            </a:r>
            <a:r>
              <a:rPr lang="zh-TW" altLang="en-US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快速的連線速度，大幅提升備份及還原效率</a:t>
            </a:r>
            <a:endParaRPr lang="en-US" altLang="zh-TW" sz="12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ts val="300"/>
              </a:spcBef>
            </a:pPr>
            <a:r>
              <a:rPr lang="zh-TW" altLang="en-US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  註</a:t>
            </a:r>
            <a:r>
              <a:rPr lang="en-US" altLang="zh-TW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: </a:t>
            </a:r>
            <a:r>
              <a:rPr lang="zh-TW" altLang="en-US" sz="1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限部分支援機型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body" idx="4294967295"/>
          </p:nvPr>
        </p:nvSpPr>
        <p:spPr>
          <a:xfrm>
            <a:off x="323528" y="997933"/>
            <a:ext cx="3697071" cy="32944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3B8583"/>
              </a:buClr>
              <a:buSzPct val="70000"/>
              <a:buChar char="●"/>
            </a:pPr>
            <a:r>
              <a:rPr lang="en-US" sz="2000" b="1" dirty="0" err="1" smtClean="0">
                <a:solidFill>
                  <a:srgbClr val="427E7B"/>
                </a:solidFill>
                <a:latin typeface="微軟正黑體" pitchFamily="34" charset="-120"/>
                <a:ea typeface="微軟正黑體" pitchFamily="34" charset="-120"/>
              </a:rPr>
              <a:t>自動備份功能讓您幾乎</a:t>
            </a:r>
            <a:endParaRPr lang="en-US" sz="2000" b="1" dirty="0" smtClean="0">
              <a:solidFill>
                <a:srgbClr val="427E7B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3B8583"/>
              </a:buClr>
              <a:buSzPct val="70000"/>
              <a:buNone/>
            </a:pPr>
            <a:r>
              <a:rPr lang="en-US" sz="2000" b="1" dirty="0" smtClean="0">
                <a:solidFill>
                  <a:srgbClr val="427E7B"/>
                </a:solidFill>
                <a:latin typeface="微軟正黑體" pitchFamily="34" charset="-120"/>
                <a:ea typeface="微軟正黑體" pitchFamily="34" charset="-120"/>
              </a:rPr>
              <a:t>      </a:t>
            </a:r>
            <a:r>
              <a:rPr lang="en-US" sz="2000" b="1" dirty="0" err="1" smtClean="0">
                <a:solidFill>
                  <a:srgbClr val="427E7B"/>
                </a:solidFill>
                <a:latin typeface="微軟正黑體" pitchFamily="34" charset="-120"/>
                <a:ea typeface="微軟正黑體" pitchFamily="34" charset="-120"/>
              </a:rPr>
              <a:t>忘了它的存在</a:t>
            </a:r>
            <a:endParaRPr sz="2000" b="1" dirty="0" smtClean="0">
              <a:solidFill>
                <a:srgbClr val="427E7B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914400" lvl="1" indent="-3175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b="1" dirty="0" smtClean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- </a:t>
            </a:r>
            <a:r>
              <a:rPr lang="en-US" b="1" dirty="0" err="1" smtClean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簡易設定</a:t>
            </a:r>
            <a:endParaRPr b="1" dirty="0" smtClean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1">
              <a:spcBef>
                <a:spcPts val="600"/>
              </a:spcBef>
              <a:buClr>
                <a:schemeClr val="dk1"/>
              </a:buClr>
              <a:buNone/>
            </a:pPr>
            <a:r>
              <a:rPr lang="en-US" b="1" dirty="0" smtClean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- </a:t>
            </a:r>
            <a:r>
              <a:rPr lang="en-US" b="1" dirty="0" err="1" smtClean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插上電源即自動備份</a:t>
            </a:r>
            <a:endParaRPr b="1" dirty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1">
              <a:spcBef>
                <a:spcPts val="600"/>
              </a:spcBef>
              <a:buClr>
                <a:schemeClr val="dk1"/>
              </a:buClr>
              <a:buNone/>
            </a:pPr>
            <a:r>
              <a:rPr lang="en-US" b="1" dirty="0" smtClean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- </a:t>
            </a:r>
            <a:r>
              <a:rPr lang="en-US" b="1" dirty="0" err="1" smtClean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自動化版本管理</a:t>
            </a:r>
            <a:endParaRPr b="1" dirty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374" name="Shape 3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5292" y="997933"/>
            <a:ext cx="5053738" cy="330421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365"/>
          <p:cNvSpPr txBox="1">
            <a:spLocks/>
          </p:cNvSpPr>
          <p:nvPr/>
        </p:nvSpPr>
        <p:spPr>
          <a:xfrm>
            <a:off x="323528" y="65780"/>
            <a:ext cx="7165459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n-US" altLang="zh-TW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QNAP NAS </a:t>
            </a:r>
            <a:r>
              <a:rPr lang="zh-TW" altLang="en-US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輕鬆實現自動備份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>
                <a:solidFill>
                  <a:schemeClr val="bg1"/>
                </a:solidFill>
              </a:rPr>
              <a:t>如何設定NAS環境</a:t>
            </a:r>
            <a:endParaRPr sz="4000" dirty="0">
              <a:solidFill>
                <a:schemeClr val="bg1"/>
              </a:solidFill>
            </a:endParaRPr>
          </a:p>
        </p:txBody>
      </p:sp>
      <p:pic>
        <p:nvPicPr>
          <p:cNvPr id="391" name="Shape 391"/>
          <p:cNvPicPr preferRelativeResize="0"/>
          <p:nvPr/>
        </p:nvPicPr>
        <p:blipFill>
          <a:blip r:embed="rId3">
            <a:alphaModFix/>
          </a:blip>
          <a:srcRect t="4031" r="38480"/>
          <a:stretch>
            <a:fillRect/>
          </a:stretch>
        </p:blipFill>
        <p:spPr>
          <a:xfrm>
            <a:off x="4125025" y="938692"/>
            <a:ext cx="4743672" cy="3712439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Shape 392"/>
          <p:cNvSpPr/>
          <p:nvPr/>
        </p:nvSpPr>
        <p:spPr>
          <a:xfrm>
            <a:off x="5124349" y="3178341"/>
            <a:ext cx="1709070" cy="504724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Time Machine </a:t>
            </a:r>
            <a:endParaRPr lang="en-US" b="1" dirty="0" smtClean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b="1" dirty="0" err="1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專用帳號</a:t>
            </a: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393" name="Shape 393"/>
          <p:cNvCxnSpPr/>
          <p:nvPr/>
        </p:nvCxnSpPr>
        <p:spPr>
          <a:xfrm rot="16200000" flipH="1">
            <a:off x="5399127" y="2697778"/>
            <a:ext cx="961124" cy="2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4" name="Shape 394"/>
          <p:cNvCxnSpPr/>
          <p:nvPr/>
        </p:nvCxnSpPr>
        <p:spPr>
          <a:xfrm rot="10800000">
            <a:off x="6980899" y="1935463"/>
            <a:ext cx="1682301" cy="29468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5" name="Shape 395"/>
          <p:cNvSpPr/>
          <p:nvPr/>
        </p:nvSpPr>
        <p:spPr>
          <a:xfrm>
            <a:off x="7170402" y="1675246"/>
            <a:ext cx="1698295" cy="50673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b="1" dirty="0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啟用多使用者帳號</a:t>
            </a:r>
            <a:endParaRPr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" name="Shape 144"/>
          <p:cNvSpPr/>
          <p:nvPr/>
        </p:nvSpPr>
        <p:spPr>
          <a:xfrm>
            <a:off x="784016" y="1178136"/>
            <a:ext cx="2840499" cy="506562"/>
          </a:xfrm>
          <a:prstGeom prst="roundRect">
            <a:avLst>
              <a:gd name="adj" fmla="val 50000"/>
            </a:avLst>
          </a:prstGeom>
          <a:solidFill>
            <a:srgbClr val="3B8583"/>
          </a:solidFill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269"/>
          <p:cNvSpPr/>
          <p:nvPr/>
        </p:nvSpPr>
        <p:spPr>
          <a:xfrm>
            <a:off x="1176033" y="1230117"/>
            <a:ext cx="2322800" cy="445129"/>
          </a:xfrm>
          <a:prstGeom prst="roundRect">
            <a:avLst>
              <a:gd name="adj" fmla="val 16667"/>
            </a:avLst>
          </a:prstGeom>
          <a:noFill/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啟動</a:t>
            </a:r>
            <a:r>
              <a:rPr lang="en-US" altLang="zh-TW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Time Machine</a:t>
            </a:r>
            <a:endParaRPr sz="18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7" name="Shape 145"/>
          <p:cNvSpPr/>
          <p:nvPr/>
        </p:nvSpPr>
        <p:spPr>
          <a:xfrm>
            <a:off x="679006" y="1165609"/>
            <a:ext cx="511200" cy="509637"/>
          </a:xfrm>
          <a:prstGeom prst="ellipse">
            <a:avLst/>
          </a:prstGeom>
          <a:solidFill>
            <a:srgbClr val="3B8583"/>
          </a:solidFill>
          <a:ln w="2857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Shape 146"/>
          <p:cNvSpPr txBox="1"/>
          <p:nvPr/>
        </p:nvSpPr>
        <p:spPr>
          <a:xfrm>
            <a:off x="740590" y="1195223"/>
            <a:ext cx="400404" cy="44547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4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lang="en" sz="2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Shape 144"/>
          <p:cNvSpPr/>
          <p:nvPr/>
        </p:nvSpPr>
        <p:spPr>
          <a:xfrm>
            <a:off x="748385" y="1853986"/>
            <a:ext cx="2840499" cy="506562"/>
          </a:xfrm>
          <a:prstGeom prst="roundRect">
            <a:avLst>
              <a:gd name="adj" fmla="val 50000"/>
            </a:avLst>
          </a:prstGeom>
          <a:solidFill>
            <a:srgbClr val="3B8583"/>
          </a:solidFill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Shape 269"/>
          <p:cNvSpPr/>
          <p:nvPr/>
        </p:nvSpPr>
        <p:spPr>
          <a:xfrm>
            <a:off x="1140402" y="1905967"/>
            <a:ext cx="2322800" cy="445129"/>
          </a:xfrm>
          <a:prstGeom prst="roundRect">
            <a:avLst>
              <a:gd name="adj" fmla="val 16667"/>
            </a:avLst>
          </a:prstGeom>
          <a:noFill/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帳號設定</a:t>
            </a:r>
            <a:endParaRPr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3" name="Shape 145"/>
          <p:cNvSpPr/>
          <p:nvPr/>
        </p:nvSpPr>
        <p:spPr>
          <a:xfrm>
            <a:off x="643375" y="1841459"/>
            <a:ext cx="511200" cy="509637"/>
          </a:xfrm>
          <a:prstGeom prst="ellipse">
            <a:avLst/>
          </a:prstGeom>
          <a:solidFill>
            <a:srgbClr val="3B8583"/>
          </a:solidFill>
          <a:ln w="2857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Shape 146"/>
          <p:cNvSpPr txBox="1"/>
          <p:nvPr/>
        </p:nvSpPr>
        <p:spPr>
          <a:xfrm>
            <a:off x="704959" y="1871073"/>
            <a:ext cx="400404" cy="44547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4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lang="en" sz="2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Shape 144"/>
          <p:cNvSpPr/>
          <p:nvPr/>
        </p:nvSpPr>
        <p:spPr>
          <a:xfrm>
            <a:off x="775103" y="2551274"/>
            <a:ext cx="2840499" cy="506562"/>
          </a:xfrm>
          <a:prstGeom prst="roundRect">
            <a:avLst>
              <a:gd name="adj" fmla="val 50000"/>
            </a:avLst>
          </a:prstGeom>
          <a:solidFill>
            <a:srgbClr val="3B8583"/>
          </a:solidFill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Shape 145"/>
          <p:cNvSpPr/>
          <p:nvPr/>
        </p:nvSpPr>
        <p:spPr>
          <a:xfrm>
            <a:off x="670093" y="2538747"/>
            <a:ext cx="511200" cy="509637"/>
          </a:xfrm>
          <a:prstGeom prst="ellipse">
            <a:avLst/>
          </a:prstGeom>
          <a:solidFill>
            <a:srgbClr val="3B8583"/>
          </a:solidFill>
          <a:ln w="2857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Shape 269"/>
          <p:cNvSpPr/>
          <p:nvPr/>
        </p:nvSpPr>
        <p:spPr>
          <a:xfrm>
            <a:off x="1167120" y="2603255"/>
            <a:ext cx="2322800" cy="445129"/>
          </a:xfrm>
          <a:prstGeom prst="roundRect">
            <a:avLst>
              <a:gd name="adj" fmla="val 16667"/>
            </a:avLst>
          </a:prstGeom>
          <a:noFill/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備份空間管理</a:t>
            </a:r>
            <a:endParaRPr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9" name="Shape 146"/>
          <p:cNvSpPr txBox="1"/>
          <p:nvPr/>
        </p:nvSpPr>
        <p:spPr>
          <a:xfrm>
            <a:off x="731677" y="2568361"/>
            <a:ext cx="400404" cy="44547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4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lang="en" sz="2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/>
        </p:nvSpPr>
        <p:spPr>
          <a:xfrm>
            <a:off x="6100819" y="3071816"/>
            <a:ext cx="2344335" cy="1571636"/>
          </a:xfrm>
          <a:prstGeom prst="roundRect">
            <a:avLst>
              <a:gd name="adj" fmla="val 3968"/>
            </a:avLst>
          </a:prstGeom>
          <a:solidFill>
            <a:srgbClr val="D8EA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Shape 154"/>
          <p:cNvSpPr/>
          <p:nvPr/>
        </p:nvSpPr>
        <p:spPr>
          <a:xfrm rot="5400000">
            <a:off x="7979335" y="3143255"/>
            <a:ext cx="326515" cy="326514"/>
          </a:xfrm>
          <a:prstGeom prst="halfFrame">
            <a:avLst>
              <a:gd name="adj1" fmla="val 23728"/>
              <a:gd name="adj2" fmla="val 24642"/>
            </a:avLst>
          </a:prstGeom>
          <a:solidFill>
            <a:srgbClr val="8CC081">
              <a:alpha val="2235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Shape 155"/>
          <p:cNvSpPr/>
          <p:nvPr/>
        </p:nvSpPr>
        <p:spPr>
          <a:xfrm rot="10800000" flipH="1">
            <a:off x="6172828" y="4057872"/>
            <a:ext cx="2160240" cy="45719"/>
          </a:xfrm>
          <a:prstGeom prst="roundRect">
            <a:avLst>
              <a:gd name="adj" fmla="val 23711"/>
            </a:avLst>
          </a:prstGeom>
          <a:solidFill>
            <a:srgbClr val="274220">
              <a:alpha val="2274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en-US" sz="4000" u="none" strike="noStrike" cap="none" dirty="0" err="1" smtClean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以最少硬碟數建立</a:t>
            </a:r>
            <a:r>
              <a:rPr lang="en-US" sz="4000" u="none" strike="noStrike" cap="none" dirty="0" smtClean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 </a:t>
            </a:r>
            <a:r>
              <a:rPr lang="en-US" sz="4000" u="none" strike="noStrike" cap="none" dirty="0" smtClean="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sym typeface="Arial"/>
              </a:rPr>
              <a:t>RAID5</a:t>
            </a:r>
            <a:endParaRPr sz="4000" u="none" strike="noStrike" cap="none" dirty="0">
              <a:solidFill>
                <a:schemeClr val="lt1"/>
              </a:solidFill>
              <a:latin typeface="+mj-lt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157" name="Shape 15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112134" y="1648657"/>
            <a:ext cx="1134568" cy="136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Shape 1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00430" y="857238"/>
            <a:ext cx="2126261" cy="2214578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Shape 160"/>
          <p:cNvSpPr/>
          <p:nvPr/>
        </p:nvSpPr>
        <p:spPr>
          <a:xfrm>
            <a:off x="559033" y="3071816"/>
            <a:ext cx="2344335" cy="1571636"/>
          </a:xfrm>
          <a:prstGeom prst="roundRect">
            <a:avLst>
              <a:gd name="adj" fmla="val 3968"/>
            </a:avLst>
          </a:prstGeom>
          <a:solidFill>
            <a:srgbClr val="D8EA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Shape 161"/>
          <p:cNvSpPr/>
          <p:nvPr/>
        </p:nvSpPr>
        <p:spPr>
          <a:xfrm rot="5400000">
            <a:off x="2437549" y="3143255"/>
            <a:ext cx="326515" cy="326514"/>
          </a:xfrm>
          <a:prstGeom prst="halfFrame">
            <a:avLst>
              <a:gd name="adj1" fmla="val 23728"/>
              <a:gd name="adj2" fmla="val 24642"/>
            </a:avLst>
          </a:prstGeom>
          <a:solidFill>
            <a:srgbClr val="8CC081">
              <a:alpha val="2235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Shape 162"/>
          <p:cNvSpPr/>
          <p:nvPr/>
        </p:nvSpPr>
        <p:spPr>
          <a:xfrm rot="10800000" flipH="1">
            <a:off x="631042" y="4057872"/>
            <a:ext cx="2160240" cy="45719"/>
          </a:xfrm>
          <a:prstGeom prst="roundRect">
            <a:avLst>
              <a:gd name="adj" fmla="val 23711"/>
            </a:avLst>
          </a:prstGeom>
          <a:solidFill>
            <a:srgbClr val="274220">
              <a:alpha val="2274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Shape 163"/>
          <p:cNvSpPr txBox="1"/>
          <p:nvPr/>
        </p:nvSpPr>
        <p:spPr>
          <a:xfrm>
            <a:off x="559033" y="3211932"/>
            <a:ext cx="232465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RAID1 :</a:t>
            </a:r>
            <a:endParaRPr sz="1800" b="1" dirty="0"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800" b="1" u="none" strike="noStrike" cap="none" dirty="0" err="1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實際使用</a:t>
            </a:r>
            <a:r>
              <a:rPr lang="en-US" sz="1800" b="1" u="none" strike="noStrike" cap="none" dirty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: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1 x HDD</a:t>
            </a:r>
            <a:endParaRPr sz="1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4" name="Shape 164"/>
          <p:cNvSpPr txBox="1"/>
          <p:nvPr/>
        </p:nvSpPr>
        <p:spPr>
          <a:xfrm>
            <a:off x="630471" y="4168778"/>
            <a:ext cx="226277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None/>
            </a:pPr>
            <a:r>
              <a:rPr lang="en-US" sz="1800" b="1" dirty="0" err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硬碟使用率</a:t>
            </a:r>
            <a:r>
              <a:rPr lang="en-US" sz="1800" b="1" i="0" u="none" strike="noStrike" cap="none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50%</a:t>
            </a:r>
            <a:endParaRPr sz="1800" b="1" i="0" u="none" strike="noStrike" cap="none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65" name="Shape 165"/>
          <p:cNvSpPr/>
          <p:nvPr/>
        </p:nvSpPr>
        <p:spPr>
          <a:xfrm>
            <a:off x="3357554" y="3071816"/>
            <a:ext cx="2344335" cy="1571636"/>
          </a:xfrm>
          <a:prstGeom prst="roundRect">
            <a:avLst>
              <a:gd name="adj" fmla="val 3968"/>
            </a:avLst>
          </a:prstGeom>
          <a:solidFill>
            <a:srgbClr val="FBCB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Shape 166"/>
          <p:cNvSpPr/>
          <p:nvPr/>
        </p:nvSpPr>
        <p:spPr>
          <a:xfrm rot="5400000">
            <a:off x="5236070" y="3143255"/>
            <a:ext cx="326515" cy="326514"/>
          </a:xfrm>
          <a:prstGeom prst="halfFrame">
            <a:avLst>
              <a:gd name="adj1" fmla="val 23728"/>
              <a:gd name="adj2" fmla="val 24642"/>
            </a:avLst>
          </a:prstGeom>
          <a:solidFill>
            <a:srgbClr val="F9B2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Shape 167"/>
          <p:cNvSpPr/>
          <p:nvPr/>
        </p:nvSpPr>
        <p:spPr>
          <a:xfrm rot="10800000" flipH="1">
            <a:off x="3429563" y="4057872"/>
            <a:ext cx="2160240" cy="45719"/>
          </a:xfrm>
          <a:prstGeom prst="roundRect">
            <a:avLst>
              <a:gd name="adj" fmla="val 23711"/>
            </a:avLst>
          </a:prstGeom>
          <a:solidFill>
            <a:srgbClr val="F9B2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Shape 168"/>
          <p:cNvSpPr txBox="1"/>
          <p:nvPr/>
        </p:nvSpPr>
        <p:spPr>
          <a:xfrm>
            <a:off x="3418133" y="3211932"/>
            <a:ext cx="226277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spcBef>
                <a:spcPts val="600"/>
              </a:spcBef>
              <a:buClr>
                <a:schemeClr val="dk1"/>
              </a:buClr>
              <a:buSzPts val="1400"/>
            </a:pPr>
            <a:r>
              <a:rPr lang="en-US" sz="1800" b="1" dirty="0" smtClean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RAID5:</a:t>
            </a:r>
            <a:endParaRPr sz="1800" b="1" dirty="0"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800" b="1" dirty="0" err="1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實際使用</a:t>
            </a:r>
            <a:r>
              <a:rPr lang="en-US" sz="1800" b="1" dirty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2 x HDD</a:t>
            </a:r>
            <a:endParaRPr sz="1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9" name="Shape 169"/>
          <p:cNvSpPr txBox="1"/>
          <p:nvPr/>
        </p:nvSpPr>
        <p:spPr>
          <a:xfrm>
            <a:off x="3419053" y="4076686"/>
            <a:ext cx="22627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None/>
            </a:pPr>
            <a:r>
              <a:rPr lang="en-US" sz="1800" b="1" dirty="0" err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硬碟使用率</a:t>
            </a:r>
            <a:r>
              <a:rPr lang="en-US" sz="1400" b="1" i="0" u="none" strike="noStrike" cap="none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en-US" sz="2800" b="1" i="0" u="none" strike="noStrike" cap="none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67%</a:t>
            </a:r>
            <a:endParaRPr sz="2800" b="1" i="0" u="none" strike="noStrike" cap="none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70" name="Shape 170"/>
          <p:cNvSpPr txBox="1"/>
          <p:nvPr/>
        </p:nvSpPr>
        <p:spPr>
          <a:xfrm>
            <a:off x="6172828" y="4164494"/>
            <a:ext cx="226277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None/>
            </a:pPr>
            <a:r>
              <a:rPr lang="en-US" sz="1800" b="1" u="none" strike="noStrike" cap="none" dirty="0" err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價錢較高</a:t>
            </a:r>
            <a:endParaRPr sz="1800" b="1" u="none" strike="noStrike" cap="none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grpSp>
        <p:nvGrpSpPr>
          <p:cNvPr id="171" name="Shape 171"/>
          <p:cNvGrpSpPr/>
          <p:nvPr/>
        </p:nvGrpSpPr>
        <p:grpSpPr>
          <a:xfrm>
            <a:off x="4988118" y="1645753"/>
            <a:ext cx="1124510" cy="1119350"/>
            <a:chOff x="3329755" y="3214692"/>
            <a:chExt cx="1527997" cy="1500198"/>
          </a:xfrm>
        </p:grpSpPr>
        <p:sp>
          <p:nvSpPr>
            <p:cNvPr id="172" name="Shape 172"/>
            <p:cNvSpPr/>
            <p:nvPr/>
          </p:nvSpPr>
          <p:spPr>
            <a:xfrm>
              <a:off x="3571868" y="3429006"/>
              <a:ext cx="1285884" cy="128588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Shape 173"/>
            <p:cNvSpPr/>
            <p:nvPr/>
          </p:nvSpPr>
          <p:spPr>
            <a:xfrm rot="508191">
              <a:off x="4143372" y="3228528"/>
              <a:ext cx="214314" cy="35719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74" name="Shape 17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329755" y="3214692"/>
              <a:ext cx="1442166" cy="13294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5" name="Shape 175"/>
          <p:cNvSpPr txBox="1"/>
          <p:nvPr/>
        </p:nvSpPr>
        <p:spPr>
          <a:xfrm>
            <a:off x="6183878" y="3227768"/>
            <a:ext cx="226277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RAID5 :</a:t>
            </a:r>
            <a:endParaRPr sz="1800" b="1" dirty="0"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1" dirty="0" err="1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實際使用</a:t>
            </a:r>
            <a:r>
              <a:rPr lang="en-US" sz="1800" b="1" dirty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3 x HDD</a:t>
            </a:r>
            <a:endParaRPr sz="1800" b="1" i="0" u="none" strike="noStrike" cap="none" dirty="0">
              <a:solidFill>
                <a:srgbClr val="3A633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76" name="Shape 176"/>
          <p:cNvSpPr txBox="1"/>
          <p:nvPr/>
        </p:nvSpPr>
        <p:spPr>
          <a:xfrm>
            <a:off x="1168444" y="1374890"/>
            <a:ext cx="122413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2-Bay NAS</a:t>
            </a:r>
            <a:endParaRPr b="1" dirty="0">
              <a:solidFill>
                <a:srgbClr val="002060"/>
              </a:solidFill>
            </a:endParaRPr>
          </a:p>
        </p:txBody>
      </p:sp>
      <p:sp>
        <p:nvSpPr>
          <p:cNvPr id="177" name="Shape 177"/>
          <p:cNvSpPr txBox="1"/>
          <p:nvPr/>
        </p:nvSpPr>
        <p:spPr>
          <a:xfrm>
            <a:off x="6770604" y="1337976"/>
            <a:ext cx="122413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4-Bay NAS</a:t>
            </a:r>
            <a:endParaRPr b="1" dirty="0">
              <a:solidFill>
                <a:srgbClr val="002060"/>
              </a:solidFill>
            </a:endParaRPr>
          </a:p>
        </p:txBody>
      </p:sp>
      <p:pic>
        <p:nvPicPr>
          <p:cNvPr id="28" name="Shape 157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666139" y="1714494"/>
            <a:ext cx="1313196" cy="1219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4000" dirty="0" smtClean="0">
                <a:solidFill>
                  <a:schemeClr val="bg1"/>
                </a:solidFill>
              </a:rPr>
              <a:t>如何設定</a:t>
            </a:r>
            <a:r>
              <a:rPr lang="en-US" altLang="zh-TW" sz="4000" dirty="0" smtClean="0">
                <a:solidFill>
                  <a:schemeClr val="bg1"/>
                </a:solidFill>
              </a:rPr>
              <a:t>Mac</a:t>
            </a:r>
            <a:r>
              <a:rPr lang="zh-TW" altLang="en-US" sz="4000" dirty="0" smtClean="0">
                <a:solidFill>
                  <a:schemeClr val="bg1"/>
                </a:solidFill>
              </a:rPr>
              <a:t>環境</a:t>
            </a:r>
            <a:endParaRPr sz="4000" dirty="0">
              <a:solidFill>
                <a:schemeClr val="bg1"/>
              </a:solidFill>
            </a:endParaRPr>
          </a:p>
        </p:txBody>
      </p:sp>
      <p:pic>
        <p:nvPicPr>
          <p:cNvPr id="402" name="Shape 40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099019" y="1036262"/>
            <a:ext cx="5108498" cy="335953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1" name="文字方塊 20"/>
          <p:cNvSpPr txBox="1"/>
          <p:nvPr/>
        </p:nvSpPr>
        <p:spPr>
          <a:xfrm>
            <a:off x="212401" y="998161"/>
            <a:ext cx="30070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17500">
              <a:buClr>
                <a:srgbClr val="3B8583"/>
              </a:buClr>
              <a:buSzPts val="1400"/>
              <a:buChar char="●"/>
            </a:pPr>
            <a:r>
              <a:rPr lang="zh-TW" altLang="en-US" sz="2000" b="1" dirty="0" smtClean="0">
                <a:solidFill>
                  <a:srgbClr val="427E7B"/>
                </a:solidFill>
                <a:latin typeface="微軟正黑體" pitchFamily="34" charset="-120"/>
                <a:ea typeface="微軟正黑體" pitchFamily="34" charset="-120"/>
              </a:rPr>
              <a:t>連線至</a:t>
            </a:r>
            <a:r>
              <a:rPr lang="en-US" sz="2000" b="1" dirty="0" smtClean="0">
                <a:solidFill>
                  <a:srgbClr val="427E7B"/>
                </a:solidFill>
                <a:latin typeface="微軟正黑體" pitchFamily="34" charset="-120"/>
                <a:ea typeface="微軟正黑體" pitchFamily="34" charset="-120"/>
              </a:rPr>
              <a:t>NAS Time Machine </a:t>
            </a:r>
            <a:r>
              <a:rPr lang="zh-TW" altLang="en-US" sz="2000" b="1" dirty="0" smtClean="0">
                <a:solidFill>
                  <a:srgbClr val="427E7B"/>
                </a:solidFill>
                <a:latin typeface="微軟正黑體" pitchFamily="34" charset="-120"/>
                <a:ea typeface="微軟正黑體" pitchFamily="34" charset="-120"/>
              </a:rPr>
              <a:t>備份空間</a:t>
            </a:r>
          </a:p>
          <a:p>
            <a:pPr marL="914400" lvl="1" indent="-317500">
              <a:buSzPts val="1400"/>
              <a:buChar char="○"/>
            </a:pPr>
            <a:endParaRPr lang="en-US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457200" lvl="0" indent="-317500">
              <a:buClr>
                <a:srgbClr val="3B8583"/>
              </a:buClr>
              <a:buSzPts val="1400"/>
              <a:buChar char="●"/>
            </a:pPr>
            <a:r>
              <a:rPr lang="zh-TW" altLang="en-US" sz="2000" b="1" dirty="0" smtClean="0">
                <a:solidFill>
                  <a:srgbClr val="427E7B"/>
                </a:solidFill>
                <a:latin typeface="微軟正黑體" pitchFamily="34" charset="-120"/>
                <a:ea typeface="微軟正黑體" pitchFamily="34" charset="-120"/>
              </a:rPr>
              <a:t>設定檔案排除規則</a:t>
            </a:r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dirty="0" err="1">
                <a:solidFill>
                  <a:schemeClr val="bg1"/>
                </a:solidFill>
              </a:rPr>
              <a:t>檢視</a:t>
            </a:r>
            <a:r>
              <a:rPr lang="en-US" sz="4000" dirty="0">
                <a:solidFill>
                  <a:schemeClr val="bg1"/>
                </a:solidFill>
              </a:rPr>
              <a:t> Time Machine </a:t>
            </a:r>
            <a:r>
              <a:rPr lang="en-US" sz="4000" dirty="0" err="1">
                <a:solidFill>
                  <a:schemeClr val="bg1"/>
                </a:solidFill>
              </a:rPr>
              <a:t>備份</a:t>
            </a:r>
            <a:endParaRPr sz="4000" dirty="0">
              <a:solidFill>
                <a:schemeClr val="bg1"/>
              </a:solidFill>
            </a:endParaRPr>
          </a:p>
        </p:txBody>
      </p:sp>
      <p:pic>
        <p:nvPicPr>
          <p:cNvPr id="408" name="Shape 4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9712" y="1080484"/>
            <a:ext cx="5864575" cy="3434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40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Timeline </a:t>
            </a:r>
            <a:r>
              <a:rPr lang="zh-TW" altLang="en-US" sz="40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讓檔案完美重生</a:t>
            </a:r>
            <a:endParaRPr sz="40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14" name="Shape 4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7201" y="1122208"/>
            <a:ext cx="5906921" cy="3379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 txBox="1">
            <a:spLocks noGrp="1"/>
          </p:cNvSpPr>
          <p:nvPr>
            <p:ph type="title"/>
          </p:nvPr>
        </p:nvSpPr>
        <p:spPr>
          <a:xfrm>
            <a:off x="323528" y="65780"/>
            <a:ext cx="8506573" cy="6973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bg1"/>
                </a:solidFill>
              </a:rPr>
              <a:t>Live Demo</a:t>
            </a:r>
            <a:endParaRPr sz="4000" dirty="0">
              <a:solidFill>
                <a:schemeClr val="bg1"/>
              </a:solidFill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2022321" y="1504950"/>
            <a:ext cx="5562676" cy="3048000"/>
            <a:chOff x="1752600" y="1276350"/>
            <a:chExt cx="5979877" cy="3276600"/>
          </a:xfrm>
        </p:grpSpPr>
        <p:pic>
          <p:nvPicPr>
            <p:cNvPr id="5" name="Shape 13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752600" y="1276350"/>
              <a:ext cx="5979877" cy="3276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矩形 5"/>
            <p:cNvSpPr/>
            <p:nvPr/>
          </p:nvSpPr>
          <p:spPr>
            <a:xfrm>
              <a:off x="2848003" y="1504950"/>
              <a:ext cx="3931974" cy="24574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Shape 560"/>
            <p:cNvSpPr txBox="1">
              <a:spLocks/>
            </p:cNvSpPr>
            <p:nvPr/>
          </p:nvSpPr>
          <p:spPr>
            <a:xfrm>
              <a:off x="3717452" y="1951249"/>
              <a:ext cx="2786231" cy="16668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rgbClr val="002060"/>
                </a:buClr>
                <a:buSzPts val="6000"/>
                <a:defRPr/>
              </a:pPr>
              <a:r>
                <a:rPr lang="en-US" altLang="zh-TW" sz="5400" b="1" dirty="0" smtClean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Live</a:t>
              </a:r>
              <a:endParaRPr lang="en-US" sz="54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" name="Shape 1009"/>
            <p:cNvSpPr/>
            <p:nvPr/>
          </p:nvSpPr>
          <p:spPr>
            <a:xfrm>
              <a:off x="3332378" y="2321120"/>
              <a:ext cx="826639" cy="82663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2677" y="34177"/>
                  </a:moveTo>
                  <a:lnTo>
                    <a:pt x="87200" y="60000"/>
                  </a:lnTo>
                  <a:lnTo>
                    <a:pt x="42677" y="85822"/>
                  </a:lnTo>
                  <a:close/>
                  <a:moveTo>
                    <a:pt x="60000" y="12681"/>
                  </a:moveTo>
                  <a:cubicBezTo>
                    <a:pt x="33866" y="12681"/>
                    <a:pt x="12681" y="33866"/>
                    <a:pt x="12681" y="60000"/>
                  </a:cubicBezTo>
                  <a:cubicBezTo>
                    <a:pt x="12681" y="86133"/>
                    <a:pt x="33866" y="107318"/>
                    <a:pt x="60000" y="107318"/>
                  </a:cubicBezTo>
                  <a:cubicBezTo>
                    <a:pt x="86133" y="107318"/>
                    <a:pt x="107318" y="86133"/>
                    <a:pt x="107318" y="60000"/>
                  </a:cubicBezTo>
                  <a:cubicBezTo>
                    <a:pt x="107318" y="33866"/>
                    <a:pt x="86133" y="12681"/>
                    <a:pt x="60000" y="12681"/>
                  </a:cubicBezTo>
                  <a:close/>
                  <a:moveTo>
                    <a:pt x="60000" y="0"/>
                  </a:moveTo>
                  <a:cubicBezTo>
                    <a:pt x="93137" y="0"/>
                    <a:pt x="120000" y="26862"/>
                    <a:pt x="120000" y="60000"/>
                  </a:cubicBezTo>
                  <a:cubicBezTo>
                    <a:pt x="120000" y="93137"/>
                    <a:pt x="93137" y="120000"/>
                    <a:pt x="60000" y="120000"/>
                  </a:cubicBezTo>
                  <a:cubicBezTo>
                    <a:pt x="26862" y="120000"/>
                    <a:pt x="0" y="93137"/>
                    <a:pt x="0" y="60000"/>
                  </a:cubicBezTo>
                  <a:cubicBezTo>
                    <a:pt x="0" y="26862"/>
                    <a:pt x="26862" y="0"/>
                    <a:pt x="60000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4000" dirty="0" smtClean="0">
                <a:solidFill>
                  <a:schemeClr val="bg1"/>
                </a:solidFill>
              </a:rPr>
              <a:t>異地備份 </a:t>
            </a:r>
            <a:r>
              <a:rPr lang="en-US" altLang="zh-TW" sz="4000" dirty="0" smtClean="0">
                <a:solidFill>
                  <a:schemeClr val="bg1"/>
                </a:solidFill>
              </a:rPr>
              <a:t>- </a:t>
            </a:r>
            <a:r>
              <a:rPr lang="zh-TW" altLang="en-US" sz="4000" dirty="0" smtClean="0">
                <a:solidFill>
                  <a:schemeClr val="bg1"/>
                </a:solidFill>
              </a:rPr>
              <a:t>多重保護備份資料</a:t>
            </a:r>
            <a:endParaRPr sz="40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26" name="Shape 4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9677" y="1038211"/>
            <a:ext cx="672825" cy="672825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Shape 427"/>
          <p:cNvSpPr txBox="1"/>
          <p:nvPr/>
        </p:nvSpPr>
        <p:spPr>
          <a:xfrm>
            <a:off x="1335082" y="1038211"/>
            <a:ext cx="7453055" cy="672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9271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dirty="0">
                <a:solidFill>
                  <a:srgbClr val="0070C0"/>
                </a:solidFill>
              </a:rPr>
              <a:t>Hybrid Backup </a:t>
            </a:r>
            <a:r>
              <a:rPr lang="en-US" sz="2400" b="1" dirty="0" err="1" smtClean="0">
                <a:solidFill>
                  <a:srgbClr val="0070C0"/>
                </a:solidFill>
              </a:rPr>
              <a:t>Sync</a:t>
            </a:r>
            <a:r>
              <a:rPr lang="en-US" sz="2400" b="1" dirty="0" err="1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混合型備份與同步中心</a:t>
            </a:r>
            <a:endParaRPr sz="24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3C78D8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671494" y="1573161"/>
            <a:ext cx="6176913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3" name="群組 22"/>
          <p:cNvGrpSpPr/>
          <p:nvPr/>
        </p:nvGrpSpPr>
        <p:grpSpPr>
          <a:xfrm>
            <a:off x="1232327" y="1792730"/>
            <a:ext cx="6712686" cy="2814050"/>
            <a:chOff x="357150" y="1105188"/>
            <a:chExt cx="8269828" cy="3466826"/>
          </a:xfrm>
        </p:grpSpPr>
        <p:pic>
          <p:nvPicPr>
            <p:cNvPr id="7" name="Shape 825" descr="P3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71801" y="1105188"/>
              <a:ext cx="3354048" cy="33575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Shape 826"/>
            <p:cNvSpPr txBox="1"/>
            <p:nvPr/>
          </p:nvSpPr>
          <p:spPr>
            <a:xfrm>
              <a:off x="2857487" y="2092049"/>
              <a:ext cx="2071800" cy="584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2032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None/>
              </a:pPr>
              <a:r>
                <a:rPr lang="zh-TW" sz="3200" b="1" i="0" u="none" strike="noStrike" cap="none" dirty="0">
                  <a:solidFill>
                    <a:schemeClr val="l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JhengHei"/>
                  <a:ea typeface="Microsoft JhengHei"/>
                  <a:cs typeface="Microsoft JhengHei"/>
                  <a:sym typeface="Microsoft JhengHei"/>
                </a:rPr>
                <a:t>雲端</a:t>
              </a:r>
            </a:p>
          </p:txBody>
        </p:sp>
        <p:sp>
          <p:nvSpPr>
            <p:cNvPr id="10" name="Shape 827"/>
            <p:cNvSpPr txBox="1"/>
            <p:nvPr/>
          </p:nvSpPr>
          <p:spPr>
            <a:xfrm>
              <a:off x="4571999" y="2092049"/>
              <a:ext cx="2071800" cy="584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2032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None/>
              </a:pPr>
              <a:r>
                <a:rPr lang="zh-TW" sz="3200" b="1" i="0" u="none" strike="noStrike" cap="none" dirty="0">
                  <a:solidFill>
                    <a:schemeClr val="l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JhengHei"/>
                  <a:ea typeface="Microsoft JhengHei"/>
                  <a:cs typeface="Microsoft JhengHei"/>
                  <a:sym typeface="Microsoft JhengHei"/>
                </a:rPr>
                <a:t>本地端</a:t>
              </a:r>
            </a:p>
          </p:txBody>
        </p:sp>
        <p:sp>
          <p:nvSpPr>
            <p:cNvPr id="11" name="Shape 828"/>
            <p:cNvSpPr txBox="1"/>
            <p:nvPr/>
          </p:nvSpPr>
          <p:spPr>
            <a:xfrm>
              <a:off x="3714743" y="3462642"/>
              <a:ext cx="2071800" cy="584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2032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None/>
              </a:pPr>
              <a:r>
                <a:rPr lang="zh-TW" sz="3200" b="1" i="0" u="none" strike="noStrike" cap="none" dirty="0">
                  <a:solidFill>
                    <a:schemeClr val="l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icrosoft JhengHei"/>
                  <a:ea typeface="Microsoft JhengHei"/>
                  <a:cs typeface="Microsoft JhengHei"/>
                  <a:sym typeface="Microsoft JhengHei"/>
                </a:rPr>
                <a:t>異地端</a:t>
              </a:r>
            </a:p>
          </p:txBody>
        </p:sp>
        <p:grpSp>
          <p:nvGrpSpPr>
            <p:cNvPr id="12" name="Shape 829"/>
            <p:cNvGrpSpPr/>
            <p:nvPr/>
          </p:nvGrpSpPr>
          <p:grpSpPr>
            <a:xfrm>
              <a:off x="357150" y="2011272"/>
              <a:ext cx="1606543" cy="786201"/>
              <a:chOff x="251519" y="2499741"/>
              <a:chExt cx="1944025" cy="951357"/>
            </a:xfrm>
          </p:grpSpPr>
          <p:pic>
            <p:nvPicPr>
              <p:cNvPr id="13" name="Shape 830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395536" y="2499741"/>
                <a:ext cx="447300" cy="4473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Shape 831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899591" y="2499741"/>
                <a:ext cx="447300" cy="4473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Shape 83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1763688" y="3003798"/>
                <a:ext cx="431856" cy="43185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" name="Shape 833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1331640" y="2499741"/>
                <a:ext cx="447300" cy="4473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Shape 834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755575" y="3003798"/>
                <a:ext cx="447300" cy="4473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Shape 835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251519" y="3003798"/>
                <a:ext cx="447300" cy="4473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" name="Shape 836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1259632" y="3003798"/>
                <a:ext cx="447300" cy="4473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0" name="Shape 837" descr="P3-2-3.png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928793" y="1511273"/>
              <a:ext cx="1078962" cy="1276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Shape 838" descr="P3-2-2.png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071538" y="3819832"/>
              <a:ext cx="1776483" cy="7521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Shape 839" descr="P3-2-1.png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6572263" y="2021144"/>
              <a:ext cx="2054715" cy="77988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底_(ZH+EN)_影片轉檔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7" name="Shape 230" descr="C:\Users\user\Desktop\TS-x28A_PPT\漸層.png"/>
          <p:cNvPicPr preferRelativeResize="0"/>
          <p:nvPr/>
        </p:nvPicPr>
        <p:blipFill rotWithShape="1">
          <a:blip r:embed="rId4">
            <a:alphaModFix/>
            <a:lum bright="-17000"/>
          </a:blip>
          <a:srcRect/>
          <a:stretch/>
        </p:blipFill>
        <p:spPr>
          <a:xfrm>
            <a:off x="0" y="1078848"/>
            <a:ext cx="6283757" cy="2232248"/>
          </a:xfrm>
          <a:prstGeom prst="rect">
            <a:avLst/>
          </a:prstGeom>
          <a:gradFill>
            <a:gsLst>
              <a:gs pos="0">
                <a:srgbClr val="4E8542"/>
              </a:gs>
              <a:gs pos="71000">
                <a:schemeClr val="accent4">
                  <a:lumMod val="50000"/>
                  <a:alpha val="59000"/>
                </a:schemeClr>
              </a:gs>
              <a:gs pos="100000">
                <a:schemeClr val="accent4">
                  <a:lumMod val="50000"/>
                  <a:alpha val="0"/>
                </a:schemeClr>
              </a:gs>
            </a:gsLst>
            <a:lin ang="0" scaled="0"/>
          </a:gradFill>
          <a:ln>
            <a:noFill/>
          </a:ln>
        </p:spPr>
      </p:pic>
      <p:sp>
        <p:nvSpPr>
          <p:cNvPr id="16" name="Shape 301"/>
          <p:cNvSpPr txBox="1">
            <a:spLocks/>
          </p:cNvSpPr>
          <p:nvPr/>
        </p:nvSpPr>
        <p:spPr>
          <a:xfrm>
            <a:off x="620409" y="1355161"/>
            <a:ext cx="7165459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dk1"/>
              </a:buClr>
              <a:buSzPts val="4400"/>
            </a:pPr>
            <a:r>
              <a:rPr lang="zh-TW" altLang="en-US" sz="4000" b="1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影片轉檔</a:t>
            </a:r>
            <a:endParaRPr kumimoji="0" lang="zh-TW" alt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  <a:sym typeface="Arial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572904" y="2194972"/>
            <a:ext cx="51034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4K H.265 / H.264 </a:t>
            </a:r>
          </a:p>
          <a:p>
            <a:pPr lvl="0"/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硬體轉檔</a:t>
            </a:r>
          </a:p>
          <a:p>
            <a:pPr lvl="0"/>
            <a:endParaRPr lang="en-US" sz="36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18" name="直線接點 17"/>
          <p:cNvCxnSpPr/>
          <p:nvPr/>
        </p:nvCxnSpPr>
        <p:spPr>
          <a:xfrm>
            <a:off x="572904" y="2052473"/>
            <a:ext cx="4196958" cy="1316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Shape 4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224" y="1344611"/>
            <a:ext cx="4295049" cy="2798024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Shape 442"/>
          <p:cNvSpPr txBox="1"/>
          <p:nvPr/>
        </p:nvSpPr>
        <p:spPr>
          <a:xfrm>
            <a:off x="78100" y="-1006"/>
            <a:ext cx="7901321" cy="857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首款</a:t>
            </a:r>
            <a:r>
              <a:rPr lang="en-US" sz="40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 ARM </a:t>
            </a:r>
            <a:r>
              <a:rPr lang="zh-TW" altLang="en-US" sz="40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機種</a:t>
            </a:r>
            <a:r>
              <a:rPr lang="en-US" sz="4000" b="1" dirty="0" err="1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支援</a:t>
            </a:r>
            <a:r>
              <a:rPr lang="en-US" sz="40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 4K </a:t>
            </a:r>
            <a:r>
              <a:rPr lang="en-US" sz="4000" b="1" dirty="0" err="1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硬體轉檔</a:t>
            </a:r>
            <a:endParaRPr sz="4000" b="1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2" name="圓角化對角線角落矩形 31"/>
          <p:cNvSpPr/>
          <p:nvPr/>
        </p:nvSpPr>
        <p:spPr>
          <a:xfrm>
            <a:off x="5077690" y="2588779"/>
            <a:ext cx="3546765" cy="1125223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zh-TW" altLang="en-US" dirty="0"/>
          </a:p>
        </p:txBody>
      </p:sp>
      <p:sp>
        <p:nvSpPr>
          <p:cNvPr id="29" name="圓角化對角線角落矩形 28"/>
          <p:cNvSpPr/>
          <p:nvPr/>
        </p:nvSpPr>
        <p:spPr>
          <a:xfrm>
            <a:off x="5077690" y="1270734"/>
            <a:ext cx="3546765" cy="1141070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zh-TW" altLang="en-US" dirty="0"/>
          </a:p>
        </p:txBody>
      </p:sp>
      <p:sp>
        <p:nvSpPr>
          <p:cNvPr id="443" name="Shape 443"/>
          <p:cNvSpPr txBox="1"/>
          <p:nvPr/>
        </p:nvSpPr>
        <p:spPr>
          <a:xfrm>
            <a:off x="4814594" y="1835863"/>
            <a:ext cx="1658582" cy="435957"/>
          </a:xfrm>
          <a:prstGeom prst="rect">
            <a:avLst/>
          </a:prstGeom>
          <a:noFill/>
          <a:ln>
            <a:noFill/>
            <a:headEnd type="none" w="sm" len="sm"/>
            <a:tailEnd type="none" w="sm" len="sm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tx1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>
              <a:solidFill>
                <a:schemeClr val="tx1"/>
              </a:solidFill>
            </a:endParaRPr>
          </a:p>
        </p:txBody>
      </p:sp>
      <p:sp>
        <p:nvSpPr>
          <p:cNvPr id="14" name="Shape 443"/>
          <p:cNvSpPr txBox="1"/>
          <p:nvPr/>
        </p:nvSpPr>
        <p:spPr>
          <a:xfrm>
            <a:off x="4667990" y="1344611"/>
            <a:ext cx="4172606" cy="92721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zh-TW" altLang="en-US" sz="24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各種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4K</a:t>
            </a:r>
            <a:r>
              <a:rPr lang="zh-TW" altLang="en-US" sz="2400" b="1" dirty="0" smtClean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影片格式</a:t>
            </a:r>
          </a:p>
          <a:p>
            <a:pPr lvl="0" algn="ctr"/>
            <a:r>
              <a:rPr lang="en-US" sz="1600" dirty="0" smtClean="0">
                <a:solidFill>
                  <a:schemeClr val="tx1"/>
                </a:solidFill>
              </a:rPr>
              <a:t>MP4 / AVI / MOV / MKV / MPEG / FLV……..</a:t>
            </a:r>
            <a:endParaRPr sz="1600" dirty="0">
              <a:solidFill>
                <a:schemeClr val="tx1"/>
              </a:solidFill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bg1"/>
              </a:solidFill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>
              <a:solidFill>
                <a:schemeClr val="bg1"/>
              </a:solidFill>
            </a:endParaRPr>
          </a:p>
        </p:txBody>
      </p:sp>
      <p:sp>
        <p:nvSpPr>
          <p:cNvPr id="18" name="Shape 701"/>
          <p:cNvSpPr/>
          <p:nvPr/>
        </p:nvSpPr>
        <p:spPr>
          <a:xfrm rot="5400000">
            <a:off x="6659250" y="2332801"/>
            <a:ext cx="439123" cy="47263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46" name="Shape 446"/>
          <p:cNvSpPr txBox="1"/>
          <p:nvPr/>
        </p:nvSpPr>
        <p:spPr>
          <a:xfrm>
            <a:off x="4814594" y="2785365"/>
            <a:ext cx="4172606" cy="8157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FHD H264 30fps</a:t>
            </a:r>
            <a:endParaRPr sz="24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4" name="Shape 444"/>
          <p:cNvSpPr txBox="1"/>
          <p:nvPr/>
        </p:nvSpPr>
        <p:spPr>
          <a:xfrm>
            <a:off x="1020537" y="3714002"/>
            <a:ext cx="6520128" cy="106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支援10 </a:t>
            </a:r>
            <a:r>
              <a:rPr lang="en-US" sz="2400" b="1" dirty="0" err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位元</a:t>
            </a:r>
            <a:r>
              <a:rPr lang="en-US" sz="24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 H.265 (HEVC</a:t>
            </a:r>
            <a:r>
              <a:rPr lang="en-US" sz="24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)/ H.264</a:t>
            </a:r>
            <a:endParaRPr sz="24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7" name="Shape 196" descr="燈泡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8224" y="3846864"/>
            <a:ext cx="604827" cy="6431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圓角化對角線角落矩形 14"/>
          <p:cNvSpPr/>
          <p:nvPr/>
        </p:nvSpPr>
        <p:spPr>
          <a:xfrm>
            <a:off x="4748597" y="1972575"/>
            <a:ext cx="3867472" cy="2401186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化對角線角落矩形 13"/>
          <p:cNvSpPr/>
          <p:nvPr/>
        </p:nvSpPr>
        <p:spPr>
          <a:xfrm>
            <a:off x="606086" y="1972575"/>
            <a:ext cx="3867472" cy="2401186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1" name="Shape 45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r>
              <a:rPr lang="en-US" sz="40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4K </a:t>
            </a:r>
            <a:r>
              <a:rPr lang="en-US" sz="4000" b="1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10-bit </a:t>
            </a:r>
            <a:r>
              <a:rPr lang="en-US" sz="4000" dirty="0" err="1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影片</a:t>
            </a:r>
            <a:r>
              <a:rPr lang="en-US" sz="4000" u="none" strike="noStrike" cap="none" dirty="0" err="1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即時或背景轉檔</a:t>
            </a:r>
            <a:endParaRPr sz="4000" u="none" strike="noStrike" cap="none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452" name="Shape 452"/>
          <p:cNvSpPr txBox="1"/>
          <p:nvPr/>
        </p:nvSpPr>
        <p:spPr>
          <a:xfrm>
            <a:off x="606085" y="1156855"/>
            <a:ext cx="374645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400" b="1" i="0" u="none" strike="noStrike" cap="none" dirty="0" err="1">
                <a:solidFill>
                  <a:srgbClr val="427E7B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即時轉檔立即欣賞</a:t>
            </a:r>
            <a:endParaRPr sz="2400" b="1" i="0" u="none" strike="noStrike" cap="none" dirty="0">
              <a:solidFill>
                <a:srgbClr val="427E7B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 err="1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在不同裝置間順暢播放</a:t>
            </a:r>
            <a:r>
              <a:rPr lang="zh-TW" altLang="en-US" sz="1400" b="1" i="0" u="none" strike="noStrike" cap="none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，</a:t>
            </a:r>
            <a:r>
              <a:rPr lang="en-US" sz="1400" b="1" i="0" u="none" strike="noStrike" cap="none" dirty="0" err="1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畫質清晰不破圖</a:t>
            </a:r>
            <a:r>
              <a:rPr lang="en-US" sz="1400" b="1" i="0" u="none" strike="noStrike" cap="none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/>
            </a:r>
            <a:br>
              <a:rPr lang="en-US" sz="1400" b="1" i="0" u="none" strike="noStrike" cap="none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</a:br>
            <a:endParaRPr sz="1400" b="1" i="0" u="none" strike="noStrike" cap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455" name="Shape 455"/>
          <p:cNvSpPr txBox="1"/>
          <p:nvPr/>
        </p:nvSpPr>
        <p:spPr>
          <a:xfrm>
            <a:off x="4932142" y="1141578"/>
            <a:ext cx="302433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400" b="1" i="0" u="none" strike="noStrike" cap="none" dirty="0" err="1">
                <a:solidFill>
                  <a:srgbClr val="427E7B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背景自動轉檔</a:t>
            </a:r>
            <a:endParaRPr sz="2400" b="1" i="0" u="none" strike="noStrike" cap="none" dirty="0">
              <a:solidFill>
                <a:srgbClr val="427E7B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 b="1" i="0" u="none" strike="noStrike" cap="none" dirty="0" err="1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設定自動轉檔資料夾</a:t>
            </a:r>
            <a:r>
              <a:rPr lang="en-US" sz="1400" b="1" i="0" u="none" strike="noStrike" cap="none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/>
            </a:r>
            <a:br>
              <a:rPr lang="en-US" sz="1400" b="1" i="0" u="none" strike="noStrike" cap="none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</a:br>
            <a:endParaRPr sz="1400" b="1" i="0" u="none" strike="noStrike" cap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462" name="Shape 4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71470" y="2272231"/>
            <a:ext cx="3419872" cy="181261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Shape 166"/>
          <p:cNvSpPr/>
          <p:nvPr/>
        </p:nvSpPr>
        <p:spPr>
          <a:xfrm>
            <a:off x="481400" y="1082586"/>
            <a:ext cx="326515" cy="326514"/>
          </a:xfrm>
          <a:prstGeom prst="halfFrame">
            <a:avLst>
              <a:gd name="adj1" fmla="val 23728"/>
              <a:gd name="adj2" fmla="val 24642"/>
            </a:avLst>
          </a:prstGeom>
          <a:solidFill>
            <a:srgbClr val="427E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Shape 166"/>
          <p:cNvSpPr/>
          <p:nvPr/>
        </p:nvSpPr>
        <p:spPr>
          <a:xfrm>
            <a:off x="4768884" y="1071729"/>
            <a:ext cx="326515" cy="326514"/>
          </a:xfrm>
          <a:prstGeom prst="halfFrame">
            <a:avLst>
              <a:gd name="adj1" fmla="val 23728"/>
              <a:gd name="adj2" fmla="val 24642"/>
            </a:avLst>
          </a:prstGeom>
          <a:solidFill>
            <a:srgbClr val="427E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Shape 462"/>
          <p:cNvPicPr preferRelativeResize="0"/>
          <p:nvPr/>
        </p:nvPicPr>
        <p:blipFill>
          <a:blip r:embed="rId4"/>
          <a:srcRect l="2638" r="4349" b="7955"/>
          <a:stretch>
            <a:fillRect/>
          </a:stretch>
        </p:blipFill>
        <p:spPr>
          <a:xfrm>
            <a:off x="709575" y="2356562"/>
            <a:ext cx="3642970" cy="1728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 txBox="1">
            <a:spLocks noGrp="1"/>
          </p:cNvSpPr>
          <p:nvPr>
            <p:ph type="title"/>
          </p:nvPr>
        </p:nvSpPr>
        <p:spPr>
          <a:xfrm>
            <a:off x="323528" y="65780"/>
            <a:ext cx="8058472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2400"/>
            </a:pPr>
            <a:r>
              <a:rPr lang="en-US" sz="4000" dirty="0" err="1" smtClean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即時轉檔與背景轉檔設定</a:t>
            </a:r>
            <a:endParaRPr sz="400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2057400" y="1470831"/>
            <a:ext cx="5320145" cy="2915108"/>
            <a:chOff x="1752600" y="1276350"/>
            <a:chExt cx="5979877" cy="3276600"/>
          </a:xfrm>
        </p:grpSpPr>
        <p:pic>
          <p:nvPicPr>
            <p:cNvPr id="6" name="Shape 13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752600" y="1276350"/>
              <a:ext cx="5979877" cy="3276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矩形 6"/>
            <p:cNvSpPr/>
            <p:nvPr/>
          </p:nvSpPr>
          <p:spPr>
            <a:xfrm>
              <a:off x="2848003" y="1504950"/>
              <a:ext cx="3931974" cy="24574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Shape 560"/>
            <p:cNvSpPr txBox="1">
              <a:spLocks/>
            </p:cNvSpPr>
            <p:nvPr/>
          </p:nvSpPr>
          <p:spPr>
            <a:xfrm>
              <a:off x="3717452" y="1951249"/>
              <a:ext cx="2786231" cy="16668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rgbClr val="002060"/>
                </a:buClr>
                <a:buSzPts val="6000"/>
                <a:defRPr/>
              </a:pPr>
              <a:r>
                <a:rPr lang="en-US" altLang="zh-TW" sz="5400" b="1" dirty="0" smtClean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Live</a:t>
              </a:r>
              <a:endParaRPr lang="en-US" sz="54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9" name="Shape 1009"/>
            <p:cNvSpPr/>
            <p:nvPr/>
          </p:nvSpPr>
          <p:spPr>
            <a:xfrm>
              <a:off x="3332378" y="2321120"/>
              <a:ext cx="826639" cy="82663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2677" y="34177"/>
                  </a:moveTo>
                  <a:lnTo>
                    <a:pt x="87200" y="60000"/>
                  </a:lnTo>
                  <a:lnTo>
                    <a:pt x="42677" y="85822"/>
                  </a:lnTo>
                  <a:close/>
                  <a:moveTo>
                    <a:pt x="60000" y="12681"/>
                  </a:moveTo>
                  <a:cubicBezTo>
                    <a:pt x="33866" y="12681"/>
                    <a:pt x="12681" y="33866"/>
                    <a:pt x="12681" y="60000"/>
                  </a:cubicBezTo>
                  <a:cubicBezTo>
                    <a:pt x="12681" y="86133"/>
                    <a:pt x="33866" y="107318"/>
                    <a:pt x="60000" y="107318"/>
                  </a:cubicBezTo>
                  <a:cubicBezTo>
                    <a:pt x="86133" y="107318"/>
                    <a:pt x="107318" y="86133"/>
                    <a:pt x="107318" y="60000"/>
                  </a:cubicBezTo>
                  <a:cubicBezTo>
                    <a:pt x="107318" y="33866"/>
                    <a:pt x="86133" y="12681"/>
                    <a:pt x="60000" y="12681"/>
                  </a:cubicBezTo>
                  <a:close/>
                  <a:moveTo>
                    <a:pt x="60000" y="0"/>
                  </a:moveTo>
                  <a:cubicBezTo>
                    <a:pt x="93137" y="0"/>
                    <a:pt x="120000" y="26862"/>
                    <a:pt x="120000" y="60000"/>
                  </a:cubicBezTo>
                  <a:cubicBezTo>
                    <a:pt x="120000" y="93137"/>
                    <a:pt x="93137" y="120000"/>
                    <a:pt x="60000" y="120000"/>
                  </a:cubicBezTo>
                  <a:cubicBezTo>
                    <a:pt x="26862" y="120000"/>
                    <a:pt x="0" y="93137"/>
                    <a:pt x="0" y="60000"/>
                  </a:cubicBezTo>
                  <a:cubicBezTo>
                    <a:pt x="0" y="26862"/>
                    <a:pt x="26862" y="0"/>
                    <a:pt x="60000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底_(ZH+EN)_資料管理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10" name="Shape 230" descr="C:\Users\user\Desktop\TS-x28A_PPT\漸層.png"/>
          <p:cNvPicPr preferRelativeResize="0"/>
          <p:nvPr/>
        </p:nvPicPr>
        <p:blipFill rotWithShape="1">
          <a:blip r:embed="rId4">
            <a:alphaModFix/>
            <a:lum bright="-17000"/>
          </a:blip>
          <a:srcRect/>
          <a:stretch/>
        </p:blipFill>
        <p:spPr>
          <a:xfrm>
            <a:off x="0" y="1078848"/>
            <a:ext cx="6283757" cy="2232248"/>
          </a:xfrm>
          <a:prstGeom prst="rect">
            <a:avLst/>
          </a:prstGeom>
          <a:gradFill>
            <a:gsLst>
              <a:gs pos="0">
                <a:srgbClr val="4E8542"/>
              </a:gs>
              <a:gs pos="71000">
                <a:schemeClr val="accent4">
                  <a:lumMod val="50000"/>
                  <a:alpha val="59000"/>
                </a:schemeClr>
              </a:gs>
              <a:gs pos="100000">
                <a:schemeClr val="accent4">
                  <a:lumMod val="50000"/>
                  <a:alpha val="0"/>
                </a:schemeClr>
              </a:gs>
            </a:gsLst>
            <a:lin ang="0" scaled="0"/>
          </a:gradFill>
          <a:ln>
            <a:noFill/>
          </a:ln>
        </p:spPr>
      </p:pic>
      <p:sp>
        <p:nvSpPr>
          <p:cNvPr id="27" name="Shape 301"/>
          <p:cNvSpPr txBox="1">
            <a:spLocks/>
          </p:cNvSpPr>
          <p:nvPr/>
        </p:nvSpPr>
        <p:spPr>
          <a:xfrm>
            <a:off x="620409" y="1355161"/>
            <a:ext cx="7165459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dk1"/>
              </a:buClr>
              <a:buSzPts val="4400"/>
            </a:pPr>
            <a:r>
              <a:rPr lang="zh-TW" altLang="en-US" sz="4000" b="1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資料管理</a:t>
            </a:r>
          </a:p>
        </p:txBody>
      </p:sp>
      <p:cxnSp>
        <p:nvCxnSpPr>
          <p:cNvPr id="29" name="直線接點 28"/>
          <p:cNvCxnSpPr/>
          <p:nvPr/>
        </p:nvCxnSpPr>
        <p:spPr>
          <a:xfrm>
            <a:off x="572904" y="2052473"/>
            <a:ext cx="4854426" cy="158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 descr="Qsirch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296" y="2198120"/>
            <a:ext cx="823610" cy="828000"/>
          </a:xfrm>
          <a:prstGeom prst="rect">
            <a:avLst/>
          </a:prstGeom>
        </p:spPr>
      </p:pic>
      <p:sp>
        <p:nvSpPr>
          <p:cNvPr id="475" name="Shape 475"/>
          <p:cNvSpPr txBox="1">
            <a:spLocks noGrp="1"/>
          </p:cNvSpPr>
          <p:nvPr>
            <p:ph type="subTitle" idx="4294967295"/>
          </p:nvPr>
        </p:nvSpPr>
        <p:spPr>
          <a:xfrm>
            <a:off x="1479201" y="2152347"/>
            <a:ext cx="1528687" cy="9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</a:pPr>
            <a:r>
              <a:rPr lang="en-US" sz="2400" b="1" i="0" u="none" strike="noStrike" cap="none" dirty="0" err="1" smtClean="0">
                <a:solidFill>
                  <a:schemeClr val="bg1"/>
                </a:solidFill>
                <a:latin typeface="+mj-lt"/>
                <a:ea typeface="微軟正黑體" pitchFamily="34" charset="-120"/>
                <a:cs typeface="Arial"/>
                <a:sym typeface="Arial"/>
              </a:rPr>
              <a:t>Qsirch</a:t>
            </a:r>
            <a:endParaRPr lang="en-US" sz="2400" b="1" i="0" u="none" strike="noStrike" cap="none" dirty="0" smtClean="0">
              <a:solidFill>
                <a:schemeClr val="bg1"/>
              </a:solidFill>
              <a:latin typeface="+mj-lt"/>
              <a:ea typeface="微軟正黑體" pitchFamily="34" charset="-120"/>
              <a:cs typeface="Arial"/>
              <a:sym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</a:pPr>
            <a:r>
              <a:rPr lang="en-US" sz="2400" b="1" u="none" strike="noStrike" cap="none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全文檢索</a:t>
            </a:r>
            <a:endParaRPr sz="2400" b="1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22" name="圖片 21" descr="Qsirch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7888" y="2201640"/>
            <a:ext cx="828000" cy="828000"/>
          </a:xfrm>
          <a:prstGeom prst="rect">
            <a:avLst/>
          </a:prstGeom>
        </p:spPr>
      </p:pic>
      <p:sp>
        <p:nvSpPr>
          <p:cNvPr id="21" name="Shape 475"/>
          <p:cNvSpPr txBox="1">
            <a:spLocks/>
          </p:cNvSpPr>
          <p:nvPr/>
        </p:nvSpPr>
        <p:spPr>
          <a:xfrm>
            <a:off x="3898643" y="2167729"/>
            <a:ext cx="1528687" cy="9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chemeClr val="dk2"/>
              </a:buClr>
              <a:buSzPts val="2400"/>
            </a:pPr>
            <a:r>
              <a:rPr lang="en-US" sz="2400" b="1" dirty="0" err="1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Qfiling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</a:t>
            </a:r>
          </a:p>
          <a:p>
            <a:pPr lvl="0">
              <a:buClr>
                <a:schemeClr val="dk2"/>
              </a:buClr>
              <a:buSzPts val="2400"/>
            </a:pPr>
            <a:r>
              <a:rPr lang="zh-TW" altLang="en-US" sz="24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智能歸檔</a:t>
            </a:r>
            <a:endParaRPr kumimoji="0" lang="zh-TW" alt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Verdana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/>
        </p:nvSpPr>
        <p:spPr>
          <a:xfrm>
            <a:off x="631635" y="1420433"/>
            <a:ext cx="2286016" cy="256496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D8EA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r>
              <a:rPr lang="en-US" sz="4000" u="none" strike="noStrike" cap="none" dirty="0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相同容量您有更經濟的選擇</a:t>
            </a:r>
            <a:endParaRPr sz="400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grpSp>
        <p:nvGrpSpPr>
          <p:cNvPr id="185" name="Shape 185"/>
          <p:cNvGrpSpPr/>
          <p:nvPr/>
        </p:nvGrpSpPr>
        <p:grpSpPr>
          <a:xfrm>
            <a:off x="845949" y="1277557"/>
            <a:ext cx="1960508" cy="600231"/>
            <a:chOff x="3357554" y="1357304"/>
            <a:chExt cx="1960508" cy="600231"/>
          </a:xfrm>
        </p:grpSpPr>
        <p:grpSp>
          <p:nvGrpSpPr>
            <p:cNvPr id="186" name="Shape 186"/>
            <p:cNvGrpSpPr/>
            <p:nvPr/>
          </p:nvGrpSpPr>
          <p:grpSpPr>
            <a:xfrm>
              <a:off x="3357554" y="1357304"/>
              <a:ext cx="1857388" cy="600231"/>
              <a:chOff x="3357554" y="1357304"/>
              <a:chExt cx="1857388" cy="600231"/>
            </a:xfrm>
          </p:grpSpPr>
          <p:sp>
            <p:nvSpPr>
              <p:cNvPr id="187" name="Shape 187"/>
              <p:cNvSpPr/>
              <p:nvPr/>
            </p:nvSpPr>
            <p:spPr>
              <a:xfrm>
                <a:off x="3357554" y="1357304"/>
                <a:ext cx="1857388" cy="463797"/>
              </a:xfrm>
              <a:prstGeom prst="rect">
                <a:avLst/>
              </a:prstGeom>
              <a:solidFill>
                <a:srgbClr val="3A63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Shape 188"/>
              <p:cNvSpPr/>
              <p:nvPr/>
            </p:nvSpPr>
            <p:spPr>
              <a:xfrm rot="10800000">
                <a:off x="4125400" y="1685748"/>
                <a:ext cx="321697" cy="271787"/>
              </a:xfrm>
              <a:prstGeom prst="triangle">
                <a:avLst>
                  <a:gd name="adj" fmla="val 50000"/>
                </a:avLst>
              </a:prstGeom>
              <a:solidFill>
                <a:srgbClr val="3A63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9" name="Shape 189"/>
            <p:cNvSpPr txBox="1"/>
            <p:nvPr/>
          </p:nvSpPr>
          <p:spPr>
            <a:xfrm>
              <a:off x="3460674" y="1438681"/>
              <a:ext cx="185738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 Bay NAS RAID1</a:t>
              </a:r>
              <a:endParaRPr dirty="0"/>
            </a:p>
          </p:txBody>
        </p:sp>
      </p:grpSp>
      <p:sp>
        <p:nvSpPr>
          <p:cNvPr id="190" name="Shape 190"/>
          <p:cNvSpPr txBox="1"/>
          <p:nvPr/>
        </p:nvSpPr>
        <p:spPr>
          <a:xfrm>
            <a:off x="988825" y="3246933"/>
            <a:ext cx="1626485" cy="738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422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274220"/>
                </a:solidFill>
                <a:latin typeface="Arial"/>
                <a:ea typeface="Arial"/>
                <a:cs typeface="Arial"/>
                <a:sym typeface="Arial"/>
              </a:rPr>
              <a:t>2 x </a:t>
            </a:r>
            <a:r>
              <a:rPr lang="en-US" sz="2000" b="1" i="0" u="none" strike="noStrike" cap="none" dirty="0" smtClean="0">
                <a:solidFill>
                  <a:srgbClr val="274220"/>
                </a:solidFill>
                <a:latin typeface="Arial"/>
                <a:ea typeface="Arial"/>
                <a:cs typeface="Arial"/>
                <a:sym typeface="Arial"/>
              </a:rPr>
              <a:t>7,590</a:t>
            </a:r>
            <a:r>
              <a:rPr lang="zh-TW" altLang="en-US" sz="2000" b="1" i="0" u="none" strike="noStrike" cap="none" dirty="0" smtClean="0">
                <a:solidFill>
                  <a:srgbClr val="27422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 dirty="0" smtClean="0">
                <a:solidFill>
                  <a:srgbClr val="274220"/>
                </a:solidFill>
                <a:latin typeface="Arial"/>
                <a:ea typeface="Arial"/>
                <a:cs typeface="Arial"/>
                <a:sym typeface="Arial"/>
              </a:rPr>
              <a:t>=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4220"/>
              </a:buClr>
              <a:buSzPts val="2000"/>
              <a:buFont typeface="Arial"/>
              <a:buNone/>
            </a:pPr>
            <a:r>
              <a:rPr lang="en-US" sz="2000" b="1" i="0" u="none" strike="noStrike" cap="none" dirty="0" smtClean="0">
                <a:solidFill>
                  <a:srgbClr val="274220"/>
                </a:solidFill>
                <a:latin typeface="Arial"/>
                <a:ea typeface="Arial"/>
                <a:cs typeface="Arial"/>
                <a:sym typeface="Arial"/>
              </a:rPr>
              <a:t>NTD15,180</a:t>
            </a:r>
            <a:endParaRPr dirty="0"/>
          </a:p>
        </p:txBody>
      </p:sp>
      <p:pic>
        <p:nvPicPr>
          <p:cNvPr id="191" name="Shape 191" descr="圖片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6215074" y="1305600"/>
            <a:ext cx="2714644" cy="3486247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Shape 192"/>
          <p:cNvSpPr/>
          <p:nvPr/>
        </p:nvSpPr>
        <p:spPr>
          <a:xfrm rot="10800000" flipH="1">
            <a:off x="703073" y="3114783"/>
            <a:ext cx="2160240" cy="45719"/>
          </a:xfrm>
          <a:prstGeom prst="roundRect">
            <a:avLst>
              <a:gd name="adj" fmla="val 23711"/>
            </a:avLst>
          </a:prstGeom>
          <a:solidFill>
            <a:srgbClr val="274220">
              <a:alpha val="2274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Shape 196" descr="燈泡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8138" y="4016374"/>
            <a:ext cx="604827" cy="643142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Shape 197"/>
          <p:cNvSpPr txBox="1"/>
          <p:nvPr/>
        </p:nvSpPr>
        <p:spPr>
          <a:xfrm>
            <a:off x="958204" y="4236380"/>
            <a:ext cx="431690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Arial"/>
              <a:buNone/>
            </a:pPr>
            <a:r>
              <a:rPr lang="en-US" sz="1600" b="1" i="0" u="none" strike="noStrike" cap="none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2</a:t>
            </a:r>
            <a:r>
              <a:rPr lang="en-US" altLang="zh-TW" sz="1600" b="1" i="0" u="none" strike="noStrike" cap="none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7</a:t>
            </a:r>
            <a:r>
              <a:rPr lang="en-US" sz="1600" b="1" i="0" u="none" strike="noStrike" cap="none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/ Feb,2018, </a:t>
            </a:r>
            <a:r>
              <a:rPr lang="en-US" sz="1600" b="1" i="0" u="none" strike="noStrike" cap="none" dirty="0" err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PChome</a:t>
            </a:r>
            <a:r>
              <a:rPr lang="en-US" sz="1600" b="1" i="0" u="none" strike="noStrike" cap="none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, </a:t>
            </a:r>
            <a:r>
              <a:rPr lang="en-US" sz="1600" b="1" i="0" u="none" strike="noStrike" cap="none" dirty="0" err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搜尋NAS專用硬碟</a:t>
            </a:r>
            <a:endParaRPr sz="1600" b="1" i="0" u="none" strike="noStrike" cap="none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98" name="Shape 198"/>
          <p:cNvSpPr/>
          <p:nvPr/>
        </p:nvSpPr>
        <p:spPr>
          <a:xfrm>
            <a:off x="3203403" y="1420433"/>
            <a:ext cx="2286016" cy="256496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D8EA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" name="Shape 199"/>
          <p:cNvGrpSpPr/>
          <p:nvPr/>
        </p:nvGrpSpPr>
        <p:grpSpPr>
          <a:xfrm>
            <a:off x="3417717" y="1277557"/>
            <a:ext cx="1960508" cy="600231"/>
            <a:chOff x="3357554" y="1357304"/>
            <a:chExt cx="1960508" cy="600231"/>
          </a:xfrm>
        </p:grpSpPr>
        <p:grpSp>
          <p:nvGrpSpPr>
            <p:cNvPr id="200" name="Shape 200"/>
            <p:cNvGrpSpPr/>
            <p:nvPr/>
          </p:nvGrpSpPr>
          <p:grpSpPr>
            <a:xfrm>
              <a:off x="3357554" y="1357304"/>
              <a:ext cx="1857388" cy="600231"/>
              <a:chOff x="3357554" y="1357304"/>
              <a:chExt cx="1857388" cy="600231"/>
            </a:xfrm>
          </p:grpSpPr>
          <p:sp>
            <p:nvSpPr>
              <p:cNvPr id="201" name="Shape 201"/>
              <p:cNvSpPr/>
              <p:nvPr/>
            </p:nvSpPr>
            <p:spPr>
              <a:xfrm>
                <a:off x="3357554" y="1357304"/>
                <a:ext cx="1857388" cy="463797"/>
              </a:xfrm>
              <a:prstGeom prst="rect">
                <a:avLst/>
              </a:prstGeom>
              <a:solidFill>
                <a:srgbClr val="3A63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Shape 202"/>
              <p:cNvSpPr/>
              <p:nvPr/>
            </p:nvSpPr>
            <p:spPr>
              <a:xfrm rot="10800000">
                <a:off x="4125400" y="1685748"/>
                <a:ext cx="321697" cy="271787"/>
              </a:xfrm>
              <a:prstGeom prst="triangle">
                <a:avLst>
                  <a:gd name="adj" fmla="val 50000"/>
                </a:avLst>
              </a:prstGeom>
              <a:solidFill>
                <a:srgbClr val="3A63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3" name="Shape 203"/>
            <p:cNvSpPr txBox="1"/>
            <p:nvPr/>
          </p:nvSpPr>
          <p:spPr>
            <a:xfrm>
              <a:off x="3460674" y="1438681"/>
              <a:ext cx="185738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 Bay NAS RAID5</a:t>
              </a:r>
              <a:endParaRPr dirty="0"/>
            </a:p>
          </p:txBody>
        </p:sp>
      </p:grpSp>
      <p:sp>
        <p:nvSpPr>
          <p:cNvPr id="204" name="Shape 204"/>
          <p:cNvSpPr txBox="1"/>
          <p:nvPr/>
        </p:nvSpPr>
        <p:spPr>
          <a:xfrm>
            <a:off x="3274841" y="3246933"/>
            <a:ext cx="230425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422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274220"/>
                </a:solidFill>
                <a:latin typeface="Arial"/>
                <a:ea typeface="Arial"/>
                <a:cs typeface="Arial"/>
                <a:sym typeface="Arial"/>
              </a:rPr>
              <a:t>3 x 3,690 =  </a:t>
            </a:r>
            <a:r>
              <a:rPr lang="en-US" sz="2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NTD11,070</a:t>
            </a:r>
            <a:endParaRPr dirty="0"/>
          </a:p>
        </p:txBody>
      </p:sp>
      <p:sp>
        <p:nvSpPr>
          <p:cNvPr id="205" name="Shape 205"/>
          <p:cNvSpPr/>
          <p:nvPr/>
        </p:nvSpPr>
        <p:spPr>
          <a:xfrm rot="10800000" flipH="1">
            <a:off x="3274841" y="3114783"/>
            <a:ext cx="2160240" cy="45719"/>
          </a:xfrm>
          <a:prstGeom prst="roundRect">
            <a:avLst>
              <a:gd name="adj" fmla="val 23711"/>
            </a:avLst>
          </a:prstGeom>
          <a:solidFill>
            <a:srgbClr val="274220">
              <a:alpha val="2274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6" name="Shape 206" descr="6070910_3_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88909" y="1920499"/>
            <a:ext cx="1142990" cy="114299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Shape 207"/>
          <p:cNvSpPr txBox="1"/>
          <p:nvPr/>
        </p:nvSpPr>
        <p:spPr>
          <a:xfrm>
            <a:off x="988825" y="2206251"/>
            <a:ext cx="88073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x </a:t>
            </a:r>
            <a:endParaRPr/>
          </a:p>
        </p:txBody>
      </p:sp>
      <p:sp>
        <p:nvSpPr>
          <p:cNvPr id="208" name="Shape 208"/>
          <p:cNvSpPr/>
          <p:nvPr/>
        </p:nvSpPr>
        <p:spPr>
          <a:xfrm>
            <a:off x="2070334" y="2420565"/>
            <a:ext cx="500066" cy="500066"/>
          </a:xfrm>
          <a:prstGeom prst="ellipse">
            <a:avLst/>
          </a:prstGeom>
          <a:solidFill>
            <a:srgbClr val="FF8000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Shape 209"/>
          <p:cNvSpPr txBox="1"/>
          <p:nvPr/>
        </p:nvSpPr>
        <p:spPr>
          <a:xfrm>
            <a:off x="2060395" y="2521820"/>
            <a:ext cx="80248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6TB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Shape 210" descr="6070910_3_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60677" y="1920517"/>
            <a:ext cx="1142990" cy="114299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Shape 211"/>
          <p:cNvSpPr txBox="1"/>
          <p:nvPr/>
        </p:nvSpPr>
        <p:spPr>
          <a:xfrm>
            <a:off x="3560593" y="2206269"/>
            <a:ext cx="88073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x </a:t>
            </a:r>
            <a:endParaRPr/>
          </a:p>
        </p:txBody>
      </p:sp>
      <p:sp>
        <p:nvSpPr>
          <p:cNvPr id="212" name="Shape 212"/>
          <p:cNvSpPr/>
          <p:nvPr/>
        </p:nvSpPr>
        <p:spPr>
          <a:xfrm>
            <a:off x="4642102" y="2420583"/>
            <a:ext cx="500066" cy="500066"/>
          </a:xfrm>
          <a:prstGeom prst="ellipse">
            <a:avLst/>
          </a:prstGeom>
          <a:solidFill>
            <a:srgbClr val="FF8000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Shape 213"/>
          <p:cNvSpPr txBox="1"/>
          <p:nvPr/>
        </p:nvSpPr>
        <p:spPr>
          <a:xfrm>
            <a:off x="4632163" y="2521838"/>
            <a:ext cx="80248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3TB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橢圓形圖說文字 31"/>
          <p:cNvSpPr/>
          <p:nvPr/>
        </p:nvSpPr>
        <p:spPr>
          <a:xfrm flipH="1">
            <a:off x="5572717" y="856172"/>
            <a:ext cx="1916270" cy="1452158"/>
          </a:xfrm>
          <a:prstGeom prst="wedgeEllipseCallou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Shape 184"/>
          <p:cNvSpPr txBox="1"/>
          <p:nvPr/>
        </p:nvSpPr>
        <p:spPr>
          <a:xfrm>
            <a:off x="5584592" y="1152805"/>
            <a:ext cx="1845417" cy="850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Clr>
                <a:schemeClr val="dk1"/>
              </a:buClr>
              <a:buSzPts val="2400"/>
            </a:pPr>
            <a:r>
              <a:rPr lang="zh-TW" altLang="en-US" sz="2400" b="1" dirty="0" smtClean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我需要</a:t>
            </a:r>
            <a:endParaRPr lang="en-US" altLang="zh-TW" sz="2400" b="1" dirty="0" smtClean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 algn="ctr">
              <a:buClr>
                <a:schemeClr val="dk1"/>
              </a:buClr>
              <a:buSzPts val="2400"/>
            </a:pPr>
            <a:r>
              <a:rPr lang="en-US" altLang="zh-TW" sz="2400" b="1" dirty="0" smtClean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TB</a:t>
            </a:r>
            <a:r>
              <a:rPr lang="zh-TW" altLang="en-US" sz="2400" b="1" dirty="0" smtClean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的容量</a:t>
            </a:r>
            <a:endParaRPr sz="2400" b="1" i="0" u="none" strike="noStrike" cap="none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 txBox="1">
            <a:spLocks noGrp="1"/>
          </p:cNvSpPr>
          <p:nvPr>
            <p:ph type="title"/>
          </p:nvPr>
        </p:nvSpPr>
        <p:spPr>
          <a:xfrm>
            <a:off x="323528" y="65780"/>
            <a:ext cx="7681954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2400"/>
            </a:pPr>
            <a:r>
              <a:rPr lang="zh-TW" altLang="en-US" sz="3600" dirty="0" smtClean="0">
                <a:solidFill>
                  <a:schemeClr val="bg1"/>
                </a:solidFill>
              </a:rPr>
              <a:t>文件管理</a:t>
            </a:r>
            <a:r>
              <a:rPr lang="en-US" sz="3600" dirty="0" smtClean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lang="en-US" altLang="zh-TW" sz="3600" dirty="0" smtClean="0">
                <a:solidFill>
                  <a:schemeClr val="bg1"/>
                </a:solidFill>
              </a:rPr>
              <a:t> </a:t>
            </a:r>
            <a:r>
              <a:rPr lang="zh-TW" altLang="en-US" sz="3600" dirty="0" smtClean="0">
                <a:solidFill>
                  <a:schemeClr val="bg1"/>
                </a:solidFill>
              </a:rPr>
              <a:t>一次搞定</a:t>
            </a:r>
            <a:endParaRPr sz="3600" u="none" strike="noStrike" cap="none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4" name="Shape 1683" descr="19304966_xxl.jpg"/>
          <p:cNvPicPr preferRelativeResize="0"/>
          <p:nvPr/>
        </p:nvPicPr>
        <p:blipFill rotWithShape="1">
          <a:blip r:embed="rId3">
            <a:alphaModFix/>
          </a:blip>
          <a:srcRect t="37782" r="10278" b="16034"/>
          <a:stretch/>
        </p:blipFill>
        <p:spPr>
          <a:xfrm>
            <a:off x="1746426" y="2819612"/>
            <a:ext cx="5489837" cy="1949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1684"/>
          <p:cNvPicPr preferRelativeResize="0"/>
          <p:nvPr/>
        </p:nvPicPr>
        <p:blipFill rotWithShape="1">
          <a:blip r:embed="rId4">
            <a:alphaModFix/>
          </a:blip>
          <a:srcRect l="5814" r="4313" b="4159"/>
          <a:stretch/>
        </p:blipFill>
        <p:spPr>
          <a:xfrm>
            <a:off x="7186222" y="1422332"/>
            <a:ext cx="1107075" cy="1071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168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19463" y="999757"/>
            <a:ext cx="316800" cy="316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Shape 1686"/>
          <p:cNvSpPr txBox="1"/>
          <p:nvPr/>
        </p:nvSpPr>
        <p:spPr>
          <a:xfrm>
            <a:off x="7260711" y="997807"/>
            <a:ext cx="1597500" cy="54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400" b="1" i="0" u="none" strike="noStrike" cap="none" dirty="0" err="1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Qfiling</a:t>
            </a:r>
            <a:endParaRPr lang="en-US" sz="1400" b="1" i="0" u="none" strike="noStrike" cap="none" dirty="0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1687"/>
          <p:cNvSpPr/>
          <p:nvPr/>
        </p:nvSpPr>
        <p:spPr>
          <a:xfrm>
            <a:off x="366703" y="2517079"/>
            <a:ext cx="2612100" cy="443100"/>
          </a:xfrm>
          <a:prstGeom prst="homePlate">
            <a:avLst>
              <a:gd name="adj" fmla="val 50000"/>
            </a:avLst>
          </a:prstGeom>
          <a:solidFill>
            <a:srgbClr val="00B0F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9" name="Shape 1688"/>
          <p:cNvSpPr txBox="1"/>
          <p:nvPr/>
        </p:nvSpPr>
        <p:spPr>
          <a:xfrm>
            <a:off x="428597" y="2590905"/>
            <a:ext cx="1714500" cy="277200"/>
          </a:xfrm>
          <a:prstGeom prst="rect">
            <a:avLst/>
          </a:prstGeom>
          <a:noFill/>
          <a:ln>
            <a:noFill/>
          </a:ln>
        </p:spPr>
        <p:txBody>
          <a:bodyPr wrap="square" lIns="96000" tIns="48000" rIns="24000" bIns="48000" anchor="t" anchorCtr="0">
            <a:noAutofit/>
          </a:bodyPr>
          <a:lstStyle/>
          <a:p>
            <a:pPr marL="0" marR="0" lvl="0" indent="-2857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儲存與備份</a:t>
            </a:r>
          </a:p>
        </p:txBody>
      </p:sp>
      <p:sp>
        <p:nvSpPr>
          <p:cNvPr id="10" name="Shape 1689"/>
          <p:cNvSpPr/>
          <p:nvPr/>
        </p:nvSpPr>
        <p:spPr>
          <a:xfrm>
            <a:off x="4512158" y="2493902"/>
            <a:ext cx="2418321" cy="443100"/>
          </a:xfrm>
          <a:prstGeom prst="chevron">
            <a:avLst>
              <a:gd name="adj" fmla="val 50000"/>
            </a:avLst>
          </a:prstGeom>
          <a:solidFill>
            <a:srgbClr val="1155CC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1" name="Shape 1690"/>
          <p:cNvSpPr/>
          <p:nvPr/>
        </p:nvSpPr>
        <p:spPr>
          <a:xfrm>
            <a:off x="6609127" y="2493902"/>
            <a:ext cx="1963308" cy="443100"/>
          </a:xfrm>
          <a:prstGeom prst="chevron">
            <a:avLst>
              <a:gd name="adj" fmla="val 50000"/>
            </a:avLst>
          </a:prstGeom>
          <a:solidFill>
            <a:srgbClr val="005493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2" name="Shape 1691"/>
          <p:cNvSpPr txBox="1"/>
          <p:nvPr/>
        </p:nvSpPr>
        <p:spPr>
          <a:xfrm>
            <a:off x="6552243" y="2618313"/>
            <a:ext cx="2020192" cy="240600"/>
          </a:xfrm>
          <a:prstGeom prst="rect">
            <a:avLst/>
          </a:prstGeom>
          <a:noFill/>
          <a:ln>
            <a:noFill/>
          </a:ln>
        </p:spPr>
        <p:txBody>
          <a:bodyPr wrap="square" lIns="72000" tIns="48000" rIns="24000" bIns="48000" anchor="ctr" anchorCtr="0">
            <a:noAutofit/>
          </a:bodyPr>
          <a:lstStyle/>
          <a:p>
            <a:pPr marL="0" marR="0" lvl="0" indent="-2857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智能歸檔</a:t>
            </a:r>
          </a:p>
        </p:txBody>
      </p:sp>
      <p:sp>
        <p:nvSpPr>
          <p:cNvPr id="13" name="Shape 1693"/>
          <p:cNvSpPr txBox="1"/>
          <p:nvPr/>
        </p:nvSpPr>
        <p:spPr>
          <a:xfrm>
            <a:off x="976511" y="985024"/>
            <a:ext cx="1587900" cy="297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400" b="1" i="0" u="none" strike="noStrike" cap="none">
                <a:solidFill>
                  <a:srgbClr val="EF8600"/>
                </a:solidFill>
                <a:latin typeface="Arial"/>
                <a:ea typeface="Arial"/>
                <a:cs typeface="Arial"/>
                <a:sym typeface="Arial"/>
              </a:rPr>
              <a:t>File Station  </a:t>
            </a:r>
          </a:p>
        </p:txBody>
      </p:sp>
      <p:pic>
        <p:nvPicPr>
          <p:cNvPr id="14" name="Shape 169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3785" y="918894"/>
            <a:ext cx="431676" cy="4316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Shape 1695" descr="圖片 2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8596" y="1279456"/>
            <a:ext cx="1651364" cy="121174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Shape 1696"/>
          <p:cNvSpPr txBox="1"/>
          <p:nvPr/>
        </p:nvSpPr>
        <p:spPr>
          <a:xfrm>
            <a:off x="2723520" y="993704"/>
            <a:ext cx="1807800" cy="31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OCR Converter  </a:t>
            </a:r>
          </a:p>
        </p:txBody>
      </p:sp>
      <p:pic>
        <p:nvPicPr>
          <p:cNvPr id="17" name="Shape 1697" descr="圖片 3.png"/>
          <p:cNvPicPr preferRelativeResize="0"/>
          <p:nvPr/>
        </p:nvPicPr>
        <p:blipFill rotWithShape="1">
          <a:blip r:embed="rId8">
            <a:alphaModFix/>
          </a:blip>
          <a:srcRect t="15990" b="6688"/>
          <a:stretch/>
        </p:blipFill>
        <p:spPr>
          <a:xfrm>
            <a:off x="2564411" y="1493770"/>
            <a:ext cx="1568101" cy="9979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群組 17"/>
          <p:cNvGrpSpPr/>
          <p:nvPr/>
        </p:nvGrpSpPr>
        <p:grpSpPr>
          <a:xfrm>
            <a:off x="4936272" y="924835"/>
            <a:ext cx="1432162" cy="1672637"/>
            <a:chOff x="5648260" y="1145559"/>
            <a:chExt cx="1432162" cy="1672637"/>
          </a:xfrm>
        </p:grpSpPr>
        <p:sp>
          <p:nvSpPr>
            <p:cNvPr id="19" name="Shape 1698"/>
            <p:cNvSpPr txBox="1"/>
            <p:nvPr/>
          </p:nvSpPr>
          <p:spPr>
            <a:xfrm>
              <a:off x="6008822" y="1219241"/>
              <a:ext cx="1071600" cy="3525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2222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6AA84F"/>
                  </a:solidFill>
                  <a:latin typeface="Arial"/>
                  <a:ea typeface="Arial"/>
                  <a:cs typeface="Arial"/>
                  <a:sym typeface="Arial"/>
                </a:rPr>
                <a:t>Qsirch  </a:t>
              </a:r>
            </a:p>
          </p:txBody>
        </p:sp>
        <p:pic>
          <p:nvPicPr>
            <p:cNvPr id="20" name="Shape 1699"/>
            <p:cNvPicPr preferRelativeResize="0"/>
            <p:nvPr/>
          </p:nvPicPr>
          <p:blipFill rotWithShape="1">
            <a:blip r:embed="rId9">
              <a:alphaModFix/>
            </a:blip>
            <a:srcRect l="71890" t="12049" b="10807"/>
            <a:stretch/>
          </p:blipFill>
          <p:spPr>
            <a:xfrm>
              <a:off x="5648260" y="1145559"/>
              <a:ext cx="432000" cy="432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1" name="Shape 1700" descr="圖片 4.png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719698" y="1785932"/>
              <a:ext cx="1309598" cy="103226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" name="Shape 1701"/>
          <p:cNvSpPr/>
          <p:nvPr/>
        </p:nvSpPr>
        <p:spPr>
          <a:xfrm>
            <a:off x="2209981" y="2506249"/>
            <a:ext cx="2586662" cy="443100"/>
          </a:xfrm>
          <a:prstGeom prst="chevron">
            <a:avLst>
              <a:gd name="adj" fmla="val 50000"/>
            </a:avLst>
          </a:prstGeom>
          <a:solidFill>
            <a:srgbClr val="4A86E8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3" name="Shape 1702"/>
          <p:cNvSpPr txBox="1"/>
          <p:nvPr/>
        </p:nvSpPr>
        <p:spPr>
          <a:xfrm>
            <a:off x="4930591" y="2556105"/>
            <a:ext cx="1755600" cy="312000"/>
          </a:xfrm>
          <a:prstGeom prst="rect">
            <a:avLst/>
          </a:prstGeom>
          <a:noFill/>
          <a:ln>
            <a:noFill/>
          </a:ln>
        </p:spPr>
        <p:txBody>
          <a:bodyPr wrap="square" lIns="72000" tIns="48000" rIns="24000" bIns="48000" anchor="t" anchorCtr="0">
            <a:noAutofit/>
          </a:bodyPr>
          <a:lstStyle/>
          <a:p>
            <a:pPr marL="0" marR="0" lvl="0" indent="-2857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全文檢索</a:t>
            </a:r>
          </a:p>
        </p:txBody>
      </p:sp>
      <p:pic>
        <p:nvPicPr>
          <p:cNvPr id="24" name="Shape 170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391243" y="962222"/>
            <a:ext cx="316389" cy="31638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25" name="Shape 1708"/>
          <p:cNvCxnSpPr/>
          <p:nvPr/>
        </p:nvCxnSpPr>
        <p:spPr>
          <a:xfrm rot="5400000">
            <a:off x="1429534" y="1708160"/>
            <a:ext cx="1571700" cy="1500"/>
          </a:xfrm>
          <a:prstGeom prst="straightConnector1">
            <a:avLst/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" name="Shape 1709"/>
          <p:cNvCxnSpPr/>
          <p:nvPr/>
        </p:nvCxnSpPr>
        <p:spPr>
          <a:xfrm rot="5400000">
            <a:off x="3804721" y="1708160"/>
            <a:ext cx="1571700" cy="1500"/>
          </a:xfrm>
          <a:prstGeom prst="straightConnector1">
            <a:avLst/>
          </a:prstGeom>
          <a:noFill/>
          <a:ln w="9525" cap="flat" cmpd="sng">
            <a:solidFill>
              <a:srgbClr val="538CD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" name="Shape 1710"/>
          <p:cNvCxnSpPr/>
          <p:nvPr/>
        </p:nvCxnSpPr>
        <p:spPr>
          <a:xfrm rot="5400000">
            <a:off x="5824027" y="1708160"/>
            <a:ext cx="1571700" cy="1500"/>
          </a:xfrm>
          <a:prstGeom prst="straightConnector1">
            <a:avLst/>
          </a:prstGeom>
          <a:noFill/>
          <a:ln w="9525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文字方塊 27"/>
          <p:cNvSpPr txBox="1"/>
          <p:nvPr/>
        </p:nvSpPr>
        <p:spPr>
          <a:xfrm>
            <a:off x="2604087" y="3616345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9" name="Shape 1708"/>
          <p:cNvGrpSpPr/>
          <p:nvPr/>
        </p:nvGrpSpPr>
        <p:grpSpPr>
          <a:xfrm>
            <a:off x="2216134" y="3041340"/>
            <a:ext cx="3502174" cy="434749"/>
            <a:chOff x="3908606" y="3489830"/>
            <a:chExt cx="3502174" cy="434749"/>
          </a:xfrm>
        </p:grpSpPr>
        <p:pic>
          <p:nvPicPr>
            <p:cNvPr id="30" name="Shape 1709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3908606" y="3489830"/>
              <a:ext cx="431675" cy="4243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Shape 1710"/>
            <p:cNvSpPr txBox="1"/>
            <p:nvPr/>
          </p:nvSpPr>
          <p:spPr>
            <a:xfrm>
              <a:off x="4285380" y="3572079"/>
              <a:ext cx="3125400" cy="3525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-US" b="1" dirty="0" err="1">
                  <a:solidFill>
                    <a:srgbClr val="E67708"/>
                  </a:solidFill>
                  <a:latin typeface="微軟正黑體" pitchFamily="34" charset="-120"/>
                  <a:ea typeface="微軟正黑體" pitchFamily="34" charset="-120"/>
                </a:rPr>
                <a:t>啟用OCR，Qsirch也能搜尋圖片內文</a:t>
              </a:r>
              <a:endParaRPr lang="en-US" b="1" dirty="0">
                <a:solidFill>
                  <a:srgbClr val="E67708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32" name="Shape 171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291321" y="2521826"/>
            <a:ext cx="744379" cy="43162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Shape 1692"/>
          <p:cNvSpPr txBox="1"/>
          <p:nvPr/>
        </p:nvSpPr>
        <p:spPr>
          <a:xfrm>
            <a:off x="2417843" y="2565378"/>
            <a:ext cx="1956574" cy="312001"/>
          </a:xfrm>
          <a:prstGeom prst="rect">
            <a:avLst/>
          </a:prstGeom>
          <a:noFill/>
          <a:ln>
            <a:noFill/>
          </a:ln>
        </p:spPr>
        <p:txBody>
          <a:bodyPr wrap="square" lIns="72000" tIns="48000" rIns="24000" bIns="48000" anchor="t" anchorCtr="0">
            <a:noAutofit/>
          </a:bodyPr>
          <a:lstStyle/>
          <a:p>
            <a:pPr marL="0" marR="0" lvl="0" indent="-285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檔案數位化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Shape 1673"/>
          <p:cNvPicPr preferRelativeResize="0"/>
          <p:nvPr/>
        </p:nvPicPr>
        <p:blipFill rotWithShape="1">
          <a:blip r:embed="rId3">
            <a:alphaModFix/>
          </a:blip>
          <a:srcRect b="10434"/>
          <a:stretch/>
        </p:blipFill>
        <p:spPr>
          <a:xfrm>
            <a:off x="5564864" y="2696113"/>
            <a:ext cx="2996444" cy="2052397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Shape 48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OCR </a:t>
            </a:r>
            <a:r>
              <a:rPr lang="en-US" sz="4000" dirty="0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檔案輕鬆數位化</a:t>
            </a:r>
            <a:r>
              <a:rPr lang="en-US" sz="4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endParaRPr sz="40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" name="Shape 1282" descr="螢幕快照 2017-10-30 上午10.56.23.png"/>
          <p:cNvPicPr preferRelativeResize="0"/>
          <p:nvPr/>
        </p:nvPicPr>
        <p:blipFill rotWithShape="1">
          <a:blip r:embed="rId4">
            <a:alphaModFix/>
          </a:blip>
          <a:srcRect l="1219" t="23259" r="1229"/>
          <a:stretch/>
        </p:blipFill>
        <p:spPr>
          <a:xfrm>
            <a:off x="214282" y="1571618"/>
            <a:ext cx="2683646" cy="278927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圓角矩形 4"/>
          <p:cNvSpPr/>
          <p:nvPr/>
        </p:nvSpPr>
        <p:spPr>
          <a:xfrm>
            <a:off x="285720" y="3214692"/>
            <a:ext cx="2500330" cy="642942"/>
          </a:xfrm>
          <a:prstGeom prst="roundRect">
            <a:avLst/>
          </a:prstGeom>
          <a:noFill/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Shape 128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86183" y="1713261"/>
            <a:ext cx="497286" cy="5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128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86182" y="2214560"/>
            <a:ext cx="497286" cy="5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128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86182" y="2668451"/>
            <a:ext cx="497286" cy="5044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1289"/>
          <p:cNvSpPr txBox="1"/>
          <p:nvPr/>
        </p:nvSpPr>
        <p:spPr>
          <a:xfrm>
            <a:off x="4166055" y="1733065"/>
            <a:ext cx="1460700" cy="39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ct val="25000"/>
              <a:buFont typeface="Arial"/>
              <a:buNone/>
            </a:pPr>
            <a:r>
              <a:rPr lang="zh-TW" sz="2000" b="1" i="0" u="none" strike="noStrike" cap="none" dirty="0">
                <a:solidFill>
                  <a:srgbClr val="E6770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可搜尋</a:t>
            </a:r>
          </a:p>
        </p:txBody>
      </p:sp>
      <p:sp>
        <p:nvSpPr>
          <p:cNvPr id="10" name="Shape 1290"/>
          <p:cNvSpPr txBox="1"/>
          <p:nvPr/>
        </p:nvSpPr>
        <p:spPr>
          <a:xfrm>
            <a:off x="4193678" y="2233294"/>
            <a:ext cx="1460700" cy="39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ct val="25000"/>
              <a:buFont typeface="Arial"/>
              <a:buNone/>
            </a:pPr>
            <a:r>
              <a:rPr lang="zh-TW" sz="2000" b="1" i="0" u="none" strike="noStrike" cap="none" dirty="0">
                <a:solidFill>
                  <a:srgbClr val="E6770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可編輯</a:t>
            </a:r>
          </a:p>
        </p:txBody>
      </p:sp>
      <p:sp>
        <p:nvSpPr>
          <p:cNvPr id="11" name="Shape 1291"/>
          <p:cNvSpPr txBox="1"/>
          <p:nvPr/>
        </p:nvSpPr>
        <p:spPr>
          <a:xfrm>
            <a:off x="4182822" y="2739889"/>
            <a:ext cx="1460700" cy="39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ct val="25000"/>
              <a:buFont typeface="Arial"/>
              <a:buNone/>
            </a:pPr>
            <a:r>
              <a:rPr lang="zh-TW" sz="2000" b="1" i="0" u="none" strike="noStrike" cap="none" dirty="0">
                <a:solidFill>
                  <a:srgbClr val="E6770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輕鬆歸檔</a:t>
            </a:r>
          </a:p>
        </p:txBody>
      </p:sp>
      <p:grpSp>
        <p:nvGrpSpPr>
          <p:cNvPr id="12" name="Shape 1293"/>
          <p:cNvGrpSpPr/>
          <p:nvPr/>
        </p:nvGrpSpPr>
        <p:grpSpPr>
          <a:xfrm>
            <a:off x="166464" y="1103436"/>
            <a:ext cx="4446054" cy="423345"/>
            <a:chOff x="4014" y="-12"/>
            <a:chExt cx="2495400" cy="557400"/>
          </a:xfrm>
        </p:grpSpPr>
        <p:sp>
          <p:nvSpPr>
            <p:cNvPr id="13" name="Shape 1294"/>
            <p:cNvSpPr/>
            <p:nvPr/>
          </p:nvSpPr>
          <p:spPr>
            <a:xfrm>
              <a:off x="4014" y="-12"/>
              <a:ext cx="2495400" cy="557400"/>
            </a:xfrm>
            <a:prstGeom prst="homePlate">
              <a:avLst>
                <a:gd name="adj" fmla="val 50000"/>
              </a:avLst>
            </a:prstGeom>
            <a:solidFill>
              <a:srgbClr val="00B0F0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4" name="Shape 1295"/>
            <p:cNvSpPr txBox="1"/>
            <p:nvPr/>
          </p:nvSpPr>
          <p:spPr>
            <a:xfrm>
              <a:off x="4014" y="-12"/>
              <a:ext cx="2370000" cy="557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6000" tIns="48000" rIns="24000" bIns="48000" anchor="ctr" anchorCtr="0">
              <a:noAutofit/>
            </a:bodyPr>
            <a:lstStyle/>
            <a:p>
              <a:pPr lvl="0" algn="ctr">
                <a:lnSpc>
                  <a:spcPct val="90000"/>
                </a:lnSpc>
                <a:buClr>
                  <a:srgbClr val="FFFFFF"/>
                </a:buClr>
                <a:buSzPct val="25000"/>
              </a:pPr>
              <a:r>
                <a:rPr lang="zh-TW" altLang="en-US" sz="1800" b="1" dirty="0" smtClean="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擷取</a:t>
              </a:r>
              <a:r>
                <a:rPr lang="zh-TW" sz="1800" b="1" i="0" u="none" strike="noStrike" cap="none" dirty="0" smtClean="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圖片</a:t>
              </a:r>
              <a:r>
                <a:rPr lang="zh-TW" sz="1800" b="1" i="0" u="none" strike="noStrike" cap="none" dirty="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中的文字</a:t>
              </a:r>
            </a:p>
          </p:txBody>
        </p:sp>
      </p:grpSp>
      <p:grpSp>
        <p:nvGrpSpPr>
          <p:cNvPr id="15" name="Shape 1296"/>
          <p:cNvGrpSpPr/>
          <p:nvPr/>
        </p:nvGrpSpPr>
        <p:grpSpPr>
          <a:xfrm>
            <a:off x="4484088" y="1080575"/>
            <a:ext cx="4169178" cy="446206"/>
            <a:chOff x="4571815" y="-30112"/>
            <a:chExt cx="2340000" cy="587500"/>
          </a:xfrm>
        </p:grpSpPr>
        <p:sp>
          <p:nvSpPr>
            <p:cNvPr id="16" name="Shape 1297"/>
            <p:cNvSpPr/>
            <p:nvPr/>
          </p:nvSpPr>
          <p:spPr>
            <a:xfrm>
              <a:off x="4571815" y="-12"/>
              <a:ext cx="2340000" cy="557400"/>
            </a:xfrm>
            <a:prstGeom prst="chevron">
              <a:avLst>
                <a:gd name="adj" fmla="val 50000"/>
              </a:avLst>
            </a:prstGeom>
            <a:solidFill>
              <a:srgbClr val="0070C0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7" name="Shape 1298"/>
            <p:cNvSpPr txBox="1"/>
            <p:nvPr/>
          </p:nvSpPr>
          <p:spPr>
            <a:xfrm>
              <a:off x="4655167" y="-30112"/>
              <a:ext cx="2145900" cy="557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2000" tIns="48000" rIns="24000" bIns="480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zh-TW" sz="1800" b="1" i="0" u="none" strike="noStrike" cap="none" dirty="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可搜尋的文件格式</a:t>
              </a:r>
            </a:p>
          </p:txBody>
        </p:sp>
      </p:grpSp>
      <p:sp>
        <p:nvSpPr>
          <p:cNvPr id="18" name="Shape 1299"/>
          <p:cNvSpPr/>
          <p:nvPr/>
        </p:nvSpPr>
        <p:spPr>
          <a:xfrm rot="10800000">
            <a:off x="5715075" y="1549656"/>
            <a:ext cx="2560800" cy="1966500"/>
          </a:xfrm>
          <a:prstGeom prst="trapezoid">
            <a:avLst>
              <a:gd name="adj" fmla="val 42183"/>
            </a:avLst>
          </a:prstGeom>
          <a:gradFill>
            <a:gsLst>
              <a:gs pos="0">
                <a:srgbClr val="F4F8FB">
                  <a:alpha val="50980"/>
                </a:srgbClr>
              </a:gs>
              <a:gs pos="74000">
                <a:srgbClr val="AEC5E1"/>
              </a:gs>
              <a:gs pos="83000">
                <a:srgbClr val="AEC5E1"/>
              </a:gs>
              <a:gs pos="100000">
                <a:srgbClr val="C8D8EB"/>
              </a:gs>
            </a:gsLst>
            <a:lin ang="18900044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" name="Shape 1300"/>
          <p:cNvCxnSpPr/>
          <p:nvPr/>
        </p:nvCxnSpPr>
        <p:spPr>
          <a:xfrm>
            <a:off x="5817928" y="1728260"/>
            <a:ext cx="501300" cy="10944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Shape 1301"/>
          <p:cNvCxnSpPr/>
          <p:nvPr/>
        </p:nvCxnSpPr>
        <p:spPr>
          <a:xfrm>
            <a:off x="6099877" y="1984771"/>
            <a:ext cx="420000" cy="8898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1" name="Shape 1302"/>
          <p:cNvCxnSpPr/>
          <p:nvPr/>
        </p:nvCxnSpPr>
        <p:spPr>
          <a:xfrm flipH="1">
            <a:off x="7578018" y="2403293"/>
            <a:ext cx="377700" cy="7611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2" name="Shape 1303"/>
          <p:cNvCxnSpPr/>
          <p:nvPr/>
        </p:nvCxnSpPr>
        <p:spPr>
          <a:xfrm flipH="1">
            <a:off x="7728053" y="1743674"/>
            <a:ext cx="455400" cy="9315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Shape 1304"/>
          <p:cNvCxnSpPr/>
          <p:nvPr/>
        </p:nvCxnSpPr>
        <p:spPr>
          <a:xfrm flipH="1">
            <a:off x="7865342" y="1453393"/>
            <a:ext cx="286200" cy="5868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24" name="Shape 1305"/>
          <p:cNvGrpSpPr/>
          <p:nvPr/>
        </p:nvGrpSpPr>
        <p:grpSpPr>
          <a:xfrm>
            <a:off x="6971142" y="1898576"/>
            <a:ext cx="733606" cy="784699"/>
            <a:chOff x="5317159" y="2885399"/>
            <a:chExt cx="776549" cy="961641"/>
          </a:xfrm>
        </p:grpSpPr>
        <p:pic>
          <p:nvPicPr>
            <p:cNvPr id="25" name="Shape 130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317159" y="2885399"/>
              <a:ext cx="776549" cy="9616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Shape 130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458482" y="3019967"/>
              <a:ext cx="494353" cy="4943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" name="Shape 130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00592" y="1555990"/>
            <a:ext cx="736033" cy="7465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8" name="Shape 13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350034" y="2942957"/>
            <a:ext cx="1497631" cy="8424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" name="直線接點 29"/>
          <p:cNvCxnSpPr/>
          <p:nvPr/>
        </p:nvCxnSpPr>
        <p:spPr>
          <a:xfrm>
            <a:off x="357158" y="3857634"/>
            <a:ext cx="928694" cy="785818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30"/>
          <p:cNvCxnSpPr/>
          <p:nvPr/>
        </p:nvCxnSpPr>
        <p:spPr>
          <a:xfrm>
            <a:off x="2714612" y="3214692"/>
            <a:ext cx="2071702" cy="214314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Shape 1283" descr="螢幕快照 2017-10-30 上午11.03.09.png"/>
          <p:cNvPicPr preferRelativeResize="0"/>
          <p:nvPr/>
        </p:nvPicPr>
        <p:blipFill rotWithShape="1">
          <a:blip r:embed="rId10">
            <a:alphaModFix/>
          </a:blip>
          <a:srcRect l="1992" t="22603" r="1622" b="-1681"/>
          <a:stretch/>
        </p:blipFill>
        <p:spPr>
          <a:xfrm>
            <a:off x="1285852" y="3429006"/>
            <a:ext cx="3767162" cy="1279234"/>
          </a:xfrm>
          <a:prstGeom prst="roundRect">
            <a:avLst>
              <a:gd name="adj" fmla="val 11441"/>
            </a:avLst>
          </a:prstGeom>
          <a:noFill/>
          <a:ln w="5715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3" name="圓角矩形 32"/>
          <p:cNvSpPr/>
          <p:nvPr/>
        </p:nvSpPr>
        <p:spPr>
          <a:xfrm>
            <a:off x="1285852" y="3429006"/>
            <a:ext cx="3786214" cy="1285884"/>
          </a:xfrm>
          <a:prstGeom prst="roundRect">
            <a:avLst/>
          </a:prstGeom>
          <a:noFill/>
          <a:ln w="76200">
            <a:solidFill>
              <a:schemeClr val="bg1">
                <a:alpha val="90000"/>
              </a:schemeClr>
            </a:solidFill>
          </a:ln>
          <a:effectLst>
            <a:outerShdw blurRad="63500" sx="102000" sy="102000" algn="ctr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5" name="Shape 202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34422">
            <a:off x="5041729" y="2980213"/>
            <a:ext cx="1046270" cy="897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搜尋、歸檔的小幫手</a:t>
            </a:r>
            <a:r>
              <a:rPr lang="en-US" sz="4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endParaRPr sz="40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93" name="Shape 49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64817" y="1126541"/>
            <a:ext cx="8814367" cy="2915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圖片 3" descr="qfiling icon_51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129016" y="3179907"/>
            <a:ext cx="862586" cy="8625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 descr="Qsirch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3806" y="3179907"/>
            <a:ext cx="858014" cy="8625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TS-328可以幫您做什麼？</a:t>
            </a:r>
            <a:endParaRPr sz="40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99" name="Shape 499"/>
          <p:cNvSpPr txBox="1">
            <a:spLocks noGrp="1"/>
          </p:cNvSpPr>
          <p:nvPr>
            <p:ph type="body" idx="4294967295"/>
          </p:nvPr>
        </p:nvSpPr>
        <p:spPr>
          <a:xfrm>
            <a:off x="475928" y="932329"/>
            <a:ext cx="5218290" cy="36242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427E7B"/>
              </a:buClr>
              <a:buSzPct val="95000"/>
              <a:buChar char="•"/>
            </a:pPr>
            <a:r>
              <a:rPr lang="en-US" b="1" dirty="0">
                <a:solidFill>
                  <a:srgbClr val="427E7B"/>
                </a:solidFill>
                <a:latin typeface="微軟正黑體" pitchFamily="34" charset="-120"/>
                <a:ea typeface="微軟正黑體" pitchFamily="34" charset="-120"/>
              </a:rPr>
              <a:t>最經濟實惠且彈性的RAID5專用機</a:t>
            </a:r>
            <a:endParaRPr b="1" dirty="0">
              <a:solidFill>
                <a:srgbClr val="427E7B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accent4">
                  <a:lumMod val="50000"/>
                </a:schemeClr>
              </a:buClr>
              <a:buSzPct val="95000"/>
              <a:buNone/>
            </a:pPr>
            <a:r>
              <a:rPr lang="en-US" b="1" dirty="0" smtClean="0">
                <a:latin typeface="微軟正黑體" pitchFamily="34" charset="-120"/>
                <a:ea typeface="微軟正黑體" pitchFamily="34" charset="-120"/>
              </a:rPr>
              <a:t>- </a:t>
            </a:r>
            <a:r>
              <a:rPr lang="en-US" b="1" dirty="0" err="1" smtClean="0">
                <a:latin typeface="微軟正黑體" pitchFamily="34" charset="-120"/>
                <a:ea typeface="微軟正黑體" pitchFamily="34" charset="-120"/>
              </a:rPr>
              <a:t>提高硬碟利用率</a:t>
            </a:r>
            <a:endParaRPr b="1" dirty="0">
              <a:latin typeface="微軟正黑體" pitchFamily="34" charset="-120"/>
              <a:ea typeface="微軟正黑體" pitchFamily="34" charset="-120"/>
            </a:endParaRPr>
          </a:p>
          <a:p>
            <a:pPr lvl="1">
              <a:spcBef>
                <a:spcPts val="0"/>
              </a:spcBef>
              <a:buClr>
                <a:schemeClr val="accent4">
                  <a:lumMod val="50000"/>
                </a:schemeClr>
              </a:buClr>
              <a:buSzPct val="95000"/>
              <a:buNone/>
            </a:pP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b="1" dirty="0" err="1" smtClean="0">
                <a:latin typeface="微軟正黑體" pitchFamily="34" charset="-120"/>
                <a:ea typeface="微軟正黑體" pitchFamily="34" charset="-120"/>
              </a:rPr>
              <a:t>亦可安裝</a:t>
            </a:r>
            <a:r>
              <a:rPr lang="en-US" b="1" dirty="0" err="1">
                <a:latin typeface="微軟正黑體" pitchFamily="34" charset="-120"/>
                <a:ea typeface="微軟正黑體" pitchFamily="34" charset="-120"/>
              </a:rPr>
              <a:t>SSD</a:t>
            </a:r>
            <a:r>
              <a:rPr lang="en-US" b="1" dirty="0" err="1" smtClean="0">
                <a:latin typeface="微軟正黑體" pitchFamily="34" charset="-120"/>
                <a:ea typeface="微軟正黑體" pitchFamily="34" charset="-120"/>
              </a:rPr>
              <a:t>使用快取增加系統效能</a:t>
            </a:r>
            <a:endParaRPr lang="en-US" b="1" dirty="0" smtClean="0">
              <a:latin typeface="微軟正黑體" pitchFamily="34" charset="-120"/>
              <a:ea typeface="微軟正黑體" pitchFamily="34" charset="-120"/>
            </a:endParaRPr>
          </a:p>
          <a:p>
            <a:pPr lvl="1">
              <a:spcBef>
                <a:spcPts val="0"/>
              </a:spcBef>
              <a:buClr>
                <a:schemeClr val="accent4">
                  <a:lumMod val="50000"/>
                </a:schemeClr>
              </a:buClr>
              <a:buSzPct val="95000"/>
              <a:buFontTx/>
              <a:buChar char="-"/>
            </a:pPr>
            <a:endParaRPr b="1" dirty="0">
              <a:latin typeface="微軟正黑體" pitchFamily="34" charset="-120"/>
              <a:ea typeface="微軟正黑體" pitchFamily="34" charset="-120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427E7B"/>
              </a:buClr>
              <a:buSzPct val="95000"/>
              <a:buChar char="•"/>
            </a:pPr>
            <a:r>
              <a:rPr lang="en-US" b="1" dirty="0" err="1">
                <a:solidFill>
                  <a:srgbClr val="427E7B"/>
                </a:solidFill>
                <a:latin typeface="微軟正黑體" pitchFamily="34" charset="-120"/>
                <a:ea typeface="微軟正黑體" pitchFamily="34" charset="-120"/>
              </a:rPr>
              <a:t>資料守護</a:t>
            </a:r>
            <a:endParaRPr b="1" dirty="0">
              <a:solidFill>
                <a:srgbClr val="427E7B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1">
              <a:spcBef>
                <a:spcPts val="0"/>
              </a:spcBef>
              <a:buClr>
                <a:schemeClr val="accent4">
                  <a:lumMod val="50000"/>
                </a:schemeClr>
              </a:buClr>
              <a:buSzPct val="95000"/>
              <a:buNone/>
            </a:pPr>
            <a:r>
              <a:rPr lang="en-US" b="1" dirty="0" smtClean="0">
                <a:latin typeface="微軟正黑體" pitchFamily="34" charset="-120"/>
                <a:ea typeface="微軟正黑體" pitchFamily="34" charset="-120"/>
              </a:rPr>
              <a:t>- </a:t>
            </a:r>
            <a:r>
              <a:rPr lang="en-US" b="1" dirty="0" err="1" smtClean="0">
                <a:latin typeface="微軟正黑體" pitchFamily="34" charset="-120"/>
                <a:ea typeface="微軟正黑體" pitchFamily="34" charset="-120"/>
              </a:rPr>
              <a:t>快照備份</a:t>
            </a:r>
            <a:endParaRPr b="1" dirty="0">
              <a:latin typeface="微軟正黑體" pitchFamily="34" charset="-120"/>
              <a:ea typeface="微軟正黑體" pitchFamily="34" charset="-120"/>
            </a:endParaRPr>
          </a:p>
          <a:p>
            <a:pPr lvl="1">
              <a:spcBef>
                <a:spcPts val="0"/>
              </a:spcBef>
              <a:buClr>
                <a:schemeClr val="accent4">
                  <a:lumMod val="50000"/>
                </a:schemeClr>
              </a:buClr>
              <a:buSzPct val="95000"/>
              <a:buNone/>
            </a:pPr>
            <a:r>
              <a:rPr lang="en-US" b="1" dirty="0" smtClean="0">
                <a:latin typeface="微軟正黑體" pitchFamily="34" charset="-120"/>
                <a:ea typeface="微軟正黑體" pitchFamily="34" charset="-120"/>
              </a:rPr>
              <a:t>- Time </a:t>
            </a:r>
            <a:r>
              <a:rPr lang="en-US" b="1" dirty="0">
                <a:latin typeface="微軟正黑體" pitchFamily="34" charset="-120"/>
                <a:ea typeface="微軟正黑體" pitchFamily="34" charset="-120"/>
              </a:rPr>
              <a:t>Machine and Netback Replicator </a:t>
            </a:r>
            <a:r>
              <a:rPr lang="en-US" b="1" dirty="0" err="1">
                <a:latin typeface="微軟正黑體" pitchFamily="34" charset="-120"/>
                <a:ea typeface="微軟正黑體" pitchFamily="34" charset="-120"/>
              </a:rPr>
              <a:t>備份</a:t>
            </a:r>
            <a:endParaRPr b="1" dirty="0">
              <a:latin typeface="微軟正黑體" pitchFamily="34" charset="-120"/>
              <a:ea typeface="微軟正黑體" pitchFamily="34" charset="-120"/>
            </a:endParaRPr>
          </a:p>
          <a:p>
            <a:pPr lvl="1">
              <a:spcBef>
                <a:spcPts val="0"/>
              </a:spcBef>
              <a:buClr>
                <a:schemeClr val="accent4">
                  <a:lumMod val="50000"/>
                </a:schemeClr>
              </a:buClr>
              <a:buSzPct val="95000"/>
              <a:buNone/>
            </a:pP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b="1" dirty="0" err="1" smtClean="0">
                <a:latin typeface="微軟正黑體" pitchFamily="34" charset="-120"/>
                <a:ea typeface="微軟正黑體" pitchFamily="34" charset="-120"/>
              </a:rPr>
              <a:t>雲端空間備份</a:t>
            </a:r>
            <a:endParaRPr lang="en-US" b="1" dirty="0" smtClean="0">
              <a:latin typeface="微軟正黑體" pitchFamily="34" charset="-120"/>
              <a:ea typeface="微軟正黑體" pitchFamily="34" charset="-120"/>
            </a:endParaRPr>
          </a:p>
          <a:p>
            <a:pPr lvl="1">
              <a:spcBef>
                <a:spcPts val="0"/>
              </a:spcBef>
              <a:buClr>
                <a:schemeClr val="accent4">
                  <a:lumMod val="50000"/>
                </a:schemeClr>
              </a:buClr>
              <a:buSzPct val="95000"/>
              <a:buFontTx/>
              <a:buChar char="-"/>
            </a:pPr>
            <a:endParaRPr lang="en-US" b="1" dirty="0" smtClean="0">
              <a:latin typeface="微軟正黑體" pitchFamily="34" charset="-120"/>
              <a:ea typeface="微軟正黑體" pitchFamily="34" charset="-120"/>
            </a:endParaRPr>
          </a:p>
          <a:p>
            <a:pPr lvl="0">
              <a:buClr>
                <a:srgbClr val="427E7B"/>
              </a:buClr>
              <a:buSzPct val="95000"/>
              <a:buChar char="•"/>
            </a:pPr>
            <a:r>
              <a:rPr lang="zh-TW" altLang="en-US" b="1" dirty="0" smtClean="0">
                <a:solidFill>
                  <a:srgbClr val="427E7B"/>
                </a:solidFill>
                <a:latin typeface="微軟正黑體" pitchFamily="34" charset="-120"/>
                <a:ea typeface="微軟正黑體" pitchFamily="34" charset="-120"/>
              </a:rPr>
              <a:t>影音享樂</a:t>
            </a:r>
          </a:p>
          <a:p>
            <a:pPr lvl="1">
              <a:spcBef>
                <a:spcPts val="0"/>
              </a:spcBef>
              <a:buClr>
                <a:schemeClr val="accent4">
                  <a:lumMod val="50000"/>
                </a:schemeClr>
              </a:buClr>
              <a:buSzPct val="95000"/>
              <a:buNone/>
            </a:pP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- 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支援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10bit HEVC 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硬體轉檔</a:t>
            </a:r>
          </a:p>
          <a:p>
            <a:pPr lvl="1">
              <a:spcBef>
                <a:spcPts val="0"/>
              </a:spcBef>
              <a:buClr>
                <a:schemeClr val="accent4">
                  <a:lumMod val="50000"/>
                </a:schemeClr>
              </a:buClr>
              <a:buSzPct val="95000"/>
              <a:buNone/>
            </a:pP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- 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即時或離線轉檔</a:t>
            </a:r>
          </a:p>
          <a:p>
            <a:pPr>
              <a:buClr>
                <a:schemeClr val="accent4">
                  <a:lumMod val="50000"/>
                </a:schemeClr>
              </a:buClr>
              <a:buSzPct val="95000"/>
              <a:buFontTx/>
              <a:buChar char="-"/>
            </a:pPr>
            <a:endParaRPr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" name="Picture 3" descr="C:\Users\Han Tsai\Desktop\HD_直播\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965723" y="1592029"/>
            <a:ext cx="1796140" cy="2698513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5479576" y="932329"/>
            <a:ext cx="45720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42900">
              <a:buClr>
                <a:srgbClr val="427E7B"/>
              </a:buClr>
              <a:buSzPct val="95000"/>
              <a:buChar char="•"/>
            </a:pPr>
            <a:r>
              <a:rPr lang="zh-TW" altLang="en-US" sz="1800" b="1" dirty="0" smtClean="0">
                <a:solidFill>
                  <a:srgbClr val="427E7B"/>
                </a:solidFill>
                <a:latin typeface="微軟正黑體" pitchFamily="34" charset="-120"/>
                <a:ea typeface="微軟正黑體" pitchFamily="34" charset="-120"/>
              </a:rPr>
              <a:t>資料管理</a:t>
            </a:r>
          </a:p>
          <a:p>
            <a:pPr lvl="8">
              <a:buClr>
                <a:schemeClr val="accent4">
                  <a:lumMod val="50000"/>
                </a:schemeClr>
              </a:buClr>
              <a:buSzPct val="95000"/>
            </a:pP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            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- 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全文檢索與智慧歸檔</a:t>
            </a:r>
          </a:p>
          <a:p>
            <a:pPr lvl="3">
              <a:buClr>
                <a:schemeClr val="accent4">
                  <a:lumMod val="50000"/>
                </a:schemeClr>
              </a:buClr>
              <a:buSzPct val="95000"/>
            </a:pP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            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- 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圖像數位化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Shape 504" descr="母片_(ZH+EN)bg.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" y="0"/>
            <a:ext cx="9151998" cy="51479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/>
        </p:nvSpPr>
        <p:spPr>
          <a:xfrm>
            <a:off x="382136" y="2961563"/>
            <a:ext cx="43672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是您最好的選擇</a:t>
            </a:r>
            <a:endParaRPr lang="zh-TW" altLang="en-US" sz="32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/>
        </p:nvSpPr>
        <p:spPr>
          <a:xfrm>
            <a:off x="5580112" y="1721888"/>
            <a:ext cx="3240360" cy="2016224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0994"/>
            </a:avLst>
          </a:prstGeom>
          <a:solidFill>
            <a:srgbClr val="DC4B3C"/>
          </a:solidFill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8" name="圓角矩形 17"/>
          <p:cNvSpPr/>
          <p:nvPr/>
        </p:nvSpPr>
        <p:spPr>
          <a:xfrm>
            <a:off x="6839709" y="2701451"/>
            <a:ext cx="1705539" cy="9256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2" name="Shape 222"/>
          <p:cNvSpPr/>
          <p:nvPr/>
        </p:nvSpPr>
        <p:spPr>
          <a:xfrm>
            <a:off x="323528" y="1721889"/>
            <a:ext cx="3128092" cy="2016224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0996"/>
            </a:avLst>
          </a:prstGeom>
          <a:solidFill>
            <a:schemeClr val="accent4">
              <a:lumMod val="75000"/>
            </a:schemeClr>
          </a:solidFill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2000" b="1" u="none" strike="noStrike" cap="none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6" name="圓角矩形 15"/>
          <p:cNvSpPr/>
          <p:nvPr/>
        </p:nvSpPr>
        <p:spPr>
          <a:xfrm>
            <a:off x="517853" y="2701451"/>
            <a:ext cx="1702374" cy="9256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en-US" sz="4000" u="none" strike="noStrike" cap="none" dirty="0" err="1" smtClean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彈性配置</a:t>
            </a:r>
            <a:r>
              <a:rPr lang="en-US" sz="4000" u="none" strike="noStrike" cap="none" dirty="0" smtClean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 </a:t>
            </a:r>
            <a:r>
              <a:rPr lang="en-US" sz="4000" u="none" strike="noStrike" cap="none" dirty="0" smtClean="0">
                <a:solidFill>
                  <a:schemeClr val="lt1"/>
                </a:solidFill>
                <a:latin typeface="+mj-lt"/>
                <a:ea typeface="Microsoft JhengHei" panose="020B0604030504040204" pitchFamily="34" charset="-120"/>
                <a:sym typeface="Arial"/>
              </a:rPr>
              <a:t>SSD </a:t>
            </a:r>
            <a:r>
              <a:rPr lang="en-US" sz="4000" u="none" strike="noStrike" cap="none" dirty="0" err="1" smtClean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快取加速</a:t>
            </a:r>
            <a:endParaRPr sz="400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219" name="Shape 2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79489" y="1702353"/>
            <a:ext cx="2126261" cy="221457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文字方塊 13"/>
          <p:cNvSpPr txBox="1"/>
          <p:nvPr/>
        </p:nvSpPr>
        <p:spPr>
          <a:xfrm>
            <a:off x="6662731" y="2757787"/>
            <a:ext cx="207067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lt1"/>
              </a:buClr>
              <a:buSzPts val="1400"/>
            </a:pPr>
            <a:r>
              <a:rPr lang="zh-TW" altLang="en-US" sz="2400" b="1" dirty="0" smtClean="0">
                <a:solidFill>
                  <a:srgbClr val="D83928"/>
                </a:solidFill>
                <a:latin typeface="微軟正黑體" pitchFamily="34" charset="-120"/>
                <a:ea typeface="微軟正黑體" pitchFamily="34" charset="-120"/>
              </a:rPr>
              <a:t>資料保護</a:t>
            </a:r>
          </a:p>
          <a:p>
            <a:pPr algn="ctr">
              <a:buClr>
                <a:schemeClr val="lt1"/>
              </a:buClr>
              <a:buSzPts val="1400"/>
            </a:pPr>
            <a:r>
              <a:rPr lang="zh-TW" altLang="en-US" sz="2400" b="1" dirty="0" smtClean="0">
                <a:solidFill>
                  <a:srgbClr val="D83928"/>
                </a:solidFill>
                <a:latin typeface="微軟正黑體" pitchFamily="34" charset="-120"/>
                <a:ea typeface="微軟正黑體" pitchFamily="34" charset="-120"/>
              </a:rPr>
              <a:t>儲存空間</a:t>
            </a:r>
          </a:p>
          <a:p>
            <a:endParaRPr lang="zh-TW" altLang="en-US" dirty="0">
              <a:solidFill>
                <a:srgbClr val="D83928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488210" y="2086413"/>
            <a:ext cx="2352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lt1"/>
              </a:buClr>
              <a:buSzPts val="1400"/>
            </a:pPr>
            <a:r>
              <a:rPr lang="en-US" sz="18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3 x HDD</a:t>
            </a:r>
            <a:r>
              <a:rPr lang="zh-TW" altLang="en-US" sz="18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 組</a:t>
            </a:r>
            <a:r>
              <a:rPr lang="en-US" sz="18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 RAID 5</a:t>
            </a:r>
            <a:endParaRPr lang="en-US" sz="1800" b="1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344048" y="2768020"/>
            <a:ext cx="20706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lt1"/>
              </a:buClr>
              <a:buSzPts val="1400"/>
            </a:pPr>
            <a:r>
              <a:rPr lang="zh-TW" altLang="en-US" sz="2400" b="1" dirty="0" smtClean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高存取效率</a:t>
            </a:r>
          </a:p>
          <a:p>
            <a:pPr lvl="0" algn="ctr">
              <a:buClr>
                <a:schemeClr val="lt1"/>
              </a:buClr>
              <a:buSzPts val="1400"/>
            </a:pPr>
            <a:r>
              <a:rPr lang="zh-TW" altLang="en-US" sz="2400" b="1" dirty="0" smtClean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資料保護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275952" y="1901785"/>
            <a:ext cx="22674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lt1"/>
              </a:buClr>
              <a:buSzPts val="1400"/>
            </a:pPr>
            <a:r>
              <a:rPr lang="en-US" sz="18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1 x SSD </a:t>
            </a:r>
            <a:r>
              <a:rPr lang="zh-TW" altLang="en-US" sz="18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當快取</a:t>
            </a:r>
          </a:p>
          <a:p>
            <a:pPr lvl="0" algn="ctr">
              <a:buClr>
                <a:schemeClr val="lt1"/>
              </a:buClr>
              <a:buSzPts val="1400"/>
            </a:pPr>
            <a:r>
              <a:rPr lang="en-US" altLang="zh-TW" sz="18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2 </a:t>
            </a:r>
            <a:r>
              <a:rPr lang="en-US" sz="18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x HDD </a:t>
            </a:r>
            <a:r>
              <a:rPr lang="zh-TW" altLang="en-US" sz="18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組 </a:t>
            </a:r>
            <a:r>
              <a:rPr lang="en-US" sz="1800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RAID 1</a:t>
            </a:r>
            <a:endParaRPr lang="en-US" sz="1800" b="1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310428" y="1137114"/>
            <a:ext cx="2070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lt1"/>
              </a:buClr>
              <a:buSzPts val="1400"/>
            </a:pPr>
            <a:r>
              <a:rPr lang="zh-TW" altLang="en-US" sz="3200" b="1" dirty="0" smtClean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方案 </a:t>
            </a:r>
            <a:r>
              <a:rPr lang="en-US" altLang="zh-TW" sz="3200" b="1" dirty="0" smtClean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  <a:endParaRPr lang="zh-TW" altLang="en-US" sz="3200" b="1" dirty="0" smtClean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6715140" y="1137114"/>
            <a:ext cx="2070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lt1"/>
              </a:buClr>
              <a:buSzPts val="1400"/>
            </a:pPr>
            <a:r>
              <a:rPr lang="zh-TW" altLang="en-US" sz="3200" b="1" dirty="0" smtClean="0">
                <a:solidFill>
                  <a:srgbClr val="DC4B3C"/>
                </a:solidFill>
                <a:latin typeface="微軟正黑體" pitchFamily="34" charset="-120"/>
                <a:ea typeface="微軟正黑體" pitchFamily="34" charset="-120"/>
              </a:rPr>
              <a:t>方案 </a:t>
            </a:r>
            <a:r>
              <a:rPr lang="en-US" altLang="zh-TW" sz="3200" b="1" dirty="0" smtClean="0">
                <a:solidFill>
                  <a:srgbClr val="DC4B3C"/>
                </a:solidFill>
                <a:latin typeface="微軟正黑體" pitchFamily="34" charset="-120"/>
                <a:ea typeface="微軟正黑體" pitchFamily="34" charset="-120"/>
              </a:rPr>
              <a:t>2</a:t>
            </a:r>
            <a:endParaRPr lang="zh-TW" altLang="en-US" sz="3200" b="1" dirty="0" smtClean="0">
              <a:solidFill>
                <a:srgbClr val="DC4B3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 descr="底_綠.png"/>
          <p:cNvPicPr>
            <a:picLocks noChangeAspect="1"/>
          </p:cNvPicPr>
          <p:nvPr/>
        </p:nvPicPr>
        <p:blipFill>
          <a:blip r:embed="rId3"/>
          <a:srcRect t="22404" b="23497"/>
          <a:stretch>
            <a:fillRect/>
          </a:stretch>
        </p:blipFill>
        <p:spPr>
          <a:xfrm>
            <a:off x="0" y="1499616"/>
            <a:ext cx="9144000" cy="2794406"/>
          </a:xfrm>
          <a:prstGeom prst="rect">
            <a:avLst/>
          </a:prstGeom>
        </p:spPr>
      </p:pic>
      <p:pic>
        <p:nvPicPr>
          <p:cNvPr id="228" name="Shape 228" descr="C:\Users\user\Desktop\TS-x28A_PPT\GPU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9615" y="1007452"/>
            <a:ext cx="6274385" cy="3768989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r>
              <a:rPr lang="en-US" sz="4000" u="none" strike="noStrike" cap="none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四核心處理器與</a:t>
            </a:r>
            <a:r>
              <a:rPr lang="en-US" sz="4000" u="none" strike="noStrike" cap="none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DDR4記憶體</a:t>
            </a:r>
            <a:endParaRPr sz="4000" u="none" strike="noStrike" cap="none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31" name="Shape 231"/>
          <p:cNvSpPr/>
          <p:nvPr/>
        </p:nvSpPr>
        <p:spPr>
          <a:xfrm>
            <a:off x="2195736" y="3003798"/>
            <a:ext cx="3096344" cy="792088"/>
          </a:xfrm>
          <a:prstGeom prst="rect">
            <a:avLst/>
          </a:prstGeom>
          <a:solidFill>
            <a:srgbClr val="DC4B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Shape 232"/>
          <p:cNvSpPr/>
          <p:nvPr/>
        </p:nvSpPr>
        <p:spPr>
          <a:xfrm>
            <a:off x="2195736" y="2067694"/>
            <a:ext cx="3096344" cy="792088"/>
          </a:xfrm>
          <a:prstGeom prst="rect">
            <a:avLst/>
          </a:prstGeom>
          <a:solidFill>
            <a:srgbClr val="DC4B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Shape 236"/>
          <p:cNvSpPr txBox="1"/>
          <p:nvPr/>
        </p:nvSpPr>
        <p:spPr>
          <a:xfrm>
            <a:off x="2225485" y="2194458"/>
            <a:ext cx="2951729" cy="665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400"/>
              <a:buFont typeface="Arial"/>
              <a:buNone/>
            </a:pPr>
            <a:r>
              <a:rPr lang="en-US" sz="1800" b="1" i="0" u="none" strike="noStrike" cap="none" dirty="0" err="1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Realtek</a:t>
            </a:r>
            <a:r>
              <a:rPr lang="en-US" sz="1800" b="1" i="0" u="none" strike="noStrike" cap="none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RTD1296 </a:t>
            </a:r>
            <a:r>
              <a:rPr lang="zh-Hant" altLang="en-US" sz="1800" b="1" i="0" u="none" strike="noStrike" cap="none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四</a:t>
            </a:r>
            <a:r>
              <a:rPr lang="zh-Hant" altLang="en-US" sz="1800" b="1" i="0" u="none" strike="noStrike" cap="none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核心</a:t>
            </a:r>
            <a:endParaRPr lang="en-US" altLang="zh-Hant" sz="1800" b="1" i="0" u="none" strike="noStrike" cap="none" dirty="0" smtClean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400"/>
              <a:buFont typeface="Arial"/>
              <a:buNone/>
            </a:pPr>
            <a:r>
              <a:rPr lang="en-US" sz="1800" b="1" i="0" u="none" strike="noStrike" cap="none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64-bit </a:t>
            </a:r>
            <a:r>
              <a:rPr lang="en-US" sz="1800" b="1" i="0" u="none" strike="noStrike" cap="none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1.4G </a:t>
            </a:r>
            <a:r>
              <a:rPr lang="zh-Hant" altLang="en-US" sz="1800" b="1" i="0" u="none" strike="noStrike" cap="none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處理器</a:t>
            </a:r>
            <a:endParaRPr sz="1800" b="1" i="0" u="none" strike="noStrike" cap="none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37" name="Shape 237"/>
          <p:cNvSpPr txBox="1"/>
          <p:nvPr/>
        </p:nvSpPr>
        <p:spPr>
          <a:xfrm>
            <a:off x="2326643" y="3170111"/>
            <a:ext cx="2850571" cy="49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400"/>
              <a:buFont typeface="Arial"/>
              <a:buNone/>
            </a:pPr>
            <a:r>
              <a:rPr lang="zh-Hant" altLang="en-US" sz="2400" b="1" u="none" strike="noStrike" cap="none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硬體加密引擎</a:t>
            </a:r>
            <a:endParaRPr sz="2400" b="1" u="none" strike="noStrike" cap="none" dirty="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238" name="Shape 2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5720" y="1928808"/>
            <a:ext cx="1857388" cy="19345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群組 13"/>
          <p:cNvGrpSpPr/>
          <p:nvPr/>
        </p:nvGrpSpPr>
        <p:grpSpPr>
          <a:xfrm>
            <a:off x="1462332" y="1288473"/>
            <a:ext cx="2814566" cy="338554"/>
            <a:chOff x="1613418" y="4155926"/>
            <a:chExt cx="2814566" cy="338554"/>
          </a:xfrm>
        </p:grpSpPr>
        <p:sp>
          <p:nvSpPr>
            <p:cNvPr id="15" name="文字方塊 14"/>
            <p:cNvSpPr txBox="1"/>
            <p:nvPr/>
          </p:nvSpPr>
          <p:spPr>
            <a:xfrm>
              <a:off x="2195736" y="4155926"/>
              <a:ext cx="22322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1600" b="1" dirty="0" smtClean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DDR4 2GB </a:t>
              </a:r>
              <a:r>
                <a:rPr kumimoji="1" lang="zh-TW" altLang="en-US" sz="1600" b="1" dirty="0" smtClean="0">
                  <a:solidFill>
                    <a:srgbClr val="C00000"/>
                  </a:solidFill>
                  <a:latin typeface="微軟正黑體" pitchFamily="34" charset="-120"/>
                  <a:ea typeface="微軟正黑體" pitchFamily="34" charset="-120"/>
                </a:rPr>
                <a:t>記憶體</a:t>
              </a:r>
              <a:endParaRPr kumimoji="1" lang="zh-TW" altLang="en-US" sz="1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" name="等腰三角形 15"/>
            <p:cNvSpPr/>
            <p:nvPr/>
          </p:nvSpPr>
          <p:spPr>
            <a:xfrm rot="5400000">
              <a:off x="1979712" y="4235193"/>
              <a:ext cx="324036" cy="180020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等腰三角形 16"/>
            <p:cNvSpPr/>
            <p:nvPr/>
          </p:nvSpPr>
          <p:spPr>
            <a:xfrm rot="5400000">
              <a:off x="1739375" y="4235193"/>
              <a:ext cx="324036" cy="180020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等腰三角形 17"/>
            <p:cNvSpPr/>
            <p:nvPr/>
          </p:nvSpPr>
          <p:spPr>
            <a:xfrm rot="5400000">
              <a:off x="1541410" y="4235193"/>
              <a:ext cx="324036" cy="180020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等腰三角形 56"/>
          <p:cNvSpPr/>
          <p:nvPr/>
        </p:nvSpPr>
        <p:spPr>
          <a:xfrm rot="5400000">
            <a:off x="-293161" y="1249125"/>
            <a:ext cx="3544266" cy="2957946"/>
          </a:xfrm>
          <a:prstGeom prst="triangle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en-US" sz="4000" u="none" strike="noStrike" cap="none" dirty="0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硬體配置</a:t>
            </a:r>
            <a:endParaRPr sz="400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244" name="Shape 2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01130" y="1851670"/>
            <a:ext cx="2126261" cy="2214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Shape 245"/>
          <p:cNvPicPr preferRelativeResize="0"/>
          <p:nvPr/>
        </p:nvPicPr>
        <p:blipFill rotWithShape="1">
          <a:blip r:embed="rId4">
            <a:alphaModFix/>
          </a:blip>
          <a:srcRect l="21996" t="2401" r="22869" b="2400"/>
          <a:stretch/>
        </p:blipFill>
        <p:spPr>
          <a:xfrm>
            <a:off x="4211960" y="1080423"/>
            <a:ext cx="3168352" cy="3419808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Shape 246"/>
          <p:cNvSpPr txBox="1"/>
          <p:nvPr/>
        </p:nvSpPr>
        <p:spPr>
          <a:xfrm>
            <a:off x="81892" y="2238422"/>
            <a:ext cx="172819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u="none" strike="noStrike" cap="none" dirty="0" err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指示燈號</a:t>
            </a:r>
            <a:r>
              <a:rPr lang="en-US" sz="1200" b="1" u="none" strike="noStrike" cap="none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：</a:t>
            </a:r>
            <a:endParaRPr sz="1200" b="1" u="none" strike="noStrike" cap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u="none" strike="noStrike" cap="none" dirty="0" err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狀態</a:t>
            </a:r>
            <a:r>
              <a:rPr lang="en-US" sz="1200" b="1" u="none" strike="noStrike" cap="none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, </a:t>
            </a:r>
            <a:r>
              <a:rPr lang="en-US" sz="1200" b="1" u="none" strike="noStrike" cap="none" dirty="0" err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網路</a:t>
            </a:r>
            <a:r>
              <a:rPr lang="en-US" sz="1200" b="1" u="none" strike="noStrike" cap="none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, </a:t>
            </a:r>
            <a:endParaRPr lang="en-US" sz="1200" b="1" u="none" strike="noStrike" cap="none" dirty="0" smtClean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u="none" strike="noStrike" cap="none" dirty="0" err="1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硬碟</a:t>
            </a:r>
            <a:r>
              <a:rPr lang="en-US" sz="1200" b="1" u="none" strike="noStrike" cap="none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,</a:t>
            </a:r>
            <a:r>
              <a:rPr lang="en-US" sz="1200" b="1" i="0" u="none" strike="noStrike" cap="none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USB</a:t>
            </a:r>
            <a:endParaRPr sz="1200" b="1" i="0" u="none" strike="noStrike" cap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47" name="Shape 247"/>
          <p:cNvSpPr/>
          <p:nvPr/>
        </p:nvSpPr>
        <p:spPr>
          <a:xfrm>
            <a:off x="1345146" y="2139702"/>
            <a:ext cx="432048" cy="936104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8" name="Shape 248"/>
          <p:cNvCxnSpPr>
            <a:stCxn id="247" idx="1"/>
          </p:cNvCxnSpPr>
          <p:nvPr/>
        </p:nvCxnSpPr>
        <p:spPr>
          <a:xfrm rot="10800000" flipV="1">
            <a:off x="939636" y="2607753"/>
            <a:ext cx="405510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EF7C0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49" name="Shape 249"/>
          <p:cNvSpPr txBox="1"/>
          <p:nvPr/>
        </p:nvSpPr>
        <p:spPr>
          <a:xfrm>
            <a:off x="81892" y="3167898"/>
            <a:ext cx="115212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u="none" strike="noStrike" cap="none" dirty="0" err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電源按鍵</a:t>
            </a:r>
            <a:endParaRPr sz="1200" b="1" u="none" strike="noStrike" cap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cxnSp>
        <p:nvCxnSpPr>
          <p:cNvPr id="250" name="Shape 250"/>
          <p:cNvCxnSpPr/>
          <p:nvPr/>
        </p:nvCxnSpPr>
        <p:spPr>
          <a:xfrm rot="10800000">
            <a:off x="940713" y="3299441"/>
            <a:ext cx="457208" cy="1588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EF7C0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52" name="Shape 252"/>
          <p:cNvSpPr txBox="1"/>
          <p:nvPr/>
        </p:nvSpPr>
        <p:spPr>
          <a:xfrm>
            <a:off x="81892" y="3487254"/>
            <a:ext cx="115212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i="0" u="none" strike="noStrike" cap="none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USB3.0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i="0" u="none" strike="noStrike" cap="none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en-US" sz="1200" b="1" u="none" strike="noStrike" cap="none" dirty="0" err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一鍵備份</a:t>
            </a:r>
            <a:endParaRPr sz="1200" b="1" u="none" strike="noStrike" cap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cxnSp>
        <p:nvCxnSpPr>
          <p:cNvPr id="253" name="Shape 253"/>
          <p:cNvCxnSpPr/>
          <p:nvPr/>
        </p:nvCxnSpPr>
        <p:spPr>
          <a:xfrm rot="10800000">
            <a:off x="4058884" y="2511484"/>
            <a:ext cx="584368" cy="946"/>
          </a:xfrm>
          <a:prstGeom prst="straightConnector1">
            <a:avLst/>
          </a:prstGeom>
          <a:noFill/>
          <a:ln w="19050" cap="flat" cmpd="sng">
            <a:solidFill>
              <a:srgbClr val="EF7C0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54" name="Shape 254"/>
          <p:cNvSpPr txBox="1"/>
          <p:nvPr/>
        </p:nvSpPr>
        <p:spPr>
          <a:xfrm>
            <a:off x="3316337" y="2234238"/>
            <a:ext cx="932489" cy="460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1 x 9 cm </a:t>
            </a:r>
            <a:endParaRPr lang="en-US" sz="1200" b="1" i="0" u="none" strike="noStrike" cap="none" dirty="0" smtClean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u="none" strike="noStrike" cap="none" dirty="0" err="1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散熱風扇</a:t>
            </a:r>
            <a:endParaRPr sz="1200" b="1" u="none" strike="noStrike" cap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cxnSp>
        <p:nvCxnSpPr>
          <p:cNvPr id="255" name="Shape 255"/>
          <p:cNvCxnSpPr/>
          <p:nvPr/>
        </p:nvCxnSpPr>
        <p:spPr>
          <a:xfrm rot="10800000">
            <a:off x="4058884" y="3425080"/>
            <a:ext cx="584368" cy="505989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EF7C0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56" name="Shape 256"/>
          <p:cNvSpPr txBox="1"/>
          <p:nvPr/>
        </p:nvSpPr>
        <p:spPr>
          <a:xfrm>
            <a:off x="3316337" y="3152355"/>
            <a:ext cx="800998" cy="498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u="none" strike="noStrike" cap="none" dirty="0" err="1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防盜安全</a:t>
            </a:r>
            <a:endParaRPr lang="en-US" sz="1200" b="1" u="none" strike="noStrike" cap="none" dirty="0" smtClean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u="none" strike="noStrike" cap="none" dirty="0" err="1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鎖</a:t>
            </a:r>
            <a:r>
              <a:rPr lang="en-US" sz="1200" b="1" i="0" u="none" strike="noStrike" cap="none" dirty="0" err="1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孔</a:t>
            </a:r>
            <a:endParaRPr sz="1200" b="1" i="0" u="none" strike="noStrike" cap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57" name="Shape 257"/>
          <p:cNvSpPr txBox="1"/>
          <p:nvPr/>
        </p:nvSpPr>
        <p:spPr>
          <a:xfrm>
            <a:off x="3316337" y="3807536"/>
            <a:ext cx="167829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u="none" strike="noStrike" cap="none" dirty="0" err="1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內建揚</a:t>
            </a:r>
            <a:endParaRPr lang="en-US" sz="1200" b="1" u="none" strike="noStrike" cap="none" dirty="0" smtClean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u="none" strike="noStrike" cap="none" dirty="0" err="1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聲器</a:t>
            </a:r>
            <a:endParaRPr sz="1200" b="1" u="none" strike="noStrike" cap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cxnSp>
        <p:nvCxnSpPr>
          <p:cNvPr id="258" name="Shape 258"/>
          <p:cNvCxnSpPr/>
          <p:nvPr/>
        </p:nvCxnSpPr>
        <p:spPr>
          <a:xfrm rot="10800000">
            <a:off x="4058889" y="4066253"/>
            <a:ext cx="1166257" cy="1"/>
          </a:xfrm>
          <a:prstGeom prst="straightConnector1">
            <a:avLst/>
          </a:prstGeom>
          <a:noFill/>
          <a:ln w="19050" cap="flat" cmpd="sng">
            <a:solidFill>
              <a:srgbClr val="EF7C0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59" name="Shape 259"/>
          <p:cNvSpPr txBox="1"/>
          <p:nvPr/>
        </p:nvSpPr>
        <p:spPr>
          <a:xfrm>
            <a:off x="7633161" y="1613163"/>
            <a:ext cx="106673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u="none" strike="noStrike" cap="none" dirty="0" err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系統重置</a:t>
            </a:r>
            <a:endParaRPr sz="1200" b="1" u="none" strike="noStrike" cap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61" name="Shape 261"/>
          <p:cNvSpPr txBox="1"/>
          <p:nvPr/>
        </p:nvSpPr>
        <p:spPr>
          <a:xfrm>
            <a:off x="7600665" y="2041229"/>
            <a:ext cx="121698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u="none" strike="noStrike" cap="none" dirty="0" err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工程維護埠</a:t>
            </a:r>
            <a:endParaRPr sz="1200" b="1" u="none" strike="noStrike" cap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cxnSp>
        <p:nvCxnSpPr>
          <p:cNvPr id="262" name="Shape 262"/>
          <p:cNvCxnSpPr/>
          <p:nvPr/>
        </p:nvCxnSpPr>
        <p:spPr>
          <a:xfrm>
            <a:off x="7078642" y="2173678"/>
            <a:ext cx="542196" cy="1588"/>
          </a:xfrm>
          <a:prstGeom prst="straightConnector1">
            <a:avLst/>
          </a:prstGeom>
          <a:noFill/>
          <a:ln w="19050" cap="flat" cmpd="sng">
            <a:solidFill>
              <a:srgbClr val="EF7C0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63" name="Shape 263"/>
          <p:cNvSpPr txBox="1"/>
          <p:nvPr/>
        </p:nvSpPr>
        <p:spPr>
          <a:xfrm>
            <a:off x="7600665" y="2343932"/>
            <a:ext cx="1465618" cy="234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3.5mm</a:t>
            </a:r>
            <a:r>
              <a:rPr lang="en-US" sz="1200" b="1" u="none" strike="noStrike" cap="none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音源輸出孔</a:t>
            </a:r>
            <a:endParaRPr sz="1200" b="1" u="none" strike="noStrike" cap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cxnSp>
        <p:nvCxnSpPr>
          <p:cNvPr id="264" name="Shape 264"/>
          <p:cNvCxnSpPr/>
          <p:nvPr/>
        </p:nvCxnSpPr>
        <p:spPr>
          <a:xfrm>
            <a:off x="7078642" y="2464521"/>
            <a:ext cx="481800" cy="600"/>
          </a:xfrm>
          <a:prstGeom prst="bentConnector3">
            <a:avLst>
              <a:gd name="adj1" fmla="val 49988"/>
            </a:avLst>
          </a:prstGeom>
          <a:noFill/>
          <a:ln w="19050" cap="flat" cmpd="sng">
            <a:solidFill>
              <a:srgbClr val="EF7C0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65" name="Shape 265"/>
          <p:cNvSpPr/>
          <p:nvPr/>
        </p:nvSpPr>
        <p:spPr>
          <a:xfrm>
            <a:off x="6739193" y="2607754"/>
            <a:ext cx="432048" cy="874622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Shape 266"/>
          <p:cNvSpPr txBox="1"/>
          <p:nvPr/>
        </p:nvSpPr>
        <p:spPr>
          <a:xfrm>
            <a:off x="7600665" y="2861055"/>
            <a:ext cx="146561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2 x </a:t>
            </a:r>
            <a:r>
              <a:rPr lang="en-US" sz="1200" b="1" i="0" u="none" strike="noStrike" cap="none" dirty="0" err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GbE</a:t>
            </a:r>
            <a:r>
              <a:rPr lang="en-US" sz="1200" b="1" i="0" u="none" strike="noStrike" cap="none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en-US" sz="1200" b="1" i="0" u="none" strike="noStrike" cap="none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RJ-45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u="none" strike="noStrike" cap="none" dirty="0" err="1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網路孔</a:t>
            </a:r>
            <a:endParaRPr sz="1200" b="1" u="none" strike="noStrike" cap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cxnSp>
        <p:nvCxnSpPr>
          <p:cNvPr id="267" name="Shape 267"/>
          <p:cNvCxnSpPr/>
          <p:nvPr/>
        </p:nvCxnSpPr>
        <p:spPr>
          <a:xfrm>
            <a:off x="7171241" y="3075806"/>
            <a:ext cx="429424" cy="1588"/>
          </a:xfrm>
          <a:prstGeom prst="straightConnector1">
            <a:avLst/>
          </a:prstGeom>
          <a:noFill/>
          <a:ln w="19050" cap="flat" cmpd="sng">
            <a:solidFill>
              <a:srgbClr val="EF7C0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68" name="Shape 268"/>
          <p:cNvSpPr/>
          <p:nvPr/>
        </p:nvSpPr>
        <p:spPr>
          <a:xfrm>
            <a:off x="6739193" y="3501229"/>
            <a:ext cx="432048" cy="318641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Shape 269"/>
          <p:cNvSpPr txBox="1"/>
          <p:nvPr/>
        </p:nvSpPr>
        <p:spPr>
          <a:xfrm>
            <a:off x="7600665" y="3482666"/>
            <a:ext cx="159091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1 x USB3.0 &amp; </a:t>
            </a:r>
            <a:endParaRPr lang="en-US" sz="1200" b="1" i="0" u="none" strike="noStrike" cap="none" dirty="0" smtClean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i="0" u="none" strike="noStrike" cap="none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1 </a:t>
            </a:r>
            <a:r>
              <a:rPr lang="en-US" sz="1200" b="1" i="0" u="none" strike="noStrike" cap="none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x USB2.0埠</a:t>
            </a:r>
            <a:endParaRPr sz="1200" b="1" i="0" u="none" strike="noStrike" cap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71" name="Shape 271"/>
          <p:cNvSpPr txBox="1"/>
          <p:nvPr/>
        </p:nvSpPr>
        <p:spPr>
          <a:xfrm>
            <a:off x="4921294" y="4512106"/>
            <a:ext cx="159091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DC 12V</a:t>
            </a:r>
            <a:r>
              <a:rPr lang="en-US" sz="1200" b="1" u="none" strike="noStrike" cap="none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電源輸入</a:t>
            </a:r>
            <a:endParaRPr sz="1200" b="1" u="none" strike="noStrike" cap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cxnSp>
        <p:nvCxnSpPr>
          <p:cNvPr id="41" name="Shape 267"/>
          <p:cNvCxnSpPr/>
          <p:nvPr/>
        </p:nvCxnSpPr>
        <p:spPr>
          <a:xfrm flipV="1">
            <a:off x="7171241" y="3686182"/>
            <a:ext cx="449597" cy="1588"/>
          </a:xfrm>
          <a:prstGeom prst="straightConnector1">
            <a:avLst/>
          </a:prstGeom>
          <a:noFill/>
          <a:ln w="19050" cap="flat" cmpd="sng">
            <a:solidFill>
              <a:srgbClr val="EF7C02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43" name="Shape 267"/>
          <p:cNvCxnSpPr/>
          <p:nvPr/>
        </p:nvCxnSpPr>
        <p:spPr>
          <a:xfrm rot="10800000" flipV="1">
            <a:off x="6246421" y="4066251"/>
            <a:ext cx="649865" cy="582936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EF7C02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56" name="Shape 250"/>
          <p:cNvCxnSpPr/>
          <p:nvPr/>
        </p:nvCxnSpPr>
        <p:spPr>
          <a:xfrm rot="10800000">
            <a:off x="939636" y="3686182"/>
            <a:ext cx="457208" cy="1588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EF7C02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60" name="Shape 262"/>
          <p:cNvCxnSpPr/>
          <p:nvPr/>
        </p:nvCxnSpPr>
        <p:spPr>
          <a:xfrm>
            <a:off x="7078642" y="1720372"/>
            <a:ext cx="544205" cy="1588"/>
          </a:xfrm>
          <a:prstGeom prst="straightConnector1">
            <a:avLst/>
          </a:prstGeom>
          <a:noFill/>
          <a:ln w="19050" cap="flat" cmpd="sng">
            <a:solidFill>
              <a:srgbClr val="EF7C02"/>
            </a:solidFill>
            <a:prstDash val="solid"/>
            <a:round/>
            <a:headEnd type="oval" w="med" len="med"/>
            <a:tailEnd type="oval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/>
          <p:nvPr/>
        </p:nvSpPr>
        <p:spPr>
          <a:xfrm>
            <a:off x="799210" y="3058347"/>
            <a:ext cx="4126229" cy="116872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1" u="none" strike="noStrike" cap="none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 </a:t>
            </a:r>
            <a:r>
              <a:rPr lang="en-US" sz="1600" b="1" u="none" strike="noStrike" cap="none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靜音風扇順暢導熱</a:t>
            </a:r>
            <a:endParaRPr sz="1600" b="1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1" u="none" strike="noStrike" cap="none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 噪音值僅</a:t>
            </a:r>
            <a:r>
              <a:rPr lang="en-US" sz="1600" b="1" i="0" u="none" strike="noStrike" cap="none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：16.5 dB</a:t>
            </a:r>
            <a:r>
              <a:rPr lang="zh-TW" altLang="en-US" sz="1600" b="1" i="0" u="none" strike="noStrike" cap="none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en-US" sz="1600" b="1" i="0" u="none" strike="noStrike" cap="none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(</a:t>
            </a:r>
            <a:r>
              <a:rPr lang="en-US" sz="16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A)</a:t>
            </a:r>
            <a:endParaRPr sz="1600"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81" name="Shape 281"/>
          <p:cNvSpPr txBox="1"/>
          <p:nvPr/>
        </p:nvSpPr>
        <p:spPr>
          <a:xfrm>
            <a:off x="799210" y="1510320"/>
            <a:ext cx="4126229" cy="1149713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8575"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1" i="0" u="none" strike="noStrike" cap="none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 ARM </a:t>
            </a:r>
            <a:r>
              <a:rPr lang="en-US" sz="16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CotexA53 </a:t>
            </a:r>
            <a:r>
              <a:rPr lang="en-US" sz="1600" b="1" u="none" strike="noStrike" cap="none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低功耗架構</a:t>
            </a:r>
            <a:endParaRPr sz="1600" b="1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1" u="none" strike="noStrike" cap="none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 </a:t>
            </a:r>
            <a:r>
              <a:rPr lang="en-US" sz="1600" b="1" u="none" strike="noStrike" cap="none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硬碟待命中</a:t>
            </a:r>
            <a:r>
              <a:rPr lang="en-US" sz="1600" b="1" i="0" u="none" strike="noStrike" cap="none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：7.24</a:t>
            </a:r>
            <a:r>
              <a:rPr lang="zh-TW" altLang="en-US" sz="1600" b="1" i="0" u="none" strike="noStrike" cap="none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en-US" sz="1600" b="1" i="0" u="none" strike="noStrike" cap="none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W</a:t>
            </a:r>
            <a:endParaRPr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1" u="none" strike="noStrike" cap="none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 </a:t>
            </a:r>
            <a:r>
              <a:rPr lang="en-US" sz="1600" b="1" u="none" strike="noStrike" cap="none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系統運轉中</a:t>
            </a:r>
            <a:r>
              <a:rPr lang="en-US" sz="1600" b="1" i="0" u="none" strike="noStrike" cap="none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： </a:t>
            </a:r>
            <a:r>
              <a:rPr 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18.35</a:t>
            </a:r>
            <a:r>
              <a:rPr lang="zh-TW" altLang="en-US" sz="1600" b="1" i="0" u="none" strike="noStrike" cap="none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en-US" sz="1600" b="1" i="0" u="none" strike="noStrike" cap="none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W</a:t>
            </a:r>
            <a:endParaRPr sz="1600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en-US" sz="4000" u="none" strike="noStrike" cap="none" dirty="0" err="1" smtClean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極簡美學</a:t>
            </a:r>
            <a:r>
              <a:rPr lang="zh-TW" altLang="en-US" sz="4000" u="none" strike="noStrike" cap="none" dirty="0" smtClean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 </a:t>
            </a:r>
            <a:r>
              <a:rPr lang="en-US" sz="4000" u="none" strike="noStrike" cap="none" dirty="0" smtClean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 </a:t>
            </a:r>
            <a:r>
              <a:rPr lang="en-US" sz="4000" u="none" strike="noStrike" cap="none" dirty="0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低噪省電</a:t>
            </a:r>
            <a:endParaRPr sz="400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278" name="Shape 27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084839" y="673752"/>
            <a:ext cx="3540610" cy="397256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48"/>
          <p:cNvSpPr/>
          <p:nvPr/>
        </p:nvSpPr>
        <p:spPr>
          <a:xfrm rot="5400000">
            <a:off x="3575079" y="2835510"/>
            <a:ext cx="445673" cy="445673"/>
          </a:xfrm>
          <a:prstGeom prst="chevron">
            <a:avLst>
              <a:gd name="adj" fmla="val 50000"/>
            </a:avLst>
          </a:prstGeom>
          <a:solidFill>
            <a:schemeClr val="lt1">
              <a:alpha val="40784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148"/>
          <p:cNvSpPr/>
          <p:nvPr/>
        </p:nvSpPr>
        <p:spPr>
          <a:xfrm rot="5400000">
            <a:off x="3508857" y="1287483"/>
            <a:ext cx="445673" cy="445673"/>
          </a:xfrm>
          <a:prstGeom prst="chevron">
            <a:avLst>
              <a:gd name="adj" fmla="val 50000"/>
            </a:avLst>
          </a:prstGeom>
          <a:solidFill>
            <a:schemeClr val="lt1">
              <a:alpha val="40784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/>
          <p:nvPr/>
        </p:nvSpPr>
        <p:spPr>
          <a:xfrm>
            <a:off x="398846" y="3969293"/>
            <a:ext cx="5239347" cy="658434"/>
          </a:xfrm>
          <a:prstGeom prst="rect">
            <a:avLst/>
          </a:prstGeom>
          <a:solidFill>
            <a:srgbClr val="3A63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1" name="Shape 291"/>
          <p:cNvPicPr preferRelativeResize="0"/>
          <p:nvPr/>
        </p:nvPicPr>
        <p:blipFill rotWithShape="1">
          <a:blip r:embed="rId3">
            <a:alphaModFix/>
          </a:blip>
          <a:srcRect l="-2887" t="18585" r="-6299"/>
          <a:stretch/>
        </p:blipFill>
        <p:spPr>
          <a:xfrm>
            <a:off x="3843635" y="3692641"/>
            <a:ext cx="1560262" cy="8113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92" name="Shape 292"/>
          <p:cNvSpPr txBox="1"/>
          <p:nvPr/>
        </p:nvSpPr>
        <p:spPr>
          <a:xfrm>
            <a:off x="398846" y="4173984"/>
            <a:ext cx="3286660" cy="336131"/>
          </a:xfrm>
          <a:prstGeom prst="rect">
            <a:avLst/>
          </a:prstGeom>
          <a:solidFill>
            <a:srgbClr val="3A633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lt1"/>
              </a:buClr>
              <a:buSzPts val="1400"/>
            </a:pPr>
            <a:r>
              <a:rPr lang="en-US" sz="1400" b="1" u="none" strike="noStrike" cap="none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附贈</a:t>
            </a:r>
            <a:r>
              <a:rPr lang="en-US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x </a:t>
            </a:r>
            <a:r>
              <a:rPr lang="en-US" sz="14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2.5 </a:t>
            </a:r>
            <a:r>
              <a:rPr lang="zh-TW" altLang="en-US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吋 </a:t>
            </a:r>
            <a:r>
              <a:rPr lang="en-US" sz="14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HDD/</a:t>
            </a:r>
            <a:r>
              <a:rPr lang="en-US" sz="1400" b="1" i="0" u="none" strike="noStrike" cap="none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SSD</a:t>
            </a:r>
            <a:r>
              <a:rPr lang="en-US" sz="1400" b="1" u="none" strike="noStrike" cap="none" dirty="0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轉盤使用快取</a:t>
            </a:r>
            <a:r>
              <a:rPr lang="en-US" sz="1400" b="1" u="none" strike="noStrike" cap="none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 </a:t>
            </a:r>
            <a:endParaRPr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xfrm>
            <a:off x="323529" y="65780"/>
            <a:ext cx="6576036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200"/>
            </a:pPr>
            <a:r>
              <a:rPr lang="zh-TW" altLang="en-US" sz="4000" dirty="0" smtClean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支援熱插拔的隱藏式磁碟槽</a:t>
            </a:r>
            <a:endParaRPr sz="4000" u="none" strike="noStrike" cap="none" dirty="0">
              <a:solidFill>
                <a:srgbClr val="FFFF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293" name="Shape 293"/>
          <p:cNvSpPr/>
          <p:nvPr/>
        </p:nvSpPr>
        <p:spPr>
          <a:xfrm rot="5400000">
            <a:off x="621682" y="3692641"/>
            <a:ext cx="445673" cy="445673"/>
          </a:xfrm>
          <a:prstGeom prst="chevron">
            <a:avLst>
              <a:gd name="adj" fmla="val 50000"/>
            </a:avLst>
          </a:prstGeom>
          <a:solidFill>
            <a:schemeClr val="lt1">
              <a:alpha val="4039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4" name="Shape 294" descr="TS-328_QIG_2.png"/>
          <p:cNvPicPr preferRelativeResize="0"/>
          <p:nvPr/>
        </p:nvPicPr>
        <p:blipFill rotWithShape="1">
          <a:blip r:embed="rId4">
            <a:alphaModFix/>
          </a:blip>
          <a:srcRect l="22256" r="12831" b="63889"/>
          <a:stretch/>
        </p:blipFill>
        <p:spPr>
          <a:xfrm>
            <a:off x="33503" y="1802394"/>
            <a:ext cx="2959004" cy="2198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Shape 295" descr="TS-328_QIG_2.png"/>
          <p:cNvPicPr preferRelativeResize="0"/>
          <p:nvPr/>
        </p:nvPicPr>
        <p:blipFill rotWithShape="1">
          <a:blip r:embed="rId4">
            <a:alphaModFix/>
          </a:blip>
          <a:srcRect l="12740" t="45531" r="8638" b="19142"/>
          <a:stretch/>
        </p:blipFill>
        <p:spPr>
          <a:xfrm>
            <a:off x="2383518" y="1390915"/>
            <a:ext cx="3565286" cy="2139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3" descr="C:\Users\user\Desktop\TS-x28A_PPT\liv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38678" y="1"/>
            <a:ext cx="2005321" cy="997915"/>
          </a:xfrm>
          <a:prstGeom prst="rect">
            <a:avLst/>
          </a:prstGeom>
          <a:noFill/>
        </p:spPr>
      </p:pic>
      <p:sp>
        <p:nvSpPr>
          <p:cNvPr id="13" name="Shape 287"/>
          <p:cNvSpPr txBox="1">
            <a:spLocks/>
          </p:cNvSpPr>
          <p:nvPr/>
        </p:nvSpPr>
        <p:spPr>
          <a:xfrm>
            <a:off x="570721" y="998569"/>
            <a:ext cx="428628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3200"/>
            </a:pPr>
            <a:r>
              <a:rPr lang="zh-TW" altLang="en-US" sz="2400" b="1" dirty="0" smtClean="0">
                <a:solidFill>
                  <a:srgbClr val="427E7B"/>
                </a:solidFill>
                <a:latin typeface="微軟正黑體" pitchFamily="34" charset="-120"/>
                <a:ea typeface="微軟正黑體" pitchFamily="34" charset="-120"/>
              </a:rPr>
              <a:t>免工具安裝</a:t>
            </a:r>
            <a:endParaRPr kumimoji="0" lang="zh-TW" altLang="en-US" sz="2400" b="1" i="0" u="none" strike="noStrike" kern="0" cap="none" spc="0" normalizeH="0" baseline="0" noProof="0" dirty="0">
              <a:ln>
                <a:noFill/>
              </a:ln>
              <a:solidFill>
                <a:srgbClr val="427E7B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4" name="Shape 287"/>
          <p:cNvSpPr txBox="1">
            <a:spLocks/>
          </p:cNvSpPr>
          <p:nvPr/>
        </p:nvSpPr>
        <p:spPr>
          <a:xfrm>
            <a:off x="5885534" y="1033992"/>
            <a:ext cx="4286280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3200"/>
            </a:pPr>
            <a:r>
              <a:rPr lang="zh-TW" altLang="en-US" sz="2400" b="1" dirty="0" smtClean="0">
                <a:solidFill>
                  <a:srgbClr val="427E7B"/>
                </a:solidFill>
                <a:latin typeface="微軟正黑體" pitchFamily="34" charset="-120"/>
                <a:ea typeface="微軟正黑體" pitchFamily="34" charset="-120"/>
              </a:rPr>
              <a:t>隱藏式設計</a:t>
            </a:r>
            <a:endParaRPr lang="en-US" altLang="zh-TW" sz="2400" b="1" dirty="0" smtClean="0">
              <a:solidFill>
                <a:srgbClr val="427E7B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>
              <a:buClr>
                <a:schemeClr val="dk1"/>
              </a:buClr>
              <a:buSzPts val="3200"/>
            </a:pPr>
            <a:r>
              <a:rPr lang="zh-TW" altLang="en-US" sz="2400" b="1" dirty="0" smtClean="0">
                <a:solidFill>
                  <a:srgbClr val="427E7B"/>
                </a:solidFill>
                <a:latin typeface="微軟正黑體" pitchFamily="34" charset="-120"/>
                <a:ea typeface="微軟正黑體" pitchFamily="34" charset="-120"/>
              </a:rPr>
              <a:t>避免誤觸或盜用</a:t>
            </a:r>
            <a:endParaRPr kumimoji="0" lang="zh-TW" altLang="en-US" sz="2400" b="1" i="0" u="none" strike="noStrike" kern="0" cap="none" spc="0" normalizeH="0" baseline="0" noProof="0" dirty="0">
              <a:ln>
                <a:noFill/>
              </a:ln>
              <a:solidFill>
                <a:srgbClr val="427E7B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5" name="Shape 166"/>
          <p:cNvSpPr/>
          <p:nvPr/>
        </p:nvSpPr>
        <p:spPr>
          <a:xfrm>
            <a:off x="433900" y="997916"/>
            <a:ext cx="326515" cy="326514"/>
          </a:xfrm>
          <a:prstGeom prst="halfFrame">
            <a:avLst>
              <a:gd name="adj1" fmla="val 23728"/>
              <a:gd name="adj2" fmla="val 24642"/>
            </a:avLst>
          </a:prstGeom>
          <a:solidFill>
            <a:srgbClr val="427E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Shape 166"/>
          <p:cNvSpPr/>
          <p:nvPr/>
        </p:nvSpPr>
        <p:spPr>
          <a:xfrm>
            <a:off x="5819852" y="998732"/>
            <a:ext cx="326515" cy="326514"/>
          </a:xfrm>
          <a:prstGeom prst="halfFrame">
            <a:avLst>
              <a:gd name="adj1" fmla="val 23728"/>
              <a:gd name="adj2" fmla="val 24642"/>
            </a:avLst>
          </a:prstGeom>
          <a:solidFill>
            <a:srgbClr val="427E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7" name="Picture 3" descr="D:\工作進行中\20170911直播母版16比9\各場PPT元素\20180301\TS-328_機殼_0227-01.pn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819852" y="1703508"/>
            <a:ext cx="3755576" cy="26560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底_(ZH+EN)_資料備份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Shape 230" descr="C:\Users\user\Desktop\TS-x28A_PPT\漸層.png"/>
          <p:cNvPicPr preferRelativeResize="0"/>
          <p:nvPr/>
        </p:nvPicPr>
        <p:blipFill rotWithShape="1">
          <a:blip r:embed="rId4">
            <a:alphaModFix/>
            <a:lum bright="-17000"/>
          </a:blip>
          <a:srcRect/>
          <a:stretch/>
        </p:blipFill>
        <p:spPr>
          <a:xfrm>
            <a:off x="0" y="1078848"/>
            <a:ext cx="6283757" cy="2232248"/>
          </a:xfrm>
          <a:prstGeom prst="rect">
            <a:avLst/>
          </a:prstGeom>
          <a:gradFill>
            <a:gsLst>
              <a:gs pos="0">
                <a:srgbClr val="4E8542"/>
              </a:gs>
              <a:gs pos="71000">
                <a:schemeClr val="accent4">
                  <a:lumMod val="50000"/>
                  <a:alpha val="59000"/>
                </a:schemeClr>
              </a:gs>
              <a:gs pos="100000">
                <a:schemeClr val="accent4">
                  <a:lumMod val="50000"/>
                  <a:alpha val="0"/>
                </a:schemeClr>
              </a:gs>
            </a:gsLst>
            <a:lin ang="0" scaled="0"/>
          </a:gradFill>
          <a:ln>
            <a:noFill/>
          </a:ln>
        </p:spPr>
      </p:pic>
      <p:sp>
        <p:nvSpPr>
          <p:cNvPr id="301" name="Shape 301"/>
          <p:cNvSpPr txBox="1">
            <a:spLocks noGrp="1"/>
          </p:cNvSpPr>
          <p:nvPr>
            <p:ph type="title"/>
          </p:nvPr>
        </p:nvSpPr>
        <p:spPr>
          <a:xfrm>
            <a:off x="620409" y="1355161"/>
            <a:ext cx="7165459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erdana"/>
              <a:buNone/>
            </a:pPr>
            <a:r>
              <a:rPr lang="en-US" sz="4000" u="none" strike="noStrike" cap="none" dirty="0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資料備份</a:t>
            </a:r>
            <a:endParaRPr sz="4000" u="none" strike="noStrike" cap="none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72904" y="2194972"/>
            <a:ext cx="51034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企業級快照搭配Time</a:t>
            </a:r>
            <a:r>
              <a:rPr 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Machine</a:t>
            </a:r>
          </a:p>
          <a:p>
            <a:pPr lvl="0">
              <a:buClr>
                <a:schemeClr val="dk2"/>
              </a:buClr>
              <a:buSzPts val="2400"/>
            </a:pP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建立完整防護網</a:t>
            </a:r>
          </a:p>
          <a:p>
            <a:pPr lvl="0"/>
            <a:endParaRPr lang="en-US" sz="36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12" name="直線接點 11"/>
          <p:cNvCxnSpPr/>
          <p:nvPr/>
        </p:nvCxnSpPr>
        <p:spPr>
          <a:xfrm>
            <a:off x="572904" y="2052473"/>
            <a:ext cx="4196958" cy="1316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觀點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901</TotalTime>
  <Words>774</Words>
  <Application>Microsoft Macintosh PowerPoint</Application>
  <PresentationFormat>如螢幕大小 (16:9)</PresentationFormat>
  <Paragraphs>264</Paragraphs>
  <Slides>34</Slides>
  <Notes>34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34</vt:i4>
      </vt:variant>
    </vt:vector>
  </HeadingPairs>
  <TitlesOfParts>
    <vt:vector size="35" baseType="lpstr">
      <vt:lpstr>Simple Light</vt:lpstr>
      <vt:lpstr>投影片 1</vt:lpstr>
      <vt:lpstr>以最少硬碟數建立 RAID5</vt:lpstr>
      <vt:lpstr>相同容量您有更經濟的選擇</vt:lpstr>
      <vt:lpstr>彈性配置 SSD 快取加速</vt:lpstr>
      <vt:lpstr>四核心處理器與DDR4記憶體</vt:lpstr>
      <vt:lpstr>硬體配置</vt:lpstr>
      <vt:lpstr>極簡美學  低噪省電</vt:lpstr>
      <vt:lpstr>支援熱插拔的隱藏式磁碟槽</vt:lpstr>
      <vt:lpstr>資料備份</vt:lpstr>
      <vt:lpstr>投影片 10</vt:lpstr>
      <vt:lpstr>最實惠的企業級快照防護</vt:lpstr>
      <vt:lpstr>投影片 12</vt:lpstr>
      <vt:lpstr>如何備份 Mac 上的檔案</vt:lpstr>
      <vt:lpstr>為 Mac 而生的備份軟體</vt:lpstr>
      <vt:lpstr>Time Machine 外部儲存方案</vt:lpstr>
      <vt:lpstr>Mac 使用者最佳備份方案</vt:lpstr>
      <vt:lpstr>Time Machine 的最佳拍檔</vt:lpstr>
      <vt:lpstr>投影片 18</vt:lpstr>
      <vt:lpstr>如何設定NAS環境</vt:lpstr>
      <vt:lpstr>如何設定Mac環境</vt:lpstr>
      <vt:lpstr>檢視 Time Machine 備份</vt:lpstr>
      <vt:lpstr>Timeline 讓檔案完美重生</vt:lpstr>
      <vt:lpstr>Live Demo</vt:lpstr>
      <vt:lpstr>異地備份 - 多重保護備份資料</vt:lpstr>
      <vt:lpstr>投影片 25</vt:lpstr>
      <vt:lpstr>投影片 26</vt:lpstr>
      <vt:lpstr>4K 10-bit 影片即時或背景轉檔</vt:lpstr>
      <vt:lpstr>即時轉檔與背景轉檔設定</vt:lpstr>
      <vt:lpstr>投影片 29</vt:lpstr>
      <vt:lpstr>文件管理、 一次搞定</vt:lpstr>
      <vt:lpstr>OCR 檔案輕鬆數位化    </vt:lpstr>
      <vt:lpstr>搜尋、歸檔的小幫手    </vt:lpstr>
      <vt:lpstr>TS-328可以幫您做什麼？</vt:lpstr>
      <vt:lpstr>投影片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Cynthia Yang</dc:creator>
  <cp:lastModifiedBy>Coco Chiang</cp:lastModifiedBy>
  <cp:revision>159</cp:revision>
  <dcterms:modified xsi:type="dcterms:W3CDTF">2018-03-01T02:54:37Z</dcterms:modified>
</cp:coreProperties>
</file>