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367"/>
    <a:srgbClr val="EEF0B0"/>
    <a:srgbClr val="E9DF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6" d="100"/>
          <a:sy n="106" d="100"/>
        </p:scale>
        <p:origin x="-116" y="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308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itchFamily="34" charset="-120"/>
              </a:defRPr>
            </a:lvl1pPr>
          </a:lstStyle>
          <a:p>
            <a:fld id="{9E19CF60-23E8-482A-80F1-B852369EF3CF}" type="datetimeFigureOut">
              <a:rPr lang="zh-TW" altLang="en-US" smtClean="0"/>
              <a:pPr/>
              <a:t>2018/2/27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itchFamily="34" charset="-120"/>
              </a:defRPr>
            </a:lvl1pPr>
          </a:lstStyle>
          <a:p>
            <a:fld id="{504D3912-F9EE-4537-B08E-56220BB6A38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4343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安全性: RAID</a:t>
            </a:r>
            <a:br>
              <a:rPr lang="en-US"/>
            </a:br>
            <a:r>
              <a:rPr lang="en-US"/>
              <a:t>災難備援: HBS + Snapshot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Multizone,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一張release computer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雙NAS的情境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第二台要用Fanless NAS, 免除噪音干擾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第一第二台之間要作空間區隔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111111"/>
                </a:solidFill>
              </a:rPr>
              <a:t>Bridge: 呼應三個問題的痛點</a:t>
            </a:r>
            <a:endParaRPr sz="1150" b="0" i="0" u="none" strike="noStrike" cap="none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快速找到音樂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多房串流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整合線上資料庫 - 作曲家演奏家專輯演唱會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Roon 每個歌手以至每張專輯，都會有詳細介紹，而專輯內又有相關歌手甚至相關專輯之連結，可以讓用家即時繼續「延伸聆聽」，從而擴闊音樂視野。另外，Roon 也會將 Roon Core 共享音樂伺服器的音樂專輯歌手作分類，用家也可從中掌握歌手的音樂風格。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 Roon PPT-02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36" y="0"/>
            <a:ext cx="9142927" cy="514682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7372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09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11653" y="1131590"/>
            <a:ext cx="8568952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0227 Roon PPT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6824"/>
          </a:xfrm>
          <a:prstGeom prst="rect">
            <a:avLst/>
          </a:prstGeom>
          <a:noFill/>
        </p:spPr>
      </p:pic>
      <p:pic>
        <p:nvPicPr>
          <p:cNvPr id="6" name="Picture 3" descr="C:\Users\user\Desktop\180227_Roon x QNAP_ZH\2-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1550"/>
            <a:ext cx="9144000" cy="442034"/>
          </a:xfrm>
          <a:prstGeom prst="rect">
            <a:avLst/>
          </a:prstGeom>
          <a:noFill/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195486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Arial" pitchFamily="34" charset="0"/>
                <a:cs typeface="Arial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80227_Roon x QNAP_ZH\180227 Roon PPT-0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1727" cy="5143500"/>
          </a:xfrm>
          <a:prstGeom prst="rect">
            <a:avLst/>
          </a:prstGeom>
          <a:noFill/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331640" y="1707654"/>
            <a:ext cx="6696744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pic>
        <p:nvPicPr>
          <p:cNvPr id="7" name="Picture 3" descr="C:\Users\user\Desktop\180227_Roon x QNAP_ZH\7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059582"/>
            <a:ext cx="1296144" cy="23570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0227 Roon PPT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6824"/>
          </a:xfrm>
          <a:prstGeom prst="rect">
            <a:avLst/>
          </a:prstGeom>
          <a:noFill/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195486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Arial" pitchFamily="34" charset="0"/>
                <a:cs typeface="Arial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09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35" y="0"/>
            <a:ext cx="913702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11653" y="1131590"/>
            <a:ext cx="8568952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fld id="{CE9D6CFB-A032-48F5-9FCB-9CDD5730FEF3}" type="datetimeFigureOut">
              <a:rPr lang="zh-TW" altLang="en-US" smtClean="0"/>
              <a:pPr/>
              <a:t>2018/2/27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fld id="{656FD041-0E59-4A40-9FD1-68368448F71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22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323528" y="3774866"/>
            <a:ext cx="8496944" cy="1102519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QNAP &amp; </a:t>
            </a:r>
            <a:r>
              <a:rPr lang="en-US" sz="2800" dirty="0" err="1"/>
              <a:t>Roon</a:t>
            </a:r>
            <a:r>
              <a:rPr lang="en-US" sz="2800" dirty="0"/>
              <a:t> Team up to Provide an Optimal Music Streaming Solution for Music Enthusiasts</a:t>
            </a:r>
            <a:endParaRPr lang="zh-TW" altLang="en-US" sz="2800" dirty="0"/>
          </a:p>
        </p:txBody>
      </p:sp>
      <p:sp>
        <p:nvSpPr>
          <p:cNvPr id="6" name="橢圓 5"/>
          <p:cNvSpPr/>
          <p:nvPr/>
        </p:nvSpPr>
        <p:spPr>
          <a:xfrm>
            <a:off x="409684" y="2355726"/>
            <a:ext cx="1428728" cy="142872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50800" dir="4380000" algn="ctr" rotWithShape="0">
              <a:schemeClr val="tx1">
                <a:lumMod val="65000"/>
                <a:lumOff val="35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7" name="副標題 4"/>
          <p:cNvSpPr txBox="1">
            <a:spLocks/>
          </p:cNvSpPr>
          <p:nvPr/>
        </p:nvSpPr>
        <p:spPr>
          <a:xfrm rot="21133273">
            <a:off x="247698" y="2559875"/>
            <a:ext cx="1800200" cy="1129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ts val="2500"/>
              </a:lnSpc>
            </a:pPr>
            <a:r>
              <a:rPr lang="en-US" altLang="zh-TW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Roon</a:t>
            </a:r>
            <a:endParaRPr lang="en-US" altLang="zh-TW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2500"/>
              </a:lnSpc>
            </a:pPr>
            <a:r>
              <a:rPr lang="en-US" altLang="zh-TW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</a:t>
            </a:r>
          </a:p>
          <a:p>
            <a:pPr lvl="0" algn="ctr">
              <a:lnSpc>
                <a:spcPts val="25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QNAP </a:t>
            </a:r>
            <a:endParaRPr lang="zh-TW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026654" y="2585467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26654" y="3712468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026654" y="1491630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524328" y="2715766"/>
            <a:ext cx="1619672" cy="1925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200" dirty="0" err="1"/>
              <a:t>Roon</a:t>
            </a:r>
            <a:r>
              <a:rPr lang="en-US" sz="3200" dirty="0"/>
              <a:t>  Infrastructure</a:t>
            </a:r>
            <a:endParaRPr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body" idx="4294967295"/>
          </p:nvPr>
        </p:nvSpPr>
        <p:spPr>
          <a:xfrm>
            <a:off x="1026654" y="1438672"/>
            <a:ext cx="23145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 smtClean="0">
                <a:solidFill>
                  <a:schemeClr val="bg1"/>
                </a:solidFill>
              </a:rPr>
              <a:t>Roon</a:t>
            </a:r>
            <a:r>
              <a:rPr lang="en-US" sz="1400" b="1" dirty="0" smtClean="0">
                <a:solidFill>
                  <a:schemeClr val="bg1"/>
                </a:solidFill>
              </a:rPr>
              <a:t> Control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body" idx="4294967295"/>
          </p:nvPr>
        </p:nvSpPr>
        <p:spPr>
          <a:xfrm>
            <a:off x="1026654" y="2528565"/>
            <a:ext cx="23145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 smtClean="0">
                <a:solidFill>
                  <a:schemeClr val="bg1"/>
                </a:solidFill>
              </a:rPr>
              <a:t>Roon</a:t>
            </a:r>
            <a:r>
              <a:rPr lang="en-US" sz="1400" b="1" dirty="0" smtClean="0">
                <a:solidFill>
                  <a:schemeClr val="bg1"/>
                </a:solidFill>
              </a:rPr>
              <a:t> Core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4294967295"/>
          </p:nvPr>
        </p:nvSpPr>
        <p:spPr>
          <a:xfrm>
            <a:off x="1026654" y="3651870"/>
            <a:ext cx="2316162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 smtClean="0">
                <a:solidFill>
                  <a:schemeClr val="bg1"/>
                </a:solidFill>
              </a:rPr>
              <a:t>Roon</a:t>
            </a:r>
            <a:r>
              <a:rPr lang="en-US" sz="1400" b="1" dirty="0" smtClean="0">
                <a:solidFill>
                  <a:schemeClr val="bg1"/>
                </a:solidFill>
              </a:rPr>
              <a:t> Output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1026654" y="1734480"/>
            <a:ext cx="2193925" cy="306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dirty="0" smtClean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Computers</a:t>
            </a:r>
            <a:r>
              <a:rPr lang="en-US" sz="1100" dirty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, Phones, </a:t>
            </a:r>
            <a:r>
              <a:rPr lang="en-US" sz="1100" dirty="0" smtClean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Tablets</a:t>
            </a:r>
            <a:endParaRPr sz="1100" b="1" dirty="0">
              <a:solidFill>
                <a:srgbClr val="00518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4294967295"/>
          </p:nvPr>
        </p:nvSpPr>
        <p:spPr>
          <a:xfrm>
            <a:off x="1026654" y="2000374"/>
            <a:ext cx="2681250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dirty="0"/>
              <a:t>Browse and Control Applications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1026654" y="2828218"/>
            <a:ext cx="2193925" cy="307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Computers, NAS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1200" b="1" dirty="0">
              <a:solidFill>
                <a:srgbClr val="00518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4294967295"/>
          </p:nvPr>
        </p:nvSpPr>
        <p:spPr>
          <a:xfrm>
            <a:off x="1026654" y="3080494"/>
            <a:ext cx="2897274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The core to integrate personal music library  and online database 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1026654" y="3939903"/>
            <a:ext cx="3329322" cy="314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Network players, </a:t>
            </a:r>
            <a:r>
              <a:rPr lang="en-US" sz="1200" dirty="0" err="1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sz="1200" dirty="0">
                <a:solidFill>
                  <a:srgbClr val="00518E"/>
                </a:solidFill>
                <a:latin typeface="Arial" pitchFamily="34" charset="0"/>
                <a:cs typeface="Arial" pitchFamily="34" charset="0"/>
              </a:rPr>
              <a:t> ready devices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1200" b="1" dirty="0">
              <a:solidFill>
                <a:srgbClr val="00518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body" idx="4294967295"/>
          </p:nvPr>
        </p:nvSpPr>
        <p:spPr>
          <a:xfrm>
            <a:off x="1026654" y="4194274"/>
            <a:ext cx="3185306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dirty="0"/>
              <a:t>Stream music to multimedia devices.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781033" y="1851670"/>
            <a:ext cx="4897774" cy="217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14586" y="1573163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14586" y="267976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14586" y="3795886"/>
            <a:ext cx="548700" cy="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Choose a </a:t>
            </a:r>
            <a:r>
              <a:rPr lang="en-US" dirty="0" err="1" smtClean="0"/>
              <a:t>Roon</a:t>
            </a:r>
            <a:r>
              <a:rPr lang="en-US" dirty="0" smtClean="0"/>
              <a:t> </a:t>
            </a:r>
            <a:r>
              <a:rPr lang="en-US" dirty="0"/>
              <a:t>Core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7956376" y="2427734"/>
            <a:ext cx="118762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五邊形 23"/>
          <p:cNvSpPr/>
          <p:nvPr/>
        </p:nvSpPr>
        <p:spPr>
          <a:xfrm rot="5400000">
            <a:off x="6734548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邊形 22"/>
          <p:cNvSpPr/>
          <p:nvPr/>
        </p:nvSpPr>
        <p:spPr>
          <a:xfrm rot="5400000">
            <a:off x="3861793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邊形 21"/>
          <p:cNvSpPr/>
          <p:nvPr/>
        </p:nvSpPr>
        <p:spPr>
          <a:xfrm rot="5400000">
            <a:off x="1004318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Shape 213"/>
          <p:cNvSpPr/>
          <p:nvPr/>
        </p:nvSpPr>
        <p:spPr>
          <a:xfrm>
            <a:off x="425418" y="435893"/>
            <a:ext cx="8358600" cy="1619240"/>
          </a:xfrm>
          <a:prstGeom prst="roundRect">
            <a:avLst>
              <a:gd name="adj" fmla="val 0"/>
            </a:avLst>
          </a:prstGeom>
          <a:solidFill>
            <a:srgbClr val="1C4587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latin typeface="微軟正黑體" pitchFamily="34" charset="-12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436366" y="555526"/>
            <a:ext cx="7128792" cy="864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3600" dirty="0">
                <a:solidFill>
                  <a:schemeClr val="lt1"/>
                </a:solidFill>
              </a:rPr>
              <a:t>Requirement of </a:t>
            </a:r>
            <a:r>
              <a:rPr lang="en-US" sz="3600" dirty="0" err="1">
                <a:solidFill>
                  <a:schemeClr val="lt1"/>
                </a:solidFill>
              </a:rPr>
              <a:t>Roon</a:t>
            </a:r>
            <a:r>
              <a:rPr lang="en-US" sz="3600" dirty="0">
                <a:solidFill>
                  <a:schemeClr val="lt1"/>
                </a:solidFill>
              </a:rPr>
              <a:t> Core</a:t>
            </a:r>
          </a:p>
        </p:txBody>
      </p:sp>
      <p:sp>
        <p:nvSpPr>
          <p:cNvPr id="215" name="Shape 215"/>
          <p:cNvSpPr/>
          <p:nvPr/>
        </p:nvSpPr>
        <p:spPr>
          <a:xfrm>
            <a:off x="452718" y="3892250"/>
            <a:ext cx="8304000" cy="47970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b="1" dirty="0">
                <a:solidFill>
                  <a:schemeClr val="lt1"/>
                </a:solidFill>
              </a:rPr>
              <a:t>Properties of an ideal hardware platform 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1475656" y="2557174"/>
            <a:ext cx="1440160" cy="7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High Efficiency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60008" y="571256"/>
            <a:ext cx="704350" cy="70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Shape 227"/>
          <p:cNvCxnSpPr/>
          <p:nvPr/>
        </p:nvCxnSpPr>
        <p:spPr>
          <a:xfrm>
            <a:off x="709493" y="1454558"/>
            <a:ext cx="7773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225"/>
          <p:cNvSpPr txBox="1">
            <a:spLocks/>
          </p:cNvSpPr>
          <p:nvPr/>
        </p:nvSpPr>
        <p:spPr>
          <a:xfrm>
            <a:off x="1436366" y="1059582"/>
            <a:ext cx="7384106" cy="5657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lt1"/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The Core manages your music collection from many sources, and builds an interconnected digital library using enhanced information from </a:t>
            </a:r>
            <a:r>
              <a:rPr lang="en-US" sz="1600" b="1" dirty="0" err="1">
                <a:solidFill>
                  <a:schemeClr val="lt1"/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Roon</a:t>
            </a:r>
            <a:r>
              <a:rPr lang="en-US" sz="1600" b="1" dirty="0">
                <a:solidFill>
                  <a:schemeClr val="lt1"/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.</a:t>
            </a:r>
            <a:endParaRPr lang="en-US" sz="1600" b="1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716286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A</a:t>
            </a:r>
            <a:endParaRPr lang="zh-TW" altLang="en-US" sz="3200" b="1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hape 217"/>
          <p:cNvSpPr txBox="1"/>
          <p:nvPr/>
        </p:nvSpPr>
        <p:spPr>
          <a:xfrm>
            <a:off x="4244734" y="2559151"/>
            <a:ext cx="1479394" cy="73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Massive Storage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462487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B</a:t>
            </a:r>
            <a:endParaRPr lang="zh-TW" altLang="en-US" sz="3200" b="1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217"/>
          <p:cNvSpPr txBox="1"/>
          <p:nvPr/>
        </p:nvSpPr>
        <p:spPr>
          <a:xfrm>
            <a:off x="7045199" y="2449162"/>
            <a:ext cx="1919289" cy="91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Secure and reliable</a:t>
            </a:r>
          </a:p>
          <a:p>
            <a:pPr lvl="0"/>
            <a:r>
              <a:rPr lang="en-US" sz="16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data protection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zh-TW" altLang="en-US" sz="16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6310090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C</a:t>
            </a:r>
            <a:endParaRPr lang="zh-TW" altLang="en-US" sz="3200" b="1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marketing\Marketing\MarketingMaterials\Product_photo\NAS\TS-x77\TS-1277\TS-1277_Fr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570" y="1491630"/>
            <a:ext cx="4722885" cy="2952328"/>
          </a:xfrm>
          <a:prstGeom prst="rect">
            <a:avLst/>
          </a:prstGeom>
          <a:noFill/>
        </p:spPr>
      </p:pic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0" y="360522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3900"/>
              </a:lnSpc>
              <a:spcBef>
                <a:spcPts val="0"/>
              </a:spcBef>
            </a:pPr>
            <a:r>
              <a:rPr lang="en-US" sz="3200" dirty="0"/>
              <a:t>The Highly-Efficient  TS-1277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</a:t>
            </a:r>
            <a:r>
              <a:rPr lang="en-US" sz="3200" dirty="0"/>
              <a:t>your best choice</a:t>
            </a:r>
            <a:endParaRPr sz="3200" dirty="0"/>
          </a:p>
        </p:txBody>
      </p:sp>
      <p:sp>
        <p:nvSpPr>
          <p:cNvPr id="31" name="平行四邊形 30"/>
          <p:cNvSpPr/>
          <p:nvPr/>
        </p:nvSpPr>
        <p:spPr>
          <a:xfrm>
            <a:off x="-324544" y="2283718"/>
            <a:ext cx="3960439" cy="576064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Install </a:t>
            </a:r>
            <a:r>
              <a:rPr lang="en-US" altLang="zh-TW" sz="15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Roon</a:t>
            </a:r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Core on SSD to speed up the application.</a:t>
            </a:r>
          </a:p>
        </p:txBody>
      </p:sp>
      <p:sp>
        <p:nvSpPr>
          <p:cNvPr id="32" name="矩形 31"/>
          <p:cNvSpPr/>
          <p:nvPr/>
        </p:nvSpPr>
        <p:spPr>
          <a:xfrm>
            <a:off x="4192502" y="1883713"/>
            <a:ext cx="1944216" cy="616029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平行四邊形 32"/>
          <p:cNvSpPr/>
          <p:nvPr/>
        </p:nvSpPr>
        <p:spPr>
          <a:xfrm>
            <a:off x="-396552" y="2963320"/>
            <a:ext cx="4032448" cy="792088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600"/>
              </a:lnSpc>
              <a:buClr>
                <a:schemeClr val="lt1"/>
              </a:buClr>
              <a:buSzPts val="2000"/>
            </a:pPr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HDD*8, RAID 5, </a:t>
            </a:r>
          </a:p>
          <a:p>
            <a:pPr lvl="0">
              <a:lnSpc>
                <a:spcPts val="1600"/>
              </a:lnSpc>
              <a:buClr>
                <a:schemeClr val="lt1"/>
              </a:buClr>
              <a:buSzPts val="2000"/>
            </a:pPr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Massive storage for Music Library and its backup </a:t>
            </a:r>
          </a:p>
        </p:txBody>
      </p:sp>
      <p:sp>
        <p:nvSpPr>
          <p:cNvPr id="34" name="平行四邊形 33"/>
          <p:cNvSpPr/>
          <p:nvPr/>
        </p:nvSpPr>
        <p:spPr>
          <a:xfrm>
            <a:off x="-324542" y="1491630"/>
            <a:ext cx="3888432" cy="576064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SSD Cache</a:t>
            </a:r>
          </a:p>
          <a:p>
            <a:pPr lvl="0">
              <a:buClr>
                <a:schemeClr val="lt1"/>
              </a:buClr>
              <a:buSzPts val="2000"/>
            </a:pPr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optimizes output quality</a:t>
            </a:r>
          </a:p>
        </p:txBody>
      </p:sp>
      <p:sp>
        <p:nvSpPr>
          <p:cNvPr id="35" name="矩形 34"/>
          <p:cNvSpPr/>
          <p:nvPr/>
        </p:nvSpPr>
        <p:spPr>
          <a:xfrm>
            <a:off x="4243490" y="2592314"/>
            <a:ext cx="3096344" cy="1491604"/>
          </a:xfrm>
          <a:prstGeom prst="rect">
            <a:avLst/>
          </a:prstGeom>
          <a:solidFill>
            <a:srgbClr val="00B0F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肘形接點 36"/>
          <p:cNvCxnSpPr/>
          <p:nvPr/>
        </p:nvCxnSpPr>
        <p:spPr>
          <a:xfrm>
            <a:off x="3151298" y="1779662"/>
            <a:ext cx="1060662" cy="34005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接點 37"/>
          <p:cNvCxnSpPr/>
          <p:nvPr/>
        </p:nvCxnSpPr>
        <p:spPr>
          <a:xfrm flipV="1">
            <a:off x="3151298" y="2283718"/>
            <a:ext cx="1060662" cy="29913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肘形接點 39"/>
          <p:cNvCxnSpPr/>
          <p:nvPr/>
        </p:nvCxnSpPr>
        <p:spPr>
          <a:xfrm>
            <a:off x="3151298" y="3383820"/>
            <a:ext cx="1060662" cy="34005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/>
          <p:cNvSpPr/>
          <p:nvPr/>
        </p:nvSpPr>
        <p:spPr>
          <a:xfrm>
            <a:off x="7596336" y="2715766"/>
            <a:ext cx="1269703" cy="1269703"/>
          </a:xfrm>
          <a:prstGeom prst="ellipse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Shape 253" descr="「amd ryzen png」的圖片搜尋結果"/>
          <p:cNvPicPr preferRelativeResize="0"/>
          <p:nvPr/>
        </p:nvPicPr>
        <p:blipFill rotWithShape="1">
          <a:blip r:embed="rId4" cstate="print">
            <a:alphaModFix/>
          </a:blip>
          <a:srcRect l="16543" r="15094"/>
          <a:stretch/>
        </p:blipFill>
        <p:spPr>
          <a:xfrm>
            <a:off x="7608601" y="2988935"/>
            <a:ext cx="1139864" cy="79487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平行四邊形 42"/>
          <p:cNvSpPr/>
          <p:nvPr/>
        </p:nvSpPr>
        <p:spPr>
          <a:xfrm>
            <a:off x="-468560" y="3869370"/>
            <a:ext cx="4104456" cy="790611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Clr>
                <a:schemeClr val="lt1"/>
              </a:buClr>
              <a:buSzPts val="2000"/>
            </a:pP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CPU: AMD </a:t>
            </a:r>
            <a:r>
              <a:rPr lang="en-US" altLang="zh-TW" sz="15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5 1600 6-core/12-thread 3.2GHz processor, Turbo Core 3.6 GHz</a:t>
            </a:r>
          </a:p>
        </p:txBody>
      </p:sp>
      <p:cxnSp>
        <p:nvCxnSpPr>
          <p:cNvPr id="47" name="直線接點 46"/>
          <p:cNvCxnSpPr/>
          <p:nvPr/>
        </p:nvCxnSpPr>
        <p:spPr>
          <a:xfrm>
            <a:off x="3203848" y="4371950"/>
            <a:ext cx="4824536" cy="0"/>
          </a:xfrm>
          <a:prstGeom prst="line">
            <a:avLst/>
          </a:prstGeom>
          <a:ln w="28575">
            <a:solidFill>
              <a:srgbClr val="352367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V="1">
            <a:off x="8028384" y="3507854"/>
            <a:ext cx="0" cy="864096"/>
          </a:xfrm>
          <a:prstGeom prst="line">
            <a:avLst/>
          </a:prstGeom>
          <a:ln w="28575">
            <a:solidFill>
              <a:srgbClr val="35236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4572000" y="20167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SSD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148064" y="30037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HDD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482" y="1419622"/>
            <a:ext cx="2592288" cy="2911152"/>
          </a:xfrm>
          <a:prstGeom prst="rect">
            <a:avLst/>
          </a:prstGeom>
          <a:noFill/>
        </p:spPr>
      </p:pic>
      <p:pic>
        <p:nvPicPr>
          <p:cNvPr id="24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131" y="1419622"/>
            <a:ext cx="2592288" cy="2911152"/>
          </a:xfrm>
          <a:prstGeom prst="rect">
            <a:avLst/>
          </a:prstGeom>
          <a:noFill/>
        </p:spPr>
      </p:pic>
      <p:pic>
        <p:nvPicPr>
          <p:cNvPr id="9218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9622"/>
            <a:ext cx="2592288" cy="2911152"/>
          </a:xfrm>
          <a:prstGeom prst="rect">
            <a:avLst/>
          </a:prstGeom>
          <a:noFill/>
        </p:spPr>
      </p:pic>
      <p:sp>
        <p:nvSpPr>
          <p:cNvPr id="31" name="橢圓 30"/>
          <p:cNvSpPr/>
          <p:nvPr/>
        </p:nvSpPr>
        <p:spPr>
          <a:xfrm>
            <a:off x="1259632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4090529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6967235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457200" y="35685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3200" dirty="0"/>
              <a:t>Secure your data with QNAP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storage </a:t>
            </a:r>
            <a:r>
              <a:rPr lang="en-US" sz="3200" dirty="0"/>
              <a:t>solutions</a:t>
            </a:r>
            <a:endParaRPr sz="3200" dirty="0"/>
          </a:p>
        </p:txBody>
      </p:sp>
      <p:pic>
        <p:nvPicPr>
          <p:cNvPr id="273" name="Shape 273" descr="「storage icon png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89600" y="2171232"/>
            <a:ext cx="864096" cy="58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5" cstate="print">
            <a:alphaModFix/>
          </a:blip>
          <a:srcRect l="1690" t="1177" r="89460" b="83877"/>
          <a:stretch/>
        </p:blipFill>
        <p:spPr>
          <a:xfrm>
            <a:off x="4243490" y="2149443"/>
            <a:ext cx="576064" cy="5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6" cstate="print">
            <a:alphaModFix/>
          </a:blip>
          <a:srcRect l="76818" t="2284" r="5633" b="62620"/>
          <a:stretch/>
        </p:blipFill>
        <p:spPr>
          <a:xfrm>
            <a:off x="7123810" y="2148352"/>
            <a:ext cx="576064" cy="576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1" name="文字方塊 20"/>
          <p:cNvSpPr txBox="1"/>
          <p:nvPr/>
        </p:nvSpPr>
        <p:spPr>
          <a:xfrm>
            <a:off x="323528" y="1534021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RAID 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 Protection</a:t>
            </a:r>
            <a:endParaRPr lang="en-US" sz="20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99074" y="2952810"/>
            <a:ext cx="2448272" cy="1345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Font typeface="Wingdings" pitchFamily="2" charset="2"/>
              <a:buChar char="l"/>
            </a:pPr>
            <a:r>
              <a:rPr lang="zh-TW" altLang="en-US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No worries for disk damage </a:t>
            </a: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</a:t>
            </a:r>
          </a:p>
          <a:p>
            <a:pPr lvl="0"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on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RAID1/RAID5. A copy is </a:t>
            </a:r>
            <a:endParaRPr lang="en-US" altLang="zh-TW" sz="12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always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there.</a:t>
            </a:r>
          </a:p>
          <a:p>
            <a:pPr>
              <a:lnSpc>
                <a:spcPts val="2000"/>
              </a:lnSpc>
              <a:buFont typeface="Wingdings" pitchFamily="2" charset="2"/>
              <a:buChar char="l"/>
            </a:pPr>
            <a:r>
              <a:rPr lang="zh-TW" altLang="en-US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Automatically recovers data </a:t>
            </a:r>
            <a:endParaRPr lang="en-US" altLang="zh-TW" sz="12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on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the hard disk.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247155" y="153402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Snapshot</a:t>
            </a:r>
            <a:endParaRPr lang="zh-TW" altLang="en-US" sz="2000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156176" y="2952810"/>
            <a:ext cx="266429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Scheduled auto snapshot</a:t>
            </a:r>
          </a:p>
          <a:p>
            <a:pPr>
              <a:lnSpc>
                <a:spcPts val="2200"/>
              </a:lnSpc>
              <a:buFont typeface="Wingdings" pitchFamily="2" charset="2"/>
              <a:buChar char="l"/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Flexible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version </a:t>
            </a: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restoration</a:t>
            </a:r>
            <a:endParaRPr lang="en-US" altLang="zh-TW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431506" y="153402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endParaRPr lang="zh-TW" altLang="en-US" sz="2000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347864" y="2952810"/>
            <a:ext cx="250864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Font typeface="Wingdings" pitchFamily="2" charset="2"/>
              <a:buChar char="l"/>
            </a:pPr>
            <a:r>
              <a:rPr lang="zh-TW" altLang="en-US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 to cloud storage, </a:t>
            </a:r>
            <a:endParaRPr lang="en-US" altLang="zh-TW" sz="12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remote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NAS.</a:t>
            </a:r>
          </a:p>
          <a:p>
            <a:pPr>
              <a:lnSpc>
                <a:spcPts val="2000"/>
              </a:lnSpc>
              <a:buFont typeface="Wingdings" pitchFamily="2" charset="2"/>
              <a:buChar char="l"/>
            </a:pPr>
            <a:r>
              <a:rPr lang="zh-TW" altLang="en-US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Safeguards the data </a:t>
            </a:r>
            <a:endParaRPr lang="en-US" altLang="zh-TW" sz="12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transmission </a:t>
            </a: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with advanced </a:t>
            </a:r>
            <a:endParaRPr lang="en-US" altLang="zh-TW" sz="12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2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   protection</a:t>
            </a:r>
            <a:endParaRPr lang="en-US" altLang="zh-TW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Shape 322"/>
          <p:cNvGraphicFramePr/>
          <p:nvPr>
            <p:extLst>
              <p:ext uri="{D42A27DB-BD31-4B8C-83A1-F6EECF244321}">
                <p14:modId xmlns:p14="http://schemas.microsoft.com/office/powerpoint/2010/main" xmlns="" val="3979537475"/>
              </p:ext>
            </p:extLst>
          </p:nvPr>
        </p:nvGraphicFramePr>
        <p:xfrm>
          <a:off x="755576" y="1491630"/>
          <a:ext cx="7560840" cy="316800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308046"/>
                <a:gridCol w="2732514"/>
                <a:gridCol w="2520280"/>
              </a:tblGrid>
              <a:tr h="98655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Common Storage Option:</a:t>
                      </a:r>
                      <a:b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</a:b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Computer as core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 NAS as core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zh-TW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High Performance Computing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zh-TW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Large Storage Space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8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zh-TW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Need to Plug in External Hard Disk 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zh-TW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Appropriate Backup System 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8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altLang="zh-TW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Need to build Independent Backup System.</a:t>
                      </a: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0" y="407846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3200" dirty="0"/>
              <a:t>The best choice for </a:t>
            </a:r>
            <a:r>
              <a:rPr lang="en-US" sz="3200" dirty="0" err="1"/>
              <a:t>Roon</a:t>
            </a:r>
            <a:r>
              <a:rPr lang="en-US" sz="3200" dirty="0"/>
              <a:t> Core - QNAP NAS</a:t>
            </a:r>
            <a:endParaRPr sz="3200" dirty="0"/>
          </a:p>
        </p:txBody>
      </p:sp>
      <p:pic>
        <p:nvPicPr>
          <p:cNvPr id="295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2571750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3266029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3933910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148897" y="2571750"/>
            <a:ext cx="505587" cy="50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Plays with your gear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0" y="418356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000" dirty="0"/>
              <a:t>Support multiple devices as a </a:t>
            </a:r>
            <a:r>
              <a:rPr lang="en-US" sz="4000" dirty="0" err="1"/>
              <a:t>Roon</a:t>
            </a:r>
            <a:r>
              <a:rPr lang="en-US" sz="4000" dirty="0"/>
              <a:t> Control</a:t>
            </a:r>
            <a:endParaRPr sz="4000" dirty="0"/>
          </a:p>
        </p:txBody>
      </p:sp>
      <p:pic>
        <p:nvPicPr>
          <p:cNvPr id="311" name="Shape 31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51520" y="2772628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user\Desktop\180227_Roon x QNAP_ZH\13.png"/>
          <p:cNvPicPr>
            <a:picLocks noChangeAspect="1" noChangeArrowheads="1"/>
          </p:cNvPicPr>
          <p:nvPr/>
        </p:nvPicPr>
        <p:blipFill>
          <a:blip r:embed="rId4" cstate="print"/>
          <a:srcRect r="33535"/>
          <a:stretch>
            <a:fillRect/>
          </a:stretch>
        </p:blipFill>
        <p:spPr bwMode="auto">
          <a:xfrm>
            <a:off x="4139952" y="1910873"/>
            <a:ext cx="4005565" cy="2677101"/>
          </a:xfrm>
          <a:prstGeom prst="rect">
            <a:avLst/>
          </a:prstGeom>
          <a:noFill/>
        </p:spPr>
      </p:pic>
      <p:sp>
        <p:nvSpPr>
          <p:cNvPr id="12" name="Shape 386"/>
          <p:cNvSpPr/>
          <p:nvPr/>
        </p:nvSpPr>
        <p:spPr>
          <a:xfrm>
            <a:off x="1331640" y="2122837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smtClean="0">
                <a:solidFill>
                  <a:schemeClr val="lt1"/>
                </a:solidFill>
                <a:latin typeface="微軟正黑體" pitchFamily="34" charset="-120"/>
              </a:rPr>
              <a:t>Android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3" name="Shape 386"/>
          <p:cNvSpPr/>
          <p:nvPr/>
        </p:nvSpPr>
        <p:spPr>
          <a:xfrm>
            <a:off x="1331640" y="2895624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err="1" smtClean="0">
                <a:solidFill>
                  <a:schemeClr val="lt1"/>
                </a:solidFill>
                <a:latin typeface="微軟正黑體" pitchFamily="34" charset="-120"/>
              </a:rPr>
              <a:t>iOS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4" name="Shape 386"/>
          <p:cNvSpPr/>
          <p:nvPr/>
        </p:nvSpPr>
        <p:spPr>
          <a:xfrm>
            <a:off x="1331640" y="3706641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smtClean="0">
                <a:solidFill>
                  <a:schemeClr val="lt1"/>
                </a:solidFill>
                <a:latin typeface="微軟正黑體" pitchFamily="34" charset="-120"/>
              </a:rPr>
              <a:t>Mac / Windows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95536" y="1338903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Open Sans"/>
              </a:rPr>
              <a:t>Download the application and connect to the core. Enjoy the high quality music experience!</a:t>
            </a:r>
          </a:p>
          <a:p>
            <a:endParaRPr lang="zh-TW" alt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83568" y="4433448"/>
            <a:ext cx="2160240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-108520" y="205978"/>
            <a:ext cx="9433048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Stream music to players</a:t>
            </a:r>
            <a:endParaRPr sz="4000" dirty="0"/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3" cstate="print">
            <a:alphaModFix/>
          </a:blip>
          <a:srcRect r="21216"/>
          <a:stretch/>
        </p:blipFill>
        <p:spPr>
          <a:xfrm>
            <a:off x="971601" y="4011910"/>
            <a:ext cx="1546149" cy="6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user\Desktop\180227_Roon x QNAP_ZH\12.png"/>
          <p:cNvPicPr>
            <a:picLocks noChangeAspect="1" noChangeArrowheads="1"/>
          </p:cNvPicPr>
          <p:nvPr/>
        </p:nvPicPr>
        <p:blipFill>
          <a:blip r:embed="rId4" cstate="print"/>
          <a:srcRect l="33443"/>
          <a:stretch>
            <a:fillRect/>
          </a:stretch>
        </p:blipFill>
        <p:spPr bwMode="auto">
          <a:xfrm>
            <a:off x="827584" y="1779662"/>
            <a:ext cx="3942547" cy="2631339"/>
          </a:xfrm>
          <a:prstGeom prst="rect">
            <a:avLst/>
          </a:prstGeom>
          <a:noFill/>
        </p:spPr>
      </p:pic>
      <p:sp>
        <p:nvSpPr>
          <p:cNvPr id="13" name="Shape 386"/>
          <p:cNvSpPr/>
          <p:nvPr/>
        </p:nvSpPr>
        <p:spPr>
          <a:xfrm>
            <a:off x="5652119" y="1720722"/>
            <a:ext cx="2520280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</a:rPr>
              <a:t>Mac / Windows</a:t>
            </a:r>
          </a:p>
        </p:txBody>
      </p:sp>
      <p:sp>
        <p:nvSpPr>
          <p:cNvPr id="14" name="Shape 386"/>
          <p:cNvSpPr/>
          <p:nvPr/>
        </p:nvSpPr>
        <p:spPr>
          <a:xfrm>
            <a:off x="5652119" y="2368794"/>
            <a:ext cx="2520280" cy="1295988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2000"/>
              </a:lnSpc>
              <a:buClr>
                <a:schemeClr val="lt1"/>
              </a:buClr>
              <a:buSzPts val="2000"/>
            </a:pPr>
            <a:r>
              <a:rPr lang="en-US" altLang="zh-TW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Network Players</a:t>
            </a:r>
            <a:br>
              <a:rPr lang="en-US" altLang="zh-TW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Airplay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, Squeezebox, Meridian</a:t>
            </a:r>
          </a:p>
        </p:txBody>
      </p:sp>
      <p:sp>
        <p:nvSpPr>
          <p:cNvPr id="15" name="Shape 386"/>
          <p:cNvSpPr/>
          <p:nvPr/>
        </p:nvSpPr>
        <p:spPr>
          <a:xfrm>
            <a:off x="5652119" y="3614987"/>
            <a:ext cx="2520280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en-US" altLang="zh-TW" sz="2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Roon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Ready Partners</a:t>
            </a:r>
            <a:endParaRPr lang="en-US" altLang="zh-TW"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536" y="1275606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Roon</a:t>
            </a: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 streams to all the audio gears you have, and makes them all play nice together.</a:t>
            </a:r>
          </a:p>
          <a:p>
            <a:pPr lvl="0"/>
            <a:endPara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3568" y="4454468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Quad-core Silent NAS HS - 251+</a:t>
            </a:r>
            <a:endParaRPr lang="en-US" altLang="zh-TW" sz="1000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827584" y="1707654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 err="1"/>
              <a:t>Roon</a:t>
            </a:r>
            <a:r>
              <a:rPr lang="en-US" sz="3600" dirty="0"/>
              <a:t>  x  QNAP NAS</a:t>
            </a:r>
            <a:br>
              <a:rPr lang="en-US" sz="3600" dirty="0"/>
            </a:br>
            <a:r>
              <a:rPr lang="en-US" sz="3600" dirty="0"/>
              <a:t>Guide for Environment Setting</a:t>
            </a:r>
            <a:endParaRPr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In-depth intro of </a:t>
            </a:r>
            <a:r>
              <a:rPr lang="en-US" sz="4000" dirty="0" err="1"/>
              <a:t>Roon</a:t>
            </a:r>
            <a:r>
              <a:rPr lang="en-US" sz="4000" dirty="0"/>
              <a:t> &amp; QNAP </a:t>
            </a:r>
            <a:r>
              <a:rPr lang="en-US" sz="4000" dirty="0" smtClean="0"/>
              <a:t>NAS</a:t>
            </a:r>
            <a:endParaRPr sz="4000" dirty="0"/>
          </a:p>
        </p:txBody>
      </p:sp>
      <p:sp>
        <p:nvSpPr>
          <p:cNvPr id="68" name="Shape 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 err="1"/>
              <a:t>Roon</a:t>
            </a:r>
            <a:r>
              <a:rPr lang="en-US" altLang="zh-Hant" dirty="0"/>
              <a:t> &amp; QNAP NAS Make an Optimal Music Streaming Solution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 err="1"/>
              <a:t>Roon</a:t>
            </a:r>
            <a:r>
              <a:rPr lang="en-US" altLang="zh-Hant" dirty="0"/>
              <a:t> Intro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/>
              <a:t>Choose a </a:t>
            </a:r>
            <a:r>
              <a:rPr lang="en-US" altLang="zh-Hant" dirty="0" err="1"/>
              <a:t>Roon</a:t>
            </a:r>
            <a:r>
              <a:rPr lang="en-US" altLang="zh-Hant" dirty="0"/>
              <a:t> Core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/>
              <a:t>Plays with your gear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 err="1"/>
              <a:t>Roon</a:t>
            </a:r>
            <a:r>
              <a:rPr lang="en-US" altLang="zh-Hant" dirty="0"/>
              <a:t>  x  QNAP NAS: Guide for Environment Setting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/>
              <a:t>Build a Multi-zone Streaming Environment</a:t>
            </a:r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buSzPts val="1800"/>
              <a:buChar char="●"/>
            </a:pPr>
            <a:r>
              <a:rPr lang="en-US" altLang="zh-Hant" dirty="0"/>
              <a:t>Successful Story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Import music </a:t>
            </a:r>
            <a:r>
              <a:rPr lang="en-US" sz="4000" dirty="0" smtClean="0"/>
              <a:t>contents </a:t>
            </a:r>
            <a:r>
              <a:rPr lang="en-US" sz="4000" dirty="0"/>
              <a:t>to QNAP NAS </a:t>
            </a:r>
            <a:endParaRPr sz="4000" dirty="0"/>
          </a:p>
        </p:txBody>
      </p:sp>
      <p:cxnSp>
        <p:nvCxnSpPr>
          <p:cNvPr id="24" name="Shape 364"/>
          <p:cNvCxnSpPr/>
          <p:nvPr/>
        </p:nvCxnSpPr>
        <p:spPr>
          <a:xfrm>
            <a:off x="4644008" y="3241470"/>
            <a:ext cx="2940252" cy="79359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C:\Users\user\Desktop\180227_Roon x QNAP_ZH\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25246"/>
            <a:ext cx="3240360" cy="2858672"/>
          </a:xfrm>
          <a:prstGeom prst="rect">
            <a:avLst/>
          </a:prstGeom>
          <a:noFill/>
        </p:spPr>
      </p:pic>
      <p:sp>
        <p:nvSpPr>
          <p:cNvPr id="26" name="Shape 366"/>
          <p:cNvSpPr/>
          <p:nvPr/>
        </p:nvSpPr>
        <p:spPr>
          <a:xfrm>
            <a:off x="1259632" y="2008081"/>
            <a:ext cx="1147500" cy="4623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Shape 362" descr="「1277 QNAP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923928" y="2161350"/>
            <a:ext cx="2643100" cy="16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36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236296" y="3025446"/>
            <a:ext cx="599150" cy="5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78"/>
          <p:cNvSpPr/>
          <p:nvPr/>
        </p:nvSpPr>
        <p:spPr>
          <a:xfrm>
            <a:off x="683568" y="4053666"/>
            <a:ext cx="7992888" cy="462300"/>
          </a:xfrm>
          <a:prstGeom prst="roundRect">
            <a:avLst>
              <a:gd name="adj" fmla="val 4530"/>
            </a:avLst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 import from </a:t>
            </a:r>
            <a:r>
              <a:rPr lang="en-US" altLang="zh-TW"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exFAT</a:t>
            </a:r>
            <a:r>
              <a:rPr lang="en-US" altLang="zh-TW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storage devices, please purchase a license in License Store first. </a:t>
            </a:r>
            <a:endParaRPr lang="en-US" altLang="zh-TW" sz="14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Install </a:t>
            </a:r>
            <a:r>
              <a:rPr lang="en-US" sz="4000" dirty="0" err="1"/>
              <a:t>Roon</a:t>
            </a:r>
            <a:r>
              <a:rPr lang="en-US" sz="4000" dirty="0"/>
              <a:t> Core on QNAP NAS </a:t>
            </a:r>
            <a:endParaRPr sz="4000" dirty="0"/>
          </a:p>
        </p:txBody>
      </p:sp>
      <p:sp>
        <p:nvSpPr>
          <p:cNvPr id="342" name="Shape 342"/>
          <p:cNvSpPr/>
          <p:nvPr/>
        </p:nvSpPr>
        <p:spPr>
          <a:xfrm>
            <a:off x="539552" y="1474898"/>
            <a:ext cx="2736304" cy="3329100"/>
          </a:xfrm>
          <a:prstGeom prst="roundRect">
            <a:avLst>
              <a:gd name="adj" fmla="val 594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390616" y="1604643"/>
            <a:ext cx="2621543" cy="3182623"/>
          </a:xfrm>
          <a:prstGeom prst="roundRect">
            <a:avLst>
              <a:gd name="adj" fmla="val 45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6136718" y="1604643"/>
            <a:ext cx="2376263" cy="3182623"/>
          </a:xfrm>
          <a:prstGeom prst="roundRect">
            <a:avLst>
              <a:gd name="adj" fmla="val 620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5940152" y="1203598"/>
            <a:ext cx="2808312" cy="517576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</a:rPr>
              <a:t>    </a:t>
            </a:r>
            <a:r>
              <a:rPr lang="en-US" b="1" dirty="0" err="1" smtClean="0">
                <a:solidFill>
                  <a:srgbClr val="FFFFFF"/>
                </a:solidFill>
                <a:latin typeface="微軟正黑體" pitchFamily="34" charset="-120"/>
              </a:rPr>
              <a:t>ImstallRoon</a:t>
            </a: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微軟正黑體" pitchFamily="34" charset="-120"/>
              </a:rPr>
              <a:t>Server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3131839" y="1203598"/>
            <a:ext cx="3084741" cy="517576"/>
          </a:xfrm>
          <a:prstGeom prst="homePlate">
            <a:avLst>
              <a:gd name="adj" fmla="val 50000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  <a:sym typeface="Arial"/>
              </a:rPr>
              <a:t>Build Core Folder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539552" y="1203598"/>
            <a:ext cx="2918088" cy="517576"/>
          </a:xfrm>
          <a:prstGeom prst="homePlate">
            <a:avLst>
              <a:gd name="adj" fmla="val 50000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Hant" sz="1500" b="1" dirty="0">
                <a:solidFill>
                  <a:schemeClr val="lt1"/>
                </a:solidFill>
                <a:latin typeface="微軟正黑體" pitchFamily="34" charset="-120"/>
              </a:rPr>
              <a:t>Create Storage Pool </a:t>
            </a:r>
            <a:r>
              <a:rPr lang="en-US" altLang="zh-Hant" sz="1500" b="1" dirty="0" smtClean="0">
                <a:solidFill>
                  <a:schemeClr val="lt1"/>
                </a:solidFill>
                <a:latin typeface="微軟正黑體" pitchFamily="34" charset="-120"/>
              </a:rPr>
              <a:t>and</a:t>
            </a:r>
          </a:p>
          <a:p>
            <a:pPr lvl="0" algn="ctr">
              <a:buClr>
                <a:schemeClr val="lt1"/>
              </a:buClr>
              <a:buSzPts val="2000"/>
            </a:pPr>
            <a:r>
              <a:rPr lang="en-US" altLang="zh-Hant" sz="1500" b="1" dirty="0" smtClean="0">
                <a:solidFill>
                  <a:schemeClr val="lt1"/>
                </a:solidFill>
                <a:latin typeface="微軟正黑體" pitchFamily="34" charset="-120"/>
              </a:rPr>
              <a:t> </a:t>
            </a:r>
            <a:r>
              <a:rPr lang="en-US" altLang="zh-Hant" sz="1500" b="1" dirty="0">
                <a:solidFill>
                  <a:schemeClr val="lt1"/>
                </a:solidFill>
                <a:latin typeface="微軟正黑體" pitchFamily="34" charset="-120"/>
              </a:rPr>
              <a:t>Volume on SSD </a:t>
            </a: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6" cstate="print">
            <a:alphaModFix/>
          </a:blip>
          <a:srcRect t="17694" r="37268" b="45317"/>
          <a:stretch/>
        </p:blipFill>
        <p:spPr>
          <a:xfrm>
            <a:off x="938979" y="3851162"/>
            <a:ext cx="1925849" cy="7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7" cstate="print">
            <a:alphaModFix/>
          </a:blip>
          <a:srcRect l="43521" b="43521"/>
          <a:stretch/>
        </p:blipFill>
        <p:spPr>
          <a:xfrm>
            <a:off x="1013751" y="2287420"/>
            <a:ext cx="1850550" cy="10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8" cstate="print">
            <a:alphaModFix/>
          </a:blip>
          <a:srcRect r="56570" b="54132"/>
          <a:stretch/>
        </p:blipFill>
        <p:spPr>
          <a:xfrm>
            <a:off x="3717296" y="2262234"/>
            <a:ext cx="1934824" cy="108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9" cstate="print">
            <a:alphaModFix/>
          </a:blip>
          <a:srcRect r="23879" b="53242"/>
          <a:stretch/>
        </p:blipFill>
        <p:spPr>
          <a:xfrm>
            <a:off x="3717271" y="3776824"/>
            <a:ext cx="1934849" cy="82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10" cstate="print">
            <a:alphaModFix/>
          </a:blip>
          <a:srcRect r="39769" b="28886"/>
          <a:stretch/>
        </p:blipFill>
        <p:spPr>
          <a:xfrm>
            <a:off x="6492851" y="2279014"/>
            <a:ext cx="1679549" cy="105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>
            <a:off x="6492870" y="3563130"/>
            <a:ext cx="1679530" cy="11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6444208" y="3420402"/>
            <a:ext cx="1800200" cy="410038"/>
          </a:xfrm>
          <a:prstGeom prst="roundRect">
            <a:avLst>
              <a:gd name="adj" fmla="val 16667"/>
            </a:avLst>
          </a:prstGeom>
          <a:blipFill>
            <a:blip r:embed="rId12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Specify the SSD volume</a:t>
            </a:r>
            <a:endParaRPr lang="en-US" sz="11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3563888" y="3419114"/>
            <a:ext cx="2232248" cy="413503"/>
          </a:xfrm>
          <a:prstGeom prst="roundRect">
            <a:avLst>
              <a:gd name="adj" fmla="val 16667"/>
            </a:avLst>
          </a:prstGeom>
          <a:blipFill>
            <a:blip r:embed="rId13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Name the folder </a:t>
            </a:r>
            <a:r>
              <a:rPr lang="en-US" sz="11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100" b="1" dirty="0" err="1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RoonServer</a:t>
            </a:r>
            <a:r>
              <a:rPr lang="en-US" sz="11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899592" y="3420402"/>
            <a:ext cx="2088232" cy="410038"/>
          </a:xfrm>
          <a:prstGeom prst="roundRect">
            <a:avLst>
              <a:gd name="adj" fmla="val 16667"/>
            </a:avLst>
          </a:prstGeom>
          <a:blipFill>
            <a:blip r:embed="rId1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 a volume on SSD</a:t>
            </a:r>
            <a:endParaRPr lang="en-US" sz="11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900599" y="1834938"/>
            <a:ext cx="2088232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 a </a:t>
            </a: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storage pool </a:t>
            </a: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"Storage &amp; Snapshots."</a:t>
            </a:r>
            <a:endParaRPr lang="en-US" sz="11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6421000" y="1834938"/>
            <a:ext cx="1823408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Search </a:t>
            </a:r>
            <a:r>
              <a:rPr lang="en-US" sz="1100" b="1" spc="-150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100" b="1" spc="-150" dirty="0" err="1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sz="1100" b="1" spc="-150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 Server" </a:t>
            </a:r>
            <a:r>
              <a:rPr lang="en-US" sz="11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"App Center" and install </a:t>
            </a:r>
            <a:r>
              <a:rPr lang="en-US" sz="1100" b="1" spc="-15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1100" b="1" spc="-150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21" name="Shape 358"/>
          <p:cNvSpPr/>
          <p:nvPr/>
        </p:nvSpPr>
        <p:spPr>
          <a:xfrm>
            <a:off x="3643306" y="1857370"/>
            <a:ext cx="2088232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 </a:t>
            </a: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 </a:t>
            </a: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Shared Folder for the SSD</a:t>
            </a:r>
            <a:endParaRPr lang="en-US" sz="11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1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509584" y="1621375"/>
            <a:ext cx="2515606" cy="2606559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3131840" y="1621375"/>
            <a:ext cx="2952328" cy="2606559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6198664" y="1549450"/>
            <a:ext cx="2251257" cy="2695500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0" y="407846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000" dirty="0"/>
              <a:t>Use </a:t>
            </a:r>
            <a:r>
              <a:rPr lang="en-US" sz="4000" dirty="0" err="1"/>
              <a:t>Roon</a:t>
            </a:r>
            <a:r>
              <a:rPr lang="en-US" sz="4000" dirty="0"/>
              <a:t> App to import your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music </a:t>
            </a:r>
            <a:r>
              <a:rPr lang="en-US" sz="4000" dirty="0"/>
              <a:t>library</a:t>
            </a:r>
            <a:endParaRPr sz="4000" dirty="0"/>
          </a:p>
        </p:txBody>
      </p:sp>
      <p:sp>
        <p:nvSpPr>
          <p:cNvPr id="369" name="Shape 369"/>
          <p:cNvSpPr/>
          <p:nvPr/>
        </p:nvSpPr>
        <p:spPr>
          <a:xfrm>
            <a:off x="5991075" y="1258924"/>
            <a:ext cx="2589000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Setup Outputs</a:t>
            </a:r>
            <a:endParaRPr b="1" i="0" u="none" strike="noStrike" cap="none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3046229" y="1258924"/>
            <a:ext cx="3276600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Import Music</a:t>
            </a:r>
            <a:endParaRPr b="1" i="0" u="none" strike="noStrike" cap="none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467544" y="1258924"/>
            <a:ext cx="2852156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Open </a:t>
            </a:r>
            <a:r>
              <a:rPr lang="en-US" b="1" dirty="0" err="1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(PC/Mac/Android/</a:t>
            </a:r>
            <a:r>
              <a:rPr lang="en-US" b="1" dirty="0" err="1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iOS</a:t>
            </a:r>
            <a:r>
              <a:rPr lang="en-US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)</a:t>
            </a:r>
            <a:endParaRPr b="1" i="0" u="none" strike="noStrike" cap="none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4" cstate="print">
            <a:alphaModFix/>
          </a:blip>
          <a:srcRect l="21388" r="18948"/>
          <a:stretch/>
        </p:blipFill>
        <p:spPr>
          <a:xfrm>
            <a:off x="1058136" y="2297533"/>
            <a:ext cx="1478431" cy="18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971600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rgbClr val="FFFFFF"/>
              </a:buClr>
              <a:buSzPts val="2000"/>
            </a:pPr>
            <a:r>
              <a:rPr lang="en-US" sz="1500" b="1" dirty="0">
                <a:solidFill>
                  <a:srgbClr val="FFFFFF"/>
                </a:solidFill>
              </a:rPr>
              <a:t>Choose your core</a:t>
            </a:r>
            <a:endParaRPr lang="en-US" sz="15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6" cstate="print">
            <a:alphaModFix/>
          </a:blip>
          <a:srcRect l="18847" t="3262" r="18847" b="3253"/>
          <a:stretch/>
        </p:blipFill>
        <p:spPr>
          <a:xfrm>
            <a:off x="3885699" y="2411131"/>
            <a:ext cx="1550397" cy="174479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/>
          <p:nvPr/>
        </p:nvSpPr>
        <p:spPr>
          <a:xfrm>
            <a:off x="3828712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rgbClr val="FFFFFF"/>
              </a:buClr>
              <a:buSzPts val="2000"/>
            </a:pPr>
            <a:r>
              <a:rPr lang="en-US" sz="1500" b="1" dirty="0">
                <a:solidFill>
                  <a:srgbClr val="FFFFFF"/>
                </a:solidFill>
              </a:rPr>
              <a:t>Import music from </a:t>
            </a:r>
            <a:r>
              <a:rPr lang="en-US" sz="1500" b="1" dirty="0" smtClean="0">
                <a:solidFill>
                  <a:srgbClr val="FFFFFF"/>
                </a:solidFill>
              </a:rPr>
              <a:t>NAS</a:t>
            </a:r>
            <a:endParaRPr lang="en-US" sz="15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7" cstate="print">
            <a:alphaModFix/>
          </a:blip>
          <a:srcRect l="16254" t="8371" r="14224" b="10195"/>
          <a:stretch/>
        </p:blipFill>
        <p:spPr>
          <a:xfrm>
            <a:off x="6444208" y="2571750"/>
            <a:ext cx="1752720" cy="15398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77" name="Shape 377"/>
          <p:cNvSpPr/>
          <p:nvPr/>
        </p:nvSpPr>
        <p:spPr>
          <a:xfrm>
            <a:off x="6493008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rgbClr val="FFFFFF"/>
              </a:buClr>
              <a:buSzPts val="2000"/>
            </a:pPr>
            <a:r>
              <a:rPr lang="en-US" sz="1500" b="1" dirty="0">
                <a:solidFill>
                  <a:srgbClr val="FFFFFF"/>
                </a:solidFill>
              </a:rPr>
              <a:t>Enable the output devices</a:t>
            </a:r>
            <a:endParaRPr lang="en-US" sz="15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The Hybrid Music Library </a:t>
            </a:r>
            <a:endParaRPr sz="4000" dirty="0"/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 cstate="print">
            <a:alphaModFix/>
          </a:blip>
          <a:srcRect l="3619" t="5048" r="3564" b="6681"/>
          <a:stretch/>
        </p:blipFill>
        <p:spPr>
          <a:xfrm>
            <a:off x="2195736" y="1347614"/>
            <a:ext cx="4346462" cy="3371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Shape 388"/>
          <p:cNvCxnSpPr/>
          <p:nvPr/>
        </p:nvCxnSpPr>
        <p:spPr>
          <a:xfrm>
            <a:off x="1835696" y="1997625"/>
            <a:ext cx="1152128" cy="646133"/>
          </a:xfrm>
          <a:prstGeom prst="bentConnector3">
            <a:avLst>
              <a:gd name="adj1" fmla="val 60947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Shape 386"/>
          <p:cNvSpPr/>
          <p:nvPr/>
        </p:nvSpPr>
        <p:spPr>
          <a:xfrm>
            <a:off x="125158" y="1764225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sz="1600" b="1" dirty="0">
                <a:solidFill>
                  <a:schemeClr val="lt1"/>
                </a:solidFill>
              </a:rPr>
              <a:t>Artist bio</a:t>
            </a:r>
            <a:endParaRPr lang="en-US" sz="1600" dirty="0"/>
          </a:p>
        </p:txBody>
      </p:sp>
      <p:cxnSp>
        <p:nvCxnSpPr>
          <p:cNvPr id="18" name="Shape 388"/>
          <p:cNvCxnSpPr/>
          <p:nvPr/>
        </p:nvCxnSpPr>
        <p:spPr>
          <a:xfrm>
            <a:off x="1784708" y="3477886"/>
            <a:ext cx="504056" cy="43204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386"/>
          <p:cNvSpPr/>
          <p:nvPr/>
        </p:nvSpPr>
        <p:spPr>
          <a:xfrm>
            <a:off x="125158" y="3257078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sz="1600" b="1" dirty="0">
                <a:solidFill>
                  <a:schemeClr val="lt1"/>
                </a:solidFill>
              </a:rPr>
              <a:t>Top ranking</a:t>
            </a:r>
            <a:endParaRPr lang="en-US" sz="1600" dirty="0"/>
          </a:p>
        </p:txBody>
      </p:sp>
      <p:cxnSp>
        <p:nvCxnSpPr>
          <p:cNvPr id="22" name="Shape 388"/>
          <p:cNvCxnSpPr/>
          <p:nvPr/>
        </p:nvCxnSpPr>
        <p:spPr>
          <a:xfrm flipV="1">
            <a:off x="5076056" y="1997625"/>
            <a:ext cx="1814239" cy="144016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Shape 386"/>
          <p:cNvSpPr/>
          <p:nvPr/>
        </p:nvSpPr>
        <p:spPr>
          <a:xfrm>
            <a:off x="6804248" y="1764225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700"/>
              </a:lnSpc>
              <a:buClr>
                <a:schemeClr val="lt1"/>
              </a:buClr>
              <a:buSzPts val="2000"/>
            </a:pPr>
            <a:r>
              <a:rPr lang="en-US" sz="1600" b="1" dirty="0">
                <a:solidFill>
                  <a:schemeClr val="lt1"/>
                </a:solidFill>
              </a:rPr>
              <a:t>Community, Wikipedia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The Quick Search</a:t>
            </a:r>
            <a:endParaRPr sz="4000" dirty="0"/>
          </a:p>
        </p:txBody>
      </p:sp>
      <p:pic>
        <p:nvPicPr>
          <p:cNvPr id="399" name="Shape 39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024136" y="1292772"/>
            <a:ext cx="4681635" cy="3511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hape 388"/>
          <p:cNvCxnSpPr/>
          <p:nvPr/>
        </p:nvCxnSpPr>
        <p:spPr>
          <a:xfrm>
            <a:off x="1619672" y="2084860"/>
            <a:ext cx="1656184" cy="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386"/>
          <p:cNvSpPr/>
          <p:nvPr/>
        </p:nvSpPr>
        <p:spPr>
          <a:xfrm>
            <a:off x="251520" y="1853399"/>
            <a:ext cx="1512168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600"/>
              </a:lnSpc>
              <a:buClr>
                <a:schemeClr val="lt1"/>
              </a:buClr>
              <a:buSzPts val="2000"/>
            </a:pPr>
            <a:r>
              <a:rPr lang="en-US" sz="12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Simple and Quick search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hape 388"/>
          <p:cNvCxnSpPr/>
          <p:nvPr/>
        </p:nvCxnSpPr>
        <p:spPr>
          <a:xfrm flipV="1">
            <a:off x="1619672" y="3164980"/>
            <a:ext cx="936104" cy="17061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386"/>
          <p:cNvSpPr/>
          <p:nvPr/>
        </p:nvSpPr>
        <p:spPr>
          <a:xfrm>
            <a:off x="251520" y="3104130"/>
            <a:ext cx="1512168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Recommended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hape 388"/>
          <p:cNvCxnSpPr/>
          <p:nvPr/>
        </p:nvCxnSpPr>
        <p:spPr>
          <a:xfrm flipV="1">
            <a:off x="5148064" y="2084862"/>
            <a:ext cx="2016224" cy="864094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386"/>
          <p:cNvSpPr/>
          <p:nvPr/>
        </p:nvSpPr>
        <p:spPr>
          <a:xfrm>
            <a:off x="6977502" y="1853399"/>
            <a:ext cx="1554938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600"/>
              </a:lnSpc>
              <a:buClr>
                <a:schemeClr val="lt1"/>
              </a:buClr>
              <a:buSzPts val="2000"/>
            </a:pPr>
            <a:r>
              <a:rPr lang="en-US" sz="12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Surf to the content you want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user\Desktop\0221_QTS System_ppt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579862"/>
            <a:ext cx="1944216" cy="1152128"/>
          </a:xfrm>
          <a:prstGeom prst="rect">
            <a:avLst/>
          </a:prstGeom>
          <a:noFill/>
        </p:spPr>
      </p:pic>
      <p:sp>
        <p:nvSpPr>
          <p:cNvPr id="31" name="文字方塊 30"/>
          <p:cNvSpPr txBox="1"/>
          <p:nvPr/>
        </p:nvSpPr>
        <p:spPr>
          <a:xfrm>
            <a:off x="6372200" y="3888914"/>
            <a:ext cx="165618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300"/>
              </a:lnSpc>
              <a:buClr>
                <a:srgbClr val="FFFFFF"/>
              </a:buClr>
              <a:buSzPts val="2000"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And more surprises...we just name a few...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Multi-zone streaming</a:t>
            </a:r>
            <a:endParaRPr sz="4000" dirty="0"/>
          </a:p>
        </p:txBody>
      </p:sp>
      <p:pic>
        <p:nvPicPr>
          <p:cNvPr id="411" name="Shape 41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910460" y="1256537"/>
            <a:ext cx="5755348" cy="3691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88"/>
          <p:cNvCxnSpPr/>
          <p:nvPr/>
        </p:nvCxnSpPr>
        <p:spPr>
          <a:xfrm>
            <a:off x="1782857" y="2135848"/>
            <a:ext cx="1728192" cy="36004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386"/>
          <p:cNvSpPr/>
          <p:nvPr/>
        </p:nvSpPr>
        <p:spPr>
          <a:xfrm>
            <a:off x="163185" y="1904386"/>
            <a:ext cx="233975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20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Control  multiple devices simultaneously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hape 388"/>
          <p:cNvCxnSpPr/>
          <p:nvPr/>
        </p:nvCxnSpPr>
        <p:spPr>
          <a:xfrm flipV="1">
            <a:off x="1854865" y="3435846"/>
            <a:ext cx="2088232" cy="28803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386"/>
          <p:cNvSpPr/>
          <p:nvPr/>
        </p:nvSpPr>
        <p:spPr>
          <a:xfrm>
            <a:off x="342697" y="3435846"/>
            <a:ext cx="2160240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20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Stream to individual devices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hape 388"/>
          <p:cNvCxnSpPr/>
          <p:nvPr/>
        </p:nvCxnSpPr>
        <p:spPr>
          <a:xfrm flipV="1">
            <a:off x="5815305" y="2495888"/>
            <a:ext cx="1721449" cy="50791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Shape 386"/>
          <p:cNvSpPr/>
          <p:nvPr/>
        </p:nvSpPr>
        <p:spPr>
          <a:xfrm>
            <a:off x="7183457" y="2262698"/>
            <a:ext cx="1132959" cy="466800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20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Volume control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079856" y="176123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DEMO</a:t>
            </a:r>
            <a:br>
              <a:rPr lang="en-US" dirty="0"/>
            </a:br>
            <a:r>
              <a:rPr lang="en-US" dirty="0"/>
              <a:t>Music on </a:t>
            </a:r>
            <a:r>
              <a:rPr lang="en-US" dirty="0" smtClean="0"/>
              <a:t>Demand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/>
              <a:t>Roon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51720" y="2139702"/>
            <a:ext cx="79208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773700" y="1635646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Build a Multi-zone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Streaming </a:t>
            </a:r>
            <a:r>
              <a:rPr lang="en-US" dirty="0"/>
              <a:t>Environment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80227_Roon x QNAP_ZH\1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7744" y="1347614"/>
            <a:ext cx="4401938" cy="3456384"/>
          </a:xfrm>
          <a:prstGeom prst="rect">
            <a:avLst/>
          </a:prstGeom>
          <a:noFill/>
        </p:spPr>
      </p:pic>
      <p:cxnSp>
        <p:nvCxnSpPr>
          <p:cNvPr id="38" name="Shape 449"/>
          <p:cNvCxnSpPr/>
          <p:nvPr/>
        </p:nvCxnSpPr>
        <p:spPr>
          <a:xfrm flipV="1">
            <a:off x="2051720" y="2211710"/>
            <a:ext cx="2376264" cy="1716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107504" y="346348"/>
            <a:ext cx="9036496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3200" dirty="0"/>
              <a:t>Music in every corner, a delightful experience </a:t>
            </a:r>
            <a:endParaRPr sz="3200" dirty="0"/>
          </a:p>
        </p:txBody>
      </p:sp>
      <p:sp>
        <p:nvSpPr>
          <p:cNvPr id="448" name="Shape 448"/>
          <p:cNvSpPr txBox="1"/>
          <p:nvPr/>
        </p:nvSpPr>
        <p:spPr>
          <a:xfrm>
            <a:off x="323528" y="4587974"/>
            <a:ext cx="4068083" cy="35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b="1" dirty="0" err="1"/>
              <a:t>Roon</a:t>
            </a:r>
            <a:r>
              <a:rPr lang="en-US" sz="1200" b="1" dirty="0"/>
              <a:t> ft. QNAP NAS - Multi-zone streaming</a:t>
            </a:r>
          </a:p>
        </p:txBody>
      </p:sp>
      <p:cxnSp>
        <p:nvCxnSpPr>
          <p:cNvPr id="449" name="Shape 449"/>
          <p:cNvCxnSpPr/>
          <p:nvPr/>
        </p:nvCxnSpPr>
        <p:spPr>
          <a:xfrm flipV="1">
            <a:off x="2051720" y="3651870"/>
            <a:ext cx="2808312" cy="36004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2079773"/>
            <a:ext cx="1944216" cy="567059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395536" y="2204044"/>
            <a:ext cx="1761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DAC (Output)</a:t>
            </a:r>
          </a:p>
        </p:txBody>
      </p:sp>
      <p:pic>
        <p:nvPicPr>
          <p:cNvPr id="28" name="Picture 4" descr="C:\Users\user\Desktop\0221_QTS System_ppt\2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560" y="3723878"/>
            <a:ext cx="1944216" cy="567059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670827" y="3853356"/>
            <a:ext cx="1236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 (Control)</a:t>
            </a:r>
          </a:p>
        </p:txBody>
      </p:sp>
      <p:cxnSp>
        <p:nvCxnSpPr>
          <p:cNvPr id="36" name="Shape 449"/>
          <p:cNvCxnSpPr/>
          <p:nvPr/>
        </p:nvCxnSpPr>
        <p:spPr>
          <a:xfrm flipV="1">
            <a:off x="2051720" y="3003798"/>
            <a:ext cx="1440160" cy="2870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3009092"/>
            <a:ext cx="1944216" cy="567059"/>
          </a:xfrm>
          <a:prstGeom prst="rect">
            <a:avLst/>
          </a:prstGeom>
          <a:noFill/>
        </p:spPr>
      </p:pic>
      <p:sp>
        <p:nvSpPr>
          <p:cNvPr id="27" name="文字方塊 26"/>
          <p:cNvSpPr txBox="1"/>
          <p:nvPr/>
        </p:nvSpPr>
        <p:spPr>
          <a:xfrm>
            <a:off x="323528" y="3054786"/>
            <a:ext cx="180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Bedroom Speaker (Output)</a:t>
            </a:r>
            <a:endParaRPr lang="en-US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cxnSp>
        <p:nvCxnSpPr>
          <p:cNvPr id="40" name="Shape 449"/>
          <p:cNvCxnSpPr/>
          <p:nvPr/>
        </p:nvCxnSpPr>
        <p:spPr>
          <a:xfrm>
            <a:off x="2051720" y="1716627"/>
            <a:ext cx="2088232" cy="13504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49"/>
          <p:cNvCxnSpPr>
            <a:endCxn id="31" idx="1"/>
          </p:cNvCxnSpPr>
          <p:nvPr/>
        </p:nvCxnSpPr>
        <p:spPr>
          <a:xfrm flipV="1">
            <a:off x="4427984" y="1717527"/>
            <a:ext cx="2443681" cy="20615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Shape 449"/>
          <p:cNvCxnSpPr/>
          <p:nvPr/>
        </p:nvCxnSpPr>
        <p:spPr>
          <a:xfrm flipV="1">
            <a:off x="6084168" y="2499742"/>
            <a:ext cx="1080120" cy="576064"/>
          </a:xfrm>
          <a:prstGeom prst="bentConnector3">
            <a:avLst>
              <a:gd name="adj1" fmla="val 32485"/>
            </a:avLst>
          </a:pr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92" name="Picture 4" descr="C:\Users\user\Desktop\0221_QTS System_ppt\2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2750" y="2211710"/>
            <a:ext cx="2077722" cy="567059"/>
          </a:xfrm>
          <a:prstGeom prst="rect">
            <a:avLst/>
          </a:prstGeom>
          <a:noFill/>
        </p:spPr>
      </p:pic>
      <p:sp>
        <p:nvSpPr>
          <p:cNvPr id="32" name="文字方塊 31"/>
          <p:cNvSpPr txBox="1"/>
          <p:nvPr/>
        </p:nvSpPr>
        <p:spPr>
          <a:xfrm>
            <a:off x="6791248" y="2333297"/>
            <a:ext cx="2034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400" b="1" dirty="0" err="1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iOS</a:t>
            </a:r>
            <a:r>
              <a:rPr lang="en-US" altLang="zh-TW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/Android (Control)</a:t>
            </a:r>
          </a:p>
        </p:txBody>
      </p:sp>
      <p:pic>
        <p:nvPicPr>
          <p:cNvPr id="30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39367"/>
            <a:ext cx="2077722" cy="567059"/>
          </a:xfrm>
          <a:prstGeom prst="rect">
            <a:avLst/>
          </a:prstGeom>
          <a:noFill/>
        </p:spPr>
      </p:pic>
      <p:sp>
        <p:nvSpPr>
          <p:cNvPr id="31" name="文字方塊 30"/>
          <p:cNvSpPr txBox="1"/>
          <p:nvPr/>
        </p:nvSpPr>
        <p:spPr>
          <a:xfrm>
            <a:off x="6871665" y="1563638"/>
            <a:ext cx="176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Apple TV (Output)</a:t>
            </a:r>
            <a:endParaRPr lang="en-US" altLang="zh-TW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12291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1439367"/>
            <a:ext cx="1944216" cy="567059"/>
          </a:xfrm>
          <a:prstGeom prst="rect">
            <a:avLst/>
          </a:prstGeom>
          <a:noFill/>
        </p:spPr>
      </p:pic>
      <p:sp>
        <p:nvSpPr>
          <p:cNvPr id="23" name="文字方塊 22"/>
          <p:cNvSpPr txBox="1"/>
          <p:nvPr/>
        </p:nvSpPr>
        <p:spPr>
          <a:xfrm>
            <a:off x="395536" y="1491630"/>
            <a:ext cx="172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Living room stereo (Output)</a:t>
            </a:r>
            <a:endParaRPr lang="en-US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cxnSp>
        <p:nvCxnSpPr>
          <p:cNvPr id="49" name="Shape 449"/>
          <p:cNvCxnSpPr/>
          <p:nvPr/>
        </p:nvCxnSpPr>
        <p:spPr>
          <a:xfrm flipV="1">
            <a:off x="5148064" y="3309635"/>
            <a:ext cx="2016224" cy="48625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93" name="Picture 5" descr="C:\Users\user\Desktop\0221_QTS System_ppt\9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2750" y="2991783"/>
            <a:ext cx="2077722" cy="567059"/>
          </a:xfrm>
          <a:prstGeom prst="rect">
            <a:avLst/>
          </a:prstGeom>
          <a:noFill/>
        </p:spPr>
      </p:pic>
      <p:sp>
        <p:nvSpPr>
          <p:cNvPr id="33" name="文字方塊 32"/>
          <p:cNvSpPr txBox="1"/>
          <p:nvPr/>
        </p:nvSpPr>
        <p:spPr>
          <a:xfrm>
            <a:off x="6701512" y="3120164"/>
            <a:ext cx="2214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QNAP NAS (</a:t>
            </a:r>
            <a:r>
              <a:rPr lang="en-US" altLang="zh-TW" sz="1400" b="1" dirty="0" err="1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altLang="zh-TW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 Core)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16556" y="2283718"/>
            <a:ext cx="1878860" cy="208823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3" name="Shape 473"/>
          <p:cNvPicPr preferRelativeResize="0"/>
          <p:nvPr/>
        </p:nvPicPr>
        <p:blipFill>
          <a:blip r:embed="rId3" cstate="print">
            <a:alphaModFix/>
          </a:blip>
          <a:srcRect b="22994"/>
          <a:stretch>
            <a:fillRect/>
          </a:stretch>
        </p:blipFill>
        <p:spPr>
          <a:xfrm>
            <a:off x="5227459" y="2643758"/>
            <a:ext cx="158417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/>
          <p:cNvSpPr/>
          <p:nvPr/>
        </p:nvSpPr>
        <p:spPr>
          <a:xfrm>
            <a:off x="6882226" y="2283718"/>
            <a:ext cx="1473740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269010" y="2283718"/>
            <a:ext cx="1473740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945784" y="2283718"/>
            <a:ext cx="2088232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C:\Users\user\Desktop\0221_QTS System_ppt\2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49590"/>
            <a:ext cx="5472608" cy="501040"/>
          </a:xfrm>
          <a:prstGeom prst="rect">
            <a:avLst/>
          </a:prstGeom>
          <a:noFill/>
        </p:spPr>
      </p:pic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0" y="407846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000" dirty="0" err="1"/>
              <a:t>Roon</a:t>
            </a:r>
            <a:r>
              <a:rPr lang="en-US" sz="4000" dirty="0"/>
              <a:t> ft. QNAP NAS - Advanced Devices </a:t>
            </a:r>
            <a:endParaRPr sz="4000" dirty="0"/>
          </a:p>
        </p:txBody>
      </p:sp>
      <p:sp>
        <p:nvSpPr>
          <p:cNvPr id="475" name="Shape 475"/>
          <p:cNvSpPr txBox="1"/>
          <p:nvPr/>
        </p:nvSpPr>
        <p:spPr>
          <a:xfrm>
            <a:off x="2823349" y="2024368"/>
            <a:ext cx="2391101" cy="475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1500"/>
            </a:pPr>
            <a:r>
              <a:rPr lang="en-US" sz="1400" b="1" dirty="0" err="1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Fanless</a:t>
            </a: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 QNAP NAS (output)</a:t>
            </a:r>
            <a:endParaRPr lang="en-US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5179544" y="2024368"/>
            <a:ext cx="1686202" cy="475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1400"/>
              </a:lnSpc>
              <a:buClr>
                <a:schemeClr val="lt1"/>
              </a:buClr>
              <a:buSzPts val="15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USB DAC (output</a:t>
            </a:r>
            <a:r>
              <a:rPr lang="en-US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6804248" y="2024368"/>
            <a:ext cx="1728192" cy="475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15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Amplifier</a:t>
            </a:r>
          </a:p>
          <a:p>
            <a:pPr lvl="0" algn="ctr">
              <a:lnSpc>
                <a:spcPts val="1400"/>
              </a:lnSpc>
              <a:buClr>
                <a:schemeClr val="lt1"/>
              </a:buClr>
              <a:buSzPts val="1500"/>
            </a:pPr>
            <a:r>
              <a:rPr lang="en-US" sz="1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(output</a:t>
            </a:r>
            <a:r>
              <a:rPr lang="en-US" sz="1400" b="1" dirty="0" smtClean="0">
                <a:solidFill>
                  <a:schemeClr val="lt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cxnSp>
        <p:nvCxnSpPr>
          <p:cNvPr id="481" name="Shape 481"/>
          <p:cNvCxnSpPr/>
          <p:nvPr/>
        </p:nvCxnSpPr>
        <p:spPr>
          <a:xfrm>
            <a:off x="2627784" y="1419622"/>
            <a:ext cx="0" cy="3024336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0" name="Shape 480"/>
          <p:cNvPicPr preferRelativeResize="0"/>
          <p:nvPr/>
        </p:nvPicPr>
        <p:blipFill rotWithShape="1">
          <a:blip r:embed="rId7" cstate="print">
            <a:alphaModFix/>
          </a:blip>
          <a:srcRect r="21216"/>
          <a:stretch/>
        </p:blipFill>
        <p:spPr>
          <a:xfrm>
            <a:off x="3119768" y="2643757"/>
            <a:ext cx="1764444" cy="74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文字方塊 33"/>
          <p:cNvSpPr txBox="1"/>
          <p:nvPr/>
        </p:nvSpPr>
        <p:spPr>
          <a:xfrm>
            <a:off x="4829378" y="1541209"/>
            <a:ext cx="155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Media Room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35" name="Picture 5" descr="C:\Users\user\Desktop\0221_QTS System_ppt\9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201" y="1418117"/>
            <a:ext cx="2077722" cy="567059"/>
          </a:xfrm>
          <a:prstGeom prst="rect">
            <a:avLst/>
          </a:prstGeom>
          <a:noFill/>
        </p:spPr>
      </p:pic>
      <p:sp>
        <p:nvSpPr>
          <p:cNvPr id="36" name="文字方塊 35"/>
          <p:cNvSpPr txBox="1"/>
          <p:nvPr/>
        </p:nvSpPr>
        <p:spPr>
          <a:xfrm>
            <a:off x="328243" y="1546498"/>
            <a:ext cx="209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Contained Room 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38" name="Picture 2" descr="\\marketing\Marketing\MarketingMaterials\Product_photo\NAS\TS-x77\TS-1277\TS-1277_Fron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4516" y="2859782"/>
            <a:ext cx="1958269" cy="1224136"/>
          </a:xfrm>
          <a:prstGeom prst="rect">
            <a:avLst/>
          </a:prstGeom>
          <a:noFill/>
        </p:spPr>
      </p:pic>
      <p:pic>
        <p:nvPicPr>
          <p:cNvPr id="13315" name="Picture 3" descr="C:\Users\user\Desktop\180227_Roon x QNAP_ZH\35276062_x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9252" y="2481740"/>
            <a:ext cx="1368152" cy="1026114"/>
          </a:xfrm>
          <a:prstGeom prst="rect">
            <a:avLst/>
          </a:prstGeom>
          <a:noFill/>
        </p:spPr>
      </p:pic>
      <p:sp>
        <p:nvSpPr>
          <p:cNvPr id="23" name="圓角矩形圖說文字 22"/>
          <p:cNvSpPr/>
          <p:nvPr/>
        </p:nvSpPr>
        <p:spPr>
          <a:xfrm rot="10800000">
            <a:off x="2924764" y="3806396"/>
            <a:ext cx="5472608" cy="555526"/>
          </a:xfrm>
          <a:prstGeom prst="wedgeRoundRectCallout">
            <a:avLst>
              <a:gd name="adj1" fmla="val 21609"/>
              <a:gd name="adj2" fmla="val 94664"/>
              <a:gd name="adj3" fmla="val 16667"/>
            </a:avLst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987824" y="3847977"/>
            <a:ext cx="47410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Enjoy better sound quality by using NAS as another independent output.</a:t>
            </a:r>
            <a:endParaRPr lang="en-US" sz="1300" b="1" dirty="0">
              <a:solidFill>
                <a:srgbClr val="FFFFFF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26" name="Shape 476"/>
          <p:cNvSpPr txBox="1"/>
          <p:nvPr/>
        </p:nvSpPr>
        <p:spPr>
          <a:xfrm>
            <a:off x="328898" y="2024368"/>
            <a:ext cx="2144359" cy="475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1400"/>
              </a:lnSpc>
              <a:buClr>
                <a:schemeClr val="lt1"/>
              </a:buClr>
              <a:buSzPts val="1500"/>
            </a:pPr>
            <a:r>
              <a:rPr lang="en-US" altLang="zh-TW" sz="14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QNAP NAS (Core)</a:t>
            </a:r>
            <a:endParaRPr lang="zh-TW" altLang="en-US" sz="1400" b="1" dirty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79"/>
          <p:cNvSpPr/>
          <p:nvPr/>
        </p:nvSpPr>
        <p:spPr>
          <a:xfrm>
            <a:off x="1279088" y="3044006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2" name="Shape 179"/>
          <p:cNvSpPr/>
          <p:nvPr/>
        </p:nvSpPr>
        <p:spPr>
          <a:xfrm>
            <a:off x="1279088" y="2283719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3" name="矩形 22"/>
          <p:cNvSpPr/>
          <p:nvPr/>
        </p:nvSpPr>
        <p:spPr>
          <a:xfrm>
            <a:off x="899592" y="2240895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940152" y="3692311"/>
            <a:ext cx="2023622" cy="147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0" y="428610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我是專業音樂玩家，我有以下需求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dirty="0">
              <a:latin typeface="微軟正黑體" pitchFamily="34" charset="-120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1619672" y="2283718"/>
            <a:ext cx="7685399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ts val="1800"/>
            </a:pPr>
            <a:r>
              <a:rPr lang="en-US" sz="1600" b="1" dirty="0">
                <a:solidFill>
                  <a:schemeClr val="lt1"/>
                </a:solidFill>
              </a:rPr>
              <a:t>I want an </a:t>
            </a:r>
            <a:r>
              <a:rPr lang="en-US" sz="1600" b="1" dirty="0">
                <a:solidFill>
                  <a:srgbClr val="FFFF00"/>
                </a:solidFill>
              </a:rPr>
              <a:t>easy way to manage the collection</a:t>
            </a:r>
            <a:r>
              <a:rPr lang="en-US" sz="1600" b="1" dirty="0">
                <a:solidFill>
                  <a:schemeClr val="lt1"/>
                </a:solidFill>
              </a:rPr>
              <a:t>. Quickly </a:t>
            </a:r>
          </a:p>
          <a:p>
            <a:pPr lvl="0">
              <a:buClr>
                <a:schemeClr val="lt1"/>
              </a:buClr>
              <a:buSzPts val="1800"/>
            </a:pPr>
            <a:r>
              <a:rPr lang="en-US" sz="1600" b="1" dirty="0">
                <a:solidFill>
                  <a:schemeClr val="lt1"/>
                </a:solidFill>
              </a:rPr>
              <a:t>locating desired music is a must.</a:t>
            </a:r>
            <a:endParaRPr lang="en-US"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639129" y="3003798"/>
            <a:ext cx="42006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ts val="1800"/>
            </a:pPr>
            <a:r>
              <a:rPr lang="en-US" sz="1600" b="1" dirty="0">
                <a:solidFill>
                  <a:schemeClr val="lt1"/>
                </a:solidFill>
              </a:rPr>
              <a:t>I want to share and stream my music to multiple devices and outputs.</a:t>
            </a:r>
            <a:endParaRPr lang="en-US"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788024" y="3363838"/>
            <a:ext cx="1983548" cy="164165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4000" dirty="0"/>
              <a:t>I’m a Music Lover...</a:t>
            </a:r>
            <a:endParaRPr lang="zh-TW" altLang="en-US" sz="4000" dirty="0"/>
          </a:p>
        </p:txBody>
      </p:sp>
      <p:sp>
        <p:nvSpPr>
          <p:cNvPr id="19" name="Shape 179"/>
          <p:cNvSpPr/>
          <p:nvPr/>
        </p:nvSpPr>
        <p:spPr>
          <a:xfrm>
            <a:off x="1279088" y="1563639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0" name="矩形 19"/>
          <p:cNvSpPr/>
          <p:nvPr/>
        </p:nvSpPr>
        <p:spPr>
          <a:xfrm>
            <a:off x="899592" y="1491630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hape 728"/>
          <p:cNvSpPr txBox="1"/>
          <p:nvPr/>
        </p:nvSpPr>
        <p:spPr>
          <a:xfrm>
            <a:off x="1639129" y="1592823"/>
            <a:ext cx="532859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00"/>
              </a:buClr>
              <a:buSzPts val="1800"/>
            </a:pPr>
            <a:r>
              <a:rPr lang="en-US" sz="1600" b="1" dirty="0">
                <a:solidFill>
                  <a:srgbClr val="FFFFFF"/>
                </a:solidFill>
              </a:rPr>
              <a:t>I own </a:t>
            </a:r>
            <a:r>
              <a:rPr lang="en-US" sz="1600" b="1" dirty="0">
                <a:solidFill>
                  <a:srgbClr val="FFFF00"/>
                </a:solidFill>
              </a:rPr>
              <a:t>a rich collection of digital music. </a:t>
            </a:r>
            <a:r>
              <a:rPr lang="en-US" sz="1600" b="1" dirty="0">
                <a:solidFill>
                  <a:schemeClr val="lt1"/>
                </a:solidFill>
              </a:rPr>
              <a:t>Lots of them are in high quality - lossless formats. I need a </a:t>
            </a:r>
            <a:r>
              <a:rPr lang="en-US" sz="1600" b="1" dirty="0">
                <a:solidFill>
                  <a:srgbClr val="FFFF00"/>
                </a:solidFill>
              </a:rPr>
              <a:t>massive storage</a:t>
            </a:r>
            <a:r>
              <a:rPr lang="en-US" sz="1600" b="1" dirty="0">
                <a:solidFill>
                  <a:schemeClr val="lt1"/>
                </a:solidFill>
              </a:rPr>
              <a:t>.</a:t>
            </a:r>
            <a:endParaRPr lang="en-US" sz="1600" dirty="0"/>
          </a:p>
        </p:txBody>
      </p:sp>
      <p:sp>
        <p:nvSpPr>
          <p:cNvPr id="27" name="矩形 26"/>
          <p:cNvSpPr/>
          <p:nvPr/>
        </p:nvSpPr>
        <p:spPr>
          <a:xfrm>
            <a:off x="899592" y="2971997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1720" y="2139702"/>
            <a:ext cx="79208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773700" y="1833238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Successful Story</a:t>
            </a:r>
            <a:br>
              <a:rPr lang="en-US" dirty="0"/>
            </a:br>
            <a:r>
              <a:rPr lang="en-US" dirty="0"/>
              <a:t>MJ Audio in </a:t>
            </a:r>
            <a:r>
              <a:rPr lang="en-US" dirty="0" err="1"/>
              <a:t>Hsinchu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Taiwan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80227_Roon x QNAP_ZH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492" y="258929"/>
            <a:ext cx="5301708" cy="5209268"/>
          </a:xfrm>
          <a:prstGeom prst="rect">
            <a:avLst/>
          </a:prstGeom>
          <a:noFill/>
        </p:spPr>
      </p:pic>
      <p:pic>
        <p:nvPicPr>
          <p:cNvPr id="501" name="Shape 501" descr="「1277 QNAP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364088" y="3147814"/>
            <a:ext cx="1087417" cy="67963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5364088" y="3795886"/>
            <a:ext cx="2088232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latin typeface="Arial" pitchFamily="34" charset="0"/>
                <a:cs typeface="Arial" pitchFamily="34" charset="0"/>
              </a:rPr>
              <a:t>QNAP NAS (Storage)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3626948" y="1131590"/>
            <a:ext cx="168081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b="1" dirty="0">
                <a:latin typeface="Arial" pitchFamily="34" charset="0"/>
                <a:cs typeface="Arial" pitchFamily="34" charset="0"/>
              </a:rPr>
              <a:t>Player </a:t>
            </a:r>
          </a:p>
        </p:txBody>
      </p:sp>
      <p:pic>
        <p:nvPicPr>
          <p:cNvPr id="14" name="Shape 18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644008" y="555526"/>
            <a:ext cx="716268" cy="71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3604366" y="2355726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The Golden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Combination for Music Streaming</a:t>
            </a:r>
            <a:endParaRPr lang="en-US" sz="2000" b="1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 descr="C:\Users\user\Desktop\180227_Roon x QNAP_ZH\roon-logo-470x25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623722"/>
            <a:ext cx="953129" cy="513067"/>
          </a:xfrm>
          <a:prstGeom prst="rect">
            <a:avLst/>
          </a:prstGeom>
          <a:noFill/>
        </p:spPr>
      </p:pic>
      <p:sp>
        <p:nvSpPr>
          <p:cNvPr id="18" name="Shape 504"/>
          <p:cNvSpPr txBox="1"/>
          <p:nvPr/>
        </p:nvSpPr>
        <p:spPr>
          <a:xfrm>
            <a:off x="1835696" y="3835344"/>
            <a:ext cx="1872208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b="1" dirty="0">
                <a:latin typeface="Arial" pitchFamily="34" charset="0"/>
                <a:cs typeface="Arial" pitchFamily="34" charset="0"/>
              </a:rPr>
              <a:t>Quality output devices</a:t>
            </a:r>
          </a:p>
        </p:txBody>
      </p:sp>
      <p:pic>
        <p:nvPicPr>
          <p:cNvPr id="14341" name="Picture 5" descr="C:\Users\user\Desktop\180227_Roon x QNAP_ZH\35276062_x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2715766"/>
            <a:ext cx="1643633" cy="1232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user\Desktop\180227_Roon x QNAP_ZH\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75806"/>
            <a:ext cx="1440160" cy="1583350"/>
          </a:xfrm>
          <a:prstGeom prst="rect">
            <a:avLst/>
          </a:prstGeom>
          <a:noFill/>
        </p:spPr>
      </p:pic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dirty="0"/>
              <a:t>Special Thanks to</a:t>
            </a:r>
            <a:endParaRPr sz="4000" dirty="0"/>
          </a:p>
        </p:txBody>
      </p:sp>
      <p:pic>
        <p:nvPicPr>
          <p:cNvPr id="516" name="Shape 51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43701" y="1769114"/>
            <a:ext cx="3052101" cy="159472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5015882" y="2067694"/>
            <a:ext cx="3588566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 dirty="0" err="1">
                <a:latin typeface="Arial" pitchFamily="34" charset="0"/>
                <a:ea typeface="Economica"/>
                <a:cs typeface="Arial" pitchFamily="34" charset="0"/>
                <a:sym typeface="Economica"/>
              </a:rPr>
              <a:t>Hsinchu</a:t>
            </a:r>
            <a:r>
              <a:rPr lang="en-US" sz="3000" b="1" dirty="0">
                <a:latin typeface="Arial" pitchFamily="34" charset="0"/>
                <a:ea typeface="Economica"/>
                <a:cs typeface="Arial" pitchFamily="34" charset="0"/>
                <a:sym typeface="Economica"/>
              </a:rPr>
              <a:t> </a:t>
            </a:r>
            <a:r>
              <a:rPr lang="en-US" sz="3000" b="1" dirty="0" err="1">
                <a:latin typeface="Arial" pitchFamily="34" charset="0"/>
                <a:ea typeface="Economica"/>
                <a:cs typeface="Arial" pitchFamily="34" charset="0"/>
                <a:sym typeface="Economica"/>
              </a:rPr>
              <a:t>Minjan</a:t>
            </a:r>
            <a:r>
              <a:rPr lang="en-US" sz="3000" b="1" dirty="0">
                <a:latin typeface="Arial" pitchFamily="34" charset="0"/>
                <a:ea typeface="Economica"/>
                <a:cs typeface="Arial" pitchFamily="34" charset="0"/>
                <a:sym typeface="Economica"/>
              </a:rPr>
              <a:t> Audio Flag Store</a:t>
            </a:r>
          </a:p>
        </p:txBody>
      </p:sp>
      <p:pic>
        <p:nvPicPr>
          <p:cNvPr id="5123" name="Picture 3" descr="C:\Users\user\Desktop\180227_Roon x QNAP_ZH\21.png"/>
          <p:cNvPicPr>
            <a:picLocks noChangeAspect="1" noChangeArrowheads="1"/>
          </p:cNvPicPr>
          <p:nvPr/>
        </p:nvPicPr>
        <p:blipFill>
          <a:blip r:embed="rId5" cstate="print"/>
          <a:srcRect b="37126"/>
          <a:stretch>
            <a:fillRect/>
          </a:stretch>
        </p:blipFill>
        <p:spPr bwMode="auto">
          <a:xfrm>
            <a:off x="2234451" y="4107948"/>
            <a:ext cx="4713813" cy="901564"/>
          </a:xfrm>
          <a:prstGeom prst="rect">
            <a:avLst/>
          </a:prstGeom>
          <a:noFill/>
        </p:spPr>
      </p:pic>
      <p:pic>
        <p:nvPicPr>
          <p:cNvPr id="5124" name="Picture 4" descr="C:\Users\user\Desktop\180227_Roon x QNAP_ZH\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47831">
            <a:off x="6357144" y="3487077"/>
            <a:ext cx="2428875" cy="2206625"/>
          </a:xfrm>
          <a:prstGeom prst="rect">
            <a:avLst/>
          </a:prstGeom>
          <a:noFill/>
        </p:spPr>
      </p:pic>
      <p:pic>
        <p:nvPicPr>
          <p:cNvPr id="5125" name="Picture 5" descr="C:\Users\user\Desktop\180227_Roon x QNAP_ZH\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10824">
            <a:off x="1583194" y="3989158"/>
            <a:ext cx="466725" cy="825500"/>
          </a:xfrm>
          <a:prstGeom prst="rect">
            <a:avLst/>
          </a:prstGeom>
          <a:noFill/>
        </p:spPr>
      </p:pic>
      <p:pic>
        <p:nvPicPr>
          <p:cNvPr id="5126" name="Picture 6" descr="C:\Users\user\Desktop\180227_Roon x QNAP_ZH\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77505">
            <a:off x="559464" y="3161632"/>
            <a:ext cx="447675" cy="630238"/>
          </a:xfrm>
          <a:prstGeom prst="rect">
            <a:avLst/>
          </a:prstGeom>
          <a:noFill/>
        </p:spPr>
      </p:pic>
      <p:pic>
        <p:nvPicPr>
          <p:cNvPr id="12" name="Picture 5" descr="C:\Users\user\Desktop\180227_Roon x QNAP_ZH\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9959">
            <a:off x="8003824" y="3388669"/>
            <a:ext cx="466725" cy="82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 smtClean="0"/>
              <a:t>Roon</a:t>
            </a:r>
            <a:r>
              <a:rPr lang="en-US" smtClean="0"/>
              <a:t> x QNAP NAS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Your Best Choice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180227_Roon x QNAP_ZH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080" y="1564489"/>
            <a:ext cx="3094590" cy="2734602"/>
          </a:xfrm>
          <a:prstGeom prst="rect">
            <a:avLst/>
          </a:prstGeom>
          <a:noFill/>
        </p:spPr>
      </p:pic>
      <p:pic>
        <p:nvPicPr>
          <p:cNvPr id="1026" name="Picture 2" descr="C:\Users\user\Desktop\180227_Roon x QNAP_ZH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1564489"/>
            <a:ext cx="3094590" cy="2734602"/>
          </a:xfrm>
          <a:prstGeom prst="rect">
            <a:avLst/>
          </a:prstGeom>
          <a:noFill/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3200" spc="-150" dirty="0"/>
              <a:t>A perfect music management requires...</a:t>
            </a:r>
            <a:endParaRPr sz="3200" spc="-150" dirty="0"/>
          </a:p>
        </p:txBody>
      </p:sp>
      <p:sp>
        <p:nvSpPr>
          <p:cNvPr id="97" name="Shape 97"/>
          <p:cNvSpPr txBox="1"/>
          <p:nvPr/>
        </p:nvSpPr>
        <p:spPr>
          <a:xfrm>
            <a:off x="1507186" y="2859782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ts val="2100"/>
              </a:lnSpc>
            </a:pPr>
            <a:r>
              <a:rPr lang="en-US" dirty="0">
                <a:solidFill>
                  <a:srgbClr val="FFFFFF"/>
                </a:solidFill>
              </a:rPr>
              <a:t>Intuitive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Management Panel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5764606" y="2921280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ts val="2100"/>
              </a:lnSpc>
            </a:pPr>
            <a:r>
              <a:rPr lang="en-US" dirty="0">
                <a:solidFill>
                  <a:srgbClr val="FFFFFF"/>
                </a:solidFill>
              </a:rPr>
              <a:t>Advanced storage solution</a:t>
            </a:r>
          </a:p>
        </p:txBody>
      </p:sp>
      <p:sp>
        <p:nvSpPr>
          <p:cNvPr id="102" name="Shape 102"/>
          <p:cNvSpPr/>
          <p:nvPr/>
        </p:nvSpPr>
        <p:spPr>
          <a:xfrm>
            <a:off x="3828170" y="2355726"/>
            <a:ext cx="1122900" cy="1051500"/>
          </a:xfrm>
          <a:prstGeom prst="mathPlus">
            <a:avLst>
              <a:gd name="adj1" fmla="val 23520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63500" dist="50800" dir="27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pic>
        <p:nvPicPr>
          <p:cNvPr id="1027" name="Picture 3" descr="C:\Users\user\Desktop\180227_Roon x QNAP_ZH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7226" y="1995685"/>
            <a:ext cx="864096" cy="864097"/>
          </a:xfrm>
          <a:prstGeom prst="rect">
            <a:avLst/>
          </a:prstGeom>
          <a:noFill/>
        </p:spPr>
      </p:pic>
      <p:pic>
        <p:nvPicPr>
          <p:cNvPr id="1028" name="Picture 4" descr="C:\Users\user\Desktop\180227_Roon x QNAP_ZH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5231" y="1913168"/>
            <a:ext cx="885650" cy="1057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平行四邊形 47"/>
          <p:cNvSpPr/>
          <p:nvPr/>
        </p:nvSpPr>
        <p:spPr>
          <a:xfrm>
            <a:off x="5436096" y="2887926"/>
            <a:ext cx="2808312" cy="576064"/>
          </a:xfrm>
          <a:prstGeom prst="parallelogram">
            <a:avLst>
              <a:gd name="adj" fmla="val 560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平行四邊形 46"/>
          <p:cNvSpPr/>
          <p:nvPr/>
        </p:nvSpPr>
        <p:spPr>
          <a:xfrm>
            <a:off x="611560" y="2387978"/>
            <a:ext cx="2376264" cy="576064"/>
          </a:xfrm>
          <a:prstGeom prst="parallelogram">
            <a:avLst>
              <a:gd name="adj" fmla="val 560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C:\Users\user\Desktop\180227_Roon x QNAP_ZH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22074"/>
            <a:ext cx="2443481" cy="3010068"/>
          </a:xfrm>
          <a:prstGeom prst="rect">
            <a:avLst/>
          </a:prstGeom>
          <a:noFill/>
        </p:spPr>
      </p:pic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0" y="397336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3200" dirty="0" smtClean="0"/>
              <a:t>The </a:t>
            </a:r>
            <a:r>
              <a:rPr lang="en-US" sz="3200" dirty="0"/>
              <a:t>best combination for Hi-Fi streaming</a:t>
            </a:r>
            <a:endParaRPr sz="3200" dirty="0"/>
          </a:p>
        </p:txBody>
      </p:sp>
      <p:sp>
        <p:nvSpPr>
          <p:cNvPr id="111" name="Shape 111"/>
          <p:cNvSpPr txBox="1"/>
          <p:nvPr/>
        </p:nvSpPr>
        <p:spPr>
          <a:xfrm>
            <a:off x="926807" y="2931790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434343"/>
                </a:solidFill>
                <a:latin typeface="Arial" pitchFamily="34" charset="0"/>
                <a:cs typeface="Arial" pitchFamily="34" charset="0"/>
              </a:rPr>
              <a:t>Professional</a:t>
            </a:r>
          </a:p>
          <a:p>
            <a:pPr lvl="0" algn="ctr"/>
            <a:r>
              <a:rPr lang="en-US" sz="1600" dirty="0">
                <a:solidFill>
                  <a:srgbClr val="434343"/>
                </a:solidFill>
                <a:latin typeface="Arial" pitchFamily="34" charset="0"/>
                <a:cs typeface="Arial" pitchFamily="34" charset="0"/>
              </a:rPr>
              <a:t>Music Library Management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5580112" y="3411860"/>
            <a:ext cx="2232248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434343"/>
                </a:solidFill>
                <a:latin typeface="Arial" pitchFamily="34" charset="0"/>
                <a:cs typeface="Arial" pitchFamily="34" charset="0"/>
              </a:rPr>
              <a:t>Secure &amp; powerful storage</a:t>
            </a:r>
          </a:p>
        </p:txBody>
      </p:sp>
      <p:cxnSp>
        <p:nvCxnSpPr>
          <p:cNvPr id="114" name="Shape 114"/>
          <p:cNvCxnSpPr/>
          <p:nvPr/>
        </p:nvCxnSpPr>
        <p:spPr>
          <a:xfrm>
            <a:off x="2699792" y="2748018"/>
            <a:ext cx="144016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15" name="Shape 11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170371" y="2368100"/>
            <a:ext cx="1139596" cy="61343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11"/>
          <p:cNvSpPr txBox="1"/>
          <p:nvPr/>
        </p:nvSpPr>
        <p:spPr>
          <a:xfrm>
            <a:off x="3139666" y="1275606"/>
            <a:ext cx="2440446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altLang="zh-TW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 QNAP NAS</a:t>
            </a:r>
            <a:endParaRPr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hape 114"/>
          <p:cNvCxnSpPr/>
          <p:nvPr/>
        </p:nvCxnSpPr>
        <p:spPr>
          <a:xfrm>
            <a:off x="4355976" y="3103950"/>
            <a:ext cx="136815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075" name="Picture 3" descr="C:\Users\user\Desktop\180227_Roon x QNAP_ZH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64387"/>
            <a:ext cx="1296144" cy="235709"/>
          </a:xfrm>
          <a:prstGeom prst="rect">
            <a:avLst/>
          </a:prstGeom>
          <a:noFill/>
        </p:spPr>
      </p:pic>
      <p:pic>
        <p:nvPicPr>
          <p:cNvPr id="3076" name="Picture 4" descr="C:\Users\user\Desktop\180227_Roon x QNAP_ZH\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930117"/>
            <a:ext cx="504057" cy="482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/>
              <a:t>Roon</a:t>
            </a:r>
            <a:r>
              <a:rPr lang="en-US" dirty="0"/>
              <a:t> Intro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555570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剪去單一角落矩形 13"/>
          <p:cNvSpPr/>
          <p:nvPr/>
        </p:nvSpPr>
        <p:spPr>
          <a:xfrm>
            <a:off x="4679708" y="1419622"/>
            <a:ext cx="2016224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39552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200" dirty="0"/>
              <a:t>Challenges to Digital Music</a:t>
            </a:r>
            <a:endParaRPr sz="3200" dirty="0"/>
          </a:p>
        </p:txBody>
      </p:sp>
      <p:pic>
        <p:nvPicPr>
          <p:cNvPr id="146" name="Shape 14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38834" y="1940583"/>
            <a:ext cx="3467100" cy="21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971225" y="1923678"/>
            <a:ext cx="3201175" cy="2286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剪去單一角落矩形 11"/>
          <p:cNvSpPr/>
          <p:nvPr/>
        </p:nvSpPr>
        <p:spPr>
          <a:xfrm>
            <a:off x="663690" y="1419622"/>
            <a:ext cx="2756182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Shape 148"/>
          <p:cNvSpPr txBox="1">
            <a:spLocks noGrp="1"/>
          </p:cNvSpPr>
          <p:nvPr>
            <p:ph idx="1"/>
          </p:nvPr>
        </p:nvSpPr>
        <p:spPr>
          <a:xfrm>
            <a:off x="827584" y="1347614"/>
            <a:ext cx="2736304" cy="795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Hant" sz="2200" dirty="0">
                <a:solidFill>
                  <a:schemeClr val="bg1"/>
                </a:solidFill>
              </a:rPr>
              <a:t>Exquisite Album</a:t>
            </a:r>
          </a:p>
        </p:txBody>
      </p:sp>
      <p:sp>
        <p:nvSpPr>
          <p:cNvPr id="15" name="Shape 148"/>
          <p:cNvSpPr txBox="1">
            <a:spLocks/>
          </p:cNvSpPr>
          <p:nvPr/>
        </p:nvSpPr>
        <p:spPr>
          <a:xfrm>
            <a:off x="4716016" y="1347614"/>
            <a:ext cx="1872208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Aft>
                <a:spcPts val="1600"/>
              </a:spcAft>
              <a:defRPr/>
            </a:pPr>
            <a:r>
              <a:rPr lang="pl-PL" altLang="zh-TW" sz="22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Hmm</a:t>
            </a:r>
            <a:r>
              <a:rPr lang="pl-PL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</a:p>
        </p:txBody>
      </p:sp>
      <p:sp>
        <p:nvSpPr>
          <p:cNvPr id="17" name="Shape 148"/>
          <p:cNvSpPr txBox="1">
            <a:spLocks/>
          </p:cNvSpPr>
          <p:nvPr/>
        </p:nvSpPr>
        <p:spPr>
          <a:xfrm>
            <a:off x="601050" y="4264965"/>
            <a:ext cx="6192688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ts val="1800"/>
              </a:lnSpc>
              <a:buClr>
                <a:schemeClr val="lt1"/>
              </a:buClr>
              <a:buSzPts val="2000"/>
            </a:pPr>
            <a:r>
              <a:rPr lang="en-US" altLang="zh-TW" sz="1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Great music experience that you can not experience by windows and folders. </a:t>
            </a:r>
          </a:p>
        </p:txBody>
      </p:sp>
      <p:sp>
        <p:nvSpPr>
          <p:cNvPr id="18" name="矩形 17"/>
          <p:cNvSpPr/>
          <p:nvPr/>
        </p:nvSpPr>
        <p:spPr>
          <a:xfrm>
            <a:off x="0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89452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73411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61852" y="4428460"/>
            <a:ext cx="102003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03273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228184" y="4443958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6430253" y="4341816"/>
            <a:ext cx="632732" cy="504056"/>
          </a:xfrm>
          <a:prstGeom prst="rightArrow">
            <a:avLst>
              <a:gd name="adj1" fmla="val 5781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55570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剪去單一角落矩形 10"/>
          <p:cNvSpPr/>
          <p:nvPr/>
        </p:nvSpPr>
        <p:spPr>
          <a:xfrm>
            <a:off x="4679708" y="1419622"/>
            <a:ext cx="2700604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39552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剪去單一角落矩形 12"/>
          <p:cNvSpPr/>
          <p:nvPr/>
        </p:nvSpPr>
        <p:spPr>
          <a:xfrm>
            <a:off x="663690" y="1419622"/>
            <a:ext cx="2180118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200" dirty="0"/>
              <a:t>What </a:t>
            </a:r>
            <a:r>
              <a:rPr lang="en-US" sz="3200" dirty="0" err="1"/>
              <a:t>Roon</a:t>
            </a:r>
            <a:r>
              <a:rPr lang="en-US" sz="3200" dirty="0"/>
              <a:t> helps you...  </a:t>
            </a:r>
            <a:endParaRPr sz="3200" dirty="0"/>
          </a:p>
        </p:txBody>
      </p:sp>
      <p:sp>
        <p:nvSpPr>
          <p:cNvPr id="159" name="Shape 159"/>
          <p:cNvSpPr txBox="1">
            <a:spLocks noGrp="1"/>
          </p:cNvSpPr>
          <p:nvPr>
            <p:ph idx="1"/>
          </p:nvPr>
        </p:nvSpPr>
        <p:spPr>
          <a:xfrm>
            <a:off x="601216" y="1386207"/>
            <a:ext cx="2242592" cy="4354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Hant" sz="1400" dirty="0">
                <a:solidFill>
                  <a:schemeClr val="bg1"/>
                </a:solidFill>
              </a:rPr>
              <a:t>Turn ordinary database...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8823325" y="2446338"/>
            <a:ext cx="320675" cy="436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CCCCCC"/>
                </a:solidFill>
              </a:rPr>
              <a:t>&gt;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158" name="Shape 158"/>
          <p:cNvPicPr preferRelativeResize="0"/>
          <p:nvPr/>
        </p:nvPicPr>
        <p:blipFill>
          <a:blip r:embed="rId3" cstate="print">
            <a:alphaModFix/>
          </a:blip>
          <a:srcRect b="8861"/>
          <a:stretch>
            <a:fillRect/>
          </a:stretch>
        </p:blipFill>
        <p:spPr>
          <a:xfrm>
            <a:off x="871150" y="1862208"/>
            <a:ext cx="3412818" cy="222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 cstate="print">
            <a:alphaModFix/>
          </a:blip>
          <a:srcRect b="23077"/>
          <a:stretch>
            <a:fillRect/>
          </a:stretch>
        </p:blipFill>
        <p:spPr>
          <a:xfrm>
            <a:off x="5436096" y="1923678"/>
            <a:ext cx="218787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59"/>
          <p:cNvSpPr txBox="1">
            <a:spLocks/>
          </p:cNvSpPr>
          <p:nvPr/>
        </p:nvSpPr>
        <p:spPr>
          <a:xfrm>
            <a:off x="4644008" y="1386207"/>
            <a:ext cx="2808312" cy="4354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into delicate music magazine</a:t>
            </a:r>
          </a:p>
        </p:txBody>
      </p:sp>
      <p:sp>
        <p:nvSpPr>
          <p:cNvPr id="19" name="Shape 148"/>
          <p:cNvSpPr txBox="1">
            <a:spLocks/>
          </p:cNvSpPr>
          <p:nvPr/>
        </p:nvSpPr>
        <p:spPr>
          <a:xfrm>
            <a:off x="467544" y="4368503"/>
            <a:ext cx="6048672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en-US" sz="1600" b="1" dirty="0" err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Roon</a:t>
            </a:r>
            <a:r>
              <a:rPr lang="en-US" altLang="en-US" sz="1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is your music guide to broaden your musical horizons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89452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73411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61852" y="4428460"/>
            <a:ext cx="102003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03273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6498670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6675572" y="4316410"/>
            <a:ext cx="632732" cy="504056"/>
          </a:xfrm>
          <a:prstGeom prst="rightArrow">
            <a:avLst>
              <a:gd name="adj1" fmla="val 5781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39552" y="1591816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-180528" y="205978"/>
            <a:ext cx="9468544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200" spc="-150" dirty="0" err="1"/>
              <a:t>Roon</a:t>
            </a:r>
            <a:r>
              <a:rPr lang="en-US" sz="3200" spc="-150" dirty="0"/>
              <a:t> - </a:t>
            </a:r>
            <a:r>
              <a:rPr lang="en-US" sz="3200" spc="-150" dirty="0" smtClean="0"/>
              <a:t>The </a:t>
            </a:r>
            <a:r>
              <a:rPr lang="en-US" sz="3200" spc="-150" dirty="0"/>
              <a:t>Music Player for Music Lover</a:t>
            </a:r>
            <a:endParaRPr sz="3200" spc="-150" dirty="0"/>
          </a:p>
        </p:txBody>
      </p:sp>
      <p:pic>
        <p:nvPicPr>
          <p:cNvPr id="170" name="Shape 17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932040" y="1362707"/>
            <a:ext cx="2624900" cy="3369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251520" y="1511207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2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1  </a:t>
            </a:r>
            <a:r>
              <a:rPr lang="en-US" altLang="zh-TW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Hybrid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Music Library</a:t>
            </a:r>
          </a:p>
        </p:txBody>
      </p:sp>
      <p:sp>
        <p:nvSpPr>
          <p:cNvPr id="14" name="矩形 13"/>
          <p:cNvSpPr/>
          <p:nvPr/>
        </p:nvSpPr>
        <p:spPr>
          <a:xfrm>
            <a:off x="611560" y="1923678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Integrate local library with online </a:t>
            </a:r>
            <a:r>
              <a:rPr lang="en-US" altLang="zh-TW" sz="1200" b="1" dirty="0" err="1">
                <a:latin typeface="微軟正黑體" pitchFamily="34" charset="-120"/>
                <a:ea typeface="微軟正黑體" pitchFamily="34" charset="-120"/>
              </a:rPr>
              <a:t>Roon</a:t>
            </a: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 metadata. Artist bio and albums are available.  </a:t>
            </a:r>
          </a:p>
        </p:txBody>
      </p:sp>
      <p:sp>
        <p:nvSpPr>
          <p:cNvPr id="15" name="矩形 14"/>
          <p:cNvSpPr/>
          <p:nvPr/>
        </p:nvSpPr>
        <p:spPr>
          <a:xfrm>
            <a:off x="539552" y="2643758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51520" y="2538369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22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2  </a:t>
            </a:r>
            <a:r>
              <a:rPr lang="en-US" altLang="zh-TW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Quick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Play</a:t>
            </a:r>
          </a:p>
        </p:txBody>
      </p:sp>
      <p:sp>
        <p:nvSpPr>
          <p:cNvPr id="17" name="矩形 16"/>
          <p:cNvSpPr/>
          <p:nvPr/>
        </p:nvSpPr>
        <p:spPr>
          <a:xfrm>
            <a:off x="611560" y="293179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Categorized by genre, artist, top ranking. You can quickly find what you want.</a:t>
            </a:r>
          </a:p>
        </p:txBody>
      </p:sp>
      <p:sp>
        <p:nvSpPr>
          <p:cNvPr id="18" name="矩形 17"/>
          <p:cNvSpPr/>
          <p:nvPr/>
        </p:nvSpPr>
        <p:spPr>
          <a:xfrm>
            <a:off x="539552" y="3651870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51520" y="3571261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22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3  </a:t>
            </a:r>
            <a:r>
              <a:rPr lang="en-US" altLang="zh-TW" b="1" dirty="0" err="1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Multizone</a:t>
            </a:r>
            <a:r>
              <a:rPr lang="en-US" altLang="zh-TW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Streaming</a:t>
            </a:r>
            <a:endParaRPr lang="zh-TW" altLang="en-US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3568" y="3939902"/>
            <a:ext cx="3644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Support high quality, various formats, and customized zone streaming.</a:t>
            </a:r>
          </a:p>
        </p:txBody>
      </p:sp>
      <p:sp>
        <p:nvSpPr>
          <p:cNvPr id="21" name="矩形 20"/>
          <p:cNvSpPr/>
          <p:nvPr/>
        </p:nvSpPr>
        <p:spPr>
          <a:xfrm>
            <a:off x="107504" y="1461662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7504" y="2498772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504" y="3538328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923</Words>
  <Application>Microsoft Office PowerPoint</Application>
  <PresentationFormat>如螢幕大小 (16:9)</PresentationFormat>
  <Paragraphs>189</Paragraphs>
  <Slides>33</Slides>
  <Notes>33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QNAP &amp; Roon Team up to Provide an Optimal Music Streaming Solution for Music Enthusiasts</vt:lpstr>
      <vt:lpstr>In-depth intro of Roon &amp; QNAP NAS</vt:lpstr>
      <vt:lpstr>I’m a Music Lover...</vt:lpstr>
      <vt:lpstr>A perfect music management requires...</vt:lpstr>
      <vt:lpstr>The best combination for Hi-Fi streaming</vt:lpstr>
      <vt:lpstr>Roon Intro</vt:lpstr>
      <vt:lpstr>Challenges to Digital Music</vt:lpstr>
      <vt:lpstr>What Roon helps you...  </vt:lpstr>
      <vt:lpstr>Roon - The Music Player for Music Lover</vt:lpstr>
      <vt:lpstr>Roon  Infrastructure</vt:lpstr>
      <vt:lpstr>Choose a Roon Core</vt:lpstr>
      <vt:lpstr>投影片 12</vt:lpstr>
      <vt:lpstr>The Highly-Efficient  TS-1277  - your best choice</vt:lpstr>
      <vt:lpstr>Secure your data with QNAP  storage solutions</vt:lpstr>
      <vt:lpstr>The best choice for Roon Core - QNAP NAS</vt:lpstr>
      <vt:lpstr>Plays with your gear</vt:lpstr>
      <vt:lpstr>Support multiple devices as a Roon Control</vt:lpstr>
      <vt:lpstr>Stream music to players</vt:lpstr>
      <vt:lpstr>Roon  x  QNAP NAS Guide for Environment Setting</vt:lpstr>
      <vt:lpstr>Import music contents to QNAP NAS </vt:lpstr>
      <vt:lpstr>Install Roon Core on QNAP NAS </vt:lpstr>
      <vt:lpstr>Use Roon App to import your  music library</vt:lpstr>
      <vt:lpstr>The Hybrid Music Library </vt:lpstr>
      <vt:lpstr>The Quick Search</vt:lpstr>
      <vt:lpstr>Multi-zone streaming</vt:lpstr>
      <vt:lpstr>DEMO Music on Demand with Roon</vt:lpstr>
      <vt:lpstr>Build a Multi-zone  Streaming Environment</vt:lpstr>
      <vt:lpstr>Music in every corner, a delightful experience </vt:lpstr>
      <vt:lpstr>Roon ft. QNAP NAS - Advanced Devices </vt:lpstr>
      <vt:lpstr>Successful Story MJ Audio in Hsinchu,  Taiwan</vt:lpstr>
      <vt:lpstr>投影片 31</vt:lpstr>
      <vt:lpstr>Special Thanks to</vt:lpstr>
      <vt:lpstr>Roon x QNAP NAS  Your Best Choice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linuslin@qnap.com</cp:lastModifiedBy>
  <cp:revision>113</cp:revision>
  <dcterms:created xsi:type="dcterms:W3CDTF">2018-02-21T08:13:20Z</dcterms:created>
  <dcterms:modified xsi:type="dcterms:W3CDTF">2018-02-27T09:39:26Z</dcterms:modified>
</cp:coreProperties>
</file>