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0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2367"/>
    <a:srgbClr val="EEF0B0"/>
    <a:srgbClr val="E9DFB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320" y="-7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308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itchFamily="34" charset="-120"/>
              </a:defRPr>
            </a:lvl1pPr>
          </a:lstStyle>
          <a:p>
            <a:fld id="{9E19CF60-23E8-482A-80F1-B852369EF3CF}" type="datetimeFigureOut">
              <a:rPr lang="zh-TW" altLang="en-US" smtClean="0"/>
              <a:pPr/>
              <a:t>2018/2/23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itchFamily="34" charset="-120"/>
              </a:defRPr>
            </a:lvl1pPr>
          </a:lstStyle>
          <a:p>
            <a:fld id="{504D3912-F9EE-4537-B08E-56220BB6A380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2465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itchFamily="34" charset="-12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安全性: RAID</a:t>
            </a:r>
            <a:br>
              <a:rPr lang="en-US"/>
            </a:br>
            <a:r>
              <a:rPr lang="en-US"/>
              <a:t>災難備援: HBS + Snapshot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Multizone,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一張release computer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雙NAS的情境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第二台要用Fanless NAS, 免除噪音干擾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第一第二台之間要作空間區隔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>
                <a:solidFill>
                  <a:srgbClr val="111111"/>
                </a:solidFill>
              </a:rPr>
              <a:t>Bridge: 呼應三個問題的痛點</a:t>
            </a:r>
            <a:endParaRPr sz="1150" b="0" i="0" u="none" strike="noStrike" cap="none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快速找到音樂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多房串流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整合線上資料庫 - 作曲家演奏家專輯演唱會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Roon 每個歌手以至每張專輯，都會有詳細介紹，而專輯內又有相關歌手甚至相關專輯之連結，可以讓用家即時繼續「延伸聆聽」，從而擴闊音樂視野。另外，Roon 也會將 Roon Core 共享音樂伺服器的音樂專輯歌手作分類，用家也可從中掌握歌手的音樂風格。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80227 Roon PPT-02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536" y="0"/>
            <a:ext cx="9142927" cy="5146824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7372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4167"/>
            <a:ext cx="8229600" cy="3171799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11653" y="1131590"/>
            <a:ext cx="8568952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user\Desktop\180227_Roon x QNAP_ZH\180227 Roon PPT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092" cy="51435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80227 Roon PPT-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6824"/>
          </a:xfrm>
          <a:prstGeom prst="rect">
            <a:avLst/>
          </a:prstGeom>
          <a:noFill/>
        </p:spPr>
      </p:pic>
      <p:pic>
        <p:nvPicPr>
          <p:cNvPr id="6" name="Picture 3" descr="C:\Users\user\Desktop\180227_Roon x QNAP_ZH\2-0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1550"/>
            <a:ext cx="9144000" cy="442034"/>
          </a:xfrm>
          <a:prstGeom prst="rect">
            <a:avLst/>
          </a:prstGeom>
          <a:noFill/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195486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80227_Roon x QNAP_ZH\180227 Roon PPT-04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1727" cy="5143500"/>
          </a:xfrm>
          <a:prstGeom prst="rect">
            <a:avLst/>
          </a:prstGeom>
          <a:noFill/>
        </p:spPr>
      </p:pic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1331640" y="1707654"/>
            <a:ext cx="6696744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pic>
        <p:nvPicPr>
          <p:cNvPr id="7" name="Picture 3" descr="C:\Users\user\Desktop\180227_Roon x QNAP_ZH\7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059582"/>
            <a:ext cx="1296144" cy="23570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80227 Roon PPT-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6824"/>
          </a:xfrm>
          <a:prstGeom prst="rect">
            <a:avLst/>
          </a:prstGeom>
          <a:noFill/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195486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80227_Roon x QNAP_ZH\180227 Roon PPT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092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4167"/>
            <a:ext cx="8229600" cy="3171799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4167"/>
            <a:ext cx="8229600" cy="3171799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11653" y="1131590"/>
            <a:ext cx="8568952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user\Desktop\180227_Roon x QNAP_ZH\180227 Roon PPT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535" y="0"/>
            <a:ext cx="9137022" cy="51435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</a:defRPr>
            </a:lvl1pPr>
          </a:lstStyle>
          <a:p>
            <a:fld id="{CE9D6CFB-A032-48F5-9FCB-9CDD5730FEF3}" type="datetimeFigureOut">
              <a:rPr lang="zh-TW" altLang="en-US" smtClean="0"/>
              <a:pPr/>
              <a:t>2018/2/23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</a:defRPr>
            </a:lvl1pPr>
          </a:lstStyle>
          <a:p>
            <a:fld id="{656FD041-0E59-4A40-9FD1-68368448F71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2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683568" y="3629471"/>
            <a:ext cx="7772400" cy="1102519"/>
          </a:xfrm>
        </p:spPr>
        <p:txBody>
          <a:bodyPr>
            <a:normAutofit fontScale="90000"/>
          </a:bodyPr>
          <a:lstStyle/>
          <a:p>
            <a:pPr lvl="0"/>
            <a:endParaRPr lang="zh-TW" altLang="en-US" dirty="0" smtClean="0"/>
          </a:p>
          <a:p>
            <a:pPr lvl="0"/>
            <a:r>
              <a:rPr lang="zh-TW" altLang="en-US" dirty="0" smtClean="0"/>
              <a:t>給您一流 </a:t>
            </a:r>
            <a:r>
              <a:rPr lang="en-US" altLang="zh-TW" dirty="0" smtClean="0"/>
              <a:t>Hi-</a:t>
            </a:r>
            <a:r>
              <a:rPr lang="en-US" altLang="zh-TW" dirty="0" err="1" smtClean="0"/>
              <a:t>Fi</a:t>
            </a:r>
            <a:r>
              <a:rPr lang="en-US" altLang="zh-TW" dirty="0" smtClean="0"/>
              <a:t> </a:t>
            </a:r>
            <a:r>
              <a:rPr lang="zh-TW" altLang="en-US" dirty="0" smtClean="0"/>
              <a:t>數位音樂串流體驗 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71600" y="3706738"/>
            <a:ext cx="6400800" cy="737220"/>
          </a:xfrm>
        </p:spPr>
        <p:txBody>
          <a:bodyPr>
            <a:normAutofit/>
          </a:bodyPr>
          <a:lstStyle/>
          <a:p>
            <a:pPr lvl="0"/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</a:rPr>
              <a:t>發燒友照過來</a:t>
            </a:r>
          </a:p>
        </p:txBody>
      </p:sp>
      <p:sp>
        <p:nvSpPr>
          <p:cNvPr id="6" name="橢圓 5"/>
          <p:cNvSpPr/>
          <p:nvPr/>
        </p:nvSpPr>
        <p:spPr>
          <a:xfrm>
            <a:off x="409684" y="2489177"/>
            <a:ext cx="1428728" cy="142872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1600" dist="50800" dir="4380000" algn="ctr" rotWithShape="0">
              <a:schemeClr val="tx1">
                <a:lumMod val="65000"/>
                <a:lumOff val="35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</a:endParaRPr>
          </a:p>
        </p:txBody>
      </p:sp>
      <p:sp>
        <p:nvSpPr>
          <p:cNvPr id="7" name="副標題 4"/>
          <p:cNvSpPr txBox="1">
            <a:spLocks/>
          </p:cNvSpPr>
          <p:nvPr/>
        </p:nvSpPr>
        <p:spPr>
          <a:xfrm rot="21133273">
            <a:off x="247698" y="2693326"/>
            <a:ext cx="1800200" cy="1129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ts val="2500"/>
              </a:lnSpc>
            </a:pPr>
            <a:r>
              <a:rPr lang="en-US" altLang="zh-TW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Roon</a:t>
            </a:r>
            <a:endParaRPr lang="en-US" altLang="zh-TW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ts val="2500"/>
              </a:lnSpc>
            </a:pPr>
            <a:r>
              <a:rPr lang="en-US" altLang="zh-TW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</a:t>
            </a:r>
          </a:p>
          <a:p>
            <a:pPr lvl="0" algn="ctr">
              <a:lnSpc>
                <a:spcPts val="25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QNAP </a:t>
            </a:r>
            <a:endParaRPr lang="zh-TW" alt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1026654" y="2585467"/>
            <a:ext cx="2304256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1026654" y="3712468"/>
            <a:ext cx="2304256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1026654" y="1491630"/>
            <a:ext cx="2304256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7524328" y="2715766"/>
            <a:ext cx="1619672" cy="1925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Roon</a:t>
            </a:r>
            <a:r>
              <a:rPr lang="en-US" sz="4000" dirty="0"/>
              <a:t>  </a:t>
            </a:r>
            <a:r>
              <a:rPr lang="en-US" sz="4000" dirty="0" err="1"/>
              <a:t>運作架構</a:t>
            </a:r>
            <a:endParaRPr sz="4000" dirty="0"/>
          </a:p>
        </p:txBody>
      </p:sp>
      <p:sp>
        <p:nvSpPr>
          <p:cNvPr id="184" name="Shape 184"/>
          <p:cNvSpPr txBox="1">
            <a:spLocks noGrp="1"/>
          </p:cNvSpPr>
          <p:nvPr>
            <p:ph type="body" idx="4294967295"/>
          </p:nvPr>
        </p:nvSpPr>
        <p:spPr>
          <a:xfrm>
            <a:off x="1026654" y="1438672"/>
            <a:ext cx="23145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b="1" dirty="0" err="1">
                <a:solidFill>
                  <a:schemeClr val="bg1"/>
                </a:solidFill>
              </a:rPr>
              <a:t>操控</a:t>
            </a:r>
            <a:r>
              <a:rPr lang="en-US" sz="1400" b="1" dirty="0">
                <a:solidFill>
                  <a:schemeClr val="bg1"/>
                </a:solidFill>
              </a:rPr>
              <a:t> (</a:t>
            </a:r>
            <a:r>
              <a:rPr lang="en-US" sz="1400" b="1" dirty="0" err="1">
                <a:solidFill>
                  <a:schemeClr val="bg1"/>
                </a:solidFill>
              </a:rPr>
              <a:t>Roon</a:t>
            </a:r>
            <a:r>
              <a:rPr lang="en-US" sz="1400" b="1" dirty="0">
                <a:solidFill>
                  <a:schemeClr val="bg1"/>
                </a:solidFill>
              </a:rPr>
              <a:t> Control)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body" idx="4294967295"/>
          </p:nvPr>
        </p:nvSpPr>
        <p:spPr>
          <a:xfrm>
            <a:off x="1026654" y="2528565"/>
            <a:ext cx="231457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b="1" dirty="0" err="1">
                <a:solidFill>
                  <a:schemeClr val="bg1"/>
                </a:solidFill>
              </a:rPr>
              <a:t>共享伺服器</a:t>
            </a:r>
            <a:r>
              <a:rPr lang="en-US" sz="1400" b="1" dirty="0">
                <a:solidFill>
                  <a:schemeClr val="bg1"/>
                </a:solidFill>
              </a:rPr>
              <a:t> (</a:t>
            </a:r>
            <a:r>
              <a:rPr lang="en-US" sz="1400" b="1" dirty="0" err="1">
                <a:solidFill>
                  <a:schemeClr val="bg1"/>
                </a:solidFill>
              </a:rPr>
              <a:t>Roon</a:t>
            </a:r>
            <a:r>
              <a:rPr lang="en-US" sz="1400" b="1" dirty="0">
                <a:solidFill>
                  <a:schemeClr val="bg1"/>
                </a:solidFill>
              </a:rPr>
              <a:t> Core)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body" idx="4294967295"/>
          </p:nvPr>
        </p:nvSpPr>
        <p:spPr>
          <a:xfrm>
            <a:off x="1026654" y="3651870"/>
            <a:ext cx="2316162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b="1" dirty="0" err="1">
                <a:solidFill>
                  <a:schemeClr val="bg1"/>
                </a:solidFill>
              </a:rPr>
              <a:t>播放裝置</a:t>
            </a:r>
            <a:r>
              <a:rPr lang="en-US" sz="1400" b="1" dirty="0">
                <a:solidFill>
                  <a:schemeClr val="bg1"/>
                </a:solidFill>
              </a:rPr>
              <a:t> (</a:t>
            </a:r>
            <a:r>
              <a:rPr lang="en-US" sz="1400" b="1" dirty="0" err="1">
                <a:solidFill>
                  <a:schemeClr val="bg1"/>
                </a:solidFill>
              </a:rPr>
              <a:t>Roon</a:t>
            </a:r>
            <a:r>
              <a:rPr lang="en-US" sz="1400" b="1" dirty="0">
                <a:solidFill>
                  <a:schemeClr val="bg1"/>
                </a:solidFill>
              </a:rPr>
              <a:t> Output)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body" idx="4294967295"/>
          </p:nvPr>
        </p:nvSpPr>
        <p:spPr>
          <a:xfrm>
            <a:off x="1026654" y="1734480"/>
            <a:ext cx="2193925" cy="306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100" b="1" dirty="0" err="1">
                <a:solidFill>
                  <a:srgbClr val="00518E"/>
                </a:solidFill>
              </a:rPr>
              <a:t>電腦、</a:t>
            </a:r>
            <a:r>
              <a:rPr lang="en-US" sz="1100" dirty="0" err="1">
                <a:solidFill>
                  <a:srgbClr val="00518E"/>
                </a:solidFill>
              </a:rPr>
              <a:t>手機</a:t>
            </a:r>
            <a:r>
              <a:rPr lang="en-US" sz="1100" b="1" dirty="0" err="1">
                <a:solidFill>
                  <a:srgbClr val="00518E"/>
                </a:solidFill>
              </a:rPr>
              <a:t>、平板</a:t>
            </a:r>
            <a:endParaRPr sz="1100" b="1" dirty="0">
              <a:solidFill>
                <a:srgbClr val="00518E"/>
              </a:solidFill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body" idx="4294967295"/>
          </p:nvPr>
        </p:nvSpPr>
        <p:spPr>
          <a:xfrm>
            <a:off x="1026654" y="2000374"/>
            <a:ext cx="2186990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100" dirty="0" err="1"/>
              <a:t>使用應用程式瀏覽與控制</a:t>
            </a:r>
            <a:endParaRPr sz="1100" dirty="0"/>
          </a:p>
        </p:txBody>
      </p:sp>
      <p:sp>
        <p:nvSpPr>
          <p:cNvPr id="196" name="Shape 196"/>
          <p:cNvSpPr txBox="1">
            <a:spLocks noGrp="1"/>
          </p:cNvSpPr>
          <p:nvPr>
            <p:ph type="body" idx="4294967295"/>
          </p:nvPr>
        </p:nvSpPr>
        <p:spPr>
          <a:xfrm>
            <a:off x="1026654" y="2828218"/>
            <a:ext cx="2193925" cy="307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b="1" dirty="0" err="1">
                <a:solidFill>
                  <a:srgbClr val="00518E"/>
                </a:solidFill>
              </a:rPr>
              <a:t>電腦、NAS</a:t>
            </a:r>
            <a:endParaRPr sz="1200" b="1" dirty="0">
              <a:solidFill>
                <a:srgbClr val="00518E"/>
              </a:solidFill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4294967295"/>
          </p:nvPr>
        </p:nvSpPr>
        <p:spPr>
          <a:xfrm>
            <a:off x="1026654" y="3080494"/>
            <a:ext cx="2376264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 err="1"/>
              <a:t>整合個人與線上音樂資料庫的中樞</a:t>
            </a:r>
            <a:endParaRPr sz="1100" dirty="0"/>
          </a:p>
        </p:txBody>
      </p:sp>
      <p:sp>
        <p:nvSpPr>
          <p:cNvPr id="200" name="Shape 200"/>
          <p:cNvSpPr txBox="1">
            <a:spLocks noGrp="1"/>
          </p:cNvSpPr>
          <p:nvPr>
            <p:ph type="body" idx="4294967295"/>
          </p:nvPr>
        </p:nvSpPr>
        <p:spPr>
          <a:xfrm>
            <a:off x="1026654" y="3947555"/>
            <a:ext cx="2581275" cy="306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b="1" dirty="0" err="1">
                <a:solidFill>
                  <a:srgbClr val="00518E"/>
                </a:solidFill>
              </a:rPr>
              <a:t>網路音樂播放器、Roon認證裝置</a:t>
            </a:r>
            <a:endParaRPr sz="1200" b="1" dirty="0">
              <a:solidFill>
                <a:srgbClr val="00518E"/>
              </a:solidFill>
            </a:endParaRPr>
          </a:p>
        </p:txBody>
      </p:sp>
      <p:sp>
        <p:nvSpPr>
          <p:cNvPr id="201" name="Shape 201"/>
          <p:cNvSpPr txBox="1">
            <a:spLocks noGrp="1"/>
          </p:cNvSpPr>
          <p:nvPr>
            <p:ph type="body" idx="4294967295"/>
          </p:nvPr>
        </p:nvSpPr>
        <p:spPr>
          <a:xfrm>
            <a:off x="1026654" y="4194274"/>
            <a:ext cx="2377985" cy="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100" dirty="0" err="1"/>
              <a:t>串流音樂至多媒體設備</a:t>
            </a:r>
            <a:endParaRPr sz="1100" dirty="0"/>
          </a:p>
        </p:txBody>
      </p:sp>
      <p:pic>
        <p:nvPicPr>
          <p:cNvPr id="185" name="Shape 185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3781033" y="1851670"/>
            <a:ext cx="4897774" cy="217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14586" y="1573163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14586" y="2679762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14586" y="3795886"/>
            <a:ext cx="548700" cy="5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3688" y="2139702"/>
            <a:ext cx="108012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挑選合適的</a:t>
            </a:r>
            <a:r>
              <a:rPr lang="en-US" dirty="0"/>
              <a:t> </a:t>
            </a:r>
            <a:r>
              <a:rPr lang="en-US" dirty="0" err="1"/>
              <a:t>Roon</a:t>
            </a:r>
            <a:r>
              <a:rPr lang="en-US" dirty="0"/>
              <a:t> Core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7956376" y="2427734"/>
            <a:ext cx="1187624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五邊形 23"/>
          <p:cNvSpPr/>
          <p:nvPr/>
        </p:nvSpPr>
        <p:spPr>
          <a:xfrm rot="5400000">
            <a:off x="6734548" y="1671649"/>
            <a:ext cx="1476164" cy="2628292"/>
          </a:xfrm>
          <a:prstGeom prst="homePlate">
            <a:avLst>
              <a:gd name="adj" fmla="val 1773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五邊形 22"/>
          <p:cNvSpPr/>
          <p:nvPr/>
        </p:nvSpPr>
        <p:spPr>
          <a:xfrm rot="5400000">
            <a:off x="3861793" y="1671649"/>
            <a:ext cx="1476164" cy="2628292"/>
          </a:xfrm>
          <a:prstGeom prst="homePlate">
            <a:avLst>
              <a:gd name="adj" fmla="val 1773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五邊形 21"/>
          <p:cNvSpPr/>
          <p:nvPr/>
        </p:nvSpPr>
        <p:spPr>
          <a:xfrm rot="5400000">
            <a:off x="1004318" y="1671649"/>
            <a:ext cx="1476164" cy="2628292"/>
          </a:xfrm>
          <a:prstGeom prst="homePlate">
            <a:avLst>
              <a:gd name="adj" fmla="val 1773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3" name="Shape 213"/>
          <p:cNvSpPr/>
          <p:nvPr/>
        </p:nvSpPr>
        <p:spPr>
          <a:xfrm>
            <a:off x="425418" y="435893"/>
            <a:ext cx="8358600" cy="1619240"/>
          </a:xfrm>
          <a:prstGeom prst="roundRect">
            <a:avLst>
              <a:gd name="adj" fmla="val 0"/>
            </a:avLst>
          </a:prstGeom>
          <a:solidFill>
            <a:srgbClr val="1C4587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chemeClr val="lt1"/>
              </a:solidFill>
              <a:latin typeface="微軟正黑體" pitchFamily="34" charset="-12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436366" y="555526"/>
            <a:ext cx="7128792" cy="8640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</a:rPr>
              <a:t>Roon</a:t>
            </a:r>
            <a:r>
              <a:rPr lang="en-US" sz="3600" b="1" dirty="0">
                <a:solidFill>
                  <a:schemeClr val="lt1"/>
                </a:solidFill>
              </a:rPr>
              <a:t> Core (</a:t>
            </a:r>
            <a:r>
              <a:rPr lang="en-US" sz="3600" b="1" dirty="0" err="1">
                <a:solidFill>
                  <a:schemeClr val="lt1"/>
                </a:solidFill>
              </a:rPr>
              <a:t>共享伺服器</a:t>
            </a:r>
            <a:r>
              <a:rPr lang="en-US" sz="3600" b="1" dirty="0">
                <a:solidFill>
                  <a:schemeClr val="lt1"/>
                </a:solidFill>
              </a:rPr>
              <a:t>)</a:t>
            </a:r>
            <a:r>
              <a:rPr lang="en-US" sz="3600" b="1" dirty="0" err="1">
                <a:solidFill>
                  <a:schemeClr val="lt1"/>
                </a:solidFill>
              </a:rPr>
              <a:t>基本需求</a:t>
            </a:r>
            <a:r>
              <a:rPr lang="en-US" sz="3600" b="1" dirty="0">
                <a:solidFill>
                  <a:schemeClr val="lt1"/>
                </a:solidFill>
              </a:rPr>
              <a:t> </a:t>
            </a:r>
            <a:endParaRPr sz="3600" dirty="0">
              <a:solidFill>
                <a:schemeClr val="lt1"/>
              </a:solidFill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452718" y="3892250"/>
            <a:ext cx="8304000" cy="47970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chemeClr val="lt1"/>
                </a:solidFill>
                <a:latin typeface="微軟正黑體" pitchFamily="34" charset="-120"/>
              </a:rPr>
              <a:t>理想的硬體特性</a:t>
            </a:r>
            <a:endParaRPr b="1" dirty="0">
              <a:latin typeface="微軟正黑體" pitchFamily="34" charset="-120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1451396" y="2717743"/>
            <a:ext cx="1497138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</a:rPr>
              <a:t>高效能運算</a:t>
            </a:r>
            <a:endParaRPr b="1" dirty="0">
              <a:solidFill>
                <a:srgbClr val="FFFFFF"/>
              </a:solidFill>
              <a:latin typeface="微軟正黑體" pitchFamily="34" charset="-120"/>
            </a:endParaRPr>
          </a:p>
        </p:txBody>
      </p:sp>
      <p:pic>
        <p:nvPicPr>
          <p:cNvPr id="226" name="Shape 22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60008" y="571256"/>
            <a:ext cx="704350" cy="704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Shape 227"/>
          <p:cNvCxnSpPr/>
          <p:nvPr/>
        </p:nvCxnSpPr>
        <p:spPr>
          <a:xfrm>
            <a:off x="709493" y="1454558"/>
            <a:ext cx="7773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225"/>
          <p:cNvSpPr txBox="1">
            <a:spLocks/>
          </p:cNvSpPr>
          <p:nvPr/>
        </p:nvSpPr>
        <p:spPr>
          <a:xfrm>
            <a:off x="1436366" y="1059582"/>
            <a:ext cx="6984776" cy="5657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管理來自儲存裝置、</a:t>
            </a:r>
            <a:r>
              <a:rPr lang="en-US" altLang="zh-TW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Tidal</a:t>
            </a: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 串流平台及 </a:t>
            </a:r>
            <a:r>
              <a:rPr lang="en-US" altLang="zh-TW" sz="16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Dropbox</a:t>
            </a: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 雲端硬碟等音樂資料，將</a:t>
            </a:r>
            <a:r>
              <a:rPr lang="en-US" altLang="zh-TW" sz="16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Roon</a:t>
            </a: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線上音樂資料庫整合為完整個人收藏</a:t>
            </a:r>
            <a:endParaRPr lang="zh-TW" altLang="en-US" sz="16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716286" y="2607753"/>
            <a:ext cx="679648" cy="6796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352367"/>
                </a:solidFill>
                <a:latin typeface="Arial" pitchFamily="34" charset="0"/>
                <a:cs typeface="Arial" pitchFamily="34" charset="0"/>
              </a:rPr>
              <a:t>A</a:t>
            </a:r>
            <a:endParaRPr lang="zh-TW" altLang="en-US" sz="3200" dirty="0">
              <a:solidFill>
                <a:srgbClr val="35236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Shape 217"/>
          <p:cNvSpPr txBox="1"/>
          <p:nvPr/>
        </p:nvSpPr>
        <p:spPr>
          <a:xfrm>
            <a:off x="4197596" y="2717743"/>
            <a:ext cx="1775273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大量儲存空間</a:t>
            </a:r>
            <a:endParaRPr lang="zh-TW" altLang="en-US" b="1" dirty="0" err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3462487" y="2607753"/>
            <a:ext cx="679648" cy="6796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352367"/>
                </a:solidFill>
                <a:latin typeface="Arial" pitchFamily="34" charset="0"/>
                <a:cs typeface="Arial" pitchFamily="34" charset="0"/>
              </a:rPr>
              <a:t>B</a:t>
            </a:r>
            <a:endParaRPr lang="zh-TW" altLang="en-US" sz="3200" dirty="0">
              <a:solidFill>
                <a:srgbClr val="35236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hape 217"/>
          <p:cNvSpPr txBox="1"/>
          <p:nvPr/>
        </p:nvSpPr>
        <p:spPr>
          <a:xfrm>
            <a:off x="7045199" y="2607753"/>
            <a:ext cx="1775273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妥善的資料備份機制</a:t>
            </a:r>
          </a:p>
        </p:txBody>
      </p:sp>
      <p:sp>
        <p:nvSpPr>
          <p:cNvPr id="28" name="橢圓 27"/>
          <p:cNvSpPr/>
          <p:nvPr/>
        </p:nvSpPr>
        <p:spPr>
          <a:xfrm>
            <a:off x="6310090" y="2607753"/>
            <a:ext cx="679648" cy="6796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352367"/>
                </a:solidFill>
                <a:latin typeface="Arial" pitchFamily="34" charset="0"/>
                <a:cs typeface="Arial" pitchFamily="34" charset="0"/>
              </a:rPr>
              <a:t>C</a:t>
            </a:r>
            <a:endParaRPr lang="zh-TW" altLang="en-US" sz="3200" dirty="0">
              <a:solidFill>
                <a:srgbClr val="352367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marketing\Marketing\MarketingMaterials\Product_photo\NAS\TS-x77\TS-1277\TS-1277_Fro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3570" y="1491630"/>
            <a:ext cx="4722885" cy="2952328"/>
          </a:xfrm>
          <a:prstGeom prst="rect">
            <a:avLst/>
          </a:prstGeom>
          <a:noFill/>
        </p:spPr>
      </p:pic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高速運算能力</a:t>
            </a:r>
            <a:r>
              <a:rPr lang="en-US" sz="4000" dirty="0"/>
              <a:t> </a:t>
            </a:r>
            <a:r>
              <a:rPr lang="en-US" sz="4000" dirty="0" smtClean="0"/>
              <a:t>TS-1277 </a:t>
            </a:r>
            <a:r>
              <a:rPr lang="en-US" sz="4000" dirty="0" err="1"/>
              <a:t>音樂收藏家首選</a:t>
            </a:r>
            <a:endParaRPr sz="4000" dirty="0"/>
          </a:p>
        </p:txBody>
      </p:sp>
      <p:sp>
        <p:nvSpPr>
          <p:cNvPr id="31" name="平行四邊形 30"/>
          <p:cNvSpPr/>
          <p:nvPr/>
        </p:nvSpPr>
        <p:spPr>
          <a:xfrm>
            <a:off x="-324544" y="2283718"/>
            <a:ext cx="3960439" cy="576064"/>
          </a:xfrm>
          <a:prstGeom prst="parallelogram">
            <a:avLst>
              <a:gd name="adj" fmla="val 547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安裝 </a:t>
            </a:r>
            <a:r>
              <a:rPr lang="en-US" altLang="zh-TW" sz="1500" b="1" dirty="0" err="1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Roon</a:t>
            </a:r>
            <a:r>
              <a:rPr lang="zh-TW" altLang="en-US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共享伺服器</a:t>
            </a:r>
            <a:br>
              <a:rPr lang="zh-TW" altLang="en-US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高效能處理核心運算</a:t>
            </a:r>
          </a:p>
        </p:txBody>
      </p:sp>
      <p:sp>
        <p:nvSpPr>
          <p:cNvPr id="32" name="矩形 31"/>
          <p:cNvSpPr/>
          <p:nvPr/>
        </p:nvSpPr>
        <p:spPr>
          <a:xfrm>
            <a:off x="4243490" y="1883713"/>
            <a:ext cx="1924758" cy="616029"/>
          </a:xfrm>
          <a:prstGeom prst="rect">
            <a:avLst/>
          </a:prstGeom>
          <a:solidFill>
            <a:srgbClr val="C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平行四邊形 32"/>
          <p:cNvSpPr/>
          <p:nvPr/>
        </p:nvSpPr>
        <p:spPr>
          <a:xfrm>
            <a:off x="-396552" y="3075806"/>
            <a:ext cx="4032448" cy="576064"/>
          </a:xfrm>
          <a:prstGeom prst="parallelogram">
            <a:avLst>
              <a:gd name="adj" fmla="val 547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chemeClr val="lt1"/>
              </a:buClr>
              <a:buSzPts val="2000"/>
            </a:pPr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HDD*8, RAID 5</a:t>
            </a:r>
            <a:endParaRPr lang="zh-TW" altLang="en-US" sz="1500" b="1" dirty="0" smtClean="0">
              <a:solidFill>
                <a:schemeClr val="bg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chemeClr val="lt1"/>
              </a:buClr>
              <a:buSzPts val="2000"/>
            </a:pPr>
            <a:r>
              <a:rPr lang="zh-TW" altLang="en-US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儲存兼備份海量音樂資料庫</a:t>
            </a:r>
          </a:p>
        </p:txBody>
      </p:sp>
      <p:sp>
        <p:nvSpPr>
          <p:cNvPr id="34" name="平行四邊形 33"/>
          <p:cNvSpPr/>
          <p:nvPr/>
        </p:nvSpPr>
        <p:spPr>
          <a:xfrm>
            <a:off x="-324542" y="1491630"/>
            <a:ext cx="3888432" cy="576064"/>
          </a:xfrm>
          <a:prstGeom prst="parallelogram">
            <a:avLst>
              <a:gd name="adj" fmla="val 547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chemeClr val="lt1"/>
              </a:buClr>
              <a:buSzPts val="2000"/>
            </a:pPr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快取</a:t>
            </a:r>
          </a:p>
          <a:p>
            <a:pPr lvl="0">
              <a:buClr>
                <a:schemeClr val="lt1"/>
              </a:buClr>
              <a:buSzPts val="2000"/>
            </a:pPr>
            <a:r>
              <a:rPr lang="zh-TW" altLang="en-US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加倍優化高音質輸出</a:t>
            </a:r>
          </a:p>
        </p:txBody>
      </p:sp>
      <p:sp>
        <p:nvSpPr>
          <p:cNvPr id="35" name="矩形 34"/>
          <p:cNvSpPr/>
          <p:nvPr/>
        </p:nvSpPr>
        <p:spPr>
          <a:xfrm>
            <a:off x="4243490" y="2592314"/>
            <a:ext cx="3096344" cy="1491604"/>
          </a:xfrm>
          <a:prstGeom prst="rect">
            <a:avLst/>
          </a:prstGeom>
          <a:solidFill>
            <a:srgbClr val="00B0F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肘形接點 36"/>
          <p:cNvCxnSpPr/>
          <p:nvPr/>
        </p:nvCxnSpPr>
        <p:spPr>
          <a:xfrm>
            <a:off x="3151298" y="1779662"/>
            <a:ext cx="1060662" cy="34005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肘形接點 37"/>
          <p:cNvCxnSpPr/>
          <p:nvPr/>
        </p:nvCxnSpPr>
        <p:spPr>
          <a:xfrm flipV="1">
            <a:off x="3151298" y="2283718"/>
            <a:ext cx="1060662" cy="29913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肘形接點 39"/>
          <p:cNvCxnSpPr/>
          <p:nvPr/>
        </p:nvCxnSpPr>
        <p:spPr>
          <a:xfrm>
            <a:off x="3151298" y="3383820"/>
            <a:ext cx="1060662" cy="340058"/>
          </a:xfrm>
          <a:prstGeom prst="bent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橢圓 41"/>
          <p:cNvSpPr/>
          <p:nvPr/>
        </p:nvSpPr>
        <p:spPr>
          <a:xfrm>
            <a:off x="7596336" y="2715766"/>
            <a:ext cx="1269703" cy="1269703"/>
          </a:xfrm>
          <a:prstGeom prst="ellipse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Shape 253" descr="「amd ryzen png」的圖片搜尋結果"/>
          <p:cNvPicPr preferRelativeResize="0"/>
          <p:nvPr/>
        </p:nvPicPr>
        <p:blipFill rotWithShape="1">
          <a:blip r:embed="rId4" cstate="print">
            <a:alphaModFix/>
          </a:blip>
          <a:srcRect l="16543" r="15094"/>
          <a:stretch/>
        </p:blipFill>
        <p:spPr>
          <a:xfrm>
            <a:off x="7608601" y="2988935"/>
            <a:ext cx="1139864" cy="79487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平行四邊形 42"/>
          <p:cNvSpPr/>
          <p:nvPr/>
        </p:nvSpPr>
        <p:spPr>
          <a:xfrm>
            <a:off x="-468560" y="3869370"/>
            <a:ext cx="4104456" cy="790611"/>
          </a:xfrm>
          <a:prstGeom prst="parallelogram">
            <a:avLst>
              <a:gd name="adj" fmla="val 547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lt1"/>
              </a:buClr>
              <a:buSzPts val="2000"/>
            </a:pPr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CPU</a:t>
            </a:r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AMD </a:t>
            </a:r>
            <a:r>
              <a:rPr lang="en-US" altLang="zh-TW" sz="1500" b="1" dirty="0" err="1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Ryzen</a:t>
            </a:r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™ 5 1600 </a:t>
            </a:r>
            <a:r>
              <a:rPr lang="zh-TW" altLang="en-US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六核心 </a:t>
            </a:r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12 </a:t>
            </a:r>
            <a:r>
              <a:rPr lang="zh-TW" altLang="en-US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執行緒 </a:t>
            </a:r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3.2 GHz </a:t>
            </a:r>
            <a:r>
              <a:rPr lang="zh-TW" altLang="en-US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處理器 </a:t>
            </a:r>
            <a:r>
              <a:rPr lang="en-US" altLang="zh-TW" sz="1500" b="1" dirty="0" smtClean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(Turbo Core 3.6 GHz)</a:t>
            </a:r>
          </a:p>
        </p:txBody>
      </p:sp>
      <p:cxnSp>
        <p:nvCxnSpPr>
          <p:cNvPr id="47" name="直線接點 46"/>
          <p:cNvCxnSpPr/>
          <p:nvPr/>
        </p:nvCxnSpPr>
        <p:spPr>
          <a:xfrm>
            <a:off x="3203848" y="4371950"/>
            <a:ext cx="4824536" cy="0"/>
          </a:xfrm>
          <a:prstGeom prst="line">
            <a:avLst/>
          </a:prstGeom>
          <a:ln w="28575">
            <a:solidFill>
              <a:srgbClr val="352367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 flipV="1">
            <a:off x="8028384" y="3507854"/>
            <a:ext cx="0" cy="864096"/>
          </a:xfrm>
          <a:prstGeom prst="line">
            <a:avLst/>
          </a:prstGeom>
          <a:ln w="28575">
            <a:solidFill>
              <a:srgbClr val="352367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/>
          <p:cNvSpPr txBox="1"/>
          <p:nvPr/>
        </p:nvSpPr>
        <p:spPr>
          <a:xfrm>
            <a:off x="4572000" y="20167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SSD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148064" y="300379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HDD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180227_Roon x QNAP_ZH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482" y="1419622"/>
            <a:ext cx="2592288" cy="2911152"/>
          </a:xfrm>
          <a:prstGeom prst="rect">
            <a:avLst/>
          </a:prstGeom>
          <a:noFill/>
        </p:spPr>
      </p:pic>
      <p:pic>
        <p:nvPicPr>
          <p:cNvPr id="24" name="Picture 2" descr="C:\Users\user\Desktop\180227_Roon x QNAP_ZH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1131" y="1419622"/>
            <a:ext cx="2592288" cy="2911152"/>
          </a:xfrm>
          <a:prstGeom prst="rect">
            <a:avLst/>
          </a:prstGeom>
          <a:noFill/>
        </p:spPr>
      </p:pic>
      <p:pic>
        <p:nvPicPr>
          <p:cNvPr id="9218" name="Picture 2" descr="C:\Users\user\Desktop\180227_Roon x QNAP_ZH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9622"/>
            <a:ext cx="2592288" cy="2911152"/>
          </a:xfrm>
          <a:prstGeom prst="rect">
            <a:avLst/>
          </a:prstGeom>
          <a:noFill/>
        </p:spPr>
      </p:pic>
      <p:sp>
        <p:nvSpPr>
          <p:cNvPr id="31" name="橢圓 30"/>
          <p:cNvSpPr/>
          <p:nvPr/>
        </p:nvSpPr>
        <p:spPr>
          <a:xfrm>
            <a:off x="1259632" y="1995686"/>
            <a:ext cx="915566" cy="9155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4090529" y="1995686"/>
            <a:ext cx="915566" cy="9155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6876256" y="1995686"/>
            <a:ext cx="915566" cy="9155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QNAP NAS 做到確實的資料保障</a:t>
            </a:r>
            <a:endParaRPr sz="4000"/>
          </a:p>
        </p:txBody>
      </p:sp>
      <p:pic>
        <p:nvPicPr>
          <p:cNvPr id="273" name="Shape 273" descr="「storage icon png」的圖片搜尋結果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289600" y="2171232"/>
            <a:ext cx="864096" cy="58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5" cstate="print">
            <a:alphaModFix/>
          </a:blip>
          <a:srcRect l="1690" t="1177" r="89460" b="83877"/>
          <a:stretch/>
        </p:blipFill>
        <p:spPr>
          <a:xfrm>
            <a:off x="4243490" y="2149443"/>
            <a:ext cx="576064" cy="58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6" cstate="print">
            <a:alphaModFix/>
          </a:blip>
          <a:srcRect l="76818" t="2284" r="5633" b="62620"/>
          <a:stretch/>
        </p:blipFill>
        <p:spPr>
          <a:xfrm>
            <a:off x="7073309" y="2148352"/>
            <a:ext cx="576064" cy="576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1" name="文字方塊 20"/>
          <p:cNvSpPr txBox="1"/>
          <p:nvPr/>
        </p:nvSpPr>
        <p:spPr>
          <a:xfrm>
            <a:off x="611560" y="153402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RAID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安全保護</a:t>
            </a:r>
            <a:endParaRPr lang="zh-TW" altLang="en-US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11560" y="2952810"/>
            <a:ext cx="237626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  <a:buFont typeface="Wingdings" pitchFamily="2" charset="2"/>
              <a:buChar char="l"/>
            </a:pPr>
            <a:r>
              <a:rPr lang="zh-TW" altLang="en-US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RAID1/RAID5 </a:t>
            </a:r>
            <a:r>
              <a:rPr lang="zh-TW" altLang="en-US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任一</a:t>
            </a:r>
            <a:endParaRPr lang="en-US" altLang="zh-TW" sz="15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lnSpc>
                <a:spcPts val="2200"/>
              </a:lnSpc>
            </a:pPr>
            <a:r>
              <a:rPr lang="en-US" altLang="zh-TW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個硬碟故障，資料都在</a:t>
            </a:r>
            <a:endParaRPr lang="en-US" altLang="zh-TW" sz="15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200"/>
              </a:lnSpc>
              <a:buFont typeface="Wingdings" pitchFamily="2" charset="2"/>
              <a:buChar char="l"/>
            </a:pPr>
            <a:r>
              <a:rPr lang="zh-TW" altLang="en-US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更新硬碟後自動恢復</a:t>
            </a:r>
            <a:endParaRPr lang="en-US" altLang="zh-TW" sz="15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資料</a:t>
            </a:r>
            <a:endParaRPr lang="zh-TW" altLang="en-US" sz="15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247155" y="153402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快照技術</a:t>
            </a:r>
            <a:endParaRPr lang="zh-TW" altLang="en-US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228184" y="2952810"/>
            <a:ext cx="2664296" cy="624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  <a:buFont typeface="Wingdings" pitchFamily="2" charset="2"/>
              <a:buChar char="l"/>
            </a:pPr>
            <a:r>
              <a:rPr lang="zh-TW" altLang="en-US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自動排程</a:t>
            </a:r>
          </a:p>
          <a:p>
            <a:pPr lvl="0">
              <a:lnSpc>
                <a:spcPts val="2200"/>
              </a:lnSpc>
              <a:buFont typeface="Wingdings" pitchFamily="2" charset="2"/>
              <a:buChar char="l"/>
            </a:pPr>
            <a:r>
              <a:rPr lang="zh-TW" altLang="en-US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彈性版本復原</a:t>
            </a:r>
            <a:endParaRPr lang="zh-TW" altLang="en-US" sz="15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3431506" y="153402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資料備份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3431506" y="2952810"/>
            <a:ext cx="22206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  <a:buFont typeface="Wingdings" pitchFamily="2" charset="2"/>
              <a:buChar char="l"/>
            </a:pPr>
            <a:r>
              <a:rPr lang="zh-TW" altLang="en-US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雲端、異機、異地皆</a:t>
            </a:r>
            <a:endParaRPr lang="en-US" altLang="zh-TW" sz="15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lnSpc>
                <a:spcPts val="2200"/>
              </a:lnSpc>
            </a:pPr>
            <a:r>
              <a:rPr lang="zh-TW" altLang="en-US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   可備份</a:t>
            </a:r>
            <a:endParaRPr lang="en-US" altLang="zh-TW" sz="15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200"/>
              </a:lnSpc>
              <a:buFont typeface="Wingdings" pitchFamily="2" charset="2"/>
              <a:buChar char="l"/>
            </a:pPr>
            <a:r>
              <a:rPr lang="zh-TW" altLang="en-US" sz="15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傳輸加密資安保障</a:t>
            </a:r>
            <a:endParaRPr lang="zh-TW" altLang="en-US" sz="15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Shape 322"/>
          <p:cNvGraphicFramePr/>
          <p:nvPr>
            <p:extLst>
              <p:ext uri="{D42A27DB-BD31-4B8C-83A1-F6EECF244321}">
                <p14:modId xmlns="" xmlns:p14="http://schemas.microsoft.com/office/powerpoint/2010/main" val="3979537475"/>
              </p:ext>
            </p:extLst>
          </p:nvPr>
        </p:nvGraphicFramePr>
        <p:xfrm>
          <a:off x="755576" y="1491630"/>
          <a:ext cx="7560840" cy="3024335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308046"/>
                <a:gridCol w="2732514"/>
                <a:gridCol w="2520280"/>
              </a:tblGrid>
              <a:tr h="98655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時下的儲存方案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b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以電腦為核心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QNAP NAS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為核心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79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altLang="en-US" sz="14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高效能運算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altLang="en-US" sz="14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大量儲存空間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6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altLang="en-US" sz="14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需另尋外接硬碟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9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altLang="en-US" sz="14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妥善的備份機制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6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zh-TW" altLang="en-US" sz="14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需獨立建立備份機制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絕佳的</a:t>
            </a:r>
            <a:r>
              <a:rPr lang="en-US" sz="4000" dirty="0"/>
              <a:t> </a:t>
            </a:r>
            <a:r>
              <a:rPr lang="en-US" sz="4000" dirty="0" err="1"/>
              <a:t>Roon</a:t>
            </a:r>
            <a:r>
              <a:rPr lang="en-US" sz="4000" dirty="0"/>
              <a:t> Core </a:t>
            </a:r>
            <a:r>
              <a:rPr lang="en-US" sz="4000" dirty="0" err="1"/>
              <a:t>選擇</a:t>
            </a:r>
            <a:r>
              <a:rPr lang="en-US" sz="4000" dirty="0"/>
              <a:t> - QNAP NAS</a:t>
            </a:r>
            <a:endParaRPr sz="4000" dirty="0"/>
          </a:p>
        </p:txBody>
      </p:sp>
      <p:pic>
        <p:nvPicPr>
          <p:cNvPr id="295" name="Shape 29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825268" y="2571750"/>
            <a:ext cx="505587" cy="50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29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825268" y="3266029"/>
            <a:ext cx="505587" cy="50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9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825268" y="3933910"/>
            <a:ext cx="505587" cy="50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9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148897" y="2571750"/>
            <a:ext cx="505587" cy="505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3688" y="2139702"/>
            <a:ext cx="108012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將音樂輸出至家中播放器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 err="1"/>
              <a:t>Roon</a:t>
            </a:r>
            <a:r>
              <a:rPr lang="en-US" sz="3800" dirty="0"/>
              <a:t> Control (</a:t>
            </a:r>
            <a:r>
              <a:rPr lang="en-US" sz="3800" dirty="0" err="1"/>
              <a:t>操控裝置</a:t>
            </a:r>
            <a:r>
              <a:rPr lang="en-US" sz="3800" dirty="0"/>
              <a:t>) </a:t>
            </a:r>
            <a:r>
              <a:rPr lang="en-US" sz="3800" dirty="0" err="1"/>
              <a:t>支援各類平台</a:t>
            </a:r>
            <a:endParaRPr sz="3800" dirty="0"/>
          </a:p>
        </p:txBody>
      </p:sp>
      <p:pic>
        <p:nvPicPr>
          <p:cNvPr id="311" name="Shape 31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51520" y="2772628"/>
            <a:ext cx="86409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C:\Users\user\Desktop\180227_Roon x QNAP_ZH\13.png"/>
          <p:cNvPicPr>
            <a:picLocks noChangeAspect="1" noChangeArrowheads="1"/>
          </p:cNvPicPr>
          <p:nvPr/>
        </p:nvPicPr>
        <p:blipFill>
          <a:blip r:embed="rId4" cstate="print"/>
          <a:srcRect r="33535"/>
          <a:stretch>
            <a:fillRect/>
          </a:stretch>
        </p:blipFill>
        <p:spPr bwMode="auto">
          <a:xfrm>
            <a:off x="4139952" y="1910873"/>
            <a:ext cx="4005565" cy="2677101"/>
          </a:xfrm>
          <a:prstGeom prst="rect">
            <a:avLst/>
          </a:prstGeom>
          <a:noFill/>
        </p:spPr>
      </p:pic>
      <p:sp>
        <p:nvSpPr>
          <p:cNvPr id="12" name="Shape 386"/>
          <p:cNvSpPr/>
          <p:nvPr/>
        </p:nvSpPr>
        <p:spPr>
          <a:xfrm>
            <a:off x="1331640" y="2122837"/>
            <a:ext cx="2376264" cy="663509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TW" sz="2200" b="1" dirty="0" smtClean="0">
                <a:solidFill>
                  <a:schemeClr val="lt1"/>
                </a:solidFill>
                <a:latin typeface="微軟正黑體" pitchFamily="34" charset="-120"/>
              </a:rPr>
              <a:t>Android</a:t>
            </a:r>
            <a:endParaRPr lang="en-US" altLang="zh-TW" sz="2200" dirty="0">
              <a:latin typeface="微軟正黑體" pitchFamily="34" charset="-120"/>
            </a:endParaRPr>
          </a:p>
        </p:txBody>
      </p:sp>
      <p:sp>
        <p:nvSpPr>
          <p:cNvPr id="13" name="Shape 386"/>
          <p:cNvSpPr/>
          <p:nvPr/>
        </p:nvSpPr>
        <p:spPr>
          <a:xfrm>
            <a:off x="1331640" y="2895624"/>
            <a:ext cx="2376264" cy="663509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TW" sz="2200" b="1" dirty="0" err="1" smtClean="0">
                <a:solidFill>
                  <a:schemeClr val="lt1"/>
                </a:solidFill>
                <a:latin typeface="微軟正黑體" pitchFamily="34" charset="-120"/>
              </a:rPr>
              <a:t>iOS</a:t>
            </a:r>
            <a:endParaRPr lang="en-US" altLang="zh-TW" sz="2200" dirty="0">
              <a:latin typeface="微軟正黑體" pitchFamily="34" charset="-120"/>
            </a:endParaRPr>
          </a:p>
        </p:txBody>
      </p:sp>
      <p:sp>
        <p:nvSpPr>
          <p:cNvPr id="14" name="Shape 386"/>
          <p:cNvSpPr/>
          <p:nvPr/>
        </p:nvSpPr>
        <p:spPr>
          <a:xfrm>
            <a:off x="1331640" y="3706641"/>
            <a:ext cx="2376264" cy="663509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TW" sz="2200" b="1" dirty="0" smtClean="0">
                <a:solidFill>
                  <a:schemeClr val="lt1"/>
                </a:solidFill>
                <a:latin typeface="微軟正黑體" pitchFamily="34" charset="-120"/>
              </a:rPr>
              <a:t>Mac / Windows</a:t>
            </a:r>
            <a:endParaRPr lang="en-US" altLang="zh-TW" sz="2200" dirty="0">
              <a:latin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95536" y="1338903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下載應用程式後即可與共享伺服器連線，享受高品質的音樂體驗</a:t>
            </a:r>
            <a:endParaRPr lang="zh-TW" altLang="en-US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683568" y="4433448"/>
            <a:ext cx="2160240" cy="2880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-108520" y="205978"/>
            <a:ext cx="9433048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/>
              <a:t>Roon</a:t>
            </a:r>
            <a:r>
              <a:rPr lang="en-US" sz="3600" dirty="0"/>
              <a:t> Outputs</a:t>
            </a:r>
            <a:r>
              <a:rPr lang="en-US" sz="3600" spc="-300" dirty="0"/>
              <a:t> (</a:t>
            </a:r>
            <a:r>
              <a:rPr lang="en-US" sz="3600" dirty="0" err="1"/>
              <a:t>輸出裝置</a:t>
            </a:r>
            <a:r>
              <a:rPr lang="en-US" sz="3600" spc="-300" dirty="0"/>
              <a:t>) </a:t>
            </a:r>
            <a:r>
              <a:rPr lang="en-US" sz="3600" dirty="0" err="1"/>
              <a:t>輕鬆實現多房播放</a:t>
            </a:r>
            <a:endParaRPr sz="3600" dirty="0"/>
          </a:p>
        </p:txBody>
      </p:sp>
      <p:pic>
        <p:nvPicPr>
          <p:cNvPr id="327" name="Shape 327"/>
          <p:cNvPicPr preferRelativeResize="0"/>
          <p:nvPr/>
        </p:nvPicPr>
        <p:blipFill rotWithShape="1">
          <a:blip r:embed="rId3" cstate="print">
            <a:alphaModFix/>
          </a:blip>
          <a:srcRect r="21216"/>
          <a:stretch/>
        </p:blipFill>
        <p:spPr>
          <a:xfrm>
            <a:off x="971601" y="4011910"/>
            <a:ext cx="1546149" cy="6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C:\Users\user\Desktop\180227_Roon x QNAP_ZH\12.png"/>
          <p:cNvPicPr>
            <a:picLocks noChangeAspect="1" noChangeArrowheads="1"/>
          </p:cNvPicPr>
          <p:nvPr/>
        </p:nvPicPr>
        <p:blipFill>
          <a:blip r:embed="rId4" cstate="print"/>
          <a:srcRect l="33443"/>
          <a:stretch>
            <a:fillRect/>
          </a:stretch>
        </p:blipFill>
        <p:spPr bwMode="auto">
          <a:xfrm>
            <a:off x="827584" y="1779662"/>
            <a:ext cx="3942547" cy="2631339"/>
          </a:xfrm>
          <a:prstGeom prst="rect">
            <a:avLst/>
          </a:prstGeom>
          <a:noFill/>
        </p:spPr>
      </p:pic>
      <p:sp>
        <p:nvSpPr>
          <p:cNvPr id="13" name="Shape 386"/>
          <p:cNvSpPr/>
          <p:nvPr/>
        </p:nvSpPr>
        <p:spPr>
          <a:xfrm>
            <a:off x="5652119" y="1720722"/>
            <a:ext cx="2520280" cy="663509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</a:rPr>
              <a:t>Mac / Windows</a:t>
            </a:r>
          </a:p>
        </p:txBody>
      </p:sp>
      <p:sp>
        <p:nvSpPr>
          <p:cNvPr id="14" name="Shape 386"/>
          <p:cNvSpPr/>
          <p:nvPr/>
        </p:nvSpPr>
        <p:spPr>
          <a:xfrm>
            <a:off x="5652119" y="2368794"/>
            <a:ext cx="2520280" cy="1295988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ts val="2000"/>
              </a:lnSpc>
              <a:buClr>
                <a:schemeClr val="lt1"/>
              </a:buClr>
              <a:buSzPts val="2000"/>
            </a:pP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網路</a:t>
            </a: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播放器</a:t>
            </a:r>
            <a:b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0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AirPlay</a:t>
            </a: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Squeezebox, Meridian</a:t>
            </a:r>
          </a:p>
        </p:txBody>
      </p:sp>
      <p:sp>
        <p:nvSpPr>
          <p:cNvPr id="15" name="Shape 386"/>
          <p:cNvSpPr/>
          <p:nvPr/>
        </p:nvSpPr>
        <p:spPr>
          <a:xfrm>
            <a:off x="5652119" y="3614987"/>
            <a:ext cx="2520280" cy="663509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TW" sz="20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Roon</a:t>
            </a: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Ready </a:t>
            </a:r>
            <a:r>
              <a:rPr lang="zh-TW" altLang="en-US" sz="2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設備</a:t>
            </a:r>
            <a:endParaRPr lang="en-US" altLang="zh-TW" sz="2000" b="1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95536" y="127560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Open Sans"/>
                <a:sym typeface="Open Sans"/>
              </a:rPr>
              <a:t>將音樂輸出至相同網路環境下的各類播放器，讓音樂遍佈室內各角落。</a:t>
            </a:r>
          </a:p>
          <a:p>
            <a:pPr lvl="0"/>
            <a:endParaRPr lang="zh-TW" altLang="en-US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Open Sans"/>
              <a:sym typeface="Open San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83568" y="4454468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000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四核心無風扇靜音 </a:t>
            </a:r>
            <a:r>
              <a:rPr lang="en-US" altLang="zh-TW" sz="1000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 HS-251+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3688" y="2139702"/>
            <a:ext cx="108012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Roon  x  QNAP NAS</a:t>
            </a:r>
            <a:br>
              <a:rPr lang="en-US"/>
            </a:br>
            <a:r>
              <a:rPr lang="en-US"/>
              <a:t>環境架設指南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深入解析 Roon x QNAP NAS</a:t>
            </a: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Roon</a:t>
            </a:r>
            <a:r>
              <a:rPr lang="en-US" dirty="0"/>
              <a:t> + QNAP NAS </a:t>
            </a:r>
            <a:r>
              <a:rPr lang="en-US" dirty="0" err="1"/>
              <a:t>打造家庭音樂廳</a:t>
            </a:r>
            <a:endParaRPr dirty="0"/>
          </a:p>
          <a:p>
            <a:pPr marL="457200" lvl="0" indent="-342900" rtl="0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Roon</a:t>
            </a:r>
            <a:r>
              <a:rPr lang="en-US" dirty="0"/>
              <a:t> </a:t>
            </a:r>
            <a:r>
              <a:rPr lang="en-US" dirty="0" err="1"/>
              <a:t>簡介</a:t>
            </a:r>
            <a:endParaRPr dirty="0"/>
          </a:p>
          <a:p>
            <a:pPr marL="457200" lvl="0" indent="-342900" rtl="0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挑選合適的</a:t>
            </a:r>
            <a:r>
              <a:rPr lang="en-US" dirty="0"/>
              <a:t> </a:t>
            </a:r>
            <a:r>
              <a:rPr lang="en-US" dirty="0" err="1"/>
              <a:t>Roon</a:t>
            </a:r>
            <a:r>
              <a:rPr lang="en-US" dirty="0"/>
              <a:t> Core</a:t>
            </a:r>
            <a:endParaRPr dirty="0"/>
          </a:p>
          <a:p>
            <a:pPr marL="457200" lvl="0" indent="-342900" rtl="0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將音樂輸出至家中播放器</a:t>
            </a:r>
            <a:endParaRPr dirty="0"/>
          </a:p>
          <a:p>
            <a:pPr marL="457200" lvl="0" indent="-342900" rtl="0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Roon</a:t>
            </a:r>
            <a:r>
              <a:rPr lang="en-US" dirty="0"/>
              <a:t> x QNAP </a:t>
            </a:r>
            <a:r>
              <a:rPr lang="en-US" dirty="0" err="1"/>
              <a:t>環境架設指南</a:t>
            </a:r>
            <a:endParaRPr dirty="0"/>
          </a:p>
          <a:p>
            <a:pPr marL="457200" lvl="0" indent="-342900" rtl="0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使用</a:t>
            </a:r>
            <a:r>
              <a:rPr lang="en-US" dirty="0"/>
              <a:t> </a:t>
            </a:r>
            <a:r>
              <a:rPr lang="en-US" dirty="0" err="1"/>
              <a:t>Roon</a:t>
            </a:r>
            <a:r>
              <a:rPr lang="en-US" dirty="0"/>
              <a:t> </a:t>
            </a:r>
            <a:r>
              <a:rPr lang="en-US" dirty="0" err="1"/>
              <a:t>打造多房串流環境</a:t>
            </a:r>
            <a:endParaRPr dirty="0"/>
          </a:p>
          <a:p>
            <a:pPr marL="457200" lvl="0" indent="-342900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成功案例分享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zh-TW" altLang="en-US" sz="3600" dirty="0" smtClean="0"/>
              <a:t>匯入音樂檔案至</a:t>
            </a:r>
            <a:r>
              <a:rPr lang="en-US" altLang="zh-TW" sz="3600" dirty="0" smtClean="0"/>
              <a:t>QNAP NAS</a:t>
            </a:r>
            <a:endParaRPr sz="3600" dirty="0"/>
          </a:p>
        </p:txBody>
      </p:sp>
      <p:cxnSp>
        <p:nvCxnSpPr>
          <p:cNvPr id="9" name="Shape 364"/>
          <p:cNvCxnSpPr/>
          <p:nvPr/>
        </p:nvCxnSpPr>
        <p:spPr>
          <a:xfrm>
            <a:off x="4644008" y="3241470"/>
            <a:ext cx="2940252" cy="79359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2" descr="C:\Users\user\Desktop\180227_Roon x QNAP_ZH\27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81733" y="1225246"/>
            <a:ext cx="3228206" cy="2858672"/>
          </a:xfrm>
          <a:prstGeom prst="rect">
            <a:avLst/>
          </a:prstGeom>
          <a:noFill/>
        </p:spPr>
      </p:pic>
      <p:sp>
        <p:nvSpPr>
          <p:cNvPr id="11" name="Shape 366"/>
          <p:cNvSpPr/>
          <p:nvPr/>
        </p:nvSpPr>
        <p:spPr>
          <a:xfrm>
            <a:off x="1259632" y="2008081"/>
            <a:ext cx="1147500" cy="462300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Shape 362" descr="「1277 QNAP」的圖片搜尋結果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923928" y="2161350"/>
            <a:ext cx="2643100" cy="16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363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7236296" y="3025446"/>
            <a:ext cx="599150" cy="59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378"/>
          <p:cNvSpPr/>
          <p:nvPr/>
        </p:nvSpPr>
        <p:spPr>
          <a:xfrm>
            <a:off x="683568" y="4053666"/>
            <a:ext cx="7992888" cy="462300"/>
          </a:xfrm>
          <a:prstGeom prst="roundRect">
            <a:avLst>
              <a:gd name="adj" fmla="val 4530"/>
            </a:avLst>
          </a:prstGeom>
          <a:blipFill>
            <a:blip r:embed="rId6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欲</a:t>
            </a:r>
            <a:r>
              <a:rPr lang="zh-TW" altLang="en-US" sz="1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從</a:t>
            </a:r>
            <a:r>
              <a:rPr lang="en-US" altLang="zh-TW" sz="14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exFAT</a:t>
            </a:r>
            <a:r>
              <a:rPr lang="zh-TW" altLang="en-US" sz="1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外接裝置匯入</a:t>
            </a:r>
            <a:r>
              <a:rPr lang="en-US" altLang="zh-TW" sz="14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檔案至NAS中，請至License</a:t>
            </a:r>
            <a:r>
              <a:rPr lang="en-US" altLang="zh-TW" sz="14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Store購買exFAT憑證</a:t>
            </a:r>
            <a:endParaRPr lang="en-US" altLang="zh-TW" sz="14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0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在 QNAP NAS 上 安裝 Roon 核心 </a:t>
            </a:r>
            <a:endParaRPr sz="4000"/>
          </a:p>
        </p:txBody>
      </p:sp>
      <p:sp>
        <p:nvSpPr>
          <p:cNvPr id="342" name="Shape 342"/>
          <p:cNvSpPr/>
          <p:nvPr/>
        </p:nvSpPr>
        <p:spPr>
          <a:xfrm>
            <a:off x="539552" y="1383456"/>
            <a:ext cx="2736304" cy="3329100"/>
          </a:xfrm>
          <a:prstGeom prst="roundRect">
            <a:avLst>
              <a:gd name="adj" fmla="val 594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3390616" y="1513201"/>
            <a:ext cx="2621543" cy="3182623"/>
          </a:xfrm>
          <a:prstGeom prst="roundRect">
            <a:avLst>
              <a:gd name="adj" fmla="val 45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6136718" y="1513201"/>
            <a:ext cx="2376263" cy="3182623"/>
          </a:xfrm>
          <a:prstGeom prst="roundRect">
            <a:avLst>
              <a:gd name="adj" fmla="val 620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5884827" y="1239440"/>
            <a:ext cx="2757389" cy="390292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</a:rPr>
              <a:t>安裝Roon</a:t>
            </a:r>
            <a:r>
              <a:rPr lang="en-US" b="1" dirty="0">
                <a:solidFill>
                  <a:srgbClr val="FFFFFF"/>
                </a:solidFill>
                <a:latin typeface="微軟正黑體" pitchFamily="34" charset="-120"/>
              </a:rPr>
              <a:t> Server</a:t>
            </a:r>
            <a:endParaRPr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3131839" y="1239440"/>
            <a:ext cx="3084741" cy="390292"/>
          </a:xfrm>
          <a:prstGeom prst="homePlate">
            <a:avLst>
              <a:gd name="adj" fmla="val 50000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</a:rPr>
              <a:t>建立核心資料夾</a:t>
            </a:r>
            <a:endParaRPr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539552" y="1239440"/>
            <a:ext cx="2918088" cy="390292"/>
          </a:xfrm>
          <a:prstGeom prst="homePlate">
            <a:avLst>
              <a:gd name="adj" fmla="val 50000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chemeClr val="lt1"/>
                </a:solidFill>
                <a:latin typeface="微軟正黑體" pitchFamily="34" charset="-120"/>
              </a:rPr>
              <a:t>建立SSD儲存池與磁碟區</a:t>
            </a:r>
            <a:endParaRPr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Shape 348"/>
          <p:cNvPicPr preferRelativeResize="0"/>
          <p:nvPr/>
        </p:nvPicPr>
        <p:blipFill rotWithShape="1">
          <a:blip r:embed="rId6" cstate="print">
            <a:alphaModFix/>
          </a:blip>
          <a:srcRect t="17694" r="37268" b="45317"/>
          <a:stretch/>
        </p:blipFill>
        <p:spPr>
          <a:xfrm>
            <a:off x="938979" y="3759720"/>
            <a:ext cx="1925849" cy="7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 rotWithShape="1">
          <a:blip r:embed="rId7" cstate="print">
            <a:alphaModFix/>
          </a:blip>
          <a:srcRect l="43521" b="43521"/>
          <a:stretch/>
        </p:blipFill>
        <p:spPr>
          <a:xfrm>
            <a:off x="1013751" y="2195978"/>
            <a:ext cx="1850550" cy="10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8" cstate="print">
            <a:alphaModFix/>
          </a:blip>
          <a:srcRect r="56570" b="54132"/>
          <a:stretch/>
        </p:blipFill>
        <p:spPr>
          <a:xfrm>
            <a:off x="3717296" y="2170792"/>
            <a:ext cx="1934824" cy="108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9" cstate="print">
            <a:alphaModFix/>
          </a:blip>
          <a:srcRect r="23879" b="53242"/>
          <a:stretch/>
        </p:blipFill>
        <p:spPr>
          <a:xfrm>
            <a:off x="3717271" y="3685382"/>
            <a:ext cx="1934849" cy="82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10" cstate="print">
            <a:alphaModFix/>
          </a:blip>
          <a:srcRect r="39769" b="28886"/>
          <a:stretch/>
        </p:blipFill>
        <p:spPr>
          <a:xfrm>
            <a:off x="6492851" y="2187572"/>
            <a:ext cx="1679549" cy="105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11" cstate="print">
            <a:alphaModFix/>
          </a:blip>
          <a:stretch>
            <a:fillRect/>
          </a:stretch>
        </p:blipFill>
        <p:spPr>
          <a:xfrm>
            <a:off x="6492870" y="3471688"/>
            <a:ext cx="1679530" cy="11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/>
          <p:nvPr/>
        </p:nvSpPr>
        <p:spPr>
          <a:xfrm>
            <a:off x="6487892" y="3328960"/>
            <a:ext cx="1612500" cy="410038"/>
          </a:xfrm>
          <a:prstGeom prst="roundRect">
            <a:avLst>
              <a:gd name="adj" fmla="val 16667"/>
            </a:avLst>
          </a:prstGeom>
          <a:blipFill>
            <a:blip r:embed="rId12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安裝於SSD</a:t>
            </a:r>
            <a:r>
              <a:rPr lang="en-US" sz="1100" b="1" dirty="0">
                <a:solidFill>
                  <a:srgbClr val="FFFFFF"/>
                </a:solidFill>
                <a:latin typeface="微軟正黑體" pitchFamily="34" charset="-12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磁碟區</a:t>
            </a:r>
            <a:endParaRPr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3667426" y="3327672"/>
            <a:ext cx="2001457" cy="413503"/>
          </a:xfrm>
          <a:prstGeom prst="roundRect">
            <a:avLst>
              <a:gd name="adj" fmla="val 16667"/>
            </a:avLst>
          </a:prstGeom>
          <a:blipFill>
            <a:blip r:embed="rId13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建立於SSD</a:t>
            </a:r>
            <a:r>
              <a:rPr lang="en-US" sz="1100" b="1" dirty="0">
                <a:solidFill>
                  <a:srgbClr val="FFFFFF"/>
                </a:solidFill>
                <a:latin typeface="微軟正黑體" pitchFamily="34" charset="-12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磁碟區內</a:t>
            </a:r>
            <a:endParaRPr sz="1100" b="1" dirty="0">
              <a:solidFill>
                <a:srgbClr val="FFFFFF"/>
              </a:solidFill>
              <a:latin typeface="微軟正黑體" pitchFamily="34" charset="-120"/>
            </a:endParaRPr>
          </a:p>
          <a:p>
            <a:pPr marL="0" marR="0" lvl="0" indent="0" algn="ctr" rtl="0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命名為”RoonServer</a:t>
            </a:r>
            <a:r>
              <a:rPr lang="en-US" sz="1100" b="1" dirty="0">
                <a:solidFill>
                  <a:srgbClr val="FFFFFF"/>
                </a:solidFill>
                <a:latin typeface="微軟正黑體" pitchFamily="34" charset="-120"/>
              </a:rPr>
              <a:t>”</a:t>
            </a:r>
            <a:endParaRPr sz="1100" b="1" dirty="0">
              <a:solidFill>
                <a:srgbClr val="FFFFFF"/>
              </a:solidFill>
              <a:latin typeface="微軟正黑體" pitchFamily="34" charset="-120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1045818" y="3328960"/>
            <a:ext cx="1751400" cy="410038"/>
          </a:xfrm>
          <a:prstGeom prst="roundRect">
            <a:avLst>
              <a:gd name="adj" fmla="val 16667"/>
            </a:avLst>
          </a:prstGeom>
          <a:blipFill>
            <a:blip r:embed="rId1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建立於SSD</a:t>
            </a:r>
            <a:r>
              <a:rPr lang="en-US" sz="1100" b="1" dirty="0">
                <a:solidFill>
                  <a:srgbClr val="FFFFFF"/>
                </a:solidFill>
                <a:latin typeface="微軟正黑體" pitchFamily="34" charset="-12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磁碟區內</a:t>
            </a:r>
            <a:endParaRPr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3740300" y="1743496"/>
            <a:ext cx="1751400" cy="379208"/>
          </a:xfrm>
          <a:prstGeom prst="roundRect">
            <a:avLst>
              <a:gd name="adj" fmla="val 16667"/>
            </a:avLst>
          </a:prstGeom>
          <a:blipFill>
            <a:blip r:embed="rId1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於”檔案總管</a:t>
            </a:r>
            <a:r>
              <a:rPr lang="en-US" sz="1100" b="1" dirty="0">
                <a:solidFill>
                  <a:srgbClr val="FFFFFF"/>
                </a:solidFill>
                <a:latin typeface="微軟正黑體" pitchFamily="34" charset="-120"/>
              </a:rPr>
              <a:t>”</a:t>
            </a:r>
            <a:endParaRPr sz="1100" b="1" dirty="0">
              <a:solidFill>
                <a:srgbClr val="FFFFFF"/>
              </a:solidFill>
              <a:latin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建立共用資料夾</a:t>
            </a:r>
            <a:endParaRPr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Shape 358"/>
          <p:cNvSpPr/>
          <p:nvPr/>
        </p:nvSpPr>
        <p:spPr>
          <a:xfrm>
            <a:off x="1046825" y="1743496"/>
            <a:ext cx="1751400" cy="379208"/>
          </a:xfrm>
          <a:prstGeom prst="roundRect">
            <a:avLst>
              <a:gd name="adj" fmla="val 16667"/>
            </a:avLst>
          </a:prstGeom>
          <a:blipFill>
            <a:blip r:embed="rId1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於”儲存與快照總管</a:t>
            </a:r>
            <a:r>
              <a:rPr lang="en-US" sz="1100" b="1" dirty="0">
                <a:solidFill>
                  <a:srgbClr val="FFFFFF"/>
                </a:solidFill>
                <a:latin typeface="微軟正黑體" pitchFamily="34" charset="-120"/>
              </a:rPr>
              <a:t>”</a:t>
            </a:r>
            <a:endParaRPr sz="1100" b="1" dirty="0">
              <a:solidFill>
                <a:srgbClr val="FFFFFF"/>
              </a:solidFill>
              <a:latin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建立儲存池與磁碟區</a:t>
            </a:r>
            <a:endParaRPr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6421000" y="1743496"/>
            <a:ext cx="1751400" cy="379208"/>
          </a:xfrm>
          <a:prstGeom prst="roundRect">
            <a:avLst>
              <a:gd name="adj" fmla="val 16667"/>
            </a:avLst>
          </a:prstGeom>
          <a:blipFill>
            <a:blip r:embed="rId1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100" b="1" dirty="0" err="1" smtClean="0">
                <a:solidFill>
                  <a:srgbClr val="FFFFFF"/>
                </a:solidFill>
                <a:latin typeface="微軟正黑體" pitchFamily="34" charset="-120"/>
              </a:rPr>
              <a:t>於”App</a:t>
            </a:r>
            <a:r>
              <a:rPr lang="en-US" sz="1100" b="1" dirty="0" smtClean="0">
                <a:solidFill>
                  <a:srgbClr val="FFFFFF"/>
                </a:solidFill>
                <a:latin typeface="微軟正黑體" pitchFamily="34" charset="-12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Center”</a:t>
            </a:r>
            <a:r>
              <a:rPr lang="en-US" sz="1100" b="1" dirty="0" err="1" smtClean="0">
                <a:solidFill>
                  <a:srgbClr val="FFFFFF"/>
                </a:solidFill>
                <a:latin typeface="微軟正黑體" pitchFamily="34" charset="-120"/>
              </a:rPr>
              <a:t>安裝</a:t>
            </a:r>
            <a:endParaRPr lang="en-US" sz="1100" b="1" dirty="0" smtClean="0">
              <a:solidFill>
                <a:srgbClr val="FFFFFF"/>
              </a:solidFill>
              <a:latin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100" b="1" dirty="0">
                <a:solidFill>
                  <a:srgbClr val="FFFFFF"/>
                </a:solidFill>
                <a:latin typeface="微軟正黑體" pitchFamily="34" charset="-120"/>
              </a:rPr>
              <a:t>”</a:t>
            </a:r>
            <a:r>
              <a:rPr lang="en-US" sz="1100" b="1" dirty="0" err="1">
                <a:solidFill>
                  <a:srgbClr val="FFFFFF"/>
                </a:solidFill>
                <a:latin typeface="微軟正黑體" pitchFamily="34" charset="-120"/>
              </a:rPr>
              <a:t>Roon</a:t>
            </a:r>
            <a:r>
              <a:rPr lang="en-US" sz="1100" b="1" dirty="0">
                <a:solidFill>
                  <a:srgbClr val="FFFFFF"/>
                </a:solidFill>
                <a:latin typeface="微軟正黑體" pitchFamily="34" charset="-120"/>
              </a:rPr>
              <a:t> Server”</a:t>
            </a:r>
            <a:endParaRPr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509584" y="1621375"/>
            <a:ext cx="2515606" cy="2606559"/>
          </a:xfrm>
          <a:prstGeom prst="roundRect">
            <a:avLst>
              <a:gd name="adj" fmla="val 5946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3131840" y="1621375"/>
            <a:ext cx="2952328" cy="2606559"/>
          </a:xfrm>
          <a:prstGeom prst="roundRect">
            <a:avLst>
              <a:gd name="adj" fmla="val 5946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6198664" y="1549450"/>
            <a:ext cx="2251257" cy="2695500"/>
          </a:xfrm>
          <a:prstGeom prst="roundRect">
            <a:avLst>
              <a:gd name="adj" fmla="val 5946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使用</a:t>
            </a:r>
            <a:r>
              <a:rPr lang="en-US" sz="4000" dirty="0"/>
              <a:t> </a:t>
            </a:r>
            <a:r>
              <a:rPr lang="en-US" sz="4000" dirty="0" err="1"/>
              <a:t>Roon</a:t>
            </a:r>
            <a:r>
              <a:rPr lang="en-US" sz="4000" dirty="0"/>
              <a:t> App </a:t>
            </a:r>
            <a:r>
              <a:rPr lang="en-US" sz="4000" dirty="0" err="1"/>
              <a:t>將音樂匯入</a:t>
            </a:r>
            <a:r>
              <a:rPr lang="en-US" sz="4000" dirty="0"/>
              <a:t> </a:t>
            </a:r>
            <a:r>
              <a:rPr lang="en-US" sz="4000" dirty="0" err="1"/>
              <a:t>Roon</a:t>
            </a:r>
            <a:r>
              <a:rPr lang="en-US" sz="4000" dirty="0"/>
              <a:t> </a:t>
            </a:r>
            <a:r>
              <a:rPr lang="en-US" sz="4000" dirty="0" err="1"/>
              <a:t>核心</a:t>
            </a:r>
            <a:endParaRPr sz="4000" dirty="0"/>
          </a:p>
        </p:txBody>
      </p:sp>
      <p:sp>
        <p:nvSpPr>
          <p:cNvPr id="369" name="Shape 369"/>
          <p:cNvSpPr/>
          <p:nvPr/>
        </p:nvSpPr>
        <p:spPr>
          <a:xfrm>
            <a:off x="5991075" y="1258924"/>
            <a:ext cx="2589000" cy="592745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</a:rPr>
              <a:t>設定輸出裝置</a:t>
            </a:r>
            <a:endParaRPr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3046229" y="1258924"/>
            <a:ext cx="3276600" cy="592745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</a:rPr>
              <a:t>匯入音樂</a:t>
            </a:r>
            <a:endParaRPr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467544" y="1258924"/>
            <a:ext cx="2852156" cy="592745"/>
          </a:xfrm>
          <a:prstGeom prst="homePlate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chemeClr val="lt1"/>
                </a:solidFill>
                <a:latin typeface="微軟正黑體" pitchFamily="34" charset="-120"/>
              </a:rPr>
              <a:t>開啟Roon</a:t>
            </a:r>
            <a:r>
              <a:rPr lang="en-US" b="1" dirty="0">
                <a:solidFill>
                  <a:schemeClr val="lt1"/>
                </a:solidFill>
                <a:latin typeface="微軟正黑體" pitchFamily="34" charset="-120"/>
              </a:rPr>
              <a:t> (PC/Mac/Android/</a:t>
            </a:r>
            <a:r>
              <a:rPr lang="en-US" b="1" dirty="0" err="1">
                <a:solidFill>
                  <a:schemeClr val="lt1"/>
                </a:solidFill>
                <a:latin typeface="微軟正黑體" pitchFamily="34" charset="-120"/>
              </a:rPr>
              <a:t>iOS</a:t>
            </a:r>
            <a:r>
              <a:rPr lang="en-US" b="1" dirty="0">
                <a:solidFill>
                  <a:schemeClr val="lt1"/>
                </a:solidFill>
                <a:latin typeface="微軟正黑體" pitchFamily="34" charset="-120"/>
              </a:rPr>
              <a:t>)</a:t>
            </a:r>
            <a:endParaRPr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4" cstate="print">
            <a:alphaModFix/>
          </a:blip>
          <a:srcRect l="21388" r="18948"/>
          <a:stretch/>
        </p:blipFill>
        <p:spPr>
          <a:xfrm>
            <a:off x="1058136" y="2297533"/>
            <a:ext cx="1478431" cy="185839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/>
          <p:nvPr/>
        </p:nvSpPr>
        <p:spPr>
          <a:xfrm>
            <a:off x="971600" y="1995686"/>
            <a:ext cx="1751400" cy="450793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dirty="0" err="1">
                <a:solidFill>
                  <a:srgbClr val="FFFFFF"/>
                </a:solidFill>
                <a:latin typeface="微軟正黑體" pitchFamily="34" charset="-120"/>
              </a:rPr>
              <a:t>選擇核心</a:t>
            </a:r>
            <a:endParaRPr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6" cstate="print">
            <a:alphaModFix/>
          </a:blip>
          <a:srcRect l="18847" t="3262" r="18847" b="3253"/>
          <a:stretch/>
        </p:blipFill>
        <p:spPr>
          <a:xfrm>
            <a:off x="3885699" y="2411131"/>
            <a:ext cx="1550397" cy="174479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/>
          <p:nvPr/>
        </p:nvSpPr>
        <p:spPr>
          <a:xfrm>
            <a:off x="3828712" y="1995686"/>
            <a:ext cx="1751400" cy="450793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dirty="0" err="1">
                <a:solidFill>
                  <a:srgbClr val="FFFFFF"/>
                </a:solidFill>
                <a:latin typeface="微軟正黑體" pitchFamily="34" charset="-120"/>
              </a:rPr>
              <a:t>從HDD</a:t>
            </a:r>
            <a:r>
              <a:rPr lang="en-US" sz="1400" b="1" dirty="0">
                <a:solidFill>
                  <a:srgbClr val="FFFFFF"/>
                </a:solidFill>
                <a:latin typeface="微軟正黑體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微軟正黑體" pitchFamily="34" charset="-120"/>
              </a:rPr>
              <a:t>匯入音樂</a:t>
            </a:r>
            <a:endParaRPr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Shape 376"/>
          <p:cNvPicPr preferRelativeResize="0"/>
          <p:nvPr/>
        </p:nvPicPr>
        <p:blipFill rotWithShape="1">
          <a:blip r:embed="rId7" cstate="print">
            <a:alphaModFix/>
          </a:blip>
          <a:srcRect l="16254" t="8371" r="14224" b="10195"/>
          <a:stretch/>
        </p:blipFill>
        <p:spPr>
          <a:xfrm>
            <a:off x="6444208" y="2571750"/>
            <a:ext cx="1752720" cy="15398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377" name="Shape 377"/>
          <p:cNvSpPr/>
          <p:nvPr/>
        </p:nvSpPr>
        <p:spPr>
          <a:xfrm>
            <a:off x="6493008" y="1995686"/>
            <a:ext cx="1751400" cy="450793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400" b="1" dirty="0" err="1">
                <a:solidFill>
                  <a:srgbClr val="FFFFFF"/>
                </a:solidFill>
                <a:latin typeface="微軟正黑體" pitchFamily="34" charset="-120"/>
              </a:rPr>
              <a:t>啟用輸出裝置</a:t>
            </a:r>
            <a:endParaRPr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/>
          <p:nvPr/>
        </p:nvSpPr>
        <p:spPr>
          <a:xfrm>
            <a:off x="323528" y="4299942"/>
            <a:ext cx="7992888" cy="462300"/>
          </a:xfrm>
          <a:prstGeom prst="roundRect">
            <a:avLst>
              <a:gd name="adj" fmla="val 4530"/>
            </a:avLst>
          </a:prstGeom>
          <a:blipFill>
            <a:blip r:embed="rId8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1600" b="1" dirty="0">
                <a:solidFill>
                  <a:srgbClr val="FFFFFF"/>
                </a:solidFill>
                <a:latin typeface="微軟正黑體" pitchFamily="34" charset="-120"/>
              </a:rPr>
              <a:t> 欲搬移超過32GB之單一檔案至NAS中，請至License </a:t>
            </a:r>
            <a:r>
              <a:rPr lang="en-US" sz="1600" b="1" dirty="0" err="1">
                <a:solidFill>
                  <a:srgbClr val="FFFFFF"/>
                </a:solidFill>
                <a:latin typeface="微軟正黑體" pitchFamily="34" charset="-120"/>
              </a:rPr>
              <a:t>Store購買exFAT憑證</a:t>
            </a:r>
            <a:endParaRPr sz="1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整合豪華線上音樂資料庫</a:t>
            </a:r>
            <a:endParaRPr sz="4000"/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 cstate="print">
            <a:alphaModFix/>
          </a:blip>
          <a:srcRect l="3619" t="5048" r="3564" b="6681"/>
          <a:stretch/>
        </p:blipFill>
        <p:spPr>
          <a:xfrm>
            <a:off x="2195736" y="1347614"/>
            <a:ext cx="4346462" cy="33713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Shape 388"/>
          <p:cNvCxnSpPr/>
          <p:nvPr/>
        </p:nvCxnSpPr>
        <p:spPr>
          <a:xfrm>
            <a:off x="1835696" y="1997625"/>
            <a:ext cx="1152128" cy="646133"/>
          </a:xfrm>
          <a:prstGeom prst="bentConnector3">
            <a:avLst>
              <a:gd name="adj1" fmla="val 60947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6" name="Shape 386"/>
          <p:cNvSpPr/>
          <p:nvPr/>
        </p:nvSpPr>
        <p:spPr>
          <a:xfrm>
            <a:off x="125158" y="1764225"/>
            <a:ext cx="1926562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1600" b="1" dirty="0" err="1" smtClean="0">
                <a:solidFill>
                  <a:schemeClr val="lt1"/>
                </a:solidFill>
                <a:latin typeface="微軟正黑體" pitchFamily="34" charset="-120"/>
              </a:rPr>
              <a:t>作曲家生平介紹</a:t>
            </a:r>
            <a:endParaRPr lang="en-US" sz="1600" dirty="0">
              <a:latin typeface="微軟正黑體" pitchFamily="34" charset="-120"/>
            </a:endParaRPr>
          </a:p>
        </p:txBody>
      </p:sp>
      <p:cxnSp>
        <p:nvCxnSpPr>
          <p:cNvPr id="18" name="Shape 388"/>
          <p:cNvCxnSpPr/>
          <p:nvPr/>
        </p:nvCxnSpPr>
        <p:spPr>
          <a:xfrm>
            <a:off x="1784708" y="3477886"/>
            <a:ext cx="504056" cy="432048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386"/>
          <p:cNvSpPr/>
          <p:nvPr/>
        </p:nvSpPr>
        <p:spPr>
          <a:xfrm>
            <a:off x="125158" y="3257078"/>
            <a:ext cx="1926562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排行榜點播</a:t>
            </a:r>
          </a:p>
        </p:txBody>
      </p:sp>
      <p:cxnSp>
        <p:nvCxnSpPr>
          <p:cNvPr id="22" name="Shape 388"/>
          <p:cNvCxnSpPr/>
          <p:nvPr/>
        </p:nvCxnSpPr>
        <p:spPr>
          <a:xfrm flipV="1">
            <a:off x="5076056" y="1997625"/>
            <a:ext cx="1814239" cy="1440161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Shape 386"/>
          <p:cNvSpPr/>
          <p:nvPr/>
        </p:nvSpPr>
        <p:spPr>
          <a:xfrm>
            <a:off x="6804248" y="1764225"/>
            <a:ext cx="1926562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社群、維基百科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智慧搜尋，彈指播放</a:t>
            </a:r>
            <a:endParaRPr sz="4000"/>
          </a:p>
        </p:txBody>
      </p:sp>
      <p:pic>
        <p:nvPicPr>
          <p:cNvPr id="399" name="Shape 39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024136" y="1292772"/>
            <a:ext cx="4681635" cy="35112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hape 388"/>
          <p:cNvCxnSpPr/>
          <p:nvPr/>
        </p:nvCxnSpPr>
        <p:spPr>
          <a:xfrm>
            <a:off x="1619672" y="2084860"/>
            <a:ext cx="1656184" cy="1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Shape 386"/>
          <p:cNvSpPr/>
          <p:nvPr/>
        </p:nvSpPr>
        <p:spPr>
          <a:xfrm>
            <a:off x="467544" y="1853399"/>
            <a:ext cx="1296144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簡潔搜尋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7" name="Shape 388"/>
          <p:cNvCxnSpPr/>
          <p:nvPr/>
        </p:nvCxnSpPr>
        <p:spPr>
          <a:xfrm flipV="1">
            <a:off x="1619672" y="3164980"/>
            <a:ext cx="936104" cy="170611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386"/>
          <p:cNvSpPr/>
          <p:nvPr/>
        </p:nvSpPr>
        <p:spPr>
          <a:xfrm>
            <a:off x="467544" y="3104130"/>
            <a:ext cx="1296144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智能推薦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Shape 388"/>
          <p:cNvCxnSpPr/>
          <p:nvPr/>
        </p:nvCxnSpPr>
        <p:spPr>
          <a:xfrm flipV="1">
            <a:off x="5148064" y="2084862"/>
            <a:ext cx="2016224" cy="864094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Shape 386"/>
          <p:cNvSpPr/>
          <p:nvPr/>
        </p:nvSpPr>
        <p:spPr>
          <a:xfrm>
            <a:off x="6977502" y="1853399"/>
            <a:ext cx="1296144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隨選隨播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195" name="Picture 3" descr="C:\Users\user\Desktop\0221_QTS System_ppt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723878"/>
            <a:ext cx="1944216" cy="820899"/>
          </a:xfrm>
          <a:prstGeom prst="rect">
            <a:avLst/>
          </a:prstGeom>
          <a:noFill/>
        </p:spPr>
      </p:pic>
      <p:sp>
        <p:nvSpPr>
          <p:cNvPr id="31" name="文字方塊 30"/>
          <p:cNvSpPr txBox="1"/>
          <p:nvPr/>
        </p:nvSpPr>
        <p:spPr>
          <a:xfrm>
            <a:off x="6372200" y="3888914"/>
            <a:ext cx="16561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zh-TW" altLang="en-US" sz="13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以及更多驚艷功能</a:t>
            </a:r>
          </a:p>
          <a:p>
            <a:pPr lvl="0">
              <a:buClr>
                <a:srgbClr val="FFFFFF"/>
              </a:buClr>
              <a:buSzPts val="2000"/>
            </a:pPr>
            <a:r>
              <a:rPr lang="zh-TW" altLang="en-US" sz="13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待您親自賞玩</a:t>
            </a:r>
            <a:endParaRPr lang="zh-TW" altLang="en-US" sz="13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多房串流，讓音樂充滿每個角落</a:t>
            </a:r>
            <a:endParaRPr sz="4000"/>
          </a:p>
        </p:txBody>
      </p:sp>
      <p:pic>
        <p:nvPicPr>
          <p:cNvPr id="411" name="Shape 411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747275" y="1256537"/>
            <a:ext cx="5755348" cy="36914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388"/>
          <p:cNvCxnSpPr/>
          <p:nvPr/>
        </p:nvCxnSpPr>
        <p:spPr>
          <a:xfrm>
            <a:off x="1619672" y="2135848"/>
            <a:ext cx="1728192" cy="36004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386"/>
          <p:cNvSpPr/>
          <p:nvPr/>
        </p:nvSpPr>
        <p:spPr>
          <a:xfrm>
            <a:off x="179512" y="1904386"/>
            <a:ext cx="2160240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同時輸出至多個裝置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5" name="Shape 388"/>
          <p:cNvCxnSpPr/>
          <p:nvPr/>
        </p:nvCxnSpPr>
        <p:spPr>
          <a:xfrm flipV="1">
            <a:off x="1691680" y="3435846"/>
            <a:ext cx="2088232" cy="288032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hape 386"/>
          <p:cNvSpPr/>
          <p:nvPr/>
        </p:nvSpPr>
        <p:spPr>
          <a:xfrm>
            <a:off x="179512" y="3435846"/>
            <a:ext cx="2160240" cy="466800"/>
          </a:xfrm>
          <a:prstGeom prst="roundRect">
            <a:avLst>
              <a:gd name="adj" fmla="val 16667"/>
            </a:avLst>
          </a:prstGeom>
          <a:blipFill>
            <a:blip r:embed="rId4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獨立調整各裝置曲目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1" name="Shape 388"/>
          <p:cNvCxnSpPr/>
          <p:nvPr/>
        </p:nvCxnSpPr>
        <p:spPr>
          <a:xfrm flipV="1">
            <a:off x="5652120" y="2495888"/>
            <a:ext cx="1721449" cy="50791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Shape 386"/>
          <p:cNvSpPr/>
          <p:nvPr/>
        </p:nvSpPr>
        <p:spPr>
          <a:xfrm>
            <a:off x="7020272" y="2262698"/>
            <a:ext cx="1132959" cy="466800"/>
          </a:xfrm>
          <a:prstGeom prst="roundRect">
            <a:avLst>
              <a:gd name="adj" fmla="val 16667"/>
            </a:avLst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音量調整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</a:t>
            </a:r>
            <a:br>
              <a:rPr lang="en-US"/>
            </a:br>
            <a:r>
              <a:rPr lang="en-US"/>
              <a:t>Roon 隨選播放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51720" y="2139702"/>
            <a:ext cx="79208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使用</a:t>
            </a:r>
            <a:r>
              <a:rPr lang="en-US" dirty="0"/>
              <a:t> </a:t>
            </a:r>
            <a:r>
              <a:rPr lang="en-US" dirty="0" err="1"/>
              <a:t>Roon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打造多房串流環境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180227_Roon x QNAP_ZH\14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67744" y="1347614"/>
            <a:ext cx="4401938" cy="3456384"/>
          </a:xfrm>
          <a:prstGeom prst="rect">
            <a:avLst/>
          </a:prstGeom>
          <a:noFill/>
        </p:spPr>
      </p:pic>
      <p:cxnSp>
        <p:nvCxnSpPr>
          <p:cNvPr id="38" name="Shape 449"/>
          <p:cNvCxnSpPr/>
          <p:nvPr/>
        </p:nvCxnSpPr>
        <p:spPr>
          <a:xfrm flipV="1">
            <a:off x="2051720" y="2211710"/>
            <a:ext cx="2376264" cy="17160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Roon 讓家中每個角落皆有聲有色</a:t>
            </a:r>
            <a:endParaRPr sz="4000"/>
          </a:p>
        </p:txBody>
      </p:sp>
      <p:sp>
        <p:nvSpPr>
          <p:cNvPr id="448" name="Shape 448"/>
          <p:cNvSpPr txBox="1"/>
          <p:nvPr/>
        </p:nvSpPr>
        <p:spPr>
          <a:xfrm>
            <a:off x="323528" y="4587974"/>
            <a:ext cx="4068083" cy="35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latin typeface="微軟正黑體" pitchFamily="34" charset="-120"/>
              </a:rPr>
              <a:t>Roon</a:t>
            </a:r>
            <a:r>
              <a:rPr lang="en-US" sz="1200" b="1" dirty="0">
                <a:latin typeface="微軟正黑體" pitchFamily="34" charset="-120"/>
              </a:rPr>
              <a:t> ft. QNAP NAS - </a:t>
            </a:r>
            <a:r>
              <a:rPr lang="en-US" sz="1200" b="1" dirty="0" err="1">
                <a:latin typeface="微軟正黑體" pitchFamily="34" charset="-120"/>
              </a:rPr>
              <a:t>多房串流示意</a:t>
            </a:r>
            <a:endParaRPr sz="1200" b="1" dirty="0">
              <a:latin typeface="微軟正黑體" pitchFamily="34" charset="-120"/>
            </a:endParaRPr>
          </a:p>
        </p:txBody>
      </p:sp>
      <p:cxnSp>
        <p:nvCxnSpPr>
          <p:cNvPr id="449" name="Shape 449"/>
          <p:cNvCxnSpPr/>
          <p:nvPr/>
        </p:nvCxnSpPr>
        <p:spPr>
          <a:xfrm flipV="1">
            <a:off x="2051720" y="3651870"/>
            <a:ext cx="2808312" cy="36004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" name="Picture 3" descr="C:\Users\user\Desktop\0221_QTS System_ppt\1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34" y="2079773"/>
            <a:ext cx="1944216" cy="567059"/>
          </a:xfrm>
          <a:prstGeom prst="rect">
            <a:avLst/>
          </a:prstGeom>
          <a:noFill/>
        </p:spPr>
      </p:pic>
      <p:sp>
        <p:nvSpPr>
          <p:cNvPr id="25" name="文字方塊 24"/>
          <p:cNvSpPr txBox="1"/>
          <p:nvPr/>
        </p:nvSpPr>
        <p:spPr>
          <a:xfrm>
            <a:off x="395536" y="2204044"/>
            <a:ext cx="1761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 DAC (Output)</a:t>
            </a:r>
          </a:p>
        </p:txBody>
      </p:sp>
      <p:pic>
        <p:nvPicPr>
          <p:cNvPr id="28" name="Picture 4" descr="C:\Users\user\Desktop\0221_QTS System_ppt\20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560" y="3723878"/>
            <a:ext cx="1944216" cy="567059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395536" y="3853356"/>
            <a:ext cx="1236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 (Control)</a:t>
            </a:r>
          </a:p>
        </p:txBody>
      </p:sp>
      <p:cxnSp>
        <p:nvCxnSpPr>
          <p:cNvPr id="36" name="Shape 449"/>
          <p:cNvCxnSpPr/>
          <p:nvPr/>
        </p:nvCxnSpPr>
        <p:spPr>
          <a:xfrm flipV="1">
            <a:off x="2051720" y="3003798"/>
            <a:ext cx="1440160" cy="28706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Picture 3" descr="C:\Users\user\Desktop\0221_QTS System_ppt\1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34" y="3009092"/>
            <a:ext cx="1944216" cy="567059"/>
          </a:xfrm>
          <a:prstGeom prst="rect">
            <a:avLst/>
          </a:prstGeom>
          <a:noFill/>
        </p:spPr>
      </p:pic>
      <p:sp>
        <p:nvSpPr>
          <p:cNvPr id="27" name="文字方塊 26"/>
          <p:cNvSpPr txBox="1"/>
          <p:nvPr/>
        </p:nvSpPr>
        <p:spPr>
          <a:xfrm>
            <a:off x="395536" y="3133363"/>
            <a:ext cx="1761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臥室音響 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(Output)</a:t>
            </a:r>
          </a:p>
        </p:txBody>
      </p:sp>
      <p:cxnSp>
        <p:nvCxnSpPr>
          <p:cNvPr id="40" name="Shape 449"/>
          <p:cNvCxnSpPr/>
          <p:nvPr/>
        </p:nvCxnSpPr>
        <p:spPr>
          <a:xfrm>
            <a:off x="2051720" y="1716627"/>
            <a:ext cx="2088232" cy="13504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Shape 449"/>
          <p:cNvCxnSpPr>
            <a:endCxn id="31" idx="1"/>
          </p:cNvCxnSpPr>
          <p:nvPr/>
        </p:nvCxnSpPr>
        <p:spPr>
          <a:xfrm flipV="1">
            <a:off x="4427984" y="1717527"/>
            <a:ext cx="2443681" cy="20615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Shape 449"/>
          <p:cNvCxnSpPr/>
          <p:nvPr/>
        </p:nvCxnSpPr>
        <p:spPr>
          <a:xfrm flipV="1">
            <a:off x="6084168" y="2499742"/>
            <a:ext cx="1080120" cy="576064"/>
          </a:xfrm>
          <a:prstGeom prst="bentConnector3">
            <a:avLst>
              <a:gd name="adj1" fmla="val 32485"/>
            </a:avLst>
          </a:prstGeom>
          <a:noFill/>
          <a:ln w="2857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292" name="Picture 4" descr="C:\Users\user\Desktop\0221_QTS System_ppt\20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2750" y="2211710"/>
            <a:ext cx="2077722" cy="567059"/>
          </a:xfrm>
          <a:prstGeom prst="rect">
            <a:avLst/>
          </a:prstGeom>
          <a:noFill/>
        </p:spPr>
      </p:pic>
      <p:sp>
        <p:nvSpPr>
          <p:cNvPr id="32" name="文字方塊 31"/>
          <p:cNvSpPr txBox="1"/>
          <p:nvPr/>
        </p:nvSpPr>
        <p:spPr>
          <a:xfrm>
            <a:off x="6828085" y="2333297"/>
            <a:ext cx="19608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chemeClr val="lt1"/>
              </a:buClr>
              <a:buSzPts val="1500"/>
            </a:pPr>
            <a:r>
              <a:rPr lang="en-US" altLang="zh-TW" sz="1300" b="1" dirty="0" err="1" smtClean="0">
                <a:solidFill>
                  <a:schemeClr val="lt1"/>
                </a:solidFill>
                <a:latin typeface="微軟正黑體" pitchFamily="34" charset="-120"/>
              </a:rPr>
              <a:t>iOS</a:t>
            </a:r>
            <a:r>
              <a:rPr lang="en-US" altLang="zh-TW" sz="1300" b="1" dirty="0" smtClean="0">
                <a:solidFill>
                  <a:schemeClr val="lt1"/>
                </a:solidFill>
                <a:latin typeface="微軟正黑體" pitchFamily="34" charset="-120"/>
              </a:rPr>
              <a:t>/Android (Control)</a:t>
            </a:r>
          </a:p>
        </p:txBody>
      </p:sp>
      <p:pic>
        <p:nvPicPr>
          <p:cNvPr id="30" name="Picture 3" descr="C:\Users\user\Desktop\0221_QTS System_ppt\10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439367"/>
            <a:ext cx="2077722" cy="567059"/>
          </a:xfrm>
          <a:prstGeom prst="rect">
            <a:avLst/>
          </a:prstGeom>
          <a:noFill/>
        </p:spPr>
      </p:pic>
      <p:sp>
        <p:nvSpPr>
          <p:cNvPr id="31" name="文字方塊 30"/>
          <p:cNvSpPr txBox="1"/>
          <p:nvPr/>
        </p:nvSpPr>
        <p:spPr>
          <a:xfrm>
            <a:off x="6871665" y="1563638"/>
            <a:ext cx="1769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chemeClr val="lt1"/>
              </a:buClr>
              <a:buSzPts val="1500"/>
            </a:pPr>
            <a:r>
              <a:rPr lang="en-US" altLang="zh-TW" sz="1400" b="1" dirty="0" smtClean="0">
                <a:solidFill>
                  <a:schemeClr val="lt1"/>
                </a:solidFill>
                <a:latin typeface="微軟正黑體" pitchFamily="34" charset="-120"/>
              </a:rPr>
              <a:t>Apple TV (Output)</a:t>
            </a:r>
            <a:endParaRPr lang="en-US" altLang="zh-TW" sz="1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1" name="Picture 3" descr="C:\Users\user\Desktop\0221_QTS System_ppt\1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34" y="1439367"/>
            <a:ext cx="1944216" cy="567059"/>
          </a:xfrm>
          <a:prstGeom prst="rect">
            <a:avLst/>
          </a:prstGeom>
          <a:noFill/>
        </p:spPr>
      </p:pic>
      <p:sp>
        <p:nvSpPr>
          <p:cNvPr id="23" name="文字方塊 22"/>
          <p:cNvSpPr txBox="1"/>
          <p:nvPr/>
        </p:nvSpPr>
        <p:spPr>
          <a:xfrm>
            <a:off x="395536" y="1563638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客廳音響 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(Output)</a:t>
            </a:r>
          </a:p>
        </p:txBody>
      </p:sp>
      <p:cxnSp>
        <p:nvCxnSpPr>
          <p:cNvPr id="49" name="Shape 449"/>
          <p:cNvCxnSpPr/>
          <p:nvPr/>
        </p:nvCxnSpPr>
        <p:spPr>
          <a:xfrm flipV="1">
            <a:off x="5148064" y="3309635"/>
            <a:ext cx="2016224" cy="486251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293" name="Picture 5" descr="C:\Users\user\Desktop\0221_QTS System_ppt\9-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42750" y="2991783"/>
            <a:ext cx="2077722" cy="567059"/>
          </a:xfrm>
          <a:prstGeom prst="rect">
            <a:avLst/>
          </a:prstGeom>
          <a:noFill/>
        </p:spPr>
      </p:pic>
      <p:sp>
        <p:nvSpPr>
          <p:cNvPr id="33" name="文字方塊 32"/>
          <p:cNvSpPr txBox="1"/>
          <p:nvPr/>
        </p:nvSpPr>
        <p:spPr>
          <a:xfrm>
            <a:off x="6766177" y="3120164"/>
            <a:ext cx="20846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chemeClr val="lt1"/>
              </a:buClr>
              <a:buSzPts val="1500"/>
            </a:pPr>
            <a:r>
              <a:rPr lang="en-US" altLang="zh-TW" sz="1300" b="1" dirty="0" smtClean="0">
                <a:solidFill>
                  <a:schemeClr val="lt1"/>
                </a:solidFill>
                <a:latin typeface="微軟正黑體" pitchFamily="34" charset="-120"/>
              </a:rPr>
              <a:t>QNAP NAS (</a:t>
            </a:r>
            <a:r>
              <a:rPr lang="en-US" altLang="zh-TW" sz="1300" b="1" dirty="0" err="1" smtClean="0">
                <a:solidFill>
                  <a:schemeClr val="lt1"/>
                </a:solidFill>
                <a:latin typeface="微軟正黑體" pitchFamily="34" charset="-120"/>
              </a:rPr>
              <a:t>Roon</a:t>
            </a:r>
            <a:r>
              <a:rPr lang="en-US" altLang="zh-TW" sz="1300" b="1" dirty="0" smtClean="0">
                <a:solidFill>
                  <a:schemeClr val="lt1"/>
                </a:solidFill>
                <a:latin typeface="微軟正黑體" pitchFamily="34" charset="-120"/>
              </a:rPr>
              <a:t> Core)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416556" y="2283718"/>
            <a:ext cx="1878860" cy="2088232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3" name="Shape 473"/>
          <p:cNvPicPr preferRelativeResize="0"/>
          <p:nvPr/>
        </p:nvPicPr>
        <p:blipFill>
          <a:blip r:embed="rId3" cstate="print">
            <a:alphaModFix/>
          </a:blip>
          <a:srcRect b="22994"/>
          <a:stretch>
            <a:fillRect/>
          </a:stretch>
        </p:blipFill>
        <p:spPr>
          <a:xfrm>
            <a:off x="5227459" y="2643758"/>
            <a:ext cx="1584176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矩形 20"/>
          <p:cNvSpPr/>
          <p:nvPr/>
        </p:nvSpPr>
        <p:spPr>
          <a:xfrm>
            <a:off x="6882226" y="2283718"/>
            <a:ext cx="1473740" cy="122413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5269010" y="2283718"/>
            <a:ext cx="1473740" cy="122413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945784" y="2283718"/>
            <a:ext cx="2088232" cy="122413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314" name="Picture 2" descr="C:\Users\user\Desktop\0221_QTS System_ppt\21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49590"/>
            <a:ext cx="5472608" cy="501040"/>
          </a:xfrm>
          <a:prstGeom prst="rect">
            <a:avLst/>
          </a:prstGeom>
          <a:noFill/>
        </p:spPr>
      </p:pic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Roon ft. QNAP NAS - 進階版配置</a:t>
            </a:r>
            <a:endParaRPr sz="4000"/>
          </a:p>
        </p:txBody>
      </p:sp>
      <p:sp>
        <p:nvSpPr>
          <p:cNvPr id="475" name="Shape 475"/>
          <p:cNvSpPr txBox="1"/>
          <p:nvPr/>
        </p:nvSpPr>
        <p:spPr>
          <a:xfrm>
            <a:off x="2823349" y="2024368"/>
            <a:ext cx="2391101" cy="4033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200" b="1" dirty="0" err="1">
                <a:solidFill>
                  <a:schemeClr val="lt1"/>
                </a:solidFill>
                <a:latin typeface="微軟正黑體" pitchFamily="34" charset="-120"/>
              </a:rPr>
              <a:t>無風扇QNAP</a:t>
            </a:r>
            <a:r>
              <a:rPr lang="en-US" sz="1200" b="1" dirty="0">
                <a:solidFill>
                  <a:schemeClr val="lt1"/>
                </a:solidFill>
                <a:latin typeface="微軟正黑體" pitchFamily="34" charset="-120"/>
              </a:rPr>
              <a:t> NAS (</a:t>
            </a:r>
            <a:r>
              <a:rPr lang="en-US" sz="1200" b="1" dirty="0" err="1">
                <a:solidFill>
                  <a:schemeClr val="lt1"/>
                </a:solidFill>
                <a:latin typeface="微軟正黑體" pitchFamily="34" charset="-120"/>
              </a:rPr>
              <a:t>輸出</a:t>
            </a:r>
            <a:r>
              <a:rPr lang="en-US" sz="1200" b="1" dirty="0">
                <a:solidFill>
                  <a:schemeClr val="lt1"/>
                </a:solidFill>
                <a:latin typeface="微軟正黑體" pitchFamily="34" charset="-120"/>
              </a:rPr>
              <a:t>)</a:t>
            </a: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 txBox="1"/>
          <p:nvPr/>
        </p:nvSpPr>
        <p:spPr>
          <a:xfrm>
            <a:off x="5179544" y="2024368"/>
            <a:ext cx="1686202" cy="4033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200" b="1" dirty="0">
                <a:solidFill>
                  <a:schemeClr val="lt1"/>
                </a:solidFill>
                <a:latin typeface="微軟正黑體" pitchFamily="34" charset="-120"/>
              </a:rPr>
              <a:t>USB DAC(</a:t>
            </a:r>
            <a:r>
              <a:rPr lang="en-US" sz="1200" b="1" dirty="0" err="1">
                <a:solidFill>
                  <a:schemeClr val="lt1"/>
                </a:solidFill>
                <a:latin typeface="微軟正黑體" pitchFamily="34" charset="-120"/>
              </a:rPr>
              <a:t>輸出</a:t>
            </a:r>
            <a:r>
              <a:rPr lang="en-US" sz="1200" b="1" dirty="0">
                <a:solidFill>
                  <a:schemeClr val="lt1"/>
                </a:solidFill>
                <a:latin typeface="微軟正黑體" pitchFamily="34" charset="-120"/>
              </a:rPr>
              <a:t>)</a:t>
            </a: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 txBox="1"/>
          <p:nvPr/>
        </p:nvSpPr>
        <p:spPr>
          <a:xfrm>
            <a:off x="6804248" y="2024368"/>
            <a:ext cx="1686202" cy="4033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200" b="1" dirty="0" err="1">
                <a:solidFill>
                  <a:schemeClr val="lt1"/>
                </a:solidFill>
                <a:latin typeface="微軟正黑體" pitchFamily="34" charset="-120"/>
              </a:rPr>
              <a:t>擴大機</a:t>
            </a:r>
            <a:r>
              <a:rPr lang="en-US" sz="1200" b="1" dirty="0">
                <a:solidFill>
                  <a:schemeClr val="lt1"/>
                </a:solidFill>
                <a:latin typeface="微軟正黑體" pitchFamily="34" charset="-120"/>
              </a:rPr>
              <a:t>(</a:t>
            </a:r>
            <a:r>
              <a:rPr lang="en-US" sz="1200" b="1" dirty="0" err="1">
                <a:solidFill>
                  <a:schemeClr val="lt1"/>
                </a:solidFill>
                <a:latin typeface="微軟正黑體" pitchFamily="34" charset="-120"/>
              </a:rPr>
              <a:t>輸出</a:t>
            </a:r>
            <a:r>
              <a:rPr lang="en-US" sz="1200" b="1" dirty="0">
                <a:solidFill>
                  <a:schemeClr val="lt1"/>
                </a:solidFill>
                <a:latin typeface="微軟正黑體" pitchFamily="34" charset="-120"/>
              </a:rPr>
              <a:t>)</a:t>
            </a: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1" name="Shape 481"/>
          <p:cNvCxnSpPr/>
          <p:nvPr/>
        </p:nvCxnSpPr>
        <p:spPr>
          <a:xfrm>
            <a:off x="2627784" y="1419622"/>
            <a:ext cx="0" cy="3024336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80" name="Shape 480"/>
          <p:cNvPicPr preferRelativeResize="0"/>
          <p:nvPr/>
        </p:nvPicPr>
        <p:blipFill rotWithShape="1">
          <a:blip r:embed="rId7" cstate="print">
            <a:alphaModFix/>
          </a:blip>
          <a:srcRect r="21216"/>
          <a:stretch/>
        </p:blipFill>
        <p:spPr>
          <a:xfrm>
            <a:off x="3119768" y="2643757"/>
            <a:ext cx="1764444" cy="74057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文字方塊 33"/>
          <p:cNvSpPr txBox="1"/>
          <p:nvPr/>
        </p:nvSpPr>
        <p:spPr>
          <a:xfrm>
            <a:off x="5207686" y="1541209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視聽室</a:t>
            </a:r>
            <a:endParaRPr lang="zh-TW" altLang="en-US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5" name="Picture 5" descr="C:\Users\user\Desktop\0221_QTS System_ppt\9-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0201" y="1418117"/>
            <a:ext cx="2077722" cy="567059"/>
          </a:xfrm>
          <a:prstGeom prst="rect">
            <a:avLst/>
          </a:prstGeom>
          <a:noFill/>
        </p:spPr>
      </p:pic>
      <p:sp>
        <p:nvSpPr>
          <p:cNvPr id="36" name="文字方塊 35"/>
          <p:cNvSpPr txBox="1"/>
          <p:nvPr/>
        </p:nvSpPr>
        <p:spPr>
          <a:xfrm>
            <a:off x="873263" y="1546498"/>
            <a:ext cx="1005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獨立隔間</a:t>
            </a:r>
            <a:endParaRPr lang="zh-TW" altLang="en-US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38" name="Picture 2" descr="\\marketing\Marketing\MarketingMaterials\Product_photo\NAS\TS-x77\TS-1277\TS-1277_Fron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4516" y="2859782"/>
            <a:ext cx="1958269" cy="1224136"/>
          </a:xfrm>
          <a:prstGeom prst="rect">
            <a:avLst/>
          </a:prstGeom>
          <a:noFill/>
        </p:spPr>
      </p:pic>
      <p:pic>
        <p:nvPicPr>
          <p:cNvPr id="13315" name="Picture 3" descr="C:\Users\user\Desktop\180227_Roon x QNAP_ZH\35276062_x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99252" y="2417224"/>
            <a:ext cx="1368152" cy="1026114"/>
          </a:xfrm>
          <a:prstGeom prst="rect">
            <a:avLst/>
          </a:prstGeom>
          <a:noFill/>
        </p:spPr>
      </p:pic>
      <p:sp>
        <p:nvSpPr>
          <p:cNvPr id="23" name="圓角矩形圖說文字 22"/>
          <p:cNvSpPr/>
          <p:nvPr/>
        </p:nvSpPr>
        <p:spPr>
          <a:xfrm rot="10800000">
            <a:off x="2924764" y="3806396"/>
            <a:ext cx="5472608" cy="555526"/>
          </a:xfrm>
          <a:prstGeom prst="wedgeRoundRectCallout">
            <a:avLst>
              <a:gd name="adj1" fmla="val 21609"/>
              <a:gd name="adj2" fmla="val 94664"/>
              <a:gd name="adj3" fmla="val 16667"/>
            </a:avLst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3450795" y="3917386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增加</a:t>
            </a:r>
            <a:r>
              <a:rPr lang="en-US" altLang="zh-TW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作為獨立輸出，將享用更佳音質體驗</a:t>
            </a:r>
            <a:endParaRPr lang="zh-TW" altLang="en-US" sz="16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6" name="Shape 476"/>
          <p:cNvSpPr txBox="1"/>
          <p:nvPr/>
        </p:nvSpPr>
        <p:spPr>
          <a:xfrm>
            <a:off x="328898" y="2024368"/>
            <a:ext cx="2144359" cy="4033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lt1"/>
              </a:buClr>
              <a:buSzPts val="1500"/>
            </a:pPr>
            <a:r>
              <a:rPr lang="en-US" altLang="zh-TW" sz="12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QNAP NAS (</a:t>
            </a:r>
            <a:r>
              <a:rPr lang="zh-TW" altLang="en-US" sz="12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核心</a:t>
            </a:r>
            <a:r>
              <a:rPr lang="en-US" altLang="zh-TW" sz="12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2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71600" y="401191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latin typeface="Arial" pitchFamily="34" charset="0"/>
                <a:cs typeface="Arial" pitchFamily="34" charset="0"/>
              </a:rPr>
              <a:t>TS-1277</a:t>
            </a:r>
            <a:endParaRPr lang="zh-TW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676374" y="319880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latin typeface="Arial" pitchFamily="34" charset="0"/>
                <a:cs typeface="Arial" pitchFamily="34" charset="0"/>
              </a:rPr>
              <a:t>HS-251+</a:t>
            </a:r>
            <a:endParaRPr lang="zh-TW" altLang="en-US" sz="12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79"/>
          <p:cNvSpPr/>
          <p:nvPr/>
        </p:nvSpPr>
        <p:spPr>
          <a:xfrm>
            <a:off x="1279088" y="3044006"/>
            <a:ext cx="6101595" cy="605248"/>
          </a:xfrm>
          <a:prstGeom prst="homePlate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2" name="Shape 179"/>
          <p:cNvSpPr/>
          <p:nvPr/>
        </p:nvSpPr>
        <p:spPr>
          <a:xfrm>
            <a:off x="1279088" y="2283719"/>
            <a:ext cx="6101595" cy="605248"/>
          </a:xfrm>
          <a:prstGeom prst="homePlate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3" name="矩形 22"/>
          <p:cNvSpPr/>
          <p:nvPr/>
        </p:nvSpPr>
        <p:spPr>
          <a:xfrm>
            <a:off x="899592" y="2240895"/>
            <a:ext cx="584665" cy="584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940152" y="3692311"/>
            <a:ext cx="2023622" cy="147172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0" y="428610"/>
            <a:ext cx="91440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我是專業音樂玩家，我有以下需求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dirty="0">
              <a:latin typeface="微軟正黑體" pitchFamily="34" charset="-120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1639129" y="2365251"/>
            <a:ext cx="69534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600" b="1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我想要</a:t>
            </a:r>
            <a:r>
              <a:rPr lang="en-US" sz="1600" b="1" i="0" u="none" strike="noStrike" cap="none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簡易的</a:t>
            </a:r>
            <a:r>
              <a:rPr lang="en-US" sz="1600" b="1" dirty="0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音樂</a:t>
            </a:r>
            <a:r>
              <a:rPr lang="en-US" sz="1600" b="1" i="0" u="none" strike="noStrike" cap="none" dirty="0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分類管理</a:t>
            </a:r>
            <a:r>
              <a:rPr lang="en-US" sz="1600" b="1" i="0" u="none" strike="noStrike" cap="none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，</a:t>
            </a:r>
            <a:r>
              <a:rPr lang="en-US" sz="1600" b="1" i="0" u="none" strike="noStrike" cap="none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讓我能</a:t>
            </a:r>
            <a:r>
              <a:rPr lang="en-US" sz="16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快速的找到音樂檔案</a:t>
            </a:r>
            <a:endParaRPr sz="16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639129" y="3139822"/>
            <a:ext cx="42006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600" b="1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我想要</a:t>
            </a:r>
            <a:r>
              <a:rPr lang="en-US" sz="1600" b="1" i="0" u="none" strike="noStrike" cap="none" dirty="0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跨裝置分享及播放</a:t>
            </a:r>
            <a:r>
              <a:rPr lang="en-US" sz="1600" b="1" i="0" u="none" strike="noStrike" cap="none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我珍藏的音樂</a:t>
            </a:r>
            <a:endParaRPr sz="1600" dirty="0"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788024" y="3363838"/>
            <a:ext cx="1983548" cy="164165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身為音樂愛好者</a:t>
            </a:r>
            <a:r>
              <a:rPr lang="en-US" altLang="zh-TW" smtClean="0"/>
              <a:t>...</a:t>
            </a:r>
            <a:endParaRPr lang="zh-TW" altLang="en-US"/>
          </a:p>
        </p:txBody>
      </p:sp>
      <p:sp>
        <p:nvSpPr>
          <p:cNvPr id="19" name="Shape 179"/>
          <p:cNvSpPr/>
          <p:nvPr/>
        </p:nvSpPr>
        <p:spPr>
          <a:xfrm>
            <a:off x="1279088" y="1563639"/>
            <a:ext cx="6101595" cy="605248"/>
          </a:xfrm>
          <a:prstGeom prst="homePlate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dirty="0"/>
          </a:p>
        </p:txBody>
      </p:sp>
      <p:sp>
        <p:nvSpPr>
          <p:cNvPr id="20" name="矩形 19"/>
          <p:cNvSpPr/>
          <p:nvPr/>
        </p:nvSpPr>
        <p:spPr>
          <a:xfrm>
            <a:off x="899592" y="1491630"/>
            <a:ext cx="584665" cy="584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hape 728"/>
          <p:cNvSpPr txBox="1"/>
          <p:nvPr/>
        </p:nvSpPr>
        <p:spPr>
          <a:xfrm>
            <a:off x="1639129" y="1592823"/>
            <a:ext cx="5328592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FF00"/>
              </a:buClr>
              <a:buSzPts val="1800"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我有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大量的數位音樂收藏</a:t>
            </a: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，</a:t>
            </a: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包含眾多高音質無損格式的音樂檔案，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希望有充足的儲存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空間</a:t>
            </a:r>
            <a:r>
              <a:rPr lang="zh-TW" altLang="en-US" sz="16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能存放這些檔案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99592" y="2971997"/>
            <a:ext cx="584665" cy="584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3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51720" y="2139702"/>
            <a:ext cx="79208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成功案例分享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新竹名展音響旗艦店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影片</a:t>
            </a:r>
            <a:endParaRPr sz="400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180227_Roon x QNAP_ZH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8638" y="627534"/>
            <a:ext cx="4551416" cy="4472058"/>
          </a:xfrm>
          <a:prstGeom prst="rect">
            <a:avLst/>
          </a:prstGeom>
          <a:noFill/>
        </p:spPr>
      </p:pic>
      <p:pic>
        <p:nvPicPr>
          <p:cNvPr id="501" name="Shape 501" descr="「1277 QNAP」的圖片搜尋結果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5076056" y="3227714"/>
            <a:ext cx="1087417" cy="67963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Shape 504"/>
          <p:cNvSpPr txBox="1"/>
          <p:nvPr/>
        </p:nvSpPr>
        <p:spPr>
          <a:xfrm>
            <a:off x="4932040" y="3835344"/>
            <a:ext cx="1590144" cy="40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 smtClean="0">
                <a:latin typeface="微軟正黑體" pitchFamily="34" charset="-120"/>
              </a:rPr>
              <a:t>優質儲存裝置</a:t>
            </a:r>
            <a:endParaRPr lang="en-US" sz="1600" b="1" dirty="0">
              <a:latin typeface="微軟正黑體" pitchFamily="34" charset="-120"/>
            </a:endParaRPr>
          </a:p>
        </p:txBody>
      </p:sp>
      <p:sp>
        <p:nvSpPr>
          <p:cNvPr id="507" name="Shape 507"/>
          <p:cNvSpPr txBox="1"/>
          <p:nvPr/>
        </p:nvSpPr>
        <p:spPr>
          <a:xfrm>
            <a:off x="3626948" y="1478502"/>
            <a:ext cx="168081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latin typeface="微軟正黑體" pitchFamily="34" charset="-120"/>
              </a:rPr>
              <a:t>播放軟體</a:t>
            </a:r>
            <a:r>
              <a:rPr lang="en-US" sz="1600" b="1" dirty="0">
                <a:latin typeface="微軟正黑體" pitchFamily="34" charset="-120"/>
              </a:rPr>
              <a:t> </a:t>
            </a:r>
            <a:endParaRPr sz="1600" b="1" dirty="0">
              <a:latin typeface="微軟正黑體" pitchFamily="34" charset="-120"/>
            </a:endParaRPr>
          </a:p>
        </p:txBody>
      </p:sp>
      <p:pic>
        <p:nvPicPr>
          <p:cNvPr id="14" name="Shape 187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4644008" y="783254"/>
            <a:ext cx="716268" cy="71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字方塊 14"/>
          <p:cNvSpPr txBox="1"/>
          <p:nvPr/>
        </p:nvSpPr>
        <p:spPr>
          <a:xfrm>
            <a:off x="3604366" y="265165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zh-TW" altLang="en-US" sz="16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音樂串流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zh-TW" altLang="en-US" sz="16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黃金三角組合</a:t>
            </a:r>
            <a:endParaRPr lang="zh-TW" altLang="en-US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339" name="Picture 3" descr="C:\Users\user\Desktop\180227_Roon x QNAP_ZH\roon-logo-470x25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851450"/>
            <a:ext cx="953129" cy="513067"/>
          </a:xfrm>
          <a:prstGeom prst="rect">
            <a:avLst/>
          </a:prstGeom>
          <a:noFill/>
        </p:spPr>
      </p:pic>
      <p:sp>
        <p:nvSpPr>
          <p:cNvPr id="18" name="Shape 504"/>
          <p:cNvSpPr txBox="1"/>
          <p:nvPr/>
        </p:nvSpPr>
        <p:spPr>
          <a:xfrm>
            <a:off x="2333784" y="3835344"/>
            <a:ext cx="1590144" cy="40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播放裝置</a:t>
            </a:r>
          </a:p>
        </p:txBody>
      </p:sp>
      <p:pic>
        <p:nvPicPr>
          <p:cNvPr id="14341" name="Picture 5" descr="C:\Users\user\Desktop\180227_Roon x QNAP_ZH\35276062_xx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2766058"/>
            <a:ext cx="1643633" cy="1232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user\Desktop\180227_Roon x QNAP_ZH\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075806"/>
            <a:ext cx="1440160" cy="1583350"/>
          </a:xfrm>
          <a:prstGeom prst="rect">
            <a:avLst/>
          </a:prstGeom>
          <a:noFill/>
        </p:spPr>
      </p:pic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特別感謝</a:t>
            </a:r>
            <a:endParaRPr sz="4000" dirty="0"/>
          </a:p>
        </p:txBody>
      </p:sp>
      <p:pic>
        <p:nvPicPr>
          <p:cNvPr id="516" name="Shape 516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243701" y="1769114"/>
            <a:ext cx="3052101" cy="1594724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/>
          <p:nvPr/>
        </p:nvSpPr>
        <p:spPr>
          <a:xfrm>
            <a:off x="5015882" y="2067694"/>
            <a:ext cx="2796478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 smtClean="0">
                <a:latin typeface="微軟正黑體" pitchFamily="34" charset="-120"/>
              </a:rPr>
              <a:t>新竹名展音響</a:t>
            </a:r>
            <a:endParaRPr lang="en-US" sz="3000" b="1" dirty="0" smtClean="0">
              <a:latin typeface="微軟正黑體" pitchFamily="34" charset="-12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 smtClean="0">
                <a:latin typeface="微軟正黑體" pitchFamily="34" charset="-120"/>
              </a:rPr>
              <a:t>旗艦店</a:t>
            </a:r>
            <a:endParaRPr sz="3000" b="1" dirty="0">
              <a:latin typeface="微軟正黑體" pitchFamily="34" charset="-120"/>
            </a:endParaRPr>
          </a:p>
        </p:txBody>
      </p:sp>
      <p:pic>
        <p:nvPicPr>
          <p:cNvPr id="5123" name="Picture 3" descr="C:\Users\user\Desktop\180227_Roon x QNAP_ZH\21.png"/>
          <p:cNvPicPr>
            <a:picLocks noChangeAspect="1" noChangeArrowheads="1"/>
          </p:cNvPicPr>
          <p:nvPr/>
        </p:nvPicPr>
        <p:blipFill>
          <a:blip r:embed="rId5" cstate="print"/>
          <a:srcRect b="37126"/>
          <a:stretch>
            <a:fillRect/>
          </a:stretch>
        </p:blipFill>
        <p:spPr bwMode="auto">
          <a:xfrm>
            <a:off x="2234451" y="4107948"/>
            <a:ext cx="4713813" cy="901564"/>
          </a:xfrm>
          <a:prstGeom prst="rect">
            <a:avLst/>
          </a:prstGeom>
          <a:noFill/>
        </p:spPr>
      </p:pic>
      <p:pic>
        <p:nvPicPr>
          <p:cNvPr id="5124" name="Picture 4" descr="C:\Users\user\Desktop\180227_Roon x QNAP_ZH\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47831">
            <a:off x="6357144" y="3487077"/>
            <a:ext cx="2428875" cy="2206625"/>
          </a:xfrm>
          <a:prstGeom prst="rect">
            <a:avLst/>
          </a:prstGeom>
          <a:noFill/>
        </p:spPr>
      </p:pic>
      <p:pic>
        <p:nvPicPr>
          <p:cNvPr id="5125" name="Picture 5" descr="C:\Users\user\Desktop\180227_Roon x QNAP_ZH\2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10824">
            <a:off x="1583194" y="3989158"/>
            <a:ext cx="466725" cy="825500"/>
          </a:xfrm>
          <a:prstGeom prst="rect">
            <a:avLst/>
          </a:prstGeom>
          <a:noFill/>
        </p:spPr>
      </p:pic>
      <p:pic>
        <p:nvPicPr>
          <p:cNvPr id="5126" name="Picture 6" descr="C:\Users\user\Desktop\180227_Roon x QNAP_ZH\2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77505">
            <a:off x="559464" y="3161632"/>
            <a:ext cx="447675" cy="630238"/>
          </a:xfrm>
          <a:prstGeom prst="rect">
            <a:avLst/>
          </a:prstGeom>
          <a:noFill/>
        </p:spPr>
      </p:pic>
      <p:pic>
        <p:nvPicPr>
          <p:cNvPr id="12" name="Picture 5" descr="C:\Users\user\Desktop\180227_Roon x QNAP_ZH\2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9959">
            <a:off x="8003824" y="3388669"/>
            <a:ext cx="466725" cy="825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3688" y="2139702"/>
            <a:ext cx="108012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QNAP NAS x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Roon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err="1" smtClean="0"/>
              <a:t>是您最好的選擇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Desktop\180227_Roon x QNAP_ZH\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92080" y="1564489"/>
            <a:ext cx="3094590" cy="2734602"/>
          </a:xfrm>
          <a:prstGeom prst="rect">
            <a:avLst/>
          </a:prstGeom>
          <a:noFill/>
        </p:spPr>
      </p:pic>
      <p:pic>
        <p:nvPicPr>
          <p:cNvPr id="1026" name="Picture 2" descr="C:\Users\user\Desktop\180227_Roon x QNAP_ZH\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3608" y="1564489"/>
            <a:ext cx="3094590" cy="2734602"/>
          </a:xfrm>
          <a:prstGeom prst="rect">
            <a:avLst/>
          </a:prstGeom>
          <a:noFill/>
        </p:spPr>
      </p:pic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完美的音樂管理方案需要</a:t>
            </a:r>
            <a:endParaRPr sz="4000"/>
          </a:p>
        </p:txBody>
      </p:sp>
      <p:sp>
        <p:nvSpPr>
          <p:cNvPr id="97" name="Shape 97"/>
          <p:cNvSpPr txBox="1"/>
          <p:nvPr/>
        </p:nvSpPr>
        <p:spPr>
          <a:xfrm>
            <a:off x="1573087" y="3147814"/>
            <a:ext cx="15669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latin typeface="微軟正黑體" pitchFamily="34" charset="-120"/>
              </a:rPr>
              <a:t>便捷管理</a:t>
            </a:r>
            <a:endParaRPr sz="2400" b="1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5861670" y="3147814"/>
            <a:ext cx="15669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微軟正黑體" pitchFamily="34" charset="-120"/>
              </a:rPr>
              <a:t>優質儲存</a:t>
            </a:r>
            <a:endParaRPr lang="en-US" sz="2400" b="1" dirty="0">
              <a:solidFill>
                <a:schemeClr val="bg1"/>
              </a:solidFill>
              <a:latin typeface="微軟正黑體" pitchFamily="34" charset="-120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3828170" y="2355726"/>
            <a:ext cx="1122900" cy="1051500"/>
          </a:xfrm>
          <a:prstGeom prst="mathPlus">
            <a:avLst>
              <a:gd name="adj1" fmla="val 23520"/>
            </a:avLst>
          </a:prstGeom>
          <a:solidFill>
            <a:schemeClr val="tx1">
              <a:lumMod val="75000"/>
              <a:lumOff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63500" dist="50800" dir="2700000" sx="101000" sy="101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itchFamily="34" charset="-120"/>
            </a:endParaRPr>
          </a:p>
        </p:txBody>
      </p:sp>
      <p:pic>
        <p:nvPicPr>
          <p:cNvPr id="1027" name="Picture 3" descr="C:\Users\user\Desktop\180227_Roon x QNAP_ZH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2079" y="2199835"/>
            <a:ext cx="864096" cy="864097"/>
          </a:xfrm>
          <a:prstGeom prst="rect">
            <a:avLst/>
          </a:prstGeom>
          <a:noFill/>
        </p:spPr>
      </p:pic>
      <p:pic>
        <p:nvPicPr>
          <p:cNvPr id="1028" name="Picture 4" descr="C:\Users\user\Desktop\180227_Roon x QNAP_ZH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918" y="2104077"/>
            <a:ext cx="885650" cy="1057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平行四邊形 47"/>
          <p:cNvSpPr/>
          <p:nvPr/>
        </p:nvSpPr>
        <p:spPr>
          <a:xfrm>
            <a:off x="5436096" y="2887926"/>
            <a:ext cx="2808312" cy="576064"/>
          </a:xfrm>
          <a:prstGeom prst="parallelogram">
            <a:avLst>
              <a:gd name="adj" fmla="val 560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平行四邊形 46"/>
          <p:cNvSpPr/>
          <p:nvPr/>
        </p:nvSpPr>
        <p:spPr>
          <a:xfrm>
            <a:off x="611560" y="2387978"/>
            <a:ext cx="2376264" cy="576064"/>
          </a:xfrm>
          <a:prstGeom prst="parallelogram">
            <a:avLst>
              <a:gd name="adj" fmla="val 560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 descr="C:\Users\user\Desktop\180227_Roon x QNAP_ZH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822074"/>
            <a:ext cx="2443481" cy="3010068"/>
          </a:xfrm>
          <a:prstGeom prst="rect">
            <a:avLst/>
          </a:prstGeom>
          <a:noFill/>
        </p:spPr>
      </p:pic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 smtClean="0"/>
              <a:t>最佳組合打通音樂串流任督二脈</a:t>
            </a:r>
            <a:endParaRPr dirty="0"/>
          </a:p>
        </p:txBody>
      </p:sp>
      <p:sp>
        <p:nvSpPr>
          <p:cNvPr id="111" name="Shape 111"/>
          <p:cNvSpPr txBox="1"/>
          <p:nvPr/>
        </p:nvSpPr>
        <p:spPr>
          <a:xfrm>
            <a:off x="926807" y="2931790"/>
            <a:ext cx="15669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微軟正黑體" pitchFamily="34" charset="-120"/>
              </a:rPr>
              <a:t>專業音樂管理</a:t>
            </a:r>
            <a:endParaRPr sz="1800" b="1" dirty="0">
              <a:latin typeface="微軟正黑體" pitchFamily="34" charset="-120"/>
            </a:endParaRPr>
          </a:p>
        </p:txBody>
      </p:sp>
      <p:sp>
        <p:nvSpPr>
          <p:cNvPr id="113" name="Shape 113"/>
          <p:cNvSpPr txBox="1"/>
          <p:nvPr/>
        </p:nvSpPr>
        <p:spPr>
          <a:xfrm>
            <a:off x="6012160" y="3411860"/>
            <a:ext cx="15669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微軟正黑體" pitchFamily="34" charset="-120"/>
              </a:rPr>
              <a:t>可靠高效儲存</a:t>
            </a:r>
            <a:endParaRPr sz="1800" b="1" dirty="0">
              <a:latin typeface="微軟正黑體" pitchFamily="34" charset="-120"/>
            </a:endParaRPr>
          </a:p>
        </p:txBody>
      </p:sp>
      <p:cxnSp>
        <p:nvCxnSpPr>
          <p:cNvPr id="114" name="Shape 114"/>
          <p:cNvCxnSpPr/>
          <p:nvPr/>
        </p:nvCxnSpPr>
        <p:spPr>
          <a:xfrm>
            <a:off x="2699792" y="2748018"/>
            <a:ext cx="1440160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115" name="Shape 11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170371" y="2368100"/>
            <a:ext cx="1139596" cy="61343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111"/>
          <p:cNvSpPr txBox="1"/>
          <p:nvPr/>
        </p:nvSpPr>
        <p:spPr>
          <a:xfrm>
            <a:off x="3139666" y="1275606"/>
            <a:ext cx="2440446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Roon</a:t>
            </a:r>
            <a:r>
              <a:rPr lang="en-US" altLang="zh-TW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 QNAP NAS</a:t>
            </a:r>
            <a:endParaRPr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Shape 114"/>
          <p:cNvCxnSpPr/>
          <p:nvPr/>
        </p:nvCxnSpPr>
        <p:spPr>
          <a:xfrm>
            <a:off x="4355976" y="3103950"/>
            <a:ext cx="136815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075" name="Picture 3" descr="C:\Users\user\Desktop\180227_Roon x QNAP_ZH\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064387"/>
            <a:ext cx="1296144" cy="235709"/>
          </a:xfrm>
          <a:prstGeom prst="rect">
            <a:avLst/>
          </a:prstGeom>
          <a:noFill/>
        </p:spPr>
      </p:pic>
      <p:pic>
        <p:nvPicPr>
          <p:cNvPr id="3076" name="Picture 4" descr="C:\Users\user\Desktop\180227_Roon x QNAP_ZH\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2930117"/>
            <a:ext cx="504057" cy="482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Roon</a:t>
            </a:r>
            <a:r>
              <a:rPr lang="en-US" dirty="0"/>
              <a:t> </a:t>
            </a:r>
            <a:r>
              <a:rPr lang="en-US" dirty="0" err="1" smtClean="0"/>
              <a:t>簡介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555570" y="1635646"/>
            <a:ext cx="3888432" cy="2448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27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剪去單一角落矩形 13"/>
          <p:cNvSpPr/>
          <p:nvPr/>
        </p:nvSpPr>
        <p:spPr>
          <a:xfrm>
            <a:off x="4679708" y="1419622"/>
            <a:ext cx="2016224" cy="360040"/>
          </a:xfrm>
          <a:prstGeom prst="snip1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39552" y="1635646"/>
            <a:ext cx="3888432" cy="2448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27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數位化音樂的挑戰</a:t>
            </a:r>
            <a:endParaRPr sz="4000" dirty="0"/>
          </a:p>
        </p:txBody>
      </p:sp>
      <p:pic>
        <p:nvPicPr>
          <p:cNvPr id="146" name="Shape 14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638834" y="1940583"/>
            <a:ext cx="3467100" cy="21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971225" y="1923678"/>
            <a:ext cx="3201175" cy="2286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剪去單一角落矩形 11"/>
          <p:cNvSpPr/>
          <p:nvPr/>
        </p:nvSpPr>
        <p:spPr>
          <a:xfrm>
            <a:off x="663690" y="1419622"/>
            <a:ext cx="2016224" cy="360040"/>
          </a:xfrm>
          <a:prstGeom prst="snip1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8" name="Shape 148"/>
          <p:cNvSpPr txBox="1">
            <a:spLocks noGrp="1"/>
          </p:cNvSpPr>
          <p:nvPr>
            <p:ph idx="1"/>
          </p:nvPr>
        </p:nvSpPr>
        <p:spPr>
          <a:xfrm>
            <a:off x="683568" y="1347614"/>
            <a:ext cx="1872208" cy="7955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 dirty="0" err="1">
                <a:solidFill>
                  <a:schemeClr val="bg1"/>
                </a:solidFill>
              </a:rPr>
              <a:t>精美的作品輯</a:t>
            </a:r>
            <a:endParaRPr sz="2200" dirty="0">
              <a:solidFill>
                <a:schemeClr val="bg1"/>
              </a:solidFill>
            </a:endParaRPr>
          </a:p>
        </p:txBody>
      </p:sp>
      <p:sp>
        <p:nvSpPr>
          <p:cNvPr id="15" name="Shape 148"/>
          <p:cNvSpPr txBox="1">
            <a:spLocks/>
          </p:cNvSpPr>
          <p:nvPr/>
        </p:nvSpPr>
        <p:spPr>
          <a:xfrm>
            <a:off x="4716016" y="1347614"/>
            <a:ext cx="1872208" cy="7955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嗯</a:t>
            </a:r>
            <a:r>
              <a:rPr lang="en-US" altLang="zh-TW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endParaRPr kumimoji="0" lang="zh-TW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7" name="Shape 148"/>
          <p:cNvSpPr txBox="1">
            <a:spLocks/>
          </p:cNvSpPr>
          <p:nvPr/>
        </p:nvSpPr>
        <p:spPr>
          <a:xfrm>
            <a:off x="467544" y="4299942"/>
            <a:ext cx="6048672" cy="7955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buClr>
                <a:schemeClr val="lt1"/>
              </a:buClr>
              <a:buSzPts val="2000"/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視窗與資料夾無法延續美好的音樂體驗</a:t>
            </a:r>
            <a:endParaRPr lang="zh-TW" altLang="en-US" sz="24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89452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173411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61852" y="4428460"/>
            <a:ext cx="102003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403273" y="4428460"/>
            <a:ext cx="13627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5778590" y="4428460"/>
            <a:ext cx="13627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>
            <a:off x="5955492" y="4316410"/>
            <a:ext cx="632732" cy="504056"/>
          </a:xfrm>
          <a:prstGeom prst="rightArrow">
            <a:avLst>
              <a:gd name="adj1" fmla="val 5781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55570" y="1635646"/>
            <a:ext cx="3888432" cy="2448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27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剪去單一角落矩形 10"/>
          <p:cNvSpPr/>
          <p:nvPr/>
        </p:nvSpPr>
        <p:spPr>
          <a:xfrm>
            <a:off x="4679708" y="1419622"/>
            <a:ext cx="2700604" cy="360040"/>
          </a:xfrm>
          <a:prstGeom prst="snip1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39552" y="1635646"/>
            <a:ext cx="3888432" cy="2448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27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剪去單一角落矩形 12"/>
          <p:cNvSpPr/>
          <p:nvPr/>
        </p:nvSpPr>
        <p:spPr>
          <a:xfrm>
            <a:off x="663690" y="1419622"/>
            <a:ext cx="2180118" cy="360040"/>
          </a:xfrm>
          <a:prstGeom prst="snip1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而 Roon 幫您... </a:t>
            </a:r>
            <a:endParaRPr sz="4000"/>
          </a:p>
        </p:txBody>
      </p:sp>
      <p:sp>
        <p:nvSpPr>
          <p:cNvPr id="159" name="Shape 159"/>
          <p:cNvSpPr txBox="1">
            <a:spLocks noGrp="1"/>
          </p:cNvSpPr>
          <p:nvPr>
            <p:ph idx="1"/>
          </p:nvPr>
        </p:nvSpPr>
        <p:spPr>
          <a:xfrm>
            <a:off x="601216" y="1344167"/>
            <a:ext cx="2242592" cy="4354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 dirty="0" err="1">
                <a:solidFill>
                  <a:schemeClr val="bg1"/>
                </a:solidFill>
              </a:rPr>
              <a:t>把平淡的資料庫</a:t>
            </a:r>
            <a:endParaRPr sz="2200" dirty="0">
              <a:solidFill>
                <a:schemeClr val="bg1"/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4294967295"/>
          </p:nvPr>
        </p:nvSpPr>
        <p:spPr>
          <a:xfrm>
            <a:off x="8823325" y="2446338"/>
            <a:ext cx="320675" cy="436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>
                <a:solidFill>
                  <a:srgbClr val="CCCCCC"/>
                </a:solidFill>
              </a:rPr>
              <a:t>&gt;</a:t>
            </a:r>
            <a:endParaRPr>
              <a:solidFill>
                <a:srgbClr val="CCCCCC"/>
              </a:solidFill>
            </a:endParaRPr>
          </a:p>
        </p:txBody>
      </p:sp>
      <p:pic>
        <p:nvPicPr>
          <p:cNvPr id="158" name="Shape 158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871150" y="1862208"/>
            <a:ext cx="3412818" cy="243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 cstate="print">
            <a:alphaModFix/>
          </a:blip>
          <a:srcRect b="23077"/>
          <a:stretch>
            <a:fillRect/>
          </a:stretch>
        </p:blipFill>
        <p:spPr>
          <a:xfrm>
            <a:off x="5436096" y="1923678"/>
            <a:ext cx="218787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59"/>
          <p:cNvSpPr txBox="1">
            <a:spLocks/>
          </p:cNvSpPr>
          <p:nvPr/>
        </p:nvSpPr>
        <p:spPr>
          <a:xfrm>
            <a:off x="4644008" y="1344167"/>
            <a:ext cx="2808312" cy="4354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Aft>
                <a:spcPts val="16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化為精美的音樂雜誌</a:t>
            </a:r>
            <a:endParaRPr lang="zh-TW" altLang="en-US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148"/>
          <p:cNvSpPr txBox="1">
            <a:spLocks/>
          </p:cNvSpPr>
          <p:nvPr/>
        </p:nvSpPr>
        <p:spPr>
          <a:xfrm>
            <a:off x="467544" y="4299942"/>
            <a:ext cx="6048672" cy="79553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en-US" sz="2400" b="1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讓Roon作為音樂導聆，為您擴闊音樂視野</a:t>
            </a:r>
            <a:endParaRPr lang="zh-TW" altLang="en-US" sz="2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89452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173411" y="4428460"/>
            <a:ext cx="4571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261852" y="4428460"/>
            <a:ext cx="102003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403273" y="4428460"/>
            <a:ext cx="13627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6372200" y="4428460"/>
            <a:ext cx="136279" cy="2880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>
            <a:off x="6549102" y="4316410"/>
            <a:ext cx="632732" cy="504056"/>
          </a:xfrm>
          <a:prstGeom prst="rightArrow">
            <a:avLst>
              <a:gd name="adj1" fmla="val 5781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39552" y="1591816"/>
            <a:ext cx="4032448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0" y="205978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Roon</a:t>
            </a:r>
            <a:r>
              <a:rPr lang="en-US" sz="4000" dirty="0"/>
              <a:t> -  </a:t>
            </a:r>
            <a:r>
              <a:rPr lang="en-US" sz="4000" dirty="0" err="1"/>
              <a:t>專為音樂收藏家打造的播放器</a:t>
            </a:r>
            <a:endParaRPr sz="4000" dirty="0"/>
          </a:p>
        </p:txBody>
      </p:sp>
      <p:pic>
        <p:nvPicPr>
          <p:cNvPr id="170" name="Shape 170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932040" y="1362707"/>
            <a:ext cx="2624900" cy="336928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232064" y="1511207"/>
            <a:ext cx="2971784" cy="3686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200" b="1" dirty="0" err="1" smtClean="0">
                <a:latin typeface="微軟正黑體" pitchFamily="34" charset="-120"/>
                <a:ea typeface="微軟正黑體" pitchFamily="34" charset="-120"/>
              </a:rPr>
              <a:t>整合豪華線上資料庫</a:t>
            </a:r>
            <a:endParaRPr lang="zh-TW" altLang="en-US" sz="2200" b="1" dirty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9552" y="1951856"/>
            <a:ext cx="3877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專輯介紹、藝術家生平、演唱會資訊一覽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9552" y="2618978"/>
            <a:ext cx="4032448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32064" y="2538369"/>
            <a:ext cx="2971784" cy="3686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chemeClr val="lt1"/>
              </a:buClr>
              <a:buSzPts val="2000"/>
            </a:pP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2 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輕鬆點播</a:t>
            </a:r>
          </a:p>
        </p:txBody>
      </p:sp>
      <p:sp>
        <p:nvSpPr>
          <p:cNvPr id="17" name="矩形 16"/>
          <p:cNvSpPr/>
          <p:nvPr/>
        </p:nvSpPr>
        <p:spPr>
          <a:xfrm>
            <a:off x="539552" y="2979018"/>
            <a:ext cx="3877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按曲風、版本、排行榜等資訊，迅速點播</a:t>
            </a:r>
          </a:p>
        </p:txBody>
      </p:sp>
      <p:sp>
        <p:nvSpPr>
          <p:cNvPr id="18" name="矩形 17"/>
          <p:cNvSpPr/>
          <p:nvPr/>
        </p:nvSpPr>
        <p:spPr>
          <a:xfrm>
            <a:off x="539552" y="3651870"/>
            <a:ext cx="4032448" cy="7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32064" y="3571261"/>
            <a:ext cx="2971784" cy="3686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chemeClr val="lt1"/>
              </a:buClr>
              <a:buSzPts val="2000"/>
            </a:pP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3 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多房串流</a:t>
            </a:r>
          </a:p>
        </p:txBody>
      </p:sp>
      <p:sp>
        <p:nvSpPr>
          <p:cNvPr id="20" name="矩形 19"/>
          <p:cNvSpPr/>
          <p:nvPr/>
        </p:nvSpPr>
        <p:spPr>
          <a:xfrm>
            <a:off x="642144" y="4011910"/>
            <a:ext cx="36728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zh-TW" altLang="en-US" sz="1600" b="1" dirty="0" smtClean="0">
                <a:latin typeface="微軟正黑體" pitchFamily="34" charset="-120"/>
                <a:ea typeface="微軟正黑體" pitchFamily="34" charset="-120"/>
              </a:rPr>
              <a:t>高音質、多種檔案類型、自訂群組串流</a:t>
            </a:r>
          </a:p>
        </p:txBody>
      </p:sp>
      <p:sp>
        <p:nvSpPr>
          <p:cNvPr id="21" name="矩形 20"/>
          <p:cNvSpPr/>
          <p:nvPr/>
        </p:nvSpPr>
        <p:spPr>
          <a:xfrm>
            <a:off x="107504" y="1461662"/>
            <a:ext cx="432048" cy="4320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1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7504" y="2498772"/>
            <a:ext cx="432048" cy="4320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7504" y="3538328"/>
            <a:ext cx="432048" cy="4320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latin typeface="Arial" pitchFamily="34" charset="0"/>
                <a:cs typeface="Arial" pitchFamily="34" charset="0"/>
              </a:rPr>
              <a:t>3</a:t>
            </a:r>
            <a:endParaRPr lang="zh-TW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780</Words>
  <Application>Microsoft Office PowerPoint</Application>
  <PresentationFormat>如螢幕大小 (16:9)</PresentationFormat>
  <Paragraphs>193</Paragraphs>
  <Slides>34</Slides>
  <Notes>34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Office 佈景主題</vt:lpstr>
      <vt:lpstr> 給您一流 Hi-Fi 數位音樂串流體驗 </vt:lpstr>
      <vt:lpstr>深入解析 Roon x QNAP NAS</vt:lpstr>
      <vt:lpstr>身為音樂愛好者...</vt:lpstr>
      <vt:lpstr>完美的音樂管理方案需要</vt:lpstr>
      <vt:lpstr>最佳組合打通音樂串流任督二脈</vt:lpstr>
      <vt:lpstr>Roon 簡介</vt:lpstr>
      <vt:lpstr>數位化音樂的挑戰</vt:lpstr>
      <vt:lpstr>而 Roon 幫您... </vt:lpstr>
      <vt:lpstr>Roon -  專為音樂收藏家打造的播放器</vt:lpstr>
      <vt:lpstr>Roon  運作架構</vt:lpstr>
      <vt:lpstr>挑選合適的 Roon Core</vt:lpstr>
      <vt:lpstr>投影片 12</vt:lpstr>
      <vt:lpstr>高速運算能力 TS-1277 音樂收藏家首選</vt:lpstr>
      <vt:lpstr>QNAP NAS 做到確實的資料保障</vt:lpstr>
      <vt:lpstr>絕佳的 Roon Core 選擇 - QNAP NAS</vt:lpstr>
      <vt:lpstr>將音樂輸出至家中播放器</vt:lpstr>
      <vt:lpstr>Roon Control (操控裝置) 支援各類平台</vt:lpstr>
      <vt:lpstr>Roon Outputs (輸出裝置) 輕鬆實現多房播放</vt:lpstr>
      <vt:lpstr>Roon  x  QNAP NAS 環境架設指南</vt:lpstr>
      <vt:lpstr>匯入音樂檔案至QNAP NAS</vt:lpstr>
      <vt:lpstr>在 QNAP NAS 上 安裝 Roon 核心 </vt:lpstr>
      <vt:lpstr>使用 Roon App 將音樂匯入 Roon 核心</vt:lpstr>
      <vt:lpstr>整合豪華線上音樂資料庫</vt:lpstr>
      <vt:lpstr>智慧搜尋，彈指播放</vt:lpstr>
      <vt:lpstr>多房串流，讓音樂充滿每個角落</vt:lpstr>
      <vt:lpstr>DEMO Roon 隨選播放</vt:lpstr>
      <vt:lpstr>使用 Roon  打造多房串流環境</vt:lpstr>
      <vt:lpstr>Roon 讓家中每個角落皆有聲有色</vt:lpstr>
      <vt:lpstr>Roon ft. QNAP NAS - 進階版配置</vt:lpstr>
      <vt:lpstr>成功案例分享  新竹名展音響旗艦店</vt:lpstr>
      <vt:lpstr>影片</vt:lpstr>
      <vt:lpstr>投影片 32</vt:lpstr>
      <vt:lpstr>特別感謝</vt:lpstr>
      <vt:lpstr>QNAP NAS x Roon  是您最好的選擇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98</cp:revision>
  <dcterms:created xsi:type="dcterms:W3CDTF">2018-02-21T08:13:20Z</dcterms:created>
  <dcterms:modified xsi:type="dcterms:W3CDTF">2018-02-23T09:17:15Z</dcterms:modified>
</cp:coreProperties>
</file>