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1" r:id="rId3"/>
    <p:sldId id="262" r:id="rId4"/>
    <p:sldId id="257" r:id="rId5"/>
    <p:sldId id="263" r:id="rId6"/>
    <p:sldId id="261" r:id="rId7"/>
    <p:sldId id="258" r:id="rId8"/>
    <p:sldId id="264" r:id="rId9"/>
    <p:sldId id="265" r:id="rId10"/>
    <p:sldId id="283" r:id="rId11"/>
    <p:sldId id="284" r:id="rId12"/>
    <p:sldId id="281" r:id="rId13"/>
    <p:sldId id="280" r:id="rId14"/>
    <p:sldId id="282" r:id="rId15"/>
    <p:sldId id="279" r:id="rId16"/>
    <p:sldId id="273" r:id="rId17"/>
    <p:sldId id="276" r:id="rId18"/>
    <p:sldId id="269" r:id="rId19"/>
    <p:sldId id="270" r:id="rId20"/>
    <p:sldId id="285" r:id="rId21"/>
    <p:sldId id="271" r:id="rId22"/>
    <p:sldId id="286" r:id="rId23"/>
    <p:sldId id="289" r:id="rId24"/>
    <p:sldId id="298" r:id="rId25"/>
    <p:sldId id="296" r:id="rId26"/>
    <p:sldId id="295" r:id="rId27"/>
    <p:sldId id="290" r:id="rId28"/>
    <p:sldId id="292" r:id="rId29"/>
    <p:sldId id="294" r:id="rId30"/>
    <p:sldId id="287" r:id="rId31"/>
    <p:sldId id="297" r:id="rId32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3689" autoAdjust="0"/>
    <p:restoredTop sz="84197" autoAdjust="0"/>
  </p:normalViewPr>
  <p:slideViewPr>
    <p:cSldViewPr>
      <p:cViewPr>
        <p:scale>
          <a:sx n="110" d="100"/>
          <a:sy n="110" d="100"/>
        </p:scale>
        <p:origin x="-2292" y="-1068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D4C73-E656-6545-8367-CC17FA9389C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C0C13-54EA-C54C-BF00-ED5B54017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120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0B1DB-EACF-42C7-98BB-71EBA343AC5D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B4AE1-7D5B-47C7-8419-762D65B95A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容器的運作不會模擬硬體資源，故相對於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，容器並沒有額外運行作業系統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(Guest OS)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。簡而言之，容器就是虛擬化「應用程序及其相對應的環境」。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1.VM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的映像檔通常落在數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GB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至數十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GB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都有，而容器映像檔一般最大也才數百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。如此輕量級的特性，讓映像檔管理以及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的啟動、關閉流程皆方便迅速許多。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容器的移轉性強；只要在實體伺服器上安裝了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Docker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，無論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OS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為任何作業環境，皆能正常運行容器化後的應用程序。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容器擁有不可變的特性，意指只要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能正常運作一次，未來不必擔心系統環境變動造成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出錯。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透過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Docker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容器引擎，容器的開發、管理與運行非常簡易，因此實踐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DevOps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的運作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(Development + Operation)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，解決以往常見開發與維運立場不一的問題。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/>
              <a:t>看需求選擇 </a:t>
            </a:r>
            <a:r>
              <a:rPr lang="en-US" altLang="zh-TW" b="1" dirty="0" smtClean="0"/>
              <a:t>VM </a:t>
            </a:r>
            <a:r>
              <a:rPr lang="zh-TW" altLang="en-US" b="1" dirty="0" smtClean="0"/>
              <a:t>或是 </a:t>
            </a:r>
            <a:r>
              <a:rPr lang="en-US" altLang="zh-TW" b="1" dirty="0" smtClean="0"/>
              <a:t>Container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在選擇使用容器或虛擬機時，有些很關鍵的因素必須深入考量，其中，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所運作的環境便尤其重要。前面提及容器不可變之特性，雖然非常有利於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的運行，但同時也意味著將無法隨意修改系統環境。如此一來，若維運人員需要升級或更動系統設置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(System Configuration)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時，則會遇到不少麻煩，通常也必須由開發人員協助深入改寫程序。反之，在使用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的情況下，維運人員將能夠相對輕易地管理系統環境。</a:t>
            </a:r>
            <a:endParaRPr lang="en-CA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/>
              <a:t>總覽</a:t>
            </a:r>
            <a:endParaRPr lang="en-US" altLang="zh-TW" sz="1200" dirty="0" smtClean="0"/>
          </a:p>
          <a:p>
            <a:r>
              <a:rPr lang="zh-TW" altLang="en-US" sz="1200" dirty="0" smtClean="0"/>
              <a:t>建立容器 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安裝精靈、</a:t>
            </a:r>
            <a:r>
              <a:rPr lang="en-US" altLang="zh-TW" sz="1200" dirty="0" smtClean="0"/>
              <a:t>GPU</a:t>
            </a:r>
            <a:r>
              <a:rPr lang="zh-TW" altLang="en-US" sz="1200" dirty="0" smtClean="0"/>
              <a:t> 擴充</a:t>
            </a:r>
            <a:r>
              <a:rPr lang="en-US" altLang="zh-TW" sz="1200" dirty="0" smtClean="0"/>
              <a:t>)</a:t>
            </a:r>
          </a:p>
          <a:p>
            <a:r>
              <a:rPr lang="zh-TW" altLang="en-US" sz="1200" dirty="0" smtClean="0"/>
              <a:t>匯入匯出</a:t>
            </a:r>
            <a:endParaRPr lang="en-US" altLang="zh-TW" sz="1200" dirty="0" smtClean="0"/>
          </a:p>
          <a:p>
            <a:r>
              <a:rPr lang="zh-TW" altLang="en-US" sz="1200" dirty="0" smtClean="0"/>
              <a:t>紀錄</a:t>
            </a:r>
            <a:endParaRPr lang="en-US" altLang="zh-TW" sz="1200" dirty="0" smtClean="0"/>
          </a:p>
          <a:p>
            <a:r>
              <a:rPr lang="zh-TW" altLang="en-US" sz="1200" dirty="0" smtClean="0"/>
              <a:t>屬性 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網段、倉庫伺服器、應用程式倉庫、憑證</a:t>
            </a:r>
            <a:r>
              <a:rPr lang="en-US" altLang="zh-TW" sz="1200" dirty="0" smtClean="0"/>
              <a:t>)</a:t>
            </a:r>
          </a:p>
          <a:p>
            <a:r>
              <a:rPr lang="zh-TW" altLang="en-US" sz="1200" dirty="0" smtClean="0"/>
              <a:t>映像檔</a:t>
            </a:r>
            <a:endParaRPr lang="en-US" altLang="zh-TW" sz="1200" dirty="0" smtClean="0"/>
          </a:p>
          <a:p>
            <a:r>
              <a:rPr lang="zh-TW" altLang="en-US" sz="1200" dirty="0" smtClean="0"/>
              <a:t>儲存空間</a:t>
            </a:r>
            <a:endParaRPr lang="en-US" altLang="zh-TW" sz="1200" dirty="0" smtClean="0"/>
          </a:p>
          <a:p>
            <a:r>
              <a:rPr lang="zh-TW" altLang="en-US" sz="1200" dirty="0" smtClean="0"/>
              <a:t>虛擬交換器結合 </a:t>
            </a:r>
            <a:r>
              <a:rPr lang="en-US" altLang="zh-TW" sz="1200" dirty="0" smtClean="0"/>
              <a:t>VM</a:t>
            </a:r>
            <a:r>
              <a:rPr lang="zh-TW" altLang="en-US" sz="1200" dirty="0" smtClean="0"/>
              <a:t> 應用</a:t>
            </a:r>
            <a:endParaRPr lang="en-US" altLang="zh-TW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24414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1356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維運：開發與維運之間的效率，透過容器技術大幅降低開發時間與快速應變市場反應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公有雲收費模式複雜</a:t>
            </a:r>
            <a:endParaRPr lang="en-US" altLang="zh-TW" dirty="0" smtClean="0"/>
          </a:p>
          <a:p>
            <a:r>
              <a:rPr lang="zh-TW" altLang="en-US" dirty="0" smtClean="0"/>
              <a:t>隱私權和資安規範等都是潛在議題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16170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24833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0222_16比9_封面母片_(ZH+EN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86050" y="1071552"/>
            <a:ext cx="5715040" cy="1571636"/>
          </a:xfrm>
        </p:spPr>
        <p:txBody>
          <a:bodyPr>
            <a:noAutofit/>
          </a:bodyPr>
          <a:lstStyle>
            <a:lvl1pPr>
              <a:defRPr sz="5000" b="1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86050" y="2928940"/>
            <a:ext cx="5715040" cy="1143008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0222_16比9_內頁母片_(ZH+EN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 b="1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>
              <a:defRPr sz="2000" b="1"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>
              <a:defRPr sz="2000" b="1"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>
              <a:defRPr sz="2000" b="1"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0222_16比9_分頁母片_(ZH+EN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5500" b="1" cap="all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6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86050" y="2928940"/>
            <a:ext cx="5715040" cy="1071570"/>
          </a:xfrm>
        </p:spPr>
        <p:txBody>
          <a:bodyPr>
            <a:noAutofit/>
          </a:bodyPr>
          <a:lstStyle/>
          <a:p>
            <a:r>
              <a:rPr lang="en-US" altLang="zh-TW" sz="3300" dirty="0" smtClean="0"/>
              <a:t>Go</a:t>
            </a:r>
            <a:r>
              <a:rPr lang="zh-TW" altLang="en-US" sz="3300" dirty="0" smtClean="0"/>
              <a:t> </a:t>
            </a:r>
            <a:r>
              <a:rPr lang="en-US" altLang="zh-TW" sz="3300" dirty="0" smtClean="0"/>
              <a:t>beyond</a:t>
            </a:r>
            <a:r>
              <a:rPr lang="zh-TW" altLang="en-US" sz="3300" dirty="0" smtClean="0"/>
              <a:t> </a:t>
            </a:r>
            <a:r>
              <a:rPr lang="en-US" altLang="zh-TW" sz="3300" dirty="0" smtClean="0"/>
              <a:t>your</a:t>
            </a:r>
            <a:r>
              <a:rPr lang="zh-TW" altLang="en-US" sz="3300" dirty="0" smtClean="0"/>
              <a:t> </a:t>
            </a:r>
            <a:r>
              <a:rPr lang="en-US" altLang="zh-TW" sz="3300" dirty="0" smtClean="0"/>
              <a:t>creativity</a:t>
            </a:r>
            <a:r>
              <a:rPr lang="zh-TW" altLang="en-US" sz="3300" dirty="0" smtClean="0"/>
              <a:t> </a:t>
            </a:r>
            <a:r>
              <a:rPr lang="en-US" altLang="zh-TW" sz="3300" dirty="0" smtClean="0"/>
              <a:t>with</a:t>
            </a:r>
            <a:r>
              <a:rPr lang="zh-TW" altLang="en-US" sz="3300" dirty="0" smtClean="0"/>
              <a:t> </a:t>
            </a:r>
            <a:r>
              <a:rPr lang="en-US" altLang="zh-TW" sz="3300" dirty="0" smtClean="0"/>
              <a:t>containers</a:t>
            </a:r>
            <a:endParaRPr lang="zh-TW" altLang="en-US" sz="3300" b="0" dirty="0" smtClean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786050" y="1142990"/>
            <a:ext cx="5643602" cy="1571636"/>
          </a:xfrm>
        </p:spPr>
        <p:txBody>
          <a:bodyPr/>
          <a:lstStyle/>
          <a:p>
            <a:pPr lvl="0"/>
            <a:r>
              <a:rPr lang="en-US" altLang="zh-TW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cs typeface="Arial" pitchFamily="34" charset="0"/>
              </a:rPr>
              <a:t>Container</a:t>
            </a:r>
            <a:r>
              <a:rPr lang="zh-TW" altLang="en-US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cs typeface="Arial" pitchFamily="34" charset="0"/>
              </a:rPr>
              <a:t>Station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64" r="1072" b="1804"/>
          <a:stretch>
            <a:fillRect/>
          </a:stretch>
        </p:blipFill>
        <p:spPr>
          <a:xfrm>
            <a:off x="642910" y="928676"/>
            <a:ext cx="6067246" cy="3143272"/>
          </a:xfrm>
          <a:prstGeom prst="roundRect">
            <a:avLst>
              <a:gd name="adj" fmla="val 2701"/>
            </a:avLst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-18"/>
            <a:ext cx="8358246" cy="857250"/>
          </a:xfrm>
        </p:spPr>
        <p:txBody>
          <a:bodyPr>
            <a:noAutofit/>
          </a:bodyPr>
          <a:lstStyle/>
          <a:p>
            <a:r>
              <a:rPr lang="en-US" sz="2800" dirty="0"/>
              <a:t>Experience Container Station Right Away!</a:t>
            </a:r>
            <a:endParaRPr lang="zh-TW" altLang="en-US" sz="2800" dirty="0"/>
          </a:p>
        </p:txBody>
      </p:sp>
      <p:pic>
        <p:nvPicPr>
          <p:cNvPr id="6" name="圖片 5" descr="Image 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3122"/>
            <a:ext cx="3793054" cy="2375090"/>
          </a:xfrm>
          <a:prstGeom prst="roundRect">
            <a:avLst>
              <a:gd name="adj" fmla="val 3653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 descr="TAG-2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278" y="3526090"/>
            <a:ext cx="7572428" cy="1214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圖片 22" descr="TAG-2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278" y="2500312"/>
            <a:ext cx="7572428" cy="1214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圖片 21" descr="TAG-2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278" y="1643056"/>
            <a:ext cx="7572428" cy="1000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 descr="TAG-2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278" y="785800"/>
            <a:ext cx="7572428" cy="1000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 descr="icon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7512" y="500048"/>
            <a:ext cx="716454" cy="7164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143932" cy="642942"/>
          </a:xfrm>
        </p:spPr>
        <p:txBody>
          <a:bodyPr/>
          <a:lstStyle/>
          <a:p>
            <a:r>
              <a:rPr lang="en-US" altLang="zh-TW" dirty="0" smtClean="0"/>
              <a:t>Container</a:t>
            </a:r>
            <a:r>
              <a:rPr lang="zh-TW" altLang="en-US" dirty="0" smtClean="0"/>
              <a:t> </a:t>
            </a:r>
            <a:r>
              <a:rPr lang="en-US" altLang="zh-TW" dirty="0" smtClean="0"/>
              <a:t>Station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4615" y="969334"/>
            <a:ext cx="7288929" cy="673722"/>
          </a:xfrm>
        </p:spPr>
        <p:txBody>
          <a:bodyPr>
            <a:noAutofit/>
          </a:bodyPr>
          <a:lstStyle/>
          <a:p>
            <a:pPr marL="180000">
              <a:spcBef>
                <a:spcPts val="0"/>
              </a:spcBef>
              <a:buNone/>
            </a:pPr>
            <a:r>
              <a:rPr lang="en-US" altLang="zh-TW" dirty="0" smtClean="0">
                <a:solidFill>
                  <a:srgbClr val="7030A0"/>
                </a:solidFill>
              </a:rPr>
              <a:t>Intuitive Visualized </a:t>
            </a:r>
            <a:r>
              <a:rPr lang="en-US" altLang="zh-TW" dirty="0">
                <a:solidFill>
                  <a:srgbClr val="7030A0"/>
                </a:solidFill>
              </a:rPr>
              <a:t>Management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pPr marL="180000">
              <a:spcBef>
                <a:spcPts val="0"/>
              </a:spcBef>
              <a:buNone/>
            </a:pPr>
            <a:r>
              <a:rPr lang="en-US" altLang="zh-TW" sz="1600" dirty="0" smtClean="0"/>
              <a:t>Overview </a:t>
            </a:r>
            <a:r>
              <a:rPr lang="en-US" altLang="zh-TW" sz="1600" dirty="0"/>
              <a:t>of all software </a:t>
            </a:r>
            <a:r>
              <a:rPr lang="en-US" altLang="zh-TW" sz="1600" dirty="0" smtClean="0"/>
              <a:t>container</a:t>
            </a:r>
          </a:p>
        </p:txBody>
      </p:sp>
      <p:pic>
        <p:nvPicPr>
          <p:cNvPr id="13" name="圖片 12" descr="qpkg_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4706" y="1357304"/>
            <a:ext cx="729260" cy="729260"/>
          </a:xfrm>
          <a:prstGeom prst="rect">
            <a:avLst/>
          </a:prstGeom>
        </p:spPr>
      </p:pic>
      <p:pic>
        <p:nvPicPr>
          <p:cNvPr id="15" name="圖片 14" descr="ico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4706" y="2214560"/>
            <a:ext cx="716454" cy="716454"/>
          </a:xfrm>
          <a:prstGeom prst="rect">
            <a:avLst/>
          </a:prstGeom>
        </p:spPr>
      </p:pic>
      <p:pic>
        <p:nvPicPr>
          <p:cNvPr id="16" name="圖片 15" descr="icon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4706" y="3071816"/>
            <a:ext cx="716454" cy="716454"/>
          </a:xfrm>
          <a:prstGeom prst="rect">
            <a:avLst/>
          </a:prstGeom>
        </p:spPr>
      </p:pic>
      <p:sp>
        <p:nvSpPr>
          <p:cNvPr id="12" name="內容版面配置區 2"/>
          <p:cNvSpPr txBox="1">
            <a:spLocks/>
          </p:cNvSpPr>
          <p:nvPr/>
        </p:nvSpPr>
        <p:spPr>
          <a:xfrm>
            <a:off x="1084615" y="3643320"/>
            <a:ext cx="6424833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2000" b="1" dirty="0" smtClean="0">
                <a:solidFill>
                  <a:srgbClr val="7030A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Easily</a:t>
            </a:r>
            <a:r>
              <a:rPr lang="zh-TW" altLang="en-US" sz="2000" b="1" dirty="0" smtClean="0">
                <a:solidFill>
                  <a:srgbClr val="7030A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000" b="1" dirty="0" smtClean="0">
                <a:solidFill>
                  <a:srgbClr val="7030A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import/export</a:t>
            </a:r>
            <a:r>
              <a:rPr lang="zh-TW" altLang="en-US" sz="2000" b="1" dirty="0" smtClean="0">
                <a:solidFill>
                  <a:srgbClr val="7030A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000" b="1" dirty="0" smtClean="0">
                <a:solidFill>
                  <a:srgbClr val="7030A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containers</a:t>
            </a:r>
          </a:p>
          <a:p>
            <a:pPr marL="179388" lvl="0" indent="-179388">
              <a:buFont typeface="Arial" pitchFamily="34" charset="0"/>
              <a:buChar char="•"/>
              <a:defRPr/>
            </a:pPr>
            <a:r>
              <a:rPr lang="en-US" altLang="zh-TW" sz="16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Imports images or containers from PC or NAS</a:t>
            </a:r>
          </a:p>
          <a:p>
            <a:pPr marL="179388" lvl="0" indent="-179388">
              <a:buFont typeface="Arial" pitchFamily="34" charset="0"/>
              <a:buChar char="•"/>
              <a:defRPr/>
            </a:pPr>
            <a:r>
              <a:rPr lang="en-US" altLang="zh-TW" sz="16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Exports images or containers to NAS as backup</a:t>
            </a:r>
          </a:p>
          <a:p>
            <a:pPr marL="180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1084615" y="1785932"/>
            <a:ext cx="5258455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indent="-342900">
              <a:defRPr/>
            </a:pPr>
            <a:r>
              <a:rPr lang="en-US" altLang="zh-TW" sz="2000" b="1" dirty="0" smtClean="0">
                <a:solidFill>
                  <a:srgbClr val="7030A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Built-in </a:t>
            </a:r>
            <a:r>
              <a:rPr lang="en-US" altLang="zh-TW" sz="2000" b="1" dirty="0">
                <a:solidFill>
                  <a:srgbClr val="7030A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Docker Hub </a:t>
            </a:r>
            <a:r>
              <a:rPr lang="en-US" altLang="zh-TW" sz="2000" b="1" dirty="0" smtClean="0">
                <a:solidFill>
                  <a:srgbClr val="7030A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Marketplace</a:t>
            </a:r>
          </a:p>
          <a:p>
            <a:pPr marL="180000" indent="-342900">
              <a:defRPr/>
            </a:pPr>
            <a:r>
              <a:rPr lang="en-US" altLang="zh-TW" sz="1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Easily </a:t>
            </a:r>
            <a:r>
              <a:rPr lang="en-US" altLang="zh-TW" sz="16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downloadable tools</a:t>
            </a:r>
            <a:endParaRPr lang="en-US" altLang="zh-TW" sz="16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>
          <a:xfrm>
            <a:off x="1084615" y="2571750"/>
            <a:ext cx="6844075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indent="-342900">
              <a:defRPr/>
            </a:pPr>
            <a:r>
              <a:rPr lang="en-US" altLang="zh-TW" sz="2000" b="1" dirty="0" smtClean="0">
                <a:solidFill>
                  <a:srgbClr val="7030A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AI</a:t>
            </a:r>
            <a:r>
              <a:rPr lang="en-US" altLang="zh-TW" sz="2000" b="1" dirty="0">
                <a:solidFill>
                  <a:srgbClr val="7030A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, </a:t>
            </a:r>
            <a:r>
              <a:rPr lang="en-US" altLang="zh-TW" sz="2000" b="1" dirty="0" err="1">
                <a:solidFill>
                  <a:srgbClr val="7030A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IoT</a:t>
            </a:r>
            <a:r>
              <a:rPr lang="en-US" altLang="zh-TW" sz="2000" b="1" dirty="0">
                <a:solidFill>
                  <a:srgbClr val="7030A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, Commonly-used Container </a:t>
            </a:r>
            <a:r>
              <a:rPr lang="en-US" altLang="zh-TW" sz="2000" b="1" dirty="0" smtClean="0">
                <a:solidFill>
                  <a:srgbClr val="7030A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Recommendation</a:t>
            </a:r>
          </a:p>
          <a:p>
            <a:pPr marL="173038" lvl="1" indent="-173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sz="1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One-click </a:t>
            </a:r>
            <a:r>
              <a:rPr lang="en-US" altLang="zh-TW" sz="16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installation wizard helps you quickly setup</a:t>
            </a:r>
            <a:endParaRPr lang="en-US" altLang="zh-TW" sz="16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US" altLang="zh-TW" sz="1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Supports </a:t>
            </a:r>
            <a:r>
              <a:rPr lang="en-US" altLang="zh-TW" sz="16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Docker Compose YAML </a:t>
            </a:r>
            <a:r>
              <a:rPr lang="en-US" altLang="zh-TW" sz="1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format to </a:t>
            </a:r>
            <a:r>
              <a:rPr lang="en-US" altLang="zh-TW" sz="16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create applications</a:t>
            </a:r>
            <a:endParaRPr lang="zh-TW" altLang="en-US" sz="16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icon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346" y="1571618"/>
            <a:ext cx="2020828" cy="2020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687972" y="2030773"/>
            <a:ext cx="609887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TW" sz="4000" b="1" cap="all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Intuitive </a:t>
            </a:r>
            <a:r>
              <a:rPr lang="en-US" altLang="zh-TW" sz="4000" b="1" cap="all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Visualized </a:t>
            </a:r>
            <a:r>
              <a:rPr lang="en-US" altLang="zh-TW" sz="4000" b="1" cap="all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Management</a:t>
            </a:r>
            <a:endParaRPr kumimoji="0" lang="zh-TW" altLang="en-US" sz="4000" b="1" i="0" u="none" strike="noStrike" kern="1200" cap="all" spc="0" normalizeH="0" baseline="0" noProof="0" dirty="0">
              <a:ln w="12700"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214428"/>
            <a:ext cx="6066263" cy="3022918"/>
          </a:xfrm>
          <a:prstGeom prst="roundRect">
            <a:avLst>
              <a:gd name="adj" fmla="val 2280"/>
            </a:avLst>
          </a:prstGeom>
        </p:spPr>
      </p:pic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853338" y="184794"/>
            <a:ext cx="8219256" cy="529568"/>
          </a:xfrm>
        </p:spPr>
        <p:txBody>
          <a:bodyPr>
            <a:noAutofit/>
          </a:bodyPr>
          <a:lstStyle/>
          <a:p>
            <a:r>
              <a:rPr lang="en-US" sz="2400" dirty="0" smtClean="0"/>
              <a:t>Overview </a:t>
            </a:r>
            <a:r>
              <a:rPr lang="en-US" sz="2400" dirty="0"/>
              <a:t>of All </a:t>
            </a:r>
            <a:r>
              <a:rPr lang="en-US" altLang="zh-TW" sz="2400" dirty="0"/>
              <a:t>c</a:t>
            </a:r>
            <a:r>
              <a:rPr lang="en-US" sz="2400" dirty="0" smtClean="0"/>
              <a:t>ontainers </a:t>
            </a:r>
            <a:r>
              <a:rPr lang="en-US" sz="2400" dirty="0"/>
              <a:t>and Management </a:t>
            </a:r>
            <a:r>
              <a:rPr lang="en-US" sz="2400" dirty="0" smtClean="0"/>
              <a:t>Tools</a:t>
            </a:r>
            <a:endParaRPr lang="en-US" altLang="zh-TW" sz="6000" b="1" kern="1200" dirty="0">
              <a:solidFill>
                <a:srgbClr val="0070C0"/>
              </a:solidFill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5072066" y="2786064"/>
            <a:ext cx="1714512" cy="1857388"/>
            <a:chOff x="4901830" y="2639255"/>
            <a:chExt cx="1714512" cy="1857388"/>
          </a:xfrm>
        </p:grpSpPr>
        <p:sp>
          <p:nvSpPr>
            <p:cNvPr id="15" name="矩形 14"/>
            <p:cNvSpPr/>
            <p:nvPr/>
          </p:nvSpPr>
          <p:spPr>
            <a:xfrm>
              <a:off x="4901830" y="4139453"/>
              <a:ext cx="1714512" cy="35719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Network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usage</a:t>
              </a:r>
              <a:endPara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330458" y="2639255"/>
              <a:ext cx="857256" cy="135732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1357290" y="2786064"/>
            <a:ext cx="2786082" cy="1857388"/>
            <a:chOff x="1074958" y="2468764"/>
            <a:chExt cx="2786082" cy="1857388"/>
          </a:xfrm>
        </p:grpSpPr>
        <p:sp>
          <p:nvSpPr>
            <p:cNvPr id="12" name="矩形 11"/>
            <p:cNvSpPr/>
            <p:nvPr/>
          </p:nvSpPr>
          <p:spPr>
            <a:xfrm>
              <a:off x="1074958" y="3968962"/>
              <a:ext cx="2786082" cy="35719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Web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service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of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containers</a:t>
              </a:r>
              <a:endParaRPr lang="zh-TW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503718" y="2468764"/>
              <a:ext cx="1143008" cy="1357322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428596" y="857238"/>
            <a:ext cx="5429288" cy="1571636"/>
            <a:chOff x="457128" y="857238"/>
            <a:chExt cx="5429288" cy="1571636"/>
          </a:xfrm>
        </p:grpSpPr>
        <p:sp>
          <p:nvSpPr>
            <p:cNvPr id="9" name="矩形 8"/>
            <p:cNvSpPr/>
            <p:nvPr/>
          </p:nvSpPr>
          <p:spPr>
            <a:xfrm>
              <a:off x="457128" y="857238"/>
              <a:ext cx="5429288" cy="35719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Total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amount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of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container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including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running/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stopped</a:t>
              </a:r>
              <a:endPara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385954" y="1714494"/>
              <a:ext cx="928694" cy="714380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3286116" y="857238"/>
            <a:ext cx="4286280" cy="1571636"/>
            <a:chOff x="3314648" y="857238"/>
            <a:chExt cx="4286280" cy="1571636"/>
          </a:xfrm>
        </p:grpSpPr>
        <p:sp>
          <p:nvSpPr>
            <p:cNvPr id="8" name="矩形 7"/>
            <p:cNvSpPr/>
            <p:nvPr/>
          </p:nvSpPr>
          <p:spPr>
            <a:xfrm>
              <a:off x="5957854" y="857238"/>
              <a:ext cx="1643074" cy="3571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CPU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model</a:t>
              </a:r>
              <a:endParaRPr lang="zh-TW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314648" y="1714494"/>
              <a:ext cx="1428760" cy="71438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4714876" y="1714494"/>
            <a:ext cx="3714777" cy="714380"/>
            <a:chOff x="4677808" y="1714494"/>
            <a:chExt cx="2990911" cy="714380"/>
          </a:xfrm>
        </p:grpSpPr>
        <p:sp>
          <p:nvSpPr>
            <p:cNvPr id="14" name="矩形 13"/>
            <p:cNvSpPr/>
            <p:nvPr/>
          </p:nvSpPr>
          <p:spPr>
            <a:xfrm>
              <a:off x="4677808" y="1714494"/>
              <a:ext cx="1207868" cy="7143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000711" y="1714494"/>
              <a:ext cx="1668008" cy="3571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CPU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&amp;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RAM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usage</a:t>
              </a:r>
              <a:endPara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357950" y="2357436"/>
            <a:ext cx="2428892" cy="1785950"/>
            <a:chOff x="6128816" y="2048210"/>
            <a:chExt cx="2428892" cy="1785950"/>
          </a:xfrm>
        </p:grpSpPr>
        <p:sp>
          <p:nvSpPr>
            <p:cNvPr id="18" name="矩形 17"/>
            <p:cNvSpPr/>
            <p:nvPr/>
          </p:nvSpPr>
          <p:spPr>
            <a:xfrm>
              <a:off x="7200386" y="2048210"/>
              <a:ext cx="1357322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Start/stop, restart,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edit and remove containers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endPara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128816" y="2476838"/>
              <a:ext cx="1000132" cy="1357322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500180"/>
            <a:ext cx="6286544" cy="3132688"/>
          </a:xfrm>
          <a:prstGeom prst="roundRect">
            <a:avLst>
              <a:gd name="adj" fmla="val 1717"/>
            </a:avLst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53338" y="142858"/>
            <a:ext cx="8219256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en-US" altLang="zh-TW" sz="3500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Easily Checks Detailed </a:t>
            </a:r>
            <a:r>
              <a:rPr lang="en-US" altLang="zh-TW" sz="3500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Information</a:t>
            </a:r>
            <a:endParaRPr lang="en-US" altLang="zh-TW" sz="3500" b="1" dirty="0">
              <a:solidFill>
                <a:srgbClr val="0070C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642910" y="857238"/>
            <a:ext cx="2598367" cy="1571636"/>
            <a:chOff x="642910" y="857238"/>
            <a:chExt cx="2598367" cy="1571636"/>
          </a:xfrm>
        </p:grpSpPr>
        <p:sp>
          <p:nvSpPr>
            <p:cNvPr id="17" name="矩形 16"/>
            <p:cNvSpPr/>
            <p:nvPr/>
          </p:nvSpPr>
          <p:spPr>
            <a:xfrm>
              <a:off x="642910" y="857238"/>
              <a:ext cx="1643074" cy="57150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Web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service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of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container</a:t>
              </a:r>
              <a:endParaRPr lang="zh-TW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785918" y="2000246"/>
              <a:ext cx="1455359" cy="428628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1785919" y="868854"/>
            <a:ext cx="4000511" cy="2060087"/>
            <a:chOff x="1785919" y="868854"/>
            <a:chExt cx="4000511" cy="2060087"/>
          </a:xfrm>
        </p:grpSpPr>
        <p:sp>
          <p:nvSpPr>
            <p:cNvPr id="27" name="矩形 26"/>
            <p:cNvSpPr/>
            <p:nvPr/>
          </p:nvSpPr>
          <p:spPr>
            <a:xfrm>
              <a:off x="2357406" y="868854"/>
              <a:ext cx="3429024" cy="57150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Container name,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ID,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Entry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point,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command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and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CPU/RAM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usage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785919" y="2428875"/>
              <a:ext cx="3643338" cy="500066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429256" y="2214560"/>
            <a:ext cx="3286148" cy="714380"/>
            <a:chOff x="5143504" y="2214560"/>
            <a:chExt cx="3286148" cy="714380"/>
          </a:xfrm>
        </p:grpSpPr>
        <p:sp>
          <p:nvSpPr>
            <p:cNvPr id="25" name="矩形 24"/>
            <p:cNvSpPr/>
            <p:nvPr/>
          </p:nvSpPr>
          <p:spPr>
            <a:xfrm>
              <a:off x="6715140" y="2214560"/>
              <a:ext cx="1714512" cy="4286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Network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Traffic</a:t>
              </a:r>
              <a:endParaRPr lang="zh-TW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143504" y="2214560"/>
              <a:ext cx="1500198" cy="7143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1785918" y="3000378"/>
            <a:ext cx="5143536" cy="1500198"/>
            <a:chOff x="1785918" y="3000378"/>
            <a:chExt cx="5143536" cy="1500198"/>
          </a:xfrm>
        </p:grpSpPr>
        <p:sp>
          <p:nvSpPr>
            <p:cNvPr id="26" name="矩形 25"/>
            <p:cNvSpPr/>
            <p:nvPr/>
          </p:nvSpPr>
          <p:spPr>
            <a:xfrm>
              <a:off x="4786314" y="3571882"/>
              <a:ext cx="1285884" cy="4286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Console</a:t>
              </a:r>
              <a:endParaRPr lang="zh-TW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785918" y="3000378"/>
              <a:ext cx="5143536" cy="1500198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5000628" y="869251"/>
            <a:ext cx="3500462" cy="1202433"/>
            <a:chOff x="4892668" y="988926"/>
            <a:chExt cx="3500462" cy="1202433"/>
          </a:xfrm>
        </p:grpSpPr>
        <p:sp>
          <p:nvSpPr>
            <p:cNvPr id="24" name="矩形 23"/>
            <p:cNvSpPr/>
            <p:nvPr/>
          </p:nvSpPr>
          <p:spPr>
            <a:xfrm>
              <a:off x="5780839" y="988926"/>
              <a:ext cx="2612291" cy="57150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Terminal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and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Settings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of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Containers</a:t>
              </a:r>
              <a:endParaRPr lang="zh-TW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892668" y="1905607"/>
              <a:ext cx="1928826" cy="28575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 r="1136"/>
          <a:stretch>
            <a:fillRect/>
          </a:stretch>
        </p:blipFill>
        <p:spPr>
          <a:xfrm>
            <a:off x="1428729" y="1428742"/>
            <a:ext cx="6215105" cy="3134811"/>
          </a:xfrm>
          <a:prstGeom prst="roundRect">
            <a:avLst>
              <a:gd name="adj" fmla="val 2082"/>
            </a:avLst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710462" y="184794"/>
            <a:ext cx="8219256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en-US" altLang="zh-TW" sz="3600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Container </a:t>
            </a:r>
            <a:r>
              <a:rPr lang="en-US" altLang="zh-TW" sz="3600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Volumes </a:t>
            </a:r>
            <a:r>
              <a:rPr lang="en-US" altLang="zh-TW" sz="3600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at a Glance</a:t>
            </a:r>
            <a:endParaRPr lang="en-US" altLang="zh-TW" sz="3600" b="1" dirty="0" smtClean="0">
              <a:solidFill>
                <a:srgbClr val="0070C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1285852" y="857238"/>
            <a:ext cx="3643339" cy="3714776"/>
            <a:chOff x="1214414" y="857238"/>
            <a:chExt cx="3643339" cy="3714776"/>
          </a:xfrm>
        </p:grpSpPr>
        <p:sp>
          <p:nvSpPr>
            <p:cNvPr id="12" name="矩形 11"/>
            <p:cNvSpPr/>
            <p:nvPr/>
          </p:nvSpPr>
          <p:spPr>
            <a:xfrm>
              <a:off x="1214414" y="857238"/>
              <a:ext cx="1643074" cy="5000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Volume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name</a:t>
              </a:r>
              <a:endParaRPr lang="zh-TW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928927" y="2143122"/>
              <a:ext cx="1928826" cy="2428892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143240" y="857238"/>
            <a:ext cx="3143272" cy="3715562"/>
            <a:chOff x="3071802" y="857238"/>
            <a:chExt cx="3143272" cy="3715562"/>
          </a:xfrm>
        </p:grpSpPr>
        <p:sp>
          <p:nvSpPr>
            <p:cNvPr id="18" name="矩形 17"/>
            <p:cNvSpPr/>
            <p:nvPr/>
          </p:nvSpPr>
          <p:spPr>
            <a:xfrm>
              <a:off x="3071802" y="857238"/>
              <a:ext cx="1440730" cy="50006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Mountpoint</a:t>
              </a:r>
              <a:endParaRPr lang="zh-TW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857752" y="2143122"/>
              <a:ext cx="1357322" cy="2429678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4786314" y="857238"/>
            <a:ext cx="2071702" cy="1571636"/>
            <a:chOff x="4714877" y="846667"/>
            <a:chExt cx="2071702" cy="1571636"/>
          </a:xfrm>
        </p:grpSpPr>
        <p:sp>
          <p:nvSpPr>
            <p:cNvPr id="19" name="矩形 18"/>
            <p:cNvSpPr/>
            <p:nvPr/>
          </p:nvSpPr>
          <p:spPr>
            <a:xfrm>
              <a:off x="4714877" y="846667"/>
              <a:ext cx="866946" cy="50006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Labels</a:t>
              </a:r>
              <a:endParaRPr lang="zh-TW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215075" y="2132551"/>
              <a:ext cx="571504" cy="28575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5857884" y="857238"/>
            <a:ext cx="1857388" cy="3715562"/>
            <a:chOff x="5786446" y="857238"/>
            <a:chExt cx="1857388" cy="3715562"/>
          </a:xfrm>
        </p:grpSpPr>
        <p:sp>
          <p:nvSpPr>
            <p:cNvPr id="21" name="矩形 20"/>
            <p:cNvSpPr/>
            <p:nvPr/>
          </p:nvSpPr>
          <p:spPr>
            <a:xfrm>
              <a:off x="5786446" y="857238"/>
              <a:ext cx="1857388" cy="50006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Container</a:t>
              </a:r>
              <a:r>
                <a:rPr lang="zh-TW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in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Use</a:t>
              </a:r>
              <a:endParaRPr lang="zh-TW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786578" y="2143122"/>
              <a:ext cx="765298" cy="242967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ic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784" y="1571618"/>
            <a:ext cx="2020828" cy="2020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714612" y="1867652"/>
            <a:ext cx="5891546" cy="1428760"/>
          </a:xfrm>
        </p:spPr>
        <p:txBody>
          <a:bodyPr/>
          <a:lstStyle/>
          <a:p>
            <a:pPr algn="ctr"/>
            <a:r>
              <a:rPr lang="en-US" altLang="zh-TW" sz="400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cs typeface="Arial" pitchFamily="34" charset="0"/>
              </a:rPr>
              <a:t>Built-in</a:t>
            </a:r>
            <a:r>
              <a:rPr lang="zh-TW" altLang="en-US" sz="400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4000" dirty="0" err="1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cs typeface="Arial" pitchFamily="34" charset="0"/>
              </a:rPr>
              <a:t>Docker</a:t>
            </a:r>
            <a:r>
              <a:rPr lang="en-US" altLang="zh-TW" sz="400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+mn-lt"/>
                <a:cs typeface="Arial" pitchFamily="34" charset="0"/>
              </a:rPr>
              <a:t>®</a:t>
            </a:r>
            <a:r>
              <a:rPr lang="zh-TW" altLang="en-US" sz="400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400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cs typeface="Arial" pitchFamily="34" charset="0"/>
              </a:rPr>
              <a:t>Hub</a:t>
            </a:r>
            <a:r>
              <a:rPr lang="zh-TW" altLang="en-US" sz="400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4000" dirty="0" err="1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cs typeface="Arial" pitchFamily="34" charset="0"/>
              </a:rPr>
              <a:t>MarketPlace</a:t>
            </a:r>
            <a:endParaRPr lang="zh-TW" altLang="en-US" sz="4000" dirty="0" smtClean="0">
              <a:ln w="12700">
                <a:noFill/>
              </a:ln>
              <a:blipFill>
                <a:blip r:embed="rId3"/>
                <a:stretch>
                  <a:fillRect/>
                </a:stretch>
              </a:blip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5804" y="142858"/>
            <a:ext cx="8229600" cy="642942"/>
          </a:xfrm>
        </p:spPr>
        <p:txBody>
          <a:bodyPr>
            <a:normAutofit/>
          </a:bodyPr>
          <a:lstStyle/>
          <a:p>
            <a:r>
              <a:rPr lang="en-US" dirty="0" smtClean="0"/>
              <a:t>Easily </a:t>
            </a:r>
            <a:r>
              <a:rPr lang="en-US" dirty="0"/>
              <a:t>Downloadable Tools</a:t>
            </a:r>
            <a:endParaRPr lang="zh-TW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1500180"/>
            <a:ext cx="1095251" cy="857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2571750"/>
            <a:ext cx="1285884" cy="1001037"/>
          </a:xfrm>
          <a:prstGeom prst="rect">
            <a:avLst/>
          </a:prstGeom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571472" y="857238"/>
            <a:ext cx="807249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AI,</a:t>
            </a:r>
            <a:r>
              <a:rPr lang="zh-TW" altLang="en-US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000" b="1" dirty="0" err="1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IoT</a:t>
            </a:r>
            <a:r>
              <a:rPr lang="zh-TW" altLang="en-US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and</a:t>
            </a:r>
            <a:r>
              <a:rPr lang="zh-TW" altLang="en-US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commonly-used</a:t>
            </a:r>
            <a:r>
              <a:rPr lang="zh-TW" altLang="en-US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LXC/Docker</a:t>
            </a:r>
            <a:r>
              <a:rPr lang="zh-TW" altLang="en-US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containers.</a:t>
            </a:r>
            <a:endParaRPr lang="en-US" altLang="en-US" sz="20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3" name="圖片 12" descr="腦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714362"/>
            <a:ext cx="982686" cy="808498"/>
          </a:xfrm>
          <a:prstGeom prst="rect">
            <a:avLst/>
          </a:prstGeom>
        </p:spPr>
      </p:pic>
      <p:pic>
        <p:nvPicPr>
          <p:cNvPr id="14" name="圖片 32" descr="圖片 32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572396" y="1428742"/>
            <a:ext cx="1357322" cy="1357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460" y="1347614"/>
            <a:ext cx="5732490" cy="3129588"/>
          </a:xfrm>
          <a:prstGeom prst="roundRect">
            <a:avLst>
              <a:gd name="adj" fmla="val 2058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放大鏡_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000114"/>
            <a:ext cx="5786478" cy="3090989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57200" y="14285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TW" sz="3600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One-click Installation</a:t>
            </a:r>
            <a:endParaRPr lang="zh-TW" altLang="en-US" sz="3600" b="1" dirty="0">
              <a:solidFill>
                <a:srgbClr val="0070C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9" name="Shape 26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857488" y="2143123"/>
            <a:ext cx="780108" cy="78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1500181"/>
            <a:ext cx="4643470" cy="282175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853338" y="214296"/>
            <a:ext cx="8004942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en-US" altLang="zh-TW" sz="3600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Docker Compose YAML</a:t>
            </a:r>
            <a:r>
              <a:rPr lang="zh-TW" altLang="en-US" sz="3600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3600" b="1" dirty="0" err="1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config</a:t>
            </a:r>
            <a:r>
              <a:rPr lang="en-US" altLang="zh-TW" sz="3600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.</a:t>
            </a: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571472" y="857238"/>
            <a:ext cx="828680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Quickly </a:t>
            </a:r>
            <a:r>
              <a:rPr lang="en-US" altLang="zh-TW" sz="20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adjusts </a:t>
            </a: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the containers </a:t>
            </a:r>
            <a:r>
              <a:rPr lang="en-US" altLang="zh-TW" sz="20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of the specified </a:t>
            </a: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application.</a:t>
            </a:r>
            <a:endParaRPr lang="en-US" altLang="en-US" sz="20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347614"/>
            <a:ext cx="5882426" cy="3214909"/>
          </a:xfrm>
          <a:prstGeom prst="roundRect">
            <a:avLst>
              <a:gd name="adj" fmla="val 2446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TAG-2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714494"/>
            <a:ext cx="5814435" cy="1000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 descr="TAG-2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571750"/>
            <a:ext cx="5814435" cy="1000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 descr="TAG-2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429006"/>
            <a:ext cx="5814435" cy="1000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 descr="TAG-2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857238"/>
            <a:ext cx="5814435" cy="1000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42858"/>
            <a:ext cx="7786742" cy="64294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298" y="857238"/>
            <a:ext cx="4786346" cy="3643338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  <a:buNone/>
            </a:pPr>
            <a:r>
              <a:rPr lang="en-US" altLang="zh-TW" dirty="0" smtClean="0"/>
              <a:t>What</a:t>
            </a:r>
            <a:r>
              <a:rPr lang="zh-TW" altLang="en-US" dirty="0" smtClean="0"/>
              <a:t> </a:t>
            </a:r>
            <a:r>
              <a:rPr lang="en-US" altLang="zh-TW" dirty="0" smtClean="0"/>
              <a:t>is</a:t>
            </a:r>
            <a:r>
              <a:rPr lang="zh-TW" altLang="en-US" dirty="0" smtClean="0"/>
              <a:t> </a:t>
            </a:r>
            <a:r>
              <a:rPr lang="en-US" altLang="zh-TW" dirty="0" smtClean="0"/>
              <a:t>a container</a:t>
            </a:r>
            <a:r>
              <a:rPr lang="en-US" altLang="zh-TW" dirty="0"/>
              <a:t>?</a:t>
            </a:r>
            <a:endParaRPr lang="en-US" altLang="zh-TW" dirty="0" smtClean="0"/>
          </a:p>
          <a:p>
            <a:pPr>
              <a:lnSpc>
                <a:spcPct val="250000"/>
              </a:lnSpc>
              <a:buNone/>
            </a:pPr>
            <a:r>
              <a:rPr lang="en-US" altLang="zh-TW" dirty="0" smtClean="0"/>
              <a:t>QNAP</a:t>
            </a:r>
            <a:r>
              <a:rPr lang="zh-TW" altLang="en-US" dirty="0" smtClean="0"/>
              <a:t> </a:t>
            </a:r>
            <a:r>
              <a:rPr lang="en-US" altLang="zh-TW" dirty="0" smtClean="0"/>
              <a:t>NAS</a:t>
            </a:r>
            <a:r>
              <a:rPr lang="zh-TW" altLang="en-US" dirty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best</a:t>
            </a:r>
            <a:r>
              <a:rPr lang="zh-TW" altLang="en-US" dirty="0" smtClean="0"/>
              <a:t> </a:t>
            </a:r>
            <a:r>
              <a:rPr lang="en-US" altLang="zh-TW" dirty="0" smtClean="0"/>
              <a:t>platform</a:t>
            </a:r>
          </a:p>
          <a:p>
            <a:pPr>
              <a:lnSpc>
                <a:spcPct val="250000"/>
              </a:lnSpc>
              <a:buNone/>
            </a:pPr>
            <a:r>
              <a:rPr lang="en-US" altLang="zh-TW" dirty="0" smtClean="0"/>
              <a:t>Live Demo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 </a:t>
            </a:r>
            <a:r>
              <a:rPr lang="en-US" altLang="zh-TW" dirty="0" smtClean="0"/>
              <a:t>Station</a:t>
            </a:r>
          </a:p>
          <a:p>
            <a:pPr>
              <a:lnSpc>
                <a:spcPct val="250000"/>
              </a:lnSpc>
              <a:buNone/>
            </a:pPr>
            <a:r>
              <a:rPr lang="en-US" altLang="zh-TW" dirty="0" smtClean="0"/>
              <a:t>FAQ</a:t>
            </a:r>
            <a:endParaRPr lang="en-US" dirty="0"/>
          </a:p>
        </p:txBody>
      </p:sp>
      <p:pic>
        <p:nvPicPr>
          <p:cNvPr id="9" name="Picture 2" descr="\\MARKETING\Marketing\MarketingMaterials\素材\_icons\00_4.2iconPNG\Container-Station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000378"/>
            <a:ext cx="1285884" cy="1285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323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icon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61336"/>
            <a:ext cx="2020828" cy="2020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2428860" y="1887948"/>
            <a:ext cx="6500858" cy="1367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cap="all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Easily</a:t>
            </a:r>
            <a:r>
              <a:rPr lang="zh-TW" altLang="en-US" sz="4000" b="1" cap="all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4000" b="1" cap="all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import/export</a:t>
            </a:r>
            <a:r>
              <a:rPr lang="zh-TW" altLang="en-US" sz="4000" b="1" cap="all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4000" b="1" cap="all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containers</a:t>
            </a:r>
            <a:endParaRPr lang="zh-TW" altLang="en-US" sz="4000" b="1" cap="all" dirty="0">
              <a:ln w="12700">
                <a:noFill/>
              </a:ln>
              <a:blipFill>
                <a:blip r:embed="rId3"/>
                <a:stretch>
                  <a:fillRect/>
                </a:stretch>
              </a:blip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48" y="1904392"/>
            <a:ext cx="1524705" cy="953110"/>
          </a:xfrm>
          <a:prstGeom prst="rect">
            <a:avLst/>
          </a:prstGeom>
        </p:spPr>
      </p:pic>
      <p:sp>
        <p:nvSpPr>
          <p:cNvPr id="21" name="Left-Right Arrow 7"/>
          <p:cNvSpPr/>
          <p:nvPr/>
        </p:nvSpPr>
        <p:spPr>
          <a:xfrm>
            <a:off x="2182107" y="2257357"/>
            <a:ext cx="576064" cy="24295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11"/>
          <p:cNvSpPr/>
          <p:nvPr/>
        </p:nvSpPr>
        <p:spPr>
          <a:xfrm>
            <a:off x="2252198" y="3712478"/>
            <a:ext cx="435882" cy="2880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13"/>
          <p:cNvSpPr txBox="1"/>
          <p:nvPr/>
        </p:nvSpPr>
        <p:spPr>
          <a:xfrm>
            <a:off x="1472287" y="1428742"/>
            <a:ext cx="202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Import/</a:t>
            </a:r>
            <a:r>
              <a:rPr lang="zh-TW" altLang="en-US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Export</a:t>
            </a:r>
            <a:endParaRPr lang="en-US" sz="20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1874506" y="3028896"/>
            <a:ext cx="122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Import</a:t>
            </a:r>
            <a:endParaRPr lang="en-US" altLang="en-US" sz="20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7" name="標題 1"/>
          <p:cNvSpPr txBox="1">
            <a:spLocks/>
          </p:cNvSpPr>
          <p:nvPr/>
        </p:nvSpPr>
        <p:spPr>
          <a:xfrm>
            <a:off x="500034" y="184794"/>
            <a:ext cx="8143932" cy="1029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en-US" altLang="zh-TW" sz="3200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I</a:t>
            </a:r>
            <a:r>
              <a:rPr lang="en-US" altLang="zh-TW" sz="3200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mports from </a:t>
            </a:r>
            <a:r>
              <a:rPr lang="en-US" altLang="zh-TW" sz="3200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PC or NAS </a:t>
            </a:r>
            <a:r>
              <a:rPr lang="en-US" altLang="zh-TW" sz="3200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&amp;</a:t>
            </a:r>
          </a:p>
          <a:p>
            <a:pPr marL="0" lvl="1" algn="ctr">
              <a:spcBef>
                <a:spcPct val="0"/>
              </a:spcBef>
            </a:pPr>
            <a:r>
              <a:rPr lang="en-US" altLang="zh-TW" sz="3200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Exports to </a:t>
            </a:r>
            <a:r>
              <a:rPr lang="en-US" altLang="zh-TW" sz="3200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NAS as </a:t>
            </a:r>
            <a:r>
              <a:rPr lang="en-US" altLang="zh-TW" sz="3200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Backup</a:t>
            </a:r>
            <a:endParaRPr lang="en-US" altLang="zh-TW" sz="3200" b="1" dirty="0">
              <a:solidFill>
                <a:srgbClr val="0070C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857224" y="3357568"/>
            <a:ext cx="1258005" cy="1000132"/>
            <a:chOff x="785786" y="3000378"/>
            <a:chExt cx="1347864" cy="1071571"/>
          </a:xfrm>
        </p:grpSpPr>
        <p:pic>
          <p:nvPicPr>
            <p:cNvPr id="30" name="圖片 29" descr="P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786" y="3000378"/>
              <a:ext cx="1347864" cy="1071571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928662" y="3143254"/>
              <a:ext cx="78581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3" name="Picture 2" descr="\\MARKETING\Marketing\MarketingMaterials\素材\_icons\00_4.2iconPNG\Container-Station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912" y="1857370"/>
            <a:ext cx="1000132" cy="10001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48" y="3357568"/>
            <a:ext cx="1524705" cy="953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8368" y="1357304"/>
            <a:ext cx="2529740" cy="2469627"/>
          </a:xfrm>
          <a:prstGeom prst="roundRect">
            <a:avLst>
              <a:gd name="adj" fmla="val 3573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29937" y="2143122"/>
            <a:ext cx="2357454" cy="2460357"/>
          </a:xfrm>
          <a:prstGeom prst="roundRect">
            <a:avLst>
              <a:gd name="adj" fmla="val 3895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1857370"/>
            <a:ext cx="91440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000" b="1" cap="all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Live Demo</a:t>
            </a:r>
            <a:endParaRPr lang="zh-TW" altLang="en-US" sz="5000" b="1" cap="all" dirty="0">
              <a:ln w="12700">
                <a:noFill/>
              </a:ln>
              <a:blipFill>
                <a:blip r:embed="rId3"/>
                <a:stretch>
                  <a:fillRect/>
                </a:stretch>
              </a:blip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8"/>
            <a:ext cx="8229600" cy="642942"/>
          </a:xfrm>
        </p:spPr>
        <p:txBody>
          <a:bodyPr/>
          <a:lstStyle/>
          <a:p>
            <a:r>
              <a:rPr lang="en-US" altLang="zh-TW" dirty="0" smtClean="0"/>
              <a:t>FAQ</a:t>
            </a:r>
            <a:r>
              <a:rPr lang="zh-TW" altLang="en-US" dirty="0" smtClean="0"/>
              <a:t> </a:t>
            </a:r>
            <a:r>
              <a:rPr lang="en-US" altLang="zh-TW" dirty="0" smtClean="0"/>
              <a:t>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662" y="1357304"/>
            <a:ext cx="8215338" cy="100013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altLang="zh-TW" dirty="0"/>
              <a:t>What is the version of Docker® Engine</a:t>
            </a:r>
            <a:r>
              <a:rPr lang="en-US" altLang="zh-TW" dirty="0" smtClean="0"/>
              <a:t>?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1800" spc="-40" dirty="0" smtClean="0">
                <a:solidFill>
                  <a:srgbClr val="0070C0"/>
                </a:solidFill>
              </a:rPr>
              <a:t>A:</a:t>
            </a:r>
            <a:r>
              <a:rPr lang="zh-TW" altLang="en-US" sz="1800" spc="-40" dirty="0" smtClean="0">
                <a:solidFill>
                  <a:srgbClr val="0070C0"/>
                </a:solidFill>
              </a:rPr>
              <a:t> </a:t>
            </a:r>
            <a:r>
              <a:rPr lang="en-US" altLang="zh-TW" sz="1800" spc="-40" dirty="0">
                <a:solidFill>
                  <a:srgbClr val="0070C0"/>
                </a:solidFill>
              </a:rPr>
              <a:t>The version of Docker Engine used in Container Station </a:t>
            </a:r>
            <a:r>
              <a:rPr lang="en-US" altLang="zh-TW" sz="1800" spc="-40" dirty="0" smtClean="0">
                <a:solidFill>
                  <a:srgbClr val="0070C0"/>
                </a:solidFill>
              </a:rPr>
              <a:t>1.8 is</a:t>
            </a:r>
            <a:r>
              <a:rPr lang="zh-TW" altLang="en-US" sz="1800" spc="-40" dirty="0" smtClean="0">
                <a:solidFill>
                  <a:srgbClr val="0070C0"/>
                </a:solidFill>
              </a:rPr>
              <a:t> </a:t>
            </a:r>
            <a:r>
              <a:rPr lang="en-US" altLang="zh-TW" sz="1800" spc="-40" dirty="0" smtClean="0">
                <a:solidFill>
                  <a:srgbClr val="0070C0"/>
                </a:solidFill>
              </a:rPr>
              <a:t>v17.07</a:t>
            </a:r>
            <a:r>
              <a:rPr lang="en-US" altLang="zh-TW" sz="1800" spc="-40" dirty="0">
                <a:solidFill>
                  <a:srgbClr val="0070C0"/>
                </a:solidFill>
              </a:rPr>
              <a:t>.</a:t>
            </a:r>
            <a:endParaRPr lang="en-US" altLang="zh-TW" sz="1800" spc="-40" dirty="0" smtClean="0">
              <a:solidFill>
                <a:srgbClr val="0070C0"/>
              </a:solidFill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361405" y="714362"/>
            <a:ext cx="8282561" cy="1500198"/>
            <a:chOff x="361405" y="1163345"/>
            <a:chExt cx="8282561" cy="1500198"/>
          </a:xfrm>
        </p:grpSpPr>
        <p:sp>
          <p:nvSpPr>
            <p:cNvPr id="31" name="圓角矩形 30"/>
            <p:cNvSpPr/>
            <p:nvPr/>
          </p:nvSpPr>
          <p:spPr>
            <a:xfrm>
              <a:off x="714348" y="1500180"/>
              <a:ext cx="7929618" cy="1163363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4" name="圖片 23" descr="對話框-0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936747">
              <a:off x="361405" y="1163345"/>
              <a:ext cx="1030814" cy="889203"/>
            </a:xfrm>
            <a:prstGeom prst="rect">
              <a:avLst/>
            </a:prstGeom>
          </p:spPr>
        </p:pic>
        <p:sp>
          <p:nvSpPr>
            <p:cNvPr id="25" name="Shape 147"/>
            <p:cNvSpPr txBox="1"/>
            <p:nvPr/>
          </p:nvSpPr>
          <p:spPr>
            <a:xfrm>
              <a:off x="571472" y="1325487"/>
              <a:ext cx="642942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altLang="zh-TW" sz="2400" b="1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Q1</a:t>
              </a:r>
              <a:endParaRPr lang="en" sz="2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361405" y="2214560"/>
            <a:ext cx="8282561" cy="2357454"/>
            <a:chOff x="361405" y="1163345"/>
            <a:chExt cx="8282561" cy="2357454"/>
          </a:xfrm>
        </p:grpSpPr>
        <p:sp>
          <p:nvSpPr>
            <p:cNvPr id="34" name="圓角矩形 33"/>
            <p:cNvSpPr/>
            <p:nvPr/>
          </p:nvSpPr>
          <p:spPr>
            <a:xfrm>
              <a:off x="714348" y="1500180"/>
              <a:ext cx="7929618" cy="2020619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5" name="圖片 34" descr="對話框-0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936747">
              <a:off x="361405" y="1163345"/>
              <a:ext cx="1030814" cy="889203"/>
            </a:xfrm>
            <a:prstGeom prst="rect">
              <a:avLst/>
            </a:prstGeom>
          </p:spPr>
        </p:pic>
        <p:sp>
          <p:nvSpPr>
            <p:cNvPr id="36" name="Shape 147"/>
            <p:cNvSpPr txBox="1"/>
            <p:nvPr/>
          </p:nvSpPr>
          <p:spPr>
            <a:xfrm>
              <a:off x="571472" y="1325487"/>
              <a:ext cx="642942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altLang="zh-TW" sz="2400" b="1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Q2</a:t>
              </a:r>
              <a:endParaRPr lang="en" sz="2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內容版面配置區 2"/>
          <p:cNvSpPr txBox="1">
            <a:spLocks/>
          </p:cNvSpPr>
          <p:nvPr/>
        </p:nvSpPr>
        <p:spPr>
          <a:xfrm>
            <a:off x="928662" y="2789484"/>
            <a:ext cx="8215338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spcBef>
                <a:spcPct val="20000"/>
              </a:spcBef>
              <a:defRPr/>
            </a:pP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How </a:t>
            </a:r>
            <a:r>
              <a:rPr lang="en-US" altLang="zh-TW" sz="20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to modify </a:t>
            </a: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a container's </a:t>
            </a:r>
            <a:r>
              <a:rPr lang="en-US" altLang="zh-TW" sz="20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networking mode?</a:t>
            </a:r>
            <a:endParaRPr lang="en-US" altLang="zh-TW" sz="20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fontAlgn="base">
              <a:spcBef>
                <a:spcPct val="20000"/>
              </a:spcBef>
            </a:pPr>
            <a:r>
              <a:rPr lang="en-US" altLang="zh-TW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A:</a:t>
            </a:r>
            <a:r>
              <a:rPr lang="zh-TW" altLang="en-US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The networking mode of created containers can </a:t>
            </a:r>
            <a:r>
              <a:rPr lang="en-US" altLang="zh-TW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be modified </a:t>
            </a:r>
            <a:r>
              <a:rPr lang="en-US" altLang="zh-TW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by </a:t>
            </a:r>
            <a:endParaRPr lang="en-US" altLang="zh-TW" b="1" dirty="0" smtClean="0">
              <a:solidFill>
                <a:srgbClr val="0070C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fontAlgn="base">
              <a:spcBef>
                <a:spcPct val="20000"/>
              </a:spcBef>
            </a:pPr>
            <a:r>
              <a:rPr lang="zh-TW" altLang="en-US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   </a:t>
            </a:r>
            <a:r>
              <a:rPr lang="en-US" altLang="zh-TW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[</a:t>
            </a:r>
            <a:r>
              <a:rPr lang="en-US" altLang="zh-TW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Containers] &gt; [Settings] &gt; [Advanced Settings] &gt; [Network] &gt; </a:t>
            </a:r>
            <a:endParaRPr lang="en-US" altLang="zh-TW" b="1" dirty="0" smtClean="0">
              <a:solidFill>
                <a:srgbClr val="0070C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fontAlgn="base">
              <a:spcBef>
                <a:spcPct val="20000"/>
              </a:spcBef>
            </a:pPr>
            <a:r>
              <a:rPr lang="zh-TW" altLang="en-US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   </a:t>
            </a:r>
            <a:r>
              <a:rPr lang="en-US" altLang="zh-TW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[</a:t>
            </a:r>
            <a:r>
              <a:rPr lang="en-US" altLang="zh-TW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Network Mode].  (Docker: Host, NAT and Bridged; LXC: NAT </a:t>
            </a:r>
            <a:endParaRPr lang="en-US" altLang="zh-TW" b="1" dirty="0" smtClean="0">
              <a:solidFill>
                <a:srgbClr val="0070C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fontAlgn="base">
              <a:spcBef>
                <a:spcPct val="20000"/>
              </a:spcBef>
            </a:pPr>
            <a:r>
              <a:rPr lang="zh-TW" altLang="en-US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   </a:t>
            </a:r>
            <a:r>
              <a:rPr lang="en-US" altLang="zh-TW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and </a:t>
            </a:r>
            <a:r>
              <a:rPr lang="en-US" altLang="zh-TW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Bridged)</a:t>
            </a:r>
          </a:p>
          <a:p>
            <a:pPr marL="355600" indent="-355600" fontAlgn="base">
              <a:spcBef>
                <a:spcPct val="20000"/>
              </a:spcBef>
            </a:pP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endParaRPr kumimoji="0" lang="en-US" altLang="zh-TW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8"/>
            <a:ext cx="8229600" cy="642942"/>
          </a:xfrm>
        </p:spPr>
        <p:txBody>
          <a:bodyPr/>
          <a:lstStyle/>
          <a:p>
            <a:r>
              <a:rPr lang="en-US" altLang="zh-TW" dirty="0" smtClean="0"/>
              <a:t>FAQ</a:t>
            </a:r>
            <a:r>
              <a:rPr lang="zh-TW" altLang="en-US" dirty="0" smtClean="0"/>
              <a:t> </a:t>
            </a:r>
            <a:r>
              <a:rPr lang="en-US" altLang="zh-TW" dirty="0" smtClean="0"/>
              <a:t>(2/3)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361405" y="626964"/>
            <a:ext cx="8282561" cy="1944786"/>
            <a:chOff x="361405" y="1163345"/>
            <a:chExt cx="8282561" cy="1944786"/>
          </a:xfrm>
        </p:grpSpPr>
        <p:sp>
          <p:nvSpPr>
            <p:cNvPr id="11" name="圓角矩形 10"/>
            <p:cNvSpPr/>
            <p:nvPr/>
          </p:nvSpPr>
          <p:spPr>
            <a:xfrm>
              <a:off x="714348" y="1500180"/>
              <a:ext cx="7929618" cy="160795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 descr="對話框-0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936747">
              <a:off x="361405" y="1163345"/>
              <a:ext cx="1030814" cy="889203"/>
            </a:xfrm>
            <a:prstGeom prst="rect">
              <a:avLst/>
            </a:prstGeom>
          </p:spPr>
        </p:pic>
        <p:sp>
          <p:nvSpPr>
            <p:cNvPr id="13" name="Shape 147"/>
            <p:cNvSpPr txBox="1"/>
            <p:nvPr/>
          </p:nvSpPr>
          <p:spPr>
            <a:xfrm>
              <a:off x="571472" y="1325487"/>
              <a:ext cx="642942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altLang="zh-TW" sz="2400" b="1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Q3</a:t>
              </a:r>
              <a:endParaRPr lang="en" sz="2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內容版面配置區 2"/>
          <p:cNvSpPr txBox="1">
            <a:spLocks/>
          </p:cNvSpPr>
          <p:nvPr/>
        </p:nvSpPr>
        <p:spPr>
          <a:xfrm>
            <a:off x="928662" y="1214428"/>
            <a:ext cx="7572428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spcBef>
                <a:spcPct val="20000"/>
              </a:spcBef>
              <a:defRPr/>
            </a:pPr>
            <a:r>
              <a:rPr lang="en-US" altLang="zh-TW" sz="2000" b="1" spc="-3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How </a:t>
            </a:r>
            <a:r>
              <a:rPr lang="en-US" altLang="zh-TW" sz="2000" b="1" spc="-3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to use </a:t>
            </a:r>
            <a:r>
              <a:rPr lang="en-US" altLang="zh-TW" sz="2000" b="1" spc="-3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expansion </a:t>
            </a:r>
            <a:r>
              <a:rPr lang="en-US" altLang="zh-TW" sz="2000" b="1" spc="-3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graphics cards to run QuAI containers?</a:t>
            </a:r>
            <a:endParaRPr lang="en-US" altLang="zh-TW" sz="2000" b="1" spc="-3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266700" indent="-266700" fontAlgn="base">
              <a:spcBef>
                <a:spcPct val="20000"/>
              </a:spcBef>
              <a:defRPr/>
            </a:pPr>
            <a:r>
              <a:rPr lang="en-US" altLang="zh-TW" b="1" spc="-100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A:</a:t>
            </a:r>
            <a:r>
              <a:rPr lang="zh-TW" altLang="en-US" b="1" spc="-100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b="1" spc="-100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Go to QTS desktop &gt; [Control Panel] &gt; </a:t>
            </a:r>
            <a:r>
              <a:rPr lang="en-US" altLang="zh-TW" b="1" spc="-100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[System] &gt; [Hardware</a:t>
            </a:r>
            <a:r>
              <a:rPr lang="en-US" altLang="zh-TW" b="1" spc="-100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] &gt; [Graphics Card], assign resources to </a:t>
            </a:r>
            <a:r>
              <a:rPr lang="en-US" altLang="zh-TW" b="1" spc="-100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"HD </a:t>
            </a:r>
            <a:r>
              <a:rPr lang="en-US" altLang="zh-TW" b="1" spc="-100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Station/Linux </a:t>
            </a:r>
            <a:r>
              <a:rPr lang="en-US" altLang="zh-TW" b="1" spc="-100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Station/Transcoding." </a:t>
            </a:r>
            <a:r>
              <a:rPr lang="en-US" altLang="zh-TW" b="1" spc="-100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QuAI containers can thus directly use GPU resources</a:t>
            </a:r>
            <a:r>
              <a:rPr lang="en-US" altLang="zh-TW" b="1" spc="-100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.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361405" y="2432656"/>
            <a:ext cx="8282561" cy="2210796"/>
            <a:chOff x="361405" y="1097463"/>
            <a:chExt cx="8282561" cy="2022734"/>
          </a:xfrm>
        </p:grpSpPr>
        <p:sp>
          <p:nvSpPr>
            <p:cNvPr id="22" name="圓角矩形 21"/>
            <p:cNvSpPr/>
            <p:nvPr/>
          </p:nvSpPr>
          <p:spPr>
            <a:xfrm>
              <a:off x="714348" y="1434297"/>
              <a:ext cx="7929618" cy="1685900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3" name="圖片 22" descr="對話框-0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936747">
              <a:off x="361405" y="1097463"/>
              <a:ext cx="1030814" cy="889203"/>
            </a:xfrm>
            <a:prstGeom prst="rect">
              <a:avLst/>
            </a:prstGeom>
          </p:spPr>
        </p:pic>
        <p:sp>
          <p:nvSpPr>
            <p:cNvPr id="24" name="Shape 147"/>
            <p:cNvSpPr txBox="1"/>
            <p:nvPr/>
          </p:nvSpPr>
          <p:spPr>
            <a:xfrm>
              <a:off x="571472" y="1259605"/>
              <a:ext cx="642942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altLang="zh-TW" sz="2400" b="1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Q4</a:t>
              </a:r>
              <a:endParaRPr lang="en" sz="2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內容版面配置區 2"/>
          <p:cNvSpPr txBox="1">
            <a:spLocks/>
          </p:cNvSpPr>
          <p:nvPr/>
        </p:nvSpPr>
        <p:spPr>
          <a:xfrm>
            <a:off x="928662" y="3058137"/>
            <a:ext cx="7572428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spcBef>
                <a:spcPct val="20000"/>
              </a:spcBef>
              <a:defRPr/>
            </a:pP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How </a:t>
            </a:r>
            <a:r>
              <a:rPr lang="en-US" altLang="zh-TW" sz="20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to calculate the allocated  CPU usage? </a:t>
            </a:r>
            <a:endParaRPr lang="en-US" altLang="zh-TW" sz="20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266700" lvl="0" indent="-266700" fontAlgn="base">
              <a:spcBef>
                <a:spcPct val="20000"/>
              </a:spcBef>
              <a:defRPr/>
            </a:pPr>
            <a:r>
              <a:rPr lang="en-US" altLang="zh-TW" b="1" spc="-50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A:</a:t>
            </a:r>
            <a:r>
              <a:rPr lang="zh-TW" altLang="en-US" b="1" spc="-50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b="1" spc="-50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Allocated percentage means the maximum capability of each CPU physical core which can be used for a container. For instance, assigning 50% for a NAS with 8 physical cores means the container can use up to 50% capability per physical core.</a:t>
            </a:r>
            <a:endParaRPr lang="en-US" altLang="zh-TW" b="1" spc="-50" dirty="0" smtClean="0">
              <a:solidFill>
                <a:srgbClr val="0070C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8"/>
            <a:ext cx="8229600" cy="857250"/>
          </a:xfrm>
        </p:spPr>
        <p:txBody>
          <a:bodyPr/>
          <a:lstStyle/>
          <a:p>
            <a:r>
              <a:rPr lang="en-US" altLang="zh-TW" dirty="0" smtClean="0"/>
              <a:t>FAQ</a:t>
            </a:r>
            <a:r>
              <a:rPr lang="zh-TW" altLang="en-US" dirty="0" smtClean="0"/>
              <a:t> </a:t>
            </a:r>
            <a:r>
              <a:rPr lang="en-US" altLang="zh-TW" dirty="0" smtClean="0"/>
              <a:t>(3/3)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361405" y="714362"/>
            <a:ext cx="8282561" cy="2286016"/>
            <a:chOff x="361405" y="1163345"/>
            <a:chExt cx="8282561" cy="2286016"/>
          </a:xfrm>
        </p:grpSpPr>
        <p:sp>
          <p:nvSpPr>
            <p:cNvPr id="5" name="圓角矩形 4"/>
            <p:cNvSpPr/>
            <p:nvPr/>
          </p:nvSpPr>
          <p:spPr>
            <a:xfrm>
              <a:off x="714348" y="1500180"/>
              <a:ext cx="7929618" cy="194918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圖片 5" descr="對話框-0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936747">
              <a:off x="361405" y="1163345"/>
              <a:ext cx="1030814" cy="889203"/>
            </a:xfrm>
            <a:prstGeom prst="rect">
              <a:avLst/>
            </a:prstGeom>
          </p:spPr>
        </p:pic>
        <p:sp>
          <p:nvSpPr>
            <p:cNvPr id="7" name="Shape 147"/>
            <p:cNvSpPr txBox="1"/>
            <p:nvPr/>
          </p:nvSpPr>
          <p:spPr>
            <a:xfrm>
              <a:off x="571472" y="1325487"/>
              <a:ext cx="642942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altLang="zh-TW" sz="2400" b="1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Q5</a:t>
              </a:r>
              <a:endParaRPr lang="en" sz="2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內容版面配置區 2"/>
          <p:cNvSpPr txBox="1">
            <a:spLocks/>
          </p:cNvSpPr>
          <p:nvPr/>
        </p:nvSpPr>
        <p:spPr>
          <a:xfrm>
            <a:off x="755576" y="1357304"/>
            <a:ext cx="7848872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spcBef>
                <a:spcPct val="20000"/>
              </a:spcBef>
              <a:defRPr/>
            </a:pP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How </a:t>
            </a:r>
            <a:r>
              <a:rPr lang="en-US" altLang="zh-TW" sz="20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to access containers via Internet? </a:t>
            </a:r>
          </a:p>
          <a:p>
            <a:pPr marL="266700" lvl="0" indent="-266700" fontAlgn="base">
              <a:spcBef>
                <a:spcPct val="20000"/>
              </a:spcBef>
              <a:defRPr/>
            </a:pPr>
            <a:r>
              <a:rPr lang="en-US" altLang="zh-TW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A:</a:t>
            </a:r>
            <a:r>
              <a:rPr lang="zh-TW" altLang="en-US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Select </a:t>
            </a:r>
            <a:r>
              <a:rPr lang="en-US" altLang="zh-TW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"Bridged" or "Host" modes </a:t>
            </a:r>
            <a:r>
              <a:rPr lang="en-US" altLang="zh-TW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for containers and ensure the service ports of containers are forwarded in your network. Generally, you can setup port </a:t>
            </a:r>
            <a:r>
              <a:rPr lang="en-US" altLang="zh-TW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forwarding </a:t>
            </a:r>
            <a:r>
              <a:rPr lang="en-US" altLang="zh-TW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in </a:t>
            </a:r>
            <a:r>
              <a:rPr lang="en-US" altLang="zh-TW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the management interface of your router</a:t>
            </a:r>
            <a:r>
              <a:rPr lang="en-US" altLang="zh-TW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.</a:t>
            </a:r>
            <a:endParaRPr lang="en-US" altLang="zh-TW" b="1" dirty="0" smtClean="0">
              <a:solidFill>
                <a:srgbClr val="0070C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61405" y="3000378"/>
            <a:ext cx="8282561" cy="1500198"/>
            <a:chOff x="361405" y="1163345"/>
            <a:chExt cx="8282561" cy="1500198"/>
          </a:xfrm>
        </p:grpSpPr>
        <p:sp>
          <p:nvSpPr>
            <p:cNvPr id="11" name="圓角矩形 10"/>
            <p:cNvSpPr/>
            <p:nvPr/>
          </p:nvSpPr>
          <p:spPr>
            <a:xfrm>
              <a:off x="714348" y="1500180"/>
              <a:ext cx="7929618" cy="1163363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 descr="對話框-0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936747">
              <a:off x="361405" y="1163345"/>
              <a:ext cx="1030814" cy="889203"/>
            </a:xfrm>
            <a:prstGeom prst="rect">
              <a:avLst/>
            </a:prstGeom>
          </p:spPr>
        </p:pic>
        <p:sp>
          <p:nvSpPr>
            <p:cNvPr id="13" name="Shape 147"/>
            <p:cNvSpPr txBox="1"/>
            <p:nvPr/>
          </p:nvSpPr>
          <p:spPr>
            <a:xfrm>
              <a:off x="571472" y="1325487"/>
              <a:ext cx="642942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altLang="zh-TW" sz="2400" b="1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Q6</a:t>
              </a:r>
              <a:endParaRPr lang="en" sz="2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內容版面配置區 2"/>
          <p:cNvSpPr txBox="1">
            <a:spLocks/>
          </p:cNvSpPr>
          <p:nvPr/>
        </p:nvSpPr>
        <p:spPr>
          <a:xfrm>
            <a:off x="928662" y="3643320"/>
            <a:ext cx="7858180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spcBef>
                <a:spcPct val="20000"/>
              </a:spcBef>
              <a:defRPr/>
            </a:pPr>
            <a:r>
              <a:rPr lang="en-US" altLang="zh-TW" sz="2000" b="1" spc="-3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Is </a:t>
            </a:r>
            <a:r>
              <a:rPr lang="en-US" altLang="zh-TW" sz="2000" b="1" spc="-3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there </a:t>
            </a:r>
            <a:r>
              <a:rPr lang="en-US" altLang="zh-TW" sz="2000" b="1" spc="-30" dirty="0" err="1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Ubuntu</a:t>
            </a:r>
            <a:r>
              <a:rPr lang="en-US" altLang="zh-TW" sz="2000" b="1" spc="-3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000" b="1" spc="-3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V16.04 </a:t>
            </a:r>
            <a:r>
              <a:rPr lang="en-US" altLang="zh-TW" sz="2000" b="1" spc="-3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containers </a:t>
            </a:r>
            <a:r>
              <a:rPr lang="en-US" altLang="zh-TW" sz="2000" b="1" spc="-3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for ARM-based NAS models? </a:t>
            </a:r>
            <a:endParaRPr lang="en-US" altLang="zh-TW" sz="2000" b="1" spc="-3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lvl="0" fontAlgn="base">
              <a:spcBef>
                <a:spcPct val="20000"/>
              </a:spcBef>
              <a:defRPr/>
            </a:pPr>
            <a:r>
              <a:rPr lang="en-US" altLang="zh-TW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A:</a:t>
            </a:r>
            <a:r>
              <a:rPr lang="zh-TW" altLang="en-US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b="1" dirty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Available by the end of March.</a:t>
            </a:r>
            <a:endParaRPr lang="en-US" altLang="zh-TW" b="1" dirty="0" smtClean="0">
              <a:solidFill>
                <a:srgbClr val="0070C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1857370"/>
            <a:ext cx="91440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cap="all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Joining</a:t>
            </a:r>
            <a:r>
              <a:rPr lang="zh-TW" altLang="en-US" sz="4000" b="1" cap="all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4000" b="1" cap="all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Development</a:t>
            </a:r>
            <a:r>
              <a:rPr lang="zh-TW" altLang="en-US" sz="4000" b="1" cap="all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4000" b="1" cap="all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of</a:t>
            </a:r>
            <a:r>
              <a:rPr lang="zh-TW" altLang="en-US" sz="4000" b="1" cap="all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4000" b="1" cap="all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QNAP's</a:t>
            </a:r>
            <a:r>
              <a:rPr lang="zh-TW" altLang="en-US" sz="4000" b="1" cap="all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4000" b="1" cap="all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Applications</a:t>
            </a:r>
            <a:endParaRPr lang="zh-TW" altLang="en-US" sz="4000" b="1" cap="all" dirty="0">
              <a:ln w="12700">
                <a:noFill/>
              </a:ln>
              <a:blipFill>
                <a:blip r:embed="rId2"/>
                <a:stretch>
                  <a:fillRect/>
                </a:stretch>
              </a:blip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85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79822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Joining Development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28676"/>
            <a:ext cx="8321008" cy="339447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Welcome</a:t>
            </a:r>
            <a:r>
              <a:rPr lang="zh-TW" altLang="en-US" dirty="0" smtClean="0"/>
              <a:t> </a:t>
            </a:r>
            <a:r>
              <a:rPr lang="en-US" altLang="zh-TW" dirty="0" smtClean="0"/>
              <a:t>to </a:t>
            </a:r>
            <a:r>
              <a:rPr lang="en-US" altLang="zh-TW" dirty="0"/>
              <a:t>build your own self-developed </a:t>
            </a:r>
            <a:r>
              <a:rPr lang="en-US" altLang="zh-TW" dirty="0" smtClean="0"/>
              <a:t>QNAP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applications.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39" y="3357568"/>
            <a:ext cx="1428760" cy="994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3743352"/>
            <a:ext cx="734870" cy="6727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5" y="1500180"/>
            <a:ext cx="4499992" cy="14478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5" y="2928940"/>
            <a:ext cx="4499992" cy="7304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3643320"/>
            <a:ext cx="4500594" cy="729822"/>
          </a:xfrm>
          <a:prstGeom prst="rect">
            <a:avLst/>
          </a:prstGeom>
        </p:spPr>
      </p:pic>
      <p:pic>
        <p:nvPicPr>
          <p:cNvPr id="1026" name="Picture 2" descr="\\MARKETING\Marketing\MarketingMaterials\素材\_icons\ICON_Sabrina\DJ2_5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2500312"/>
            <a:ext cx="714380" cy="714380"/>
          </a:xfrm>
          <a:prstGeom prst="rect">
            <a:avLst/>
          </a:prstGeom>
          <a:noFill/>
        </p:spPr>
      </p:pic>
      <p:pic>
        <p:nvPicPr>
          <p:cNvPr id="1027" name="Picture 3" descr="\\MARKETING\Marketing\MarketingMaterials\素材\_icons\ICON_Sabrina\7_QVR Pr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2500312"/>
            <a:ext cx="714380" cy="714380"/>
          </a:xfrm>
          <a:prstGeom prst="rect">
            <a:avLst/>
          </a:prstGeom>
          <a:noFill/>
        </p:spPr>
      </p:pic>
      <p:pic>
        <p:nvPicPr>
          <p:cNvPr id="1028" name="Picture 4" descr="\\MARKETING\Marketing\MarketingMaterials\素材\_icons\ICON_Sabrina\linux_station_5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2500312"/>
            <a:ext cx="714380" cy="714380"/>
          </a:xfrm>
          <a:prstGeom prst="rect">
            <a:avLst/>
          </a:prstGeom>
          <a:noFill/>
        </p:spPr>
      </p:pic>
      <p:pic>
        <p:nvPicPr>
          <p:cNvPr id="1029" name="Picture 5" descr="\\MARKETING\Marketing\MarketingMaterials\素材\_icons\ICON_Sabrina\AP_5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1714494"/>
            <a:ext cx="714380" cy="714380"/>
          </a:xfrm>
          <a:prstGeom prst="rect">
            <a:avLst/>
          </a:prstGeom>
          <a:noFill/>
        </p:spPr>
      </p:pic>
      <p:pic>
        <p:nvPicPr>
          <p:cNvPr id="1030" name="Picture 6" descr="\\MARKETING\Marketing\MarketingMaterials\素材\_icons\2016\QIOT Suite\QIOT Suit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36" y="1714494"/>
            <a:ext cx="714380" cy="714380"/>
          </a:xfrm>
          <a:prstGeom prst="rect">
            <a:avLst/>
          </a:prstGeom>
          <a:noFill/>
        </p:spPr>
      </p:pic>
      <p:pic>
        <p:nvPicPr>
          <p:cNvPr id="1031" name="Picture 7" descr="\\MARKETING\Marketing\TO 明俐\Browser Station_單元\Browser Station_0425 檔案夾\Links\BrowserStation_51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7224" y="1714494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123478"/>
            <a:ext cx="8229600" cy="857250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Comprehensive </a:t>
            </a:r>
            <a:r>
              <a:rPr lang="en-US" altLang="zh-TW" sz="3200" dirty="0"/>
              <a:t>Development </a:t>
            </a:r>
            <a:r>
              <a:rPr lang="en-US" altLang="zh-TW" sz="3200" dirty="0" smtClean="0"/>
              <a:t>Support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142990"/>
            <a:ext cx="3528392" cy="339447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500" dirty="0" smtClean="0"/>
              <a:t>QTS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QDK</a:t>
            </a:r>
            <a:r>
              <a:rPr lang="zh-TW" altLang="en-US" sz="2500" dirty="0" smtClean="0"/>
              <a:t>：</a:t>
            </a:r>
            <a:endParaRPr lang="en-US" altLang="zh-TW" sz="2500" dirty="0" smtClean="0"/>
          </a:p>
          <a:p>
            <a:r>
              <a:rPr lang="en-US" altLang="zh-TW" dirty="0"/>
              <a:t>File </a:t>
            </a:r>
            <a:r>
              <a:rPr lang="en-US" altLang="zh-TW" dirty="0" smtClean="0"/>
              <a:t>Management</a:t>
            </a:r>
          </a:p>
          <a:p>
            <a:r>
              <a:rPr lang="en-US" altLang="zh-TW" dirty="0"/>
              <a:t>Account and User Rights </a:t>
            </a:r>
            <a:r>
              <a:rPr lang="en-US" altLang="zh-TW" dirty="0" smtClean="0"/>
              <a:t>Management</a:t>
            </a:r>
          </a:p>
          <a:p>
            <a:r>
              <a:rPr lang="en-US" altLang="zh-TW" dirty="0"/>
              <a:t>Storage </a:t>
            </a:r>
            <a:r>
              <a:rPr lang="en-US" altLang="zh-TW" dirty="0" smtClean="0"/>
              <a:t>Management</a:t>
            </a:r>
          </a:p>
          <a:p>
            <a:r>
              <a:rPr lang="en-US" altLang="zh-TW" dirty="0" smtClean="0"/>
              <a:t>System</a:t>
            </a:r>
            <a:r>
              <a:rPr lang="zh-TW" altLang="en-US" dirty="0" smtClean="0"/>
              <a:t> </a:t>
            </a:r>
            <a:r>
              <a:rPr lang="en-US" altLang="zh-TW" dirty="0" smtClean="0"/>
              <a:t>setup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55406" y="1142990"/>
            <a:ext cx="378849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25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Doc/Support</a:t>
            </a:r>
            <a:r>
              <a:rPr lang="zh-TW" altLang="en-US" sz="25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5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resources:</a:t>
            </a:r>
          </a:p>
          <a:p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SDK/</a:t>
            </a:r>
            <a:r>
              <a:rPr lang="zh-TW" altLang="en-US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API</a:t>
            </a:r>
          </a:p>
          <a:p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Guidelines</a:t>
            </a:r>
          </a:p>
          <a:p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Toolchains</a:t>
            </a:r>
            <a:r>
              <a:rPr lang="zh-TW" altLang="en-US" sz="20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for</a:t>
            </a:r>
            <a:r>
              <a:rPr lang="zh-TW" altLang="en-US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X86/ARM</a:t>
            </a:r>
          </a:p>
          <a:p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FAQ</a:t>
            </a:r>
          </a:p>
          <a:p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Support</a:t>
            </a:r>
            <a:endParaRPr lang="en-US" altLang="en-US" sz="20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1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1857370"/>
            <a:ext cx="91440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5000" b="1" cap="all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Ready-to-use</a:t>
            </a:r>
            <a:r>
              <a:rPr lang="zh-TW" altLang="en-US" sz="5000" b="1" cap="all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5000" b="1" cap="all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docs</a:t>
            </a:r>
            <a:endParaRPr lang="zh-TW" altLang="en-US" sz="5000" b="1" cap="all" dirty="0">
              <a:ln w="12700">
                <a:noFill/>
              </a:ln>
              <a:blipFill>
                <a:blip r:embed="rId3"/>
                <a:stretch>
                  <a:fillRect/>
                </a:stretch>
              </a:blip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7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主圖(船).png"/>
          <p:cNvPicPr>
            <a:picLocks noChangeAspect="1"/>
          </p:cNvPicPr>
          <p:nvPr/>
        </p:nvPicPr>
        <p:blipFill>
          <a:blip r:embed="rId2" cstate="print"/>
          <a:srcRect b="10638"/>
          <a:stretch>
            <a:fillRect/>
          </a:stretch>
        </p:blipFill>
        <p:spPr>
          <a:xfrm>
            <a:off x="3357554" y="514156"/>
            <a:ext cx="5077651" cy="42007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8"/>
            <a:ext cx="8229600" cy="64294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What</a:t>
            </a:r>
            <a:r>
              <a:rPr lang="zh-TW" altLang="en-US" dirty="0" smtClean="0"/>
              <a:t> </a:t>
            </a:r>
            <a:r>
              <a:rPr lang="en-US" altLang="zh-TW" dirty="0" smtClean="0"/>
              <a:t>is</a:t>
            </a:r>
            <a:r>
              <a:rPr lang="zh-TW" altLang="en-US" dirty="0" smtClean="0"/>
              <a:t> </a:t>
            </a:r>
            <a:r>
              <a:rPr lang="en-US" altLang="zh-TW" dirty="0" smtClean="0"/>
              <a:t>a container?</a:t>
            </a:r>
            <a:endParaRPr lang="zh-TW" altLang="en-US" dirty="0"/>
          </a:p>
        </p:txBody>
      </p:sp>
      <p:pic>
        <p:nvPicPr>
          <p:cNvPr id="9" name="Shape 82" descr="煩惱的人-2-01.png"/>
          <p:cNvPicPr preferRelativeResize="0"/>
          <p:nvPr/>
        </p:nvPicPr>
        <p:blipFill rotWithShape="1">
          <a:blip r:embed="rId3" cstate="print">
            <a:alphaModFix/>
          </a:blip>
          <a:srcRect b="2400"/>
          <a:stretch/>
        </p:blipFill>
        <p:spPr>
          <a:xfrm>
            <a:off x="1643042" y="1428742"/>
            <a:ext cx="1928826" cy="261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\\MARKETING\Marketing\MarketingMaterials\素材\_icons\00_4.2iconPNG\Container-St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714626"/>
            <a:ext cx="1000132" cy="10001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1472" y="1071552"/>
            <a:ext cx="8001056" cy="3571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51260"/>
          </a:xfrm>
        </p:spPr>
        <p:txBody>
          <a:bodyPr/>
          <a:lstStyle/>
          <a:p>
            <a:r>
              <a:rPr lang="en-US" altLang="zh-TW" dirty="0" smtClean="0"/>
              <a:t>Supported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 </a:t>
            </a:r>
            <a:r>
              <a:rPr lang="en-US" altLang="zh-TW" dirty="0" smtClean="0"/>
              <a:t>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353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Container </a:t>
            </a:r>
            <a:r>
              <a:rPr lang="en-CA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 </a:t>
            </a:r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altLang="zh-TW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/>
            <a:r>
              <a:rPr lang="en-US" altLang="zh-TW" sz="1800" dirty="0" smtClean="0"/>
              <a:t>Available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for</a:t>
            </a:r>
            <a:r>
              <a:rPr lang="zh-TW" altLang="en-US" sz="1800" dirty="0" smtClean="0"/>
              <a:t> </a:t>
            </a:r>
            <a:r>
              <a:rPr lang="en-CA" altLang="zh-TW" sz="1800" dirty="0" smtClean="0"/>
              <a:t>QTS 4.3.0</a:t>
            </a:r>
            <a:r>
              <a:rPr lang="en-US" altLang="zh-TW" sz="1800" dirty="0" smtClean="0"/>
              <a:t>~4.3.4</a:t>
            </a:r>
            <a:r>
              <a:rPr lang="en-CA" altLang="zh-TW" sz="1800" dirty="0" smtClean="0"/>
              <a:t> </a:t>
            </a:r>
          </a:p>
          <a:p>
            <a:pPr marL="180975" indent="-180975"/>
            <a:r>
              <a:rPr lang="en-US" altLang="zh-TW" sz="1800" dirty="0" smtClean="0"/>
              <a:t>At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least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1 </a:t>
            </a:r>
            <a:r>
              <a:rPr lang="en-CA" altLang="zh-TW" sz="1800" dirty="0" smtClean="0"/>
              <a:t>GB RAM </a:t>
            </a:r>
            <a:r>
              <a:rPr lang="en-US" altLang="zh-TW" sz="1800" dirty="0" smtClean="0"/>
              <a:t>or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more:</a:t>
            </a:r>
            <a:endParaRPr lang="en-US" altLang="zh-TW" sz="1800" dirty="0"/>
          </a:p>
          <a:p>
            <a:pPr marL="0" indent="0">
              <a:buNone/>
            </a:pPr>
            <a:r>
              <a:rPr lang="zh-TW" altLang="en-US" sz="1800" dirty="0"/>
              <a:t> </a:t>
            </a:r>
            <a:r>
              <a:rPr lang="zh-TW" altLang="en-US" sz="1800" dirty="0" smtClean="0"/>
              <a:t>  </a:t>
            </a:r>
            <a:r>
              <a:rPr lang="en-US" altLang="zh-TW" sz="1800" dirty="0" smtClean="0"/>
              <a:t>- X</a:t>
            </a:r>
            <a:r>
              <a:rPr lang="en-CA" altLang="zh-TW" sz="1800" dirty="0" smtClean="0"/>
              <a:t>86</a:t>
            </a:r>
            <a:r>
              <a:rPr lang="en-US" altLang="zh-TW" sz="1800" dirty="0" smtClean="0"/>
              <a:t>-based : </a:t>
            </a:r>
          </a:p>
          <a:p>
            <a:pPr marL="180975" lvl="1" indent="0">
              <a:buNone/>
            </a:pPr>
            <a:r>
              <a:rPr lang="en-CA" altLang="zh-TW" sz="1800" dirty="0" smtClean="0"/>
              <a:t>TS-x51, TS-x51+, TS-x51A, TS-x53, TS-x53A, TS-x53B, TBS-453A, TS-x55, TS/TVS-x63, TVS-x70, TVS-x71, TS-x73, TS/SS-x79, TS/TVS-x80, TVS-x82, TVS-x77, TS-1685 </a:t>
            </a:r>
            <a:r>
              <a:rPr lang="en-US" altLang="zh-TW" sz="1800" dirty="0" smtClean="0"/>
              <a:t>and</a:t>
            </a:r>
            <a:r>
              <a:rPr lang="zh-TW" altLang="en-US" sz="1800" dirty="0" smtClean="0"/>
              <a:t> </a:t>
            </a:r>
            <a:r>
              <a:rPr lang="en-CA" altLang="zh-TW" sz="1800" dirty="0" smtClean="0"/>
              <a:t>TDS-16489U</a:t>
            </a:r>
            <a:endParaRPr lang="en-US" altLang="zh-TW" sz="1800" dirty="0"/>
          </a:p>
          <a:p>
            <a:pPr marL="180975" lvl="1" indent="0">
              <a:spcBef>
                <a:spcPts val="1632"/>
              </a:spcBef>
              <a:buNone/>
            </a:pPr>
            <a:r>
              <a:rPr lang="en-CA" altLang="zh-TW" sz="1800" dirty="0" smtClean="0"/>
              <a:t>- ARM</a:t>
            </a:r>
            <a:r>
              <a:rPr lang="en-US" altLang="zh-TW" sz="1800" dirty="0" smtClean="0"/>
              <a:t>-based :</a:t>
            </a:r>
          </a:p>
          <a:p>
            <a:pPr marL="180975" lvl="1" indent="0">
              <a:buNone/>
            </a:pPr>
            <a:r>
              <a:rPr lang="en-CA" altLang="zh-TW" sz="1800" dirty="0" smtClean="0"/>
              <a:t>TS-x28</a:t>
            </a:r>
            <a:r>
              <a:rPr lang="en-US" altLang="zh-TW" sz="1800" dirty="0" smtClean="0"/>
              <a:t>, </a:t>
            </a:r>
            <a:r>
              <a:rPr lang="en-CA" altLang="zh-TW" sz="1800" dirty="0" smtClean="0"/>
              <a:t>TS-x31P, TS-x31X, TS-1635 and TS-x31+</a:t>
            </a:r>
            <a:endParaRPr lang="zh-TW" altLang="en-US" sz="1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2786050" y="2683677"/>
            <a:ext cx="5786478" cy="1102519"/>
          </a:xfrm>
        </p:spPr>
        <p:txBody>
          <a:bodyPr/>
          <a:lstStyle/>
          <a:p>
            <a:r>
              <a:rPr lang="en-US" altLang="zh-TW" sz="4000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zh-TW" altLang="en-US" sz="4000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000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  <a:r>
              <a:rPr lang="zh-TW" altLang="en-US" sz="4000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000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</a:t>
            </a:r>
            <a:endParaRPr lang="zh-TW" altLang="en-US" sz="4000" dirty="0">
              <a:ln w="127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786050" y="1142990"/>
            <a:ext cx="5786478" cy="1459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TW" sz="5000" b="1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cs typeface="Arial" pitchFamily="34" charset="0"/>
              </a:rPr>
              <a:t>Container</a:t>
            </a:r>
            <a:r>
              <a:rPr lang="zh-TW" altLang="en-US" sz="5000" b="1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5000" b="1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cs typeface="Arial" pitchFamily="34" charset="0"/>
              </a:rPr>
              <a:t>Station</a:t>
            </a:r>
            <a:endParaRPr lang="en-US" altLang="zh-TW" sz="5000" b="1" dirty="0" smtClean="0">
              <a:ln w="12700">
                <a:noFill/>
              </a:ln>
              <a:blipFill>
                <a:blip r:embed="rId2"/>
                <a:stretch>
                  <a:fillRect/>
                </a:stretch>
              </a:blip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5804" y="142858"/>
            <a:ext cx="8229600" cy="642942"/>
          </a:xfrm>
        </p:spPr>
        <p:txBody>
          <a:bodyPr/>
          <a:lstStyle/>
          <a:p>
            <a:r>
              <a:rPr lang="en-US" altLang="zh-TW" dirty="0" smtClean="0"/>
              <a:t>Container</a:t>
            </a:r>
            <a:r>
              <a:rPr lang="zh-TW" altLang="en-US" dirty="0" smtClean="0"/>
              <a:t> </a:t>
            </a:r>
            <a:r>
              <a:rPr lang="en-US" altLang="zh-TW" dirty="0" smtClean="0"/>
              <a:t>101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6062" y="876334"/>
            <a:ext cx="8444410" cy="3427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Containerization is</a:t>
            </a:r>
            <a:r>
              <a:rPr lang="zh-TW" altLang="en-US" dirty="0" smtClean="0"/>
              <a:t> </a:t>
            </a:r>
            <a:r>
              <a:rPr lang="en-US" altLang="zh-TW" dirty="0" smtClean="0"/>
              <a:t>an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application-level</a:t>
            </a:r>
            <a:r>
              <a:rPr lang="zh-TW" altLang="en-US" dirty="0" smtClean="0"/>
              <a:t> </a:t>
            </a:r>
            <a:r>
              <a:rPr lang="en-US" altLang="zh-TW" dirty="0" smtClean="0"/>
              <a:t>virtualization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technology</a:t>
            </a:r>
            <a:r>
              <a:rPr lang="zh-TW" altLang="en-US" dirty="0" smtClean="0"/>
              <a:t> </a:t>
            </a:r>
            <a:r>
              <a:rPr lang="en-US" altLang="zh-TW" dirty="0" smtClean="0"/>
              <a:t>where</a:t>
            </a:r>
            <a:r>
              <a:rPr lang="zh-TW" altLang="en-US" dirty="0" smtClean="0"/>
              <a:t> </a:t>
            </a:r>
            <a:r>
              <a:rPr lang="en-US" altLang="zh-TW" dirty="0" smtClean="0"/>
              <a:t>Linux</a:t>
            </a:r>
            <a:r>
              <a:rPr lang="zh-TW" altLang="en-US" dirty="0" smtClean="0"/>
              <a:t> </a:t>
            </a:r>
            <a:r>
              <a:rPr lang="en-US" altLang="zh-TW" dirty="0" smtClean="0"/>
              <a:t>kernel</a:t>
            </a:r>
            <a:r>
              <a:rPr lang="zh-TW" altLang="en-US" dirty="0" smtClean="0"/>
              <a:t> </a:t>
            </a:r>
            <a:r>
              <a:rPr lang="en-US" altLang="zh-TW" dirty="0" smtClean="0"/>
              <a:t>is</a:t>
            </a:r>
            <a:r>
              <a:rPr lang="zh-TW" altLang="en-US" dirty="0" smtClean="0"/>
              <a:t> </a:t>
            </a:r>
            <a:r>
              <a:rPr lang="en-US" altLang="zh-TW" dirty="0" smtClean="0"/>
              <a:t>shared</a:t>
            </a:r>
            <a:r>
              <a:rPr lang="zh-TW" altLang="en-US" dirty="0" smtClean="0"/>
              <a:t> </a:t>
            </a:r>
            <a:r>
              <a:rPr lang="en-US" altLang="zh-TW" dirty="0" smtClean="0"/>
              <a:t>to</a:t>
            </a:r>
            <a:r>
              <a:rPr lang="zh-TW" altLang="en-US" dirty="0" smtClean="0"/>
              <a:t> </a:t>
            </a:r>
            <a:r>
              <a:rPr lang="en-US" altLang="zh-TW" dirty="0" smtClean="0"/>
              <a:t>reduce</a:t>
            </a:r>
            <a:r>
              <a:rPr lang="zh-TW" altLang="en-US" dirty="0" smtClean="0"/>
              <a:t> </a:t>
            </a:r>
            <a:r>
              <a:rPr lang="en-US" altLang="zh-TW" dirty="0" smtClean="0"/>
              <a:t>resource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consumptions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enable</a:t>
            </a:r>
            <a:r>
              <a:rPr lang="zh-TW" altLang="en-US" dirty="0" smtClean="0"/>
              <a:t> </a:t>
            </a:r>
            <a:r>
              <a:rPr lang="en-US" altLang="zh-TW" dirty="0" smtClean="0"/>
              <a:t>rapid</a:t>
            </a:r>
            <a:r>
              <a:rPr lang="zh-TW" altLang="en-US" dirty="0" smtClean="0"/>
              <a:t> </a:t>
            </a:r>
            <a:r>
              <a:rPr lang="en-US" altLang="zh-TW" dirty="0" smtClean="0"/>
              <a:t>migrations</a:t>
            </a:r>
            <a:r>
              <a:rPr lang="zh-TW" altLang="en-US" dirty="0" smtClean="0"/>
              <a:t>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containers</a:t>
            </a:r>
            <a:r>
              <a:rPr lang="zh-TW" altLang="en-US" dirty="0" smtClean="0"/>
              <a:t> </a:t>
            </a:r>
            <a:r>
              <a:rPr lang="en-US" altLang="zh-TW" dirty="0" smtClean="0"/>
              <a:t>to</a:t>
            </a:r>
            <a:r>
              <a:rPr lang="zh-TW" altLang="en-US" dirty="0" smtClean="0"/>
              <a:t> </a:t>
            </a:r>
            <a:r>
              <a:rPr lang="en-US" altLang="zh-TW" dirty="0" smtClean="0"/>
              <a:t>different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platforms.</a:t>
            </a:r>
            <a:endParaRPr lang="zh-TW" altLang="en-US" dirty="0"/>
          </a:p>
        </p:txBody>
      </p:sp>
      <p:pic>
        <p:nvPicPr>
          <p:cNvPr id="6" name="圖片 5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1790" y="1979932"/>
            <a:ext cx="5791978" cy="242889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357290" y="1979933"/>
            <a:ext cx="114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 1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643174" y="1979933"/>
            <a:ext cx="114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 2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14876" y="2442586"/>
            <a:ext cx="785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 1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500694" y="2442586"/>
            <a:ext cx="785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 2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357950" y="2442586"/>
            <a:ext cx="785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 3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57290" y="2371148"/>
            <a:ext cx="114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latin typeface="Arial" pitchFamily="34" charset="0"/>
                <a:cs typeface="Arial" pitchFamily="34" charset="0"/>
              </a:rPr>
              <a:t>bins/</a:t>
            </a:r>
            <a:r>
              <a:rPr lang="en-US" altLang="zh-TW" sz="1500" b="1" dirty="0" err="1" smtClean="0">
                <a:latin typeface="Arial" pitchFamily="34" charset="0"/>
                <a:cs typeface="Arial" pitchFamily="34" charset="0"/>
              </a:rPr>
              <a:t>libs</a:t>
            </a:r>
            <a:endParaRPr lang="zh-TW" alt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643174" y="2371148"/>
            <a:ext cx="114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latin typeface="Arial" pitchFamily="34" charset="0"/>
                <a:cs typeface="Arial" pitchFamily="34" charset="0"/>
              </a:rPr>
              <a:t>bins/</a:t>
            </a:r>
            <a:r>
              <a:rPr lang="en-US" altLang="zh-TW" sz="1500" b="1" dirty="0" err="1" smtClean="0">
                <a:latin typeface="Arial" pitchFamily="34" charset="0"/>
                <a:cs typeface="Arial" pitchFamily="34" charset="0"/>
              </a:rPr>
              <a:t>libs</a:t>
            </a:r>
            <a:endParaRPr lang="zh-TW" alt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357290" y="2765751"/>
            <a:ext cx="114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Guest OS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643174" y="2765751"/>
            <a:ext cx="114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Guest OS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357290" y="4408825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latin typeface="Arial" pitchFamily="34" charset="0"/>
                <a:cs typeface="Arial" pitchFamily="34" charset="0"/>
              </a:rPr>
              <a:t>Virtual Machines</a:t>
            </a:r>
            <a:endParaRPr lang="zh-TW" alt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357290" y="3551569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Host Operating System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357290" y="3980197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infrastructure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357290" y="3194379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latin typeface="Arial" pitchFamily="34" charset="0"/>
                <a:cs typeface="Arial" pitchFamily="34" charset="0"/>
              </a:rPr>
              <a:t>Hypervisor</a:t>
            </a:r>
            <a:endParaRPr lang="zh-TW" alt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643438" y="2837189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>
                <a:latin typeface="Arial" pitchFamily="34" charset="0"/>
                <a:cs typeface="Arial" pitchFamily="34" charset="0"/>
              </a:rPr>
              <a:t>bins/</a:t>
            </a:r>
            <a:r>
              <a:rPr lang="en-US" altLang="zh-TW" sz="1200" b="1" dirty="0" err="1" smtClean="0">
                <a:latin typeface="Arial" pitchFamily="34" charset="0"/>
                <a:cs typeface="Arial" pitchFamily="34" charset="0"/>
              </a:rPr>
              <a:t>libs</a:t>
            </a:r>
            <a:endParaRPr lang="zh-TW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500694" y="2837189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>
                <a:latin typeface="Arial" pitchFamily="34" charset="0"/>
                <a:cs typeface="Arial" pitchFamily="34" charset="0"/>
              </a:rPr>
              <a:t>bins/</a:t>
            </a:r>
            <a:r>
              <a:rPr lang="en-US" altLang="zh-TW" sz="1200" b="1" dirty="0" err="1" smtClean="0">
                <a:latin typeface="Arial" pitchFamily="34" charset="0"/>
                <a:cs typeface="Arial" pitchFamily="34" charset="0"/>
              </a:rPr>
              <a:t>libs</a:t>
            </a:r>
            <a:endParaRPr lang="zh-TW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286512" y="2837189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>
                <a:latin typeface="Arial" pitchFamily="34" charset="0"/>
                <a:cs typeface="Arial" pitchFamily="34" charset="0"/>
              </a:rPr>
              <a:t>bins/</a:t>
            </a:r>
            <a:r>
              <a:rPr lang="en-US" altLang="zh-TW" sz="1200" b="1" dirty="0" err="1" smtClean="0">
                <a:latin typeface="Arial" pitchFamily="34" charset="0"/>
                <a:cs typeface="Arial" pitchFamily="34" charset="0"/>
              </a:rPr>
              <a:t>libs</a:t>
            </a:r>
            <a:endParaRPr lang="zh-TW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714876" y="3194379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Container Engine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14876" y="3551569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Operating System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714876" y="3980197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infrastructure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714876" y="4408825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latin typeface="Arial" pitchFamily="34" charset="0"/>
                <a:cs typeface="Arial" pitchFamily="34" charset="0"/>
              </a:rPr>
              <a:t>Containers</a:t>
            </a:r>
            <a:endParaRPr lang="zh-TW" altLang="en-US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\\MARKETING\Marketing\MarketingMaterials\素材\_icons\00_4.2iconPNG\Container-St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51569"/>
            <a:ext cx="857256" cy="857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142858"/>
            <a:ext cx="8158162" cy="642942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Containers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Become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Prominent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7842" y="857238"/>
            <a:ext cx="7105992" cy="3659868"/>
          </a:xfrm>
        </p:spPr>
        <p:txBody>
          <a:bodyPr>
            <a:normAutofit/>
          </a:bodyPr>
          <a:lstStyle/>
          <a:p>
            <a:pPr marL="173038" indent="-173038" fontAlgn="base"/>
            <a:r>
              <a:rPr lang="en-US" altLang="zh-TW" dirty="0" smtClean="0"/>
              <a:t>Most</a:t>
            </a:r>
            <a:r>
              <a:rPr lang="zh-TW" altLang="en-US" dirty="0" smtClean="0"/>
              <a:t> </a:t>
            </a:r>
            <a:r>
              <a:rPr lang="en-US" altLang="zh-TW" dirty="0" smtClean="0"/>
              <a:t>software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developers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system</a:t>
            </a:r>
            <a:r>
              <a:rPr lang="zh-TW" altLang="en-US" dirty="0" smtClean="0"/>
              <a:t> </a:t>
            </a:r>
            <a:r>
              <a:rPr lang="en-US" altLang="zh-TW" dirty="0" smtClean="0"/>
              <a:t>administrators</a:t>
            </a:r>
            <a:r>
              <a:rPr lang="zh-TW" altLang="en-US" dirty="0" smtClean="0"/>
              <a:t> </a:t>
            </a:r>
            <a:r>
              <a:rPr lang="en-US" altLang="zh-TW" dirty="0" smtClean="0"/>
              <a:t>use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containers</a:t>
            </a:r>
          </a:p>
          <a:p>
            <a:pPr marL="173038" indent="-173038"/>
            <a:r>
              <a:rPr lang="en-US" altLang="zh-TW" dirty="0" smtClean="0"/>
              <a:t>Fast</a:t>
            </a:r>
            <a:r>
              <a:rPr lang="zh-TW" altLang="en-US" dirty="0" smtClean="0"/>
              <a:t> </a:t>
            </a:r>
            <a:r>
              <a:rPr lang="en-US" altLang="zh-TW" dirty="0" smtClean="0"/>
              <a:t>launch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deploy:</a:t>
            </a:r>
          </a:p>
          <a:p>
            <a:pPr marL="450850" lvl="1" indent="-277813"/>
            <a:r>
              <a:rPr lang="en-US" altLang="zh-TW" sz="1600" dirty="0" smtClean="0"/>
              <a:t>The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use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of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container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allows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each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bare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metal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to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be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defined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as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one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computing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unit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to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accelerate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the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deployment,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upgrade and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maintenance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of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software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applications.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It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takes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only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a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few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dozens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of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minutes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to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deploy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the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settings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of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10,000+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servers.</a:t>
            </a:r>
            <a:endParaRPr lang="en-US" altLang="zh-TW" sz="1600" dirty="0">
              <a:solidFill>
                <a:srgbClr val="C00000"/>
              </a:solidFill>
            </a:endParaRPr>
          </a:p>
          <a:p>
            <a:pPr marL="173038" lvl="1" indent="-173038">
              <a:spcBef>
                <a:spcPts val="1056"/>
              </a:spcBef>
              <a:buFont typeface="Arial" pitchFamily="34" charset="0"/>
              <a:buChar char="•"/>
            </a:pPr>
            <a:r>
              <a:rPr lang="en-US" altLang="zh-TW" dirty="0" smtClean="0"/>
              <a:t>Efficient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operations:</a:t>
            </a:r>
            <a:endParaRPr lang="en-US" altLang="zh-TW" dirty="0"/>
          </a:p>
          <a:p>
            <a:pPr marL="450850" lvl="1" indent="-277813"/>
            <a:r>
              <a:rPr lang="en-US" altLang="zh-TW" sz="1500" dirty="0" smtClean="0"/>
              <a:t>Rebooting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one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server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takes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at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least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a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few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minutes,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yet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rebooting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container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takes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only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a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few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seconds.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Besides,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upgrading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becomes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painless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as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well.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All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we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need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to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do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is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preparing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the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container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image,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which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reduces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the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difficulty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of</a:t>
            </a:r>
            <a:r>
              <a:rPr lang="zh-TW" altLang="en-US" sz="1500" dirty="0" smtClean="0"/>
              <a:t> </a:t>
            </a:r>
            <a:r>
              <a:rPr lang="en-US" altLang="zh-TW" sz="1500" dirty="0" smtClean="0"/>
              <a:t>cross-platform maintenance.</a:t>
            </a:r>
            <a:endParaRPr lang="en-CA" altLang="zh-TW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7242" y="85723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Your</a:t>
            </a:r>
            <a:r>
              <a:rPr lang="zh-TW" altLang="en-US" dirty="0" smtClean="0"/>
              <a:t> </a:t>
            </a:r>
            <a:r>
              <a:rPr lang="en-US" altLang="zh-TW" dirty="0" smtClean="0"/>
              <a:t>personal</a:t>
            </a:r>
            <a:r>
              <a:rPr lang="zh-TW" altLang="en-US" dirty="0" smtClean="0"/>
              <a:t> </a:t>
            </a:r>
            <a:r>
              <a:rPr lang="en-US" altLang="zh-TW" dirty="0" smtClean="0"/>
              <a:t>cloud</a:t>
            </a:r>
            <a:r>
              <a:rPr lang="zh-TW" altLang="en-US" dirty="0" smtClean="0"/>
              <a:t> </a:t>
            </a:r>
            <a:r>
              <a:rPr lang="en-US" altLang="zh-TW" dirty="0" smtClean="0"/>
              <a:t>QNAP</a:t>
            </a:r>
            <a:r>
              <a:rPr lang="zh-TW" altLang="en-US" dirty="0" smtClean="0"/>
              <a:t> </a:t>
            </a:r>
            <a:r>
              <a:rPr lang="en-US" altLang="zh-TW" dirty="0" smtClean="0"/>
              <a:t>NAS</a:t>
            </a:r>
            <a:r>
              <a:rPr lang="zh-TW" altLang="en-US" dirty="0" smtClean="0"/>
              <a:t> </a:t>
            </a:r>
            <a:r>
              <a:rPr lang="en-US" altLang="zh-TW" dirty="0" smtClean="0"/>
              <a:t>is</a:t>
            </a:r>
            <a:r>
              <a:rPr lang="zh-TW" altLang="en-US" dirty="0" smtClean="0"/>
              <a:t> </a:t>
            </a:r>
            <a:r>
              <a:rPr lang="en-US" altLang="zh-TW" dirty="0" smtClean="0"/>
              <a:t>well-prepared</a:t>
            </a:r>
            <a:r>
              <a:rPr lang="zh-TW" altLang="en-US" dirty="0" smtClean="0"/>
              <a:t> </a:t>
            </a:r>
            <a:r>
              <a:rPr lang="en-US" altLang="zh-TW" dirty="0" smtClean="0"/>
              <a:t>for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advent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containers!</a:t>
            </a:r>
            <a:r>
              <a:rPr lang="zh-TW" altLang="en-US" dirty="0" smtClean="0"/>
              <a:t> </a:t>
            </a:r>
            <a:r>
              <a:rPr lang="en-US" altLang="zh-TW" dirty="0" smtClean="0"/>
              <a:t>QNAP's</a:t>
            </a:r>
            <a:r>
              <a:rPr lang="zh-TW" altLang="en-US" dirty="0" smtClean="0"/>
              <a:t> </a:t>
            </a:r>
            <a:r>
              <a:rPr lang="en-US" altLang="zh-TW" dirty="0" smtClean="0"/>
              <a:t>exclusive</a:t>
            </a:r>
            <a:r>
              <a:rPr lang="zh-TW" altLang="en-US" dirty="0" smtClean="0"/>
              <a:t> </a:t>
            </a:r>
            <a:r>
              <a:rPr lang="en-US" altLang="zh-TW" dirty="0" smtClean="0"/>
              <a:t>advantage:</a:t>
            </a:r>
            <a:r>
              <a:rPr lang="zh-TW" altLang="en-US" dirty="0" smtClean="0"/>
              <a:t> </a:t>
            </a:r>
            <a:r>
              <a:rPr lang="en-US" altLang="zh-TW" dirty="0" smtClean="0"/>
              <a:t>we support</a:t>
            </a:r>
            <a:r>
              <a:rPr lang="zh-TW" altLang="en-US" dirty="0" smtClean="0"/>
              <a:t> </a:t>
            </a:r>
            <a:r>
              <a:rPr lang="en-US" altLang="zh-TW" dirty="0" smtClean="0"/>
              <a:t>both</a:t>
            </a:r>
            <a:r>
              <a:rPr lang="zh-TW" altLang="en-US" dirty="0" smtClean="0"/>
              <a:t> </a:t>
            </a:r>
            <a:r>
              <a:rPr lang="en-US" altLang="zh-TW" dirty="0" smtClean="0"/>
              <a:t>LXC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Docker</a:t>
            </a:r>
            <a:r>
              <a:rPr lang="en-US" altLang="zh-TW" baseline="30000" dirty="0" smtClean="0"/>
              <a:t>®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container!</a:t>
            </a:r>
            <a:endParaRPr lang="zh-TW" altLang="en-US" dirty="0" smtClean="0"/>
          </a:p>
        </p:txBody>
      </p:sp>
      <p:sp>
        <p:nvSpPr>
          <p:cNvPr id="19" name="Shape 292"/>
          <p:cNvSpPr/>
          <p:nvPr/>
        </p:nvSpPr>
        <p:spPr>
          <a:xfrm flipH="1">
            <a:off x="4429124" y="2857502"/>
            <a:ext cx="3576784" cy="642942"/>
          </a:xfrm>
          <a:prstGeom prst="chevron">
            <a:avLst>
              <a:gd name="adj" fmla="val 33915"/>
            </a:avLst>
          </a:prstGeom>
          <a:solidFill>
            <a:srgbClr val="00518E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292"/>
          <p:cNvSpPr/>
          <p:nvPr/>
        </p:nvSpPr>
        <p:spPr>
          <a:xfrm flipH="1">
            <a:off x="4424240" y="2000246"/>
            <a:ext cx="3576784" cy="642942"/>
          </a:xfrm>
          <a:prstGeom prst="chevron">
            <a:avLst>
              <a:gd name="adj" fmla="val 33915"/>
            </a:avLst>
          </a:prstGeom>
          <a:solidFill>
            <a:srgbClr val="00518E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7242" y="142858"/>
            <a:ext cx="8229600" cy="642942"/>
          </a:xfrm>
        </p:spPr>
        <p:txBody>
          <a:bodyPr>
            <a:noAutofit/>
          </a:bodyPr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QNAP</a:t>
            </a:r>
            <a:r>
              <a:rPr lang="zh-TW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dirty="0">
                <a:latin typeface="Arial" pitchFamily="34" charset="0"/>
                <a:cs typeface="Arial" pitchFamily="34" charset="0"/>
              </a:rPr>
              <a:t>NAS:</a:t>
            </a:r>
            <a:r>
              <a:rPr lang="zh-TW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Best</a:t>
            </a:r>
            <a:r>
              <a:rPr lang="zh-TW" altLang="en-US" dirty="0" smtClean="0"/>
              <a:t> </a:t>
            </a:r>
            <a:r>
              <a:rPr lang="en-US" altLang="zh-TW" dirty="0" smtClean="0"/>
              <a:t>Platform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4594126" y="2143122"/>
            <a:ext cx="3216731" cy="37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Efficient,</a:t>
            </a:r>
            <a:r>
              <a:rPr lang="zh-TW" altLang="en-US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Privacy-protective</a:t>
            </a:r>
            <a:endParaRPr lang="zh-TW" altLang="en-US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0" name="圖片 1" descr="電腦元素-顯卡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62" y="3786196"/>
            <a:ext cx="911516" cy="500066"/>
          </a:xfrm>
          <a:prstGeom prst="rect">
            <a:avLst/>
          </a:prstGeom>
        </p:spPr>
      </p:pic>
      <p:sp>
        <p:nvSpPr>
          <p:cNvPr id="13" name="矩形 5"/>
          <p:cNvSpPr/>
          <p:nvPr/>
        </p:nvSpPr>
        <p:spPr>
          <a:xfrm>
            <a:off x="4594126" y="3000378"/>
            <a:ext cx="3211847" cy="37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Flexible</a:t>
            </a:r>
            <a:r>
              <a:rPr lang="zh-TW" altLang="en-US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Network</a:t>
            </a:r>
            <a:r>
              <a:rPr lang="zh-TW" altLang="en-US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Settings</a:t>
            </a:r>
            <a:endParaRPr lang="zh-TW" altLang="en-US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6" name="圖片 15" descr="icon8_1507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000246"/>
            <a:ext cx="2514403" cy="2514403"/>
          </a:xfrm>
          <a:prstGeom prst="rect">
            <a:avLst/>
          </a:prstGeom>
        </p:spPr>
      </p:pic>
      <p:sp>
        <p:nvSpPr>
          <p:cNvPr id="20" name="Shape 292"/>
          <p:cNvSpPr/>
          <p:nvPr/>
        </p:nvSpPr>
        <p:spPr>
          <a:xfrm flipH="1">
            <a:off x="4424240" y="3714758"/>
            <a:ext cx="3576784" cy="642942"/>
          </a:xfrm>
          <a:prstGeom prst="chevron">
            <a:avLst>
              <a:gd name="adj" fmla="val 33915"/>
            </a:avLst>
          </a:prstGeom>
          <a:solidFill>
            <a:srgbClr val="00518E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矩形 5"/>
          <p:cNvSpPr/>
          <p:nvPr/>
        </p:nvSpPr>
        <p:spPr>
          <a:xfrm>
            <a:off x="4594126" y="3857634"/>
            <a:ext cx="3216731" cy="37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Supports</a:t>
            </a:r>
            <a:r>
              <a:rPr lang="zh-TW" altLang="en-US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GPU</a:t>
            </a:r>
            <a:r>
              <a:rPr lang="zh-TW" altLang="en-US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computing</a:t>
            </a:r>
            <a:endParaRPr lang="zh-TW" altLang="en-US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2050" name="Picture 2" descr="D:\Mili 明俐\2017.08.31-QIoT Suite Lite 投影片\2017.06.08\素材\07-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7057" y="2500312"/>
            <a:ext cx="1381126" cy="1381126"/>
          </a:xfrm>
          <a:prstGeom prst="rect">
            <a:avLst/>
          </a:prstGeom>
          <a:noFill/>
        </p:spPr>
      </p:pic>
      <p:pic>
        <p:nvPicPr>
          <p:cNvPr id="2051" name="Picture 3" descr="D:\Mili 明俐\2017.08.31-QIoT Suite Lite 投影片\2017.06.08\素材\07-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571618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橢圓 25"/>
          <p:cNvSpPr/>
          <p:nvPr/>
        </p:nvSpPr>
        <p:spPr>
          <a:xfrm>
            <a:off x="571472" y="2945377"/>
            <a:ext cx="1281141" cy="128114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142864"/>
            <a:ext cx="8229600" cy="642936"/>
          </a:xfrm>
        </p:spPr>
        <p:txBody>
          <a:bodyPr/>
          <a:lstStyle/>
          <a:p>
            <a:r>
              <a:rPr lang="en-US" altLang="zh-TW" dirty="0" smtClean="0"/>
              <a:t>Private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Efficient</a:t>
            </a:r>
            <a:endParaRPr lang="zh-TW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714480" y="2857502"/>
            <a:ext cx="6762988" cy="1585040"/>
            <a:chOff x="1144129" y="5092447"/>
            <a:chExt cx="6762988" cy="1495357"/>
          </a:xfrm>
        </p:grpSpPr>
        <p:pic>
          <p:nvPicPr>
            <p:cNvPr id="8" name="圖片 25" descr="運算、儲存單元分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4129" y="5092447"/>
              <a:ext cx="5048895" cy="14369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5092447"/>
              <a:ext cx="2254997" cy="1495357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714348" y="928676"/>
            <a:ext cx="2357407" cy="1857388"/>
            <a:chOff x="179512" y="1275606"/>
            <a:chExt cx="3606670" cy="2880320"/>
          </a:xfrm>
        </p:grpSpPr>
        <p:sp>
          <p:nvSpPr>
            <p:cNvPr id="14" name="Shape 79"/>
            <p:cNvSpPr/>
            <p:nvPr/>
          </p:nvSpPr>
          <p:spPr>
            <a:xfrm>
              <a:off x="179512" y="1275606"/>
              <a:ext cx="3606670" cy="2880320"/>
            </a:xfrm>
            <a:prstGeom prst="roundRect">
              <a:avLst>
                <a:gd name="adj" fmla="val 396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83"/>
            <p:cNvSpPr/>
            <p:nvPr/>
          </p:nvSpPr>
          <p:spPr>
            <a:xfrm rot="5400000">
              <a:off x="3069538" y="1428742"/>
              <a:ext cx="502330" cy="502330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lt1">
                <a:alpha val="22745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714348" y="1142990"/>
            <a:ext cx="2370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Developing and executing software applications/ containers on </a:t>
            </a:r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private clouds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3357555" y="928676"/>
            <a:ext cx="2405269" cy="1857388"/>
            <a:chOff x="179512" y="1275606"/>
            <a:chExt cx="3606670" cy="2880320"/>
          </a:xfrm>
        </p:grpSpPr>
        <p:sp>
          <p:nvSpPr>
            <p:cNvPr id="18" name="Shape 79"/>
            <p:cNvSpPr/>
            <p:nvPr/>
          </p:nvSpPr>
          <p:spPr>
            <a:xfrm>
              <a:off x="179512" y="1275606"/>
              <a:ext cx="3606670" cy="2880320"/>
            </a:xfrm>
            <a:prstGeom prst="roundRect">
              <a:avLst>
                <a:gd name="adj" fmla="val 396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83"/>
            <p:cNvSpPr/>
            <p:nvPr/>
          </p:nvSpPr>
          <p:spPr>
            <a:xfrm rot="5400000">
              <a:off x="3069538" y="1428742"/>
              <a:ext cx="502330" cy="502330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lt1">
                <a:alpha val="22745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3500430" y="1142990"/>
            <a:ext cx="2119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Comprehensive control of container and personal </a:t>
            </a:r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cloud's operation</a:t>
            </a:r>
            <a:endParaRPr lang="en-US" altLang="zh-TW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6024383" y="928676"/>
            <a:ext cx="2405269" cy="1857388"/>
            <a:chOff x="179512" y="1275606"/>
            <a:chExt cx="3606670" cy="2880320"/>
          </a:xfrm>
        </p:grpSpPr>
        <p:sp>
          <p:nvSpPr>
            <p:cNvPr id="22" name="Shape 79"/>
            <p:cNvSpPr/>
            <p:nvPr/>
          </p:nvSpPr>
          <p:spPr>
            <a:xfrm>
              <a:off x="179512" y="1275606"/>
              <a:ext cx="3606670" cy="2880320"/>
            </a:xfrm>
            <a:prstGeom prst="roundRect">
              <a:avLst>
                <a:gd name="adj" fmla="val 396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83"/>
            <p:cNvSpPr/>
            <p:nvPr/>
          </p:nvSpPr>
          <p:spPr>
            <a:xfrm rot="5400000">
              <a:off x="3069538" y="1428742"/>
              <a:ext cx="502330" cy="502330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lt1">
                <a:alpha val="22745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6167258" y="1285866"/>
            <a:ext cx="2029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Optimizing storage and managing great amount of data</a:t>
            </a:r>
            <a:endParaRPr lang="zh-TW" altLang="en-US" b="1" dirty="0" smtClean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28" name="圖片 27" descr="鎖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1347" y="3088253"/>
            <a:ext cx="661390" cy="93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42858"/>
            <a:ext cx="8229600" cy="642942"/>
          </a:xfrm>
        </p:spPr>
        <p:txBody>
          <a:bodyPr/>
          <a:lstStyle/>
          <a:p>
            <a:r>
              <a:rPr lang="en-US" altLang="zh-TW" dirty="0" smtClean="0"/>
              <a:t>Flexible</a:t>
            </a:r>
            <a:r>
              <a:rPr lang="zh-TW" altLang="en-US" dirty="0" smtClean="0"/>
              <a:t> </a:t>
            </a:r>
            <a:r>
              <a:rPr lang="en-US" altLang="zh-TW" dirty="0" smtClean="0"/>
              <a:t>Network</a:t>
            </a:r>
            <a:r>
              <a:rPr lang="zh-TW" altLang="en-US" dirty="0" smtClean="0"/>
              <a:t> </a:t>
            </a:r>
            <a:r>
              <a:rPr lang="en-US" altLang="zh-TW" dirty="0" smtClean="0"/>
              <a:t>Settings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857238"/>
            <a:ext cx="8429684" cy="3394472"/>
          </a:xfrm>
        </p:spPr>
        <p:txBody>
          <a:bodyPr>
            <a:normAutofit/>
          </a:bodyPr>
          <a:lstStyle/>
          <a:p>
            <a:pPr marL="173038" indent="-173038"/>
            <a:r>
              <a:rPr lang="en-US" altLang="zh-TW" dirty="0" smtClean="0"/>
              <a:t>Supports</a:t>
            </a:r>
            <a:r>
              <a:rPr lang="zh-TW" altLang="en-US" dirty="0" smtClean="0"/>
              <a:t> </a:t>
            </a:r>
            <a:r>
              <a:rPr lang="en-US" altLang="zh-TW" dirty="0" smtClean="0"/>
              <a:t>Host,</a:t>
            </a:r>
            <a:r>
              <a:rPr lang="zh-TW" altLang="en-US" dirty="0" smtClean="0"/>
              <a:t> </a:t>
            </a:r>
            <a:r>
              <a:rPr lang="en-US" altLang="zh-TW" dirty="0" smtClean="0"/>
              <a:t>Bridged</a:t>
            </a:r>
            <a:r>
              <a:rPr lang="en-US" altLang="zh-TW" dirty="0"/>
              <a:t>,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NAT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modes.</a:t>
            </a:r>
          </a:p>
          <a:p>
            <a:pPr marL="173038" indent="-173038"/>
            <a:r>
              <a:rPr lang="en-US" altLang="zh-TW" dirty="0"/>
              <a:t>Using Virtual </a:t>
            </a:r>
            <a:r>
              <a:rPr lang="en-US" altLang="zh-TW" dirty="0" smtClean="0"/>
              <a:t>Switches </a:t>
            </a:r>
            <a:r>
              <a:rPr lang="en-US" altLang="zh-TW" dirty="0"/>
              <a:t>to customize </a:t>
            </a:r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network </a:t>
            </a:r>
            <a:r>
              <a:rPr lang="en-US" altLang="zh-TW" dirty="0"/>
              <a:t>environments for containers and VMs.</a:t>
            </a:r>
            <a:endParaRPr lang="en-US" altLang="zh-TW" dirty="0" smtClean="0"/>
          </a:p>
        </p:txBody>
      </p:sp>
      <p:pic>
        <p:nvPicPr>
          <p:cNvPr id="9" name="圖片 8" descr="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000246"/>
            <a:ext cx="6357982" cy="2573617"/>
          </a:xfrm>
          <a:prstGeom prst="rect">
            <a:avLst/>
          </a:prstGeom>
        </p:spPr>
      </p:pic>
      <p:pic>
        <p:nvPicPr>
          <p:cNvPr id="1026" name="Picture 2" descr="\\MARKETING\Marketing\MarketingMaterials\素材\_icons\00_4.2iconPNG\Container-St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643188"/>
            <a:ext cx="1285884" cy="1285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\\MARKETING\Marketing\MarketingMaterials\素材\_icons\00_4.2iconPNG\Virtualization Sta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643188"/>
            <a:ext cx="1285884" cy="1285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 descr="QuAI Architec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654321"/>
            <a:ext cx="5429288" cy="31320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142864"/>
            <a:ext cx="8229600" cy="642936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" pitchFamily="34" charset="0"/>
                <a:cs typeface="Arial" pitchFamily="34" charset="0"/>
              </a:rPr>
              <a:t>GPU-accelerating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857238"/>
            <a:ext cx="842493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QNAP NAS supports expansion graphics </a:t>
            </a:r>
            <a:r>
              <a:rPr lang="en-US" dirty="0"/>
              <a:t>cards to notably enhance the performance of QuAI-relevant container </a:t>
            </a:r>
            <a:r>
              <a:rPr lang="en-US" dirty="0" smtClean="0"/>
              <a:t>applications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21" name="TextBox 12"/>
          <p:cNvSpPr txBox="1"/>
          <p:nvPr/>
        </p:nvSpPr>
        <p:spPr>
          <a:xfrm>
            <a:off x="6007588" y="1999369"/>
            <a:ext cx="177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QuAI</a:t>
            </a:r>
            <a:r>
              <a:rPr lang="en-US" sz="1800" b="1" dirty="0" smtClean="0">
                <a:solidFill>
                  <a:srgbClr val="FF0000"/>
                </a:solidFill>
              </a:rPr>
              <a:t> Containers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6643702" y="2940205"/>
            <a:ext cx="1234680" cy="30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GPU Card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ectangle 7"/>
          <p:cNvSpPr/>
          <p:nvPr/>
        </p:nvSpPr>
        <p:spPr>
          <a:xfrm>
            <a:off x="1714480" y="2081758"/>
            <a:ext cx="756381" cy="254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CNTK</a:t>
            </a:r>
            <a:endParaRPr lang="en-US" sz="1800" b="1" dirty="0"/>
          </a:p>
        </p:txBody>
      </p:sp>
      <p:sp>
        <p:nvSpPr>
          <p:cNvPr id="24" name="Rectangle 8"/>
          <p:cNvSpPr/>
          <p:nvPr/>
        </p:nvSpPr>
        <p:spPr>
          <a:xfrm>
            <a:off x="2537022" y="2072017"/>
            <a:ext cx="891970" cy="2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MXNet</a:t>
            </a:r>
            <a:endParaRPr lang="en-US" sz="1800" b="1" dirty="0"/>
          </a:p>
        </p:txBody>
      </p:sp>
      <p:sp>
        <p:nvSpPr>
          <p:cNvPr id="25" name="Rectangle 9"/>
          <p:cNvSpPr/>
          <p:nvPr/>
        </p:nvSpPr>
        <p:spPr>
          <a:xfrm>
            <a:off x="3446963" y="2023719"/>
            <a:ext cx="1339351" cy="3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TensorFlow</a:t>
            </a:r>
            <a:endParaRPr lang="en-US" sz="1800" b="1" dirty="0"/>
          </a:p>
        </p:txBody>
      </p:sp>
      <p:sp>
        <p:nvSpPr>
          <p:cNvPr id="26" name="Rectangle 10"/>
          <p:cNvSpPr/>
          <p:nvPr/>
        </p:nvSpPr>
        <p:spPr>
          <a:xfrm>
            <a:off x="4929190" y="2081758"/>
            <a:ext cx="756381" cy="254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Caffe</a:t>
            </a:r>
            <a:endParaRPr lang="en-US" sz="1800" b="1" dirty="0"/>
          </a:p>
        </p:txBody>
      </p:sp>
      <p:sp>
        <p:nvSpPr>
          <p:cNvPr id="27" name="Rectangle 3"/>
          <p:cNvSpPr/>
          <p:nvPr/>
        </p:nvSpPr>
        <p:spPr>
          <a:xfrm>
            <a:off x="1672038" y="3218465"/>
            <a:ext cx="3640085" cy="437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QTS 4.3.4</a:t>
            </a:r>
            <a:endParaRPr lang="en-US" sz="1800" b="1" dirty="0"/>
          </a:p>
        </p:txBody>
      </p:sp>
      <p:sp>
        <p:nvSpPr>
          <p:cNvPr id="28" name="Rectangle 4"/>
          <p:cNvSpPr/>
          <p:nvPr/>
        </p:nvSpPr>
        <p:spPr>
          <a:xfrm>
            <a:off x="1672038" y="3752823"/>
            <a:ext cx="3640085" cy="401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QNAP NAS + GPU</a:t>
            </a:r>
            <a:endParaRPr lang="en-US" sz="1800" b="1" dirty="0"/>
          </a:p>
        </p:txBody>
      </p:sp>
      <p:sp>
        <p:nvSpPr>
          <p:cNvPr id="29" name="Rectangle 6"/>
          <p:cNvSpPr/>
          <p:nvPr/>
        </p:nvSpPr>
        <p:spPr>
          <a:xfrm>
            <a:off x="1672038" y="2725891"/>
            <a:ext cx="3685780" cy="378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Container Station</a:t>
            </a:r>
            <a:r>
              <a:rPr lang="zh-TW" altLang="en-US" sz="1800" b="1" dirty="0" smtClean="0"/>
              <a:t> </a:t>
            </a:r>
            <a:r>
              <a:rPr lang="en-US" altLang="zh-TW" sz="1800" b="1" dirty="0" smtClean="0"/>
              <a:t>1.8</a:t>
            </a:r>
            <a:endParaRPr lang="en-US" sz="1800" b="1" dirty="0"/>
          </a:p>
        </p:txBody>
      </p:sp>
      <p:pic>
        <p:nvPicPr>
          <p:cNvPr id="30" name="Picture 2" descr="https://www.qnap.com/solution/container_station/_images/ContainerSt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764264"/>
            <a:ext cx="318816" cy="318817"/>
          </a:xfrm>
          <a:prstGeom prst="rect">
            <a:avLst/>
          </a:prstGeom>
          <a:noFill/>
        </p:spPr>
      </p:pic>
      <p:sp>
        <p:nvSpPr>
          <p:cNvPr id="16" name="內容版面配置區 2"/>
          <p:cNvSpPr txBox="1">
            <a:spLocks/>
          </p:cNvSpPr>
          <p:nvPr/>
        </p:nvSpPr>
        <p:spPr>
          <a:xfrm>
            <a:off x="467544" y="4357700"/>
            <a:ext cx="4734834" cy="466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* </a:t>
            </a:r>
            <a:r>
              <a:rPr lang="en-US" altLang="zh-TW" sz="1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Supported</a:t>
            </a:r>
            <a:r>
              <a:rPr lang="zh-TW" altLang="en-US" sz="1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1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models</a:t>
            </a:r>
            <a:r>
              <a:rPr lang="zh-TW" altLang="en-US" sz="1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： </a:t>
            </a:r>
            <a:r>
              <a:rPr lang="en-US" altLang="zh-TW" sz="1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TS-x77</a:t>
            </a:r>
            <a:r>
              <a:rPr lang="zh-TW" altLang="en-US" sz="1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1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and</a:t>
            </a:r>
            <a:r>
              <a:rPr lang="zh-TW" altLang="en-US" sz="1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1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TS-1685</a:t>
            </a:r>
            <a:endParaRPr lang="zh-TW" altLang="en-US" sz="16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5026</TotalTime>
  <Words>1247</Words>
  <Application>Microsoft Macintosh PowerPoint</Application>
  <PresentationFormat>如螢幕大小 (16:9)</PresentationFormat>
  <Paragraphs>184</Paragraphs>
  <Slides>31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Office 佈景主題</vt:lpstr>
      <vt:lpstr>Container Station</vt:lpstr>
      <vt:lpstr>Agenda</vt:lpstr>
      <vt:lpstr>What is a container?</vt:lpstr>
      <vt:lpstr>Container 101</vt:lpstr>
      <vt:lpstr>Containers Become Prominent</vt:lpstr>
      <vt:lpstr>QNAP NAS: The Best Platform</vt:lpstr>
      <vt:lpstr>Private &amp; Efficient</vt:lpstr>
      <vt:lpstr>Flexible Network Settings</vt:lpstr>
      <vt:lpstr>GPU-accelerating</vt:lpstr>
      <vt:lpstr>Experience Container Station Right Away!</vt:lpstr>
      <vt:lpstr>Container Station</vt:lpstr>
      <vt:lpstr>投影片 12</vt:lpstr>
      <vt:lpstr>Overview of All containers and Management Tools</vt:lpstr>
      <vt:lpstr>投影片 14</vt:lpstr>
      <vt:lpstr>投影片 15</vt:lpstr>
      <vt:lpstr>Built-in Docker® Hub MarketPlace</vt:lpstr>
      <vt:lpstr>Easily Downloadable Tools</vt:lpstr>
      <vt:lpstr>投影片 18</vt:lpstr>
      <vt:lpstr>投影片 19</vt:lpstr>
      <vt:lpstr>投影片 20</vt:lpstr>
      <vt:lpstr>投影片 21</vt:lpstr>
      <vt:lpstr>投影片 22</vt:lpstr>
      <vt:lpstr>FAQ (1/3)</vt:lpstr>
      <vt:lpstr>FAQ (2/3)</vt:lpstr>
      <vt:lpstr>FAQ (3/3)</vt:lpstr>
      <vt:lpstr>投影片 26</vt:lpstr>
      <vt:lpstr>Joining Development</vt:lpstr>
      <vt:lpstr>Comprehensive Development Support</vt:lpstr>
      <vt:lpstr>投影片 29</vt:lpstr>
      <vt:lpstr>Supported Model list</vt:lpstr>
      <vt:lpstr>Your Best Choice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Judy Chen</dc:creator>
  <cp:lastModifiedBy>ChrisTest</cp:lastModifiedBy>
  <cp:revision>324</cp:revision>
  <cp:lastPrinted>2018-02-21T11:01:54Z</cp:lastPrinted>
  <dcterms:created xsi:type="dcterms:W3CDTF">2018-02-02T02:37:50Z</dcterms:created>
  <dcterms:modified xsi:type="dcterms:W3CDTF">2018-02-22T07:02:25Z</dcterms:modified>
</cp:coreProperties>
</file>