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6" r:id="rId2"/>
    <p:sldId id="291" r:id="rId3"/>
    <p:sldId id="262" r:id="rId4"/>
    <p:sldId id="257" r:id="rId5"/>
    <p:sldId id="263" r:id="rId6"/>
    <p:sldId id="261" r:id="rId7"/>
    <p:sldId id="258" r:id="rId8"/>
    <p:sldId id="264" r:id="rId9"/>
    <p:sldId id="265" r:id="rId10"/>
    <p:sldId id="283" r:id="rId11"/>
    <p:sldId id="284" r:id="rId12"/>
    <p:sldId id="281" r:id="rId13"/>
    <p:sldId id="280" r:id="rId14"/>
    <p:sldId id="282" r:id="rId15"/>
    <p:sldId id="279" r:id="rId16"/>
    <p:sldId id="273" r:id="rId17"/>
    <p:sldId id="276" r:id="rId18"/>
    <p:sldId id="269" r:id="rId19"/>
    <p:sldId id="270" r:id="rId20"/>
    <p:sldId id="285" r:id="rId21"/>
    <p:sldId id="271" r:id="rId22"/>
    <p:sldId id="286" r:id="rId23"/>
    <p:sldId id="289" r:id="rId24"/>
    <p:sldId id="298" r:id="rId25"/>
    <p:sldId id="296" r:id="rId26"/>
    <p:sldId id="295" r:id="rId27"/>
    <p:sldId id="290" r:id="rId28"/>
    <p:sldId id="292" r:id="rId29"/>
    <p:sldId id="294" r:id="rId30"/>
    <p:sldId id="287" r:id="rId31"/>
    <p:sldId id="297" r:id="rId32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10" autoAdjust="0"/>
    <p:restoredTop sz="83882" autoAdjust="0"/>
  </p:normalViewPr>
  <p:slideViewPr>
    <p:cSldViewPr>
      <p:cViewPr>
        <p:scale>
          <a:sx n="112" d="100"/>
          <a:sy n="112" d="100"/>
        </p:scale>
        <p:origin x="1160" y="128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19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4A4C4-C3BE-E842-B9AD-F5880B4D76C9}" type="datetimeFigureOut">
              <a:rPr lang="en-US" smtClean="0"/>
              <a:t>2/22/18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A11B6-341D-8346-9843-DB0D1683D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96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0B1DB-EACF-42C7-98BB-71EBA343AC5D}" type="datetimeFigureOut">
              <a:rPr lang="zh-TW" altLang="en-US" smtClean="0"/>
              <a:pPr/>
              <a:t>2018/2/22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B4AE1-7D5B-47C7-8419-762D65B95A6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容器的運作不會模擬硬體資源，故相對於 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VM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，容器並沒有額外運行作業系統 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(Guest OS)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。簡而言之，容器就是虛擬化「應用程序及其相對應的環境」。</a:t>
            </a:r>
            <a:endParaRPr lang="en-US" altLang="zh-TW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1.VM 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的映像檔通常落在數 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GB 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至數十 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GB 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都有，而容器映像檔一般最大也才數百 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。如此輕量級的特性，讓映像檔管理以及 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 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的啟動、關閉流程皆方便迅速許多。</a:t>
            </a:r>
            <a:endParaRPr lang="en-US" altLang="zh-TW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容器的移轉性強；只要在實體伺服器上安裝了 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Docker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，無論 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Host OS 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為任何作業環境，皆能正常運行容器化後的應用程序。</a:t>
            </a:r>
            <a:endParaRPr lang="en-US" altLang="zh-TW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容器擁有不可變的特性，意指只要 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 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能正常運作一次，未來不必擔心系統環境變動造成 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 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出錯。</a:t>
            </a:r>
            <a:endParaRPr lang="en-US" altLang="zh-TW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透過 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Docker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容器引擎，容器的開發、管理與運行非常簡易，因此實踐 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DevOps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的運作 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(Development + Operation)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，解決以往常見開發與維運立場不一的問題。</a:t>
            </a:r>
            <a:endParaRPr lang="en-US" altLang="zh-TW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1" dirty="0" smtClean="0"/>
              <a:t>看需求選擇 </a:t>
            </a:r>
            <a:r>
              <a:rPr lang="en-US" altLang="zh-TW" b="1" dirty="0" smtClean="0"/>
              <a:t>VM </a:t>
            </a:r>
            <a:r>
              <a:rPr lang="zh-TW" altLang="en-US" b="1" dirty="0" smtClean="0"/>
              <a:t>或是 </a:t>
            </a:r>
            <a:r>
              <a:rPr lang="en-US" altLang="zh-TW" b="1" dirty="0" smtClean="0"/>
              <a:t>Container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在選擇使用容器或虛擬機時，有些很關鍵的因素必須深入考量，其中， 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 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所運作的環境便尤其重要。前面提及容器不可變之特性，雖然非常有利於 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 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的運行，但同時也意味著將無法隨意修改系統環境。如此一來，若維運人員需要升級或更動系統設置 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(System Configuration) 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時，則會遇到不少麻煩，通常也必須由開發人員協助深入改寫程序。反之，在使用 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VM 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的情況下，維運人員將能夠相對輕易地管理系統環境。</a:t>
            </a:r>
            <a:endParaRPr lang="en-CA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B4AE1-7D5B-47C7-8419-762D65B95A61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dirty="0" smtClean="0"/>
              <a:t>總覽</a:t>
            </a:r>
            <a:endParaRPr lang="en-US" altLang="zh-TW" sz="1200" dirty="0" smtClean="0"/>
          </a:p>
          <a:p>
            <a:r>
              <a:rPr lang="zh-TW" altLang="en-US" sz="1200" dirty="0" smtClean="0"/>
              <a:t>建立容器 </a:t>
            </a:r>
            <a:r>
              <a:rPr lang="en-US" altLang="zh-TW" sz="1200" dirty="0" smtClean="0"/>
              <a:t>(</a:t>
            </a:r>
            <a:r>
              <a:rPr lang="zh-TW" altLang="en-US" sz="1200" dirty="0" smtClean="0"/>
              <a:t>安裝精靈、</a:t>
            </a:r>
            <a:r>
              <a:rPr lang="en-US" altLang="zh-TW" sz="1200" dirty="0" smtClean="0"/>
              <a:t>GPU</a:t>
            </a:r>
            <a:r>
              <a:rPr lang="zh-TW" altLang="en-US" sz="1200" dirty="0" smtClean="0"/>
              <a:t> 擴充</a:t>
            </a:r>
            <a:r>
              <a:rPr lang="en-US" altLang="zh-TW" sz="1200" dirty="0" smtClean="0"/>
              <a:t>)</a:t>
            </a:r>
          </a:p>
          <a:p>
            <a:r>
              <a:rPr lang="zh-TW" altLang="en-US" sz="1200" dirty="0" smtClean="0"/>
              <a:t>匯入匯出</a:t>
            </a:r>
            <a:endParaRPr lang="en-US" altLang="zh-TW" sz="1200" dirty="0" smtClean="0"/>
          </a:p>
          <a:p>
            <a:r>
              <a:rPr lang="zh-TW" altLang="en-US" sz="1200" dirty="0" smtClean="0"/>
              <a:t>紀錄</a:t>
            </a:r>
            <a:endParaRPr lang="en-US" altLang="zh-TW" sz="1200" dirty="0" smtClean="0"/>
          </a:p>
          <a:p>
            <a:r>
              <a:rPr lang="zh-TW" altLang="en-US" sz="1200" dirty="0" smtClean="0"/>
              <a:t>屬性 </a:t>
            </a:r>
            <a:r>
              <a:rPr lang="en-US" altLang="zh-TW" sz="1200" dirty="0" smtClean="0"/>
              <a:t>(</a:t>
            </a:r>
            <a:r>
              <a:rPr lang="zh-TW" altLang="en-US" sz="1200" dirty="0" smtClean="0"/>
              <a:t>網段、倉庫伺服器、應用程式倉庫、憑證</a:t>
            </a:r>
            <a:r>
              <a:rPr lang="en-US" altLang="zh-TW" sz="1200" dirty="0" smtClean="0"/>
              <a:t>)</a:t>
            </a:r>
          </a:p>
          <a:p>
            <a:r>
              <a:rPr lang="zh-TW" altLang="en-US" sz="1200" dirty="0" smtClean="0"/>
              <a:t>映像檔</a:t>
            </a:r>
            <a:endParaRPr lang="en-US" altLang="zh-TW" sz="1200" dirty="0" smtClean="0"/>
          </a:p>
          <a:p>
            <a:r>
              <a:rPr lang="zh-TW" altLang="en-US" sz="1200" dirty="0" smtClean="0"/>
              <a:t>儲存空間</a:t>
            </a:r>
            <a:endParaRPr lang="en-US" altLang="zh-TW" sz="1200" dirty="0" smtClean="0"/>
          </a:p>
          <a:p>
            <a:r>
              <a:rPr lang="zh-TW" altLang="en-US" sz="1200" dirty="0" smtClean="0"/>
              <a:t>虛擬交換器結合 </a:t>
            </a:r>
            <a:r>
              <a:rPr lang="en-US" altLang="zh-TW" sz="1200" dirty="0" smtClean="0"/>
              <a:t>VM</a:t>
            </a:r>
            <a:r>
              <a:rPr lang="zh-TW" altLang="en-US" sz="1200" dirty="0" smtClean="0"/>
              <a:t> 應用</a:t>
            </a:r>
            <a:endParaRPr lang="en-US" altLang="zh-TW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B4AE1-7D5B-47C7-8419-762D65B95A61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4414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B4AE1-7D5B-47C7-8419-762D65B95A61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3569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維運：開發與維運之間的效率，透過容器技術大幅降低開發時間與快速應變市場反應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B4AE1-7D5B-47C7-8419-762D65B95A61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公有雲收費模式複雜</a:t>
            </a:r>
            <a:endParaRPr lang="en-US" altLang="zh-TW" dirty="0" smtClean="0"/>
          </a:p>
          <a:p>
            <a:r>
              <a:rPr lang="zh-TW" altLang="en-US" dirty="0" smtClean="0"/>
              <a:t>隱私權和資安規範等都是潛在議題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B4AE1-7D5B-47C7-8419-762D65B95A61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B4AE1-7D5B-47C7-8419-762D65B95A61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B4AE1-7D5B-47C7-8419-762D65B95A61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B4AE1-7D5B-47C7-8419-762D65B95A61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6170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B4AE1-7D5B-47C7-8419-762D65B95A61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B4AE1-7D5B-47C7-8419-762D65B95A61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4833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B4AE1-7D5B-47C7-8419-762D65B95A61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 descr="0222_16比9_封面母片_(ZH+EN)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786050" y="1071552"/>
            <a:ext cx="5715040" cy="1571636"/>
          </a:xfrm>
        </p:spPr>
        <p:txBody>
          <a:bodyPr>
            <a:noAutofit/>
          </a:bodyPr>
          <a:lstStyle>
            <a:lvl1pPr>
              <a:defRPr sz="5000" b="1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786050" y="2928940"/>
            <a:ext cx="5715040" cy="1143008"/>
          </a:xfrm>
        </p:spPr>
        <p:txBody>
          <a:bodyPr>
            <a:noAutofit/>
          </a:bodyPr>
          <a:lstStyle>
            <a:lvl1pPr marL="0" indent="0" algn="ctr">
              <a:buNone/>
              <a:defRPr sz="3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6B45-8302-44F7-B3EA-9B2BF240E298}" type="datetimeFigureOut">
              <a:rPr lang="zh-TW" altLang="en-US" smtClean="0"/>
              <a:pPr/>
              <a:t>2018/2/22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CF2F-98AD-4980-914B-F6DB257C3A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6B45-8302-44F7-B3EA-9B2BF240E298}" type="datetimeFigureOut">
              <a:rPr lang="zh-TW" altLang="en-US" smtClean="0"/>
              <a:pPr/>
              <a:t>2018/2/22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CF2F-98AD-4980-914B-F6DB257C3A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6B45-8302-44F7-B3EA-9B2BF240E298}" type="datetimeFigureOut">
              <a:rPr lang="zh-TW" altLang="en-US" smtClean="0"/>
              <a:pPr/>
              <a:t>2018/2/22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CF2F-98AD-4980-914B-F6DB257C3A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0222_16比9_內頁母片_(ZH+EN)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 b="1">
                <a:latin typeface="微軟正黑體" pitchFamily="34" charset="-120"/>
                <a:ea typeface="微軟正黑體" pitchFamily="34" charset="-120"/>
              </a:defRPr>
            </a:lvl1pPr>
            <a:lvl2pPr>
              <a:defRPr sz="2000" b="1">
                <a:latin typeface="微軟正黑體" pitchFamily="34" charset="-120"/>
                <a:ea typeface="微軟正黑體" pitchFamily="34" charset="-120"/>
              </a:defRPr>
            </a:lvl2pPr>
            <a:lvl3pPr>
              <a:defRPr sz="2000" b="1">
                <a:latin typeface="微軟正黑體" pitchFamily="34" charset="-120"/>
                <a:ea typeface="微軟正黑體" pitchFamily="34" charset="-120"/>
              </a:defRPr>
            </a:lvl3pPr>
            <a:lvl4pPr>
              <a:defRPr sz="2000" b="1">
                <a:latin typeface="微軟正黑體" pitchFamily="34" charset="-120"/>
                <a:ea typeface="微軟正黑體" pitchFamily="34" charset="-120"/>
              </a:defRPr>
            </a:lvl4pPr>
            <a:lvl5pPr>
              <a:defRPr sz="2000" b="1"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6B45-8302-44F7-B3EA-9B2BF240E298}" type="datetimeFigureOut">
              <a:rPr lang="zh-TW" altLang="en-US" smtClean="0"/>
              <a:pPr/>
              <a:t>2018/2/22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CF2F-98AD-4980-914B-F6DB257C3A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0222_16比9_分頁母片_(ZH+EN)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Autofit/>
          </a:bodyPr>
          <a:lstStyle>
            <a:lvl1pPr algn="l">
              <a:defRPr sz="5500" b="1" cap="all"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6B45-8302-44F7-B3EA-9B2BF240E298}" type="datetimeFigureOut">
              <a:rPr lang="zh-TW" altLang="en-US" smtClean="0"/>
              <a:pPr/>
              <a:t>2018/2/22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CF2F-98AD-4980-914B-F6DB257C3A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6B45-8302-44F7-B3EA-9B2BF240E298}" type="datetimeFigureOut">
              <a:rPr lang="zh-TW" altLang="en-US" smtClean="0"/>
              <a:pPr/>
              <a:t>2018/2/22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CF2F-98AD-4980-914B-F6DB257C3A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6B45-8302-44F7-B3EA-9B2BF240E298}" type="datetimeFigureOut">
              <a:rPr lang="zh-TW" altLang="en-US" smtClean="0"/>
              <a:pPr/>
              <a:t>2018/2/22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CF2F-98AD-4980-914B-F6DB257C3A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6B45-8302-44F7-B3EA-9B2BF240E298}" type="datetimeFigureOut">
              <a:rPr lang="zh-TW" altLang="en-US" smtClean="0"/>
              <a:pPr/>
              <a:t>2018/2/22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CF2F-98AD-4980-914B-F6DB257C3A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6B45-8302-44F7-B3EA-9B2BF240E298}" type="datetimeFigureOut">
              <a:rPr lang="zh-TW" altLang="en-US" smtClean="0"/>
              <a:pPr/>
              <a:t>2018/2/22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CF2F-98AD-4980-914B-F6DB257C3A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6B45-8302-44F7-B3EA-9B2BF240E298}" type="datetimeFigureOut">
              <a:rPr lang="zh-TW" altLang="en-US" smtClean="0"/>
              <a:pPr/>
              <a:t>2018/2/22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CF2F-98AD-4980-914B-F6DB257C3A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6B45-8302-44F7-B3EA-9B2BF240E298}" type="datetimeFigureOut">
              <a:rPr lang="zh-TW" altLang="en-US" smtClean="0"/>
              <a:pPr/>
              <a:t>2018/2/22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CF2F-98AD-4980-914B-F6DB257C3A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A6B45-8302-44F7-B3EA-9B2BF240E298}" type="datetimeFigureOut">
              <a:rPr lang="zh-TW" altLang="en-US" smtClean="0"/>
              <a:pPr/>
              <a:t>2018/2/22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ACF2F-98AD-4980-914B-F6DB257C3A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Relationship Id="rId3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png"/><Relationship Id="rId3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2.png"/><Relationship Id="rId3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7.png"/><Relationship Id="rId1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8" Type="http://schemas.openxmlformats.org/officeDocument/2006/relationships/image" Target="../media/image54.jpeg"/><Relationship Id="rId9" Type="http://schemas.openxmlformats.org/officeDocument/2006/relationships/image" Target="../media/image55.png"/><Relationship Id="rId10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6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786050" y="2928940"/>
            <a:ext cx="5715040" cy="642942"/>
          </a:xfrm>
        </p:spPr>
        <p:txBody>
          <a:bodyPr>
            <a:noAutofit/>
          </a:bodyPr>
          <a:lstStyle/>
          <a:p>
            <a:r>
              <a:rPr lang="zh-TW" altLang="en-US" sz="3200" dirty="0"/>
              <a:t>玩轉容器世界讓您創意無</a:t>
            </a:r>
            <a:r>
              <a:rPr lang="zh-TW" altLang="en-US" sz="3200" dirty="0" smtClean="0"/>
              <a:t>極限</a:t>
            </a:r>
            <a:endParaRPr lang="zh-TW" altLang="en-US" sz="3200" b="0" dirty="0" smtClean="0"/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2786050" y="1071552"/>
            <a:ext cx="5715040" cy="1571636"/>
          </a:xfrm>
        </p:spPr>
        <p:txBody>
          <a:bodyPr/>
          <a:lstStyle/>
          <a:p>
            <a:pPr lvl="0"/>
            <a:r>
              <a:rPr lang="en-US" altLang="zh-TW" sz="4200" dirty="0" smtClean="0">
                <a:ln w="12700">
                  <a:noFill/>
                </a:ln>
                <a:blipFill>
                  <a:blip r:embed="rId2"/>
                  <a:stretch>
                    <a:fillRect/>
                  </a:stretch>
                </a:blipFill>
              </a:rPr>
              <a:t>Container</a:t>
            </a:r>
            <a:r>
              <a:rPr lang="zh-TW" altLang="en-US" sz="4200" dirty="0" smtClean="0">
                <a:ln w="12700">
                  <a:noFill/>
                </a:ln>
                <a:blipFill>
                  <a:blip r:embed="rId2"/>
                  <a:stretch>
                    <a:fillRect/>
                  </a:stretch>
                </a:blipFill>
              </a:rPr>
              <a:t> </a:t>
            </a:r>
            <a:r>
              <a:rPr lang="en-US" altLang="zh-TW" sz="4200" dirty="0" smtClean="0">
                <a:ln w="12700">
                  <a:noFill/>
                </a:ln>
                <a:blipFill>
                  <a:blip r:embed="rId2"/>
                  <a:stretch>
                    <a:fillRect/>
                  </a:stretch>
                </a:blipFill>
              </a:rPr>
              <a:t>Station</a:t>
            </a:r>
            <a:r>
              <a:rPr lang="en-US" altLang="zh-TW" sz="4300" dirty="0" smtClean="0">
                <a:ln w="12700">
                  <a:noFill/>
                </a:ln>
                <a:blipFill>
                  <a:blip r:embed="rId2"/>
                  <a:stretch>
                    <a:fillRect/>
                  </a:stretch>
                </a:blipFill>
              </a:rPr>
              <a:t/>
            </a:r>
            <a:br>
              <a:rPr lang="en-US" altLang="zh-TW" sz="4300" dirty="0" smtClean="0">
                <a:ln w="12700">
                  <a:noFill/>
                </a:ln>
                <a:blipFill>
                  <a:blip r:embed="rId2"/>
                  <a:stretch>
                    <a:fillRect/>
                  </a:stretch>
                </a:blipFill>
              </a:rPr>
            </a:br>
            <a:r>
              <a:rPr lang="zh-TW" altLang="en-US" dirty="0" smtClean="0">
                <a:ln w="12700">
                  <a:noFill/>
                </a:ln>
                <a:blipFill>
                  <a:blip r:embed="rId2"/>
                  <a:stretch>
                    <a:fillRect/>
                  </a:stretch>
                </a:blipFill>
              </a:rPr>
              <a:t>軟體容器工作站</a:t>
            </a:r>
            <a:endParaRPr lang="en-US" altLang="zh-TW" dirty="0" smtClean="0">
              <a:ln w="12700">
                <a:noFill/>
              </a:ln>
              <a:blipFill>
                <a:blip r:embed="rId2"/>
                <a:stretch>
                  <a:fillRect/>
                </a:stretch>
              </a:blip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7224" y="142858"/>
            <a:ext cx="7839920" cy="85725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馬上體驗軟體容器工作站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  <p:pic>
        <p:nvPicPr>
          <p:cNvPr id="5" name="圖片 4" descr="Image 7.png"/>
          <p:cNvPicPr>
            <a:picLocks noChangeAspect="1"/>
          </p:cNvPicPr>
          <p:nvPr/>
        </p:nvPicPr>
        <p:blipFill>
          <a:blip r:embed="rId2" cstate="print"/>
          <a:srcRect t="2002"/>
          <a:stretch>
            <a:fillRect/>
          </a:stretch>
        </p:blipFill>
        <p:spPr>
          <a:xfrm>
            <a:off x="428596" y="1000114"/>
            <a:ext cx="6226634" cy="3000396"/>
          </a:xfrm>
          <a:prstGeom prst="roundRect">
            <a:avLst>
              <a:gd name="adj" fmla="val 3206"/>
            </a:avLst>
          </a:prstGeom>
        </p:spPr>
      </p:pic>
      <p:pic>
        <p:nvPicPr>
          <p:cNvPr id="6" name="圖片 5" descr="Image 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2196924"/>
            <a:ext cx="3793054" cy="2375090"/>
          </a:xfrm>
          <a:prstGeom prst="roundRect">
            <a:avLst>
              <a:gd name="adj" fmla="val 3653"/>
            </a:avLst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圖片 23" descr="TAG-2-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571882"/>
            <a:ext cx="5814435" cy="12144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圖片 22" descr="TAG-2-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571750"/>
            <a:ext cx="5814435" cy="12144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圖片 21" descr="TAG-2-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714494"/>
            <a:ext cx="5814435" cy="10001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圖片 16" descr="TAG-2-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857238"/>
            <a:ext cx="5814435" cy="10001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圖片 13" descr="icon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928676"/>
            <a:ext cx="1000132" cy="100013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42864"/>
            <a:ext cx="8229600" cy="857250"/>
          </a:xfrm>
        </p:spPr>
        <p:txBody>
          <a:bodyPr/>
          <a:lstStyle/>
          <a:p>
            <a:r>
              <a:rPr lang="zh-TW" altLang="en-US" dirty="0" smtClean="0"/>
              <a:t>軟體容器工作站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9495" y="1040772"/>
            <a:ext cx="5258455" cy="673722"/>
          </a:xfrm>
        </p:spPr>
        <p:txBody>
          <a:bodyPr>
            <a:noAutofit/>
          </a:bodyPr>
          <a:lstStyle/>
          <a:p>
            <a:pPr marL="180000">
              <a:spcBef>
                <a:spcPts val="0"/>
              </a:spcBef>
              <a:buNone/>
            </a:pPr>
            <a:r>
              <a:rPr lang="zh-TW" altLang="en-US" dirty="0" smtClean="0">
                <a:solidFill>
                  <a:srgbClr val="7030A0"/>
                </a:solidFill>
              </a:rPr>
              <a:t>直覺的圖像化管理</a:t>
            </a:r>
            <a:endParaRPr lang="en-US" altLang="zh-TW" dirty="0" smtClean="0">
              <a:solidFill>
                <a:srgbClr val="7030A0"/>
              </a:solidFill>
            </a:endParaRPr>
          </a:p>
          <a:p>
            <a:pPr marL="180000">
              <a:spcBef>
                <a:spcPts val="0"/>
              </a:spcBef>
              <a:buNone/>
            </a:pPr>
            <a:r>
              <a:rPr lang="zh-TW" altLang="en-US" sz="1600" dirty="0" smtClean="0"/>
              <a:t>總覽所有軟體容器，包含各項容器資訊</a:t>
            </a:r>
            <a:endParaRPr lang="en-US" altLang="zh-TW" sz="1600" dirty="0" smtClean="0"/>
          </a:p>
        </p:txBody>
      </p:sp>
      <p:pic>
        <p:nvPicPr>
          <p:cNvPr id="13" name="圖片 12" descr="qpkg_5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2071684"/>
            <a:ext cx="1018008" cy="1018008"/>
          </a:xfrm>
          <a:prstGeom prst="rect">
            <a:avLst/>
          </a:prstGeom>
        </p:spPr>
      </p:pic>
      <p:pic>
        <p:nvPicPr>
          <p:cNvPr id="15" name="圖片 14" descr="icon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00958" y="928676"/>
            <a:ext cx="1000132" cy="1000132"/>
          </a:xfrm>
          <a:prstGeom prst="rect">
            <a:avLst/>
          </a:prstGeom>
        </p:spPr>
      </p:pic>
      <p:pic>
        <p:nvPicPr>
          <p:cNvPr id="16" name="圖片 15" descr="icon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00958" y="2089560"/>
            <a:ext cx="1000132" cy="1000132"/>
          </a:xfrm>
          <a:prstGeom prst="rect">
            <a:avLst/>
          </a:prstGeom>
        </p:spPr>
      </p:pic>
      <p:sp>
        <p:nvSpPr>
          <p:cNvPr id="12" name="內容版面配置區 2"/>
          <p:cNvSpPr txBox="1">
            <a:spLocks/>
          </p:cNvSpPr>
          <p:nvPr/>
        </p:nvSpPr>
        <p:spPr>
          <a:xfrm>
            <a:off x="1099495" y="3714758"/>
            <a:ext cx="5258455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00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匯入匯出容器輕鬆轉移</a:t>
            </a: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由 </a:t>
            </a:r>
            <a:r>
              <a:rPr kumimoji="0" lang="en-US" altLang="zh-TW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PC</a:t>
            </a: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或 </a:t>
            </a:r>
            <a:r>
              <a:rPr kumimoji="0" lang="en-US" altLang="zh-TW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NAS</a:t>
            </a: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匯入映像檔或容器</a:t>
            </a:r>
            <a:endParaRPr kumimoji="0" lang="en-US" altLang="zh-TW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可匯出映像檔或容器至 </a:t>
            </a:r>
            <a:r>
              <a:rPr kumimoji="0" lang="en-US" altLang="zh-TW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NAS</a:t>
            </a: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做備份</a:t>
            </a:r>
            <a:endParaRPr kumimoji="0" lang="en-US" altLang="zh-TW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1800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18" name="內容版面配置區 2"/>
          <p:cNvSpPr txBox="1">
            <a:spLocks/>
          </p:cNvSpPr>
          <p:nvPr/>
        </p:nvSpPr>
        <p:spPr>
          <a:xfrm>
            <a:off x="1099495" y="1857370"/>
            <a:ext cx="5258455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00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內建 </a:t>
            </a: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Docker</a:t>
            </a:r>
            <a:r>
              <a:rPr kumimoji="0" lang="en-US" altLang="zh-TW" sz="20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®</a:t>
            </a: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Hub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線上市集</a:t>
            </a: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1800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直接搜尋、隨選下載</a:t>
            </a:r>
            <a:endParaRPr kumimoji="0" lang="en-US" altLang="zh-TW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20" name="內容版面配置區 2"/>
          <p:cNvSpPr txBox="1">
            <a:spLocks/>
          </p:cNvSpPr>
          <p:nvPr/>
        </p:nvSpPr>
        <p:spPr>
          <a:xfrm>
            <a:off x="1099495" y="2714626"/>
            <a:ext cx="5258455" cy="1000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00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人工智慧、物聯網、及常用容器推薦</a:t>
            </a: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173038" marR="0" lvl="1" indent="-1730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一鍵安裝精靈，幫助您快速設定參數並建立容器</a:t>
            </a:r>
            <a:endParaRPr kumimoji="0" lang="en-US" altLang="zh-TW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支援 </a:t>
            </a:r>
            <a:r>
              <a:rPr kumimoji="0" lang="en-US" altLang="zh-TW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Docker Compose YAML </a:t>
            </a: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格式建立應用程式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icon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536" y="1571618"/>
            <a:ext cx="2020828" cy="20208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2786050" y="2030773"/>
            <a:ext cx="5786478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all" spc="0" normalizeH="0" baseline="0" noProof="0" dirty="0" smtClean="0">
                <a:ln w="12700">
                  <a:noFill/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直覺的圖像化管理</a:t>
            </a:r>
            <a:endParaRPr kumimoji="0" lang="zh-TW" altLang="en-US" sz="4400" b="1" i="0" u="none" strike="noStrike" kern="1200" cap="all" spc="0" normalizeH="0" baseline="0" noProof="0" dirty="0">
              <a:ln w="12700"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標題 1"/>
          <p:cNvSpPr>
            <a:spLocks noGrp="1"/>
          </p:cNvSpPr>
          <p:nvPr>
            <p:ph type="title"/>
          </p:nvPr>
        </p:nvSpPr>
        <p:spPr>
          <a:xfrm>
            <a:off x="853338" y="184794"/>
            <a:ext cx="8219256" cy="529568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3500" b="1" kern="120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總覽所有</a:t>
            </a:r>
            <a:r>
              <a:rPr lang="zh-TW" altLang="en-US" sz="3500" b="1" kern="12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的軟體容器以及各式管理工具</a:t>
            </a:r>
            <a:endParaRPr lang="en-US" altLang="zh-TW" sz="3500" b="1" kern="1200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pic>
        <p:nvPicPr>
          <p:cNvPr id="10" name="圖片 9" descr="Image 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1357304"/>
            <a:ext cx="5857916" cy="2702477"/>
          </a:xfrm>
          <a:prstGeom prst="roundRect">
            <a:avLst>
              <a:gd name="adj" fmla="val 1345"/>
            </a:avLst>
          </a:prstGeom>
        </p:spPr>
      </p:pic>
      <p:grpSp>
        <p:nvGrpSpPr>
          <p:cNvPr id="36" name="群組 35"/>
          <p:cNvGrpSpPr/>
          <p:nvPr/>
        </p:nvGrpSpPr>
        <p:grpSpPr>
          <a:xfrm>
            <a:off x="5000628" y="2786064"/>
            <a:ext cx="1643074" cy="1785950"/>
            <a:chOff x="5000628" y="2786064"/>
            <a:chExt cx="1643074" cy="1785950"/>
          </a:xfrm>
        </p:grpSpPr>
        <p:sp>
          <p:nvSpPr>
            <p:cNvPr id="15" name="矩形 14"/>
            <p:cNvSpPr/>
            <p:nvPr/>
          </p:nvSpPr>
          <p:spPr>
            <a:xfrm>
              <a:off x="5000628" y="4143386"/>
              <a:ext cx="1643074" cy="42862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上傳和下載速度</a:t>
              </a:r>
              <a:endPara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5357818" y="2786064"/>
              <a:ext cx="857256" cy="1285884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7" name="群組 36"/>
          <p:cNvGrpSpPr/>
          <p:nvPr/>
        </p:nvGrpSpPr>
        <p:grpSpPr>
          <a:xfrm>
            <a:off x="2214546" y="2786064"/>
            <a:ext cx="1643074" cy="1785950"/>
            <a:chOff x="2214546" y="2786064"/>
            <a:chExt cx="1643074" cy="1785950"/>
          </a:xfrm>
        </p:grpSpPr>
        <p:sp>
          <p:nvSpPr>
            <p:cNvPr id="12" name="矩形 11"/>
            <p:cNvSpPr/>
            <p:nvPr/>
          </p:nvSpPr>
          <p:spPr>
            <a:xfrm>
              <a:off x="2214546" y="4143386"/>
              <a:ext cx="1643074" cy="42862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容器網頁連結</a:t>
              </a:r>
              <a:endParaRPr lang="zh-TW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2428860" y="2786064"/>
              <a:ext cx="1143008" cy="1285884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428596" y="857238"/>
            <a:ext cx="4286280" cy="1643074"/>
            <a:chOff x="428596" y="857238"/>
            <a:chExt cx="4286280" cy="1643074"/>
          </a:xfrm>
        </p:grpSpPr>
        <p:sp>
          <p:nvSpPr>
            <p:cNvPr id="9" name="矩形 8"/>
            <p:cNvSpPr/>
            <p:nvPr/>
          </p:nvSpPr>
          <p:spPr>
            <a:xfrm>
              <a:off x="428596" y="857238"/>
              <a:ext cx="4286280" cy="42862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容器總數、運行中容器數量、停止的容器數量</a:t>
              </a:r>
              <a:endPara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2214546" y="1785932"/>
              <a:ext cx="928694" cy="714380"/>
            </a:xfrm>
            <a:prstGeom prst="rect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3" name="群組 32"/>
          <p:cNvGrpSpPr/>
          <p:nvPr/>
        </p:nvGrpSpPr>
        <p:grpSpPr>
          <a:xfrm>
            <a:off x="3143240" y="857238"/>
            <a:ext cx="3286148" cy="1643074"/>
            <a:chOff x="3143240" y="857238"/>
            <a:chExt cx="3286148" cy="1643074"/>
          </a:xfrm>
        </p:grpSpPr>
        <p:sp>
          <p:nvSpPr>
            <p:cNvPr id="8" name="矩形 7"/>
            <p:cNvSpPr/>
            <p:nvPr/>
          </p:nvSpPr>
          <p:spPr>
            <a:xfrm>
              <a:off x="4786314" y="857238"/>
              <a:ext cx="1643074" cy="4286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處理器型號</a:t>
              </a:r>
              <a:endPara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3143240" y="1785932"/>
              <a:ext cx="1285884" cy="714380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4429124" y="1785932"/>
            <a:ext cx="3071834" cy="714380"/>
            <a:chOff x="4429124" y="1785932"/>
            <a:chExt cx="3071834" cy="714380"/>
          </a:xfrm>
        </p:grpSpPr>
        <p:sp>
          <p:nvSpPr>
            <p:cNvPr id="14" name="矩形 13"/>
            <p:cNvSpPr/>
            <p:nvPr/>
          </p:nvSpPr>
          <p:spPr>
            <a:xfrm>
              <a:off x="4429124" y="1785932"/>
              <a:ext cx="1357322" cy="7143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5929322" y="1785932"/>
              <a:ext cx="1571636" cy="57150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 </a:t>
              </a:r>
              <a:r>
                <a:rPr lang="en-US" altLang="zh-TW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CPU</a:t>
              </a:r>
              <a:r>
                <a:rPr lang="zh-TW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 和記憶體使用率百分比</a:t>
              </a:r>
              <a:endPara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35" name="群組 34"/>
          <p:cNvGrpSpPr/>
          <p:nvPr/>
        </p:nvGrpSpPr>
        <p:grpSpPr>
          <a:xfrm>
            <a:off x="6215074" y="2786064"/>
            <a:ext cx="2500330" cy="1285884"/>
            <a:chOff x="6215074" y="2786064"/>
            <a:chExt cx="2500330" cy="1285884"/>
          </a:xfrm>
        </p:grpSpPr>
        <p:sp>
          <p:nvSpPr>
            <p:cNvPr id="18" name="矩形 17"/>
            <p:cNvSpPr/>
            <p:nvPr/>
          </p:nvSpPr>
          <p:spPr>
            <a:xfrm>
              <a:off x="7286644" y="2786064"/>
              <a:ext cx="1428760" cy="92869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停止、重啟、編輯、終端機或移除容器</a:t>
              </a:r>
              <a:endPara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6215074" y="2786064"/>
              <a:ext cx="928694" cy="1285884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 txBox="1">
            <a:spLocks/>
          </p:cNvSpPr>
          <p:nvPr/>
        </p:nvSpPr>
        <p:spPr>
          <a:xfrm>
            <a:off x="785786" y="184794"/>
            <a:ext cx="8219256" cy="529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1" algn="ctr">
              <a:spcBef>
                <a:spcPct val="0"/>
              </a:spcBef>
            </a:pPr>
            <a:r>
              <a:rPr lang="zh-TW" altLang="en-US" sz="35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輕鬆查看每個軟體容器的詳細資訊</a:t>
            </a:r>
            <a:endParaRPr lang="en-US" altLang="zh-TW" sz="35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pic>
        <p:nvPicPr>
          <p:cNvPr id="14" name="圖片 13" descr="Image 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571618"/>
            <a:ext cx="6429420" cy="2984247"/>
          </a:xfrm>
          <a:prstGeom prst="roundRect">
            <a:avLst>
              <a:gd name="adj" fmla="val 1347"/>
            </a:avLst>
          </a:prstGeom>
          <a:ln>
            <a:noFill/>
          </a:ln>
        </p:spPr>
      </p:pic>
      <p:grpSp>
        <p:nvGrpSpPr>
          <p:cNvPr id="32" name="群組 31"/>
          <p:cNvGrpSpPr/>
          <p:nvPr/>
        </p:nvGrpSpPr>
        <p:grpSpPr>
          <a:xfrm>
            <a:off x="642910" y="857238"/>
            <a:ext cx="2500330" cy="1643074"/>
            <a:chOff x="642910" y="857238"/>
            <a:chExt cx="2500330" cy="1643074"/>
          </a:xfrm>
        </p:grpSpPr>
        <p:sp>
          <p:nvSpPr>
            <p:cNvPr id="17" name="矩形 16"/>
            <p:cNvSpPr/>
            <p:nvPr/>
          </p:nvSpPr>
          <p:spPr>
            <a:xfrm>
              <a:off x="642910" y="857238"/>
              <a:ext cx="1643074" cy="57150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使用者介面網址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1785918" y="2071684"/>
              <a:ext cx="1357322" cy="428628"/>
            </a:xfrm>
            <a:prstGeom prst="rect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3" name="群組 32"/>
          <p:cNvGrpSpPr/>
          <p:nvPr/>
        </p:nvGrpSpPr>
        <p:grpSpPr>
          <a:xfrm>
            <a:off x="1785918" y="857238"/>
            <a:ext cx="4071966" cy="2071702"/>
            <a:chOff x="1785918" y="857238"/>
            <a:chExt cx="4071966" cy="2071702"/>
          </a:xfrm>
        </p:grpSpPr>
        <p:sp>
          <p:nvSpPr>
            <p:cNvPr id="27" name="矩形 26"/>
            <p:cNvSpPr/>
            <p:nvPr/>
          </p:nvSpPr>
          <p:spPr>
            <a:xfrm>
              <a:off x="2428860" y="857238"/>
              <a:ext cx="3429024" cy="571504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映像檔名稱、</a:t>
              </a:r>
              <a:r>
                <a:rPr lang="en-US" altLang="zh-TW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ID</a:t>
              </a:r>
              <a:r>
                <a:rPr lang="zh-TW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、進入點、命令、</a:t>
              </a:r>
              <a:r>
                <a:rPr lang="en-US" altLang="zh-TW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CPU/RAM</a:t>
              </a:r>
              <a:r>
                <a:rPr lang="zh-TW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 資源使用量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1785918" y="2500312"/>
              <a:ext cx="3786214" cy="428628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5572132" y="2285998"/>
            <a:ext cx="3000396" cy="714380"/>
            <a:chOff x="5572132" y="2285998"/>
            <a:chExt cx="3000396" cy="714380"/>
          </a:xfrm>
        </p:grpSpPr>
        <p:sp>
          <p:nvSpPr>
            <p:cNvPr id="25" name="矩形 24"/>
            <p:cNvSpPr/>
            <p:nvPr/>
          </p:nvSpPr>
          <p:spPr>
            <a:xfrm>
              <a:off x="7215206" y="2428874"/>
              <a:ext cx="1357322" cy="42862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網路使用量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5572132" y="2285998"/>
              <a:ext cx="1500198" cy="7143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8" name="群組 37"/>
          <p:cNvGrpSpPr/>
          <p:nvPr/>
        </p:nvGrpSpPr>
        <p:grpSpPr>
          <a:xfrm>
            <a:off x="1785918" y="3000378"/>
            <a:ext cx="5286412" cy="1428760"/>
            <a:chOff x="1785918" y="3000378"/>
            <a:chExt cx="5286412" cy="1428760"/>
          </a:xfrm>
        </p:grpSpPr>
        <p:sp>
          <p:nvSpPr>
            <p:cNvPr id="26" name="矩形 25"/>
            <p:cNvSpPr/>
            <p:nvPr/>
          </p:nvSpPr>
          <p:spPr>
            <a:xfrm>
              <a:off x="4929190" y="3571882"/>
              <a:ext cx="1285884" cy="42862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主控台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1785918" y="3000378"/>
              <a:ext cx="5286412" cy="1428760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5" name="群組 34"/>
          <p:cNvGrpSpPr/>
          <p:nvPr/>
        </p:nvGrpSpPr>
        <p:grpSpPr>
          <a:xfrm>
            <a:off x="5357818" y="857238"/>
            <a:ext cx="3357586" cy="1285884"/>
            <a:chOff x="5357818" y="857238"/>
            <a:chExt cx="3357586" cy="1285884"/>
          </a:xfrm>
        </p:grpSpPr>
        <p:sp>
          <p:nvSpPr>
            <p:cNvPr id="24" name="矩形 23"/>
            <p:cNvSpPr/>
            <p:nvPr/>
          </p:nvSpPr>
          <p:spPr>
            <a:xfrm>
              <a:off x="6000760" y="857238"/>
              <a:ext cx="2714644" cy="57150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進入終端機和查看容器設定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5357818" y="1857370"/>
              <a:ext cx="1714512" cy="285752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Image 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1354" y="1500180"/>
            <a:ext cx="6748232" cy="3112392"/>
          </a:xfrm>
          <a:prstGeom prst="roundRect">
            <a:avLst>
              <a:gd name="adj" fmla="val 1423"/>
            </a:avLst>
          </a:prstGeom>
        </p:spPr>
      </p:pic>
      <p:sp>
        <p:nvSpPr>
          <p:cNvPr id="11" name="標題 1"/>
          <p:cNvSpPr txBox="1">
            <a:spLocks/>
          </p:cNvSpPr>
          <p:nvPr/>
        </p:nvSpPr>
        <p:spPr>
          <a:xfrm>
            <a:off x="853338" y="184794"/>
            <a:ext cx="8219256" cy="529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1" algn="ctr">
              <a:spcBef>
                <a:spcPct val="0"/>
              </a:spcBef>
            </a:pPr>
            <a:r>
              <a:rPr lang="zh-TW" altLang="en-US" sz="35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清楚的容器儲存空間 </a:t>
            </a:r>
            <a:r>
              <a:rPr lang="en-US" altLang="zh-TW" sz="3500" b="1" dirty="0" smtClean="0">
                <a:solidFill>
                  <a:srgbClr val="0070C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(Volume)</a:t>
            </a:r>
            <a:r>
              <a:rPr lang="zh-TW" altLang="en-US" sz="3500" b="1" dirty="0" smtClean="0">
                <a:solidFill>
                  <a:srgbClr val="0070C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 </a:t>
            </a:r>
            <a:r>
              <a:rPr lang="zh-TW" altLang="en-US" sz="35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資訊</a:t>
            </a:r>
            <a:endParaRPr lang="en-US" altLang="zh-TW" sz="35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grpSp>
        <p:nvGrpSpPr>
          <p:cNvPr id="26" name="群組 25"/>
          <p:cNvGrpSpPr/>
          <p:nvPr/>
        </p:nvGrpSpPr>
        <p:grpSpPr>
          <a:xfrm>
            <a:off x="1214414" y="857238"/>
            <a:ext cx="3571900" cy="3000396"/>
            <a:chOff x="1214414" y="857238"/>
            <a:chExt cx="3571900" cy="3000396"/>
          </a:xfrm>
        </p:grpSpPr>
        <p:sp>
          <p:nvSpPr>
            <p:cNvPr id="12" name="矩形 11"/>
            <p:cNvSpPr/>
            <p:nvPr/>
          </p:nvSpPr>
          <p:spPr>
            <a:xfrm>
              <a:off x="1214414" y="857238"/>
              <a:ext cx="1643074" cy="57150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Volume</a:t>
              </a:r>
              <a:r>
                <a:rPr lang="zh-TW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 名稱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2786050" y="2214560"/>
              <a:ext cx="2000264" cy="1643074"/>
            </a:xfrm>
            <a:prstGeom prst="rect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3286116" y="857238"/>
            <a:ext cx="3143272" cy="3000396"/>
            <a:chOff x="3286116" y="857238"/>
            <a:chExt cx="3143272" cy="3000396"/>
          </a:xfrm>
        </p:grpSpPr>
        <p:sp>
          <p:nvSpPr>
            <p:cNvPr id="18" name="矩形 17"/>
            <p:cNvSpPr/>
            <p:nvPr/>
          </p:nvSpPr>
          <p:spPr>
            <a:xfrm>
              <a:off x="3286116" y="857238"/>
              <a:ext cx="1214446" cy="571504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掛載路徑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4786314" y="2214560"/>
              <a:ext cx="1643074" cy="1643074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4929190" y="857238"/>
            <a:ext cx="2143140" cy="1714512"/>
            <a:chOff x="4929190" y="857238"/>
            <a:chExt cx="2143140" cy="1714512"/>
          </a:xfrm>
        </p:grpSpPr>
        <p:sp>
          <p:nvSpPr>
            <p:cNvPr id="19" name="矩形 18"/>
            <p:cNvSpPr/>
            <p:nvPr/>
          </p:nvSpPr>
          <p:spPr>
            <a:xfrm>
              <a:off x="4929190" y="857238"/>
              <a:ext cx="714380" cy="57150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標籤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6429388" y="2214560"/>
              <a:ext cx="642942" cy="357190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6072198" y="857238"/>
            <a:ext cx="1857388" cy="3000396"/>
            <a:chOff x="6072198" y="857238"/>
            <a:chExt cx="1857388" cy="3000396"/>
          </a:xfrm>
        </p:grpSpPr>
        <p:sp>
          <p:nvSpPr>
            <p:cNvPr id="21" name="矩形 20"/>
            <p:cNvSpPr/>
            <p:nvPr/>
          </p:nvSpPr>
          <p:spPr>
            <a:xfrm>
              <a:off x="6072198" y="857238"/>
              <a:ext cx="1857388" cy="57150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使用的軟體容器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7072330" y="2214560"/>
              <a:ext cx="857256" cy="1643074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ic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784" y="1571618"/>
            <a:ext cx="2020828" cy="20208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928926" y="1928808"/>
            <a:ext cx="5500726" cy="1428760"/>
          </a:xfrm>
        </p:spPr>
        <p:txBody>
          <a:bodyPr/>
          <a:lstStyle/>
          <a:p>
            <a:pPr algn="ctr"/>
            <a:r>
              <a:rPr lang="zh-TW" altLang="en-US" sz="4400" dirty="0" smtClean="0">
                <a:ln w="12700">
                  <a:noFill/>
                </a:ln>
                <a:blipFill>
                  <a:blip r:embed="rId3"/>
                  <a:stretch>
                    <a:fillRect/>
                  </a:stretch>
                </a:blipFill>
              </a:rPr>
              <a:t>內建 </a:t>
            </a:r>
            <a:r>
              <a:rPr lang="en-US" altLang="zh-TW" sz="4400" dirty="0" err="1" smtClean="0">
                <a:ln w="12700">
                  <a:noFill/>
                </a:ln>
                <a:blipFill>
                  <a:blip r:embed="rId3"/>
                  <a:stretch>
                    <a:fillRect/>
                  </a:stretch>
                </a:blipFill>
                <a:latin typeface="Arial" pitchFamily="34" charset="0"/>
                <a:cs typeface="Arial" pitchFamily="34" charset="0"/>
              </a:rPr>
              <a:t>Docker</a:t>
            </a:r>
            <a:r>
              <a:rPr lang="en-US" altLang="zh-TW" sz="4400" dirty="0" smtClean="0">
                <a:ln w="12700">
                  <a:noFill/>
                </a:ln>
                <a:blipFill>
                  <a:blip r:embed="rId3"/>
                  <a:stretch>
                    <a:fillRect/>
                  </a:stretch>
                </a:blipFill>
                <a:latin typeface="+mj-lt"/>
                <a:cs typeface="Arial" pitchFamily="34" charset="0"/>
              </a:rPr>
              <a:t>®</a:t>
            </a:r>
            <a:r>
              <a:rPr lang="zh-TW" altLang="en-US" sz="4400" b="0" dirty="0" smtClean="0">
                <a:ln w="12700">
                  <a:noFill/>
                </a:ln>
                <a:blipFill>
                  <a:blip r:embed="rId3"/>
                  <a:stretch>
                    <a:fillRect/>
                  </a:stretch>
                </a:blipFill>
                <a:latin typeface="+mj-lt"/>
                <a:cs typeface="Arial" pitchFamily="34" charset="0"/>
              </a:rPr>
              <a:t> </a:t>
            </a:r>
            <a:r>
              <a:rPr lang="en-US" altLang="zh-TW" sz="4400" dirty="0" smtClean="0">
                <a:ln w="12700">
                  <a:noFill/>
                </a:ln>
                <a:blipFill>
                  <a:blip r:embed="rId3"/>
                  <a:stretch>
                    <a:fillRect/>
                  </a:stretch>
                </a:blipFill>
                <a:latin typeface="Arial" pitchFamily="34" charset="0"/>
                <a:cs typeface="Arial" pitchFamily="34" charset="0"/>
              </a:rPr>
              <a:t>Hub</a:t>
            </a:r>
            <a:r>
              <a:rPr lang="zh-TW" altLang="en-US" sz="4400" dirty="0" smtClean="0">
                <a:ln w="12700">
                  <a:noFill/>
                </a:ln>
                <a:blipFill>
                  <a:blip r:embed="rId3"/>
                  <a:stretch>
                    <a:fillRect/>
                  </a:stretch>
                </a:blip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TW" sz="4400" dirty="0" smtClean="0">
                <a:ln w="12700">
                  <a:noFill/>
                </a:ln>
                <a:blipFill>
                  <a:blip r:embed="rId3"/>
                  <a:stretch>
                    <a:fillRect/>
                  </a:stretch>
                </a:blipFill>
              </a:rPr>
              <a:t/>
            </a:r>
            <a:br>
              <a:rPr lang="en-US" altLang="zh-TW" sz="4400" dirty="0" smtClean="0">
                <a:ln w="12700">
                  <a:noFill/>
                </a:ln>
                <a:blipFill>
                  <a:blip r:embed="rId3"/>
                  <a:stretch>
                    <a:fillRect/>
                  </a:stretch>
                </a:blipFill>
              </a:rPr>
            </a:br>
            <a:r>
              <a:rPr lang="zh-TW" altLang="en-US" sz="4400" dirty="0" smtClean="0">
                <a:ln w="12700">
                  <a:noFill/>
                </a:ln>
                <a:blipFill>
                  <a:blip r:embed="rId3"/>
                  <a:stretch>
                    <a:fillRect/>
                  </a:stretch>
                </a:blipFill>
              </a:rPr>
              <a:t>線上市集</a:t>
            </a:r>
            <a:endParaRPr lang="zh-TW" altLang="en-US" sz="4400" dirty="0">
              <a:ln w="12700">
                <a:noFill/>
              </a:ln>
              <a:blipFill>
                <a:blip r:embed="rId3"/>
                <a:stretch>
                  <a:fillRect/>
                </a:stretch>
              </a:blip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42858"/>
            <a:ext cx="8229600" cy="857250"/>
          </a:xfrm>
        </p:spPr>
        <p:txBody>
          <a:bodyPr/>
          <a:lstStyle/>
          <a:p>
            <a:r>
              <a:rPr lang="zh-TW" altLang="en-US" dirty="0"/>
              <a:t>直接搜尋、隨選下載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68" y="2214560"/>
            <a:ext cx="1000132" cy="7103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96" y="3143254"/>
            <a:ext cx="1285884" cy="1001037"/>
          </a:xfrm>
          <a:prstGeom prst="rect">
            <a:avLst/>
          </a:prstGeom>
        </p:spPr>
      </p:pic>
      <p:sp>
        <p:nvSpPr>
          <p:cNvPr id="10" name="內容版面配置區 2"/>
          <p:cNvSpPr txBox="1">
            <a:spLocks/>
          </p:cNvSpPr>
          <p:nvPr/>
        </p:nvSpPr>
        <p:spPr>
          <a:xfrm>
            <a:off x="571472" y="1000114"/>
            <a:ext cx="8072494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人工智慧、物聯網、及常用的 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LXC / Docker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 容器。</a:t>
            </a:r>
            <a:endParaRPr lang="en-US" altLang="en-US" sz="20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" name="內容版面配置區 3" descr="Image 8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42910" y="1500180"/>
            <a:ext cx="6286544" cy="2905795"/>
          </a:xfrm>
          <a:prstGeom prst="roundRect">
            <a:avLst>
              <a:gd name="adj" fmla="val 1527"/>
            </a:avLst>
          </a:prstGeom>
        </p:spPr>
      </p:pic>
      <p:pic>
        <p:nvPicPr>
          <p:cNvPr id="13" name="圖片 12" descr="腦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768" y="857238"/>
            <a:ext cx="982686" cy="808498"/>
          </a:xfrm>
          <a:prstGeom prst="rect">
            <a:avLst/>
          </a:prstGeom>
        </p:spPr>
      </p:pic>
      <p:pic>
        <p:nvPicPr>
          <p:cNvPr id="14" name="圖片 32" descr="圖片 3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643834" y="1142990"/>
            <a:ext cx="1357322" cy="13573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 descr="放大鏡.jpg"/>
          <p:cNvPicPr>
            <a:picLocks noChangeAspect="1"/>
          </p:cNvPicPr>
          <p:nvPr/>
        </p:nvPicPr>
        <p:blipFill>
          <a:blip r:embed="rId3"/>
          <a:srcRect t="4545"/>
          <a:stretch>
            <a:fillRect/>
          </a:stretch>
        </p:blipFill>
        <p:spPr>
          <a:xfrm>
            <a:off x="571472" y="1071552"/>
            <a:ext cx="6845348" cy="3000396"/>
          </a:xfrm>
          <a:prstGeom prst="roundRect">
            <a:avLst>
              <a:gd name="adj" fmla="val 2004"/>
            </a:avLst>
          </a:prstGeom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457200" y="14285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zh-TW" altLang="en-US" sz="4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一鍵安裝、快速建立容器</a:t>
            </a:r>
            <a:endParaRPr lang="zh-TW" altLang="en-US" sz="44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pic>
        <p:nvPicPr>
          <p:cNvPr id="9" name="Shape 2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3240" y="2643188"/>
            <a:ext cx="780108" cy="780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" descr="C:\Users\Judy Chen\Desktop\Image 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1785932"/>
            <a:ext cx="4429156" cy="268585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Judy Chen\Desktop\Image 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357304"/>
            <a:ext cx="5857916" cy="3105850"/>
          </a:xfrm>
          <a:prstGeom prst="roundRect">
            <a:avLst>
              <a:gd name="adj" fmla="val 2560"/>
            </a:avLst>
          </a:prstGeom>
          <a:noFill/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853338" y="214296"/>
            <a:ext cx="8219256" cy="529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1" algn="ctr">
              <a:spcBef>
                <a:spcPct val="0"/>
              </a:spcBef>
            </a:pPr>
            <a:r>
              <a:rPr lang="zh-TW" altLang="en-US" sz="35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支援 </a:t>
            </a:r>
            <a:r>
              <a:rPr lang="en-US" altLang="zh-TW" sz="3500" b="1" dirty="0" err="1" smtClean="0">
                <a:solidFill>
                  <a:srgbClr val="0070C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Docker</a:t>
            </a:r>
            <a:r>
              <a:rPr lang="en-US" altLang="zh-TW" sz="3500" b="1" dirty="0" smtClean="0">
                <a:solidFill>
                  <a:srgbClr val="0070C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 Compose YAML </a:t>
            </a:r>
            <a:r>
              <a:rPr lang="zh-TW" altLang="en-US" sz="35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調整</a:t>
            </a:r>
            <a:endParaRPr lang="en-US" altLang="zh-TW" sz="35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571472" y="857238"/>
            <a:ext cx="8072494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快速調整應用程式所使用之容器。</a:t>
            </a:r>
            <a:endParaRPr lang="en-US" altLang="en-US" sz="20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TAG-2-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928808"/>
            <a:ext cx="5814435" cy="10001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圖片 6" descr="TAG-2-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2786064"/>
            <a:ext cx="5814435" cy="10001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圖片 7" descr="TAG-2-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3643320"/>
            <a:ext cx="5814435" cy="10001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圖片 4" descr="TAG-2-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071552"/>
            <a:ext cx="5814435" cy="10001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5445" y="1071552"/>
            <a:ext cx="5857916" cy="3643338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  <a:buNone/>
            </a:pPr>
            <a:r>
              <a:rPr lang="zh-TW" altLang="en-US" dirty="0" smtClean="0"/>
              <a:t>何謂軟體容器 </a:t>
            </a:r>
            <a:r>
              <a:rPr lang="en-US" altLang="zh-TW" dirty="0" smtClean="0"/>
              <a:t>(container)</a:t>
            </a:r>
          </a:p>
          <a:p>
            <a:pPr>
              <a:lnSpc>
                <a:spcPct val="250000"/>
              </a:lnSpc>
              <a:buNone/>
            </a:pPr>
            <a:r>
              <a:rPr lang="en-US" altLang="zh-TW" dirty="0" smtClean="0"/>
              <a:t>QNAP</a:t>
            </a:r>
            <a:r>
              <a:rPr lang="zh-TW" altLang="en-US" dirty="0" smtClean="0"/>
              <a:t> </a:t>
            </a:r>
            <a:r>
              <a:rPr lang="en-US" altLang="zh-TW" dirty="0" smtClean="0"/>
              <a:t>NAS:</a:t>
            </a:r>
            <a:r>
              <a:rPr lang="zh-TW" altLang="en-US" dirty="0" smtClean="0"/>
              <a:t> 最適運行平台</a:t>
            </a:r>
            <a:endParaRPr lang="en-US" altLang="zh-TW" sz="2800" dirty="0" smtClean="0"/>
          </a:p>
          <a:p>
            <a:pPr>
              <a:lnSpc>
                <a:spcPct val="250000"/>
              </a:lnSpc>
              <a:buNone/>
            </a:pPr>
            <a:r>
              <a:rPr lang="zh-TW" altLang="en-US" dirty="0" smtClean="0"/>
              <a:t>實際演示 </a:t>
            </a:r>
            <a:r>
              <a:rPr lang="en-US" altLang="zh-TW" dirty="0" smtClean="0"/>
              <a:t>-</a:t>
            </a:r>
            <a:r>
              <a:rPr lang="zh-TW" altLang="en-US" dirty="0" smtClean="0"/>
              <a:t> 軟體容器工作站</a:t>
            </a:r>
            <a:endParaRPr lang="en-US" altLang="zh-TW" sz="2800" dirty="0" smtClean="0"/>
          </a:p>
          <a:p>
            <a:pPr>
              <a:lnSpc>
                <a:spcPct val="250000"/>
              </a:lnSpc>
              <a:buNone/>
            </a:pPr>
            <a:r>
              <a:rPr lang="zh-TW" altLang="en-US" dirty="0" smtClean="0"/>
              <a:t>常見問題</a:t>
            </a:r>
            <a:endParaRPr lang="en-US" dirty="0"/>
          </a:p>
        </p:txBody>
      </p:sp>
      <p:pic>
        <p:nvPicPr>
          <p:cNvPr id="9" name="Picture 2" descr="\\MARKETING\Marketing\MarketingMaterials\素材\_icons\00_4.2iconPNG\Container-Station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5907" y="3214692"/>
            <a:ext cx="1285884" cy="12858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233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icon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726" y="1561336"/>
            <a:ext cx="2020828" cy="20208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2857488" y="1928808"/>
            <a:ext cx="5500726" cy="14287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all" spc="0" normalizeH="0" baseline="0" noProof="0" dirty="0" smtClean="0">
                <a:ln w="12700">
                  <a:noFill/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匯入匯出容器</a:t>
            </a:r>
            <a:endParaRPr kumimoji="0" lang="en-US" altLang="zh-TW" sz="4400" b="1" i="0" u="none" strike="noStrike" kern="1200" cap="all" spc="0" normalizeH="0" baseline="0" noProof="0" dirty="0" smtClean="0">
              <a:ln w="12700"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all" spc="0" normalizeH="0" baseline="0" noProof="0" dirty="0" smtClean="0">
                <a:ln w="12700">
                  <a:noFill/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輕鬆備份</a:t>
            </a:r>
            <a:endParaRPr kumimoji="0" lang="zh-TW" altLang="en-US" sz="4400" b="1" i="0" u="none" strike="noStrike" kern="1200" cap="all" spc="0" normalizeH="0" baseline="0" noProof="0" dirty="0">
              <a:ln w="12700"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387238"/>
            <a:ext cx="2921665" cy="2613272"/>
          </a:xfrm>
          <a:prstGeom prst="roundRect">
            <a:avLst>
              <a:gd name="adj" fmla="val 2817"/>
            </a:avLst>
          </a:prstGeom>
        </p:spPr>
      </p:pic>
      <p:pic>
        <p:nvPicPr>
          <p:cNvPr id="18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2357436"/>
            <a:ext cx="2357454" cy="2254164"/>
          </a:xfrm>
          <a:prstGeom prst="roundRect">
            <a:avLst>
              <a:gd name="adj" fmla="val 1878"/>
            </a:avLst>
          </a:prstGeom>
        </p:spPr>
      </p:pic>
      <p:pic>
        <p:nvPicPr>
          <p:cNvPr id="1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789" y="1904392"/>
            <a:ext cx="1524705" cy="953110"/>
          </a:xfrm>
          <a:prstGeom prst="rect">
            <a:avLst/>
          </a:prstGeom>
        </p:spPr>
      </p:pic>
      <p:sp>
        <p:nvSpPr>
          <p:cNvPr id="21" name="Left-Right Arrow 7"/>
          <p:cNvSpPr/>
          <p:nvPr/>
        </p:nvSpPr>
        <p:spPr>
          <a:xfrm>
            <a:off x="2138548" y="2257357"/>
            <a:ext cx="576064" cy="242955"/>
          </a:xfrm>
          <a:prstGeom prst="left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11"/>
          <p:cNvSpPr/>
          <p:nvPr/>
        </p:nvSpPr>
        <p:spPr>
          <a:xfrm>
            <a:off x="2208639" y="3712478"/>
            <a:ext cx="435882" cy="28803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13"/>
          <p:cNvSpPr txBox="1"/>
          <p:nvPr/>
        </p:nvSpPr>
        <p:spPr>
          <a:xfrm>
            <a:off x="1752193" y="1385822"/>
            <a:ext cx="1391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匯入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匯出</a:t>
            </a:r>
            <a:endParaRPr 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TextBox 15"/>
          <p:cNvSpPr txBox="1"/>
          <p:nvPr/>
        </p:nvSpPr>
        <p:spPr>
          <a:xfrm>
            <a:off x="1836076" y="3028896"/>
            <a:ext cx="1223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匯入</a:t>
            </a:r>
            <a:endParaRPr lang="en-US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7" name="標題 1"/>
          <p:cNvSpPr txBox="1">
            <a:spLocks/>
          </p:cNvSpPr>
          <p:nvPr/>
        </p:nvSpPr>
        <p:spPr>
          <a:xfrm>
            <a:off x="853338" y="184794"/>
            <a:ext cx="8004942" cy="1029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1" algn="ctr">
              <a:spcBef>
                <a:spcPct val="0"/>
              </a:spcBef>
            </a:pPr>
            <a:r>
              <a:rPr lang="zh-TW" altLang="en-US" sz="35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由 </a:t>
            </a:r>
            <a:r>
              <a:rPr lang="en-US" altLang="zh-TW" sz="3500" b="1" dirty="0" smtClean="0">
                <a:solidFill>
                  <a:srgbClr val="0070C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PC</a:t>
            </a:r>
            <a:r>
              <a:rPr lang="zh-TW" altLang="en-US" sz="35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 端或 </a:t>
            </a:r>
            <a:r>
              <a:rPr lang="en-US" altLang="zh-TW" sz="3500" b="1" dirty="0" smtClean="0">
                <a:solidFill>
                  <a:srgbClr val="0070C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NAS</a:t>
            </a:r>
            <a:r>
              <a:rPr lang="zh-TW" altLang="en-US" sz="35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 匯入映像檔及</a:t>
            </a:r>
            <a:r>
              <a:rPr lang="en-US" altLang="zh-TW" sz="35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lang="en-US" altLang="zh-TW" sz="35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</a:br>
            <a:r>
              <a:rPr lang="zh-TW" altLang="en-US" sz="35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匯出映像檔或容器至 </a:t>
            </a:r>
            <a:r>
              <a:rPr lang="en-US" altLang="zh-TW" sz="3500" b="1" dirty="0" smtClean="0">
                <a:solidFill>
                  <a:srgbClr val="0070C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NAS</a:t>
            </a:r>
            <a:r>
              <a:rPr lang="zh-TW" altLang="en-US" sz="35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 做備份</a:t>
            </a:r>
            <a:endParaRPr lang="en-US" altLang="zh-TW" sz="35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grpSp>
        <p:nvGrpSpPr>
          <p:cNvPr id="32" name="群組 31"/>
          <p:cNvGrpSpPr/>
          <p:nvPr/>
        </p:nvGrpSpPr>
        <p:grpSpPr>
          <a:xfrm>
            <a:off x="813665" y="3357568"/>
            <a:ext cx="1258005" cy="1000132"/>
            <a:chOff x="785786" y="3000378"/>
            <a:chExt cx="1347864" cy="1071571"/>
          </a:xfrm>
        </p:grpSpPr>
        <p:pic>
          <p:nvPicPr>
            <p:cNvPr id="30" name="圖片 29" descr="PC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5786" y="3000378"/>
              <a:ext cx="1347864" cy="1071571"/>
            </a:xfrm>
            <a:prstGeom prst="rect">
              <a:avLst/>
            </a:prstGeom>
          </p:spPr>
        </p:pic>
        <p:sp>
          <p:nvSpPr>
            <p:cNvPr id="31" name="矩形 30"/>
            <p:cNvSpPr/>
            <p:nvPr/>
          </p:nvSpPr>
          <p:spPr>
            <a:xfrm>
              <a:off x="928662" y="3143254"/>
              <a:ext cx="785818" cy="4286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33" name="Picture 2" descr="\\MARKETING\Marketing\MarketingMaterials\素材\_icons\00_4.2iconPNG\Container-Station-ico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7353" y="1857370"/>
            <a:ext cx="1000132" cy="10001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789" y="3357568"/>
            <a:ext cx="1524705" cy="953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0" y="1857370"/>
            <a:ext cx="9144000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all" spc="0" normalizeH="0" baseline="0" noProof="0" dirty="0" smtClean="0">
                <a:ln w="12700">
                  <a:noFill/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實際演示</a:t>
            </a:r>
            <a:endParaRPr kumimoji="0" lang="zh-TW" altLang="en-US" sz="6000" b="1" i="0" u="none" strike="noStrike" kern="1200" cap="all" spc="0" normalizeH="0" baseline="0" noProof="0" dirty="0">
              <a:ln w="12700"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42858"/>
            <a:ext cx="8229600" cy="857250"/>
          </a:xfrm>
        </p:spPr>
        <p:txBody>
          <a:bodyPr/>
          <a:lstStyle/>
          <a:p>
            <a:r>
              <a:rPr lang="zh-TW" altLang="en-US" dirty="0" smtClean="0"/>
              <a:t>常見問題解答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28662" y="1500180"/>
            <a:ext cx="7786742" cy="857256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altLang="zh-TW" sz="1800" dirty="0" err="1" smtClean="0"/>
              <a:t>Docker</a:t>
            </a:r>
            <a:r>
              <a:rPr lang="en-US" altLang="zh-TW" sz="1800" dirty="0" smtClean="0">
                <a:latin typeface="Arial" pitchFamily="34" charset="0"/>
                <a:cs typeface="Arial" pitchFamily="34" charset="0"/>
              </a:rPr>
              <a:t>®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Engine</a:t>
            </a:r>
            <a:r>
              <a:rPr lang="zh-TW" altLang="en-US" sz="1800" dirty="0" smtClean="0"/>
              <a:t> 支援版本？</a:t>
            </a:r>
            <a:endParaRPr lang="en-US" altLang="zh-TW" sz="1800" dirty="0" smtClean="0"/>
          </a:p>
          <a:p>
            <a:pPr marL="355600" indent="-355600" fontAlgn="base">
              <a:buNone/>
            </a:pPr>
            <a:r>
              <a:rPr lang="en-US" altLang="zh-TW" sz="1800" dirty="0" smtClean="0">
                <a:solidFill>
                  <a:srgbClr val="0070C0"/>
                </a:solidFill>
              </a:rPr>
              <a:t>A:</a:t>
            </a:r>
            <a:r>
              <a:rPr lang="zh-TW" altLang="en-US" sz="1800" dirty="0" smtClean="0">
                <a:solidFill>
                  <a:srgbClr val="0070C0"/>
                </a:solidFill>
              </a:rPr>
              <a:t> </a:t>
            </a:r>
            <a:r>
              <a:rPr lang="en-US" altLang="zh-TW" sz="1800" dirty="0" err="1" smtClean="0">
                <a:solidFill>
                  <a:srgbClr val="0070C0"/>
                </a:solidFill>
              </a:rPr>
              <a:t>Docker</a:t>
            </a:r>
            <a:r>
              <a:rPr lang="en-US" altLang="zh-TW" sz="1800" dirty="0" smtClean="0">
                <a:solidFill>
                  <a:srgbClr val="0070C0"/>
                </a:solidFill>
              </a:rPr>
              <a:t>® Engine </a:t>
            </a:r>
            <a:r>
              <a:rPr lang="zh-TW" altLang="en-US" sz="1800" dirty="0" smtClean="0">
                <a:solidFill>
                  <a:srgbClr val="0070C0"/>
                </a:solidFill>
              </a:rPr>
              <a:t>在 </a:t>
            </a:r>
            <a:r>
              <a:rPr lang="en-US" altLang="zh-TW" sz="1800" dirty="0" smtClean="0">
                <a:solidFill>
                  <a:srgbClr val="0070C0"/>
                </a:solidFill>
              </a:rPr>
              <a:t>Container Station 1.8 </a:t>
            </a:r>
            <a:r>
              <a:rPr lang="zh-TW" altLang="en-US" sz="1800" dirty="0" smtClean="0">
                <a:solidFill>
                  <a:srgbClr val="0070C0"/>
                </a:solidFill>
              </a:rPr>
              <a:t>中將升級至 </a:t>
            </a:r>
            <a:r>
              <a:rPr lang="en-US" altLang="zh-TW" sz="1800" dirty="0" smtClean="0">
                <a:solidFill>
                  <a:srgbClr val="0070C0"/>
                </a:solidFill>
              </a:rPr>
              <a:t>17.07</a:t>
            </a:r>
            <a:r>
              <a:rPr lang="zh-TW" altLang="en-US" sz="1800" dirty="0" smtClean="0">
                <a:solidFill>
                  <a:srgbClr val="0070C0"/>
                </a:solidFill>
              </a:rPr>
              <a:t>。</a:t>
            </a:r>
            <a:endParaRPr lang="en-US" altLang="zh-TW" sz="1800" dirty="0" smtClean="0">
              <a:solidFill>
                <a:srgbClr val="0070C0"/>
              </a:solidFill>
            </a:endParaRPr>
          </a:p>
        </p:txBody>
      </p:sp>
      <p:grpSp>
        <p:nvGrpSpPr>
          <p:cNvPr id="32" name="群組 31"/>
          <p:cNvGrpSpPr/>
          <p:nvPr/>
        </p:nvGrpSpPr>
        <p:grpSpPr>
          <a:xfrm>
            <a:off x="361405" y="857238"/>
            <a:ext cx="8282561" cy="1571636"/>
            <a:chOff x="361405" y="1163345"/>
            <a:chExt cx="8282561" cy="1571636"/>
          </a:xfrm>
        </p:grpSpPr>
        <p:sp>
          <p:nvSpPr>
            <p:cNvPr id="31" name="圓角矩形 30"/>
            <p:cNvSpPr/>
            <p:nvPr/>
          </p:nvSpPr>
          <p:spPr>
            <a:xfrm>
              <a:off x="714348" y="1500180"/>
              <a:ext cx="7929618" cy="1234801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4" name="圖片 23" descr="對話框-03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20936747">
              <a:off x="361405" y="1163345"/>
              <a:ext cx="1030814" cy="889203"/>
            </a:xfrm>
            <a:prstGeom prst="rect">
              <a:avLst/>
            </a:prstGeom>
          </p:spPr>
        </p:pic>
        <p:sp>
          <p:nvSpPr>
            <p:cNvPr id="25" name="Shape 147"/>
            <p:cNvSpPr txBox="1"/>
            <p:nvPr/>
          </p:nvSpPr>
          <p:spPr>
            <a:xfrm>
              <a:off x="571472" y="1325487"/>
              <a:ext cx="642942" cy="461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altLang="zh-TW" sz="2400" b="1" dirty="0" smtClean="0">
                  <a:solidFill>
                    <a:schemeClr val="accent6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Q1</a:t>
              </a:r>
              <a:endParaRPr lang="en" sz="2400" b="1" dirty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群組 32"/>
          <p:cNvGrpSpPr/>
          <p:nvPr/>
        </p:nvGrpSpPr>
        <p:grpSpPr>
          <a:xfrm>
            <a:off x="361405" y="2428874"/>
            <a:ext cx="8282561" cy="1928826"/>
            <a:chOff x="361405" y="1163345"/>
            <a:chExt cx="8282561" cy="1928826"/>
          </a:xfrm>
        </p:grpSpPr>
        <p:sp>
          <p:nvSpPr>
            <p:cNvPr id="34" name="圓角矩形 33"/>
            <p:cNvSpPr/>
            <p:nvPr/>
          </p:nvSpPr>
          <p:spPr>
            <a:xfrm>
              <a:off x="714348" y="1500180"/>
              <a:ext cx="7929618" cy="1591991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35" name="圖片 34" descr="對話框-03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20936747">
              <a:off x="361405" y="1163345"/>
              <a:ext cx="1030814" cy="889203"/>
            </a:xfrm>
            <a:prstGeom prst="rect">
              <a:avLst/>
            </a:prstGeom>
          </p:spPr>
        </p:pic>
        <p:sp>
          <p:nvSpPr>
            <p:cNvPr id="36" name="Shape 147"/>
            <p:cNvSpPr txBox="1"/>
            <p:nvPr/>
          </p:nvSpPr>
          <p:spPr>
            <a:xfrm>
              <a:off x="571472" y="1325487"/>
              <a:ext cx="642942" cy="461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altLang="zh-TW" sz="2400" b="1" dirty="0" smtClean="0">
                  <a:solidFill>
                    <a:schemeClr val="accent6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Q2</a:t>
              </a:r>
              <a:endParaRPr lang="en" sz="2400" b="1" dirty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" name="內容版面配置區 2"/>
          <p:cNvSpPr txBox="1">
            <a:spLocks/>
          </p:cNvSpPr>
          <p:nvPr/>
        </p:nvSpPr>
        <p:spPr>
          <a:xfrm>
            <a:off x="928662" y="3143254"/>
            <a:ext cx="7572428" cy="15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fontAlgn="base">
              <a:spcBef>
                <a:spcPct val="20000"/>
              </a:spcBef>
              <a:defRPr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如何變更網路模式？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355600" indent="-355600" fontAlgn="base">
              <a:spcBef>
                <a:spcPct val="20000"/>
              </a:spcBef>
            </a:pP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A: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支援已建立的容器切換網路模式：橋接式、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NAT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66700" fontAlgn="base">
              <a:spcBef>
                <a:spcPct val="20000"/>
              </a:spcBef>
            </a:pP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選擇 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[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容器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]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&gt;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[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設定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]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&gt;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[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進階設定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]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&gt;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[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網段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]</a:t>
            </a:r>
            <a:endParaRPr kumimoji="0" lang="en-US" altLang="zh-TW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42858"/>
            <a:ext cx="8229600" cy="857250"/>
          </a:xfrm>
        </p:spPr>
        <p:txBody>
          <a:bodyPr/>
          <a:lstStyle/>
          <a:p>
            <a:r>
              <a:rPr lang="zh-TW" altLang="en-US" dirty="0" smtClean="0"/>
              <a:t>常見問題解答</a:t>
            </a:r>
            <a:endParaRPr lang="zh-TW" altLang="en-US" dirty="0"/>
          </a:p>
        </p:txBody>
      </p:sp>
      <p:grpSp>
        <p:nvGrpSpPr>
          <p:cNvPr id="10" name="群組 9"/>
          <p:cNvGrpSpPr/>
          <p:nvPr/>
        </p:nvGrpSpPr>
        <p:grpSpPr>
          <a:xfrm>
            <a:off x="361405" y="785800"/>
            <a:ext cx="8282561" cy="2000264"/>
            <a:chOff x="361405" y="1163345"/>
            <a:chExt cx="8282561" cy="2000264"/>
          </a:xfrm>
        </p:grpSpPr>
        <p:sp>
          <p:nvSpPr>
            <p:cNvPr id="11" name="圓角矩形 10"/>
            <p:cNvSpPr/>
            <p:nvPr/>
          </p:nvSpPr>
          <p:spPr>
            <a:xfrm>
              <a:off x="714348" y="1500180"/>
              <a:ext cx="7929618" cy="1663429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2" name="圖片 11" descr="對話框-03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20936747">
              <a:off x="361405" y="1163345"/>
              <a:ext cx="1030814" cy="889203"/>
            </a:xfrm>
            <a:prstGeom prst="rect">
              <a:avLst/>
            </a:prstGeom>
          </p:spPr>
        </p:pic>
        <p:sp>
          <p:nvSpPr>
            <p:cNvPr id="13" name="Shape 147"/>
            <p:cNvSpPr txBox="1"/>
            <p:nvPr/>
          </p:nvSpPr>
          <p:spPr>
            <a:xfrm>
              <a:off x="571472" y="1325487"/>
              <a:ext cx="642942" cy="461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altLang="zh-TW" sz="2400" b="1" dirty="0" smtClean="0">
                  <a:solidFill>
                    <a:schemeClr val="accent6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Q3</a:t>
              </a:r>
              <a:endParaRPr lang="en" sz="2400" b="1" dirty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內容版面配置區 2"/>
          <p:cNvSpPr txBox="1">
            <a:spLocks/>
          </p:cNvSpPr>
          <p:nvPr/>
        </p:nvSpPr>
        <p:spPr>
          <a:xfrm>
            <a:off x="928662" y="1428742"/>
            <a:ext cx="7572428" cy="15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fontAlgn="base">
              <a:spcBef>
                <a:spcPct val="20000"/>
              </a:spcBef>
              <a:defRPr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如何使用外接顯示卡搭配 </a:t>
            </a:r>
            <a:r>
              <a:rPr lang="en-US" altLang="zh-TW" b="1" dirty="0" err="1" smtClean="0">
                <a:latin typeface="微軟正黑體" pitchFamily="34" charset="-120"/>
                <a:ea typeface="微軟正黑體" pitchFamily="34" charset="-120"/>
              </a:rPr>
              <a:t>QuAI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？ 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266700" indent="-266700" fontAlgn="base">
              <a:spcBef>
                <a:spcPct val="20000"/>
              </a:spcBef>
              <a:defRPr/>
            </a:pP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A: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前往 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QTS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桌面 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[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控制台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]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&gt;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[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硬體設定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]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&gt;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[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顯示卡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]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中將 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GPU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資源切給 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QTS Mode </a:t>
            </a:r>
            <a:r>
              <a:rPr lang="en-CA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(HD Station/Linux Station/</a:t>
            </a:r>
            <a:r>
              <a:rPr lang="en-CA" altLang="zh-TW" b="1" dirty="0" err="1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Transcoding</a:t>
            </a:r>
            <a:r>
              <a:rPr lang="en-CA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) 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，即可建立並利用 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GPU 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資源運行 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AI-GPU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容器。</a:t>
            </a:r>
            <a:endParaRPr lang="en-US" altLang="zh-TW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66700" lvl="0" indent="-266700" fontAlgn="base">
              <a:spcBef>
                <a:spcPct val="20000"/>
              </a:spcBef>
              <a:defRPr/>
            </a:pP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1" name="群組 20"/>
          <p:cNvGrpSpPr/>
          <p:nvPr/>
        </p:nvGrpSpPr>
        <p:grpSpPr>
          <a:xfrm>
            <a:off x="361405" y="2714056"/>
            <a:ext cx="8282561" cy="1920354"/>
            <a:chOff x="361405" y="1097463"/>
            <a:chExt cx="8282561" cy="1756998"/>
          </a:xfrm>
        </p:grpSpPr>
        <p:sp>
          <p:nvSpPr>
            <p:cNvPr id="22" name="圓角矩形 21"/>
            <p:cNvSpPr/>
            <p:nvPr/>
          </p:nvSpPr>
          <p:spPr>
            <a:xfrm>
              <a:off x="714348" y="1434297"/>
              <a:ext cx="7929618" cy="1420164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3" name="圖片 22" descr="對話框-03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20936747">
              <a:off x="361405" y="1097463"/>
              <a:ext cx="1030814" cy="889203"/>
            </a:xfrm>
            <a:prstGeom prst="rect">
              <a:avLst/>
            </a:prstGeom>
          </p:spPr>
        </p:pic>
        <p:sp>
          <p:nvSpPr>
            <p:cNvPr id="24" name="Shape 147"/>
            <p:cNvSpPr txBox="1"/>
            <p:nvPr/>
          </p:nvSpPr>
          <p:spPr>
            <a:xfrm>
              <a:off x="571472" y="1259605"/>
              <a:ext cx="642942" cy="461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altLang="zh-TW" sz="2400" b="1" dirty="0" smtClean="0">
                  <a:solidFill>
                    <a:schemeClr val="accent6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Q4</a:t>
              </a:r>
              <a:endParaRPr lang="en" sz="2400" b="1" dirty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" name="內容版面配置區 2"/>
          <p:cNvSpPr txBox="1">
            <a:spLocks/>
          </p:cNvSpPr>
          <p:nvPr/>
        </p:nvSpPr>
        <p:spPr>
          <a:xfrm>
            <a:off x="928662" y="3363838"/>
            <a:ext cx="7572428" cy="15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fontAlgn="base">
              <a:spcBef>
                <a:spcPct val="20000"/>
              </a:spcBef>
              <a:defRPr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容器配置的 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CPU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百分比是如何計算？ 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266700" lvl="0" indent="-266700" fontAlgn="base">
              <a:spcBef>
                <a:spcPct val="20000"/>
              </a:spcBef>
              <a:defRPr/>
            </a:pP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A: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配置的百分比代表每一顆實體 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CPU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核心能使用的百分比。例如：擁有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核心的處理器，設定 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50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%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，則每顆實體核心最多只能使用 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50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%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運算效能。</a:t>
            </a:r>
            <a:endParaRPr lang="en-US" altLang="zh-TW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42858"/>
            <a:ext cx="8229600" cy="857250"/>
          </a:xfrm>
        </p:spPr>
        <p:txBody>
          <a:bodyPr/>
          <a:lstStyle/>
          <a:p>
            <a:r>
              <a:rPr lang="zh-TW" altLang="en-US" dirty="0" smtClean="0"/>
              <a:t>常見問題解答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361405" y="785800"/>
            <a:ext cx="8282561" cy="2000264"/>
            <a:chOff x="361405" y="1163345"/>
            <a:chExt cx="8282561" cy="2000264"/>
          </a:xfrm>
        </p:grpSpPr>
        <p:sp>
          <p:nvSpPr>
            <p:cNvPr id="5" name="圓角矩形 4"/>
            <p:cNvSpPr/>
            <p:nvPr/>
          </p:nvSpPr>
          <p:spPr>
            <a:xfrm>
              <a:off x="714348" y="1500180"/>
              <a:ext cx="7929618" cy="1663429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6" name="圖片 5" descr="對話框-03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20936747">
              <a:off x="361405" y="1163345"/>
              <a:ext cx="1030814" cy="889203"/>
            </a:xfrm>
            <a:prstGeom prst="rect">
              <a:avLst/>
            </a:prstGeom>
          </p:spPr>
        </p:pic>
        <p:sp>
          <p:nvSpPr>
            <p:cNvPr id="7" name="Shape 147"/>
            <p:cNvSpPr txBox="1"/>
            <p:nvPr/>
          </p:nvSpPr>
          <p:spPr>
            <a:xfrm>
              <a:off x="571472" y="1325487"/>
              <a:ext cx="642942" cy="461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altLang="zh-TW" sz="2400" b="1" dirty="0" smtClean="0">
                  <a:solidFill>
                    <a:schemeClr val="accent6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Q5</a:t>
              </a:r>
              <a:endParaRPr lang="en" sz="2400" b="1" dirty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" name="內容版面配置區 2"/>
          <p:cNvSpPr txBox="1">
            <a:spLocks/>
          </p:cNvSpPr>
          <p:nvPr/>
        </p:nvSpPr>
        <p:spPr>
          <a:xfrm>
            <a:off x="928662" y="1428742"/>
            <a:ext cx="7572428" cy="15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fontAlgn="base">
              <a:spcBef>
                <a:spcPct val="20000"/>
              </a:spcBef>
              <a:defRPr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如何從網際網路連接至軟體容器？ 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266700" lvl="0" indent="-266700" fontAlgn="base">
              <a:spcBef>
                <a:spcPct val="20000"/>
              </a:spcBef>
              <a:defRPr/>
            </a:pP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A: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您可以選擇網路模式 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“Bridged”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或 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“Host”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的模式，並在您所屬的網路環境中啟用連接埠轉址。一般來說，您可至路由器上設定對應 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WAN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IP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位址轉址至軟體容器 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IP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位址的連接埠上。</a:t>
            </a:r>
            <a:endParaRPr lang="en-US" altLang="zh-TW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361405" y="2786064"/>
            <a:ext cx="8282561" cy="1500198"/>
            <a:chOff x="361405" y="1163345"/>
            <a:chExt cx="8282561" cy="1500198"/>
          </a:xfrm>
        </p:grpSpPr>
        <p:sp>
          <p:nvSpPr>
            <p:cNvPr id="11" name="圓角矩形 10"/>
            <p:cNvSpPr/>
            <p:nvPr/>
          </p:nvSpPr>
          <p:spPr>
            <a:xfrm>
              <a:off x="714348" y="1500180"/>
              <a:ext cx="7929618" cy="1163363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2" name="圖片 11" descr="對話框-03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20936747">
              <a:off x="361405" y="1163345"/>
              <a:ext cx="1030814" cy="889203"/>
            </a:xfrm>
            <a:prstGeom prst="rect">
              <a:avLst/>
            </a:prstGeom>
          </p:spPr>
        </p:pic>
        <p:sp>
          <p:nvSpPr>
            <p:cNvPr id="13" name="Shape 147"/>
            <p:cNvSpPr txBox="1"/>
            <p:nvPr/>
          </p:nvSpPr>
          <p:spPr>
            <a:xfrm>
              <a:off x="571472" y="1325487"/>
              <a:ext cx="642942" cy="461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altLang="zh-TW" sz="2400" b="1" dirty="0" smtClean="0">
                  <a:solidFill>
                    <a:schemeClr val="accent6">
                      <a:lumMod val="50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Q6</a:t>
              </a:r>
              <a:endParaRPr lang="en" sz="2400" b="1" dirty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內容版面配置區 2"/>
          <p:cNvSpPr txBox="1">
            <a:spLocks/>
          </p:cNvSpPr>
          <p:nvPr/>
        </p:nvSpPr>
        <p:spPr>
          <a:xfrm>
            <a:off x="928662" y="3429006"/>
            <a:ext cx="6572296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fontAlgn="base">
              <a:spcBef>
                <a:spcPct val="20000"/>
              </a:spcBef>
              <a:defRPr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為何 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ARM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機種推薦的映像檔中沒有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dirty="0" err="1" smtClean="0">
                <a:latin typeface="微軟正黑體" pitchFamily="34" charset="-120"/>
                <a:ea typeface="微軟正黑體" pitchFamily="34" charset="-120"/>
              </a:rPr>
              <a:t>Ubuntu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 16.04? </a:t>
            </a:r>
          </a:p>
          <a:p>
            <a:pPr lvl="0" fontAlgn="base">
              <a:spcBef>
                <a:spcPct val="20000"/>
              </a:spcBef>
              <a:defRPr/>
            </a:pP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A: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將於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三月底提供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並上線。</a:t>
            </a:r>
            <a:endParaRPr lang="en-US" altLang="zh-TW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1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>
          <a:xfrm>
            <a:off x="0" y="1857370"/>
            <a:ext cx="9144000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all" spc="0" normalizeH="0" baseline="0" noProof="0" dirty="0" smtClean="0">
                <a:ln w="12700">
                  <a:noFill/>
                </a:ln>
                <a:blipFill>
                  <a:blip r:embed="rId2"/>
                  <a:stretch>
                    <a:fillRect/>
                  </a:stretch>
                </a:blip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加入</a:t>
            </a:r>
            <a:r>
              <a:rPr kumimoji="0" lang="zh-TW" altLang="en-US" sz="4400" b="1" i="0" u="none" strike="noStrike" kern="1200" cap="all" spc="0" normalizeH="0" baseline="0" noProof="0" dirty="0" smtClean="0">
                <a:ln w="12700">
                  <a:noFill/>
                </a:ln>
                <a:blipFill>
                  <a:blip r:embed="rId2"/>
                  <a:stretch>
                    <a:fillRect/>
                  </a:stretch>
                </a:blip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 </a:t>
            </a:r>
            <a:r>
              <a:rPr kumimoji="0" lang="en-US" altLang="zh-TW" sz="4400" b="1" i="0" u="none" strike="noStrike" kern="1200" cap="all" spc="0" normalizeH="0" baseline="0" noProof="0" dirty="0" err="1" smtClean="0">
                <a:ln w="12700">
                  <a:noFill/>
                </a:ln>
                <a:blipFill>
                  <a:blip r:embed="rId2"/>
                  <a:stretch>
                    <a:fillRect/>
                  </a:stretch>
                </a:blip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qnap</a:t>
            </a:r>
            <a:r>
              <a:rPr kumimoji="0" lang="zh-TW" altLang="en-US" sz="4400" b="1" i="0" u="none" strike="noStrike" kern="1200" cap="all" spc="0" normalizeH="0" baseline="0" noProof="0" dirty="0" smtClean="0">
                <a:ln w="12700">
                  <a:noFill/>
                </a:ln>
                <a:blipFill>
                  <a:blip r:embed="rId2"/>
                  <a:stretch>
                    <a:fillRect/>
                  </a:stretch>
                </a:blip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 </a:t>
            </a:r>
            <a:r>
              <a:rPr kumimoji="0" lang="zh-TW" altLang="en-US" sz="4400" b="1" i="0" u="none" strike="noStrike" kern="1200" cap="all" spc="0" normalizeH="0" baseline="0" noProof="0" dirty="0" smtClean="0">
                <a:ln w="12700">
                  <a:noFill/>
                </a:ln>
                <a:blipFill>
                  <a:blip r:embed="rId2"/>
                  <a:stretch>
                    <a:fillRect/>
                  </a:stretch>
                </a:blip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應用軟體開發</a:t>
            </a:r>
            <a:endParaRPr kumimoji="0" lang="zh-TW" altLang="en-US" sz="4400" b="1" i="0" u="none" strike="noStrike" kern="1200" cap="all" spc="0" normalizeH="0" baseline="0" noProof="0" dirty="0">
              <a:ln w="12700">
                <a:noFill/>
              </a:ln>
              <a:blipFill>
                <a:blip r:embed="rId2"/>
                <a:stretch>
                  <a:fillRect/>
                </a:stretch>
              </a:blip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5852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加入 </a:t>
            </a:r>
            <a:r>
              <a:rPr lang="en-US" altLang="zh-TW" dirty="0" smtClean="0">
                <a:latin typeface="Arial" pitchFamily="34" charset="0"/>
                <a:cs typeface="Arial" pitchFamily="34" charset="0"/>
              </a:rPr>
              <a:t>QNAP</a:t>
            </a:r>
            <a:r>
              <a:rPr lang="zh-TW" altLang="en-US" dirty="0" smtClean="0"/>
              <a:t> 開發應用程式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1472" y="1131590"/>
            <a:ext cx="8115328" cy="3394472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現在，您可以利用軟體容器來打造</a:t>
            </a:r>
            <a:r>
              <a:rPr lang="zh-TW" altLang="en-US" dirty="0"/>
              <a:t> </a:t>
            </a:r>
            <a:r>
              <a:rPr lang="en-US" altLang="zh-TW" dirty="0" smtClean="0"/>
              <a:t>QNAP</a:t>
            </a:r>
            <a:r>
              <a:rPr lang="zh-TW" altLang="en-US" dirty="0" smtClean="0"/>
              <a:t> 應用程式！</a:t>
            </a:r>
            <a:endParaRPr lang="en-US" altLang="zh-TW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315" y="3571882"/>
            <a:ext cx="1428760" cy="994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290" y="3957666"/>
            <a:ext cx="734870" cy="6727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05" y="1714494"/>
            <a:ext cx="4499992" cy="144786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5" y="3143254"/>
            <a:ext cx="4499992" cy="73043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3306" y="3857634"/>
            <a:ext cx="4500594" cy="729822"/>
          </a:xfrm>
          <a:prstGeom prst="rect">
            <a:avLst/>
          </a:prstGeom>
        </p:spPr>
      </p:pic>
      <p:pic>
        <p:nvPicPr>
          <p:cNvPr id="1026" name="Picture 2" descr="\\MARKETING\Marketing\MarketingMaterials\素材\_icons\ICON_Sabrina\DJ2_51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0100" y="2714626"/>
            <a:ext cx="714380" cy="714380"/>
          </a:xfrm>
          <a:prstGeom prst="rect">
            <a:avLst/>
          </a:prstGeom>
          <a:noFill/>
        </p:spPr>
      </p:pic>
      <p:pic>
        <p:nvPicPr>
          <p:cNvPr id="1027" name="Picture 3" descr="\\MARKETING\Marketing\MarketingMaterials\素材\_icons\ICON_Sabrina\7_QVR Pr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57356" y="2714626"/>
            <a:ext cx="714380" cy="714380"/>
          </a:xfrm>
          <a:prstGeom prst="rect">
            <a:avLst/>
          </a:prstGeom>
          <a:noFill/>
        </p:spPr>
      </p:pic>
      <p:pic>
        <p:nvPicPr>
          <p:cNvPr id="1028" name="Picture 4" descr="\\MARKETING\Marketing\MarketingMaterials\素材\_icons\ICON_Sabrina\linux_station_51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14612" y="2714626"/>
            <a:ext cx="714380" cy="714380"/>
          </a:xfrm>
          <a:prstGeom prst="rect">
            <a:avLst/>
          </a:prstGeom>
          <a:noFill/>
        </p:spPr>
      </p:pic>
      <p:pic>
        <p:nvPicPr>
          <p:cNvPr id="1029" name="Picture 5" descr="\\MARKETING\Marketing\MarketingMaterials\素材\_icons\ICON_Sabrina\AP_51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57356" y="1928808"/>
            <a:ext cx="714380" cy="714380"/>
          </a:xfrm>
          <a:prstGeom prst="rect">
            <a:avLst/>
          </a:prstGeom>
          <a:noFill/>
        </p:spPr>
      </p:pic>
      <p:pic>
        <p:nvPicPr>
          <p:cNvPr id="1030" name="Picture 6" descr="\\MARKETING\Marketing\MarketingMaterials\素材\_icons\2016\QIOT Suite\QIOT Suit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14612" y="1928808"/>
            <a:ext cx="714380" cy="714380"/>
          </a:xfrm>
          <a:prstGeom prst="rect">
            <a:avLst/>
          </a:prstGeom>
          <a:noFill/>
        </p:spPr>
      </p:pic>
      <p:pic>
        <p:nvPicPr>
          <p:cNvPr id="1031" name="Picture 7" descr="\\MARKETING\Marketing\TO 明俐\Browser Station_單元\Browser Station_0425 檔案夾\Links\BrowserStation_512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00100" y="1928808"/>
            <a:ext cx="714380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完整 </a:t>
            </a:r>
            <a:r>
              <a:rPr lang="en-US" altLang="zh-TW" dirty="0" smtClean="0">
                <a:latin typeface="Arial" pitchFamily="34" charset="0"/>
                <a:cs typeface="Arial" pitchFamily="34" charset="0"/>
              </a:rPr>
              <a:t>NAS</a:t>
            </a:r>
            <a:r>
              <a:rPr lang="zh-TW" alt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TW" dirty="0" smtClean="0">
                <a:latin typeface="Arial" pitchFamily="34" charset="0"/>
                <a:cs typeface="Arial" pitchFamily="34" charset="0"/>
              </a:rPr>
              <a:t>App</a:t>
            </a:r>
            <a:r>
              <a:rPr lang="zh-TW" alt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zh-TW" altLang="en-US" dirty="0" smtClean="0"/>
              <a:t>開發支援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166" y="1285866"/>
            <a:ext cx="2471726" cy="3394472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相關功能支援：</a:t>
            </a:r>
            <a:endParaRPr lang="en-US" altLang="zh-TW" dirty="0" smtClean="0"/>
          </a:p>
          <a:p>
            <a:r>
              <a:rPr lang="zh-TW" altLang="en-US" dirty="0" smtClean="0"/>
              <a:t>檔案管理</a:t>
            </a:r>
            <a:endParaRPr lang="en-US" altLang="zh-TW" dirty="0" smtClean="0"/>
          </a:p>
          <a:p>
            <a:r>
              <a:rPr lang="zh-TW" altLang="en-US" dirty="0" smtClean="0"/>
              <a:t>帳號與用戶管理</a:t>
            </a:r>
            <a:endParaRPr lang="en-US" altLang="zh-TW" dirty="0" smtClean="0"/>
          </a:p>
          <a:p>
            <a:r>
              <a:rPr lang="zh-TW" altLang="en-US" dirty="0" smtClean="0"/>
              <a:t>儲存管理</a:t>
            </a:r>
            <a:endParaRPr lang="en-US" altLang="zh-TW" dirty="0" smtClean="0"/>
          </a:p>
          <a:p>
            <a:r>
              <a:rPr lang="zh-TW" altLang="en-US" dirty="0" smtClean="0"/>
              <a:t>系統設定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0" y="1285866"/>
            <a:ext cx="3071834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參考文件資源：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API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 文件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開發指南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編譯工具 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(Toolchains)</a:t>
            </a:r>
          </a:p>
          <a:p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常見問題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支援服務</a:t>
            </a:r>
            <a:endParaRPr lang="en-US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716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0" y="1857370"/>
            <a:ext cx="9144000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all" spc="0" normalizeH="0" baseline="0" noProof="0" dirty="0" smtClean="0">
                <a:ln w="12700">
                  <a:noFill/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實際展示相關開發文件</a:t>
            </a:r>
            <a:endParaRPr kumimoji="0" lang="zh-TW" altLang="en-US" sz="4400" b="1" i="0" u="none" strike="noStrike" kern="1200" cap="all" spc="0" normalizeH="0" baseline="0" noProof="0" dirty="0">
              <a:ln w="12700"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1772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主圖(船).png"/>
          <p:cNvPicPr>
            <a:picLocks noChangeAspect="1"/>
          </p:cNvPicPr>
          <p:nvPr/>
        </p:nvPicPr>
        <p:blipFill>
          <a:blip r:embed="rId2"/>
          <a:srcRect b="10638"/>
          <a:stretch>
            <a:fillRect/>
          </a:stretch>
        </p:blipFill>
        <p:spPr>
          <a:xfrm>
            <a:off x="3357554" y="514156"/>
            <a:ext cx="5077651" cy="420073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軟體容器是什麼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pic>
        <p:nvPicPr>
          <p:cNvPr id="9" name="Shape 82" descr="煩惱的人-2-01.png"/>
          <p:cNvPicPr preferRelativeResize="0"/>
          <p:nvPr/>
        </p:nvPicPr>
        <p:blipFill rotWithShape="1">
          <a:blip r:embed="rId3" cstate="print">
            <a:alphaModFix/>
          </a:blip>
          <a:srcRect b="2400"/>
          <a:stretch/>
        </p:blipFill>
        <p:spPr>
          <a:xfrm>
            <a:off x="1643042" y="1428742"/>
            <a:ext cx="1928826" cy="2615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\\MARKETING\Marketing\MarketingMaterials\素材\_icons\00_4.2iconPNG\Container-Station-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714626"/>
            <a:ext cx="1000132" cy="10001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71472" y="1071552"/>
            <a:ext cx="8001056" cy="35719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支援機種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59583"/>
            <a:ext cx="8229600" cy="35350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CA" altLang="zh-TW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Container </a:t>
            </a:r>
            <a:r>
              <a:rPr lang="en-CA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Station</a:t>
            </a: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1.8 </a:t>
            </a:r>
            <a:endParaRPr lang="en-US" altLang="zh-TW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altLang="zh-TW" sz="105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0975" indent="-180975"/>
            <a:r>
              <a:rPr lang="zh-TW" altLang="en-US" sz="1800" dirty="0" smtClean="0"/>
              <a:t>可於 </a:t>
            </a:r>
            <a:r>
              <a:rPr lang="en-CA" altLang="zh-TW" sz="1800" dirty="0" smtClean="0"/>
              <a:t>QTS 4.3.0 </a:t>
            </a:r>
            <a:r>
              <a:rPr lang="zh-TW" altLang="en-US" sz="1800" dirty="0" smtClean="0"/>
              <a:t>至 </a:t>
            </a:r>
            <a:r>
              <a:rPr lang="en-US" altLang="zh-TW" sz="1800" dirty="0" smtClean="0"/>
              <a:t>4.3.4</a:t>
            </a:r>
            <a:r>
              <a:rPr lang="en-CA" altLang="zh-TW" sz="1800" dirty="0" smtClean="0"/>
              <a:t> </a:t>
            </a:r>
            <a:r>
              <a:rPr lang="zh-TW" altLang="en-US" sz="1800" dirty="0" smtClean="0"/>
              <a:t>版本 </a:t>
            </a:r>
            <a:r>
              <a:rPr lang="en-CA" altLang="zh-TW" sz="1800" dirty="0" smtClean="0"/>
              <a:t>App Center </a:t>
            </a:r>
            <a:r>
              <a:rPr lang="zh-TW" altLang="en-US" sz="1800" dirty="0" smtClean="0"/>
              <a:t>中取得。</a:t>
            </a:r>
            <a:endParaRPr lang="en-US" altLang="zh-TW" sz="1800" dirty="0" smtClean="0"/>
          </a:p>
          <a:p>
            <a:pPr marL="180975" indent="-180975"/>
            <a:r>
              <a:rPr lang="zh-TW" altLang="en-US" sz="1800" dirty="0" smtClean="0"/>
              <a:t>用於安裝 </a:t>
            </a:r>
            <a:r>
              <a:rPr lang="en-US" altLang="zh-TW" sz="1800" dirty="0" smtClean="0"/>
              <a:t>1 </a:t>
            </a:r>
            <a:r>
              <a:rPr lang="en-CA" altLang="zh-TW" sz="1800" dirty="0" smtClean="0"/>
              <a:t>GB </a:t>
            </a:r>
            <a:r>
              <a:rPr lang="zh-TW" altLang="en-US" sz="1800" dirty="0" smtClean="0"/>
              <a:t>以上（含）記憶體的機種：</a:t>
            </a:r>
            <a:endParaRPr lang="en-US" altLang="zh-TW" sz="1800" dirty="0" smtClean="0"/>
          </a:p>
          <a:p>
            <a:pPr marL="449263" lvl="1" indent="-268288"/>
            <a:r>
              <a:rPr lang="en-CA" altLang="zh-TW" sz="1800" dirty="0" smtClean="0"/>
              <a:t>x86 </a:t>
            </a:r>
            <a:r>
              <a:rPr lang="zh-TW" altLang="en-US" sz="1800" dirty="0" smtClean="0"/>
              <a:t>機種</a:t>
            </a:r>
            <a:r>
              <a:rPr lang="en-US" altLang="zh-TW" sz="1800" dirty="0" smtClean="0"/>
              <a:t>: </a:t>
            </a:r>
            <a:r>
              <a:rPr lang="en-CA" altLang="zh-TW" sz="1800" dirty="0" smtClean="0"/>
              <a:t>TS-x51</a:t>
            </a:r>
            <a:r>
              <a:rPr lang="zh-TW" altLang="en-CA" sz="1800" dirty="0" smtClean="0"/>
              <a:t>、</a:t>
            </a:r>
            <a:r>
              <a:rPr lang="en-CA" altLang="zh-TW" sz="1800" dirty="0" smtClean="0"/>
              <a:t>TS-x51+</a:t>
            </a:r>
            <a:r>
              <a:rPr lang="zh-TW" altLang="en-CA" sz="1800" dirty="0" smtClean="0"/>
              <a:t>、</a:t>
            </a:r>
            <a:r>
              <a:rPr lang="en-CA" altLang="zh-TW" sz="1800" dirty="0" smtClean="0"/>
              <a:t>TS-x51A</a:t>
            </a:r>
            <a:r>
              <a:rPr lang="zh-TW" altLang="en-CA" sz="1800" dirty="0" smtClean="0"/>
              <a:t>、</a:t>
            </a:r>
            <a:r>
              <a:rPr lang="en-CA" altLang="zh-TW" sz="1800" dirty="0" smtClean="0"/>
              <a:t>TS-x53</a:t>
            </a:r>
            <a:r>
              <a:rPr lang="zh-TW" altLang="en-CA" sz="1800" dirty="0" smtClean="0"/>
              <a:t>、</a:t>
            </a:r>
            <a:r>
              <a:rPr lang="en-CA" altLang="zh-TW" sz="1800" dirty="0" smtClean="0"/>
              <a:t>TS-x53A</a:t>
            </a:r>
            <a:r>
              <a:rPr lang="zh-TW" altLang="en-CA" sz="1800" dirty="0" smtClean="0"/>
              <a:t>、</a:t>
            </a:r>
            <a:r>
              <a:rPr lang="en-CA" altLang="zh-TW" sz="1800" dirty="0" smtClean="0"/>
              <a:t>TS-x53B</a:t>
            </a:r>
            <a:r>
              <a:rPr lang="zh-TW" altLang="en-CA" sz="1800" dirty="0" smtClean="0"/>
              <a:t>、</a:t>
            </a:r>
            <a:r>
              <a:rPr lang="en-CA" altLang="zh-TW" sz="1800" dirty="0" smtClean="0"/>
              <a:t>TBS-453A</a:t>
            </a:r>
            <a:r>
              <a:rPr lang="zh-TW" altLang="en-CA" sz="1800" dirty="0" smtClean="0"/>
              <a:t>、</a:t>
            </a:r>
            <a:r>
              <a:rPr lang="en-CA" altLang="zh-TW" sz="1800" dirty="0" smtClean="0"/>
              <a:t> TS-x55</a:t>
            </a:r>
            <a:r>
              <a:rPr lang="zh-TW" altLang="en-CA" sz="1800" dirty="0" smtClean="0"/>
              <a:t> 、</a:t>
            </a:r>
            <a:r>
              <a:rPr lang="en-CA" altLang="zh-TW" sz="1800" dirty="0" smtClean="0"/>
              <a:t> TS/TVS-x63</a:t>
            </a:r>
            <a:r>
              <a:rPr lang="zh-TW" altLang="en-CA" sz="1800" dirty="0" smtClean="0"/>
              <a:t>、</a:t>
            </a:r>
            <a:r>
              <a:rPr lang="en-CA" altLang="zh-TW" sz="1800" dirty="0" smtClean="0"/>
              <a:t>TVS-x70</a:t>
            </a:r>
            <a:r>
              <a:rPr lang="zh-TW" altLang="en-CA" sz="1800" dirty="0" smtClean="0"/>
              <a:t>、</a:t>
            </a:r>
            <a:r>
              <a:rPr lang="en-CA" altLang="zh-TW" sz="1800" dirty="0" smtClean="0"/>
              <a:t>TVS-x71</a:t>
            </a:r>
            <a:r>
              <a:rPr lang="zh-TW" altLang="en-CA" sz="1800" dirty="0" smtClean="0"/>
              <a:t>、</a:t>
            </a:r>
            <a:r>
              <a:rPr lang="en-CA" altLang="zh-TW" sz="1800" dirty="0" smtClean="0"/>
              <a:t> TS-x73</a:t>
            </a:r>
            <a:r>
              <a:rPr lang="zh-TW" altLang="en-CA" sz="1800" dirty="0" smtClean="0"/>
              <a:t> 、</a:t>
            </a:r>
            <a:r>
              <a:rPr lang="en-CA" altLang="zh-TW" sz="1800" dirty="0" smtClean="0"/>
              <a:t> TS/SS-x79</a:t>
            </a:r>
            <a:r>
              <a:rPr lang="zh-TW" altLang="en-CA" sz="1800" dirty="0" smtClean="0"/>
              <a:t>、</a:t>
            </a:r>
            <a:r>
              <a:rPr lang="en-CA" altLang="zh-TW" sz="1800" dirty="0" smtClean="0"/>
              <a:t>TS/TVS-x80</a:t>
            </a:r>
            <a:r>
              <a:rPr lang="zh-TW" altLang="en-CA" sz="1800" dirty="0" smtClean="0"/>
              <a:t>、</a:t>
            </a:r>
            <a:r>
              <a:rPr lang="en-CA" altLang="zh-TW" sz="1800" dirty="0" smtClean="0"/>
              <a:t>TVS-x82 </a:t>
            </a:r>
            <a:r>
              <a:rPr lang="zh-TW" altLang="en-US" sz="1800" dirty="0" smtClean="0"/>
              <a:t>系列、</a:t>
            </a:r>
            <a:r>
              <a:rPr lang="en-CA" altLang="zh-TW" sz="1800" dirty="0" smtClean="0"/>
              <a:t> TVS-x77 </a:t>
            </a:r>
            <a:r>
              <a:rPr lang="zh-TW" altLang="en-US" sz="1800" dirty="0" smtClean="0"/>
              <a:t>系列、 </a:t>
            </a:r>
            <a:r>
              <a:rPr lang="en-CA" altLang="zh-TW" sz="1800" dirty="0" smtClean="0"/>
              <a:t>TS-1685 </a:t>
            </a:r>
            <a:r>
              <a:rPr lang="zh-TW" altLang="en-US" sz="1800" dirty="0" smtClean="0"/>
              <a:t>和 </a:t>
            </a:r>
            <a:r>
              <a:rPr lang="en-CA" altLang="zh-TW" sz="1800" dirty="0" smtClean="0"/>
              <a:t>TDS-16489U</a:t>
            </a:r>
            <a:endParaRPr lang="en-US" altLang="zh-TW" sz="1800" dirty="0" smtClean="0"/>
          </a:p>
          <a:p>
            <a:pPr marL="449263" lvl="1" indent="-268288"/>
            <a:r>
              <a:rPr lang="en-CA" altLang="zh-TW" sz="1800" dirty="0" smtClean="0"/>
              <a:t>ARM </a:t>
            </a:r>
            <a:r>
              <a:rPr lang="zh-TW" altLang="en-US" sz="1800" dirty="0" smtClean="0"/>
              <a:t>機種 </a:t>
            </a:r>
            <a:r>
              <a:rPr lang="en-CA" altLang="zh-TW" sz="1800" dirty="0" smtClean="0"/>
              <a:t>TS-x28</a:t>
            </a:r>
            <a:r>
              <a:rPr lang="zh-TW" altLang="en-CA" sz="1800" dirty="0" smtClean="0"/>
              <a:t>、</a:t>
            </a:r>
            <a:r>
              <a:rPr lang="en-CA" altLang="zh-TW" sz="1800" dirty="0" smtClean="0"/>
              <a:t>TS-x31P</a:t>
            </a:r>
            <a:r>
              <a:rPr lang="zh-TW" altLang="en-CA" sz="1800" dirty="0" smtClean="0"/>
              <a:t>、</a:t>
            </a:r>
            <a:r>
              <a:rPr lang="en-CA" altLang="zh-TW" sz="1800" dirty="0" smtClean="0"/>
              <a:t>TS-x31X</a:t>
            </a:r>
            <a:r>
              <a:rPr lang="zh-TW" altLang="en-CA" sz="1800" dirty="0" smtClean="0"/>
              <a:t>、</a:t>
            </a:r>
            <a:r>
              <a:rPr lang="en-CA" altLang="zh-TW" sz="1800" dirty="0" smtClean="0"/>
              <a:t>TS-1635</a:t>
            </a:r>
            <a:r>
              <a:rPr lang="zh-TW" altLang="en-CA" sz="1800" dirty="0" smtClean="0"/>
              <a:t>、</a:t>
            </a:r>
            <a:r>
              <a:rPr lang="en-CA" altLang="zh-TW" sz="1800" dirty="0" smtClean="0"/>
              <a:t>TS-x31+ </a:t>
            </a:r>
            <a:r>
              <a:rPr lang="zh-TW" altLang="en-US" sz="1800" dirty="0" smtClean="0"/>
              <a:t>系列。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ctrTitle"/>
          </p:nvPr>
        </p:nvSpPr>
        <p:spPr>
          <a:xfrm>
            <a:off x="2786050" y="2714626"/>
            <a:ext cx="5786478" cy="1102519"/>
          </a:xfrm>
        </p:spPr>
        <p:txBody>
          <a:bodyPr/>
          <a:lstStyle/>
          <a:p>
            <a:r>
              <a:rPr lang="zh-TW" altLang="en-US" sz="4400" dirty="0" smtClean="0">
                <a:ln w="127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是您最好的選擇</a:t>
            </a:r>
            <a:endParaRPr lang="zh-TW" altLang="en-US" sz="4400" dirty="0">
              <a:ln w="1270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2786050" y="1112041"/>
            <a:ext cx="5786478" cy="14597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TW" sz="4200" b="1" dirty="0" smtClean="0">
                <a:ln w="12700">
                  <a:noFill/>
                </a:ln>
                <a:blipFill>
                  <a:blip r:embed="rId2"/>
                  <a:stretch>
                    <a:fillRect/>
                  </a:stretch>
                </a:blipFill>
                <a:latin typeface="Arial" pitchFamily="34" charset="0"/>
                <a:ea typeface="微軟正黑體" pitchFamily="34" charset="-120"/>
                <a:cs typeface="Arial" pitchFamily="34" charset="0"/>
              </a:rPr>
              <a:t>Container</a:t>
            </a:r>
            <a:r>
              <a:rPr lang="zh-TW" altLang="en-US" sz="4200" b="1" dirty="0" smtClean="0">
                <a:ln w="12700">
                  <a:noFill/>
                </a:ln>
                <a:blipFill>
                  <a:blip r:embed="rId2"/>
                  <a:stretch>
                    <a:fillRect/>
                  </a:stretch>
                </a:blipFill>
                <a:latin typeface="Arial" pitchFamily="34" charset="0"/>
                <a:ea typeface="微軟正黑體" pitchFamily="34" charset="-120"/>
                <a:cs typeface="Arial" pitchFamily="34" charset="0"/>
              </a:rPr>
              <a:t> </a:t>
            </a:r>
            <a:r>
              <a:rPr lang="en-US" altLang="zh-TW" sz="4200" b="1" dirty="0" smtClean="0">
                <a:ln w="12700">
                  <a:noFill/>
                </a:ln>
                <a:blipFill>
                  <a:blip r:embed="rId2"/>
                  <a:stretch>
                    <a:fillRect/>
                  </a:stretch>
                </a:blipFill>
                <a:latin typeface="Arial" pitchFamily="34" charset="0"/>
                <a:ea typeface="微軟正黑體" pitchFamily="34" charset="-120"/>
                <a:cs typeface="Arial" pitchFamily="34" charset="0"/>
              </a:rPr>
              <a:t>Station</a:t>
            </a:r>
          </a:p>
          <a:p>
            <a:pPr lvl="0" algn="ctr">
              <a:spcBef>
                <a:spcPct val="0"/>
              </a:spcBef>
            </a:pPr>
            <a:r>
              <a:rPr lang="zh-TW" altLang="en-US" sz="5000" b="1" dirty="0" smtClean="0">
                <a:ln w="12700">
                  <a:noFill/>
                </a:ln>
                <a:blipFill>
                  <a:blip r:embed="rId2"/>
                  <a:stretch>
                    <a:fillRect/>
                  </a:stretch>
                </a:blipFill>
                <a:latin typeface="微軟正黑體" pitchFamily="34" charset="-120"/>
                <a:ea typeface="微軟正黑體" pitchFamily="34" charset="-120"/>
              </a:rPr>
              <a:t>軟體容器工作站</a:t>
            </a:r>
            <a:endParaRPr lang="en-US" altLang="zh-TW" sz="5000" b="1" dirty="0" smtClean="0">
              <a:ln w="12700">
                <a:noFill/>
              </a:ln>
              <a:blipFill>
                <a:blip r:embed="rId2"/>
                <a:stretch>
                  <a:fillRect/>
                </a:stretch>
              </a:blipFill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42858"/>
            <a:ext cx="8229600" cy="857250"/>
          </a:xfrm>
        </p:spPr>
        <p:txBody>
          <a:bodyPr/>
          <a:lstStyle/>
          <a:p>
            <a:r>
              <a:rPr lang="zh-TW" altLang="en-US" dirty="0" smtClean="0"/>
              <a:t>軟體容器概念小學堂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6106" y="915566"/>
            <a:ext cx="8290694" cy="342702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zh-TW" altLang="en-US" dirty="0" smtClean="0"/>
              <a:t>軟體容器技術是一個應用程式層級的虛擬化技術，共用底層</a:t>
            </a:r>
            <a:r>
              <a:rPr lang="en-US" altLang="zh-TW" dirty="0" smtClean="0"/>
              <a:t> (kernel)</a:t>
            </a:r>
            <a:r>
              <a:rPr lang="zh-TW" altLang="en-US" dirty="0" smtClean="0"/>
              <a:t>，使容器化服務可以迅速移植到不同平台，大幅減低資源佔用，並增進執行速度。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6" name="圖片 5" descr="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790" y="1995686"/>
            <a:ext cx="5791978" cy="2428893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357290" y="1995687"/>
            <a:ext cx="11430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APP 1</a:t>
            </a:r>
            <a:endParaRPr lang="zh-TW" alt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643174" y="1995687"/>
            <a:ext cx="11430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APP 2</a:t>
            </a:r>
            <a:endParaRPr lang="zh-TW" alt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714876" y="2458340"/>
            <a:ext cx="7858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APP 1</a:t>
            </a:r>
            <a:endParaRPr lang="zh-TW" alt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500694" y="2458340"/>
            <a:ext cx="7858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APP 2</a:t>
            </a:r>
            <a:endParaRPr lang="zh-TW" alt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357950" y="2458340"/>
            <a:ext cx="7858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APP 3</a:t>
            </a:r>
            <a:endParaRPr lang="zh-TW" alt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357290" y="2386902"/>
            <a:ext cx="11430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500" b="1" dirty="0" smtClean="0">
                <a:latin typeface="Arial" pitchFamily="34" charset="0"/>
                <a:cs typeface="Arial" pitchFamily="34" charset="0"/>
              </a:rPr>
              <a:t>bins/</a:t>
            </a:r>
            <a:r>
              <a:rPr lang="en-US" altLang="zh-TW" sz="1500" b="1" dirty="0" err="1" smtClean="0">
                <a:latin typeface="Arial" pitchFamily="34" charset="0"/>
                <a:cs typeface="Arial" pitchFamily="34" charset="0"/>
              </a:rPr>
              <a:t>libs</a:t>
            </a:r>
            <a:endParaRPr lang="zh-TW" altLang="en-US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643174" y="2386902"/>
            <a:ext cx="11430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500" b="1" dirty="0" smtClean="0">
                <a:latin typeface="Arial" pitchFamily="34" charset="0"/>
                <a:cs typeface="Arial" pitchFamily="34" charset="0"/>
              </a:rPr>
              <a:t>bins/</a:t>
            </a:r>
            <a:r>
              <a:rPr lang="en-US" altLang="zh-TW" sz="1500" b="1" dirty="0" err="1" smtClean="0">
                <a:latin typeface="Arial" pitchFamily="34" charset="0"/>
                <a:cs typeface="Arial" pitchFamily="34" charset="0"/>
              </a:rPr>
              <a:t>libs</a:t>
            </a:r>
            <a:endParaRPr lang="zh-TW" altLang="en-US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357290" y="2781505"/>
            <a:ext cx="11430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Guest OS</a:t>
            </a:r>
            <a:endParaRPr lang="zh-TW" alt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643174" y="2781505"/>
            <a:ext cx="11430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Guest OS</a:t>
            </a:r>
            <a:endParaRPr lang="zh-TW" alt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1357290" y="4424579"/>
            <a:ext cx="24288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500" b="1" dirty="0" smtClean="0">
                <a:latin typeface="Arial" pitchFamily="34" charset="0"/>
                <a:cs typeface="Arial" pitchFamily="34" charset="0"/>
              </a:rPr>
              <a:t>Virtual Machines</a:t>
            </a:r>
            <a:endParaRPr lang="zh-TW" altLang="en-US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357290" y="3567323"/>
            <a:ext cx="24288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Host Operating System</a:t>
            </a:r>
            <a:endParaRPr lang="zh-TW" alt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357290" y="3995951"/>
            <a:ext cx="24288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infrastructure</a:t>
            </a:r>
            <a:endParaRPr lang="zh-TW" alt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1357290" y="3210133"/>
            <a:ext cx="24288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500" b="1" dirty="0" smtClean="0">
                <a:latin typeface="Arial" pitchFamily="34" charset="0"/>
                <a:cs typeface="Arial" pitchFamily="34" charset="0"/>
              </a:rPr>
              <a:t>Hypervisor</a:t>
            </a:r>
            <a:endParaRPr lang="zh-TW" altLang="en-US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4643438" y="2852943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b="1" dirty="0" smtClean="0">
                <a:latin typeface="Arial" pitchFamily="34" charset="0"/>
                <a:cs typeface="Arial" pitchFamily="34" charset="0"/>
              </a:rPr>
              <a:t>bins/</a:t>
            </a:r>
            <a:r>
              <a:rPr lang="en-US" altLang="zh-TW" sz="1200" b="1" dirty="0" err="1" smtClean="0">
                <a:latin typeface="Arial" pitchFamily="34" charset="0"/>
                <a:cs typeface="Arial" pitchFamily="34" charset="0"/>
              </a:rPr>
              <a:t>libs</a:t>
            </a:r>
            <a:endParaRPr lang="zh-TW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5500694" y="2852943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b="1" dirty="0" smtClean="0">
                <a:latin typeface="Arial" pitchFamily="34" charset="0"/>
                <a:cs typeface="Arial" pitchFamily="34" charset="0"/>
              </a:rPr>
              <a:t>bins/</a:t>
            </a:r>
            <a:r>
              <a:rPr lang="en-US" altLang="zh-TW" sz="1200" b="1" dirty="0" err="1" smtClean="0">
                <a:latin typeface="Arial" pitchFamily="34" charset="0"/>
                <a:cs typeface="Arial" pitchFamily="34" charset="0"/>
              </a:rPr>
              <a:t>libs</a:t>
            </a:r>
            <a:endParaRPr lang="zh-TW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6286512" y="2852943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b="1" dirty="0" smtClean="0">
                <a:latin typeface="Arial" pitchFamily="34" charset="0"/>
                <a:cs typeface="Arial" pitchFamily="34" charset="0"/>
              </a:rPr>
              <a:t>bins/</a:t>
            </a:r>
            <a:r>
              <a:rPr lang="en-US" altLang="zh-TW" sz="1200" b="1" dirty="0" err="1" smtClean="0">
                <a:latin typeface="Arial" pitchFamily="34" charset="0"/>
                <a:cs typeface="Arial" pitchFamily="34" charset="0"/>
              </a:rPr>
              <a:t>libs</a:t>
            </a:r>
            <a:endParaRPr lang="zh-TW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4714876" y="3210133"/>
            <a:ext cx="24288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Container Engine</a:t>
            </a:r>
            <a:endParaRPr lang="zh-TW" alt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4714876" y="3567323"/>
            <a:ext cx="24288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Operating System</a:t>
            </a:r>
            <a:endParaRPr lang="zh-TW" alt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4714876" y="3995951"/>
            <a:ext cx="24288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infrastructure</a:t>
            </a:r>
            <a:endParaRPr lang="zh-TW" alt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4714876" y="4443638"/>
            <a:ext cx="24288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500" b="1" dirty="0" smtClean="0">
                <a:latin typeface="Arial" pitchFamily="34" charset="0"/>
                <a:cs typeface="Arial" pitchFamily="34" charset="0"/>
              </a:rPr>
              <a:t>Containers</a:t>
            </a:r>
            <a:endParaRPr lang="zh-TW" altLang="en-US" sz="1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2" descr="\\MARKETING\Marketing\MarketingMaterials\素材\_icons\00_4.2iconPNG\Container-Station-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3567323"/>
            <a:ext cx="857256" cy="8572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42858"/>
            <a:ext cx="8229600" cy="857250"/>
          </a:xfrm>
        </p:spPr>
        <p:txBody>
          <a:bodyPr/>
          <a:lstStyle/>
          <a:p>
            <a:r>
              <a:rPr lang="zh-TW" altLang="en-US" dirty="0" smtClean="0"/>
              <a:t>軟體容器應用盛行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00114"/>
            <a:ext cx="8229600" cy="3394472"/>
          </a:xfrm>
        </p:spPr>
        <p:txBody>
          <a:bodyPr>
            <a:normAutofit/>
          </a:bodyPr>
          <a:lstStyle/>
          <a:p>
            <a:pPr marL="173038" indent="-173038" fontAlgn="base"/>
            <a:r>
              <a:rPr lang="zh-TW" altLang="en-US" dirty="0" smtClean="0"/>
              <a:t>全球開發和維運人員幾乎都有使用軟體容器的技術</a:t>
            </a:r>
            <a:endParaRPr lang="en-US" altLang="zh-TW" dirty="0" smtClean="0"/>
          </a:p>
          <a:p>
            <a:pPr marL="173038" indent="-173038"/>
            <a:r>
              <a:rPr lang="zh-TW" altLang="en-US" dirty="0" smtClean="0"/>
              <a:t>快速啟動與部署</a:t>
            </a:r>
            <a:r>
              <a:rPr lang="en-US" altLang="zh-TW" dirty="0" smtClean="0"/>
              <a:t>:</a:t>
            </a:r>
          </a:p>
          <a:p>
            <a:pPr marL="450850" lvl="1" indent="-277813"/>
            <a:r>
              <a:rPr lang="zh-TW" altLang="en-US" dirty="0" smtClean="0"/>
              <a:t>利用容器技術將每臺裸機定義成單一運算單位，加速應用程式的部署、更新及維運工作，</a:t>
            </a:r>
            <a:r>
              <a:rPr lang="zh-TW" altLang="en-US" dirty="0" smtClean="0">
                <a:solidFill>
                  <a:srgbClr val="C00000"/>
                </a:solidFill>
              </a:rPr>
              <a:t>只需數十分鐘就可搞定萬臺伺服器部署工作。</a:t>
            </a:r>
            <a:endParaRPr lang="en-US" altLang="zh-TW" dirty="0">
              <a:solidFill>
                <a:srgbClr val="C00000"/>
              </a:solidFill>
            </a:endParaRPr>
          </a:p>
          <a:p>
            <a:pPr marL="173038" lvl="1" indent="-173038">
              <a:buFont typeface="Arial" pitchFamily="34" charset="0"/>
              <a:buChar char="•"/>
            </a:pPr>
            <a:r>
              <a:rPr lang="zh-TW" altLang="en-US" dirty="0" smtClean="0"/>
              <a:t>提升維運</a:t>
            </a:r>
            <a:r>
              <a:rPr lang="zh-TW" altLang="en-US" dirty="0"/>
              <a:t>效率</a:t>
            </a:r>
            <a:r>
              <a:rPr lang="en-US" altLang="zh-TW" dirty="0"/>
              <a:t>:</a:t>
            </a:r>
          </a:p>
          <a:p>
            <a:pPr marL="450850" lvl="1" indent="-277813"/>
            <a:r>
              <a:rPr lang="zh-TW" altLang="en-US" dirty="0" smtClean="0">
                <a:solidFill>
                  <a:srgbClr val="C00000"/>
                </a:solidFill>
              </a:rPr>
              <a:t>重啟一臺伺服器基本所需的時間至少需數分鐘，但重啟軟體容器只要數秒鐘。</a:t>
            </a:r>
            <a:r>
              <a:rPr lang="zh-TW" altLang="en-US" dirty="0" smtClean="0"/>
              <a:t>再者，更新也變得更為簡單，只要準備更新所需要的容器映像檔後就可以執行，降低開發人員更新的難度。</a:t>
            </a:r>
            <a:endParaRPr lang="en-CA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57242" y="1000114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/>
              <a:t>如此好用的容器技術， </a:t>
            </a:r>
            <a:r>
              <a:rPr lang="en-US" altLang="zh-TW" dirty="0" smtClean="0"/>
              <a:t>QNAP</a:t>
            </a:r>
            <a:r>
              <a:rPr lang="zh-TW" altLang="en-US" dirty="0" smtClean="0"/>
              <a:t> </a:t>
            </a:r>
            <a:r>
              <a:rPr lang="en-US" altLang="zh-TW" dirty="0" smtClean="0"/>
              <a:t>NAS</a:t>
            </a:r>
            <a:r>
              <a:rPr lang="zh-TW" altLang="en-US" dirty="0" smtClean="0"/>
              <a:t> 早已準備好！獨家優勢：</a:t>
            </a:r>
            <a:r>
              <a:rPr lang="en-US" altLang="zh-TW" dirty="0" smtClean="0"/>
              <a:t>LXC</a:t>
            </a:r>
            <a:r>
              <a:rPr lang="zh-TW" altLang="en-US" dirty="0" smtClean="0"/>
              <a:t> 與 </a:t>
            </a:r>
            <a:r>
              <a:rPr lang="en-US" altLang="zh-TW" dirty="0" err="1" smtClean="0"/>
              <a:t>Docker</a:t>
            </a:r>
            <a:r>
              <a:rPr lang="en-US" altLang="zh-TW" dirty="0" smtClean="0"/>
              <a:t>®</a:t>
            </a:r>
            <a:r>
              <a:rPr lang="zh-TW" altLang="en-US" dirty="0" smtClean="0"/>
              <a:t> 雙支援。</a:t>
            </a:r>
          </a:p>
        </p:txBody>
      </p:sp>
      <p:sp>
        <p:nvSpPr>
          <p:cNvPr id="19" name="Shape 292"/>
          <p:cNvSpPr/>
          <p:nvPr/>
        </p:nvSpPr>
        <p:spPr>
          <a:xfrm flipH="1">
            <a:off x="4643438" y="2786064"/>
            <a:ext cx="3576784" cy="642942"/>
          </a:xfrm>
          <a:prstGeom prst="chevron">
            <a:avLst>
              <a:gd name="adj" fmla="val 33915"/>
            </a:avLst>
          </a:prstGeom>
          <a:solidFill>
            <a:srgbClr val="00518E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292"/>
          <p:cNvSpPr/>
          <p:nvPr/>
        </p:nvSpPr>
        <p:spPr>
          <a:xfrm flipH="1">
            <a:off x="4638554" y="1928808"/>
            <a:ext cx="3576784" cy="642942"/>
          </a:xfrm>
          <a:prstGeom prst="chevron">
            <a:avLst>
              <a:gd name="adj" fmla="val 33915"/>
            </a:avLst>
          </a:prstGeom>
          <a:solidFill>
            <a:srgbClr val="00518E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42858"/>
            <a:ext cx="8229600" cy="857250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Arial" pitchFamily="34" charset="0"/>
                <a:cs typeface="Arial" pitchFamily="34" charset="0"/>
              </a:rPr>
              <a:t>QNAP</a:t>
            </a:r>
            <a:r>
              <a:rPr lang="zh-TW" alt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TW" dirty="0">
                <a:latin typeface="Arial" pitchFamily="34" charset="0"/>
                <a:cs typeface="Arial" pitchFamily="34" charset="0"/>
              </a:rPr>
              <a:t>NAS:</a:t>
            </a:r>
            <a:r>
              <a:rPr lang="zh-TW" alt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zh-TW" altLang="en-US" dirty="0"/>
              <a:t>最適運行平台</a:t>
            </a:r>
            <a:endParaRPr lang="en-US" altLang="zh-TW" dirty="0"/>
          </a:p>
        </p:txBody>
      </p:sp>
      <p:sp>
        <p:nvSpPr>
          <p:cNvPr id="6" name="矩形 5"/>
          <p:cNvSpPr/>
          <p:nvPr/>
        </p:nvSpPr>
        <p:spPr>
          <a:xfrm>
            <a:off x="4995744" y="2071684"/>
            <a:ext cx="3216731" cy="376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效率、隱私保護</a:t>
            </a:r>
            <a:endParaRPr lang="zh-TW" altLang="en-US" sz="24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" name="圖片 1" descr="電腦元素-顯卡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176" y="3786196"/>
            <a:ext cx="911516" cy="500066"/>
          </a:xfrm>
          <a:prstGeom prst="rect">
            <a:avLst/>
          </a:prstGeom>
        </p:spPr>
      </p:pic>
      <p:sp>
        <p:nvSpPr>
          <p:cNvPr id="13" name="矩形 5"/>
          <p:cNvSpPr/>
          <p:nvPr/>
        </p:nvSpPr>
        <p:spPr>
          <a:xfrm>
            <a:off x="5000628" y="2928940"/>
            <a:ext cx="2856691" cy="376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彈性網路設定</a:t>
            </a:r>
            <a:endParaRPr lang="zh-TW" altLang="en-US" sz="24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6" name="圖片 15" descr="icon8_1507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1914735"/>
            <a:ext cx="2514403" cy="2514403"/>
          </a:xfrm>
          <a:prstGeom prst="rect">
            <a:avLst/>
          </a:prstGeom>
        </p:spPr>
      </p:pic>
      <p:sp>
        <p:nvSpPr>
          <p:cNvPr id="20" name="Shape 292"/>
          <p:cNvSpPr/>
          <p:nvPr/>
        </p:nvSpPr>
        <p:spPr>
          <a:xfrm flipH="1">
            <a:off x="4638554" y="3643320"/>
            <a:ext cx="3576784" cy="642942"/>
          </a:xfrm>
          <a:prstGeom prst="chevron">
            <a:avLst>
              <a:gd name="adj" fmla="val 33915"/>
            </a:avLst>
          </a:prstGeom>
          <a:solidFill>
            <a:srgbClr val="00518E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矩形 5"/>
          <p:cNvSpPr/>
          <p:nvPr/>
        </p:nvSpPr>
        <p:spPr>
          <a:xfrm>
            <a:off x="4995744" y="3786196"/>
            <a:ext cx="3216731" cy="376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支援 </a:t>
            </a:r>
            <a:r>
              <a:rPr lang="en-US" altLang="zh-TW" sz="2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GPU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加速運算</a:t>
            </a:r>
            <a:endParaRPr lang="zh-TW" altLang="en-US" sz="24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0" name="Picture 2" descr="D:\Mili 明俐\2017.08.31-QIoT Suite Lite 投影片\2017.06.08\素材\07-0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1371" y="2500312"/>
            <a:ext cx="1381126" cy="1381126"/>
          </a:xfrm>
          <a:prstGeom prst="rect">
            <a:avLst/>
          </a:prstGeom>
          <a:noFill/>
        </p:spPr>
      </p:pic>
      <p:pic>
        <p:nvPicPr>
          <p:cNvPr id="2051" name="Picture 3" descr="D:\Mili 明俐\2017.08.31-QIoT Suite Lite 投影片\2017.06.08\素材\07-0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1571618"/>
            <a:ext cx="1428760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橢圓 25"/>
          <p:cNvSpPr/>
          <p:nvPr/>
        </p:nvSpPr>
        <p:spPr>
          <a:xfrm>
            <a:off x="571472" y="3000378"/>
            <a:ext cx="1281141" cy="128114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42864"/>
            <a:ext cx="8229600" cy="857250"/>
          </a:xfrm>
        </p:spPr>
        <p:txBody>
          <a:bodyPr/>
          <a:lstStyle/>
          <a:p>
            <a:r>
              <a:rPr lang="zh-TW" altLang="en-US" dirty="0" smtClean="0"/>
              <a:t>最適平台：隱私、效率</a:t>
            </a:r>
            <a:endParaRPr lang="zh-TW" alt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714480" y="2928940"/>
            <a:ext cx="6762988" cy="1585040"/>
            <a:chOff x="1144129" y="5092447"/>
            <a:chExt cx="6762988" cy="1495357"/>
          </a:xfrm>
        </p:grpSpPr>
        <p:pic>
          <p:nvPicPr>
            <p:cNvPr id="8" name="圖片 25" descr="運算、儲存單元分開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4129" y="5092447"/>
              <a:ext cx="5048895" cy="143693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120" y="5092447"/>
              <a:ext cx="2254997" cy="1495357"/>
            </a:xfrm>
            <a:prstGeom prst="rect">
              <a:avLst/>
            </a:prstGeom>
          </p:spPr>
        </p:pic>
      </p:grpSp>
      <p:grpSp>
        <p:nvGrpSpPr>
          <p:cNvPr id="13" name="群組 12"/>
          <p:cNvGrpSpPr/>
          <p:nvPr/>
        </p:nvGrpSpPr>
        <p:grpSpPr>
          <a:xfrm>
            <a:off x="1071538" y="1142990"/>
            <a:ext cx="2000263" cy="1597429"/>
            <a:chOff x="179512" y="1275606"/>
            <a:chExt cx="3606670" cy="2880320"/>
          </a:xfrm>
        </p:grpSpPr>
        <p:sp>
          <p:nvSpPr>
            <p:cNvPr id="14" name="Shape 79"/>
            <p:cNvSpPr/>
            <p:nvPr/>
          </p:nvSpPr>
          <p:spPr>
            <a:xfrm>
              <a:off x="179512" y="1275606"/>
              <a:ext cx="3606670" cy="2880320"/>
            </a:xfrm>
            <a:prstGeom prst="roundRect">
              <a:avLst>
                <a:gd name="adj" fmla="val 3968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Shape 83"/>
            <p:cNvSpPr/>
            <p:nvPr/>
          </p:nvSpPr>
          <p:spPr>
            <a:xfrm rot="5400000">
              <a:off x="3069538" y="1428742"/>
              <a:ext cx="502330" cy="502330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lt1">
                <a:alpha val="22745"/>
              </a:schemeClr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文字方塊 15"/>
          <p:cNvSpPr txBox="1"/>
          <p:nvPr/>
        </p:nvSpPr>
        <p:spPr>
          <a:xfrm>
            <a:off x="1285851" y="1428742"/>
            <a:ext cx="1643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私有雲上開發和執行享有隱私保護</a:t>
            </a:r>
            <a:endParaRPr lang="en-US" altLang="zh-TW" sz="20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3571869" y="1142990"/>
            <a:ext cx="2000263" cy="1597429"/>
            <a:chOff x="179512" y="1275606"/>
            <a:chExt cx="3606670" cy="2880320"/>
          </a:xfrm>
        </p:grpSpPr>
        <p:sp>
          <p:nvSpPr>
            <p:cNvPr id="18" name="Shape 79"/>
            <p:cNvSpPr/>
            <p:nvPr/>
          </p:nvSpPr>
          <p:spPr>
            <a:xfrm>
              <a:off x="179512" y="1275606"/>
              <a:ext cx="3606670" cy="2880320"/>
            </a:xfrm>
            <a:prstGeom prst="roundRect">
              <a:avLst>
                <a:gd name="adj" fmla="val 3968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Shape 83"/>
            <p:cNvSpPr/>
            <p:nvPr/>
          </p:nvSpPr>
          <p:spPr>
            <a:xfrm rot="5400000">
              <a:off x="3069538" y="1428742"/>
              <a:ext cx="502330" cy="502330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lt1">
                <a:alpha val="22745"/>
              </a:schemeClr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文字方塊 19"/>
          <p:cNvSpPr txBox="1"/>
          <p:nvPr/>
        </p:nvSpPr>
        <p:spPr>
          <a:xfrm>
            <a:off x="3714744" y="1428742"/>
            <a:ext cx="1643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全盤掌握容器和私有雲伺服器運作</a:t>
            </a:r>
            <a:endParaRPr lang="en-US" altLang="zh-TW" sz="20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1" name="群組 20"/>
          <p:cNvGrpSpPr/>
          <p:nvPr/>
        </p:nvGrpSpPr>
        <p:grpSpPr>
          <a:xfrm>
            <a:off x="6072199" y="1142990"/>
            <a:ext cx="2000263" cy="1597429"/>
            <a:chOff x="179512" y="1275606"/>
            <a:chExt cx="3606670" cy="2880320"/>
          </a:xfrm>
        </p:grpSpPr>
        <p:sp>
          <p:nvSpPr>
            <p:cNvPr id="22" name="Shape 79"/>
            <p:cNvSpPr/>
            <p:nvPr/>
          </p:nvSpPr>
          <p:spPr>
            <a:xfrm>
              <a:off x="179512" y="1275606"/>
              <a:ext cx="3606670" cy="2880320"/>
            </a:xfrm>
            <a:prstGeom prst="roundRect">
              <a:avLst>
                <a:gd name="adj" fmla="val 3968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Shape 83"/>
            <p:cNvSpPr/>
            <p:nvPr/>
          </p:nvSpPr>
          <p:spPr>
            <a:xfrm rot="5400000">
              <a:off x="3069538" y="1428742"/>
              <a:ext cx="502330" cy="502330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lt1">
                <a:alpha val="22745"/>
              </a:schemeClr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文字方塊 23"/>
          <p:cNvSpPr txBox="1"/>
          <p:nvPr/>
        </p:nvSpPr>
        <p:spPr>
          <a:xfrm>
            <a:off x="6215074" y="1428742"/>
            <a:ext cx="1643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最佳化儲存和管理大量資料</a:t>
            </a:r>
          </a:p>
        </p:txBody>
      </p:sp>
      <p:pic>
        <p:nvPicPr>
          <p:cNvPr id="28" name="圖片 27" descr="鎖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1347" y="3143254"/>
            <a:ext cx="661390" cy="938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42858"/>
            <a:ext cx="8229600" cy="857250"/>
          </a:xfrm>
        </p:spPr>
        <p:txBody>
          <a:bodyPr/>
          <a:lstStyle/>
          <a:p>
            <a:r>
              <a:rPr lang="zh-TW" altLang="en-US" dirty="0"/>
              <a:t>最適平台</a:t>
            </a:r>
            <a:r>
              <a:rPr lang="zh-TW" altLang="en-US" dirty="0" smtClean="0"/>
              <a:t>：彈性網路設置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158" y="1000114"/>
            <a:ext cx="8429684" cy="3394472"/>
          </a:xfrm>
        </p:spPr>
        <p:txBody>
          <a:bodyPr>
            <a:normAutofit/>
          </a:bodyPr>
          <a:lstStyle/>
          <a:p>
            <a:pPr marL="173038" indent="-173038"/>
            <a:r>
              <a:rPr lang="zh-TW" altLang="en-US" dirty="0" smtClean="0"/>
              <a:t>支援主機 </a:t>
            </a:r>
            <a:r>
              <a:rPr lang="en-US" altLang="zh-TW" dirty="0" smtClean="0"/>
              <a:t>(Host)</a:t>
            </a:r>
            <a:r>
              <a:rPr lang="zh-TW" altLang="en-US" dirty="0" smtClean="0"/>
              <a:t>、橋接 </a:t>
            </a:r>
            <a:r>
              <a:rPr lang="en-US" altLang="zh-TW" dirty="0" smtClean="0"/>
              <a:t>(Bridged)</a:t>
            </a:r>
            <a:r>
              <a:rPr lang="zh-TW" altLang="en-US" dirty="0" smtClean="0"/>
              <a:t> 和 </a:t>
            </a:r>
            <a:r>
              <a:rPr lang="en-US" altLang="zh-TW" dirty="0" smtClean="0"/>
              <a:t>NAT</a:t>
            </a:r>
            <a:r>
              <a:rPr lang="zh-TW" altLang="en-US" dirty="0" smtClean="0"/>
              <a:t> 模式。</a:t>
            </a:r>
            <a:endParaRPr lang="en-US" altLang="zh-TW" dirty="0" smtClean="0"/>
          </a:p>
          <a:p>
            <a:pPr marL="173038" indent="-173038"/>
            <a:r>
              <a:rPr lang="zh-TW" altLang="en-US" dirty="0" smtClean="0"/>
              <a:t>透過虛擬交換器和虛擬機混合使用，建立客製化應用環境。</a:t>
            </a:r>
            <a:endParaRPr lang="en-US" altLang="zh-TW" dirty="0" smtClean="0"/>
          </a:p>
        </p:txBody>
      </p:sp>
      <p:pic>
        <p:nvPicPr>
          <p:cNvPr id="9" name="圖片 8" descr="4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1928808"/>
            <a:ext cx="6357982" cy="2573617"/>
          </a:xfrm>
          <a:prstGeom prst="rect">
            <a:avLst/>
          </a:prstGeom>
        </p:spPr>
      </p:pic>
      <p:pic>
        <p:nvPicPr>
          <p:cNvPr id="1026" name="Picture 2" descr="\\MARKETING\Marketing\MarketingMaterials\素材\_icons\00_4.2iconPNG\Container-Station-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571750"/>
            <a:ext cx="1285884" cy="12858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 descr="\\MARKETING\Marketing\MarketingMaterials\素材\_icons\00_4.2iconPNG\Virtualization Stati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2571750"/>
            <a:ext cx="1285884" cy="12858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圖片 30" descr="QuAI Architectur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1785932"/>
            <a:ext cx="5429288" cy="313200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42864"/>
            <a:ext cx="8229600" cy="857250"/>
          </a:xfrm>
        </p:spPr>
        <p:txBody>
          <a:bodyPr/>
          <a:lstStyle/>
          <a:p>
            <a:r>
              <a:rPr lang="zh-TW" altLang="en-US" dirty="0"/>
              <a:t>最適平台</a:t>
            </a:r>
            <a:r>
              <a:rPr lang="zh-TW" altLang="en-US" dirty="0" smtClean="0"/>
              <a:t>：</a:t>
            </a:r>
            <a:r>
              <a:rPr lang="en-US" altLang="zh-TW" dirty="0" smtClean="0">
                <a:latin typeface="Arial" pitchFamily="34" charset="0"/>
                <a:cs typeface="Arial" pitchFamily="34" charset="0"/>
              </a:rPr>
              <a:t>GPU</a:t>
            </a:r>
            <a:r>
              <a:rPr lang="zh-TW" altLang="en-US" dirty="0" smtClean="0"/>
              <a:t> 加速運算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1472" y="1000114"/>
            <a:ext cx="8072494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/>
              <a:t>結合 </a:t>
            </a:r>
            <a:r>
              <a:rPr lang="en-US" altLang="zh-TW" dirty="0" smtClean="0"/>
              <a:t>QNAP NAS</a:t>
            </a:r>
            <a:r>
              <a:rPr lang="zh-TW" altLang="en-US" dirty="0" smtClean="0"/>
              <a:t> 支援外接顯示卡 </a:t>
            </a:r>
            <a:r>
              <a:rPr lang="en-US" altLang="zh-TW" dirty="0" smtClean="0"/>
              <a:t>(NVIDIA</a:t>
            </a:r>
            <a:r>
              <a:rPr lang="en-US" altLang="zh-TW" baseline="30000" dirty="0" smtClean="0"/>
              <a:t>®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，利用 </a:t>
            </a:r>
            <a:r>
              <a:rPr lang="en-US" altLang="zh-TW" dirty="0" smtClean="0"/>
              <a:t>GPU</a:t>
            </a:r>
            <a:r>
              <a:rPr lang="zh-TW" altLang="en-US" dirty="0" smtClean="0"/>
              <a:t> 運算大幅提升人工智慧 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QuAI</a:t>
            </a:r>
            <a:r>
              <a:rPr lang="en-US" altLang="zh-TW" dirty="0" smtClean="0"/>
              <a:t>) </a:t>
            </a:r>
            <a:r>
              <a:rPr lang="zh-TW" altLang="en-US" dirty="0" smtClean="0"/>
              <a:t>相關容器應用效能。</a:t>
            </a:r>
            <a:endParaRPr lang="zh-TW" altLang="en-US" dirty="0"/>
          </a:p>
        </p:txBody>
      </p:sp>
      <p:sp>
        <p:nvSpPr>
          <p:cNvPr id="21" name="TextBox 12"/>
          <p:cNvSpPr txBox="1"/>
          <p:nvPr/>
        </p:nvSpPr>
        <p:spPr>
          <a:xfrm>
            <a:off x="6007588" y="2130980"/>
            <a:ext cx="1779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rgbClr val="FF0000"/>
                </a:solidFill>
              </a:rPr>
              <a:t>QuAI</a:t>
            </a:r>
            <a:r>
              <a:rPr lang="en-US" sz="1800" b="1" dirty="0" smtClean="0">
                <a:solidFill>
                  <a:srgbClr val="FF0000"/>
                </a:solidFill>
              </a:rPr>
              <a:t> Containers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6643702" y="3071816"/>
            <a:ext cx="1234680" cy="305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GPU Card</a:t>
            </a: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Rectangle 7"/>
          <p:cNvSpPr/>
          <p:nvPr/>
        </p:nvSpPr>
        <p:spPr>
          <a:xfrm>
            <a:off x="1714480" y="2213369"/>
            <a:ext cx="756381" cy="2545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/>
              <a:t>CNTK</a:t>
            </a:r>
            <a:endParaRPr lang="en-US" sz="1800" b="1" dirty="0"/>
          </a:p>
        </p:txBody>
      </p:sp>
      <p:sp>
        <p:nvSpPr>
          <p:cNvPr id="24" name="Rectangle 8"/>
          <p:cNvSpPr/>
          <p:nvPr/>
        </p:nvSpPr>
        <p:spPr>
          <a:xfrm>
            <a:off x="2537022" y="2203628"/>
            <a:ext cx="891970" cy="274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/>
              <a:t>MXNet</a:t>
            </a:r>
            <a:endParaRPr lang="en-US" sz="1800" b="1" dirty="0"/>
          </a:p>
        </p:txBody>
      </p:sp>
      <p:sp>
        <p:nvSpPr>
          <p:cNvPr id="25" name="Rectangle 9"/>
          <p:cNvSpPr/>
          <p:nvPr/>
        </p:nvSpPr>
        <p:spPr>
          <a:xfrm>
            <a:off x="3446963" y="2155330"/>
            <a:ext cx="1339351" cy="370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/>
              <a:t>TensorFlow</a:t>
            </a:r>
            <a:endParaRPr lang="en-US" sz="1800" b="1" dirty="0"/>
          </a:p>
        </p:txBody>
      </p:sp>
      <p:sp>
        <p:nvSpPr>
          <p:cNvPr id="26" name="Rectangle 10"/>
          <p:cNvSpPr/>
          <p:nvPr/>
        </p:nvSpPr>
        <p:spPr>
          <a:xfrm>
            <a:off x="4929190" y="2213369"/>
            <a:ext cx="756381" cy="2545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/>
              <a:t>Caffe</a:t>
            </a:r>
            <a:endParaRPr lang="en-US" sz="1800" b="1" dirty="0"/>
          </a:p>
        </p:txBody>
      </p:sp>
      <p:sp>
        <p:nvSpPr>
          <p:cNvPr id="27" name="Rectangle 3"/>
          <p:cNvSpPr/>
          <p:nvPr/>
        </p:nvSpPr>
        <p:spPr>
          <a:xfrm>
            <a:off x="1672038" y="3350076"/>
            <a:ext cx="3640085" cy="437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/>
              <a:t>QTS 4.3.4</a:t>
            </a:r>
            <a:endParaRPr lang="en-US" sz="1800" b="1" dirty="0"/>
          </a:p>
        </p:txBody>
      </p:sp>
      <p:sp>
        <p:nvSpPr>
          <p:cNvPr id="28" name="Rectangle 4"/>
          <p:cNvSpPr/>
          <p:nvPr/>
        </p:nvSpPr>
        <p:spPr>
          <a:xfrm>
            <a:off x="1672038" y="3884434"/>
            <a:ext cx="3640085" cy="401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/>
              <a:t>QNAP NAS + GPU</a:t>
            </a:r>
            <a:endParaRPr lang="en-US" sz="1800" b="1" dirty="0"/>
          </a:p>
        </p:txBody>
      </p:sp>
      <p:sp>
        <p:nvSpPr>
          <p:cNvPr id="29" name="Rectangle 6"/>
          <p:cNvSpPr/>
          <p:nvPr/>
        </p:nvSpPr>
        <p:spPr>
          <a:xfrm>
            <a:off x="1672038" y="2857502"/>
            <a:ext cx="3685780" cy="3781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/>
              <a:t>Container Station</a:t>
            </a:r>
            <a:r>
              <a:rPr lang="zh-TW" altLang="en-US" sz="1800" b="1" dirty="0" smtClean="0"/>
              <a:t> </a:t>
            </a:r>
            <a:r>
              <a:rPr lang="en-US" altLang="zh-TW" sz="1800" b="1" dirty="0" smtClean="0"/>
              <a:t>1.8</a:t>
            </a:r>
            <a:endParaRPr lang="en-US" sz="1800" b="1" dirty="0"/>
          </a:p>
        </p:txBody>
      </p:sp>
      <p:pic>
        <p:nvPicPr>
          <p:cNvPr id="30" name="Picture 2" descr="https://www.qnap.com/solution/container_station/_images/ContainerStat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2895875"/>
            <a:ext cx="318816" cy="318817"/>
          </a:xfrm>
          <a:prstGeom prst="rect">
            <a:avLst/>
          </a:prstGeom>
          <a:noFill/>
        </p:spPr>
      </p:pic>
      <p:sp>
        <p:nvSpPr>
          <p:cNvPr id="16" name="內容版面配置區 2"/>
          <p:cNvSpPr txBox="1">
            <a:spLocks/>
          </p:cNvSpPr>
          <p:nvPr/>
        </p:nvSpPr>
        <p:spPr>
          <a:xfrm>
            <a:off x="467544" y="4409529"/>
            <a:ext cx="4734834" cy="466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</a:rPr>
              <a:t>* 支援機種： </a:t>
            </a:r>
            <a:r>
              <a:rPr lang="en-US" altLang="zh-TW" sz="1200" b="1" dirty="0" smtClean="0">
                <a:latin typeface="微軟正黑體" pitchFamily="34" charset="-120"/>
                <a:ea typeface="微軟正黑體" pitchFamily="34" charset="-120"/>
              </a:rPr>
              <a:t>TS-x77,</a:t>
            </a:r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200" b="1" dirty="0" smtClean="0">
                <a:latin typeface="微軟正黑體" pitchFamily="34" charset="-120"/>
                <a:ea typeface="微軟正黑體" pitchFamily="34" charset="-120"/>
              </a:rPr>
              <a:t>TS-1685</a:t>
            </a:r>
            <a:endParaRPr lang="zh-TW" altLang="en-US" sz="12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5647</TotalTime>
  <Words>1432</Words>
  <Application>Microsoft Macintosh PowerPoint</Application>
  <PresentationFormat>On-screen Show (16:9)</PresentationFormat>
  <Paragraphs>182</Paragraphs>
  <Slides>31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Calibri</vt:lpstr>
      <vt:lpstr>微軟正黑體</vt:lpstr>
      <vt:lpstr>新細明體</vt:lpstr>
      <vt:lpstr>Arial</vt:lpstr>
      <vt:lpstr>Office 佈景主題</vt:lpstr>
      <vt:lpstr>Container Station 軟體容器工作站</vt:lpstr>
      <vt:lpstr>大綱</vt:lpstr>
      <vt:lpstr>軟體容器是什麼?</vt:lpstr>
      <vt:lpstr>軟體容器概念小學堂</vt:lpstr>
      <vt:lpstr>軟體容器應用盛行</vt:lpstr>
      <vt:lpstr>QNAP NAS: 最適運行平台</vt:lpstr>
      <vt:lpstr>最適平台：隱私、效率</vt:lpstr>
      <vt:lpstr>最適平台：彈性網路設置</vt:lpstr>
      <vt:lpstr>最適平台：GPU 加速運算</vt:lpstr>
      <vt:lpstr>馬上體驗軟體容器工作站!</vt:lpstr>
      <vt:lpstr>軟體容器工作站</vt:lpstr>
      <vt:lpstr>PowerPoint Presentation</vt:lpstr>
      <vt:lpstr>總覽所有的軟體容器以及各式管理工具</vt:lpstr>
      <vt:lpstr>PowerPoint Presentation</vt:lpstr>
      <vt:lpstr>PowerPoint Presentation</vt:lpstr>
      <vt:lpstr>內建 Docker® Hub  線上市集</vt:lpstr>
      <vt:lpstr>直接搜尋、隨選下載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常見問題解答</vt:lpstr>
      <vt:lpstr>常見問題解答</vt:lpstr>
      <vt:lpstr>常見問題解答</vt:lpstr>
      <vt:lpstr>PowerPoint Presentation</vt:lpstr>
      <vt:lpstr>加入 QNAP 開發應用程式</vt:lpstr>
      <vt:lpstr>完整 NAS App 開發支援</vt:lpstr>
      <vt:lpstr>PowerPoint Presentation</vt:lpstr>
      <vt:lpstr>支援機種</vt:lpstr>
      <vt:lpstr>是您最好的選擇</vt:lpstr>
    </vt:vector>
  </TitlesOfParts>
  <Company>Microsoft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Judy Chen</dc:creator>
  <cp:lastModifiedBy>Microsoft Office User</cp:lastModifiedBy>
  <cp:revision>275</cp:revision>
  <cp:lastPrinted>2018-02-21T07:27:45Z</cp:lastPrinted>
  <dcterms:created xsi:type="dcterms:W3CDTF">2018-02-02T02:37:50Z</dcterms:created>
  <dcterms:modified xsi:type="dcterms:W3CDTF">2018-02-22T06:03:53Z</dcterms:modified>
</cp:coreProperties>
</file>