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5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51C"/>
    <a:srgbClr val="403330"/>
    <a:srgbClr val="2E558E"/>
    <a:srgbClr val="3C41AA"/>
    <a:srgbClr val="585ED4"/>
    <a:srgbClr val="E86B56"/>
    <a:srgbClr val="483A36"/>
    <a:srgbClr val="D35555"/>
    <a:srgbClr val="DD7D7D"/>
    <a:srgbClr val="D5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4" autoAdjust="0"/>
  </p:normalViewPr>
  <p:slideViewPr>
    <p:cSldViewPr>
      <p:cViewPr>
        <p:scale>
          <a:sx n="152" d="100"/>
          <a:sy n="152" d="100"/>
        </p:scale>
        <p:origin x="-74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8FA9-10A2-41AA-B8BA-EADD31F78C70}" type="datetimeFigureOut">
              <a:rPr lang="zh-TW" altLang="en-US" smtClean="0"/>
              <a:pPr/>
              <a:t>18/2/21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AC5B3-4760-47F9-A549-6EB2EA2172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2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sp1.wikidot.com/linuxvfs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kernel.org/pub/linux/kernel/v4.x/ChangeLog-4.2.8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kernel.org/pub/linux/kernel/v4.x/ChangeLog-4.2.8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wowotech.net/linux_kenrel/11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在傳統的UNIX系統中，檔案系統是固定的實體檔案系統。但在Linux當中，為了統合各個檔案系統，因而加上了一層虛擬檔案系統 (Virtual File System: VFS) ，VFS 是一組檔案操作的抽象介面，我們可以將任何的真實檔案系統，透過 VFS 掛載到 Linux 中。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由於 VFS只是個虛擬的檔案系統，並不負責組織磁碟結構，因此，所有的組織動作都交由真實的檔案系統處理。VFS 所負責的操作都是在記憶體當中的部分，包含目錄結構的快取等功能，這樣就能增快存取的速度。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>
                <a:solidFill>
                  <a:srgbClr val="4E4F43"/>
                </a:solidFill>
              </a:rPr>
              <a:t>VFS 是一個軟體層的介面，負責處理檔案的處理請求，像是讀取、寫入、複製、刪除等。由於各種檔案系統的格式並不相同，所以 VFS 並不直接處理檔案格式，而是規定這些處理請求的介面及操作語意，然後交由真實的檔案系統 (像是 EXT2) 去處理。圖 5 顯示了 Linux 核心、VFS 與真實檔案系統之間的架構關係。</a:t>
            </a:r>
            <a:endParaRPr sz="950">
              <a:solidFill>
                <a:srgbClr val="4E4F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http://sp1.wikidot.com/linuxvfs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1. Device Drivers，设备驱动，用于控制所有的外部设备及控制器。由于存在大量不能相互兼容的硬件设备（特别是嵌入式产品），所以也有非常多的设备驱动。因此，Linux内核中将近一半的Source Code都是设备驱动，大多数的Linux底层工程师（特别是国内的企业）都是在编写或者维护设备驱动，而无暇估计其它内容（它们恰恰是Linux内核的精髓所在）。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2. Device Independent Interface， 该模块定义了描述硬件设备的统一方式（统一设备模型），所有的设备驱动都遵守这个定义，可以降低开发的难度。同时可以用一致的形势向上提供接口。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3. Logical Systems，每一种文件系统，都会对应一个Logical System（逻辑文件系统），它会实现具体的文件系统逻辑。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4. System Independent Interface，该模块负责以统一的接口（快设备和字符设备）表示硬件设备和逻辑文件系统，这样上层软件就不再关心具体的硬件形态了。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5. System Call Interface，系统调用接口，向用户空间提供访问文件系统和硬件设备的统一的接口。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https://www.kernel.org/pub/linux/kernel/v4.x/ChangeLog-4.2.8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ext4 crypto: fix memory leak in ext4_bio_write_page()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https://www.kernel.org/pub/linux/kernel/v4.x/ChangeLog-4.2.8</a:t>
            </a:r>
            <a:endParaRPr sz="1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ext4 crypto: fix memory leak in ext4_bio_write_page()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Times New Roman"/>
              <a:buChar char="●"/>
            </a:pP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核心是作業系統中最早被載入到記憶體的咚咚</a:t>
            </a:r>
            <a:r>
              <a:rPr lang="en-GB" sz="1200" dirty="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 </a:t>
            </a: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他包含了所有可以讓硬體與軟體工作的資訊，所以，如果沒有搞定核心的話</a:t>
            </a:r>
            <a:r>
              <a:rPr lang="en-GB" sz="1200" dirty="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 </a:t>
            </a:r>
            <a:r>
              <a:rPr lang="en-GB" sz="1200" dirty="0" err="1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那麼你的系統肯定會有點小問題</a:t>
            </a:r>
            <a:endParaRPr sz="1200" dirty="0">
              <a:solidFill>
                <a:srgbClr val="25252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Linux </a:t>
            </a:r>
            <a:r>
              <a:rPr lang="en-GB" dirty="0" err="1"/>
              <a:t>核心是一個檔案</a:t>
            </a:r>
            <a:r>
              <a:rPr lang="en-GB" dirty="0"/>
              <a:t>(/boot/</a:t>
            </a:r>
            <a:r>
              <a:rPr lang="en-GB" dirty="0" err="1"/>
              <a:t>vmlinuz</a:t>
            </a:r>
            <a:r>
              <a:rPr lang="en-GB" dirty="0"/>
              <a:t>  for most case)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核心支援各項電腦硬體配備，讓所有程式可以透過核心與電腦硬體溝通</a:t>
            </a:r>
            <a:r>
              <a:rPr lang="en-GB" dirty="0"/>
              <a:t>。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有效率的核心必須與電腦狀況</a:t>
            </a:r>
            <a:r>
              <a:rPr lang="en-GB" dirty="0"/>
              <a:t>(</a:t>
            </a:r>
            <a:r>
              <a:rPr lang="en-GB" dirty="0" err="1"/>
              <a:t>硬體周邊</a:t>
            </a:r>
            <a:r>
              <a:rPr lang="en-GB" dirty="0"/>
              <a:t>)</a:t>
            </a:r>
            <a:r>
              <a:rPr lang="en-GB" dirty="0" err="1"/>
              <a:t>配合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核心提供周邊硬體驅動程式：網路卡、音效卡、SCSI卡等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通訊協定：TCP</a:t>
            </a:r>
            <a:r>
              <a:rPr lang="en-GB" dirty="0"/>
              <a:t>/</a:t>
            </a:r>
            <a:r>
              <a:rPr lang="en-GB" dirty="0" err="1"/>
              <a:t>IP、PPP、Router等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核心提供檔案系統支援：ext2、umsdos、iso9660...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 err="1"/>
              <a:t>核心提供記憶體管理、多CPU平行處理</a:t>
            </a:r>
            <a:r>
              <a:rPr lang="en-GB" dirty="0"/>
              <a:t>....</a:t>
            </a:r>
            <a:endParaRPr dirty="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Times New Roman"/>
              <a:buChar char="●"/>
            </a:pPr>
            <a:endParaRPr sz="1200" dirty="0">
              <a:solidFill>
                <a:srgbClr val="25252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1. Scheduling Policy，实现进程调度的策略，它决定哪个（或哪几个）进程将拥有CPU。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2. Architecture-specific Schedulers，体系结构相关的部分，用于将对不同CPU的控制，抽象为统一的接口。这些控制主要在suspend和resume进程时使用，牵涉到CPU的寄存器访问、汇编指令操作等。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323232"/>
                </a:solidFill>
              </a:rPr>
              <a:t>3. Architecture-independent Scheduler，体系结构无关的部分。它会和“Scheduling Policy模块”沟通，决定接下来要执行哪个进程，然后通过“Architecture-specific Schedulers模块”resume指定的进程。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23232"/>
                </a:solidFill>
              </a:rPr>
              <a:t>4. System Call Interface，系统调用接口。进程调度子系统通过系统调用接口，将需要提供给用户空间的接口开放出去，同时屏蔽掉不需要用户空间程序关心的细节。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http://www.wowotech.net/linux_kenrel/11.html</a:t>
            </a: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23232"/>
              </a:solidFill>
            </a:endParaRPr>
          </a:p>
          <a:p>
            <a:pPr marL="0" lvl="0" indent="0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2323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0221_QTS System_ppt\0221_QTS System_ppt背景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00" y="3075806"/>
            <a:ext cx="7772400" cy="1102519"/>
          </a:xfr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00" y="401191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2050" name="Picture 2" descr="C:\Users\user\Desktop\0221_QTS System_ppt\QNAP_LOGO_K10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0782"/>
            <a:ext cx="1440160" cy="2607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0221_QTS System_ppt\0221_QTS System_ppt背景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95"/>
            <a:ext cx="9144001" cy="514330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="1">
                <a:latin typeface="微軟正黑體" pitchFamily="34" charset="-120"/>
                <a:ea typeface="微軟正黑體" pitchFamily="34" charset="-120"/>
              </a:defRPr>
            </a:lvl1pPr>
            <a:lvl2pPr indent="0">
              <a:buFont typeface="Arial" pitchFamily="34" charset="0"/>
              <a:buChar char="•"/>
              <a:defRPr b="1">
                <a:latin typeface="微軟正黑體" pitchFamily="34" charset="-120"/>
                <a:ea typeface="微軟正黑體" pitchFamily="34" charset="-120"/>
              </a:defRPr>
            </a:lvl2pPr>
            <a:lvl3pPr indent="0">
              <a:buFont typeface="Arial" pitchFamily="34" charset="0"/>
              <a:buChar char="•"/>
              <a:defRPr b="1">
                <a:latin typeface="微軟正黑體" pitchFamily="34" charset="-120"/>
                <a:ea typeface="微軟正黑體" pitchFamily="34" charset="-120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37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3075806"/>
            <a:ext cx="7772400" cy="1102519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QTS System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4022796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A sneak peek into the high performance NAS operating system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4327" y="1288973"/>
            <a:ext cx="2613946" cy="1796812"/>
          </a:xfrm>
          <a:prstGeom prst="rect">
            <a:avLst/>
          </a:prstGeom>
          <a:noFill/>
        </p:spPr>
      </p:pic>
      <p:pic>
        <p:nvPicPr>
          <p:cNvPr id="29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0985" y="3201176"/>
            <a:ext cx="2613946" cy="1796812"/>
          </a:xfrm>
          <a:prstGeom prst="rect">
            <a:avLst/>
          </a:prstGeom>
          <a:noFill/>
        </p:spPr>
      </p:pic>
      <p:pic>
        <p:nvPicPr>
          <p:cNvPr id="30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0985" y="1288973"/>
            <a:ext cx="2613946" cy="1796812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3447346" y="3823182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3447346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6328985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3201176"/>
            <a:ext cx="2613946" cy="1796812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539552" y="3823182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8" name="Picture 2" descr="C:\Users\user\Desktop\0221_QTS System_ppt\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288973"/>
            <a:ext cx="2613946" cy="1796812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539552" y="1901644"/>
            <a:ext cx="23042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Arial"/>
                <a:cs typeface="Arial"/>
              </a:rPr>
              <a:t>Sub-systems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60409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hape 94"/>
          <p:cNvSpPr txBox="1"/>
          <p:nvPr/>
        </p:nvSpPr>
        <p:spPr>
          <a:xfrm>
            <a:off x="543751" y="187344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b="1" dirty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Responsible for controlling process access to the CPU</a:t>
            </a:r>
            <a:endParaRPr sz="1500" b="1" dirty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8" name="Shape 210"/>
          <p:cNvSpPr/>
          <p:nvPr/>
        </p:nvSpPr>
        <p:spPr>
          <a:xfrm>
            <a:off x="550381" y="3246861"/>
            <a:ext cx="2304256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VFS </a:t>
            </a:r>
          </a:p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Virtual File System</a:t>
            </a:r>
            <a:endParaRPr lang="en-GB" altLang="zh-TW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hape 94"/>
          <p:cNvSpPr txBox="1"/>
          <p:nvPr/>
        </p:nvSpPr>
        <p:spPr>
          <a:xfrm>
            <a:off x="543751" y="3774114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zh-TW" sz="1500" b="1" dirty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Abstracts the details of the variety of hardware devices by presenting a common file interface to all </a:t>
            </a:r>
            <a:r>
              <a:rPr lang="en-US" altLang="zh-TW" sz="1500" b="1" dirty="0" smtClean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devices</a:t>
            </a:r>
            <a:endParaRPr lang="zh-TW" altLang="en-US" sz="1500" b="1" dirty="0" smtClean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1" name="Shape 210"/>
          <p:cNvSpPr/>
          <p:nvPr/>
        </p:nvSpPr>
        <p:spPr>
          <a:xfrm>
            <a:off x="3465858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Memory Manager</a:t>
            </a:r>
            <a:endParaRPr lang="en-GB" altLang="zh-TW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hape 94"/>
          <p:cNvSpPr txBox="1"/>
          <p:nvPr/>
        </p:nvSpPr>
        <p:spPr>
          <a:xfrm>
            <a:off x="3460086" y="187344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zh-TW" sz="1500" b="1" dirty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Permits multiple process to securely share the machine's main memory system</a:t>
            </a:r>
            <a:r>
              <a:rPr lang="zh-TW" altLang="en-US" sz="1500" b="1" dirty="0" smtClean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/>
            </a:r>
            <a:br>
              <a:rPr lang="zh-TW" altLang="en-US" sz="1500" b="1" dirty="0" smtClean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</a:br>
            <a:endParaRPr lang="zh-TW" altLang="en-US" sz="1500" b="1" dirty="0" smtClean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  <a:p>
            <a:r>
              <a:rPr lang="zh-TW" altLang="en-US" sz="1500" b="1" dirty="0" smtClean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/>
            </a:r>
            <a:br>
              <a:rPr lang="zh-TW" altLang="en-US" sz="1500" b="1" dirty="0" smtClean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</a:br>
            <a:endParaRPr lang="zh-TW" altLang="en-US" sz="1500" b="1" dirty="0" smtClean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3" name="Shape 210"/>
          <p:cNvSpPr/>
          <p:nvPr/>
        </p:nvSpPr>
        <p:spPr>
          <a:xfrm>
            <a:off x="3131795" y="3246861"/>
            <a:ext cx="2952327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IPC</a:t>
            </a:r>
          </a:p>
          <a:p>
            <a:pPr lvl="0" algn="ctr"/>
            <a:r>
              <a:rPr lang="en-GB" altLang="zh-TW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Inter-Process Communication</a:t>
            </a:r>
          </a:p>
        </p:txBody>
      </p:sp>
      <p:sp>
        <p:nvSpPr>
          <p:cNvPr id="34" name="Shape 94"/>
          <p:cNvSpPr txBox="1"/>
          <p:nvPr/>
        </p:nvSpPr>
        <p:spPr>
          <a:xfrm>
            <a:off x="3449200" y="3774114"/>
            <a:ext cx="249095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1600"/>
              </a:lnSpc>
            </a:pPr>
            <a:r>
              <a:rPr lang="en-US" altLang="zh-TW" sz="1500" b="1" dirty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Supports several mechanisms for process-to-process communication on a single Linux system</a:t>
            </a:r>
            <a:endParaRPr lang="zh-TW" altLang="en-US" sz="1500" b="1" dirty="0" smtClean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6" name="Shape 210"/>
          <p:cNvSpPr/>
          <p:nvPr/>
        </p:nvSpPr>
        <p:spPr>
          <a:xfrm>
            <a:off x="6342387" y="1316825"/>
            <a:ext cx="2284200" cy="4740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TW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37" name="Shape 94"/>
          <p:cNvSpPr txBox="1"/>
          <p:nvPr/>
        </p:nvSpPr>
        <p:spPr>
          <a:xfrm>
            <a:off x="6325729" y="1873442"/>
            <a:ext cx="231751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1500" b="1" dirty="0">
                <a:solidFill>
                  <a:srgbClr val="403330"/>
                </a:solidFill>
                <a:latin typeface="Arial"/>
                <a:ea typeface="微軟正黑體" pitchFamily="34" charset="-120"/>
                <a:cs typeface="Arial"/>
              </a:rPr>
              <a:t>Provides access to several networking standards and a variety of network hardware</a:t>
            </a:r>
            <a:endParaRPr lang="zh-TW" altLang="en-US" sz="1500" b="1" dirty="0" smtClean="0">
              <a:solidFill>
                <a:srgbClr val="403330"/>
              </a:solidFill>
              <a:latin typeface="Arial"/>
              <a:ea typeface="微軟正黑體" pitchFamily="34" charset="-12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向下箭號 40"/>
          <p:cNvSpPr/>
          <p:nvPr/>
        </p:nvSpPr>
        <p:spPr>
          <a:xfrm>
            <a:off x="4355976" y="1491630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Shape 257"/>
          <p:cNvSpPr/>
          <p:nvPr/>
        </p:nvSpPr>
        <p:spPr>
          <a:xfrm>
            <a:off x="2339752" y="1880854"/>
            <a:ext cx="5040560" cy="271890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Process Scheduler</a:t>
            </a:r>
            <a:br>
              <a:rPr lang="en-GB" dirty="0"/>
            </a:br>
            <a:endParaRPr dirty="0"/>
          </a:p>
        </p:txBody>
      </p:sp>
      <p:sp>
        <p:nvSpPr>
          <p:cNvPr id="226" name="Shape 226"/>
          <p:cNvSpPr/>
          <p:nvPr/>
        </p:nvSpPr>
        <p:spPr>
          <a:xfrm>
            <a:off x="2787500" y="2219867"/>
            <a:ext cx="3098100" cy="3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Call Interface</a:t>
            </a:r>
            <a:endParaRPr sz="15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7596336" y="2159158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IPC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747300" y="4743600"/>
            <a:ext cx="5318700" cy="3525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CPU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85808" y="3219822"/>
            <a:ext cx="1377880" cy="576064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787500" y="2679467"/>
            <a:ext cx="3098100" cy="48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Architecture </a:t>
            </a:r>
            <a:r>
              <a:rPr lang="en-GB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lang="en-GB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</a:t>
            </a:r>
            <a:r>
              <a:rPr lang="en-US" altLang="zh-TW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uler</a:t>
            </a:r>
            <a:endParaRPr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hape 231"/>
          <p:cNvGrpSpPr/>
          <p:nvPr/>
        </p:nvGrpSpPr>
        <p:grpSpPr>
          <a:xfrm>
            <a:off x="2728979" y="3505142"/>
            <a:ext cx="2043481" cy="794800"/>
            <a:chOff x="2729120" y="3384325"/>
            <a:chExt cx="3015763" cy="794800"/>
          </a:xfrm>
          <a:blipFill>
            <a:blip r:embed="rId6"/>
            <a:stretch>
              <a:fillRect/>
            </a:stretch>
          </a:blipFill>
        </p:grpSpPr>
        <p:sp>
          <p:nvSpPr>
            <p:cNvPr id="232" name="Shape 232"/>
            <p:cNvSpPr/>
            <p:nvPr/>
          </p:nvSpPr>
          <p:spPr>
            <a:xfrm>
              <a:off x="2787483" y="3384325"/>
              <a:ext cx="2957400" cy="6597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2729120" y="3461825"/>
              <a:ext cx="2854800" cy="7173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Architecture Specific Schedules</a:t>
              </a:r>
              <a:endPara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4" name="Shape 234"/>
          <p:cNvSpPr/>
          <p:nvPr/>
        </p:nvSpPr>
        <p:spPr>
          <a:xfrm>
            <a:off x="4927000" y="3505130"/>
            <a:ext cx="2139000" cy="485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Scheduling Policy</a:t>
            </a:r>
            <a:endParaRPr sz="15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7200" y="2166774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 Manager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863475" y="1253400"/>
            <a:ext cx="5202600" cy="352500"/>
          </a:xfrm>
          <a:prstGeom prst="roundRect">
            <a:avLst>
              <a:gd name="adj" fmla="val 16667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Programmatic Scheduler Interface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0" name="Shape 240"/>
          <p:cNvCxnSpPr/>
          <p:nvPr/>
        </p:nvCxnSpPr>
        <p:spPr>
          <a:xfrm>
            <a:off x="371000" y="1796000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344650" y="4648463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311700" y="1754662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30375" y="4699238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1700" y="1314300"/>
            <a:ext cx="1596004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O/S </a:t>
            </a:r>
            <a:r>
              <a:rPr lang="en-GB" sz="1600" b="1" dirty="0" smtClean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en-GB"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585128" y="1880854"/>
            <a:ext cx="2715064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7596336" y="3219822"/>
            <a:ext cx="1370100" cy="576065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</a:t>
            </a:r>
          </a:p>
        </p:txBody>
      </p:sp>
      <p:sp>
        <p:nvSpPr>
          <p:cNvPr id="42" name="Shape 201"/>
          <p:cNvSpPr/>
          <p:nvPr/>
        </p:nvSpPr>
        <p:spPr>
          <a:xfrm>
            <a:off x="3563888" y="3147814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201"/>
          <p:cNvSpPr/>
          <p:nvPr/>
        </p:nvSpPr>
        <p:spPr>
          <a:xfrm>
            <a:off x="5210111" y="3147814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201"/>
          <p:cNvSpPr/>
          <p:nvPr/>
        </p:nvSpPr>
        <p:spPr>
          <a:xfrm>
            <a:off x="3563888" y="4303423"/>
            <a:ext cx="252040" cy="432048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肘形接點 47"/>
          <p:cNvCxnSpPr/>
          <p:nvPr/>
        </p:nvCxnSpPr>
        <p:spPr>
          <a:xfrm>
            <a:off x="1763688" y="2427734"/>
            <a:ext cx="1080120" cy="360040"/>
          </a:xfrm>
          <a:prstGeom prst="bentConnector3">
            <a:avLst>
              <a:gd name="adj1" fmla="val 50000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/>
          <p:nvPr/>
        </p:nvCxnSpPr>
        <p:spPr>
          <a:xfrm flipV="1">
            <a:off x="1763688" y="3075806"/>
            <a:ext cx="1080120" cy="432048"/>
          </a:xfrm>
          <a:prstGeom prst="bentConnector3">
            <a:avLst>
              <a:gd name="adj1" fmla="val 50000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/>
          <p:nvPr/>
        </p:nvCxnSpPr>
        <p:spPr>
          <a:xfrm>
            <a:off x="5940152" y="3023254"/>
            <a:ext cx="1656184" cy="504057"/>
          </a:xfrm>
          <a:prstGeom prst="bentConnector3">
            <a:avLst>
              <a:gd name="adj1" fmla="val 70557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/>
          <p:nvPr/>
        </p:nvCxnSpPr>
        <p:spPr>
          <a:xfrm flipV="1">
            <a:off x="5940152" y="2355726"/>
            <a:ext cx="1656184" cy="432048"/>
          </a:xfrm>
          <a:prstGeom prst="bentConnector3">
            <a:avLst>
              <a:gd name="adj1" fmla="val 71145"/>
            </a:avLst>
          </a:prstGeom>
          <a:ln w="88900">
            <a:solidFill>
              <a:srgbClr val="CE35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979712" y="4743600"/>
            <a:ext cx="5184576" cy="352500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向下箭號 32"/>
          <p:cNvSpPr/>
          <p:nvPr/>
        </p:nvSpPr>
        <p:spPr>
          <a:xfrm>
            <a:off x="4355976" y="4515966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VFS - Virtual File System</a:t>
            </a:r>
            <a:br>
              <a:rPr lang="en-GB" dirty="0"/>
            </a:br>
            <a:endParaRPr dirty="0"/>
          </a:p>
        </p:txBody>
      </p:sp>
      <p:sp>
        <p:nvSpPr>
          <p:cNvPr id="257" name="Shape 257"/>
          <p:cNvSpPr/>
          <p:nvPr/>
        </p:nvSpPr>
        <p:spPr>
          <a:xfrm>
            <a:off x="2606832" y="1914825"/>
            <a:ext cx="4178700" cy="26469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075532" y="2099050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Call Interface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7090332" y="2372125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 Scheduler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043608" y="3003798"/>
            <a:ext cx="1145224" cy="636612"/>
          </a:xfrm>
          <a:prstGeom prst="rect">
            <a:avLst/>
          </a:prstGeom>
          <a:solidFill>
            <a:srgbClr val="40333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3075532" y="2558650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Independent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hape 263"/>
          <p:cNvGrpSpPr/>
          <p:nvPr/>
        </p:nvGrpSpPr>
        <p:grpSpPr>
          <a:xfrm>
            <a:off x="3017132" y="3079525"/>
            <a:ext cx="3156500" cy="429988"/>
            <a:chOff x="2729100" y="3079525"/>
            <a:chExt cx="3156500" cy="429988"/>
          </a:xfrm>
          <a:blipFill>
            <a:blip r:embed="rId5"/>
            <a:stretch>
              <a:fillRect/>
            </a:stretch>
          </a:blipFill>
        </p:grpSpPr>
        <p:sp>
          <p:nvSpPr>
            <p:cNvPr id="264" name="Shape 264"/>
            <p:cNvSpPr/>
            <p:nvPr/>
          </p:nvSpPr>
          <p:spPr>
            <a:xfrm>
              <a:off x="2787500" y="3079525"/>
              <a:ext cx="3098100" cy="3525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2729100" y="3157013"/>
              <a:ext cx="3098100" cy="3525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Logical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Systems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" name="Shape 266"/>
          <p:cNvSpPr/>
          <p:nvPr/>
        </p:nvSpPr>
        <p:spPr>
          <a:xfrm>
            <a:off x="3075532" y="3613275"/>
            <a:ext cx="3098100" cy="3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Independent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hape 267"/>
          <p:cNvGrpSpPr/>
          <p:nvPr/>
        </p:nvGrpSpPr>
        <p:grpSpPr>
          <a:xfrm>
            <a:off x="3046332" y="4069525"/>
            <a:ext cx="3156500" cy="429988"/>
            <a:chOff x="2729100" y="3079525"/>
            <a:chExt cx="3156500" cy="429988"/>
          </a:xfrm>
          <a:blipFill>
            <a:blip r:embed="rId5"/>
            <a:stretch>
              <a:fillRect/>
            </a:stretch>
          </a:blipFill>
        </p:grpSpPr>
        <p:sp>
          <p:nvSpPr>
            <p:cNvPr id="268" name="Shape 268"/>
            <p:cNvSpPr/>
            <p:nvPr/>
          </p:nvSpPr>
          <p:spPr>
            <a:xfrm>
              <a:off x="2787500" y="3079525"/>
              <a:ext cx="3098100" cy="3525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729100" y="3157013"/>
              <a:ext cx="3098100" cy="3525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Device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Drivers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0" name="Shape 270"/>
          <p:cNvSpPr/>
          <p:nvPr/>
        </p:nvSpPr>
        <p:spPr>
          <a:xfrm>
            <a:off x="665232" y="2117200"/>
            <a:ext cx="1370100" cy="621000"/>
          </a:xfrm>
          <a:prstGeom prst="rect">
            <a:avLst/>
          </a:prstGeom>
          <a:solidFill>
            <a:srgbClr val="40333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Manager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" name="Shape 276"/>
          <p:cNvCxnSpPr/>
          <p:nvPr/>
        </p:nvCxnSpPr>
        <p:spPr>
          <a:xfrm>
            <a:off x="371000" y="1796000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7" name="Shape 277"/>
          <p:cNvCxnSpPr/>
          <p:nvPr/>
        </p:nvCxnSpPr>
        <p:spPr>
          <a:xfrm>
            <a:off x="344650" y="4651582"/>
            <a:ext cx="80778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78" name="Shape 278"/>
          <p:cNvSpPr txBox="1"/>
          <p:nvPr/>
        </p:nvSpPr>
        <p:spPr>
          <a:xfrm>
            <a:off x="599732" y="1736838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Kernel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99732" y="4698894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599732" y="1200030"/>
            <a:ext cx="1370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2E558E"/>
                </a:solidFill>
                <a:latin typeface="Arial" pitchFamily="34" charset="0"/>
                <a:cs typeface="Arial" pitchFamily="34" charset="0"/>
              </a:rPr>
              <a:t>O/S Service</a:t>
            </a:r>
            <a:endParaRPr sz="1600" b="1" dirty="0">
              <a:solidFill>
                <a:srgbClr val="2E55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179692" y="1812775"/>
            <a:ext cx="80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403330"/>
                </a:solidFill>
                <a:latin typeface="Arial" pitchFamily="34" charset="0"/>
                <a:cs typeface="Arial" pitchFamily="34" charset="0"/>
              </a:rPr>
              <a:t>VFS</a:t>
            </a:r>
            <a:endParaRPr b="1" dirty="0">
              <a:solidFill>
                <a:srgbClr val="4033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4355976" y="1491630"/>
            <a:ext cx="432048" cy="360040"/>
          </a:xfrm>
          <a:prstGeom prst="downArrow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Shape 275"/>
          <p:cNvSpPr/>
          <p:nvPr/>
        </p:nvSpPr>
        <p:spPr>
          <a:xfrm>
            <a:off x="1961688" y="1253400"/>
            <a:ext cx="5202600" cy="3525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Programmatic File System Interface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hape 201"/>
          <p:cNvSpPr/>
          <p:nvPr/>
        </p:nvSpPr>
        <p:spPr>
          <a:xfrm rot="16200000">
            <a:off x="2447752" y="1959694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01"/>
          <p:cNvSpPr/>
          <p:nvPr/>
        </p:nvSpPr>
        <p:spPr>
          <a:xfrm rot="16200000">
            <a:off x="2447752" y="3032019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左-上雙向箭號 36"/>
          <p:cNvSpPr/>
          <p:nvPr/>
        </p:nvSpPr>
        <p:spPr>
          <a:xfrm rot="5400000">
            <a:off x="833584" y="2709766"/>
            <a:ext cx="1428159" cy="2016224"/>
          </a:xfrm>
          <a:prstGeom prst="leftUpArrow">
            <a:avLst>
              <a:gd name="adj1" fmla="val 9563"/>
              <a:gd name="adj2" fmla="val 9334"/>
              <a:gd name="adj3" fmla="val 15464"/>
            </a:avLst>
          </a:prstGeom>
          <a:solidFill>
            <a:srgbClr val="CE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Shape 201"/>
          <p:cNvSpPr/>
          <p:nvPr/>
        </p:nvSpPr>
        <p:spPr>
          <a:xfrm rot="16200000">
            <a:off x="6571664" y="2415110"/>
            <a:ext cx="252040" cy="612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E351C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0221_QTS System_ppt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75606"/>
            <a:ext cx="3456384" cy="3682448"/>
          </a:xfrm>
          <a:prstGeom prst="rect">
            <a:avLst/>
          </a:prstGeom>
          <a:noFill/>
        </p:spPr>
      </p:pic>
      <p:pic>
        <p:nvPicPr>
          <p:cNvPr id="8194" name="Picture 2" descr="C:\Users\user\Desktop\0221_QTS System_ppt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75606"/>
            <a:ext cx="3456384" cy="3682448"/>
          </a:xfrm>
          <a:prstGeom prst="rect">
            <a:avLst/>
          </a:prstGeom>
          <a:noFill/>
        </p:spPr>
      </p:pic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How upgrade works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372566" y="2355726"/>
            <a:ext cx="2199000" cy="57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Current version: 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3.12.6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372566" y="3834750"/>
            <a:ext cx="2199000" cy="48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Upgrade to 4.2.8</a:t>
            </a:r>
            <a:endParaRPr lang="en-GB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4884105" y="2139702"/>
            <a:ext cx="1824062" cy="617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Current version: 3.12.6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364088" y="3017961"/>
            <a:ext cx="1989292" cy="56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GB" sz="1600" b="1" dirty="0" smtClean="0">
                <a:solidFill>
                  <a:srgbClr val="CE351C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Back porting</a:t>
            </a:r>
            <a:endParaRPr sz="1600" b="1" dirty="0">
              <a:solidFill>
                <a:srgbClr val="CE351C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2753656" y="3017961"/>
            <a:ext cx="1989292" cy="56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GB" sz="1600" b="1" dirty="0" smtClean="0">
                <a:solidFill>
                  <a:srgbClr val="CE351C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Upgrade</a:t>
            </a:r>
            <a:endParaRPr lang="en-GB" sz="1600" b="1" dirty="0">
              <a:solidFill>
                <a:srgbClr val="CE351C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6659634" y="221171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7164288" y="2168209"/>
            <a:ext cx="792088" cy="53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Patch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3648" y="134761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22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Full upgrade</a:t>
            </a:r>
            <a:endParaRPr lang="zh-TW" altLang="en-US" sz="2200" b="1" dirty="0" smtClean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49901" y="134761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x-none" altLang="zh-TW" sz="22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Selective upgrade</a:t>
            </a:r>
            <a:endParaRPr lang="zh-TW" altLang="en-US" sz="2200" b="1" dirty="0" smtClean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pic>
        <p:nvPicPr>
          <p:cNvPr id="8195" name="Picture 3" descr="C:\Users\user\Desktop\0221_QTS System_ppt\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729">
            <a:off x="6558838" y="2803869"/>
            <a:ext cx="576064" cy="1014167"/>
          </a:xfrm>
          <a:prstGeom prst="rect">
            <a:avLst/>
          </a:prstGeom>
          <a:noFill/>
        </p:spPr>
      </p:pic>
      <p:sp>
        <p:nvSpPr>
          <p:cNvPr id="296" name="Shape 296"/>
          <p:cNvSpPr/>
          <p:nvPr/>
        </p:nvSpPr>
        <p:spPr>
          <a:xfrm>
            <a:off x="4884860" y="3579862"/>
            <a:ext cx="1795286" cy="1031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Choose the require function and 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back porting </a:t>
            </a:r>
            <a:r>
              <a:rPr lang="en-GB" sz="14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to current version</a:t>
            </a:r>
          </a:p>
        </p:txBody>
      </p:sp>
      <p:pic>
        <p:nvPicPr>
          <p:cNvPr id="22" name="Picture 3" descr="C:\Users\user\Desktop\0221_QTS System_ppt\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7271" flipV="1">
            <a:off x="3449257" y="2829340"/>
            <a:ext cx="576064" cy="1014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4"/>
          <p:cNvSpPr/>
          <p:nvPr/>
        </p:nvSpPr>
        <p:spPr>
          <a:xfrm>
            <a:off x="3513652" y="3979252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altLang="zh-TW" sz="20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Release</a:t>
            </a:r>
            <a:endParaRPr lang="en-GB" altLang="zh-TW" sz="2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2" descr="C:\Users\user\Desktop\0221_QTS System_ppt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890178" y="2931790"/>
            <a:ext cx="732766" cy="368236"/>
          </a:xfrm>
          <a:prstGeom prst="rect">
            <a:avLst/>
          </a:prstGeom>
          <a:noFill/>
        </p:spPr>
      </p:pic>
      <p:pic>
        <p:nvPicPr>
          <p:cNvPr id="15" name="Picture 2" descr="C:\Users\user\Desktop\0221_QTS System_ppt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69613" y="2309281"/>
            <a:ext cx="732766" cy="368236"/>
          </a:xfrm>
          <a:prstGeom prst="rect">
            <a:avLst/>
          </a:prstGeom>
          <a:noFill/>
        </p:spPr>
      </p:pic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755576" y="-2053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en-GB" altLang="zh-TW" spc="-150" dirty="0"/>
              <a:t>Development </a:t>
            </a:r>
            <a:r>
              <a:rPr lang="en-GB" altLang="zh-TW" spc="-150" dirty="0" smtClean="0"/>
              <a:t>processes of</a:t>
            </a:r>
            <a:br>
              <a:rPr lang="en-GB" altLang="zh-TW" spc="-150" dirty="0" smtClean="0"/>
            </a:br>
            <a:r>
              <a:rPr lang="en-GB" altLang="zh-TW" dirty="0" smtClean="0"/>
              <a:t>kernel upgrades</a:t>
            </a:r>
            <a:endParaRPr lang="en-GB" altLang="zh-TW" dirty="0"/>
          </a:p>
        </p:txBody>
      </p:sp>
      <p:sp>
        <p:nvSpPr>
          <p:cNvPr id="307" name="Shape 307"/>
          <p:cNvSpPr/>
          <p:nvPr/>
        </p:nvSpPr>
        <p:spPr>
          <a:xfrm>
            <a:off x="755576" y="2673110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Select a Linux kernel version</a:t>
            </a:r>
            <a:endParaRPr b="1" dirty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503490" y="1275606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Develop</a:t>
            </a:r>
            <a:endParaRPr sz="2000" b="1" dirty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6554840" y="2673122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Test</a:t>
            </a:r>
            <a:endParaRPr sz="2000" b="1" dirty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3503490" y="2630456"/>
            <a:ext cx="1977600" cy="890700"/>
          </a:xfrm>
          <a:prstGeom prst="roundRect">
            <a:avLst>
              <a:gd name="adj" fmla="val 16667"/>
            </a:avLst>
          </a:prstGeom>
          <a:blipFill>
            <a:blip r:embed="rId6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Adjust</a:t>
            </a:r>
            <a:endParaRPr sz="2000" b="1" dirty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pic>
        <p:nvPicPr>
          <p:cNvPr id="7172" name="Picture 4" descr="C:\Users\user\Desktop\0221_QTS System_ppt\1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6335474" y="1240512"/>
            <a:ext cx="937546" cy="1727814"/>
          </a:xfrm>
          <a:prstGeom prst="rect">
            <a:avLst/>
          </a:prstGeom>
          <a:noFill/>
        </p:spPr>
      </p:pic>
      <p:pic>
        <p:nvPicPr>
          <p:cNvPr id="7173" name="Picture 5" descr="C:\Users\user\Desktop\0221_QTS System_ppt\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872186" y="3651872"/>
            <a:ext cx="1705894" cy="1008108"/>
          </a:xfrm>
          <a:prstGeom prst="rect">
            <a:avLst/>
          </a:prstGeom>
          <a:noFill/>
        </p:spPr>
      </p:pic>
      <p:pic>
        <p:nvPicPr>
          <p:cNvPr id="21" name="Picture 5" descr="C:\Users\user\Desktop\0221_QTS System_ppt\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0800000">
            <a:off x="1619672" y="1565083"/>
            <a:ext cx="1705894" cy="1008108"/>
          </a:xfrm>
          <a:prstGeom prst="rect">
            <a:avLst/>
          </a:prstGeom>
          <a:noFill/>
        </p:spPr>
      </p:pic>
      <p:pic>
        <p:nvPicPr>
          <p:cNvPr id="13" name="Picture 2" descr="C:\Users\user\Desktop\0221_QTS System_ppt\3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9089" y="3632820"/>
            <a:ext cx="1785494" cy="99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/>
              <a:t>QTS Kernel Upgrade History</a:t>
            </a:r>
            <a:endParaRPr dirty="0"/>
          </a:p>
        </p:txBody>
      </p:sp>
      <p:graphicFrame>
        <p:nvGraphicFramePr>
          <p:cNvPr id="322" name="Shape 322"/>
          <p:cNvGraphicFramePr/>
          <p:nvPr>
            <p:extLst>
              <p:ext uri="{D42A27DB-BD31-4B8C-83A1-F6EECF244321}">
                <p14:modId xmlns:p14="http://schemas.microsoft.com/office/powerpoint/2010/main" val="142025992"/>
              </p:ext>
            </p:extLst>
          </p:nvPr>
        </p:nvGraphicFramePr>
        <p:xfrm>
          <a:off x="251520" y="1707654"/>
          <a:ext cx="6678551" cy="27720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95919"/>
                <a:gridCol w="1170658"/>
                <a:gridCol w="1170658"/>
                <a:gridCol w="1170658"/>
                <a:gridCol w="1170658"/>
              </a:tblGrid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Model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\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version</a:t>
                      </a:r>
                      <a:endParaRPr sz="14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4.0.x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4.1.x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4.2.x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4.3.x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x70/x79(2014)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3.4.6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3.4.6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x51/53 (2015)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3.4.6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x63/x73(2015</a:t>
                      </a: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/16</a:t>
                      </a: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x31P/x31+</a:t>
                      </a: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(2015/16</a:t>
                      </a: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3.10.20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3.10.20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x71(2016)</a:t>
                      </a:r>
                      <a:endParaRPr sz="1400" b="1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</a:t>
                      </a:r>
                      <a:r>
                        <a:rPr lang="en-US" altLang="zh-TW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28</a:t>
                      </a: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(</a:t>
                      </a: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2016)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zh-TW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3.10.20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3.10.20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 rot="5400000">
            <a:off x="6126757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6270773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6399981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278777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Evaluate for next kernel</a:t>
            </a:r>
            <a:endParaRPr lang="zh-TW" altLang="en-US" b="1" dirty="0" smtClean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731990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The evaluation for new kernel will depend on hardware capability and functionality.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/>
              <a:t>QTS Kernel Upgrade History</a:t>
            </a:r>
            <a:endParaRPr dirty="0"/>
          </a:p>
        </p:txBody>
      </p:sp>
      <p:graphicFrame>
        <p:nvGraphicFramePr>
          <p:cNvPr id="322" name="Shape 322"/>
          <p:cNvGraphicFramePr/>
          <p:nvPr>
            <p:extLst>
              <p:ext uri="{D42A27DB-BD31-4B8C-83A1-F6EECF244321}">
                <p14:modId xmlns:p14="http://schemas.microsoft.com/office/powerpoint/2010/main" val="899518190"/>
              </p:ext>
            </p:extLst>
          </p:nvPr>
        </p:nvGraphicFramePr>
        <p:xfrm>
          <a:off x="251520" y="1707654"/>
          <a:ext cx="6678551" cy="27720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95919"/>
                <a:gridCol w="1170658"/>
                <a:gridCol w="1170658"/>
                <a:gridCol w="1170658"/>
                <a:gridCol w="1170658"/>
              </a:tblGrid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Model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\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version</a:t>
                      </a:r>
                      <a:endParaRPr sz="14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4.0.x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4.1.x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4.2.x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QTS 4.3.x</a:t>
                      </a:r>
                      <a:endParaRPr sz="1600" b="1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55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x80(2016)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3.4.6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3.12.6</a:t>
                      </a:r>
                      <a:endParaRPr sz="1400" b="1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5715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X82(</a:t>
                      </a: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2016)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3.19.0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X31X/TS-1635(2017)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x85(</a:t>
                      </a: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2017)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x77(2017)</a:t>
                      </a: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s-IS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x28A(2018)</a:t>
                      </a:r>
                      <a:endParaRPr lang="is-IS"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 smtClean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--</a:t>
                      </a:r>
                      <a:endParaRPr sz="1400" b="1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4.2.8</a:t>
                      </a:r>
                      <a:endParaRPr sz="1400" b="1" dirty="0"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 rot="5400000">
            <a:off x="6126757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6270773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6399981" y="2219425"/>
            <a:ext cx="3615830" cy="1872208"/>
          </a:xfrm>
          <a:prstGeom prst="triangle">
            <a:avLst/>
          </a:prstGeom>
          <a:solidFill>
            <a:srgbClr val="D355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278777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Evaluate for </a:t>
            </a:r>
            <a:r>
              <a:rPr lang="en-US" altLang="zh-TW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next kernel</a:t>
            </a:r>
            <a:endParaRPr lang="zh-TW" altLang="en-US" b="1" dirty="0" smtClean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31990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The evaluation for new kernel will depend on hardware capability and functionality.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9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en-GB" dirty="0"/>
              <a:t>Function </a:t>
            </a:r>
            <a:r>
              <a:rPr lang="en-GB" dirty="0" smtClean="0"/>
              <a:t>highlights of</a:t>
            </a:r>
            <a:br>
              <a:rPr lang="en-GB" dirty="0" smtClean="0"/>
            </a:br>
            <a:r>
              <a:rPr lang="en-GB" dirty="0" smtClean="0"/>
              <a:t>QTS </a:t>
            </a:r>
            <a:r>
              <a:rPr lang="en-GB" dirty="0"/>
              <a:t>Kernel upgrade</a:t>
            </a:r>
            <a:endParaRPr dirty="0"/>
          </a:p>
        </p:txBody>
      </p:sp>
      <p:pic>
        <p:nvPicPr>
          <p:cNvPr id="25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7734"/>
            <a:ext cx="7996803" cy="1167482"/>
          </a:xfrm>
          <a:prstGeom prst="rect">
            <a:avLst/>
          </a:prstGeom>
          <a:noFill/>
        </p:spPr>
      </p:pic>
      <p:pic>
        <p:nvPicPr>
          <p:cNvPr id="26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5846"/>
            <a:ext cx="7996803" cy="1167482"/>
          </a:xfrm>
          <a:prstGeom prst="rect">
            <a:avLst/>
          </a:prstGeom>
          <a:noFill/>
        </p:spPr>
      </p:pic>
      <p:pic>
        <p:nvPicPr>
          <p:cNvPr id="27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2595"/>
            <a:ext cx="7996803" cy="1167482"/>
          </a:xfrm>
          <a:prstGeom prst="rect">
            <a:avLst/>
          </a:prstGeom>
          <a:noFill/>
        </p:spPr>
      </p:pic>
      <p:sp>
        <p:nvSpPr>
          <p:cNvPr id="28" name="Shape 94"/>
          <p:cNvSpPr txBox="1"/>
          <p:nvPr/>
        </p:nvSpPr>
        <p:spPr>
          <a:xfrm>
            <a:off x="755576" y="1635646"/>
            <a:ext cx="30243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New </a:t>
            </a:r>
            <a:r>
              <a:rPr lang="en-US" altLang="zh-TW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hardware </a:t>
            </a:r>
            <a:r>
              <a:rPr lang="en-US" altLang="zh-TW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</a:t>
            </a:r>
            <a:r>
              <a:rPr lang="en-US" altLang="zh-TW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latform / </a:t>
            </a:r>
            <a:r>
              <a:rPr lang="en-US" altLang="zh-TW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Graphic </a:t>
            </a:r>
            <a:r>
              <a:rPr lang="en-US" altLang="zh-TW" b="1" dirty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driver</a:t>
            </a:r>
            <a:endParaRPr lang="zh-TW" altLang="en-US" b="1" dirty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9" name="Shape 94"/>
          <p:cNvSpPr txBox="1"/>
          <p:nvPr/>
        </p:nvSpPr>
        <p:spPr>
          <a:xfrm>
            <a:off x="755576" y="2769782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err="1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Qtier</a:t>
            </a:r>
            <a:endParaRPr lang="zh-TW" altLang="en-US" sz="2000" b="1" dirty="0" smtClean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" name="Shape 94"/>
          <p:cNvSpPr txBox="1"/>
          <p:nvPr/>
        </p:nvSpPr>
        <p:spPr>
          <a:xfrm>
            <a:off x="755576" y="3743334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altLang="zh-TW" sz="2000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Storage Management</a:t>
            </a:r>
          </a:p>
        </p:txBody>
      </p:sp>
      <p:sp>
        <p:nvSpPr>
          <p:cNvPr id="31" name="Shape 94"/>
          <p:cNvSpPr txBox="1"/>
          <p:nvPr/>
        </p:nvSpPr>
        <p:spPr>
          <a:xfrm>
            <a:off x="3743400" y="1522027"/>
            <a:ext cx="3456384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Braswell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err="1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Skylake</a:t>
            </a:r>
            <a:r>
              <a:rPr lang="en-US" altLang="zh-TW" sz="16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/ Apollo Lake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err="1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Nvidia</a:t>
            </a:r>
            <a:endParaRPr lang="en-GB" altLang="zh-TW" sz="1600" b="1" dirty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2" name="Shape 94"/>
          <p:cNvSpPr txBox="1"/>
          <p:nvPr/>
        </p:nvSpPr>
        <p:spPr>
          <a:xfrm>
            <a:off x="3743400" y="2643758"/>
            <a:ext cx="338437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Managed by folder/LUN properties</a:t>
            </a:r>
            <a:endParaRPr lang="zh-TW" altLang="en-US" sz="1600" b="1" dirty="0" smtClean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3" name="Shape 94"/>
          <p:cNvSpPr txBox="1"/>
          <p:nvPr/>
        </p:nvSpPr>
        <p:spPr>
          <a:xfrm>
            <a:off x="3743400" y="3507854"/>
            <a:ext cx="471703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Cache / Pool architecture enhancement</a:t>
            </a: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Block device stability enhancement</a:t>
            </a: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 smtClean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Storage stack performance optimization</a:t>
            </a:r>
            <a:endParaRPr lang="zh-TW" altLang="en-US" sz="1600" b="1" dirty="0" smtClean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7734"/>
            <a:ext cx="7996803" cy="1167482"/>
          </a:xfrm>
          <a:prstGeom prst="rect">
            <a:avLst/>
          </a:prstGeom>
          <a:noFill/>
        </p:spPr>
      </p:pic>
      <p:pic>
        <p:nvPicPr>
          <p:cNvPr id="21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5846"/>
            <a:ext cx="7996803" cy="1167482"/>
          </a:xfrm>
          <a:prstGeom prst="rect">
            <a:avLst/>
          </a:prstGeom>
          <a:noFill/>
        </p:spPr>
      </p:pic>
      <p:pic>
        <p:nvPicPr>
          <p:cNvPr id="24" name="Picture 2" descr="C:\Users\user\Desktop\0221_QTS System_pp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2595"/>
            <a:ext cx="7996803" cy="1167482"/>
          </a:xfrm>
          <a:prstGeom prst="rect">
            <a:avLst/>
          </a:prstGeom>
          <a:noFill/>
        </p:spPr>
      </p:pic>
      <p:sp>
        <p:nvSpPr>
          <p:cNvPr id="25" name="Shape 94"/>
          <p:cNvSpPr txBox="1"/>
          <p:nvPr/>
        </p:nvSpPr>
        <p:spPr>
          <a:xfrm>
            <a:off x="755576" y="1774643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VFS</a:t>
            </a:r>
            <a:endParaRPr lang="zh-TW" altLang="en-US" sz="2000" b="1" dirty="0">
              <a:solidFill>
                <a:srgbClr val="FF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6" name="Shape 94"/>
          <p:cNvSpPr txBox="1"/>
          <p:nvPr/>
        </p:nvSpPr>
        <p:spPr>
          <a:xfrm>
            <a:off x="755576" y="2769782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000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Network</a:t>
            </a:r>
          </a:p>
        </p:txBody>
      </p:sp>
      <p:sp>
        <p:nvSpPr>
          <p:cNvPr id="27" name="Shape 94"/>
          <p:cNvSpPr txBox="1"/>
          <p:nvPr/>
        </p:nvSpPr>
        <p:spPr>
          <a:xfrm>
            <a:off x="755576" y="3743334"/>
            <a:ext cx="3024336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altLang="zh-TW" sz="2000" b="1" dirty="0" smtClean="0">
                <a:solidFill>
                  <a:srgbClr val="FF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Virtualization Station</a:t>
            </a:r>
          </a:p>
        </p:txBody>
      </p:sp>
      <p:sp>
        <p:nvSpPr>
          <p:cNvPr id="28" name="Shape 94"/>
          <p:cNvSpPr txBox="1"/>
          <p:nvPr/>
        </p:nvSpPr>
        <p:spPr>
          <a:xfrm>
            <a:off x="3743400" y="1779662"/>
            <a:ext cx="3456384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Major fix in Ext4</a:t>
            </a:r>
            <a:endParaRPr lang="zh-TW" altLang="en-US" sz="1600" b="1" dirty="0" smtClean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29" name="Shape 94"/>
          <p:cNvSpPr txBox="1"/>
          <p:nvPr/>
        </p:nvSpPr>
        <p:spPr>
          <a:xfrm>
            <a:off x="3743400" y="2563235"/>
            <a:ext cx="4140968" cy="6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Wi-Fi drivers (Ath9K, Ath10K)</a:t>
            </a:r>
          </a:p>
          <a:p>
            <a:pPr marL="457200" indent="-317500"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Arial"/>
                <a:ea typeface="微軟正黑體" pitchFamily="34" charset="-120"/>
                <a:cs typeface="Arial"/>
              </a:rPr>
              <a:t>Enhanced the network transfer performance</a:t>
            </a:r>
            <a:endParaRPr lang="zh-TW" altLang="en-US" sz="1600" b="1" dirty="0" smtClean="0">
              <a:solidFill>
                <a:srgbClr val="FFFFFF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0" name="Shape 94"/>
          <p:cNvSpPr txBox="1"/>
          <p:nvPr/>
        </p:nvSpPr>
        <p:spPr>
          <a:xfrm>
            <a:off x="3743400" y="3651870"/>
            <a:ext cx="4429000" cy="5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KVM 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Acceleration</a:t>
            </a:r>
            <a:endParaRPr lang="en-US" altLang="zh-TW" sz="1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>
              <a:lnSpc>
                <a:spcPts val="2100"/>
              </a:lnSpc>
              <a:buClr>
                <a:srgbClr val="FFFFFF"/>
              </a:buClr>
              <a:buSzPts val="1400"/>
              <a:buFont typeface="Wingdings" pitchFamily="2" charset="2"/>
              <a:buChar char="l"/>
            </a:pPr>
            <a:r>
              <a:rPr lang="en-US" altLang="zh-TW" sz="1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GPU 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Pass-through</a:t>
            </a:r>
          </a:p>
        </p:txBody>
      </p:sp>
      <p:sp>
        <p:nvSpPr>
          <p:cNvPr id="15" name="Shape 336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Function highlights of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QTS Kernel upgrade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Kernel upgrade plans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098" name="Picture 2" descr="C:\Users\user\Desktop\0221_QTS System_ppt\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42216" y="1275606"/>
            <a:ext cx="5813584" cy="3487350"/>
          </a:xfrm>
          <a:prstGeom prst="rect">
            <a:avLst/>
          </a:prstGeom>
          <a:noFill/>
        </p:spPr>
      </p:pic>
      <p:sp>
        <p:nvSpPr>
          <p:cNvPr id="346" name="Shape 346"/>
          <p:cNvSpPr txBox="1"/>
          <p:nvPr/>
        </p:nvSpPr>
        <p:spPr>
          <a:xfrm>
            <a:off x="2483768" y="1480478"/>
            <a:ext cx="396044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200" b="1" dirty="0" smtClean="0">
                <a:latin typeface="Arial"/>
                <a:ea typeface="微軟正黑體" pitchFamily="34" charset="-120"/>
                <a:cs typeface="Arial"/>
              </a:rPr>
              <a:t>Under</a:t>
            </a:r>
          </a:p>
          <a:p>
            <a:pPr lvl="0" algn="ctr"/>
            <a:r>
              <a:rPr lang="en-GB" sz="2800" b="1" dirty="0" smtClean="0">
                <a:latin typeface="Arial"/>
                <a:ea typeface="微軟正黑體" pitchFamily="34" charset="-120"/>
                <a:cs typeface="Arial"/>
              </a:rPr>
              <a:t>construction</a:t>
            </a:r>
            <a:r>
              <a:rPr lang="en-GB" sz="2800" b="1" dirty="0">
                <a:latin typeface="Arial"/>
                <a:ea typeface="微軟正黑體" pitchFamily="34" charset="-120"/>
                <a:cs typeface="Arial"/>
              </a:rPr>
              <a:t>.</a:t>
            </a:r>
          </a:p>
          <a:p>
            <a:pPr lvl="0" algn="ctr"/>
            <a:r>
              <a:rPr lang="en-GB" sz="2800" b="1" dirty="0">
                <a:latin typeface="Arial"/>
                <a:ea typeface="微軟正黑體" pitchFamily="34" charset="-120"/>
                <a:cs typeface="Arial"/>
              </a:rPr>
              <a:t>See you in 2018Q3!</a:t>
            </a:r>
            <a:endParaRPr sz="2800" b="1" dirty="0">
              <a:latin typeface="Arial"/>
              <a:ea typeface="微軟正黑體" pitchFamily="34" charset="-12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mac-users.png"/>
          <p:cNvPicPr>
            <a:picLocks noChangeAspect="1" noChangeArrowheads="1"/>
          </p:cNvPicPr>
          <p:nvPr/>
        </p:nvPicPr>
        <p:blipFill>
          <a:blip r:embed="rId2" cstate="print"/>
          <a:srcRect l="14742" t="10124" b="1992"/>
          <a:stretch>
            <a:fillRect/>
          </a:stretch>
        </p:blipFill>
        <p:spPr bwMode="auto">
          <a:xfrm>
            <a:off x="3563888" y="1059582"/>
            <a:ext cx="5580112" cy="4083918"/>
          </a:xfrm>
          <a:prstGeom prst="rect">
            <a:avLst/>
          </a:prstGeom>
          <a:noFill/>
        </p:spPr>
      </p:pic>
      <p:grpSp>
        <p:nvGrpSpPr>
          <p:cNvPr id="32" name="群組 31"/>
          <p:cNvGrpSpPr/>
          <p:nvPr/>
        </p:nvGrpSpPr>
        <p:grpSpPr>
          <a:xfrm>
            <a:off x="-1" y="1563638"/>
            <a:ext cx="4860033" cy="677602"/>
            <a:chOff x="-371990" y="1357304"/>
            <a:chExt cx="3586668" cy="500066"/>
          </a:xfrm>
        </p:grpSpPr>
        <p:sp>
          <p:nvSpPr>
            <p:cNvPr id="33" name="五邊形 32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＞形箭號 33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-371990" y="1357304"/>
              <a:ext cx="144352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＞形箭號 35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-1" y="2366257"/>
            <a:ext cx="4860033" cy="677602"/>
            <a:chOff x="-371990" y="1357304"/>
            <a:chExt cx="3586668" cy="500066"/>
          </a:xfrm>
        </p:grpSpPr>
        <p:sp>
          <p:nvSpPr>
            <p:cNvPr id="29" name="五邊形 28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＞形箭號 29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-371990" y="1357304"/>
              <a:ext cx="144352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＞形箭號 36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-1" y="3168876"/>
            <a:ext cx="4860033" cy="677602"/>
            <a:chOff x="-371990" y="1357304"/>
            <a:chExt cx="3586668" cy="500066"/>
          </a:xfrm>
        </p:grpSpPr>
        <p:sp>
          <p:nvSpPr>
            <p:cNvPr id="39" name="五邊形 38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＞形箭號 39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371990" y="1357304"/>
              <a:ext cx="144352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＞形箭號 41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-1" y="3971494"/>
            <a:ext cx="4860033" cy="677602"/>
            <a:chOff x="-371990" y="1357304"/>
            <a:chExt cx="3586668" cy="500066"/>
          </a:xfrm>
        </p:grpSpPr>
        <p:sp>
          <p:nvSpPr>
            <p:cNvPr id="44" name="五邊形 43"/>
            <p:cNvSpPr/>
            <p:nvPr/>
          </p:nvSpPr>
          <p:spPr>
            <a:xfrm>
              <a:off x="1000100" y="1357304"/>
              <a:ext cx="1857388" cy="500066"/>
            </a:xfrm>
            <a:prstGeom prst="homePlate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＞形箭號 44"/>
            <p:cNvSpPr/>
            <p:nvPr/>
          </p:nvSpPr>
          <p:spPr>
            <a:xfrm>
              <a:off x="2428860" y="1357304"/>
              <a:ext cx="428628" cy="500066"/>
            </a:xfrm>
            <a:prstGeom prst="chevron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-371990" y="1357304"/>
              <a:ext cx="1443528" cy="500066"/>
            </a:xfrm>
            <a:prstGeom prst="rect">
              <a:avLst/>
            </a:prstGeom>
            <a:solidFill>
              <a:srgbClr val="D3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＞形箭號 46"/>
            <p:cNvSpPr/>
            <p:nvPr/>
          </p:nvSpPr>
          <p:spPr>
            <a:xfrm>
              <a:off x="2786050" y="1357304"/>
              <a:ext cx="428628" cy="500066"/>
            </a:xfrm>
            <a:prstGeom prst="chevron">
              <a:avLst/>
            </a:prstGeom>
            <a:solidFill>
              <a:srgbClr val="403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QTS Kernel Introduction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2" y="3279441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Kernel </a:t>
            </a:r>
            <a:r>
              <a:rPr lang="en-US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H</a:t>
            </a:r>
            <a:r>
              <a:rPr lang="x-none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istory of QTS</a:t>
            </a:r>
            <a:endParaRPr lang="zh-TW" altLang="en-US" sz="26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1647259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The QTS</a:t>
            </a:r>
            <a:endParaRPr lang="zh-TW" altLang="en-US" sz="26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4095531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Major Features of Kernel</a:t>
            </a:r>
            <a:endParaRPr lang="zh-TW" altLang="en-US" sz="26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246335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Linux Kernel</a:t>
            </a:r>
            <a:endParaRPr lang="zh-TW" altLang="en-US" sz="26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395536" y="3939902"/>
            <a:ext cx="8520600" cy="828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dirty="0" smtClean="0"/>
              <a:t>QTS System</a:t>
            </a:r>
            <a:br>
              <a:rPr lang="en-US" altLang="zh-TW" sz="4000" dirty="0" smtClean="0"/>
            </a:br>
            <a:r>
              <a:rPr lang="en-US" altLang="zh-TW" sz="4000" dirty="0" smtClean="0">
                <a:latin typeface="Arial"/>
                <a:cs typeface="Arial"/>
              </a:rPr>
              <a:t>Your </a:t>
            </a:r>
            <a:r>
              <a:rPr lang="en-US" altLang="zh-TW" sz="4000" dirty="0">
                <a:latin typeface="Arial"/>
                <a:cs typeface="Arial"/>
              </a:rPr>
              <a:t>best choice!</a:t>
            </a:r>
            <a:endParaRPr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Picture 171" descr="C:\Users\user\Desktop\0221_QTS System_ppt\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7614"/>
            <a:ext cx="7320390" cy="3579862"/>
          </a:xfrm>
          <a:prstGeom prst="rect">
            <a:avLst/>
          </a:prstGeom>
          <a:noFill/>
        </p:spPr>
      </p:pic>
      <p:pic>
        <p:nvPicPr>
          <p:cNvPr id="1196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8291"/>
            <a:ext cx="1728192" cy="653699"/>
          </a:xfrm>
          <a:prstGeom prst="rect">
            <a:avLst/>
          </a:prstGeom>
          <a:noFill/>
        </p:spPr>
      </p:pic>
      <p:pic>
        <p:nvPicPr>
          <p:cNvPr id="190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509" y="4078291"/>
            <a:ext cx="1728192" cy="653699"/>
          </a:xfrm>
          <a:prstGeom prst="rect">
            <a:avLst/>
          </a:prstGeom>
          <a:noFill/>
        </p:spPr>
      </p:pic>
      <p:pic>
        <p:nvPicPr>
          <p:cNvPr id="191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632" y="2643758"/>
            <a:ext cx="1819656" cy="653699"/>
          </a:xfrm>
          <a:prstGeom prst="rect">
            <a:avLst/>
          </a:prstGeom>
          <a:noFill/>
        </p:spPr>
      </p:pic>
      <p:pic>
        <p:nvPicPr>
          <p:cNvPr id="192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71750"/>
            <a:ext cx="1823919" cy="792088"/>
          </a:xfrm>
          <a:prstGeom prst="rect">
            <a:avLst/>
          </a:prstGeom>
          <a:noFill/>
        </p:spPr>
      </p:pic>
      <p:pic>
        <p:nvPicPr>
          <p:cNvPr id="193" name="Picture 172" descr="C:\Users\user\Desktop\0221_QTS System_ppt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808" y="2067694"/>
            <a:ext cx="1728192" cy="653699"/>
          </a:xfrm>
          <a:prstGeom prst="rect">
            <a:avLst/>
          </a:prstGeom>
          <a:noFill/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4000" dirty="0"/>
              <a:t>What you need </a:t>
            </a:r>
            <a:r>
              <a:rPr lang="en-US" altLang="zh-TW" sz="4000" dirty="0" smtClean="0"/>
              <a:t>to</a:t>
            </a:r>
            <a:br>
              <a:rPr lang="en-US" altLang="zh-TW" sz="4000" dirty="0" smtClean="0"/>
            </a:br>
            <a:r>
              <a:rPr lang="en-US" altLang="zh-TW" sz="4000" dirty="0" smtClean="0"/>
              <a:t>know when </a:t>
            </a:r>
            <a:r>
              <a:rPr lang="en-US" altLang="zh-TW" sz="4000" dirty="0"/>
              <a:t>selecting </a:t>
            </a:r>
            <a:r>
              <a:rPr lang="en-US" altLang="zh-TW" sz="4000" dirty="0" smtClean="0"/>
              <a:t>NAS?</a:t>
            </a:r>
            <a:endParaRPr lang="zh-TW" altLang="en-US" sz="4000" dirty="0"/>
          </a:p>
        </p:txBody>
      </p:sp>
      <p:sp>
        <p:nvSpPr>
          <p:cNvPr id="73" name="Shape 73"/>
          <p:cNvSpPr txBox="1"/>
          <p:nvPr/>
        </p:nvSpPr>
        <p:spPr>
          <a:xfrm>
            <a:off x="2051720" y="2621852"/>
            <a:ext cx="1825777" cy="49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Functionality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&amp; Applications</a:t>
            </a:r>
            <a:endParaRPr lang="en-US"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779912" y="2150588"/>
            <a:ext cx="144016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Performance</a:t>
            </a:r>
            <a:endParaRPr lang="en-US"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475656" y="4155926"/>
            <a:ext cx="855808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7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Cost</a:t>
            </a:r>
            <a:endParaRPr sz="17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5436096" y="2623210"/>
            <a:ext cx="172819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Kernel version &amp; Update</a:t>
            </a:r>
            <a:endParaRPr lang="en-US"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660232" y="4214902"/>
            <a:ext cx="1440160" cy="56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Support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pic>
        <p:nvPicPr>
          <p:cNvPr id="1197" name="Picture 173" descr="C:\Users\user\Desktop\0221_QTS System_ppt\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168" y="3272374"/>
            <a:ext cx="1800200" cy="1684948"/>
          </a:xfrm>
          <a:prstGeom prst="rect">
            <a:avLst/>
          </a:prstGeom>
          <a:noFill/>
        </p:spPr>
      </p:pic>
      <p:pic>
        <p:nvPicPr>
          <p:cNvPr id="1198" name="Picture 174" descr="C:\Users\user\Desktop\0221_QTS System_ppt\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016" y="3435846"/>
            <a:ext cx="679144" cy="775906"/>
          </a:xfrm>
          <a:prstGeom prst="rect">
            <a:avLst/>
          </a:prstGeom>
          <a:noFill/>
        </p:spPr>
      </p:pic>
      <p:pic>
        <p:nvPicPr>
          <p:cNvPr id="1199" name="Picture 175" descr="C:\Users\user\Desktop\0221_QTS System_ppt\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2032" y="2067694"/>
            <a:ext cx="1086993" cy="781332"/>
          </a:xfrm>
          <a:prstGeom prst="rect">
            <a:avLst/>
          </a:prstGeom>
          <a:noFill/>
        </p:spPr>
      </p:pic>
      <p:pic>
        <p:nvPicPr>
          <p:cNvPr id="1200" name="Picture 176" descr="C:\Users\user\Desktop\0221_QTS System_ppt\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0768" y="1419622"/>
            <a:ext cx="746969" cy="745160"/>
          </a:xfrm>
          <a:prstGeom prst="rect">
            <a:avLst/>
          </a:prstGeom>
          <a:noFill/>
        </p:spPr>
      </p:pic>
      <p:pic>
        <p:nvPicPr>
          <p:cNvPr id="1201" name="Picture 177" descr="C:\Users\user\Desktop\0221_QTS System_ppt\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66502"/>
            <a:ext cx="709891" cy="690900"/>
          </a:xfrm>
          <a:prstGeom prst="rect">
            <a:avLst/>
          </a:prstGeom>
          <a:noFill/>
        </p:spPr>
      </p:pic>
      <p:pic>
        <p:nvPicPr>
          <p:cNvPr id="1202" name="Picture 178" descr="C:\Users\user\Desktop\0221_QTS System_ppt\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5013" y="3445574"/>
            <a:ext cx="528123" cy="71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58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3" descr="TAG-1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740" y="1275606"/>
            <a:ext cx="244282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0" y="145250"/>
            <a:ext cx="9396536" cy="857250"/>
          </a:xfrm>
        </p:spPr>
        <p:txBody>
          <a:bodyPr>
            <a:noAutofit/>
          </a:bodyPr>
          <a:lstStyle/>
          <a:p>
            <a:pPr lvl="0">
              <a:lnSpc>
                <a:spcPts val="4000"/>
              </a:lnSpc>
            </a:pPr>
            <a:r>
              <a:rPr lang="en-US" altLang="zh-TW" dirty="0"/>
              <a:t>What’s </a:t>
            </a:r>
            <a:r>
              <a:rPr lang="en-US" altLang="zh-TW" dirty="0" smtClean="0"/>
              <a:t>the value of</a:t>
            </a:r>
            <a:br>
              <a:rPr lang="en-US" altLang="zh-TW" dirty="0" smtClean="0"/>
            </a:br>
            <a:r>
              <a:rPr lang="en-US" altLang="zh-TW" dirty="0" smtClean="0"/>
              <a:t>system upgrades</a:t>
            </a:r>
            <a:r>
              <a:rPr lang="en-US" altLang="zh-TW" dirty="0"/>
              <a:t>?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27584" y="2968874"/>
            <a:ext cx="21735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Assurance</a:t>
            </a:r>
          </a:p>
          <a:p>
            <a:pPr marL="457200" lvl="0" indent="-317500"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Peace of mind</a:t>
            </a:r>
          </a:p>
          <a:p>
            <a:pPr marL="457200" lvl="0" indent="-317500"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Reduces difficulties on software development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361124" y="2968874"/>
            <a:ext cx="24270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ts val="1800"/>
              </a:lnSpc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Enhance performance</a:t>
            </a:r>
          </a:p>
          <a:p>
            <a:pPr marL="457200" lvl="0" indent="-317500">
              <a:lnSpc>
                <a:spcPts val="1800"/>
              </a:lnSpc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Enhance security</a:t>
            </a:r>
          </a:p>
          <a:p>
            <a:pPr marL="457200" lvl="0" indent="-317500">
              <a:lnSpc>
                <a:spcPts val="1800"/>
              </a:lnSpc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Bug fixing</a:t>
            </a:r>
          </a:p>
          <a:p>
            <a:pPr marL="457200" lvl="0" indent="-317500">
              <a:lnSpc>
                <a:spcPts val="1800"/>
              </a:lnSpc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New hardware support</a:t>
            </a:r>
          </a:p>
          <a:p>
            <a:pPr marL="457200" lvl="0" indent="-317500">
              <a:lnSpc>
                <a:spcPts val="1800"/>
              </a:lnSpc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Enhance stability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868144" y="2968874"/>
            <a:ext cx="2345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SzPts val="1400"/>
              <a:buChar char="●"/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Positive brand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image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3" name="Shape 94"/>
          <p:cNvSpPr txBox="1"/>
          <p:nvPr/>
        </p:nvSpPr>
        <p:spPr>
          <a:xfrm>
            <a:off x="886332" y="1428566"/>
            <a:ext cx="2173500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For consumer</a:t>
            </a:r>
            <a:endParaRPr sz="20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6" name="Shape 94"/>
          <p:cNvSpPr txBox="1"/>
          <p:nvPr/>
        </p:nvSpPr>
        <p:spPr>
          <a:xfrm>
            <a:off x="3422818" y="1428566"/>
            <a:ext cx="2173500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Arial"/>
                <a:ea typeface="微軟正黑體" pitchFamily="34" charset="-120"/>
                <a:cs typeface="Arial"/>
              </a:rPr>
              <a:t>For </a:t>
            </a:r>
            <a:r>
              <a:rPr lang="en-GB" sz="2000" b="1" dirty="0" smtClean="0">
                <a:solidFill>
                  <a:prstClr val="white"/>
                </a:solidFill>
                <a:latin typeface="Arial"/>
                <a:ea typeface="微軟正黑體" pitchFamily="34" charset="-120"/>
                <a:cs typeface="Arial"/>
              </a:rPr>
              <a:t>system</a:t>
            </a:r>
            <a:endParaRPr lang="en-GB" sz="2000" b="1" dirty="0">
              <a:solidFill>
                <a:prstClr val="white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7" name="Shape 94"/>
          <p:cNvSpPr txBox="1"/>
          <p:nvPr/>
        </p:nvSpPr>
        <p:spPr>
          <a:xfrm>
            <a:off x="5940152" y="1440291"/>
            <a:ext cx="2289448" cy="4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Arial"/>
                <a:ea typeface="微軟正黑體" pitchFamily="34" charset="-120"/>
                <a:cs typeface="Arial"/>
              </a:rPr>
              <a:t>For </a:t>
            </a:r>
            <a:r>
              <a:rPr lang="en-GB" sz="2000" b="1" dirty="0" smtClean="0">
                <a:solidFill>
                  <a:prstClr val="white"/>
                </a:solidFill>
                <a:latin typeface="Arial"/>
                <a:ea typeface="微軟正黑體" pitchFamily="34" charset="-120"/>
                <a:cs typeface="Arial"/>
              </a:rPr>
              <a:t>manufacturer</a:t>
            </a:r>
            <a:endParaRPr lang="en-GB" sz="2000" b="1" dirty="0">
              <a:solidFill>
                <a:prstClr val="white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pic>
        <p:nvPicPr>
          <p:cNvPr id="2050" name="Picture 2" descr="C:\Users\user\Desktop\0221_QTS System_ppt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510" y="1923678"/>
            <a:ext cx="1301750" cy="1652587"/>
          </a:xfrm>
          <a:prstGeom prst="rect">
            <a:avLst/>
          </a:prstGeom>
          <a:noFill/>
        </p:spPr>
      </p:pic>
      <p:pic>
        <p:nvPicPr>
          <p:cNvPr id="2051" name="Picture 3" descr="C:\Users\user\Desktop\0221_QTS System_ppt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982" y="1923678"/>
            <a:ext cx="1063625" cy="1255713"/>
          </a:xfrm>
          <a:prstGeom prst="rect">
            <a:avLst/>
          </a:prstGeom>
          <a:noFill/>
        </p:spPr>
      </p:pic>
      <p:pic>
        <p:nvPicPr>
          <p:cNvPr id="2052" name="Picture 4" descr="C:\Users\user\Desktop\0221_QTS System_ppt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923678"/>
            <a:ext cx="1063625" cy="106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597">
            <a:off x="5805956" y="2671754"/>
            <a:ext cx="3135561" cy="2892801"/>
          </a:xfrm>
          <a:prstGeom prst="rect">
            <a:avLst/>
          </a:prstGeom>
          <a:noFill/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GB" altLang="zh-TW" dirty="0"/>
              <a:t>Why should </a:t>
            </a:r>
            <a:r>
              <a:rPr lang="en-GB" altLang="zh-TW" dirty="0" smtClean="0"/>
              <a:t>you</a:t>
            </a:r>
            <a:br>
              <a:rPr lang="en-GB" altLang="zh-TW" dirty="0" smtClean="0"/>
            </a:br>
            <a:r>
              <a:rPr lang="en-GB" altLang="zh-TW" dirty="0" smtClean="0"/>
              <a:t>update </a:t>
            </a:r>
            <a:r>
              <a:rPr lang="en-GB" altLang="zh-TW" dirty="0"/>
              <a:t>the system kernel</a:t>
            </a:r>
            <a:r>
              <a:rPr lang="en-GB" altLang="zh-TW" dirty="0" smtClean="0"/>
              <a:t>?</a:t>
            </a:r>
            <a:endParaRPr lang="en-US" altLang="zh-TW" dirty="0"/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457200" y="1275606"/>
            <a:ext cx="8229600" cy="339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New kernel functionality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Stability improvements of hardware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Increased performance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Updated drivers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Stability improvements of system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Char char="●"/>
            </a:pPr>
            <a:r>
              <a:rPr lang="en-GB" sz="2400" dirty="0">
                <a:latin typeface="Arial"/>
                <a:cs typeface="Arial"/>
              </a:rPr>
              <a:t>Security fixes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597">
            <a:off x="5756809" y="3782053"/>
            <a:ext cx="1761757" cy="1625359"/>
          </a:xfrm>
          <a:prstGeom prst="rect">
            <a:avLst/>
          </a:prstGeom>
          <a:noFill/>
        </p:spPr>
      </p:pic>
      <p:pic>
        <p:nvPicPr>
          <p:cNvPr id="6" name="Picture 2" descr="C:\Users\user\Desktop\0221_QTS System_pp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15" y="4183154"/>
            <a:ext cx="1361790" cy="125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149"/>
          <p:cNvSpPr/>
          <p:nvPr/>
        </p:nvSpPr>
        <p:spPr>
          <a:xfrm>
            <a:off x="6064712" y="1584190"/>
            <a:ext cx="2517078" cy="1491616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  <a:latin typeface="Arial"/>
              <a:cs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altLang="zh-TW" dirty="0"/>
              <a:t>QNAP NAS Basic </a:t>
            </a:r>
            <a:r>
              <a:rPr lang="en-GB" altLang="zh-TW" dirty="0" smtClean="0"/>
              <a:t>Components</a:t>
            </a:r>
            <a:endParaRPr lang="en-US" altLang="zh-TW" dirty="0"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 cstate="print">
            <a:alphaModFix/>
          </a:blip>
          <a:srcRect r="12380"/>
          <a:stretch/>
        </p:blipFill>
        <p:spPr>
          <a:xfrm>
            <a:off x="808128" y="1985958"/>
            <a:ext cx="1450704" cy="98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 cstate="print">
            <a:alphaModFix/>
          </a:blip>
          <a:srcRect t="16837" b="16268"/>
          <a:stretch/>
        </p:blipFill>
        <p:spPr>
          <a:xfrm>
            <a:off x="1318861" y="3877622"/>
            <a:ext cx="1138775" cy="76172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6" name="Shape 11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303556" y="1923679"/>
            <a:ext cx="504055" cy="504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7" name="Shape 11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837344" y="1923688"/>
            <a:ext cx="504056" cy="50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7363990" y="1923672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887502" y="1923672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6303556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837344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7363990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7887502" y="2480286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5940295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6468354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15" cstate="print">
            <a:alphaModFix/>
          </a:blip>
          <a:stretch>
            <a:fillRect/>
          </a:stretch>
        </p:blipFill>
        <p:spPr>
          <a:xfrm>
            <a:off x="6996413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7524471" y="4084061"/>
            <a:ext cx="503913" cy="50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93"/>
          <p:cNvSpPr/>
          <p:nvPr/>
        </p:nvSpPr>
        <p:spPr>
          <a:xfrm>
            <a:off x="6660232" y="1419622"/>
            <a:ext cx="1315600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1600" b="1" dirty="0" smtClean="0">
                <a:solidFill>
                  <a:prstClr val="white"/>
                </a:solidFill>
                <a:latin typeface="Arial"/>
                <a:ea typeface="微軟正黑體" pitchFamily="34" charset="-120"/>
                <a:cs typeface="Arial"/>
              </a:rPr>
              <a:t>Application</a:t>
            </a:r>
            <a:endParaRPr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3" name="Shape 149"/>
          <p:cNvSpPr/>
          <p:nvPr/>
        </p:nvSpPr>
        <p:spPr>
          <a:xfrm>
            <a:off x="5704672" y="3550246"/>
            <a:ext cx="2517078" cy="1293526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  <a:latin typeface="Arial"/>
              <a:cs typeface="Arial"/>
            </a:endParaRPr>
          </a:p>
        </p:txBody>
      </p:sp>
      <p:sp>
        <p:nvSpPr>
          <p:cNvPr id="34" name="Shape 193"/>
          <p:cNvSpPr/>
          <p:nvPr/>
        </p:nvSpPr>
        <p:spPr>
          <a:xfrm>
            <a:off x="5488648" y="3363838"/>
            <a:ext cx="3096344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  </a:t>
            </a:r>
            <a:r>
              <a:rPr lang="en-US" altLang="zh-TW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Mobile Apps &amp; Utilities</a:t>
            </a:r>
            <a:endParaRPr lang="zh-TW" altLang="en-US" b="1" dirty="0" smtClean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5" name="Shape 149"/>
          <p:cNvSpPr/>
          <p:nvPr/>
        </p:nvSpPr>
        <p:spPr>
          <a:xfrm>
            <a:off x="3452827" y="3897940"/>
            <a:ext cx="1656184" cy="945832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  <a:latin typeface="Arial"/>
              <a:cs typeface="Arial"/>
            </a:endParaRPr>
          </a:p>
        </p:txBody>
      </p:sp>
      <p:sp>
        <p:nvSpPr>
          <p:cNvPr id="36" name="Shape 193"/>
          <p:cNvSpPr/>
          <p:nvPr/>
        </p:nvSpPr>
        <p:spPr>
          <a:xfrm>
            <a:off x="3698176" y="3651870"/>
            <a:ext cx="1224136" cy="576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Cloud Service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7" name="Shape 149"/>
          <p:cNvSpPr/>
          <p:nvPr/>
        </p:nvSpPr>
        <p:spPr>
          <a:xfrm>
            <a:off x="880136" y="3493464"/>
            <a:ext cx="2016224" cy="1350308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  <a:latin typeface="Arial"/>
              <a:cs typeface="Arial"/>
            </a:endParaRPr>
          </a:p>
        </p:txBody>
      </p:sp>
      <p:sp>
        <p:nvSpPr>
          <p:cNvPr id="38" name="Shape 193"/>
          <p:cNvSpPr/>
          <p:nvPr/>
        </p:nvSpPr>
        <p:spPr>
          <a:xfrm>
            <a:off x="1115616" y="3321014"/>
            <a:ext cx="1512168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Accessories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39" name="Shape 149"/>
          <p:cNvSpPr/>
          <p:nvPr/>
        </p:nvSpPr>
        <p:spPr>
          <a:xfrm>
            <a:off x="520096" y="1556308"/>
            <a:ext cx="2016224" cy="1519498"/>
          </a:xfrm>
          <a:prstGeom prst="rect">
            <a:avLst/>
          </a:prstGeom>
          <a:noFill/>
          <a:ln w="19050" cap="flat" cmpd="sng">
            <a:solidFill>
              <a:srgbClr val="40333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rgbClr val="CE351C"/>
                </a:solidFill>
              </a:ln>
              <a:latin typeface="Arial"/>
              <a:cs typeface="Arial"/>
            </a:endParaRPr>
          </a:p>
        </p:txBody>
      </p:sp>
      <p:sp>
        <p:nvSpPr>
          <p:cNvPr id="30" name="Shape 193"/>
          <p:cNvSpPr/>
          <p:nvPr/>
        </p:nvSpPr>
        <p:spPr>
          <a:xfrm>
            <a:off x="916140" y="1419622"/>
            <a:ext cx="1224136" cy="516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Hardware</a:t>
            </a:r>
            <a:endParaRPr sz="16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pic>
        <p:nvPicPr>
          <p:cNvPr id="3074" name="Picture 2" descr="C:\Users\user\Desktop\0221_QTS System_ppt\3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18136" y="1779662"/>
            <a:ext cx="1525567" cy="1322437"/>
          </a:xfrm>
          <a:prstGeom prst="rect">
            <a:avLst/>
          </a:prstGeom>
          <a:noFill/>
        </p:spPr>
      </p:pic>
      <p:sp>
        <p:nvSpPr>
          <p:cNvPr id="41" name="Shape 195"/>
          <p:cNvSpPr/>
          <p:nvPr/>
        </p:nvSpPr>
        <p:spPr>
          <a:xfrm>
            <a:off x="3256400" y="1419622"/>
            <a:ext cx="2049038" cy="4575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QTS</a:t>
            </a:r>
            <a:endParaRPr lang="zh-TW" altLang="en-US" b="1" dirty="0" smtClean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752344" y="221171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cs typeface="Arial"/>
            </a:endParaRPr>
          </a:p>
        </p:txBody>
      </p:sp>
      <p:sp>
        <p:nvSpPr>
          <p:cNvPr id="43" name="Shape 128"/>
          <p:cNvSpPr/>
          <p:nvPr/>
        </p:nvSpPr>
        <p:spPr>
          <a:xfrm>
            <a:off x="3112384" y="3003798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cs typeface="Arial"/>
            </a:endParaRPr>
          </a:p>
        </p:txBody>
      </p:sp>
      <p:sp>
        <p:nvSpPr>
          <p:cNvPr id="44" name="Shape 128"/>
          <p:cNvSpPr/>
          <p:nvPr/>
        </p:nvSpPr>
        <p:spPr>
          <a:xfrm>
            <a:off x="5361839" y="2211710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cs typeface="Arial"/>
            </a:endParaRPr>
          </a:p>
        </p:txBody>
      </p:sp>
      <p:sp>
        <p:nvSpPr>
          <p:cNvPr id="45" name="Shape 128"/>
          <p:cNvSpPr/>
          <p:nvPr/>
        </p:nvSpPr>
        <p:spPr>
          <a:xfrm>
            <a:off x="4984592" y="3003798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cs typeface="Arial"/>
            </a:endParaRPr>
          </a:p>
        </p:txBody>
      </p:sp>
      <p:sp>
        <p:nvSpPr>
          <p:cNvPr id="46" name="Shape 128"/>
          <p:cNvSpPr/>
          <p:nvPr/>
        </p:nvSpPr>
        <p:spPr>
          <a:xfrm>
            <a:off x="4056069" y="3219822"/>
            <a:ext cx="449700" cy="449700"/>
          </a:xfrm>
          <a:prstGeom prst="mathPlus">
            <a:avLst>
              <a:gd name="adj1" fmla="val 23520"/>
            </a:avLst>
          </a:prstGeom>
          <a:solidFill>
            <a:srgbClr val="0B5394"/>
          </a:solidFill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cs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4031957" y="4198750"/>
            <a:ext cx="559499" cy="55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221_QTS System_ppt\kv_c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009" y="1223054"/>
            <a:ext cx="5396383" cy="3799483"/>
          </a:xfrm>
          <a:prstGeom prst="rect">
            <a:avLst/>
          </a:prstGeom>
          <a:noFill/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Arial"/>
                <a:cs typeface="Arial"/>
              </a:rPr>
              <a:t>The QTS Core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Shape 310"/>
          <p:cNvSpPr/>
          <p:nvPr/>
        </p:nvSpPr>
        <p:spPr>
          <a:xfrm>
            <a:off x="251520" y="2689162"/>
            <a:ext cx="2376264" cy="8907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x-none" altLang="zh-TW" sz="20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QTS core: </a:t>
            </a:r>
          </a:p>
          <a:p>
            <a:pPr lvl="0" algn="ctr"/>
            <a:r>
              <a:rPr lang="x-none" altLang="zh-TW" sz="2000" b="1" dirty="0" smtClean="0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</a:rPr>
              <a:t>Linux Kernel</a:t>
            </a:r>
            <a:endParaRPr lang="en-GB" altLang="zh-TW" sz="2000" b="1" dirty="0">
              <a:solidFill>
                <a:schemeClr val="bg1"/>
              </a:solidFill>
              <a:latin typeface="Arial"/>
              <a:ea typeface="微軟正黑體" pitchFamily="34" charset="-120"/>
              <a:cs typeface="Arial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540537" y="3128358"/>
            <a:ext cx="1872208" cy="0"/>
          </a:xfrm>
          <a:prstGeom prst="straightConnector1">
            <a:avLst/>
          </a:prstGeom>
          <a:ln w="57150">
            <a:solidFill>
              <a:srgbClr val="CE351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208235" y="4227934"/>
            <a:ext cx="5040560" cy="360040"/>
          </a:xfrm>
          <a:prstGeom prst="rect">
            <a:avLst/>
          </a:prstGeom>
          <a:solidFill>
            <a:srgbClr val="40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What is a kernel?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2210619" y="3246316"/>
            <a:ext cx="5042100" cy="1485674"/>
            <a:chOff x="1118000" y="3102300"/>
            <a:chExt cx="5042100" cy="1485674"/>
          </a:xfrm>
        </p:grpSpPr>
        <p:sp>
          <p:nvSpPr>
            <p:cNvPr id="149" name="Shape 149"/>
            <p:cNvSpPr/>
            <p:nvPr/>
          </p:nvSpPr>
          <p:spPr>
            <a:xfrm>
              <a:off x="1118000" y="3102300"/>
              <a:ext cx="5042100" cy="1347600"/>
            </a:xfrm>
            <a:prstGeom prst="rect">
              <a:avLst/>
            </a:prstGeom>
            <a:noFill/>
            <a:ln w="28575" cap="flat" cmpd="sng">
              <a:solidFill>
                <a:srgbClr val="40333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28575">
                  <a:solidFill>
                    <a:srgbClr val="CE351C"/>
                  </a:solidFill>
                </a:ln>
              </a:endParaRPr>
            </a:p>
          </p:txBody>
        </p:sp>
        <p:pic>
          <p:nvPicPr>
            <p:cNvPr id="150" name="Shape 150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433250" y="3252562"/>
              <a:ext cx="536175" cy="5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Shape 151"/>
            <p:cNvPicPr preferRelativeResize="0"/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2340445" y="3148950"/>
              <a:ext cx="743400" cy="74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 descr="「DISK icon png」的圖片搜尋結果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3373275" y="3252550"/>
              <a:ext cx="536175" cy="5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 descr="「network port icon png」的圖片搜尋結果"/>
            <p:cNvPicPr preferRelativeResize="0"/>
            <p:nvPr/>
          </p:nvPicPr>
          <p:blipFill>
            <a:blip r:embed="rId6" cstate="print">
              <a:alphaModFix/>
            </a:blip>
            <a:stretch>
              <a:fillRect/>
            </a:stretch>
          </p:blipFill>
          <p:spPr>
            <a:xfrm>
              <a:off x="4354604" y="3327938"/>
              <a:ext cx="385425" cy="38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Shape 154" descr="「usb icon png」的圖片搜尋結果"/>
            <p:cNvPicPr preferRelativeResize="0"/>
            <p:nvPr/>
          </p:nvPicPr>
          <p:blipFill rotWithShape="1">
            <a:blip r:embed="rId7" cstate="print">
              <a:alphaModFix/>
            </a:blip>
            <a:srcRect l="23912" t="32388" r="23252" b="12566"/>
            <a:stretch/>
          </p:blipFill>
          <p:spPr>
            <a:xfrm>
              <a:off x="5290708" y="3311802"/>
              <a:ext cx="385425" cy="401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Shape 155"/>
            <p:cNvSpPr txBox="1"/>
            <p:nvPr/>
          </p:nvSpPr>
          <p:spPr>
            <a:xfrm>
              <a:off x="3004992" y="4051874"/>
              <a:ext cx="1350984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142282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CPU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22845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latin typeface="Arial" pitchFamily="34" charset="0"/>
                  <a:cs typeface="Arial" pitchFamily="34" charset="0"/>
                </a:rPr>
                <a:t>Memory</a:t>
              </a:r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33606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DISK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4094400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Network</a:t>
              </a:r>
              <a:endParaRPr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5090775" y="3713375"/>
              <a:ext cx="9552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latin typeface="Arial" pitchFamily="34" charset="0"/>
                  <a:cs typeface="Arial" pitchFamily="34" charset="0"/>
                </a:rPr>
                <a:t>Devices</a:t>
              </a:r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1" name="Shape 161"/>
          <p:cNvSpPr/>
          <p:nvPr/>
        </p:nvSpPr>
        <p:spPr>
          <a:xfrm>
            <a:off x="1991393" y="2128459"/>
            <a:ext cx="5689450" cy="1112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232249" y="1472218"/>
            <a:ext cx="5256584" cy="667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Application, Tools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669669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617188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64707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512226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459744" y="2009185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352044" y="2234291"/>
            <a:ext cx="375900" cy="898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CE351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727944" y="2411642"/>
            <a:ext cx="17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QTS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Linux Kernel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hape 168"/>
          <p:cNvSpPr/>
          <p:nvPr/>
        </p:nvSpPr>
        <p:spPr>
          <a:xfrm>
            <a:off x="2669669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169"/>
          <p:cNvSpPr/>
          <p:nvPr/>
        </p:nvSpPr>
        <p:spPr>
          <a:xfrm>
            <a:off x="3617188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170"/>
          <p:cNvSpPr/>
          <p:nvPr/>
        </p:nvSpPr>
        <p:spPr>
          <a:xfrm>
            <a:off x="4564707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171"/>
          <p:cNvSpPr/>
          <p:nvPr/>
        </p:nvSpPr>
        <p:spPr>
          <a:xfrm>
            <a:off x="5512226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172"/>
          <p:cNvSpPr/>
          <p:nvPr/>
        </p:nvSpPr>
        <p:spPr>
          <a:xfrm>
            <a:off x="6459744" y="2958964"/>
            <a:ext cx="237000" cy="429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五邊形 30"/>
          <p:cNvSpPr/>
          <p:nvPr/>
        </p:nvSpPr>
        <p:spPr>
          <a:xfrm>
            <a:off x="251520" y="4243158"/>
            <a:ext cx="1080120" cy="288032"/>
          </a:xfrm>
          <a:prstGeom prst="homePlate">
            <a:avLst/>
          </a:prstGeom>
          <a:solidFill>
            <a:srgbClr val="2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五邊形 29"/>
          <p:cNvSpPr/>
          <p:nvPr/>
        </p:nvSpPr>
        <p:spPr>
          <a:xfrm>
            <a:off x="251520" y="2931790"/>
            <a:ext cx="936104" cy="288032"/>
          </a:xfrm>
          <a:prstGeom prst="homePlate">
            <a:avLst/>
          </a:prstGeom>
          <a:solidFill>
            <a:srgbClr val="E86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Shape 180"/>
          <p:cNvSpPr/>
          <p:nvPr/>
        </p:nvSpPr>
        <p:spPr>
          <a:xfrm>
            <a:off x="1302849" y="2140950"/>
            <a:ext cx="6869551" cy="1807500"/>
          </a:xfrm>
          <a:prstGeom prst="rect">
            <a:avLst/>
          </a:prstGeom>
          <a:noFill/>
          <a:ln w="28575" cap="flat" cmpd="sng">
            <a:solidFill>
              <a:srgbClr val="CE351C"/>
            </a:solidFill>
            <a:prstDash val="sys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Kernel structure overview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475656" y="4005600"/>
            <a:ext cx="6523200" cy="851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482024" y="2200875"/>
            <a:ext cx="6523200" cy="420300"/>
          </a:xfrm>
          <a:prstGeom prst="rect">
            <a:avLst/>
          </a:prstGeom>
          <a:solidFill>
            <a:srgbClr val="483A3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 Call 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481999" y="1396900"/>
            <a:ext cx="6523200" cy="688500"/>
          </a:xfrm>
          <a:prstGeom prst="rect">
            <a:avLst/>
          </a:prstGeom>
          <a:solidFill>
            <a:srgbClr val="2E558E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User-space program</a:t>
            </a:r>
            <a:endParaRPr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482024" y="2736650"/>
            <a:ext cx="6523200" cy="110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96612" y="4118182"/>
            <a:ext cx="11253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5496" y="2861802"/>
            <a:ext cx="1044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Kernel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520334" y="2953687"/>
            <a:ext cx="1223530" cy="51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Process Scheduler</a:t>
            </a:r>
            <a:endParaRPr sz="12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654158" y="2953687"/>
            <a:ext cx="822324" cy="516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IPC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417009" y="2953687"/>
            <a:ext cx="1223530" cy="516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Memory Manager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5022416" y="2789107"/>
            <a:ext cx="1493800" cy="471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VFS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023891" y="3285798"/>
            <a:ext cx="1490850" cy="470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Device </a:t>
            </a:r>
            <a:endParaRPr lang="en-GB" sz="1200" b="1" dirty="0" smtClean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Manager</a:t>
            </a:r>
            <a:endParaRPr sz="12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732240" y="2952894"/>
            <a:ext cx="1224136" cy="516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Network</a:t>
            </a:r>
            <a:endParaRPr sz="1200" b="1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634399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CPU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531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757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DISK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8660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Interface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811574" y="4274424"/>
            <a:ext cx="995400" cy="457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Devices</a:t>
            </a:r>
            <a:endParaRPr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991436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3926624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292080" y="3778450"/>
            <a:ext cx="204300" cy="420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084168" y="3778450"/>
            <a:ext cx="204300" cy="4203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644008" y="1923678"/>
            <a:ext cx="216024" cy="36004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00"/>
          <p:cNvSpPr/>
          <p:nvPr/>
        </p:nvSpPr>
        <p:spPr>
          <a:xfrm>
            <a:off x="7238176" y="3544314"/>
            <a:ext cx="213328" cy="65443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E558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1483</Words>
  <Application>Microsoft Macintosh PowerPoint</Application>
  <PresentationFormat>On-screen Show (16:9)</PresentationFormat>
  <Paragraphs>263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佈景主題</vt:lpstr>
      <vt:lpstr>QTS System</vt:lpstr>
      <vt:lpstr>QTS Kernel Introduction</vt:lpstr>
      <vt:lpstr>What you need to know when selecting NAS?</vt:lpstr>
      <vt:lpstr>What’s the value of system upgrades?</vt:lpstr>
      <vt:lpstr>Why should you update the system kernel?</vt:lpstr>
      <vt:lpstr>QNAP NAS Basic Components</vt:lpstr>
      <vt:lpstr>The QTS Core</vt:lpstr>
      <vt:lpstr>What is a kernel?</vt:lpstr>
      <vt:lpstr>Kernel structure overview</vt:lpstr>
      <vt:lpstr>Sub-systems</vt:lpstr>
      <vt:lpstr>Process Scheduler </vt:lpstr>
      <vt:lpstr>VFS - Virtual File System </vt:lpstr>
      <vt:lpstr>How upgrade works</vt:lpstr>
      <vt:lpstr>Development processes of kernel upgrades</vt:lpstr>
      <vt:lpstr>QTS Kernel Upgrade History</vt:lpstr>
      <vt:lpstr>QTS Kernel Upgrade History</vt:lpstr>
      <vt:lpstr>Function highlights of QTS Kernel upgrade</vt:lpstr>
      <vt:lpstr>PowerPoint Presentation</vt:lpstr>
      <vt:lpstr>Kernel upgrade plans</vt:lpstr>
      <vt:lpstr>QTS System Your best choice!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Ken Cheah</cp:lastModifiedBy>
  <cp:revision>111</cp:revision>
  <dcterms:created xsi:type="dcterms:W3CDTF">2018-02-08T09:08:04Z</dcterms:created>
  <dcterms:modified xsi:type="dcterms:W3CDTF">2018-02-21T04:53:26Z</dcterms:modified>
</cp:coreProperties>
</file>