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5" r:id="rId18"/>
    <p:sldId id="272" r:id="rId19"/>
    <p:sldId id="273" r:id="rId20"/>
    <p:sldId id="274" r:id="rId21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351C"/>
    <a:srgbClr val="403330"/>
    <a:srgbClr val="2E558E"/>
    <a:srgbClr val="3C41AA"/>
    <a:srgbClr val="585ED4"/>
    <a:srgbClr val="E86B56"/>
    <a:srgbClr val="483A36"/>
    <a:srgbClr val="D35555"/>
    <a:srgbClr val="DD7D7D"/>
    <a:srgbClr val="D58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4" autoAdjust="0"/>
  </p:normalViewPr>
  <p:slideViewPr>
    <p:cSldViewPr>
      <p:cViewPr>
        <p:scale>
          <a:sx n="100" d="100"/>
          <a:sy n="100" d="100"/>
        </p:scale>
        <p:origin x="-2240" y="-10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38FA9-10A2-41AA-B8BA-EADD31F78C70}" type="datetimeFigureOut">
              <a:rPr lang="zh-TW" altLang="en-US" smtClean="0"/>
              <a:pPr/>
              <a:t>18/2/21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AC5B3-4760-47F9-A549-6EB2EA2172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528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://sp1.wikidot.com/linuxvfs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s://www.kernel.org/pub/linux/kernel/v4.x/ChangeLog-4.2.8" TargetMode="Externa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Relationship Id="rId3" Type="http://schemas.openxmlformats.org/officeDocument/2006/relationships/hyperlink" Target="https://www.kernel.org/pub/linux/kernel/v4.x/ChangeLog-4.2.8" TargetMode="Externa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://www.wowotech.net/linux_kenrel/11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>
                <a:solidFill>
                  <a:srgbClr val="4E4F43"/>
                </a:solidFill>
              </a:rPr>
              <a:t>在傳統的UNIX系統中，檔案系統是固定的實體檔案系統。但在Linux當中，為了統合各個檔案系統，因而加上了一層虛擬檔案系統 (Virtual File System: VFS) ，VFS 是一組檔案操作的抽象介面，我們可以將任何的真實檔案系統，透過 VFS 掛載到 Linux 中。</a:t>
            </a:r>
            <a:endParaRPr sz="950">
              <a:solidFill>
                <a:srgbClr val="4E4F4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>
                <a:solidFill>
                  <a:srgbClr val="4E4F43"/>
                </a:solidFill>
              </a:rPr>
              <a:t>由於 VFS只是個虛擬的檔案系統，並不負責組織磁碟結構，因此，所有的組織動作都交由真實的檔案系統處理。VFS 所負責的操作都是在記憶體當中的部分，包含目錄結構的快取等功能，這樣就能增快存取的速度。</a:t>
            </a:r>
            <a:endParaRPr sz="950">
              <a:solidFill>
                <a:srgbClr val="4E4F4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>
                <a:solidFill>
                  <a:srgbClr val="4E4F43"/>
                </a:solidFill>
              </a:rPr>
              <a:t>VFS 是一個軟體層的介面，負責處理檔案的處理請求，像是讀取、寫入、複製、刪除等。由於各種檔案系統的格式並不相同，所以 VFS 並不直接處理檔案格式，而是規定這些處理請求的介面及操作語意，然後交由真實的檔案系統 (像是 EXT2) 去處理。圖 5 顯示了 Linux 核心、VFS 與真實檔案系統之間的架構關係。</a:t>
            </a:r>
            <a:endParaRPr sz="950">
              <a:solidFill>
                <a:srgbClr val="4E4F4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hlink"/>
                </a:solidFill>
                <a:hlinkClick r:id="rId3"/>
              </a:rPr>
              <a:t>http://sp1.wikidot.com/linuxvfs</a:t>
            </a:r>
            <a:endParaRPr sz="14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323232"/>
                </a:solidFill>
              </a:rPr>
              <a:t>1. Device Drivers，设备驱动，用于控制所有的外部设备及控制器。由于存在大量不能相互兼容的硬件设备（特别是嵌入式产品），所以也有非常多的设备驱动。因此，Linux内核中将近一半的Source Code都是设备驱动，大多数的Linux底层工程师（特别是国内的企业）都是在编写或者维护设备驱动，而无暇估计其它内容（它们恰恰是Linux内核的精髓所在）。</a:t>
            </a:r>
            <a:endParaRPr sz="1000">
              <a:solidFill>
                <a:srgbClr val="323232"/>
              </a:solidFill>
            </a:endParaRPr>
          </a:p>
          <a:p>
            <a:pPr marL="0" lvl="0" indent="0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323232"/>
                </a:solidFill>
              </a:rPr>
              <a:t>2. Device Independent Interface， 该模块定义了描述硬件设备的统一方式（统一设备模型），所有的设备驱动都遵守这个定义，可以降低开发的难度。同时可以用一致的形势向上提供接口。</a:t>
            </a:r>
            <a:endParaRPr sz="1000">
              <a:solidFill>
                <a:srgbClr val="323232"/>
              </a:solidFill>
            </a:endParaRPr>
          </a:p>
          <a:p>
            <a:pPr marL="0" lvl="0" indent="0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323232"/>
                </a:solidFill>
              </a:rPr>
              <a:t>3. Logical Systems，每一种文件系统，都会对应一个Logical System（逻辑文件系统），它会实现具体的文件系统逻辑。</a:t>
            </a:r>
            <a:endParaRPr sz="1000">
              <a:solidFill>
                <a:srgbClr val="323232"/>
              </a:solidFill>
            </a:endParaRPr>
          </a:p>
          <a:p>
            <a:pPr marL="0" lvl="0" indent="0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323232"/>
                </a:solidFill>
              </a:rPr>
              <a:t>4. System Independent Interface，该模块负责以统一的接口（快设备和字符设备）表示硬件设备和逻辑文件系统，这样上层软件就不再关心具体的硬件形态了。</a:t>
            </a:r>
            <a:endParaRPr sz="1000">
              <a:solidFill>
                <a:srgbClr val="323232"/>
              </a:solidFill>
            </a:endParaRPr>
          </a:p>
          <a:p>
            <a:pPr marL="0" lvl="0" indent="0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323232"/>
                </a:solidFill>
              </a:rPr>
              <a:t>5. System Call Interface，系统调用接口，向用户空间提供访问文件系统和硬件设备的统一的接口。</a:t>
            </a:r>
            <a:endParaRPr sz="1000">
              <a:solidFill>
                <a:srgbClr val="323232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hlink"/>
                </a:solidFill>
                <a:hlinkClick r:id="rId3"/>
              </a:rPr>
              <a:t>https://www.kernel.org/pub/linux/kernel/v4.x/ChangeLog-4.2.8</a:t>
            </a:r>
            <a:endParaRPr sz="1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</a:rPr>
              <a:t>ext4 crypto: fix memory leak in ext4_bio_write_page()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hlink"/>
                </a:solidFill>
                <a:hlinkClick r:id="rId3"/>
              </a:rPr>
              <a:t>https://www.kernel.org/pub/linux/kernel/v4.x/ChangeLog-4.2.8</a:t>
            </a:r>
            <a:endParaRPr sz="1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</a:rPr>
              <a:t>ext4 crypto: fix memory leak in ext4_bio_write_page()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Times New Roman"/>
              <a:buChar char="●"/>
            </a:pPr>
            <a:r>
              <a:rPr lang="en-GB" sz="1200" dirty="0" err="1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核心是作業系統中最早被載入到記憶體的咚咚</a:t>
            </a:r>
            <a:r>
              <a:rPr lang="en-GB" sz="1200" dirty="0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 </a:t>
            </a:r>
            <a:r>
              <a:rPr lang="en-GB" sz="1200" dirty="0" err="1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他包含了所有可以讓硬體與軟體工作的資訊，所以，如果沒有搞定核心的話</a:t>
            </a:r>
            <a:r>
              <a:rPr lang="en-GB" sz="1200" dirty="0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 </a:t>
            </a:r>
            <a:r>
              <a:rPr lang="en-GB" sz="1200" dirty="0" err="1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那麼你的系統肯定會有點小問題</a:t>
            </a:r>
            <a:endParaRPr sz="1200" dirty="0">
              <a:solidFill>
                <a:srgbClr val="25252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dirty="0"/>
              <a:t>Linux </a:t>
            </a:r>
            <a:r>
              <a:rPr lang="en-GB" dirty="0" err="1"/>
              <a:t>核心是一個檔案</a:t>
            </a:r>
            <a:r>
              <a:rPr lang="en-GB" dirty="0"/>
              <a:t>(/boot/</a:t>
            </a:r>
            <a:r>
              <a:rPr lang="en-GB" dirty="0" err="1"/>
              <a:t>vmlinuz</a:t>
            </a:r>
            <a:r>
              <a:rPr lang="en-GB" dirty="0"/>
              <a:t>  for most case)</a:t>
            </a:r>
            <a:endParaRPr dirty="0"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dirty="0" err="1"/>
              <a:t>核心支援各項電腦硬體配備，讓所有程式可以透過核心與電腦硬體溝通</a:t>
            </a:r>
            <a:r>
              <a:rPr lang="en-GB" dirty="0"/>
              <a:t>。</a:t>
            </a:r>
            <a:endParaRPr dirty="0"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dirty="0" err="1"/>
              <a:t>有效率的核心必須與電腦狀況</a:t>
            </a:r>
            <a:r>
              <a:rPr lang="en-GB" dirty="0"/>
              <a:t>(</a:t>
            </a:r>
            <a:r>
              <a:rPr lang="en-GB" dirty="0" err="1"/>
              <a:t>硬體周邊</a:t>
            </a:r>
            <a:r>
              <a:rPr lang="en-GB" dirty="0"/>
              <a:t>)</a:t>
            </a:r>
            <a:r>
              <a:rPr lang="en-GB" dirty="0" err="1"/>
              <a:t>配合</a:t>
            </a:r>
            <a:endParaRPr dirty="0"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dirty="0" err="1"/>
              <a:t>核心提供周邊硬體驅動程式：網路卡、音效卡、SCSI卡等</a:t>
            </a:r>
            <a:endParaRPr dirty="0"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dirty="0" err="1"/>
              <a:t>通訊協定：TCP</a:t>
            </a:r>
            <a:r>
              <a:rPr lang="en-GB" dirty="0"/>
              <a:t>/</a:t>
            </a:r>
            <a:r>
              <a:rPr lang="en-GB" dirty="0" err="1"/>
              <a:t>IP、PPP、Router等</a:t>
            </a:r>
            <a:endParaRPr dirty="0"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dirty="0"/>
              <a:t>核心提供檔案系統支援：ext2、umsdos、iso9660...</a:t>
            </a:r>
            <a:endParaRPr dirty="0"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dirty="0" err="1"/>
              <a:t>核心提供記憶體管理、多CPU平行處理</a:t>
            </a:r>
            <a:r>
              <a:rPr lang="en-GB" dirty="0"/>
              <a:t>....</a:t>
            </a:r>
            <a:endParaRPr dirty="0"/>
          </a:p>
          <a:p>
            <a:pPr marL="457200" lvl="0" indent="-30480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Times New Roman"/>
              <a:buChar char="●"/>
            </a:pPr>
            <a:endParaRPr sz="1200" dirty="0">
              <a:solidFill>
                <a:srgbClr val="25252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53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323232"/>
                </a:solidFill>
              </a:rPr>
              <a:t>1. Scheduling Policy，实现进程调度的策略，它决定哪个（或哪几个）进程将拥有CPU。</a:t>
            </a:r>
            <a:endParaRPr sz="1000">
              <a:solidFill>
                <a:srgbClr val="323232"/>
              </a:solidFill>
            </a:endParaRPr>
          </a:p>
          <a:p>
            <a:pPr marL="0" lvl="0" indent="0" rtl="0">
              <a:lnSpc>
                <a:spcPct val="53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323232"/>
                </a:solidFill>
              </a:rPr>
              <a:t>2. Architecture-specific Schedulers，体系结构相关的部分，用于将对不同CPU的控制，抽象为统一的接口。这些控制主要在suspend和resume进程时使用，牵涉到CPU的寄存器访问、汇编指令操作等。</a:t>
            </a:r>
            <a:endParaRPr sz="1000">
              <a:solidFill>
                <a:srgbClr val="323232"/>
              </a:solidFill>
            </a:endParaRPr>
          </a:p>
          <a:p>
            <a:pPr marL="0" lvl="0" indent="0" rtl="0">
              <a:lnSpc>
                <a:spcPct val="53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323232"/>
                </a:solidFill>
              </a:rPr>
              <a:t>3. Architecture-independent Scheduler，体系结构无关的部分。它会和“Scheduling Policy模块”沟通，决定接下来要执行哪个进程，然后通过“Architecture-specific Schedulers模块”resume指定的进程。</a:t>
            </a:r>
            <a:endParaRPr sz="1000">
              <a:solidFill>
                <a:srgbClr val="323232"/>
              </a:solidFill>
            </a:endParaRPr>
          </a:p>
          <a:p>
            <a:pPr marL="0" lvl="0" indent="0" rtl="0">
              <a:lnSpc>
                <a:spcPct val="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323232"/>
                </a:solidFill>
              </a:rPr>
              <a:t>4. System Call Interface，系统调用接口。进程调度子系统通过系统调用接口，将需要提供给用户空间的接口开放出去，同时屏蔽掉不需要用户空间程序关心的细节。</a:t>
            </a:r>
            <a:endParaRPr sz="1000">
              <a:solidFill>
                <a:srgbClr val="323232"/>
              </a:solidFill>
            </a:endParaRPr>
          </a:p>
          <a:p>
            <a:pPr marL="0" lvl="0" indent="0" rtl="0">
              <a:lnSpc>
                <a:spcPct val="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chemeClr val="hlink"/>
                </a:solidFill>
                <a:hlinkClick r:id="rId3"/>
              </a:rPr>
              <a:t>http://www.wowotech.net/linux_kenrel/11.html</a:t>
            </a:r>
            <a:endParaRPr sz="1000">
              <a:solidFill>
                <a:srgbClr val="323232"/>
              </a:solidFill>
            </a:endParaRPr>
          </a:p>
          <a:p>
            <a:pPr marL="0" lvl="0" indent="0" rtl="0">
              <a:lnSpc>
                <a:spcPct val="53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23232"/>
              </a:solidFill>
            </a:endParaRPr>
          </a:p>
          <a:p>
            <a:pPr marL="0" lvl="0" indent="0" rtl="0">
              <a:lnSpc>
                <a:spcPct val="53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2323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0221_QTS System_ppt\0221_QTS System_ppt背景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00000" y="3075806"/>
            <a:ext cx="7772400" cy="1102519"/>
          </a:xfr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00000" y="4011910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pic>
        <p:nvPicPr>
          <p:cNvPr id="2050" name="Picture 2" descr="C:\Users\user\Desktop\0221_QTS System_ppt\QNAP_LOGO_K10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10782"/>
            <a:ext cx="1440160" cy="2607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0221_QTS System_ppt\0221_QTS System_ppt背景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1" y="95"/>
            <a:ext cx="9144001" cy="5143309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>
            <a:normAutofit/>
          </a:bodyPr>
          <a:lstStyle>
            <a:lvl1pPr>
              <a:defRPr sz="4200"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b="1">
                <a:latin typeface="微軟正黑體" pitchFamily="34" charset="-120"/>
                <a:ea typeface="微軟正黑體" pitchFamily="34" charset="-120"/>
              </a:defRPr>
            </a:lvl1pPr>
            <a:lvl2pPr indent="0">
              <a:buFont typeface="Arial" pitchFamily="34" charset="0"/>
              <a:buChar char="•"/>
              <a:defRPr b="1">
                <a:latin typeface="微軟正黑體" pitchFamily="34" charset="-120"/>
                <a:ea typeface="微軟正黑體" pitchFamily="34" charset="-120"/>
              </a:defRPr>
            </a:lvl2pPr>
            <a:lvl3pPr indent="0">
              <a:buFont typeface="Arial" pitchFamily="34" charset="0"/>
              <a:buChar char="•"/>
              <a:defRPr b="1">
                <a:latin typeface="微軟正黑體" pitchFamily="34" charset="-120"/>
                <a:ea typeface="微軟正黑體" pitchFamily="34" charset="-120"/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0.png"/><Relationship Id="rId5" Type="http://schemas.openxmlformats.org/officeDocument/2006/relationships/image" Target="../media/image53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37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20" Type="http://schemas.openxmlformats.org/officeDocument/2006/relationships/image" Target="../media/image35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32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3075806"/>
            <a:ext cx="7772400" cy="1102519"/>
          </a:xfrm>
        </p:spPr>
        <p:txBody>
          <a:bodyPr>
            <a:normAutofit/>
          </a:bodyPr>
          <a:lstStyle/>
          <a:p>
            <a:r>
              <a:rPr lang="en-US" altLang="zh-TW" sz="5000" dirty="0" smtClean="0"/>
              <a:t>QTS System</a:t>
            </a:r>
            <a:endParaRPr lang="zh-TW" altLang="en-US" sz="5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4011910"/>
            <a:ext cx="6400800" cy="720080"/>
          </a:xfrm>
        </p:spPr>
        <p:txBody>
          <a:bodyPr/>
          <a:lstStyle/>
          <a:p>
            <a:r>
              <a:rPr lang="zh-TW" altLang="en-US" dirty="0" smtClean="0"/>
              <a:t>一窺 </a:t>
            </a:r>
            <a:r>
              <a:rPr lang="en-US" altLang="zh-TW" dirty="0" smtClean="0"/>
              <a:t>NAS </a:t>
            </a:r>
            <a:r>
              <a:rPr lang="zh-TW" altLang="en-US" dirty="0" smtClean="0"/>
              <a:t>高效平台的內幕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Users\user\Desktop\0221_QTS System_ppt\17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74327" y="1288973"/>
            <a:ext cx="2613946" cy="1796812"/>
          </a:xfrm>
          <a:prstGeom prst="rect">
            <a:avLst/>
          </a:prstGeom>
          <a:noFill/>
        </p:spPr>
      </p:pic>
      <p:pic>
        <p:nvPicPr>
          <p:cNvPr id="29" name="Picture 2" descr="C:\Users\user\Desktop\0221_QTS System_ppt\17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00985" y="3201176"/>
            <a:ext cx="2613946" cy="1796812"/>
          </a:xfrm>
          <a:prstGeom prst="rect">
            <a:avLst/>
          </a:prstGeom>
          <a:noFill/>
        </p:spPr>
      </p:pic>
      <p:pic>
        <p:nvPicPr>
          <p:cNvPr id="30" name="Picture 2" descr="C:\Users\user\Desktop\0221_QTS System_ppt\17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00985" y="1288973"/>
            <a:ext cx="2613946" cy="1796812"/>
          </a:xfrm>
          <a:prstGeom prst="rect">
            <a:avLst/>
          </a:prstGeom>
          <a:noFill/>
        </p:spPr>
      </p:pic>
      <p:sp>
        <p:nvSpPr>
          <p:cNvPr id="40" name="矩形 39"/>
          <p:cNvSpPr/>
          <p:nvPr/>
        </p:nvSpPr>
        <p:spPr>
          <a:xfrm>
            <a:off x="3447346" y="3823182"/>
            <a:ext cx="230425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3447346" y="1901644"/>
            <a:ext cx="230425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6328985" y="1901644"/>
            <a:ext cx="230425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" name="Picture 2" descr="C:\Users\user\Desktop\0221_QTS System_ppt\17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3201176"/>
            <a:ext cx="2613946" cy="1796812"/>
          </a:xfrm>
          <a:prstGeom prst="rect">
            <a:avLst/>
          </a:prstGeom>
          <a:noFill/>
        </p:spPr>
      </p:pic>
      <p:sp>
        <p:nvSpPr>
          <p:cNvPr id="39" name="矩形 38"/>
          <p:cNvSpPr/>
          <p:nvPr/>
        </p:nvSpPr>
        <p:spPr>
          <a:xfrm>
            <a:off x="539552" y="3823182"/>
            <a:ext cx="230425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218" name="Picture 2" descr="C:\Users\user\Desktop\0221_QTS System_ppt\17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1288973"/>
            <a:ext cx="2613946" cy="1796812"/>
          </a:xfrm>
          <a:prstGeom prst="rect">
            <a:avLst/>
          </a:prstGeom>
          <a:noFill/>
        </p:spPr>
      </p:pic>
      <p:sp>
        <p:nvSpPr>
          <p:cNvPr id="38" name="矩形 37"/>
          <p:cNvSpPr/>
          <p:nvPr/>
        </p:nvSpPr>
        <p:spPr>
          <a:xfrm>
            <a:off x="539552" y="1901644"/>
            <a:ext cx="230425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系統核心 - 5個子系統</a:t>
            </a: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560409" y="1316825"/>
            <a:ext cx="2284200" cy="4740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Process Scheduler</a:t>
            </a:r>
            <a:endParaRPr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hape 94"/>
          <p:cNvSpPr txBox="1"/>
          <p:nvPr/>
        </p:nvSpPr>
        <p:spPr>
          <a:xfrm>
            <a:off x="543751" y="1945712"/>
            <a:ext cx="231751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1600" b="1" dirty="0" smtClean="0">
                <a:solidFill>
                  <a:srgbClr val="403330"/>
                </a:solidFill>
                <a:latin typeface="微軟正黑體" pitchFamily="34" charset="-120"/>
                <a:ea typeface="微軟正黑體" pitchFamily="34" charset="-120"/>
              </a:rPr>
              <a:t>負責管理 </a:t>
            </a:r>
            <a:r>
              <a:rPr lang="en-US" altLang="zh-TW" sz="1600" b="1" dirty="0" smtClean="0">
                <a:solidFill>
                  <a:srgbClr val="403330"/>
                </a:solidFill>
                <a:latin typeface="微軟正黑體" pitchFamily="34" charset="-120"/>
                <a:ea typeface="微軟正黑體" pitchFamily="34" charset="-120"/>
              </a:rPr>
              <a:t>CPU</a:t>
            </a:r>
            <a:r>
              <a:rPr lang="zh-TW" altLang="en-US" sz="1600" b="1" dirty="0" smtClean="0">
                <a:solidFill>
                  <a:srgbClr val="403330"/>
                </a:solidFill>
                <a:latin typeface="微軟正黑體" pitchFamily="34" charset="-120"/>
                <a:ea typeface="微軟正黑體" pitchFamily="34" charset="-120"/>
              </a:rPr>
              <a:t>，讓每個程序可以盡量平均分配使用</a:t>
            </a:r>
            <a:r>
              <a:rPr lang="en-US" altLang="zh-TW" sz="1600" b="1" dirty="0" smtClean="0">
                <a:solidFill>
                  <a:srgbClr val="403330"/>
                </a:solidFill>
                <a:latin typeface="微軟正黑體" pitchFamily="34" charset="-120"/>
                <a:ea typeface="微軟正黑體" pitchFamily="34" charset="-120"/>
              </a:rPr>
              <a:t>CPU </a:t>
            </a:r>
            <a:r>
              <a:rPr lang="zh-TW" altLang="en-US" sz="1600" b="1" dirty="0" smtClean="0">
                <a:solidFill>
                  <a:srgbClr val="403330"/>
                </a:solidFill>
                <a:latin typeface="微軟正黑體" pitchFamily="34" charset="-120"/>
                <a:ea typeface="微軟正黑體" pitchFamily="34" charset="-120"/>
              </a:rPr>
              <a:t>資源</a:t>
            </a:r>
            <a:endParaRPr sz="1600" b="1" dirty="0">
              <a:solidFill>
                <a:srgbClr val="40333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Shape 210"/>
          <p:cNvSpPr/>
          <p:nvPr/>
        </p:nvSpPr>
        <p:spPr>
          <a:xfrm>
            <a:off x="550381" y="3246861"/>
            <a:ext cx="2304256" cy="4740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altLang="zh-TW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VFS </a:t>
            </a:r>
          </a:p>
          <a:p>
            <a:pPr algn="ctr"/>
            <a:r>
              <a:rPr lang="en-GB" altLang="zh-TW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Virtual File System</a:t>
            </a:r>
            <a:endParaRPr lang="en-GB" altLang="zh-TW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hape 94"/>
          <p:cNvSpPr txBox="1"/>
          <p:nvPr/>
        </p:nvSpPr>
        <p:spPr>
          <a:xfrm>
            <a:off x="543751" y="3867894"/>
            <a:ext cx="231751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1600" b="1" dirty="0" smtClean="0">
                <a:solidFill>
                  <a:srgbClr val="403330"/>
                </a:solidFill>
                <a:latin typeface="微軟正黑體" pitchFamily="34" charset="-120"/>
                <a:ea typeface="微軟正黑體" pitchFamily="34" charset="-120"/>
              </a:rPr>
              <a:t>虛擬文件系統，將硬體透過統一文件操作接口進行存取</a:t>
            </a:r>
          </a:p>
        </p:txBody>
      </p:sp>
      <p:sp>
        <p:nvSpPr>
          <p:cNvPr id="31" name="Shape 210"/>
          <p:cNvSpPr/>
          <p:nvPr/>
        </p:nvSpPr>
        <p:spPr>
          <a:xfrm>
            <a:off x="3465858" y="1316825"/>
            <a:ext cx="2284200" cy="4740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GB" altLang="zh-TW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Memory Manager</a:t>
            </a:r>
            <a:endParaRPr lang="en-GB" altLang="zh-TW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Shape 94"/>
          <p:cNvSpPr txBox="1"/>
          <p:nvPr/>
        </p:nvSpPr>
        <p:spPr>
          <a:xfrm>
            <a:off x="3449200" y="1945712"/>
            <a:ext cx="231751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altLang="zh-TW" sz="1600" b="1" dirty="0" smtClean="0">
                <a:solidFill>
                  <a:srgbClr val="403330"/>
                </a:solidFill>
                <a:latin typeface="微軟正黑體" pitchFamily="34" charset="-120"/>
                <a:ea typeface="微軟正黑體" pitchFamily="34" charset="-120"/>
              </a:rPr>
              <a:t>Memory </a:t>
            </a:r>
            <a:r>
              <a:rPr lang="zh-TW" altLang="en-US" sz="1600" b="1" dirty="0" smtClean="0">
                <a:solidFill>
                  <a:srgbClr val="403330"/>
                </a:solidFill>
                <a:latin typeface="微軟正黑體" pitchFamily="34" charset="-120"/>
                <a:ea typeface="微軟正黑體" pitchFamily="34" charset="-120"/>
              </a:rPr>
              <a:t>資源管理，讓每個程序可以共享記憶體資源</a:t>
            </a:r>
            <a:br>
              <a:rPr lang="zh-TW" altLang="en-US" sz="1600" b="1" dirty="0" smtClean="0">
                <a:solidFill>
                  <a:srgbClr val="40333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600" b="1" dirty="0" smtClean="0">
                <a:solidFill>
                  <a:srgbClr val="40333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1600" b="1" dirty="0" smtClean="0">
                <a:solidFill>
                  <a:srgbClr val="40333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1600" b="1" dirty="0" smtClean="0">
              <a:solidFill>
                <a:srgbClr val="40333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zh-TW" altLang="en-US" sz="1600" b="1" dirty="0" smtClean="0">
              <a:solidFill>
                <a:srgbClr val="40333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Shape 210"/>
          <p:cNvSpPr/>
          <p:nvPr/>
        </p:nvSpPr>
        <p:spPr>
          <a:xfrm>
            <a:off x="3131795" y="3246861"/>
            <a:ext cx="2952327" cy="4740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GB" altLang="zh-TW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IPC</a:t>
            </a:r>
          </a:p>
          <a:p>
            <a:pPr lvl="0" algn="ctr"/>
            <a:r>
              <a:rPr lang="en-GB" altLang="zh-TW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Inter-Process Communication</a:t>
            </a:r>
          </a:p>
        </p:txBody>
      </p:sp>
      <p:sp>
        <p:nvSpPr>
          <p:cNvPr id="34" name="Shape 94"/>
          <p:cNvSpPr txBox="1"/>
          <p:nvPr/>
        </p:nvSpPr>
        <p:spPr>
          <a:xfrm>
            <a:off x="3449200" y="3867894"/>
            <a:ext cx="231751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1600" b="1" dirty="0" smtClean="0">
                <a:solidFill>
                  <a:srgbClr val="403330"/>
                </a:solidFill>
                <a:latin typeface="微軟正黑體" pitchFamily="34" charset="-120"/>
                <a:ea typeface="微軟正黑體" pitchFamily="34" charset="-120"/>
              </a:rPr>
              <a:t>程序間的通信，不管理任何硬體資源</a:t>
            </a:r>
            <a:br>
              <a:rPr lang="zh-TW" altLang="en-US" sz="1600" b="1" dirty="0" smtClean="0">
                <a:solidFill>
                  <a:srgbClr val="40333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1600" b="1" dirty="0" smtClean="0">
              <a:solidFill>
                <a:srgbClr val="40333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Shape 210"/>
          <p:cNvSpPr/>
          <p:nvPr/>
        </p:nvSpPr>
        <p:spPr>
          <a:xfrm>
            <a:off x="6342387" y="1316825"/>
            <a:ext cx="2284200" cy="4740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altLang="zh-TW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Network</a:t>
            </a:r>
          </a:p>
        </p:txBody>
      </p:sp>
      <p:sp>
        <p:nvSpPr>
          <p:cNvPr id="37" name="Shape 94"/>
          <p:cNvSpPr txBox="1"/>
          <p:nvPr/>
        </p:nvSpPr>
        <p:spPr>
          <a:xfrm>
            <a:off x="6325729" y="1945712"/>
            <a:ext cx="231751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1600" b="1" dirty="0" smtClean="0">
                <a:solidFill>
                  <a:srgbClr val="403330"/>
                </a:solidFill>
                <a:latin typeface="微軟正黑體" pitchFamily="34" charset="-120"/>
                <a:ea typeface="微軟正黑體" pitchFamily="34" charset="-120"/>
              </a:rPr>
              <a:t>負責管理系統的網路設備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向下箭號 40"/>
          <p:cNvSpPr/>
          <p:nvPr/>
        </p:nvSpPr>
        <p:spPr>
          <a:xfrm>
            <a:off x="4355976" y="1491630"/>
            <a:ext cx="432048" cy="360040"/>
          </a:xfrm>
          <a:prstGeom prst="downArrow">
            <a:avLst/>
          </a:prstGeom>
          <a:solidFill>
            <a:srgbClr val="403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Shape 257"/>
          <p:cNvSpPr/>
          <p:nvPr/>
        </p:nvSpPr>
        <p:spPr>
          <a:xfrm>
            <a:off x="2339752" y="1880854"/>
            <a:ext cx="5040560" cy="2718908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Process Scheduler</a:t>
            </a:r>
            <a:br>
              <a:rPr lang="en-GB" dirty="0"/>
            </a:br>
            <a:endParaRPr dirty="0"/>
          </a:p>
        </p:txBody>
      </p:sp>
      <p:sp>
        <p:nvSpPr>
          <p:cNvPr id="226" name="Shape 226"/>
          <p:cNvSpPr/>
          <p:nvPr/>
        </p:nvSpPr>
        <p:spPr>
          <a:xfrm>
            <a:off x="2787500" y="2219867"/>
            <a:ext cx="3098100" cy="35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 Call Interface</a:t>
            </a:r>
            <a:endParaRPr sz="15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7596336" y="2159158"/>
            <a:ext cx="1370100" cy="621000"/>
          </a:xfrm>
          <a:prstGeom prst="rect">
            <a:avLst/>
          </a:prstGeom>
          <a:solidFill>
            <a:srgbClr val="40333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IPC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1747300" y="4743600"/>
            <a:ext cx="5318700" cy="352500"/>
          </a:xfrm>
          <a:prstGeom prst="roundRect">
            <a:avLst>
              <a:gd name="adj" fmla="val 16667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CPU</a:t>
            </a:r>
            <a:endParaRPr lang="en-GB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385808" y="3219822"/>
            <a:ext cx="1377880" cy="576064"/>
          </a:xfrm>
          <a:prstGeom prst="rect">
            <a:avLst/>
          </a:prstGeom>
          <a:solidFill>
            <a:srgbClr val="40333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File 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2787500" y="2679467"/>
            <a:ext cx="3098100" cy="485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Architecture Independent </a:t>
            </a:r>
            <a:r>
              <a:rPr lang="en-GB" sz="15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Sche</a:t>
            </a:r>
            <a:r>
              <a:rPr lang="en-US" altLang="zh-TW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GB" sz="15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uler</a:t>
            </a:r>
            <a:endParaRPr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hape 231"/>
          <p:cNvGrpSpPr/>
          <p:nvPr/>
        </p:nvGrpSpPr>
        <p:grpSpPr>
          <a:xfrm>
            <a:off x="2728979" y="3505142"/>
            <a:ext cx="2043481" cy="794800"/>
            <a:chOff x="2729120" y="3384325"/>
            <a:chExt cx="3015763" cy="794800"/>
          </a:xfrm>
          <a:blipFill>
            <a:blip r:embed="rId6"/>
            <a:stretch>
              <a:fillRect/>
            </a:stretch>
          </a:blipFill>
        </p:grpSpPr>
        <p:sp>
          <p:nvSpPr>
            <p:cNvPr id="232" name="Shape 232"/>
            <p:cNvSpPr/>
            <p:nvPr/>
          </p:nvSpPr>
          <p:spPr>
            <a:xfrm>
              <a:off x="2787483" y="3384325"/>
              <a:ext cx="2957400" cy="659700"/>
            </a:xfrm>
            <a:prstGeom prst="rect">
              <a:avLst/>
            </a:pr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2729120" y="3461825"/>
              <a:ext cx="2854800" cy="717300"/>
            </a:xfrm>
            <a:prstGeom prst="rect">
              <a:avLst/>
            </a:pr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Architecture Specific Schedules</a:t>
              </a:r>
              <a:endParaRPr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4" name="Shape 234"/>
          <p:cNvSpPr/>
          <p:nvPr/>
        </p:nvSpPr>
        <p:spPr>
          <a:xfrm>
            <a:off x="4927000" y="3505130"/>
            <a:ext cx="2139000" cy="485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Scheduling Policy</a:t>
            </a:r>
            <a:endParaRPr sz="15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377200" y="2166774"/>
            <a:ext cx="1370100" cy="621000"/>
          </a:xfrm>
          <a:prstGeom prst="rect">
            <a:avLst/>
          </a:prstGeom>
          <a:solidFill>
            <a:srgbClr val="40333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Memory Manager</a:t>
            </a:r>
            <a:endParaRPr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1863475" y="1253400"/>
            <a:ext cx="5202600" cy="352500"/>
          </a:xfrm>
          <a:prstGeom prst="roundRect">
            <a:avLst>
              <a:gd name="adj" fmla="val 16667"/>
            </a:avLst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Programmatic Scheduler Interface</a:t>
            </a:r>
            <a:endParaRPr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0" name="Shape 240"/>
          <p:cNvCxnSpPr/>
          <p:nvPr/>
        </p:nvCxnSpPr>
        <p:spPr>
          <a:xfrm>
            <a:off x="371000" y="1796000"/>
            <a:ext cx="80778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41" name="Shape 241"/>
          <p:cNvCxnSpPr/>
          <p:nvPr/>
        </p:nvCxnSpPr>
        <p:spPr>
          <a:xfrm>
            <a:off x="344650" y="4648463"/>
            <a:ext cx="80778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242" name="Shape 242"/>
          <p:cNvSpPr txBox="1"/>
          <p:nvPr/>
        </p:nvSpPr>
        <p:spPr>
          <a:xfrm>
            <a:off x="311700" y="1754662"/>
            <a:ext cx="13701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rgbClr val="2E558E"/>
                </a:solidFill>
                <a:latin typeface="Arial" pitchFamily="34" charset="0"/>
                <a:cs typeface="Arial" pitchFamily="34" charset="0"/>
              </a:rPr>
              <a:t>Kernel</a:t>
            </a:r>
            <a:endParaRPr lang="en-GB" sz="1600" b="1" dirty="0">
              <a:solidFill>
                <a:srgbClr val="2E55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430375" y="4699238"/>
            <a:ext cx="13701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600" b="1" dirty="0" smtClean="0">
                <a:solidFill>
                  <a:srgbClr val="2E558E"/>
                </a:solidFill>
                <a:latin typeface="Arial" pitchFamily="34" charset="0"/>
                <a:cs typeface="Arial" pitchFamily="34" charset="0"/>
              </a:rPr>
              <a:t>Hardware</a:t>
            </a:r>
            <a:endParaRPr lang="en-GB" sz="1600" b="1" dirty="0">
              <a:solidFill>
                <a:srgbClr val="2E55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311700" y="1314300"/>
            <a:ext cx="1596004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600" b="1" dirty="0">
                <a:solidFill>
                  <a:srgbClr val="2E558E"/>
                </a:solidFill>
                <a:latin typeface="Arial" pitchFamily="34" charset="0"/>
                <a:cs typeface="Arial" pitchFamily="34" charset="0"/>
              </a:rPr>
              <a:t>O/S </a:t>
            </a:r>
            <a:r>
              <a:rPr lang="en-GB" sz="1600" b="1" dirty="0" smtClean="0">
                <a:solidFill>
                  <a:srgbClr val="2E558E"/>
                </a:solidFill>
                <a:latin typeface="Arial" pitchFamily="34" charset="0"/>
                <a:cs typeface="Arial" pitchFamily="34" charset="0"/>
              </a:rPr>
              <a:t>Services</a:t>
            </a:r>
            <a:endParaRPr lang="en-GB" sz="1600" b="1" dirty="0">
              <a:solidFill>
                <a:srgbClr val="2E55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3585128" y="1880854"/>
            <a:ext cx="2715064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2E558E"/>
                </a:solidFill>
                <a:latin typeface="Arial" pitchFamily="34" charset="0"/>
                <a:cs typeface="Arial" pitchFamily="34" charset="0"/>
              </a:rPr>
              <a:t>Process Scheduler</a:t>
            </a:r>
            <a:endParaRPr b="1" dirty="0">
              <a:solidFill>
                <a:srgbClr val="2E55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7596336" y="3219822"/>
            <a:ext cx="1370100" cy="576065"/>
          </a:xfrm>
          <a:prstGeom prst="rect">
            <a:avLst/>
          </a:prstGeom>
          <a:solidFill>
            <a:srgbClr val="40333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Network </a:t>
            </a:r>
          </a:p>
        </p:txBody>
      </p:sp>
      <p:sp>
        <p:nvSpPr>
          <p:cNvPr id="42" name="Shape 201"/>
          <p:cNvSpPr/>
          <p:nvPr/>
        </p:nvSpPr>
        <p:spPr>
          <a:xfrm>
            <a:off x="3563888" y="3147814"/>
            <a:ext cx="252040" cy="432048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CE351C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201"/>
          <p:cNvSpPr/>
          <p:nvPr/>
        </p:nvSpPr>
        <p:spPr>
          <a:xfrm>
            <a:off x="5210111" y="3147814"/>
            <a:ext cx="252040" cy="432048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CE351C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201"/>
          <p:cNvSpPr/>
          <p:nvPr/>
        </p:nvSpPr>
        <p:spPr>
          <a:xfrm>
            <a:off x="3563888" y="4303423"/>
            <a:ext cx="252040" cy="432048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CE351C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肘形接點 47"/>
          <p:cNvCxnSpPr/>
          <p:nvPr/>
        </p:nvCxnSpPr>
        <p:spPr>
          <a:xfrm>
            <a:off x="1763688" y="2427734"/>
            <a:ext cx="1080120" cy="360040"/>
          </a:xfrm>
          <a:prstGeom prst="bentConnector3">
            <a:avLst>
              <a:gd name="adj1" fmla="val 50000"/>
            </a:avLst>
          </a:prstGeom>
          <a:ln w="88900">
            <a:solidFill>
              <a:srgbClr val="CE351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接點 51"/>
          <p:cNvCxnSpPr/>
          <p:nvPr/>
        </p:nvCxnSpPr>
        <p:spPr>
          <a:xfrm flipV="1">
            <a:off x="1763688" y="3075806"/>
            <a:ext cx="1080120" cy="432048"/>
          </a:xfrm>
          <a:prstGeom prst="bentConnector3">
            <a:avLst>
              <a:gd name="adj1" fmla="val 50000"/>
            </a:avLst>
          </a:prstGeom>
          <a:ln w="88900">
            <a:solidFill>
              <a:srgbClr val="CE351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肘形接點 57"/>
          <p:cNvCxnSpPr/>
          <p:nvPr/>
        </p:nvCxnSpPr>
        <p:spPr>
          <a:xfrm>
            <a:off x="5940152" y="3023254"/>
            <a:ext cx="1656184" cy="504057"/>
          </a:xfrm>
          <a:prstGeom prst="bentConnector3">
            <a:avLst>
              <a:gd name="adj1" fmla="val 70557"/>
            </a:avLst>
          </a:prstGeom>
          <a:ln w="88900">
            <a:solidFill>
              <a:srgbClr val="CE351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肘形接點 63"/>
          <p:cNvCxnSpPr/>
          <p:nvPr/>
        </p:nvCxnSpPr>
        <p:spPr>
          <a:xfrm flipV="1">
            <a:off x="5940152" y="2355726"/>
            <a:ext cx="1656184" cy="432048"/>
          </a:xfrm>
          <a:prstGeom prst="bentConnector3">
            <a:avLst>
              <a:gd name="adj1" fmla="val 71145"/>
            </a:avLst>
          </a:prstGeom>
          <a:ln w="88900">
            <a:solidFill>
              <a:srgbClr val="CE351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1979712" y="4743600"/>
            <a:ext cx="5184576" cy="352500"/>
          </a:xfrm>
          <a:prstGeom prst="roundRect">
            <a:avLst>
              <a:gd name="adj" fmla="val 16667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Device 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Hardware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向下箭號 32"/>
          <p:cNvSpPr/>
          <p:nvPr/>
        </p:nvSpPr>
        <p:spPr>
          <a:xfrm>
            <a:off x="4355976" y="4515966"/>
            <a:ext cx="432048" cy="360040"/>
          </a:xfrm>
          <a:prstGeom prst="downArrow">
            <a:avLst/>
          </a:prstGeom>
          <a:solidFill>
            <a:srgbClr val="403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VFS - Virtual File System</a:t>
            </a:r>
            <a:br>
              <a:rPr lang="en-GB"/>
            </a:b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2606832" y="1914825"/>
            <a:ext cx="4178700" cy="26469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3075532" y="2099050"/>
            <a:ext cx="3098100" cy="3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 Call Interface</a:t>
            </a:r>
            <a:endParaRPr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7090332" y="2372125"/>
            <a:ext cx="1370100" cy="621000"/>
          </a:xfrm>
          <a:prstGeom prst="rect">
            <a:avLst/>
          </a:prstGeom>
          <a:solidFill>
            <a:srgbClr val="40333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Process Scheduler</a:t>
            </a:r>
            <a:endParaRPr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1043608" y="3003798"/>
            <a:ext cx="1145224" cy="636612"/>
          </a:xfrm>
          <a:prstGeom prst="rect">
            <a:avLst/>
          </a:prstGeom>
          <a:solidFill>
            <a:srgbClr val="40333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Network 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Interface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3075532" y="2558650"/>
            <a:ext cx="3098100" cy="3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 Independent 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Interface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hape 263"/>
          <p:cNvGrpSpPr/>
          <p:nvPr/>
        </p:nvGrpSpPr>
        <p:grpSpPr>
          <a:xfrm>
            <a:off x="3017132" y="3079525"/>
            <a:ext cx="3156500" cy="429988"/>
            <a:chOff x="2729100" y="3079525"/>
            <a:chExt cx="3156500" cy="429988"/>
          </a:xfrm>
          <a:blipFill>
            <a:blip r:embed="rId5"/>
            <a:stretch>
              <a:fillRect/>
            </a:stretch>
          </a:blipFill>
        </p:grpSpPr>
        <p:sp>
          <p:nvSpPr>
            <p:cNvPr id="264" name="Shape 264"/>
            <p:cNvSpPr/>
            <p:nvPr/>
          </p:nvSpPr>
          <p:spPr>
            <a:xfrm>
              <a:off x="2787500" y="3079525"/>
              <a:ext cx="3098100" cy="352500"/>
            </a:xfrm>
            <a:prstGeom prst="rect">
              <a:avLst/>
            </a:pr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2729100" y="3157013"/>
              <a:ext cx="3098100" cy="352500"/>
            </a:xfrm>
            <a:prstGeom prst="rect">
              <a:avLst/>
            </a:pr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Logical </a:t>
              </a:r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Systems</a:t>
              </a:r>
              <a:endPara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6" name="Shape 266"/>
          <p:cNvSpPr/>
          <p:nvPr/>
        </p:nvSpPr>
        <p:spPr>
          <a:xfrm>
            <a:off x="3075532" y="3613275"/>
            <a:ext cx="3098100" cy="3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Device Independent 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Interface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Shape 267"/>
          <p:cNvGrpSpPr/>
          <p:nvPr/>
        </p:nvGrpSpPr>
        <p:grpSpPr>
          <a:xfrm>
            <a:off x="3046332" y="4069525"/>
            <a:ext cx="3156500" cy="429988"/>
            <a:chOff x="2729100" y="3079525"/>
            <a:chExt cx="3156500" cy="429988"/>
          </a:xfrm>
          <a:blipFill>
            <a:blip r:embed="rId5"/>
            <a:stretch>
              <a:fillRect/>
            </a:stretch>
          </a:blipFill>
        </p:grpSpPr>
        <p:sp>
          <p:nvSpPr>
            <p:cNvPr id="268" name="Shape 268"/>
            <p:cNvSpPr/>
            <p:nvPr/>
          </p:nvSpPr>
          <p:spPr>
            <a:xfrm>
              <a:off x="2787500" y="3079525"/>
              <a:ext cx="3098100" cy="352500"/>
            </a:xfrm>
            <a:prstGeom prst="rect">
              <a:avLst/>
            </a:pr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2729100" y="3157013"/>
              <a:ext cx="3098100" cy="352500"/>
            </a:xfrm>
            <a:prstGeom prst="rect">
              <a:avLst/>
            </a:pr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Device </a:t>
              </a:r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Drivers</a:t>
              </a:r>
              <a:endPara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0" name="Shape 270"/>
          <p:cNvSpPr/>
          <p:nvPr/>
        </p:nvSpPr>
        <p:spPr>
          <a:xfrm>
            <a:off x="665232" y="2117200"/>
            <a:ext cx="1370100" cy="621000"/>
          </a:xfrm>
          <a:prstGeom prst="rect">
            <a:avLst/>
          </a:prstGeom>
          <a:solidFill>
            <a:srgbClr val="40333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Memory 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Manager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6" name="Shape 276"/>
          <p:cNvCxnSpPr/>
          <p:nvPr/>
        </p:nvCxnSpPr>
        <p:spPr>
          <a:xfrm>
            <a:off x="371000" y="1796000"/>
            <a:ext cx="80778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77" name="Shape 277"/>
          <p:cNvCxnSpPr/>
          <p:nvPr/>
        </p:nvCxnSpPr>
        <p:spPr>
          <a:xfrm>
            <a:off x="344650" y="4651582"/>
            <a:ext cx="80778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278" name="Shape 278"/>
          <p:cNvSpPr txBox="1"/>
          <p:nvPr/>
        </p:nvSpPr>
        <p:spPr>
          <a:xfrm>
            <a:off x="599732" y="1736838"/>
            <a:ext cx="13701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2E558E"/>
                </a:solidFill>
                <a:latin typeface="Arial" pitchFamily="34" charset="0"/>
                <a:cs typeface="Arial" pitchFamily="34" charset="0"/>
              </a:rPr>
              <a:t>Kernel</a:t>
            </a:r>
            <a:endParaRPr sz="1600" b="1" dirty="0">
              <a:solidFill>
                <a:srgbClr val="2E55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599732" y="4698894"/>
            <a:ext cx="13701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2E558E"/>
                </a:solidFill>
                <a:latin typeface="Arial" pitchFamily="34" charset="0"/>
                <a:cs typeface="Arial" pitchFamily="34" charset="0"/>
              </a:rPr>
              <a:t>Hardware</a:t>
            </a:r>
            <a:endParaRPr sz="1600" b="1" dirty="0">
              <a:solidFill>
                <a:srgbClr val="2E55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599732" y="1200030"/>
            <a:ext cx="13701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2E558E"/>
                </a:solidFill>
                <a:latin typeface="Arial" pitchFamily="34" charset="0"/>
                <a:cs typeface="Arial" pitchFamily="34" charset="0"/>
              </a:rPr>
              <a:t>O/S Service</a:t>
            </a:r>
            <a:endParaRPr sz="1600" b="1" dirty="0">
              <a:solidFill>
                <a:srgbClr val="2E55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4179692" y="1812775"/>
            <a:ext cx="8049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403330"/>
                </a:solidFill>
                <a:latin typeface="Arial" pitchFamily="34" charset="0"/>
                <a:cs typeface="Arial" pitchFamily="34" charset="0"/>
              </a:rPr>
              <a:t>VFS</a:t>
            </a:r>
            <a:endParaRPr b="1" dirty="0">
              <a:solidFill>
                <a:srgbClr val="40333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向下箭號 30"/>
          <p:cNvSpPr/>
          <p:nvPr/>
        </p:nvSpPr>
        <p:spPr>
          <a:xfrm>
            <a:off x="4355976" y="1491630"/>
            <a:ext cx="432048" cy="360040"/>
          </a:xfrm>
          <a:prstGeom prst="downArrow">
            <a:avLst/>
          </a:prstGeom>
          <a:solidFill>
            <a:srgbClr val="403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5" name="Shape 275"/>
          <p:cNvSpPr/>
          <p:nvPr/>
        </p:nvSpPr>
        <p:spPr>
          <a:xfrm>
            <a:off x="1961688" y="1253400"/>
            <a:ext cx="5202600" cy="352500"/>
          </a:xfrm>
          <a:prstGeom prst="roundRect">
            <a:avLst>
              <a:gd name="adj" fmla="val 16667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Programmatic File System Interface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Shape 201"/>
          <p:cNvSpPr/>
          <p:nvPr/>
        </p:nvSpPr>
        <p:spPr>
          <a:xfrm rot="16200000">
            <a:off x="2447752" y="1959694"/>
            <a:ext cx="252040" cy="612056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CE351C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201"/>
          <p:cNvSpPr/>
          <p:nvPr/>
        </p:nvSpPr>
        <p:spPr>
          <a:xfrm rot="16200000">
            <a:off x="2447752" y="3032019"/>
            <a:ext cx="252040" cy="612056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CE351C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左-上雙向箭號 36"/>
          <p:cNvSpPr/>
          <p:nvPr/>
        </p:nvSpPr>
        <p:spPr>
          <a:xfrm rot="5400000">
            <a:off x="833584" y="2709766"/>
            <a:ext cx="1428159" cy="2016224"/>
          </a:xfrm>
          <a:prstGeom prst="leftUpArrow">
            <a:avLst>
              <a:gd name="adj1" fmla="val 9563"/>
              <a:gd name="adj2" fmla="val 9334"/>
              <a:gd name="adj3" fmla="val 15464"/>
            </a:avLst>
          </a:prstGeom>
          <a:solidFill>
            <a:srgbClr val="CE3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Shape 201"/>
          <p:cNvSpPr/>
          <p:nvPr/>
        </p:nvSpPr>
        <p:spPr>
          <a:xfrm rot="16200000">
            <a:off x="6571664" y="2415110"/>
            <a:ext cx="252040" cy="612056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CE351C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0221_QTS System_ppt\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75606"/>
            <a:ext cx="3456384" cy="3682448"/>
          </a:xfrm>
          <a:prstGeom prst="rect">
            <a:avLst/>
          </a:prstGeom>
          <a:noFill/>
        </p:spPr>
      </p:pic>
      <p:pic>
        <p:nvPicPr>
          <p:cNvPr id="8194" name="Picture 2" descr="C:\Users\user\Desktop\0221_QTS System_ppt\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75606"/>
            <a:ext cx="3456384" cy="3682448"/>
          </a:xfrm>
          <a:prstGeom prst="rect">
            <a:avLst/>
          </a:prstGeom>
          <a:noFill/>
        </p:spPr>
      </p:pic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核心升級的模式</a:t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1372566" y="2443090"/>
            <a:ext cx="2199000" cy="488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版本</a:t>
            </a:r>
            <a:r>
              <a:rPr lang="en-GB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3.12.6</a:t>
            </a:r>
            <a:endParaRPr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1372566" y="3834750"/>
            <a:ext cx="2199000" cy="488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版本</a:t>
            </a:r>
            <a:r>
              <a:rPr lang="en-GB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4.2.8</a:t>
            </a:r>
            <a:endParaRPr lang="en-GB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4884105" y="2313845"/>
            <a:ext cx="1824062" cy="5158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目前版本</a:t>
            </a:r>
            <a:r>
              <a:rPr lang="en-GB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4.2.8</a:t>
            </a:r>
            <a:endParaRPr lang="en-GB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5364088" y="3017961"/>
            <a:ext cx="1989292" cy="56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3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-GB" sz="1600" b="1" dirty="0" smtClean="0">
                <a:solidFill>
                  <a:srgbClr val="CE351C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Back porting</a:t>
            </a:r>
            <a:endParaRPr sz="1600" b="1" dirty="0">
              <a:solidFill>
                <a:srgbClr val="CE351C"/>
              </a:solidFill>
              <a:latin typeface="Arial" pitchFamily="34" charset="0"/>
              <a:ea typeface="Georgia"/>
              <a:cs typeface="Arial" pitchFamily="34" charset="0"/>
              <a:sym typeface="Georgia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2753656" y="3017961"/>
            <a:ext cx="1989292" cy="56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3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-GB" sz="1600" b="1" dirty="0" smtClean="0">
                <a:solidFill>
                  <a:srgbClr val="CE351C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Upgrade</a:t>
            </a:r>
            <a:endParaRPr lang="en-GB" sz="1600" b="1" dirty="0">
              <a:solidFill>
                <a:srgbClr val="CE351C"/>
              </a:solidFill>
              <a:latin typeface="Arial" pitchFamily="34" charset="0"/>
              <a:ea typeface="Georgia"/>
              <a:cs typeface="Arial" pitchFamily="34" charset="0"/>
              <a:sym typeface="Georgia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6670520" y="2346900"/>
            <a:ext cx="449700" cy="449700"/>
          </a:xfrm>
          <a:prstGeom prst="mathPlus">
            <a:avLst>
              <a:gd name="adj1" fmla="val 23520"/>
            </a:avLst>
          </a:prstGeom>
          <a:solidFill>
            <a:srgbClr val="0B5394"/>
          </a:solidFill>
          <a:ln w="28575" cap="flat" cmpd="sng">
            <a:solidFill>
              <a:srgbClr val="C9DAF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7164288" y="2338417"/>
            <a:ext cx="792088" cy="4603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Patch</a:t>
            </a:r>
            <a:endParaRPr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403648" y="1347614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全面升級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5049901" y="1347614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altLang="zh-TW" sz="2200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選擇性</a:t>
            </a:r>
            <a:r>
              <a:rPr lang="zh-TW" altLang="en-US" sz="2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升級</a:t>
            </a:r>
          </a:p>
        </p:txBody>
      </p:sp>
      <p:pic>
        <p:nvPicPr>
          <p:cNvPr id="8195" name="Picture 3" descr="C:\Users\user\Desktop\0221_QTS System_ppt\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729">
            <a:off x="6558838" y="2803869"/>
            <a:ext cx="576064" cy="1014167"/>
          </a:xfrm>
          <a:prstGeom prst="rect">
            <a:avLst/>
          </a:prstGeom>
          <a:noFill/>
        </p:spPr>
      </p:pic>
      <p:sp>
        <p:nvSpPr>
          <p:cNvPr id="296" name="Shape 296"/>
          <p:cNvSpPr/>
          <p:nvPr/>
        </p:nvSpPr>
        <p:spPr>
          <a:xfrm>
            <a:off x="4884860" y="3579862"/>
            <a:ext cx="1795286" cy="10310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在後續的版本中選擇需要升級的項目</a:t>
            </a:r>
            <a:endParaRPr lang="en-GB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2" name="Picture 3" descr="C:\Users\user\Desktop\0221_QTS System_ppt\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97271" flipV="1">
            <a:off x="3449257" y="2829340"/>
            <a:ext cx="576064" cy="1014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user\Desktop\0221_QTS System_ppt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890178" y="2931790"/>
            <a:ext cx="732766" cy="368236"/>
          </a:xfrm>
          <a:prstGeom prst="rect">
            <a:avLst/>
          </a:prstGeom>
          <a:noFill/>
        </p:spPr>
      </p:pic>
      <p:pic>
        <p:nvPicPr>
          <p:cNvPr id="15" name="Picture 2" descr="C:\Users\user\Desktop\0221_QTS System_ppt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169613" y="2309281"/>
            <a:ext cx="732766" cy="368236"/>
          </a:xfrm>
          <a:prstGeom prst="rect">
            <a:avLst/>
          </a:prstGeom>
          <a:noFill/>
        </p:spPr>
      </p:pic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核心升級的研發過程</a:t>
            </a: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755576" y="2673110"/>
            <a:ext cx="1977600" cy="890700"/>
          </a:xfrm>
          <a:prstGeom prst="roundRect">
            <a:avLst>
              <a:gd name="adj" fmla="val 16667"/>
            </a:avLst>
          </a:prstGeom>
          <a:blipFill>
            <a:blip r:embed="rId4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評估升級版本及影響的機種</a:t>
            </a:r>
            <a:endParaRPr sz="20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3503490" y="1275606"/>
            <a:ext cx="1977600" cy="890700"/>
          </a:xfrm>
          <a:prstGeom prst="roundRect">
            <a:avLst>
              <a:gd name="adj" fmla="val 16667"/>
            </a:avLst>
          </a:prstGeom>
          <a:blipFill>
            <a:blip r:embed="rId5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研發</a:t>
            </a:r>
            <a:r>
              <a:rPr lang="en-GB" sz="20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GB" sz="20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GB" sz="2000" b="1" dirty="0" err="1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編譯</a:t>
            </a:r>
            <a:r>
              <a:rPr lang="en-GB" sz="20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Kernel)</a:t>
            </a:r>
            <a:endParaRPr sz="20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6554840" y="2673122"/>
            <a:ext cx="1977600" cy="890700"/>
          </a:xfrm>
          <a:prstGeom prst="roundRect">
            <a:avLst>
              <a:gd name="adj" fmla="val 16667"/>
            </a:avLst>
          </a:prstGeom>
          <a:blipFill>
            <a:blip r:embed="rId5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驗證</a:t>
            </a:r>
            <a:endParaRPr sz="2000" b="1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3503490" y="2630456"/>
            <a:ext cx="1977600" cy="890700"/>
          </a:xfrm>
          <a:prstGeom prst="roundRect">
            <a:avLst>
              <a:gd name="adj" fmla="val 16667"/>
            </a:avLst>
          </a:prstGeom>
          <a:blipFill>
            <a:blip r:embed="rId5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調整</a:t>
            </a:r>
            <a:endParaRPr sz="20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3503490" y="3985306"/>
            <a:ext cx="1977600" cy="890700"/>
          </a:xfrm>
          <a:prstGeom prst="roundRect">
            <a:avLst>
              <a:gd name="adj" fmla="val 16667"/>
            </a:avLst>
          </a:prstGeom>
          <a:blipFill>
            <a:blip r:embed="rId6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上線</a:t>
            </a:r>
            <a:endParaRPr sz="2000" b="1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172" name="Picture 4" descr="C:\Users\user\Desktop\0221_QTS System_ppt\12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5400000">
            <a:off x="6335474" y="1240512"/>
            <a:ext cx="937546" cy="1727814"/>
          </a:xfrm>
          <a:prstGeom prst="rect">
            <a:avLst/>
          </a:prstGeom>
          <a:noFill/>
        </p:spPr>
      </p:pic>
      <p:pic>
        <p:nvPicPr>
          <p:cNvPr id="7173" name="Picture 5" descr="C:\Users\user\Desktop\0221_QTS System_ppt\13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872186" y="3651872"/>
            <a:ext cx="1705894" cy="1008108"/>
          </a:xfrm>
          <a:prstGeom prst="rect">
            <a:avLst/>
          </a:prstGeom>
          <a:noFill/>
        </p:spPr>
      </p:pic>
      <p:pic>
        <p:nvPicPr>
          <p:cNvPr id="21" name="Picture 5" descr="C:\Users\user\Desktop\0221_QTS System_ppt\13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10800000">
            <a:off x="1619672" y="1565083"/>
            <a:ext cx="1705894" cy="1008108"/>
          </a:xfrm>
          <a:prstGeom prst="rect">
            <a:avLst/>
          </a:prstGeom>
          <a:noFill/>
        </p:spPr>
      </p:pic>
      <p:pic>
        <p:nvPicPr>
          <p:cNvPr id="17" name="Picture 2" descr="C:\Users\user\Desktop\0221_QTS System_ppt\3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19089" y="3632820"/>
            <a:ext cx="1785494" cy="995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QTS 核心升級歷史</a:t>
            </a:r>
            <a:endParaRPr/>
          </a:p>
        </p:txBody>
      </p:sp>
      <p:graphicFrame>
        <p:nvGraphicFramePr>
          <p:cNvPr id="322" name="Shape 322"/>
          <p:cNvGraphicFramePr/>
          <p:nvPr>
            <p:extLst>
              <p:ext uri="{D42A27DB-BD31-4B8C-83A1-F6EECF244321}">
                <p14:modId xmlns:p14="http://schemas.microsoft.com/office/powerpoint/2010/main" val="2839715135"/>
              </p:ext>
            </p:extLst>
          </p:nvPr>
        </p:nvGraphicFramePr>
        <p:xfrm>
          <a:off x="332196" y="1652908"/>
          <a:ext cx="6678551" cy="277200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995919"/>
                <a:gridCol w="1170658"/>
                <a:gridCol w="1170658"/>
                <a:gridCol w="1170658"/>
                <a:gridCol w="1170658"/>
              </a:tblGrid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機型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\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QTS版本</a:t>
                      </a:r>
                      <a:endParaRPr sz="16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55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QTS 4.0.x</a:t>
                      </a:r>
                      <a:endParaRPr sz="16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55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QTS 4.1.x</a:t>
                      </a:r>
                      <a:endParaRPr sz="16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55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QTS 4.2.x</a:t>
                      </a:r>
                      <a:endParaRPr sz="16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55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QTS 4.3.x</a:t>
                      </a:r>
                      <a:endParaRPr sz="16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555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x70/x79(2014)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3.4.6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3.4.6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>
                          <a:latin typeface="微軟正黑體" pitchFamily="34" charset="-120"/>
                          <a:ea typeface="微軟正黑體" pitchFamily="34" charset="-120"/>
                        </a:rPr>
                        <a:t>3.12.6</a:t>
                      </a:r>
                      <a:endParaRPr sz="1400" b="1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4.2.8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x51/53 (2015)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3.4.6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3.12.6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3.12.6</a:t>
                      </a:r>
                      <a:endParaRPr sz="1400" b="1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4.2.8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x63/x73(2015</a:t>
                      </a:r>
                      <a:r>
                        <a:rPr lang="en-GB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/16</a:t>
                      </a: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--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3.12.6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3.12.6</a:t>
                      </a:r>
                      <a:endParaRPr sz="1400" b="1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4.2.8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x31P/x31+</a:t>
                      </a:r>
                      <a:r>
                        <a:rPr lang="en-GB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(2015/16</a:t>
                      </a: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--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3.10.20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3.10.20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4.2.8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latin typeface="微軟正黑體" pitchFamily="34" charset="-120"/>
                          <a:ea typeface="微軟正黑體" pitchFamily="34" charset="-120"/>
                        </a:rPr>
                        <a:t>x71(2016)</a:t>
                      </a:r>
                      <a:endParaRPr sz="1400" b="1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latin typeface="微軟正黑體" pitchFamily="34" charset="-120"/>
                          <a:ea typeface="微軟正黑體" pitchFamily="34" charset="-120"/>
                        </a:rPr>
                        <a:t>--</a:t>
                      </a:r>
                      <a:endParaRPr sz="1400" b="1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>
                          <a:latin typeface="微軟正黑體" pitchFamily="34" charset="-120"/>
                          <a:ea typeface="微軟正黑體" pitchFamily="34" charset="-120"/>
                        </a:rPr>
                        <a:t>3.12.6</a:t>
                      </a:r>
                      <a:endParaRPr sz="1400" b="1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3.12.6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4.2.8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x</a:t>
                      </a:r>
                      <a:r>
                        <a:rPr lang="en-US" altLang="zh-TW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  <a:r>
                        <a:rPr lang="en-GB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 (</a:t>
                      </a: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2016)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--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altLang="zh-TW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--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3.10.20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3.10.20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等腰三角形 12"/>
          <p:cNvSpPr/>
          <p:nvPr/>
        </p:nvSpPr>
        <p:spPr>
          <a:xfrm rot="5400000">
            <a:off x="6126757" y="2219425"/>
            <a:ext cx="3615830" cy="1872208"/>
          </a:xfrm>
          <a:prstGeom prst="triangle">
            <a:avLst/>
          </a:prstGeom>
          <a:solidFill>
            <a:srgbClr val="D3555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等腰三角形 13"/>
          <p:cNvSpPr/>
          <p:nvPr/>
        </p:nvSpPr>
        <p:spPr>
          <a:xfrm rot="5400000">
            <a:off x="6270773" y="2219425"/>
            <a:ext cx="3615830" cy="1872208"/>
          </a:xfrm>
          <a:prstGeom prst="triangle">
            <a:avLst/>
          </a:prstGeom>
          <a:solidFill>
            <a:srgbClr val="D3555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等腰三角形 14"/>
          <p:cNvSpPr/>
          <p:nvPr/>
        </p:nvSpPr>
        <p:spPr>
          <a:xfrm rot="5400000">
            <a:off x="6399981" y="2219425"/>
            <a:ext cx="3615830" cy="1872208"/>
          </a:xfrm>
          <a:prstGeom prst="triangle">
            <a:avLst/>
          </a:prstGeom>
          <a:solidFill>
            <a:srgbClr val="D3555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7236296" y="293179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評估下個版本的</a:t>
            </a:r>
            <a:r>
              <a:rPr lang="zh-TW" altLang="en-US" b="1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研發</a:t>
            </a:r>
            <a:endParaRPr lang="zh-TW" altLang="en-US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731990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*新版本的核心研發會依硬體本身的能力及功能需求進行評估。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QTS 核心升級歷史</a:t>
            </a:r>
            <a:endParaRPr/>
          </a:p>
        </p:txBody>
      </p:sp>
      <p:graphicFrame>
        <p:nvGraphicFramePr>
          <p:cNvPr id="322" name="Shape 322"/>
          <p:cNvGraphicFramePr/>
          <p:nvPr>
            <p:extLst>
              <p:ext uri="{D42A27DB-BD31-4B8C-83A1-F6EECF244321}">
                <p14:modId xmlns:p14="http://schemas.microsoft.com/office/powerpoint/2010/main" val="3979537475"/>
              </p:ext>
            </p:extLst>
          </p:nvPr>
        </p:nvGraphicFramePr>
        <p:xfrm>
          <a:off x="323528" y="1635646"/>
          <a:ext cx="6678551" cy="277200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995919"/>
                <a:gridCol w="1170658"/>
                <a:gridCol w="1170658"/>
                <a:gridCol w="1170658"/>
                <a:gridCol w="1170658"/>
              </a:tblGrid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機型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\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QTS版本</a:t>
                      </a:r>
                      <a:endParaRPr sz="16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55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QTS 4.0.x</a:t>
                      </a:r>
                      <a:endParaRPr sz="16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55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QTS 4.1.x</a:t>
                      </a:r>
                      <a:endParaRPr sz="16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55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QTS 4.2.x</a:t>
                      </a:r>
                      <a:endParaRPr sz="16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55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QTS 4.3.x</a:t>
                      </a:r>
                      <a:endParaRPr sz="16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555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x80(2016)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--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3.4.6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latin typeface="微軟正黑體" pitchFamily="34" charset="-120"/>
                          <a:ea typeface="微軟正黑體" pitchFamily="34" charset="-120"/>
                        </a:rPr>
                        <a:t>3.12.6</a:t>
                      </a:r>
                      <a:endParaRPr sz="1400" b="1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4.2.8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X82(</a:t>
                      </a: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2016)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--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--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3.19.0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4.2.8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X31X/TS-1635(2017)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--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--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--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4.2.8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x85(</a:t>
                      </a: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2017)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--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--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--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4.2.8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x77(2017)</a:t>
                      </a: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--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--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--</a:t>
                      </a:r>
                      <a:endParaRPr sz="1400" b="1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4.2.8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s-IS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x28A(2018)</a:t>
                      </a:r>
                      <a:endParaRPr lang="is-I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--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--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--</a:t>
                      </a:r>
                      <a:endParaRPr sz="1400" b="1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4.2.8</a:t>
                      </a:r>
                      <a:endParaRPr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等腰三角形 12"/>
          <p:cNvSpPr/>
          <p:nvPr/>
        </p:nvSpPr>
        <p:spPr>
          <a:xfrm rot="5400000">
            <a:off x="6126757" y="2219425"/>
            <a:ext cx="3615830" cy="1872208"/>
          </a:xfrm>
          <a:prstGeom prst="triangle">
            <a:avLst/>
          </a:prstGeom>
          <a:solidFill>
            <a:srgbClr val="D3555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等腰三角形 13"/>
          <p:cNvSpPr/>
          <p:nvPr/>
        </p:nvSpPr>
        <p:spPr>
          <a:xfrm rot="5400000">
            <a:off x="6270773" y="2219425"/>
            <a:ext cx="3615830" cy="1872208"/>
          </a:xfrm>
          <a:prstGeom prst="triangle">
            <a:avLst/>
          </a:prstGeom>
          <a:solidFill>
            <a:srgbClr val="D3555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等腰三角形 14"/>
          <p:cNvSpPr/>
          <p:nvPr/>
        </p:nvSpPr>
        <p:spPr>
          <a:xfrm rot="5400000">
            <a:off x="6399981" y="2219425"/>
            <a:ext cx="3615830" cy="1872208"/>
          </a:xfrm>
          <a:prstGeom prst="triangle">
            <a:avLst/>
          </a:prstGeom>
          <a:solidFill>
            <a:srgbClr val="D3555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7236296" y="293179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評估下個版本的</a:t>
            </a:r>
            <a:r>
              <a:rPr lang="zh-TW" altLang="en-US" b="1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研發</a:t>
            </a:r>
            <a:endParaRPr lang="zh-TW" altLang="en-US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4731990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*新版本的核心研發會依硬體本身的能力及功能需求進行評估。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79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QTS Kernel </a:t>
            </a:r>
            <a:r>
              <a:rPr lang="en-GB" dirty="0" err="1"/>
              <a:t>升級重點功能</a:t>
            </a:r>
            <a:endParaRPr dirty="0"/>
          </a:p>
        </p:txBody>
      </p:sp>
      <p:pic>
        <p:nvPicPr>
          <p:cNvPr id="25" name="Picture 2" descr="C:\Users\user\Desktop\0221_QTS System_ppt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7734"/>
            <a:ext cx="7996803" cy="1167482"/>
          </a:xfrm>
          <a:prstGeom prst="rect">
            <a:avLst/>
          </a:prstGeom>
          <a:noFill/>
        </p:spPr>
      </p:pic>
      <p:pic>
        <p:nvPicPr>
          <p:cNvPr id="26" name="Picture 2" descr="C:\Users\user\Desktop\0221_QTS System_ppt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35846"/>
            <a:ext cx="7996803" cy="1584176"/>
          </a:xfrm>
          <a:prstGeom prst="rect">
            <a:avLst/>
          </a:prstGeom>
          <a:noFill/>
        </p:spPr>
      </p:pic>
      <p:pic>
        <p:nvPicPr>
          <p:cNvPr id="27" name="Picture 2" descr="C:\Users\user\Desktop\0221_QTS System_ppt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32595"/>
            <a:ext cx="7996803" cy="1167482"/>
          </a:xfrm>
          <a:prstGeom prst="rect">
            <a:avLst/>
          </a:prstGeom>
          <a:noFill/>
        </p:spPr>
      </p:pic>
      <p:sp>
        <p:nvSpPr>
          <p:cNvPr id="28" name="Shape 94"/>
          <p:cNvSpPr txBox="1"/>
          <p:nvPr/>
        </p:nvSpPr>
        <p:spPr>
          <a:xfrm>
            <a:off x="683568" y="1635646"/>
            <a:ext cx="3024336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20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新平台硬體</a:t>
            </a:r>
            <a:r>
              <a:rPr lang="en-US" altLang="zh-TW" sz="20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／</a:t>
            </a:r>
            <a:r>
              <a:rPr lang="en-US" altLang="zh-TW" sz="20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顯示卡驅動程式的支援</a:t>
            </a:r>
            <a:endParaRPr lang="zh-TW" altLang="en-US" sz="20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Shape 94"/>
          <p:cNvSpPr txBox="1"/>
          <p:nvPr/>
        </p:nvSpPr>
        <p:spPr>
          <a:xfrm>
            <a:off x="755576" y="2769782"/>
            <a:ext cx="3024336" cy="4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2000" b="1" dirty="0" err="1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Qtier</a:t>
            </a:r>
            <a:endParaRPr lang="zh-TW" altLang="en-US" sz="20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Shape 94"/>
          <p:cNvSpPr txBox="1"/>
          <p:nvPr/>
        </p:nvSpPr>
        <p:spPr>
          <a:xfrm>
            <a:off x="755576" y="3743334"/>
            <a:ext cx="3024336" cy="4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altLang="zh-TW" sz="20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Storage Management</a:t>
            </a:r>
          </a:p>
        </p:txBody>
      </p:sp>
      <p:sp>
        <p:nvSpPr>
          <p:cNvPr id="31" name="Shape 94"/>
          <p:cNvSpPr txBox="1"/>
          <p:nvPr/>
        </p:nvSpPr>
        <p:spPr>
          <a:xfrm>
            <a:off x="3743400" y="1522027"/>
            <a:ext cx="3456384" cy="4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en-US" altLang="zh-TW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Braswell</a:t>
            </a:r>
          </a:p>
          <a:p>
            <a:pPr marL="457200" lvl="0" indent="-317500"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en-US" altLang="zh-TW" sz="1600" b="1" dirty="0" err="1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Skylake</a:t>
            </a:r>
            <a:r>
              <a:rPr lang="en-US" altLang="zh-TW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/ Apollo Lake</a:t>
            </a:r>
          </a:p>
          <a:p>
            <a:pPr marL="457200" lvl="0" indent="-317500"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en-US" altLang="zh-TW" sz="1600" b="1" dirty="0" err="1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Nvidia</a:t>
            </a:r>
            <a:endParaRPr lang="en-GB" altLang="zh-TW" sz="16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Shape 94"/>
          <p:cNvSpPr txBox="1"/>
          <p:nvPr/>
        </p:nvSpPr>
        <p:spPr>
          <a:xfrm>
            <a:off x="3743400" y="2787774"/>
            <a:ext cx="3384376" cy="4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zh-TW" altLang="en-US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en-GB" altLang="zh-TW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Folder/L</a:t>
            </a:r>
            <a:r>
              <a:rPr lang="en-US" altLang="zh-TW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UN</a:t>
            </a:r>
            <a:r>
              <a:rPr lang="en-GB" altLang="zh-TW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屬性調控</a:t>
            </a:r>
          </a:p>
        </p:txBody>
      </p:sp>
      <p:sp>
        <p:nvSpPr>
          <p:cNvPr id="33" name="Shape 94"/>
          <p:cNvSpPr txBox="1"/>
          <p:nvPr/>
        </p:nvSpPr>
        <p:spPr>
          <a:xfrm>
            <a:off x="3707904" y="3579862"/>
            <a:ext cx="442900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lnSpc>
                <a:spcPts val="2100"/>
              </a:lnSpc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en-US" altLang="zh-TW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Cache/Pool </a:t>
            </a:r>
            <a:r>
              <a:rPr lang="zh-TW" altLang="en-US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架構調整</a:t>
            </a:r>
            <a:endParaRPr lang="en-US" altLang="zh-TW" sz="16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317500">
              <a:lnSpc>
                <a:spcPts val="2100"/>
              </a:lnSpc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en-US" altLang="zh-TW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Block Device </a:t>
            </a:r>
            <a:r>
              <a:rPr lang="zh-TW" altLang="en-US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穩定性調整</a:t>
            </a:r>
            <a:endParaRPr lang="en-US" altLang="zh-TW" sz="16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317500">
              <a:lnSpc>
                <a:spcPts val="2100"/>
              </a:lnSpc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en-US" altLang="zh-TW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Storage Stack </a:t>
            </a:r>
            <a:r>
              <a:rPr lang="zh-TW" altLang="en-US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效能</a:t>
            </a:r>
            <a:r>
              <a:rPr lang="zh-TW" altLang="en-US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優化</a:t>
            </a:r>
            <a:endParaRPr lang="zh-TW" altLang="en-US" sz="16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QTS Kernel </a:t>
            </a:r>
            <a:r>
              <a:rPr lang="en-GB" dirty="0" err="1"/>
              <a:t>升級重點功能</a:t>
            </a:r>
            <a:endParaRPr dirty="0"/>
          </a:p>
        </p:txBody>
      </p:sp>
      <p:pic>
        <p:nvPicPr>
          <p:cNvPr id="20" name="Picture 2" descr="C:\Users\user\Desktop\0221_QTS System_ppt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7734"/>
            <a:ext cx="7996803" cy="1167482"/>
          </a:xfrm>
          <a:prstGeom prst="rect">
            <a:avLst/>
          </a:prstGeom>
          <a:noFill/>
        </p:spPr>
      </p:pic>
      <p:pic>
        <p:nvPicPr>
          <p:cNvPr id="21" name="Picture 2" descr="C:\Users\user\Desktop\0221_QTS System_ppt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35846"/>
            <a:ext cx="7996803" cy="1167482"/>
          </a:xfrm>
          <a:prstGeom prst="rect">
            <a:avLst/>
          </a:prstGeom>
          <a:noFill/>
        </p:spPr>
      </p:pic>
      <p:pic>
        <p:nvPicPr>
          <p:cNvPr id="24" name="Picture 2" descr="C:\Users\user\Desktop\0221_QTS System_ppt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32595"/>
            <a:ext cx="7996803" cy="1167482"/>
          </a:xfrm>
          <a:prstGeom prst="rect">
            <a:avLst/>
          </a:prstGeom>
          <a:noFill/>
        </p:spPr>
      </p:pic>
      <p:sp>
        <p:nvSpPr>
          <p:cNvPr id="25" name="Shape 94"/>
          <p:cNvSpPr txBox="1"/>
          <p:nvPr/>
        </p:nvSpPr>
        <p:spPr>
          <a:xfrm>
            <a:off x="755576" y="1774643"/>
            <a:ext cx="3024336" cy="4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20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VFS</a:t>
            </a:r>
            <a:endParaRPr lang="zh-TW" altLang="en-US" sz="20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Shape 94"/>
          <p:cNvSpPr txBox="1"/>
          <p:nvPr/>
        </p:nvSpPr>
        <p:spPr>
          <a:xfrm>
            <a:off x="755576" y="2769782"/>
            <a:ext cx="3024336" cy="4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20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Network</a:t>
            </a:r>
          </a:p>
        </p:txBody>
      </p:sp>
      <p:sp>
        <p:nvSpPr>
          <p:cNvPr id="27" name="Shape 94"/>
          <p:cNvSpPr txBox="1"/>
          <p:nvPr/>
        </p:nvSpPr>
        <p:spPr>
          <a:xfrm>
            <a:off x="755576" y="3743334"/>
            <a:ext cx="3024336" cy="4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altLang="zh-TW" sz="20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Virtualization Station</a:t>
            </a:r>
          </a:p>
        </p:txBody>
      </p:sp>
      <p:sp>
        <p:nvSpPr>
          <p:cNvPr id="28" name="Shape 94"/>
          <p:cNvSpPr txBox="1"/>
          <p:nvPr/>
        </p:nvSpPr>
        <p:spPr>
          <a:xfrm>
            <a:off x="3743400" y="1779662"/>
            <a:ext cx="3456384" cy="4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en-US" altLang="zh-TW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Ext4 </a:t>
            </a:r>
            <a:r>
              <a:rPr lang="zh-TW" altLang="en-US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重要修復</a:t>
            </a:r>
          </a:p>
        </p:txBody>
      </p:sp>
      <p:sp>
        <p:nvSpPr>
          <p:cNvPr id="29" name="Shape 94"/>
          <p:cNvSpPr txBox="1"/>
          <p:nvPr/>
        </p:nvSpPr>
        <p:spPr>
          <a:xfrm>
            <a:off x="3743400" y="2563235"/>
            <a:ext cx="4140968" cy="6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en-US" altLang="zh-TW" sz="1600" b="1" dirty="0" err="1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PCIe</a:t>
            </a:r>
            <a:r>
              <a:rPr lang="en-US" altLang="zh-TW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b="1" dirty="0" err="1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Wifi</a:t>
            </a:r>
            <a:r>
              <a:rPr lang="en-US" altLang="zh-TW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Adapter Card driver (ath9K, ath10K)</a:t>
            </a:r>
          </a:p>
          <a:p>
            <a:pPr marL="457200" indent="-317500"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zh-TW" altLang="en-US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提升網路傳輸效能</a:t>
            </a:r>
          </a:p>
        </p:txBody>
      </p:sp>
      <p:sp>
        <p:nvSpPr>
          <p:cNvPr id="30" name="Shape 94"/>
          <p:cNvSpPr txBox="1"/>
          <p:nvPr/>
        </p:nvSpPr>
        <p:spPr>
          <a:xfrm>
            <a:off x="3743400" y="3651870"/>
            <a:ext cx="4429000" cy="56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lnSpc>
                <a:spcPts val="2100"/>
              </a:lnSpc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en-US" altLang="zh-TW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KVM </a:t>
            </a:r>
            <a:r>
              <a:rPr lang="zh-TW" altLang="en-US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加速</a:t>
            </a:r>
          </a:p>
          <a:p>
            <a:pPr marL="457200" lvl="0" indent="-317500">
              <a:lnSpc>
                <a:spcPts val="2100"/>
              </a:lnSpc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en-US" altLang="zh-TW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GPU Pass-through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完整升級核心版本</a:t>
            </a:r>
            <a:endParaRPr dirty="0"/>
          </a:p>
        </p:txBody>
      </p:sp>
      <p:pic>
        <p:nvPicPr>
          <p:cNvPr id="4098" name="Picture 2" descr="C:\Users\user\Desktop\0221_QTS System_ppt\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42216" y="1316648"/>
            <a:ext cx="5813584" cy="3487350"/>
          </a:xfrm>
          <a:prstGeom prst="rect">
            <a:avLst/>
          </a:prstGeom>
          <a:noFill/>
        </p:spPr>
      </p:pic>
      <p:sp>
        <p:nvSpPr>
          <p:cNvPr id="346" name="Shape 346"/>
          <p:cNvSpPr txBox="1"/>
          <p:nvPr/>
        </p:nvSpPr>
        <p:spPr>
          <a:xfrm>
            <a:off x="2483768" y="1585672"/>
            <a:ext cx="3960440" cy="10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err="1" smtClean="0">
                <a:latin typeface="微軟正黑體" pitchFamily="34" charset="-120"/>
                <a:ea typeface="微軟正黑體" pitchFamily="34" charset="-120"/>
              </a:rPr>
              <a:t>作業中</a:t>
            </a:r>
            <a:endParaRPr lang="en-GB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800" b="1" dirty="0" err="1" smtClean="0">
                <a:latin typeface="微軟正黑體" pitchFamily="34" charset="-120"/>
                <a:ea typeface="微軟正黑體" pitchFamily="34" charset="-120"/>
              </a:rPr>
              <a:t>敬請期待</a:t>
            </a:r>
            <a:endParaRPr lang="en-GB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GB" sz="2800" b="1" dirty="0">
                <a:latin typeface="微軟正黑體" pitchFamily="34" charset="-120"/>
                <a:ea typeface="微軟正黑體" pitchFamily="34" charset="-120"/>
              </a:rPr>
              <a:t>2018Q3 見</a:t>
            </a:r>
            <a:endParaRPr sz="2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mac-users.png"/>
          <p:cNvPicPr>
            <a:picLocks noChangeAspect="1" noChangeArrowheads="1"/>
          </p:cNvPicPr>
          <p:nvPr/>
        </p:nvPicPr>
        <p:blipFill>
          <a:blip r:embed="rId2" cstate="print"/>
          <a:srcRect l="14742" t="10124" b="1992"/>
          <a:stretch>
            <a:fillRect/>
          </a:stretch>
        </p:blipFill>
        <p:spPr bwMode="auto">
          <a:xfrm>
            <a:off x="3563888" y="1059582"/>
            <a:ext cx="5580112" cy="4083918"/>
          </a:xfrm>
          <a:prstGeom prst="rect">
            <a:avLst/>
          </a:prstGeom>
          <a:noFill/>
        </p:spPr>
      </p:pic>
      <p:grpSp>
        <p:nvGrpSpPr>
          <p:cNvPr id="53" name="群組 52"/>
          <p:cNvGrpSpPr/>
          <p:nvPr/>
        </p:nvGrpSpPr>
        <p:grpSpPr>
          <a:xfrm>
            <a:off x="0" y="2374473"/>
            <a:ext cx="4355976" cy="677602"/>
            <a:chOff x="0" y="1357304"/>
            <a:chExt cx="3214678" cy="500066"/>
          </a:xfrm>
        </p:grpSpPr>
        <p:sp>
          <p:nvSpPr>
            <p:cNvPr id="54" name="五邊形 53"/>
            <p:cNvSpPr/>
            <p:nvPr/>
          </p:nvSpPr>
          <p:spPr>
            <a:xfrm>
              <a:off x="1000100" y="1357304"/>
              <a:ext cx="1857388" cy="500066"/>
            </a:xfrm>
            <a:prstGeom prst="homePlate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＞形箭號 54"/>
            <p:cNvSpPr/>
            <p:nvPr/>
          </p:nvSpPr>
          <p:spPr>
            <a:xfrm>
              <a:off x="2428860" y="1357304"/>
              <a:ext cx="428628" cy="500066"/>
            </a:xfrm>
            <a:prstGeom prst="chevron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0" y="1357304"/>
              <a:ext cx="1071538" cy="500066"/>
            </a:xfrm>
            <a:prstGeom prst="rect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＞形箭號 56"/>
            <p:cNvSpPr/>
            <p:nvPr/>
          </p:nvSpPr>
          <p:spPr>
            <a:xfrm>
              <a:off x="2786050" y="1357304"/>
              <a:ext cx="428628" cy="500066"/>
            </a:xfrm>
            <a:prstGeom prst="chevron">
              <a:avLst/>
            </a:prstGeom>
            <a:solidFill>
              <a:srgbClr val="403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0" y="3185308"/>
            <a:ext cx="4355976" cy="677602"/>
            <a:chOff x="0" y="1357304"/>
            <a:chExt cx="3214678" cy="500066"/>
          </a:xfrm>
        </p:grpSpPr>
        <p:sp>
          <p:nvSpPr>
            <p:cNvPr id="59" name="五邊形 58"/>
            <p:cNvSpPr/>
            <p:nvPr/>
          </p:nvSpPr>
          <p:spPr>
            <a:xfrm>
              <a:off x="1000100" y="1357304"/>
              <a:ext cx="1857388" cy="500066"/>
            </a:xfrm>
            <a:prstGeom prst="homePlate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＞形箭號 59"/>
            <p:cNvSpPr/>
            <p:nvPr/>
          </p:nvSpPr>
          <p:spPr>
            <a:xfrm>
              <a:off x="2428860" y="1357304"/>
              <a:ext cx="428628" cy="500066"/>
            </a:xfrm>
            <a:prstGeom prst="chevron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0" y="1357304"/>
              <a:ext cx="1071538" cy="500066"/>
            </a:xfrm>
            <a:prstGeom prst="rect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＞形箭號 61"/>
            <p:cNvSpPr/>
            <p:nvPr/>
          </p:nvSpPr>
          <p:spPr>
            <a:xfrm>
              <a:off x="2786050" y="1357304"/>
              <a:ext cx="428628" cy="500066"/>
            </a:xfrm>
            <a:prstGeom prst="chevron">
              <a:avLst/>
            </a:prstGeom>
            <a:solidFill>
              <a:srgbClr val="483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0" y="3996144"/>
            <a:ext cx="4355976" cy="677602"/>
            <a:chOff x="0" y="1357304"/>
            <a:chExt cx="3214678" cy="500066"/>
          </a:xfrm>
        </p:grpSpPr>
        <p:sp>
          <p:nvSpPr>
            <p:cNvPr id="64" name="五邊形 63"/>
            <p:cNvSpPr/>
            <p:nvPr/>
          </p:nvSpPr>
          <p:spPr>
            <a:xfrm>
              <a:off x="1000100" y="1357304"/>
              <a:ext cx="1857388" cy="500066"/>
            </a:xfrm>
            <a:prstGeom prst="homePlate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＞形箭號 64"/>
            <p:cNvSpPr/>
            <p:nvPr/>
          </p:nvSpPr>
          <p:spPr>
            <a:xfrm>
              <a:off x="2428860" y="1357304"/>
              <a:ext cx="428628" cy="500066"/>
            </a:xfrm>
            <a:prstGeom prst="chevron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0" y="1357304"/>
              <a:ext cx="1071538" cy="500066"/>
            </a:xfrm>
            <a:prstGeom prst="rect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＞形箭號 66"/>
            <p:cNvSpPr/>
            <p:nvPr/>
          </p:nvSpPr>
          <p:spPr>
            <a:xfrm>
              <a:off x="2786050" y="1357304"/>
              <a:ext cx="428628" cy="500066"/>
            </a:xfrm>
            <a:prstGeom prst="chevron">
              <a:avLst/>
            </a:prstGeom>
            <a:solidFill>
              <a:srgbClr val="483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0" y="1563638"/>
            <a:ext cx="4355976" cy="677602"/>
            <a:chOff x="0" y="1357304"/>
            <a:chExt cx="3214678" cy="500066"/>
          </a:xfrm>
        </p:grpSpPr>
        <p:sp>
          <p:nvSpPr>
            <p:cNvPr id="33" name="五邊形 32"/>
            <p:cNvSpPr/>
            <p:nvPr/>
          </p:nvSpPr>
          <p:spPr>
            <a:xfrm>
              <a:off x="1000100" y="1357304"/>
              <a:ext cx="1857388" cy="500066"/>
            </a:xfrm>
            <a:prstGeom prst="homePlate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＞形箭號 33"/>
            <p:cNvSpPr/>
            <p:nvPr/>
          </p:nvSpPr>
          <p:spPr>
            <a:xfrm>
              <a:off x="2428860" y="1357304"/>
              <a:ext cx="428628" cy="500066"/>
            </a:xfrm>
            <a:prstGeom prst="chevron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0" y="1357304"/>
              <a:ext cx="1071538" cy="500066"/>
            </a:xfrm>
            <a:prstGeom prst="rect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＞形箭號 35"/>
            <p:cNvSpPr/>
            <p:nvPr/>
          </p:nvSpPr>
          <p:spPr>
            <a:xfrm>
              <a:off x="2786050" y="1357304"/>
              <a:ext cx="428628" cy="500066"/>
            </a:xfrm>
            <a:prstGeom prst="chevron">
              <a:avLst/>
            </a:prstGeom>
            <a:solidFill>
              <a:srgbClr val="403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QTS</a:t>
            </a:r>
            <a:r>
              <a:rPr lang="zh-TW" altLang="en-US" dirty="0" smtClean="0"/>
              <a:t>系統核心與升級介紹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3528" y="3245719"/>
            <a:ext cx="35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QTS </a:t>
            </a:r>
            <a:r>
              <a:rPr lang="zh-TW" altLang="en-US" sz="3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核心升級歷史</a:t>
            </a:r>
            <a:endParaRPr lang="zh-TW" altLang="en-US" sz="3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3528" y="1626935"/>
            <a:ext cx="35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QTS </a:t>
            </a:r>
            <a:r>
              <a:rPr lang="zh-TW" altLang="en-US" sz="3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系統</a:t>
            </a:r>
            <a:endParaRPr lang="zh-TW" altLang="en-US" sz="3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3528" y="4055111"/>
            <a:ext cx="35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核心版本重點功能</a:t>
            </a:r>
            <a:endParaRPr lang="zh-TW" altLang="en-US" sz="3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3528" y="2436327"/>
            <a:ext cx="35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Linux </a:t>
            </a:r>
            <a:r>
              <a:rPr lang="zh-TW" altLang="en-US" sz="3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核心</a:t>
            </a:r>
            <a:endParaRPr lang="zh-TW" altLang="en-US" sz="3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ctrTitle"/>
          </p:nvPr>
        </p:nvSpPr>
        <p:spPr>
          <a:xfrm>
            <a:off x="395536" y="3939902"/>
            <a:ext cx="8520600" cy="8284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altLang="zh-TW" sz="4000" dirty="0" smtClean="0"/>
              <a:t>QTS System</a:t>
            </a:r>
            <a:br>
              <a:rPr lang="en-US" altLang="zh-TW" sz="4000" dirty="0" smtClean="0"/>
            </a:br>
            <a:r>
              <a:rPr lang="zh-TW" altLang="en-US" sz="4000" dirty="0" smtClean="0"/>
              <a:t>是您最好的選擇</a:t>
            </a:r>
            <a:endParaRPr sz="4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5" name="Picture 171" descr="C:\Users\user\Desktop\0221_QTS System_ppt\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7614"/>
            <a:ext cx="7320390" cy="3579862"/>
          </a:xfrm>
          <a:prstGeom prst="rect">
            <a:avLst/>
          </a:prstGeom>
          <a:noFill/>
        </p:spPr>
      </p:pic>
      <p:pic>
        <p:nvPicPr>
          <p:cNvPr id="1196" name="Picture 172" descr="C:\Users\user\Desktop\0221_QTS System_ppt\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78291"/>
            <a:ext cx="1728192" cy="653699"/>
          </a:xfrm>
          <a:prstGeom prst="rect">
            <a:avLst/>
          </a:prstGeom>
          <a:noFill/>
        </p:spPr>
      </p:pic>
      <p:pic>
        <p:nvPicPr>
          <p:cNvPr id="190" name="Picture 172" descr="C:\Users\user\Desktop\0221_QTS System_ppt\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509" y="4078291"/>
            <a:ext cx="1728192" cy="653699"/>
          </a:xfrm>
          <a:prstGeom prst="rect">
            <a:avLst/>
          </a:prstGeom>
          <a:noFill/>
        </p:spPr>
      </p:pic>
      <p:pic>
        <p:nvPicPr>
          <p:cNvPr id="191" name="Picture 172" descr="C:\Users\user\Desktop\0221_QTS System_ppt\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4632" y="2643758"/>
            <a:ext cx="1728192" cy="653699"/>
          </a:xfrm>
          <a:prstGeom prst="rect">
            <a:avLst/>
          </a:prstGeom>
          <a:noFill/>
        </p:spPr>
      </p:pic>
      <p:pic>
        <p:nvPicPr>
          <p:cNvPr id="192" name="Picture 172" descr="C:\Users\user\Desktop\0221_QTS System_ppt\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5439" y="2643758"/>
            <a:ext cx="1728192" cy="653699"/>
          </a:xfrm>
          <a:prstGeom prst="rect">
            <a:avLst/>
          </a:prstGeom>
          <a:noFill/>
        </p:spPr>
      </p:pic>
      <p:pic>
        <p:nvPicPr>
          <p:cNvPr id="193" name="Picture 172" descr="C:\Users\user\Desktop\0221_QTS System_ppt\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4808" y="2067694"/>
            <a:ext cx="1728192" cy="653699"/>
          </a:xfrm>
          <a:prstGeom prst="rect">
            <a:avLst/>
          </a:prstGeom>
          <a:noFill/>
        </p:spPr>
      </p:pic>
      <p:sp>
        <p:nvSpPr>
          <p:cNvPr id="69" name="Shape 69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mtClean="0"/>
              <a:t>挑選</a:t>
            </a:r>
            <a:r>
              <a:rPr lang="en-US" altLang="zh-TW" smtClean="0"/>
              <a:t>NAS </a:t>
            </a:r>
            <a:r>
              <a:rPr lang="zh-TW" altLang="en-US" smtClean="0"/>
              <a:t>通常會注意什麼項目？</a:t>
            </a:r>
            <a:endParaRPr lang="zh-TW" altLang="en-US"/>
          </a:p>
        </p:txBody>
      </p:sp>
      <p:sp>
        <p:nvSpPr>
          <p:cNvPr id="73" name="Shape 73"/>
          <p:cNvSpPr txBox="1"/>
          <p:nvPr/>
        </p:nvSpPr>
        <p:spPr>
          <a:xfrm>
            <a:off x="2271656" y="2724506"/>
            <a:ext cx="1605841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功能與套件</a:t>
            </a:r>
            <a:endParaRPr sz="17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4211960" y="2158752"/>
            <a:ext cx="6456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效能</a:t>
            </a:r>
            <a:endParaRPr sz="17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1469840" y="4164666"/>
            <a:ext cx="6456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7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價格</a:t>
            </a:r>
            <a:endParaRPr sz="17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5474196" y="2619781"/>
            <a:ext cx="1584176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5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系統核心版本及後續的升級</a:t>
            </a:r>
            <a:endParaRPr sz="165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6660232" y="4164666"/>
            <a:ext cx="1368152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17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售後服務</a:t>
            </a:r>
            <a:endParaRPr lang="en-GB" sz="17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97" name="Picture 173" descr="C:\Users\user\Desktop\0221_QTS System_ppt\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6168" y="3272374"/>
            <a:ext cx="1800200" cy="1684948"/>
          </a:xfrm>
          <a:prstGeom prst="rect">
            <a:avLst/>
          </a:prstGeom>
          <a:noFill/>
        </p:spPr>
      </p:pic>
      <p:pic>
        <p:nvPicPr>
          <p:cNvPr id="1198" name="Picture 174" descr="C:\Users\user\Desktop\0221_QTS System_ppt\2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2016" y="3435846"/>
            <a:ext cx="679144" cy="775906"/>
          </a:xfrm>
          <a:prstGeom prst="rect">
            <a:avLst/>
          </a:prstGeom>
          <a:noFill/>
        </p:spPr>
      </p:pic>
      <p:pic>
        <p:nvPicPr>
          <p:cNvPr id="1199" name="Picture 175" descr="C:\Users\user\Desktop\0221_QTS System_ppt\2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02032" y="2067694"/>
            <a:ext cx="1086993" cy="781332"/>
          </a:xfrm>
          <a:prstGeom prst="rect">
            <a:avLst/>
          </a:prstGeom>
          <a:noFill/>
        </p:spPr>
      </p:pic>
      <p:pic>
        <p:nvPicPr>
          <p:cNvPr id="1200" name="Picture 176" descr="C:\Users\user\Desktop\0221_QTS System_ppt\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0768" y="1419622"/>
            <a:ext cx="746969" cy="745160"/>
          </a:xfrm>
          <a:prstGeom prst="rect">
            <a:avLst/>
          </a:prstGeom>
          <a:noFill/>
        </p:spPr>
      </p:pic>
      <p:pic>
        <p:nvPicPr>
          <p:cNvPr id="1201" name="Picture 177" descr="C:\Users\user\Desktop\0221_QTS System_ppt\2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1966502"/>
            <a:ext cx="709891" cy="690900"/>
          </a:xfrm>
          <a:prstGeom prst="rect">
            <a:avLst/>
          </a:prstGeom>
          <a:noFill/>
        </p:spPr>
      </p:pic>
      <p:pic>
        <p:nvPicPr>
          <p:cNvPr id="1202" name="Picture 178" descr="C:\Users\user\Desktop\0221_QTS System_ppt\3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95013" y="3445574"/>
            <a:ext cx="528123" cy="71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3" descr="TAG-1-0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75606"/>
            <a:ext cx="2442823" cy="37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3" descr="TAG-1-0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9158" y="1275606"/>
            <a:ext cx="2442823" cy="37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3" descr="TAG-1-0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2740" y="1275606"/>
            <a:ext cx="2442823" cy="37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Shape 9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mtClean="0"/>
              <a:t>核心系統升級三個面向</a:t>
            </a:r>
            <a:endParaRPr lang="zh-TW" altLang="en-US"/>
          </a:p>
        </p:txBody>
      </p:sp>
      <p:sp>
        <p:nvSpPr>
          <p:cNvPr id="94" name="Shape 94"/>
          <p:cNvSpPr txBox="1"/>
          <p:nvPr/>
        </p:nvSpPr>
        <p:spPr>
          <a:xfrm>
            <a:off x="827584" y="3040882"/>
            <a:ext cx="2173500" cy="16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一個保障</a:t>
            </a:r>
            <a:endParaRPr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一個安心</a:t>
            </a:r>
            <a:endParaRPr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降低</a:t>
            </a:r>
            <a:r>
              <a:rPr lang="en-GB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2次開發的障礙</a:t>
            </a:r>
            <a:endParaRPr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3361124" y="3040882"/>
            <a:ext cx="2427000" cy="16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提升效能</a:t>
            </a:r>
            <a:endParaRPr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提升安全性</a:t>
            </a:r>
            <a:endParaRPr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修復</a:t>
            </a:r>
            <a:r>
              <a:rPr lang="en-GB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臭蟲</a:t>
            </a:r>
            <a:endParaRPr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新硬體的支援</a:t>
            </a:r>
            <a:endParaRPr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改善系統穩定性</a:t>
            </a:r>
            <a:endParaRPr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5868144" y="3040882"/>
            <a:ext cx="2345400" cy="16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提升消費者對品牌的信心</a:t>
            </a:r>
            <a:endParaRPr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Shape 94"/>
          <p:cNvSpPr txBox="1"/>
          <p:nvPr/>
        </p:nvSpPr>
        <p:spPr>
          <a:xfrm>
            <a:off x="886332" y="1428566"/>
            <a:ext cx="2173500" cy="4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對消費者</a:t>
            </a:r>
            <a:endParaRPr sz="2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Shape 94"/>
          <p:cNvSpPr txBox="1"/>
          <p:nvPr/>
        </p:nvSpPr>
        <p:spPr>
          <a:xfrm>
            <a:off x="3422818" y="1428566"/>
            <a:ext cx="2173500" cy="4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600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en-GB" altLang="zh-TW" sz="2600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系統</a:t>
            </a:r>
            <a:endParaRPr lang="en-GB" sz="2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Shape 94"/>
          <p:cNvSpPr txBox="1"/>
          <p:nvPr/>
        </p:nvSpPr>
        <p:spPr>
          <a:xfrm>
            <a:off x="5984092" y="1428566"/>
            <a:ext cx="2173500" cy="4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sz="2600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en-GB" altLang="zh-TW" sz="2600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原廠</a:t>
            </a:r>
            <a:endParaRPr lang="en-GB" sz="2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C:\Users\user\Desktop\0221_QTS System_ppt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6510" y="1995686"/>
            <a:ext cx="1301750" cy="1652587"/>
          </a:xfrm>
          <a:prstGeom prst="rect">
            <a:avLst/>
          </a:prstGeom>
          <a:noFill/>
        </p:spPr>
      </p:pic>
      <p:pic>
        <p:nvPicPr>
          <p:cNvPr id="2051" name="Picture 3" descr="C:\Users\user\Desktop\0221_QTS System_ppt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1982" y="1995686"/>
            <a:ext cx="1063625" cy="1255713"/>
          </a:xfrm>
          <a:prstGeom prst="rect">
            <a:avLst/>
          </a:prstGeom>
          <a:noFill/>
        </p:spPr>
      </p:pic>
      <p:pic>
        <p:nvPicPr>
          <p:cNvPr id="2052" name="Picture 4" descr="C:\Users\user\Desktop\0221_QTS System_ppt\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1995686"/>
            <a:ext cx="1063625" cy="106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0221_QTS System_ppt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4597">
            <a:off x="5805956" y="2671754"/>
            <a:ext cx="3135561" cy="2892801"/>
          </a:xfrm>
          <a:prstGeom prst="rect">
            <a:avLst/>
          </a:prstGeom>
          <a:noFill/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核心升級目的</a:t>
            </a: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idx="1"/>
          </p:nvPr>
        </p:nvSpPr>
        <p:spPr>
          <a:xfrm>
            <a:off x="457200" y="1275606"/>
            <a:ext cx="8229600" cy="3394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 err="1"/>
              <a:t>新功能的需求</a:t>
            </a:r>
            <a:endParaRPr sz="2400" dirty="0"/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 err="1"/>
              <a:t>與硬體搭配的穩定性</a:t>
            </a:r>
            <a:endParaRPr sz="2400" dirty="0"/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 err="1"/>
              <a:t>舊版核心可能錯誤的修正</a:t>
            </a:r>
            <a:r>
              <a:rPr lang="en-GB" sz="2400" dirty="0"/>
              <a:t> </a:t>
            </a:r>
            <a:r>
              <a:rPr lang="en-GB" sz="2400" dirty="0" smtClean="0"/>
              <a:t>(</a:t>
            </a:r>
            <a:r>
              <a:rPr lang="zh-TW" altLang="en-US" sz="2400" dirty="0" smtClean="0"/>
              <a:t>修復</a:t>
            </a:r>
            <a:r>
              <a:rPr lang="en-GB" sz="2400" dirty="0" err="1" smtClean="0"/>
              <a:t>臭蟲</a:t>
            </a:r>
            <a:r>
              <a:rPr lang="en-GB" sz="2400" dirty="0" err="1"/>
              <a:t>／Bug</a:t>
            </a:r>
            <a:r>
              <a:rPr lang="en-GB" sz="2400" dirty="0"/>
              <a:t> Fix)</a:t>
            </a:r>
            <a:endParaRPr sz="2400" dirty="0"/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buSzPts val="2400"/>
              <a:buChar char="●"/>
            </a:pPr>
            <a:r>
              <a:rPr lang="zh-TW" altLang="en-US" sz="2400" dirty="0" smtClean="0"/>
              <a:t>舊版核心無法支援新周邊設備或系統功能</a:t>
            </a:r>
            <a:endParaRPr lang="en-US" altLang="zh-TW" sz="2400" dirty="0" smtClean="0"/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buSzPts val="2400"/>
              <a:buChar char="●"/>
            </a:pPr>
            <a:r>
              <a:rPr lang="en-GB" sz="2400" dirty="0" err="1" smtClean="0"/>
              <a:t>提升效能或穩定系統環境</a:t>
            </a:r>
            <a:endParaRPr sz="2400" dirty="0"/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 err="1"/>
              <a:t>提升安全性</a:t>
            </a:r>
            <a:endParaRPr sz="2400" dirty="0"/>
          </a:p>
        </p:txBody>
      </p:sp>
      <p:pic>
        <p:nvPicPr>
          <p:cNvPr id="5" name="Picture 2" descr="C:\Users\user\Desktop\0221_QTS System_ppt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4597">
            <a:off x="5756809" y="3782053"/>
            <a:ext cx="1761757" cy="1625359"/>
          </a:xfrm>
          <a:prstGeom prst="rect">
            <a:avLst/>
          </a:prstGeom>
          <a:noFill/>
        </p:spPr>
      </p:pic>
      <p:pic>
        <p:nvPicPr>
          <p:cNvPr id="6" name="Picture 2" descr="C:\Users\user\Desktop\0221_QTS System_ppt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415" y="4183154"/>
            <a:ext cx="1361790" cy="1256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149"/>
          <p:cNvSpPr/>
          <p:nvPr/>
        </p:nvSpPr>
        <p:spPr>
          <a:xfrm>
            <a:off x="6064712" y="1584190"/>
            <a:ext cx="2517078" cy="1491616"/>
          </a:xfrm>
          <a:prstGeom prst="rect">
            <a:avLst/>
          </a:prstGeom>
          <a:noFill/>
          <a:ln w="19050" cap="flat" cmpd="sng">
            <a:solidFill>
              <a:srgbClr val="40333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n w="28575">
                <a:solidFill>
                  <a:srgbClr val="CE351C"/>
                </a:solidFill>
              </a:ln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QNAP NAS 的基礎元件</a:t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 cstate="print">
            <a:alphaModFix/>
          </a:blip>
          <a:srcRect r="12380"/>
          <a:stretch/>
        </p:blipFill>
        <p:spPr>
          <a:xfrm>
            <a:off x="808128" y="1985958"/>
            <a:ext cx="1450704" cy="98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 cstate="print">
            <a:alphaModFix/>
          </a:blip>
          <a:srcRect t="16837" b="16268"/>
          <a:stretch/>
        </p:blipFill>
        <p:spPr>
          <a:xfrm>
            <a:off x="1318861" y="3877622"/>
            <a:ext cx="1138775" cy="761725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6" name="Shape 116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6303556" y="1923679"/>
            <a:ext cx="504055" cy="5040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7" name="Shape 117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6837344" y="1923688"/>
            <a:ext cx="504056" cy="50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7363990" y="1923672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7887502" y="1923672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6303556" y="2480286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6837344" y="2480286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11" cstate="print">
            <a:alphaModFix/>
          </a:blip>
          <a:stretch>
            <a:fillRect/>
          </a:stretch>
        </p:blipFill>
        <p:spPr>
          <a:xfrm>
            <a:off x="7363990" y="2480286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12" cstate="print">
            <a:alphaModFix/>
          </a:blip>
          <a:stretch>
            <a:fillRect/>
          </a:stretch>
        </p:blipFill>
        <p:spPr>
          <a:xfrm>
            <a:off x="7887502" y="2480286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13" cstate="print">
            <a:alphaModFix/>
          </a:blip>
          <a:stretch>
            <a:fillRect/>
          </a:stretch>
        </p:blipFill>
        <p:spPr>
          <a:xfrm>
            <a:off x="5940295" y="4084061"/>
            <a:ext cx="503913" cy="50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14" cstate="print">
            <a:alphaModFix/>
          </a:blip>
          <a:stretch>
            <a:fillRect/>
          </a:stretch>
        </p:blipFill>
        <p:spPr>
          <a:xfrm>
            <a:off x="6468354" y="4084061"/>
            <a:ext cx="503913" cy="50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15" cstate="print">
            <a:alphaModFix/>
          </a:blip>
          <a:stretch>
            <a:fillRect/>
          </a:stretch>
        </p:blipFill>
        <p:spPr>
          <a:xfrm>
            <a:off x="6996413" y="4084061"/>
            <a:ext cx="503913" cy="50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16" cstate="print">
            <a:alphaModFix/>
          </a:blip>
          <a:stretch>
            <a:fillRect/>
          </a:stretch>
        </p:blipFill>
        <p:spPr>
          <a:xfrm>
            <a:off x="7524471" y="4084061"/>
            <a:ext cx="503913" cy="50391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193"/>
          <p:cNvSpPr/>
          <p:nvPr/>
        </p:nvSpPr>
        <p:spPr>
          <a:xfrm>
            <a:off x="6751696" y="1419622"/>
            <a:ext cx="1224136" cy="5168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應用套件</a:t>
            </a:r>
            <a:endParaRPr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3" name="Shape 149"/>
          <p:cNvSpPr/>
          <p:nvPr/>
        </p:nvSpPr>
        <p:spPr>
          <a:xfrm>
            <a:off x="5704672" y="3550246"/>
            <a:ext cx="2517078" cy="1293526"/>
          </a:xfrm>
          <a:prstGeom prst="rect">
            <a:avLst/>
          </a:prstGeom>
          <a:noFill/>
          <a:ln w="19050" cap="flat" cmpd="sng">
            <a:solidFill>
              <a:srgbClr val="40333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n w="28575">
                <a:solidFill>
                  <a:srgbClr val="CE351C"/>
                </a:solidFill>
              </a:ln>
            </a:endParaRPr>
          </a:p>
        </p:txBody>
      </p:sp>
      <p:sp>
        <p:nvSpPr>
          <p:cNvPr id="34" name="Shape 193"/>
          <p:cNvSpPr/>
          <p:nvPr/>
        </p:nvSpPr>
        <p:spPr>
          <a:xfrm>
            <a:off x="5488648" y="3363838"/>
            <a:ext cx="3096344" cy="5168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 電腦套件／智慧裝置套件</a:t>
            </a:r>
          </a:p>
        </p:txBody>
      </p:sp>
      <p:sp>
        <p:nvSpPr>
          <p:cNvPr id="35" name="Shape 149"/>
          <p:cNvSpPr/>
          <p:nvPr/>
        </p:nvSpPr>
        <p:spPr>
          <a:xfrm>
            <a:off x="3452827" y="3897940"/>
            <a:ext cx="1656184" cy="945832"/>
          </a:xfrm>
          <a:prstGeom prst="rect">
            <a:avLst/>
          </a:prstGeom>
          <a:noFill/>
          <a:ln w="19050" cap="flat" cmpd="sng">
            <a:solidFill>
              <a:srgbClr val="40333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n w="28575">
                <a:solidFill>
                  <a:srgbClr val="CE351C"/>
                </a:solidFill>
              </a:ln>
            </a:endParaRPr>
          </a:p>
        </p:txBody>
      </p:sp>
      <p:sp>
        <p:nvSpPr>
          <p:cNvPr id="36" name="Shape 193"/>
          <p:cNvSpPr/>
          <p:nvPr/>
        </p:nvSpPr>
        <p:spPr>
          <a:xfrm>
            <a:off x="3698176" y="3711052"/>
            <a:ext cx="1224136" cy="5168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雲端服務</a:t>
            </a:r>
            <a:endParaRPr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7" name="Shape 149"/>
          <p:cNvSpPr/>
          <p:nvPr/>
        </p:nvSpPr>
        <p:spPr>
          <a:xfrm>
            <a:off x="880136" y="3493464"/>
            <a:ext cx="2016224" cy="1350308"/>
          </a:xfrm>
          <a:prstGeom prst="rect">
            <a:avLst/>
          </a:prstGeom>
          <a:noFill/>
          <a:ln w="19050" cap="flat" cmpd="sng">
            <a:solidFill>
              <a:srgbClr val="40333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n w="28575">
                <a:solidFill>
                  <a:srgbClr val="CE351C"/>
                </a:solidFill>
              </a:ln>
            </a:endParaRPr>
          </a:p>
        </p:txBody>
      </p:sp>
      <p:sp>
        <p:nvSpPr>
          <p:cNvPr id="38" name="Shape 193"/>
          <p:cNvSpPr/>
          <p:nvPr/>
        </p:nvSpPr>
        <p:spPr>
          <a:xfrm>
            <a:off x="1276180" y="3321014"/>
            <a:ext cx="1224136" cy="5168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周邊配件</a:t>
            </a:r>
            <a:endParaRPr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9" name="Shape 149"/>
          <p:cNvSpPr/>
          <p:nvPr/>
        </p:nvSpPr>
        <p:spPr>
          <a:xfrm>
            <a:off x="520096" y="1556308"/>
            <a:ext cx="2016224" cy="1519498"/>
          </a:xfrm>
          <a:prstGeom prst="rect">
            <a:avLst/>
          </a:prstGeom>
          <a:noFill/>
          <a:ln w="19050" cap="flat" cmpd="sng">
            <a:solidFill>
              <a:srgbClr val="40333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n w="28575">
                <a:solidFill>
                  <a:srgbClr val="CE351C"/>
                </a:solidFill>
              </a:ln>
            </a:endParaRPr>
          </a:p>
        </p:txBody>
      </p:sp>
      <p:sp>
        <p:nvSpPr>
          <p:cNvPr id="30" name="Shape 193"/>
          <p:cNvSpPr/>
          <p:nvPr/>
        </p:nvSpPr>
        <p:spPr>
          <a:xfrm>
            <a:off x="916140" y="1419622"/>
            <a:ext cx="1224136" cy="5168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主機</a:t>
            </a:r>
            <a:endParaRPr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3074" name="Picture 2" descr="C:\Users\user\Desktop\0221_QTS System_ppt\33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18136" y="1779662"/>
            <a:ext cx="1525567" cy="1322437"/>
          </a:xfrm>
          <a:prstGeom prst="rect">
            <a:avLst/>
          </a:prstGeom>
          <a:noFill/>
        </p:spPr>
      </p:pic>
      <p:sp>
        <p:nvSpPr>
          <p:cNvPr id="41" name="Shape 195"/>
          <p:cNvSpPr/>
          <p:nvPr/>
        </p:nvSpPr>
        <p:spPr>
          <a:xfrm>
            <a:off x="3256400" y="1419622"/>
            <a:ext cx="2049038" cy="4575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altLang="zh-TW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QTS </a:t>
            </a:r>
            <a:r>
              <a:rPr lang="zh-TW" altLang="en-US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主系統</a:t>
            </a:r>
          </a:p>
        </p:txBody>
      </p:sp>
      <p:sp>
        <p:nvSpPr>
          <p:cNvPr id="128" name="Shape 128"/>
          <p:cNvSpPr/>
          <p:nvPr/>
        </p:nvSpPr>
        <p:spPr>
          <a:xfrm>
            <a:off x="2752344" y="2211710"/>
            <a:ext cx="449700" cy="449700"/>
          </a:xfrm>
          <a:prstGeom prst="mathPlus">
            <a:avLst>
              <a:gd name="adj1" fmla="val 23520"/>
            </a:avLst>
          </a:prstGeom>
          <a:solidFill>
            <a:srgbClr val="0B5394"/>
          </a:solidFill>
          <a:ln w="28575" cap="flat" cmpd="sng">
            <a:solidFill>
              <a:srgbClr val="C9DAF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128"/>
          <p:cNvSpPr/>
          <p:nvPr/>
        </p:nvSpPr>
        <p:spPr>
          <a:xfrm>
            <a:off x="3112384" y="3003798"/>
            <a:ext cx="449700" cy="449700"/>
          </a:xfrm>
          <a:prstGeom prst="mathPlus">
            <a:avLst>
              <a:gd name="adj1" fmla="val 23520"/>
            </a:avLst>
          </a:prstGeom>
          <a:solidFill>
            <a:srgbClr val="0B5394"/>
          </a:solidFill>
          <a:ln w="28575" cap="flat" cmpd="sng">
            <a:solidFill>
              <a:srgbClr val="C9DAF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128"/>
          <p:cNvSpPr/>
          <p:nvPr/>
        </p:nvSpPr>
        <p:spPr>
          <a:xfrm>
            <a:off x="5361839" y="2211710"/>
            <a:ext cx="449700" cy="449700"/>
          </a:xfrm>
          <a:prstGeom prst="mathPlus">
            <a:avLst>
              <a:gd name="adj1" fmla="val 23520"/>
            </a:avLst>
          </a:prstGeom>
          <a:solidFill>
            <a:srgbClr val="0B5394"/>
          </a:solidFill>
          <a:ln w="28575" cap="flat" cmpd="sng">
            <a:solidFill>
              <a:srgbClr val="C9DAF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Shape 128"/>
          <p:cNvSpPr/>
          <p:nvPr/>
        </p:nvSpPr>
        <p:spPr>
          <a:xfrm>
            <a:off x="4984592" y="3003798"/>
            <a:ext cx="449700" cy="449700"/>
          </a:xfrm>
          <a:prstGeom prst="mathPlus">
            <a:avLst>
              <a:gd name="adj1" fmla="val 23520"/>
            </a:avLst>
          </a:prstGeom>
          <a:solidFill>
            <a:srgbClr val="0B5394"/>
          </a:solidFill>
          <a:ln w="28575" cap="flat" cmpd="sng">
            <a:solidFill>
              <a:srgbClr val="C9DAF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128"/>
          <p:cNvSpPr/>
          <p:nvPr/>
        </p:nvSpPr>
        <p:spPr>
          <a:xfrm>
            <a:off x="4056069" y="3219822"/>
            <a:ext cx="449700" cy="449700"/>
          </a:xfrm>
          <a:prstGeom prst="mathPlus">
            <a:avLst>
              <a:gd name="adj1" fmla="val 23520"/>
            </a:avLst>
          </a:prstGeom>
          <a:solidFill>
            <a:srgbClr val="0B5394"/>
          </a:solidFill>
          <a:ln w="28575" cap="flat" cmpd="sng">
            <a:solidFill>
              <a:srgbClr val="C9DAF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20" cstate="print">
            <a:alphaModFix/>
          </a:blip>
          <a:stretch>
            <a:fillRect/>
          </a:stretch>
        </p:blipFill>
        <p:spPr>
          <a:xfrm>
            <a:off x="4031957" y="4198750"/>
            <a:ext cx="559499" cy="55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221_QTS System_ppt\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48854"/>
            <a:ext cx="4104456" cy="3904037"/>
          </a:xfrm>
          <a:prstGeom prst="rect">
            <a:avLst/>
          </a:prstGeom>
          <a:noFill/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QTS 主系統</a:t>
            </a:r>
            <a:endParaRPr/>
          </a:p>
        </p:txBody>
      </p:sp>
      <p:sp>
        <p:nvSpPr>
          <p:cNvPr id="9" name="Shape 310"/>
          <p:cNvSpPr/>
          <p:nvPr/>
        </p:nvSpPr>
        <p:spPr>
          <a:xfrm>
            <a:off x="251520" y="2689162"/>
            <a:ext cx="2376264" cy="890700"/>
          </a:xfrm>
          <a:prstGeom prst="roundRect">
            <a:avLst>
              <a:gd name="adj" fmla="val 16667"/>
            </a:avLst>
          </a:prstGeom>
          <a:blipFill>
            <a:blip r:embed="rId4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GB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QTS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系統核心</a:t>
            </a:r>
          </a:p>
          <a:p>
            <a:pPr lvl="0" algn="ctr"/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採用 </a:t>
            </a:r>
            <a:r>
              <a:rPr lang="en-GB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Linux Kernel</a:t>
            </a:r>
            <a:endParaRPr lang="en-GB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2540537" y="3128358"/>
            <a:ext cx="1872208" cy="0"/>
          </a:xfrm>
          <a:prstGeom prst="straightConnector1">
            <a:avLst/>
          </a:prstGeom>
          <a:ln w="57150">
            <a:solidFill>
              <a:srgbClr val="CE351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2208235" y="4227934"/>
            <a:ext cx="5040560" cy="360040"/>
          </a:xfrm>
          <a:prstGeom prst="rect">
            <a:avLst/>
          </a:prstGeom>
          <a:solidFill>
            <a:srgbClr val="403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系統核心（Kernel）的運作</a:t>
            </a:r>
            <a:endParaRPr/>
          </a:p>
        </p:txBody>
      </p:sp>
      <p:grpSp>
        <p:nvGrpSpPr>
          <p:cNvPr id="2" name="Shape 148"/>
          <p:cNvGrpSpPr/>
          <p:nvPr/>
        </p:nvGrpSpPr>
        <p:grpSpPr>
          <a:xfrm>
            <a:off x="2210619" y="3246316"/>
            <a:ext cx="5042100" cy="1485674"/>
            <a:chOff x="1118000" y="3102300"/>
            <a:chExt cx="5042100" cy="1485674"/>
          </a:xfrm>
        </p:grpSpPr>
        <p:sp>
          <p:nvSpPr>
            <p:cNvPr id="149" name="Shape 149"/>
            <p:cNvSpPr/>
            <p:nvPr/>
          </p:nvSpPr>
          <p:spPr>
            <a:xfrm>
              <a:off x="1118000" y="3102300"/>
              <a:ext cx="5042100" cy="1347600"/>
            </a:xfrm>
            <a:prstGeom prst="rect">
              <a:avLst/>
            </a:prstGeom>
            <a:noFill/>
            <a:ln w="28575" cap="flat" cmpd="sng">
              <a:solidFill>
                <a:srgbClr val="403330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28575">
                  <a:solidFill>
                    <a:srgbClr val="CE351C"/>
                  </a:solidFill>
                </a:ln>
              </a:endParaRPr>
            </a:p>
          </p:txBody>
        </p:sp>
        <p:pic>
          <p:nvPicPr>
            <p:cNvPr id="150" name="Shape 150"/>
            <p:cNvPicPr preferRelativeResize="0"/>
            <p:nvPr/>
          </p:nvPicPr>
          <p:blipFill>
            <a:blip r:embed="rId3" cstate="print">
              <a:alphaModFix/>
            </a:blip>
            <a:stretch>
              <a:fillRect/>
            </a:stretch>
          </p:blipFill>
          <p:spPr>
            <a:xfrm>
              <a:off x="1433250" y="3252562"/>
              <a:ext cx="536175" cy="53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Shape 151"/>
            <p:cNvPicPr preferRelativeResize="0"/>
            <p:nvPr/>
          </p:nvPicPr>
          <p:blipFill>
            <a:blip r:embed="rId4" cstate="print">
              <a:alphaModFix/>
            </a:blip>
            <a:stretch>
              <a:fillRect/>
            </a:stretch>
          </p:blipFill>
          <p:spPr>
            <a:xfrm>
              <a:off x="2340445" y="3148950"/>
              <a:ext cx="743400" cy="74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Shape 152" descr="「DISK icon png」的圖片搜尋結果"/>
            <p:cNvPicPr preferRelativeResize="0"/>
            <p:nvPr/>
          </p:nvPicPr>
          <p:blipFill>
            <a:blip r:embed="rId5" cstate="print">
              <a:alphaModFix/>
            </a:blip>
            <a:stretch>
              <a:fillRect/>
            </a:stretch>
          </p:blipFill>
          <p:spPr>
            <a:xfrm>
              <a:off x="3373275" y="3252550"/>
              <a:ext cx="536175" cy="53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Shape 153" descr="「network port icon png」的圖片搜尋結果"/>
            <p:cNvPicPr preferRelativeResize="0"/>
            <p:nvPr/>
          </p:nvPicPr>
          <p:blipFill>
            <a:blip r:embed="rId6" cstate="print">
              <a:alphaModFix/>
            </a:blip>
            <a:stretch>
              <a:fillRect/>
            </a:stretch>
          </p:blipFill>
          <p:spPr>
            <a:xfrm>
              <a:off x="4354604" y="3327938"/>
              <a:ext cx="385425" cy="385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Shape 154" descr="「usb icon png」的圖片搜尋結果"/>
            <p:cNvPicPr preferRelativeResize="0"/>
            <p:nvPr/>
          </p:nvPicPr>
          <p:blipFill rotWithShape="1">
            <a:blip r:embed="rId7" cstate="print">
              <a:alphaModFix/>
            </a:blip>
            <a:srcRect l="23912" t="32388" r="23252" b="12566"/>
            <a:stretch/>
          </p:blipFill>
          <p:spPr>
            <a:xfrm>
              <a:off x="5290708" y="3311802"/>
              <a:ext cx="385425" cy="4015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Shape 155"/>
            <p:cNvSpPr txBox="1"/>
            <p:nvPr/>
          </p:nvSpPr>
          <p:spPr>
            <a:xfrm>
              <a:off x="3004992" y="4051874"/>
              <a:ext cx="1350984" cy="5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Hardware</a:t>
              </a:r>
              <a:endPara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Shape 156"/>
            <p:cNvSpPr txBox="1"/>
            <p:nvPr/>
          </p:nvSpPr>
          <p:spPr>
            <a:xfrm>
              <a:off x="1422825" y="3713375"/>
              <a:ext cx="955200" cy="5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latin typeface="Arial" pitchFamily="34" charset="0"/>
                  <a:cs typeface="Arial" pitchFamily="34" charset="0"/>
                </a:rPr>
                <a:t>CPU</a:t>
              </a:r>
              <a:endParaRPr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2284575" y="3713375"/>
              <a:ext cx="955200" cy="5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latin typeface="Arial" pitchFamily="34" charset="0"/>
                  <a:cs typeface="Arial" pitchFamily="34" charset="0"/>
                </a:rPr>
                <a:t>Memory</a:t>
              </a:r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Shape 158"/>
            <p:cNvSpPr txBox="1"/>
            <p:nvPr/>
          </p:nvSpPr>
          <p:spPr>
            <a:xfrm>
              <a:off x="3360675" y="3713375"/>
              <a:ext cx="955200" cy="5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latin typeface="Arial" pitchFamily="34" charset="0"/>
                  <a:cs typeface="Arial" pitchFamily="34" charset="0"/>
                </a:rPr>
                <a:t>DISK</a:t>
              </a:r>
              <a:endParaRPr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Shape 159"/>
            <p:cNvSpPr txBox="1"/>
            <p:nvPr/>
          </p:nvSpPr>
          <p:spPr>
            <a:xfrm>
              <a:off x="4094400" y="3713375"/>
              <a:ext cx="955200" cy="5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latin typeface="Arial" pitchFamily="34" charset="0"/>
                  <a:cs typeface="Arial" pitchFamily="34" charset="0"/>
                </a:rPr>
                <a:t>Network</a:t>
              </a:r>
              <a:endParaRPr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Shape 160"/>
            <p:cNvSpPr txBox="1"/>
            <p:nvPr/>
          </p:nvSpPr>
          <p:spPr>
            <a:xfrm>
              <a:off x="5090775" y="3713375"/>
              <a:ext cx="955200" cy="5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latin typeface="Arial" pitchFamily="34" charset="0"/>
                  <a:cs typeface="Arial" pitchFamily="34" charset="0"/>
                </a:rPr>
                <a:t>Devices</a:t>
              </a:r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1" name="Shape 161"/>
          <p:cNvSpPr/>
          <p:nvPr/>
        </p:nvSpPr>
        <p:spPr>
          <a:xfrm>
            <a:off x="1991393" y="2128459"/>
            <a:ext cx="5689450" cy="11123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System </a:t>
            </a:r>
            <a:r>
              <a:rPr lang="en-GB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Kernel</a:t>
            </a:r>
            <a:endParaRPr lang="en-GB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2232249" y="1472218"/>
            <a:ext cx="5256584" cy="6674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Application, Tools</a:t>
            </a:r>
            <a:endParaRPr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2669669" y="2009185"/>
            <a:ext cx="237000" cy="429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3617188" y="2009185"/>
            <a:ext cx="237000" cy="429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4564707" y="2009185"/>
            <a:ext cx="237000" cy="429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5512226" y="2009185"/>
            <a:ext cx="237000" cy="429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6459744" y="2009185"/>
            <a:ext cx="237000" cy="429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7352044" y="2234291"/>
            <a:ext cx="375900" cy="8988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CE351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 txBox="1"/>
          <p:nvPr/>
        </p:nvSpPr>
        <p:spPr>
          <a:xfrm>
            <a:off x="7727944" y="2411642"/>
            <a:ext cx="174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QTS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Linux Kernel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179512" y="1923678"/>
            <a:ext cx="1800200" cy="24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Linux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Kernel提供系統I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O管理、CPU進程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執行緒管理、記憶體管理、磁碟與檔案系統管理、網路管理以及周邊裝置的管理，</a:t>
            </a:r>
            <a:r>
              <a:rPr lang="en-GB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可以說是負責軟體與硬體溝通的重要橋樑</a:t>
            </a:r>
            <a:r>
              <a:rPr lang="zh-TW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sz="1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Shape 168"/>
          <p:cNvSpPr/>
          <p:nvPr/>
        </p:nvSpPr>
        <p:spPr>
          <a:xfrm>
            <a:off x="2669669" y="2958964"/>
            <a:ext cx="237000" cy="429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169"/>
          <p:cNvSpPr/>
          <p:nvPr/>
        </p:nvSpPr>
        <p:spPr>
          <a:xfrm>
            <a:off x="3617188" y="2958964"/>
            <a:ext cx="237000" cy="429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170"/>
          <p:cNvSpPr/>
          <p:nvPr/>
        </p:nvSpPr>
        <p:spPr>
          <a:xfrm>
            <a:off x="4564707" y="2958964"/>
            <a:ext cx="237000" cy="429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171"/>
          <p:cNvSpPr/>
          <p:nvPr/>
        </p:nvSpPr>
        <p:spPr>
          <a:xfrm>
            <a:off x="5512226" y="2958964"/>
            <a:ext cx="237000" cy="429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172"/>
          <p:cNvSpPr/>
          <p:nvPr/>
        </p:nvSpPr>
        <p:spPr>
          <a:xfrm>
            <a:off x="6459744" y="2958964"/>
            <a:ext cx="237000" cy="429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五邊形 30"/>
          <p:cNvSpPr/>
          <p:nvPr/>
        </p:nvSpPr>
        <p:spPr>
          <a:xfrm>
            <a:off x="251520" y="4243158"/>
            <a:ext cx="1080120" cy="288032"/>
          </a:xfrm>
          <a:prstGeom prst="homePlate">
            <a:avLst/>
          </a:prstGeom>
          <a:solidFill>
            <a:srgbClr val="2E5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五邊形 29"/>
          <p:cNvSpPr/>
          <p:nvPr/>
        </p:nvSpPr>
        <p:spPr>
          <a:xfrm>
            <a:off x="251520" y="2931790"/>
            <a:ext cx="936104" cy="288032"/>
          </a:xfrm>
          <a:prstGeom prst="homePlate">
            <a:avLst/>
          </a:prstGeom>
          <a:solidFill>
            <a:srgbClr val="E86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0" name="Shape 180"/>
          <p:cNvSpPr/>
          <p:nvPr/>
        </p:nvSpPr>
        <p:spPr>
          <a:xfrm>
            <a:off x="1302849" y="2140950"/>
            <a:ext cx="6869551" cy="1807500"/>
          </a:xfrm>
          <a:prstGeom prst="rect">
            <a:avLst/>
          </a:prstGeom>
          <a:noFill/>
          <a:ln w="28575" cap="flat" cmpd="sng">
            <a:solidFill>
              <a:srgbClr val="CE351C"/>
            </a:solidFill>
            <a:prstDash val="sys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系統核心架構</a:t>
            </a: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1475656" y="4005600"/>
            <a:ext cx="6523200" cy="851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1482024" y="2200875"/>
            <a:ext cx="6523200" cy="420300"/>
          </a:xfrm>
          <a:prstGeom prst="rect">
            <a:avLst/>
          </a:prstGeom>
          <a:solidFill>
            <a:srgbClr val="483A3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System Call </a:t>
            </a:r>
            <a:r>
              <a:rPr lang="en-GB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Interface</a:t>
            </a:r>
            <a:endParaRPr lang="en-GB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1481999" y="1396900"/>
            <a:ext cx="6523200" cy="688500"/>
          </a:xfrm>
          <a:prstGeom prst="rect">
            <a:avLst/>
          </a:prstGeom>
          <a:solidFill>
            <a:srgbClr val="2E558E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User-space program</a:t>
            </a:r>
            <a:endParaRPr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1482024" y="2736650"/>
            <a:ext cx="6523200" cy="1106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hape 186"/>
          <p:cNvSpPr txBox="1"/>
          <p:nvPr/>
        </p:nvSpPr>
        <p:spPr>
          <a:xfrm>
            <a:off x="196612" y="4118182"/>
            <a:ext cx="11253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Hardware</a:t>
            </a:r>
            <a:endParaRPr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35496" y="2861802"/>
            <a:ext cx="10440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Kernel</a:t>
            </a:r>
            <a:endParaRPr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1520334" y="2953687"/>
            <a:ext cx="1223530" cy="5166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Process Scheduler</a:t>
            </a:r>
            <a:endParaRPr sz="12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2654158" y="2953687"/>
            <a:ext cx="822324" cy="516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IPC</a:t>
            </a:r>
            <a:endParaRPr sz="1200" b="1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3417009" y="2953687"/>
            <a:ext cx="1223530" cy="5166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Memory Manager</a:t>
            </a:r>
            <a:endParaRPr sz="1200" b="1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5022416" y="2789107"/>
            <a:ext cx="1493800" cy="4718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VFS</a:t>
            </a:r>
            <a:endParaRPr sz="1200" b="1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5023891" y="3285798"/>
            <a:ext cx="1490850" cy="4709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Device </a:t>
            </a:r>
            <a:endParaRPr lang="en-GB" sz="1200" b="1" dirty="0" smtClean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Manager</a:t>
            </a:r>
            <a:endParaRPr sz="12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6732240" y="2952894"/>
            <a:ext cx="1224136" cy="5168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Network</a:t>
            </a:r>
            <a:endParaRPr sz="1200" b="1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1634399" y="4274424"/>
            <a:ext cx="995400" cy="4575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CPU</a:t>
            </a:r>
            <a:endParaRPr sz="1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3531074" y="4274424"/>
            <a:ext cx="995400" cy="4575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Memory</a:t>
            </a:r>
            <a:endParaRPr sz="1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4757074" y="4274424"/>
            <a:ext cx="995400" cy="4575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DISK</a:t>
            </a:r>
            <a:endParaRPr sz="1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6866074" y="4274424"/>
            <a:ext cx="995400" cy="4575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Network Interface</a:t>
            </a:r>
            <a:endParaRPr sz="1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5811574" y="4274424"/>
            <a:ext cx="995400" cy="4575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 Devices</a:t>
            </a:r>
            <a:endParaRPr sz="1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1991436" y="3544314"/>
            <a:ext cx="213328" cy="654436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2E558E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3926624" y="3544314"/>
            <a:ext cx="213328" cy="654436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2E558E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5292080" y="3778450"/>
            <a:ext cx="204300" cy="420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2E558E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6084168" y="3778450"/>
            <a:ext cx="204300" cy="420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2E558E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4644008" y="1923678"/>
            <a:ext cx="216024" cy="36004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00"/>
          <p:cNvSpPr/>
          <p:nvPr/>
        </p:nvSpPr>
        <p:spPr>
          <a:xfrm>
            <a:off x="7238176" y="3544314"/>
            <a:ext cx="213328" cy="654436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2E558E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1535</Words>
  <Application>Microsoft Macintosh PowerPoint</Application>
  <PresentationFormat>On-screen Show (16:9)</PresentationFormat>
  <Paragraphs>264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佈景主題</vt:lpstr>
      <vt:lpstr>QTS System</vt:lpstr>
      <vt:lpstr>QTS系統核心與升級介紹</vt:lpstr>
      <vt:lpstr>挑選NAS 通常會注意什麼項目？</vt:lpstr>
      <vt:lpstr>核心系統升級三個面向</vt:lpstr>
      <vt:lpstr>核心升級目的</vt:lpstr>
      <vt:lpstr>QNAP NAS 的基礎元件</vt:lpstr>
      <vt:lpstr>QTS 主系統</vt:lpstr>
      <vt:lpstr>系統核心（Kernel）的運作</vt:lpstr>
      <vt:lpstr>系統核心架構</vt:lpstr>
      <vt:lpstr>系統核心 - 5個子系統</vt:lpstr>
      <vt:lpstr>Process Scheduler </vt:lpstr>
      <vt:lpstr>VFS - Virtual File System </vt:lpstr>
      <vt:lpstr>核心升級的模式</vt:lpstr>
      <vt:lpstr>核心升級的研發過程</vt:lpstr>
      <vt:lpstr>QTS 核心升級歷史</vt:lpstr>
      <vt:lpstr>QTS 核心升級歷史</vt:lpstr>
      <vt:lpstr>QTS Kernel 升級重點功能</vt:lpstr>
      <vt:lpstr>QTS Kernel 升級重點功能</vt:lpstr>
      <vt:lpstr>完整升級核心版本</vt:lpstr>
      <vt:lpstr>QTS System 是您最好的選擇</vt:lpstr>
    </vt:vector>
  </TitlesOfParts>
  <Company>SYNNEX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Ken Cheah</cp:lastModifiedBy>
  <cp:revision>95</cp:revision>
  <dcterms:created xsi:type="dcterms:W3CDTF">2018-02-08T09:08:04Z</dcterms:created>
  <dcterms:modified xsi:type="dcterms:W3CDTF">2018-02-21T04:53:59Z</dcterms:modified>
</cp:coreProperties>
</file>