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86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7" r:id="rId29"/>
    <p:sldId id="288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icrosoft JhengHei" panose="020B0604030504040204" pitchFamily="34" charset="-120"/>
      <p:regular r:id="rId36"/>
      <p:bold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  <p:embeddedFont>
      <p:font typeface="SimSun" panose="02010600030101010101" pitchFamily="2" charset="-122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1C4587"/>
    <a:srgbClr val="003399"/>
    <a:srgbClr val="0070C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811F0AF-5F74-4505-9B52-A6844AE2BE5E}">
  <a:tblStyle styleId="{B811F0AF-5F74-4505-9B52-A6844AE2BE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164" y="-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374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打破距離的藩籬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lphaLcPeriod"/>
            </a:pPr>
            <a:r>
              <a:rPr lang="zh-TW" sz="2400" dirty="0">
                <a:solidFill>
                  <a:schemeClr val="dk2"/>
                </a:solidFill>
              </a:rPr>
              <a:t>操作支援-熟悉產品</a:t>
            </a:r>
            <a:br>
              <a:rPr lang="zh-TW" sz="2400" dirty="0">
                <a:solidFill>
                  <a:schemeClr val="dk2"/>
                </a:solidFill>
              </a:rPr>
            </a:br>
            <a:r>
              <a:rPr lang="zh-TW" sz="2400" dirty="0">
                <a:solidFill>
                  <a:schemeClr val="dk2"/>
                </a:solidFill>
              </a:rPr>
              <a:t>使用者希望完成某個需求，但不確定如何操作</a:t>
            </a:r>
            <a:endParaRPr sz="2400" dirty="0">
              <a:solidFill>
                <a:schemeClr val="dk2"/>
              </a:solidFill>
            </a:endParaRP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lphaLcPeriod"/>
            </a:pPr>
            <a:r>
              <a:rPr lang="zh-TW" sz="2400" dirty="0">
                <a:solidFill>
                  <a:schemeClr val="dk2"/>
                </a:solidFill>
              </a:rPr>
              <a:t>功能異常-排除障礙</a:t>
            </a:r>
            <a:br>
              <a:rPr lang="zh-TW" sz="2400" dirty="0">
                <a:solidFill>
                  <a:schemeClr val="dk2"/>
                </a:solidFill>
              </a:rPr>
            </a:br>
            <a:r>
              <a:rPr lang="zh-TW" sz="2400" dirty="0">
                <a:solidFill>
                  <a:schemeClr val="dk2"/>
                </a:solidFill>
              </a:rPr>
              <a:t>使用者依照說明操作，但得不到預想的結果</a:t>
            </a:r>
            <a:endParaRPr sz="2400" dirty="0">
              <a:solidFill>
                <a:schemeClr val="dk2"/>
              </a:solidFill>
            </a:endParaRP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lphaLcPeriod"/>
            </a:pPr>
            <a:r>
              <a:rPr lang="zh-TW" sz="2400" dirty="0">
                <a:solidFill>
                  <a:schemeClr val="dk2"/>
                </a:solidFill>
              </a:rPr>
              <a:t>功能需求-更快更好</a:t>
            </a:r>
            <a:br>
              <a:rPr lang="zh-TW" sz="2400" dirty="0">
                <a:solidFill>
                  <a:schemeClr val="dk2"/>
                </a:solidFill>
              </a:rPr>
            </a:br>
            <a:r>
              <a:rPr lang="zh-TW" sz="2400" dirty="0">
                <a:solidFill>
                  <a:schemeClr val="dk2"/>
                </a:solidFill>
              </a:rPr>
              <a:t>使用者找不到能滿足需求的功能，希望能夠加強</a:t>
            </a:r>
            <a:endParaRPr sz="2400" dirty="0">
              <a:solidFill>
                <a:schemeClr val="dk2"/>
              </a:solidFill>
            </a:endParaRPr>
          </a:p>
          <a:p>
            <a:pPr marL="45720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 sz="2400" dirty="0">
                <a:solidFill>
                  <a:schemeClr val="dk2"/>
                </a:solidFill>
              </a:rPr>
              <a:t/>
            </a:r>
            <a:br>
              <a:rPr lang="zh-TW" sz="2400" dirty="0">
                <a:solidFill>
                  <a:schemeClr val="dk2"/>
                </a:solidFill>
              </a:rPr>
            </a:br>
            <a:r>
              <a:rPr lang="zh-TW" sz="2400" dirty="0">
                <a:solidFill>
                  <a:schemeClr val="dk2"/>
                </a:solidFill>
              </a:rPr>
              <a:t>作helpdesk demo示範如何開案件</a:t>
            </a:r>
            <a:endParaRPr sz="24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流程可以用動畫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流程可以用動畫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5" name="Shape 19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1" y="-17737"/>
            <a:ext cx="9146950" cy="515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Cover_BG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2" y="0"/>
            <a:ext cx="9144032" cy="5143500"/>
          </a:xfrm>
          <a:prstGeom prst="rect">
            <a:avLst/>
          </a:prstGeom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" y="0"/>
            <a:ext cx="912815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611"/>
          <p:cNvSpPr/>
          <p:nvPr/>
        </p:nvSpPr>
        <p:spPr>
          <a:xfrm>
            <a:off x="285720" y="114299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6"/>
          <p:cNvSpPr txBox="1">
            <a:spLocks/>
          </p:cNvSpPr>
          <p:nvPr/>
        </p:nvSpPr>
        <p:spPr>
          <a:xfrm>
            <a:off x="0" y="285734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QNAP Technological Support 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5" name="Shape 233"/>
          <p:cNvSpPr/>
          <p:nvPr/>
        </p:nvSpPr>
        <p:spPr>
          <a:xfrm>
            <a:off x="3786182" y="2076244"/>
            <a:ext cx="3357586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13982" y="26477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0" lvl="1" indent="-2222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8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eMail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-based Conversion</a:t>
            </a:r>
            <a:endParaRPr lang="zh-TW" altLang="en-US" sz="18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717550" lvl="1" indent="-2222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Online Chat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39952" y="2088000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 pitchFamily="34" charset="0"/>
              </a:rPr>
              <a:t>helpdesk.qnap.com</a:t>
            </a:r>
          </a:p>
        </p:txBody>
      </p:sp>
      <p:sp>
        <p:nvSpPr>
          <p:cNvPr id="14" name="Shape 233"/>
          <p:cNvSpPr/>
          <p:nvPr/>
        </p:nvSpPr>
        <p:spPr>
          <a:xfrm>
            <a:off x="3786182" y="3433566"/>
            <a:ext cx="2143108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14014" y="4005070"/>
            <a:ext cx="6786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0" lvl="1" indent="-2222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Taiwan, China, Hong Kong, </a:t>
            </a:r>
            <a:endParaRPr lang="en-US" altLang="zh-TW" sz="18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717550" lvl="1" indent="-2222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Germany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, Netherlands, 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India</a:t>
            </a:r>
          </a:p>
          <a:p>
            <a:pPr marL="717550" lvl="1" indent="-2222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800" b="1" dirty="0">
                <a:solidFill>
                  <a:schemeClr val="bg1"/>
                </a:solidFill>
                <a:ea typeface="微軟正黑體" pitchFamily="34" charset="-120"/>
              </a:rPr>
              <a:t>US, UK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9952" y="3456000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 pitchFamily="34" charset="0"/>
              </a:rPr>
              <a:t>Hotline</a:t>
            </a:r>
            <a:endParaRPr lang="en-US" sz="1800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8" name="Shape 233"/>
          <p:cNvSpPr/>
          <p:nvPr/>
        </p:nvSpPr>
        <p:spPr>
          <a:xfrm>
            <a:off x="3851920" y="1440000"/>
            <a:ext cx="4429156" cy="43812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140000" y="1476000"/>
            <a:ext cx="2262158" cy="32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-127000">
              <a:buClr>
                <a:schemeClr val="lt1"/>
              </a:buClr>
              <a:buSzPts val="2000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 pitchFamily="34" charset="0"/>
              </a:rPr>
              <a:t>QTS Helpdesk App</a:t>
            </a:r>
          </a:p>
        </p:txBody>
      </p:sp>
      <p:pic>
        <p:nvPicPr>
          <p:cNvPr id="20" name="圖片 19" descr="call_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70" y="1285884"/>
            <a:ext cx="4016038" cy="3357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33"/>
          <p:cNvSpPr/>
          <p:nvPr/>
        </p:nvSpPr>
        <p:spPr>
          <a:xfrm>
            <a:off x="7000892" y="3786196"/>
            <a:ext cx="2000264" cy="50006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33"/>
          <p:cNvSpPr/>
          <p:nvPr/>
        </p:nvSpPr>
        <p:spPr>
          <a:xfrm>
            <a:off x="4572000" y="3786196"/>
            <a:ext cx="2500330" cy="50006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33"/>
          <p:cNvSpPr/>
          <p:nvPr/>
        </p:nvSpPr>
        <p:spPr>
          <a:xfrm>
            <a:off x="2088000" y="3786196"/>
            <a:ext cx="2357454" cy="50006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3"/>
          <p:cNvSpPr/>
          <p:nvPr/>
        </p:nvSpPr>
        <p:spPr>
          <a:xfrm>
            <a:off x="142844" y="3786196"/>
            <a:ext cx="1571636" cy="500066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319"/>
          <p:cNvSpPr/>
          <p:nvPr/>
        </p:nvSpPr>
        <p:spPr>
          <a:xfrm>
            <a:off x="7128000" y="1714494"/>
            <a:ext cx="1932188" cy="186221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Shape 319"/>
          <p:cNvSpPr/>
          <p:nvPr/>
        </p:nvSpPr>
        <p:spPr>
          <a:xfrm>
            <a:off x="4788000" y="1728000"/>
            <a:ext cx="1932188" cy="186221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Shape 319"/>
          <p:cNvSpPr/>
          <p:nvPr/>
        </p:nvSpPr>
        <p:spPr>
          <a:xfrm>
            <a:off x="2428860" y="1709672"/>
            <a:ext cx="1932188" cy="186221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Shape 319"/>
          <p:cNvSpPr/>
          <p:nvPr/>
        </p:nvSpPr>
        <p:spPr>
          <a:xfrm>
            <a:off x="68044" y="1714494"/>
            <a:ext cx="1932188" cy="1862210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4" name="Shape 1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0400" y="1808032"/>
            <a:ext cx="1811724" cy="181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00298" y="1800000"/>
            <a:ext cx="1810800" cy="18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1980000" y="2607679"/>
            <a:ext cx="477300" cy="3357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320000" y="2607679"/>
            <a:ext cx="477300" cy="3357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6696000" y="2628000"/>
            <a:ext cx="477300" cy="3357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108000" y="3763626"/>
            <a:ext cx="1643074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User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1928794" y="3557076"/>
            <a:ext cx="26760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Tech. Support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1" name="Shape 131"/>
          <p:cNvSpPr txBox="1"/>
          <p:nvPr/>
        </p:nvSpPr>
        <p:spPr>
          <a:xfrm>
            <a:off x="4608000" y="3557076"/>
            <a:ext cx="24273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Quality Assurance 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6870032" y="3557076"/>
            <a:ext cx="22740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Development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134" name="Shape 13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190356" y="1785932"/>
            <a:ext cx="1810800" cy="18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857752" y="1802737"/>
            <a:ext cx="1810800" cy="18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5000628" y="1950298"/>
            <a:ext cx="625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rgbClr val="FFFFFF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QC</a:t>
            </a:r>
            <a:endParaRPr sz="1200" b="1" dirty="0">
              <a:solidFill>
                <a:srgbClr val="FFFFFF"/>
              </a:solidFill>
              <a:latin typeface="+mj-lt"/>
              <a:ea typeface="微軟正黑體" pitchFamily="34" charset="-120"/>
              <a:cs typeface="Roboto"/>
              <a:sym typeface="Roboto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5572132" y="1807422"/>
            <a:ext cx="625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rgbClr val="FF0000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BUG</a:t>
            </a:r>
            <a:endParaRPr sz="1200" b="1" dirty="0">
              <a:solidFill>
                <a:srgbClr val="FF0000"/>
              </a:solidFill>
              <a:latin typeface="+mj-lt"/>
              <a:ea typeface="微軟正黑體" pitchFamily="34" charset="-120"/>
              <a:cs typeface="Roboto"/>
              <a:sym typeface="Roboto"/>
            </a:endParaRPr>
          </a:p>
        </p:txBody>
      </p:sp>
      <p:sp>
        <p:nvSpPr>
          <p:cNvPr id="18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ea typeface="微軟正黑體" pitchFamily="34" charset="-120"/>
              </a:rPr>
              <a:t>QNAP Support Ticket Lifecycle</a:t>
            </a:r>
            <a:endParaRPr lang="zh-TW" altLang="en-US" sz="32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noProof="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QNAP Support Ticket Lifecycle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6" name="Shape 254"/>
          <p:cNvSpPr/>
          <p:nvPr/>
        </p:nvSpPr>
        <p:spPr>
          <a:xfrm>
            <a:off x="643538" y="1285866"/>
            <a:ext cx="3857652" cy="1214446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28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8" name="Shape 117"/>
          <p:cNvSpPr txBox="1">
            <a:spLocks/>
          </p:cNvSpPr>
          <p:nvPr/>
        </p:nvSpPr>
        <p:spPr>
          <a:xfrm>
            <a:off x="786414" y="1428742"/>
            <a:ext cx="3999900" cy="128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>
              <a:buClr>
                <a:schemeClr val="bg1"/>
              </a:buClr>
              <a:buSzPct val="80000"/>
              <a:buChar char="●"/>
            </a:pPr>
            <a:r>
              <a:rPr lang="en-US" altLang="zh-TW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Issue Category</a:t>
            </a:r>
          </a:p>
          <a:p>
            <a:pPr marL="449263" lvl="0">
              <a:buClr>
                <a:schemeClr val="bg1"/>
              </a:buClr>
              <a:buSzPct val="80000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By NAS functions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9" name="Shape 254"/>
          <p:cNvSpPr/>
          <p:nvPr/>
        </p:nvSpPr>
        <p:spPr>
          <a:xfrm>
            <a:off x="643538" y="2714626"/>
            <a:ext cx="3857652" cy="1928826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28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85786" y="2798688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en-US" altLang="zh-TW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Issues Type</a:t>
            </a:r>
            <a:endParaRPr sz="18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en-US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 Configurations 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Function Abnormal 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Features Request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Shape 254"/>
          <p:cNvSpPr/>
          <p:nvPr/>
        </p:nvSpPr>
        <p:spPr>
          <a:xfrm>
            <a:off x="4715504" y="1285866"/>
            <a:ext cx="3857652" cy="3357586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2800" b="1" dirty="0" smtClean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786942" y="1357304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en-US" altLang="zh-TW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Issue Investigation</a:t>
            </a:r>
            <a:endParaRPr sz="18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Hand by hand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Function Abnormal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■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Remote Check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■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Reproduce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AutoNum type="alphaLcPeriod"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Report to PM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en-US" altLang="zh-TW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Confirm Issue Solved</a:t>
            </a:r>
            <a:endParaRPr sz="18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en-US" altLang="zh-TW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Close </a:t>
            </a:r>
            <a:r>
              <a:rPr lang="en-US" altLang="zh-TW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Case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en-US" sz="18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Survey</a:t>
            </a:r>
            <a:endParaRPr sz="18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1" name="圖片 10" descr="ques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2787774"/>
            <a:ext cx="1143007" cy="2147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8" cy="5143498"/>
          </a:xfrm>
          <a:prstGeom prst="rect">
            <a:avLst/>
          </a:prstGeom>
        </p:spPr>
      </p:pic>
      <p:sp>
        <p:nvSpPr>
          <p:cNvPr id="5" name="Shape 60"/>
          <p:cNvSpPr txBox="1">
            <a:spLocks/>
          </p:cNvSpPr>
          <p:nvPr/>
        </p:nvSpPr>
        <p:spPr>
          <a:xfrm>
            <a:off x="0" y="1857370"/>
            <a:ext cx="9144032" cy="126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What is Helpdesk?</a:t>
            </a:r>
          </a:p>
          <a:p>
            <a:pPr lvl="0" algn="ctr">
              <a:buClr>
                <a:schemeClr val="dk1"/>
              </a:buClr>
              <a:buSzPts val="5200"/>
            </a:pP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11"/>
          <p:cNvSpPr/>
          <p:nvPr/>
        </p:nvSpPr>
        <p:spPr>
          <a:xfrm>
            <a:off x="285720" y="178593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28596" y="-1000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什麼是支援平台Helpdesk？</a:t>
            </a:r>
            <a:endParaRPr dirty="0"/>
          </a:p>
        </p:txBody>
      </p:sp>
      <p:pic>
        <p:nvPicPr>
          <p:cNvPr id="151" name="Shape 1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57227" y="1952030"/>
            <a:ext cx="7643863" cy="3191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hape 66"/>
          <p:cNvSpPr txBox="1">
            <a:spLocks/>
          </p:cNvSpPr>
          <p:nvPr/>
        </p:nvSpPr>
        <p:spPr>
          <a:xfrm>
            <a:off x="0" y="357172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What is Helpdesk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？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28596" y="1142990"/>
            <a:ext cx="8715404" cy="500066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28596" y="1214428"/>
            <a:ext cx="82153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Helpdesk allows support engineer 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using remote session  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to 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help your issues.</a:t>
            </a:r>
            <a:endParaRPr lang="zh-TW" altLang="en-US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2808000" y="2285998"/>
            <a:ext cx="857256" cy="428628"/>
          </a:xfrm>
          <a:prstGeom prst="rightArrow">
            <a:avLst/>
          </a:prstGeom>
          <a:ln w="254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5500694" y="2285998"/>
            <a:ext cx="857256" cy="428628"/>
          </a:xfrm>
          <a:prstGeom prst="rightArrow">
            <a:avLst/>
          </a:prstGeom>
          <a:ln w="254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142844" y="1932798"/>
            <a:ext cx="1143008" cy="500066"/>
          </a:xfrm>
          <a:prstGeom prst="wedgeRectCallout">
            <a:avLst>
              <a:gd name="adj1" fmla="val 35881"/>
              <a:gd name="adj2" fmla="val 15995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44000" y="1932798"/>
            <a:ext cx="12144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3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My NAS </a:t>
            </a:r>
          </a:p>
          <a:p>
            <a:pPr lvl="0" algn="ctr"/>
            <a:r>
              <a:rPr lang="en-US" altLang="zh-TW" sz="13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is abnormal.</a:t>
            </a:r>
            <a:endParaRPr lang="zh-TW" altLang="en-US" sz="13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4" name="矩形圖說文字 13"/>
          <p:cNvSpPr/>
          <p:nvPr/>
        </p:nvSpPr>
        <p:spPr>
          <a:xfrm>
            <a:off x="6715140" y="1928808"/>
            <a:ext cx="1071570" cy="504056"/>
          </a:xfrm>
          <a:prstGeom prst="wedgeRectCallout">
            <a:avLst>
              <a:gd name="adj1" fmla="val 36273"/>
              <a:gd name="adj2" fmla="val 1064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660000" y="2000816"/>
            <a:ext cx="115953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3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 can help!</a:t>
            </a:r>
            <a:endParaRPr lang="zh-TW" altLang="en-US" sz="13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Shape 233"/>
          <p:cNvSpPr/>
          <p:nvPr/>
        </p:nvSpPr>
        <p:spPr>
          <a:xfrm>
            <a:off x="3857620" y="2214560"/>
            <a:ext cx="1357322" cy="357190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29058" y="2202418"/>
            <a:ext cx="1214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Helpdesk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611"/>
          <p:cNvSpPr/>
          <p:nvPr/>
        </p:nvSpPr>
        <p:spPr>
          <a:xfrm>
            <a:off x="285720" y="178593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How to Use Helpdesk? (1/2) 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28596" y="1142990"/>
            <a:ext cx="8715404" cy="500066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00034" y="1214428"/>
            <a:ext cx="82153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Using Helpdesk to submit your issue to the support team.</a:t>
            </a:r>
            <a:endParaRPr lang="zh-TW" altLang="en-US" sz="1700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Roboto"/>
              <a:sym typeface="Roboto"/>
            </a:endParaRPr>
          </a:p>
        </p:txBody>
      </p:sp>
      <p:pic>
        <p:nvPicPr>
          <p:cNvPr id="12" name="圖片 11" descr="未命名-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3206"/>
            <a:ext cx="2714114" cy="214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未命名-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084" y="2643206"/>
            <a:ext cx="2460916" cy="214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群組 19"/>
          <p:cNvGrpSpPr/>
          <p:nvPr/>
        </p:nvGrpSpPr>
        <p:grpSpPr>
          <a:xfrm>
            <a:off x="3663603" y="2786064"/>
            <a:ext cx="2441223" cy="857256"/>
            <a:chOff x="3663603" y="2643188"/>
            <a:chExt cx="2441223" cy="857256"/>
          </a:xfrm>
        </p:grpSpPr>
        <p:pic>
          <p:nvPicPr>
            <p:cNvPr id="9" name="圖片 8" descr="未命名-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3603" y="2643188"/>
              <a:ext cx="2051405" cy="857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矩形 13"/>
            <p:cNvSpPr/>
            <p:nvPr/>
          </p:nvSpPr>
          <p:spPr>
            <a:xfrm>
              <a:off x="4176000" y="2989124"/>
              <a:ext cx="1928826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  <a:cs typeface="Calibri" pitchFamily="34" charset="0"/>
                </a:rPr>
                <a:t>Helpdesk</a:t>
              </a:r>
              <a:endParaRPr lang="zh-TW" altLang="en-US" sz="17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Calibri" pitchFamily="34" charset="0"/>
              </a:endParaRPr>
            </a:p>
          </p:txBody>
        </p:sp>
      </p:grpSp>
      <p:sp>
        <p:nvSpPr>
          <p:cNvPr id="16" name="矩形圖說文字 15"/>
          <p:cNvSpPr/>
          <p:nvPr/>
        </p:nvSpPr>
        <p:spPr>
          <a:xfrm>
            <a:off x="683568" y="2000246"/>
            <a:ext cx="1224136" cy="571504"/>
          </a:xfrm>
          <a:prstGeom prst="wedgeRectCallout">
            <a:avLst>
              <a:gd name="adj1" fmla="val -41570"/>
              <a:gd name="adj2" fmla="val 10254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95536" y="2016000"/>
            <a:ext cx="1857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My NAS is abnormal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1928794" y="3357568"/>
            <a:ext cx="1571636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>
            <a:off x="5857884" y="3357568"/>
            <a:ext cx="1571636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右箭號 27"/>
          <p:cNvSpPr/>
          <p:nvPr/>
        </p:nvSpPr>
        <p:spPr>
          <a:xfrm flipH="1">
            <a:off x="1357290" y="4429138"/>
            <a:ext cx="6072230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Shape 233"/>
          <p:cNvSpPr/>
          <p:nvPr/>
        </p:nvSpPr>
        <p:spPr>
          <a:xfrm>
            <a:off x="2000232" y="2633690"/>
            <a:ext cx="1357322" cy="509564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08000" y="2628000"/>
            <a:ext cx="1500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Input your question.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9" name="圖片 28" descr="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422" y="2071684"/>
            <a:ext cx="571486" cy="571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Shape 233"/>
          <p:cNvSpPr/>
          <p:nvPr/>
        </p:nvSpPr>
        <p:spPr>
          <a:xfrm>
            <a:off x="5929322" y="2643188"/>
            <a:ext cx="1357322" cy="509564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29322" y="2628000"/>
            <a:ext cx="1357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Submit your ticket.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0" name="圖片 29" descr="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12" y="2089686"/>
            <a:ext cx="571486" cy="571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Shape 233"/>
          <p:cNvSpPr/>
          <p:nvPr/>
        </p:nvSpPr>
        <p:spPr>
          <a:xfrm>
            <a:off x="2446282" y="3929072"/>
            <a:ext cx="4554610" cy="366688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589158" y="3960000"/>
            <a:ext cx="4429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System will send Ticket ID through email to you.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1" name="圖片 30" descr="1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670" y="3816000"/>
            <a:ext cx="571486" cy="571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1"/>
          <p:cNvSpPr/>
          <p:nvPr/>
        </p:nvSpPr>
        <p:spPr>
          <a:xfrm>
            <a:off x="285720" y="178593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428992" y="2143122"/>
            <a:ext cx="2500330" cy="2500330"/>
          </a:xfrm>
          <a:prstGeom prst="roundRect">
            <a:avLst>
              <a:gd name="adj" fmla="val 10826"/>
            </a:avLst>
          </a:prstGeom>
          <a:solidFill>
            <a:srgbClr val="003399">
              <a:alpha val="86667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How to use Helpdesk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？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(2/2) 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28596" y="1142990"/>
            <a:ext cx="8715404" cy="500066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00034" y="1214428"/>
            <a:ext cx="8215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Support team will answer within 24 hours for your question!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Roboto"/>
              <a:sym typeface="Roboto"/>
            </a:endParaRPr>
          </a:p>
        </p:txBody>
      </p:sp>
      <p:pic>
        <p:nvPicPr>
          <p:cNvPr id="12" name="圖片 11" descr="未命名-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39" y="2143122"/>
            <a:ext cx="2714113" cy="214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向右箭號 24"/>
          <p:cNvSpPr/>
          <p:nvPr/>
        </p:nvSpPr>
        <p:spPr>
          <a:xfrm flipH="1">
            <a:off x="1285852" y="3714758"/>
            <a:ext cx="2571768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 flipH="1">
            <a:off x="5715008" y="2714626"/>
            <a:ext cx="1928826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3643306" y="3643320"/>
            <a:ext cx="2071702" cy="64294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643306" y="3758665"/>
            <a:ext cx="20717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Calibri" pitchFamily="34" charset="0"/>
              </a:rPr>
              <a:t>Helpdesk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Calibri" pitchFamily="34" charset="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Calibri" pitchFamily="34" charset="0"/>
              </a:rPr>
              <a:t>Server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36" name="Shape 233"/>
          <p:cNvSpPr/>
          <p:nvPr/>
        </p:nvSpPr>
        <p:spPr>
          <a:xfrm>
            <a:off x="1643042" y="1857370"/>
            <a:ext cx="1928826" cy="714380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20000" y="1857370"/>
            <a:ext cx="19928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Input your ticket ID at Helpdesk to approve remote access.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6" name="圖片 25" descr="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707654"/>
            <a:ext cx="398824" cy="398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Shape 233"/>
          <p:cNvSpPr/>
          <p:nvPr/>
        </p:nvSpPr>
        <p:spPr>
          <a:xfrm>
            <a:off x="1285852" y="4143386"/>
            <a:ext cx="2494060" cy="1000114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233"/>
          <p:cNvSpPr/>
          <p:nvPr/>
        </p:nvSpPr>
        <p:spPr>
          <a:xfrm>
            <a:off x="6072198" y="1857370"/>
            <a:ext cx="2286016" cy="785818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41988" y="1879253"/>
            <a:ext cx="23162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If required, support team will request remote access permission.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32000" y="4165269"/>
            <a:ext cx="2519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After support session, support team will confirm the issue is solved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and satisfaction survey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email. 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7" name="圖片 26" descr="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8" y="1714494"/>
            <a:ext cx="398824" cy="398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 descr="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00" y="4071948"/>
            <a:ext cx="398824" cy="398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未命名-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084" y="2143122"/>
            <a:ext cx="2460916" cy="214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向右箭號 32"/>
          <p:cNvSpPr/>
          <p:nvPr/>
        </p:nvSpPr>
        <p:spPr>
          <a:xfrm flipH="1">
            <a:off x="5735418" y="3714758"/>
            <a:ext cx="2479919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Shape 233"/>
          <p:cNvSpPr/>
          <p:nvPr/>
        </p:nvSpPr>
        <p:spPr>
          <a:xfrm>
            <a:off x="4704046" y="4287402"/>
            <a:ext cx="2244218" cy="804628"/>
          </a:xfrm>
          <a:prstGeom prst="parallelogram">
            <a:avLst>
              <a:gd name="adj" fmla="val 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圖片 28" descr="1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128" y="3964791"/>
            <a:ext cx="398824" cy="398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 30"/>
          <p:cNvSpPr/>
          <p:nvPr/>
        </p:nvSpPr>
        <p:spPr>
          <a:xfrm>
            <a:off x="4775484" y="4287402"/>
            <a:ext cx="21727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Support team connect to your NAS through Helpdesk.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3" name="向右箭號 22"/>
          <p:cNvSpPr/>
          <p:nvPr/>
        </p:nvSpPr>
        <p:spPr>
          <a:xfrm flipH="1">
            <a:off x="1714480" y="2714626"/>
            <a:ext cx="2143140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3643306" y="2285998"/>
            <a:ext cx="2408595" cy="857256"/>
            <a:chOff x="3663603" y="2643188"/>
            <a:chExt cx="2408595" cy="857256"/>
          </a:xfrm>
        </p:grpSpPr>
        <p:pic>
          <p:nvPicPr>
            <p:cNvPr id="15" name="圖片 14" descr="未命名-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3603" y="2643188"/>
              <a:ext cx="2051405" cy="857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矩形 15"/>
            <p:cNvSpPr/>
            <p:nvPr/>
          </p:nvSpPr>
          <p:spPr>
            <a:xfrm>
              <a:off x="4143372" y="3000378"/>
              <a:ext cx="19288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  <a:cs typeface="Calibri" pitchFamily="34" charset="0"/>
                </a:rPr>
                <a:t>Helpdesk</a:t>
              </a:r>
              <a:endPara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Calibri" pitchFamily="34" charset="0"/>
              </a:endParaRPr>
            </a:p>
          </p:txBody>
        </p:sp>
      </p:grpSp>
      <p:sp>
        <p:nvSpPr>
          <p:cNvPr id="3" name="圓角化對角線角落矩形 2"/>
          <p:cNvSpPr/>
          <p:nvPr/>
        </p:nvSpPr>
        <p:spPr>
          <a:xfrm>
            <a:off x="6057157" y="3278063"/>
            <a:ext cx="1943867" cy="48060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1">
              <a:lumMod val="75000"/>
              <a:alpha val="92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bg1"/>
                </a:solidFill>
                <a:ea typeface="微軟正黑體" pitchFamily="34" charset="-120"/>
                <a:cs typeface="Arial"/>
              </a:rPr>
              <a:t>Unique encrypted </a:t>
            </a:r>
            <a:endParaRPr lang="en-US" altLang="zh-TW" b="1" dirty="0" smtClean="0">
              <a:solidFill>
                <a:schemeClr val="bg1"/>
              </a:solidFill>
              <a:ea typeface="微軟正黑體" pitchFamily="34" charset="-120"/>
              <a:cs typeface="Arial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  <a:cs typeface="Arial"/>
              </a:rPr>
              <a:t>key </a:t>
            </a:r>
            <a:r>
              <a:rPr lang="en-US" altLang="zh-TW" b="1" dirty="0">
                <a:solidFill>
                  <a:schemeClr val="bg1"/>
                </a:solidFill>
                <a:ea typeface="微軟正黑體" pitchFamily="34" charset="-120"/>
                <a:cs typeface="Arial"/>
              </a:rPr>
              <a:t>with </a:t>
            </a:r>
            <a:r>
              <a:rPr lang="en-US" altLang="zh-TW" b="1" dirty="0">
                <a:solidFill>
                  <a:srgbClr val="FFFF00"/>
                </a:solidFill>
                <a:ea typeface="微軟正黑體" pitchFamily="34" charset="-120"/>
                <a:cs typeface="Arial"/>
              </a:rPr>
              <a:t>AES-256 </a:t>
            </a:r>
            <a:r>
              <a:rPr lang="en-US" altLang="zh-TW" b="1" dirty="0" smtClean="0">
                <a:solidFill>
                  <a:srgbClr val="FFFF00"/>
                </a:solidFill>
                <a:ea typeface="微軟正黑體" pitchFamily="34" charset="-120"/>
                <a:cs typeface="Arial"/>
              </a:rPr>
              <a:t>bit</a:t>
            </a:r>
            <a:endParaRPr lang="zh-TW" altLang="en-US" b="1" dirty="0">
              <a:solidFill>
                <a:srgbClr val="FFFF00"/>
              </a:solidFill>
              <a:ea typeface="微軟正黑體" pitchFamily="34" charset="-120"/>
              <a:cs typeface="Arial"/>
            </a:endParaRPr>
          </a:p>
        </p:txBody>
      </p:sp>
      <p:pic>
        <p:nvPicPr>
          <p:cNvPr id="1026" name="Picture 2" descr="「key icon」的圖片搜尋結果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40" y="3532647"/>
            <a:ext cx="465497" cy="465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611"/>
          <p:cNvSpPr/>
          <p:nvPr/>
        </p:nvSpPr>
        <p:spPr>
          <a:xfrm>
            <a:off x="285720" y="178593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8" name="Shape 304"/>
          <p:cNvSpPr/>
          <p:nvPr/>
        </p:nvSpPr>
        <p:spPr>
          <a:xfrm>
            <a:off x="214282" y="4273637"/>
            <a:ext cx="1837438" cy="298377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endParaRPr lang="en-US" sz="2000" b="1" dirty="0" smtClean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324212" y="4214824"/>
            <a:ext cx="1727508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General question</a:t>
            </a:r>
            <a:endParaRPr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3494332" y="4320000"/>
            <a:ext cx="2085780" cy="590314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From general to specified questions</a:t>
            </a:r>
            <a:endParaRPr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4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What resource is available at Helpdesk 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？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428596" y="1142990"/>
            <a:ext cx="8715404" cy="500066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CC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00034" y="1214428"/>
            <a:ext cx="8215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Every channel that can help you is prepared in Helpdesk.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Roboto"/>
              <a:sym typeface="Roboto"/>
            </a:endParaRPr>
          </a:p>
        </p:txBody>
      </p:sp>
      <p:sp>
        <p:nvSpPr>
          <p:cNvPr id="42" name="Shape 233"/>
          <p:cNvSpPr/>
          <p:nvPr/>
        </p:nvSpPr>
        <p:spPr>
          <a:xfrm>
            <a:off x="214282" y="3071816"/>
            <a:ext cx="1143008" cy="714380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233"/>
          <p:cNvSpPr/>
          <p:nvPr/>
        </p:nvSpPr>
        <p:spPr>
          <a:xfrm>
            <a:off x="214282" y="2143122"/>
            <a:ext cx="1143008" cy="928694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216000" y="3070133"/>
            <a:ext cx="116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Find the drive or other devices that are compatible with QNAP NAS.</a:t>
            </a:r>
            <a:endParaRPr sz="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8" name="Shape 233"/>
          <p:cNvSpPr/>
          <p:nvPr/>
        </p:nvSpPr>
        <p:spPr>
          <a:xfrm>
            <a:off x="1496892" y="3071816"/>
            <a:ext cx="1146282" cy="714380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233"/>
          <p:cNvSpPr/>
          <p:nvPr/>
        </p:nvSpPr>
        <p:spPr>
          <a:xfrm>
            <a:off x="1475656" y="2143122"/>
            <a:ext cx="1146282" cy="928694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233"/>
          <p:cNvSpPr/>
          <p:nvPr/>
        </p:nvSpPr>
        <p:spPr>
          <a:xfrm>
            <a:off x="2786050" y="3071816"/>
            <a:ext cx="1143008" cy="714380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233"/>
          <p:cNvSpPr/>
          <p:nvPr/>
        </p:nvSpPr>
        <p:spPr>
          <a:xfrm>
            <a:off x="2786050" y="2143122"/>
            <a:ext cx="1143008" cy="928694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233"/>
          <p:cNvSpPr/>
          <p:nvPr/>
        </p:nvSpPr>
        <p:spPr>
          <a:xfrm>
            <a:off x="4071934" y="3071816"/>
            <a:ext cx="1785950" cy="714380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233"/>
          <p:cNvSpPr/>
          <p:nvPr/>
        </p:nvSpPr>
        <p:spPr>
          <a:xfrm>
            <a:off x="4071934" y="2143122"/>
            <a:ext cx="1785950" cy="928694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233"/>
          <p:cNvSpPr/>
          <p:nvPr/>
        </p:nvSpPr>
        <p:spPr>
          <a:xfrm>
            <a:off x="6000760" y="3071816"/>
            <a:ext cx="1643074" cy="714380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233"/>
          <p:cNvSpPr/>
          <p:nvPr/>
        </p:nvSpPr>
        <p:spPr>
          <a:xfrm>
            <a:off x="6000760" y="2143122"/>
            <a:ext cx="1643074" cy="928694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233"/>
          <p:cNvSpPr/>
          <p:nvPr/>
        </p:nvSpPr>
        <p:spPr>
          <a:xfrm>
            <a:off x="7786710" y="3071816"/>
            <a:ext cx="1143008" cy="714380"/>
          </a:xfrm>
          <a:prstGeom prst="parallelogram">
            <a:avLst>
              <a:gd name="adj" fmla="val 0"/>
            </a:avLst>
          </a:prstGeom>
          <a:solidFill>
            <a:srgbClr val="0070C0">
              <a:alpha val="90000"/>
            </a:srgb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233"/>
          <p:cNvSpPr/>
          <p:nvPr/>
        </p:nvSpPr>
        <p:spPr>
          <a:xfrm>
            <a:off x="7786710" y="2143122"/>
            <a:ext cx="1143008" cy="928694"/>
          </a:xfrm>
          <a:prstGeom prst="parallelogram">
            <a:avLst>
              <a:gd name="adj" fmla="val 0"/>
            </a:avLst>
          </a:prstGeom>
          <a:solidFill>
            <a:srgbClr val="003399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4212000" y="3107034"/>
            <a:ext cx="1670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Online  Application Note and  Frequencies Asked Question.</a:t>
            </a:r>
            <a:endParaRPr sz="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7776000" y="3107684"/>
            <a:ext cx="1248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Submit your help request  to QNAP support team.</a:t>
            </a:r>
            <a:endParaRPr sz="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048000" y="3137084"/>
            <a:ext cx="164307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Roboto"/>
              </a:rPr>
              <a:t>Find the most popular questions and answers.</a:t>
            </a:r>
            <a:endParaRPr sz="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2808000" y="3107684"/>
            <a:ext cx="11667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The  QTS build in online help document.</a:t>
            </a:r>
            <a:endParaRPr sz="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1476000" y="3070133"/>
            <a:ext cx="1213186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Roboto"/>
                <a:sym typeface="Roboto"/>
              </a:rPr>
              <a:t>All the basic knowledge relate to configure QNAP NAS.</a:t>
            </a:r>
            <a:endParaRPr sz="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71" name="圖片 70" descr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 descr="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56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圖片 72" descr="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圖片 73" descr="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6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圖片 74" descr="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702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 descr="1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5338" y="1857370"/>
            <a:ext cx="357190" cy="357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向右箭號 76"/>
          <p:cNvSpPr/>
          <p:nvPr/>
        </p:nvSpPr>
        <p:spPr>
          <a:xfrm>
            <a:off x="214282" y="3888000"/>
            <a:ext cx="8643998" cy="285752"/>
          </a:xfrm>
          <a:prstGeom prst="rightArrow">
            <a:avLst>
              <a:gd name="adj1" fmla="val 50000"/>
              <a:gd name="adj2" fmla="val 86341"/>
            </a:avLst>
          </a:prstGeom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4" name="群組 83"/>
          <p:cNvGrpSpPr/>
          <p:nvPr/>
        </p:nvGrpSpPr>
        <p:grpSpPr>
          <a:xfrm>
            <a:off x="226748" y="2268000"/>
            <a:ext cx="8726152" cy="699300"/>
            <a:chOff x="226748" y="2240555"/>
            <a:chExt cx="8726152" cy="699300"/>
          </a:xfrm>
        </p:grpSpPr>
        <p:sp>
          <p:nvSpPr>
            <p:cNvPr id="187" name="Shape 187"/>
            <p:cNvSpPr txBox="1"/>
            <p:nvPr/>
          </p:nvSpPr>
          <p:spPr>
            <a:xfrm>
              <a:off x="7776000" y="2564555"/>
              <a:ext cx="11769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Help Request</a:t>
              </a:r>
              <a:endParaRPr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88" name="Shape 188"/>
            <p:cNvSpPr txBox="1"/>
            <p:nvPr/>
          </p:nvSpPr>
          <p:spPr>
            <a:xfrm>
              <a:off x="1351600" y="2526195"/>
              <a:ext cx="14202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NAS</a:t>
              </a:r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User Manual</a:t>
              </a:r>
              <a:endParaRPr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89" name="Shape 189"/>
            <p:cNvSpPr txBox="1"/>
            <p:nvPr/>
          </p:nvSpPr>
          <p:spPr>
            <a:xfrm>
              <a:off x="2808000" y="2564555"/>
              <a:ext cx="1143008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Help Center</a:t>
              </a:r>
              <a:endParaRPr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90" name="Shape 190"/>
            <p:cNvSpPr txBox="1"/>
            <p:nvPr/>
          </p:nvSpPr>
          <p:spPr>
            <a:xfrm>
              <a:off x="4284000" y="2564555"/>
              <a:ext cx="20289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Tutorial &amp; FAQ </a:t>
              </a:r>
              <a:endParaRPr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6003700" y="2564555"/>
              <a:ext cx="1711572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Knowledge Base</a:t>
              </a:r>
              <a:endParaRPr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92" name="Shape 192"/>
            <p:cNvSpPr txBox="1"/>
            <p:nvPr/>
          </p:nvSpPr>
          <p:spPr>
            <a:xfrm>
              <a:off x="226748" y="2526195"/>
              <a:ext cx="11769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Compatibility List</a:t>
              </a:r>
              <a:endParaRPr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182" name="Shape 182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637227" y="2252342"/>
              <a:ext cx="235522" cy="319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Shape 183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1944000" y="2251125"/>
              <a:ext cx="225119" cy="314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Shape 183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3249479" y="2240555"/>
              <a:ext cx="170629" cy="314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Shape 183"/>
            <p:cNvPicPr preferRelativeResize="0"/>
            <p:nvPr/>
          </p:nvPicPr>
          <p:blipFill>
            <a:blip r:embed="rId12"/>
            <a:stretch>
              <a:fillRect/>
            </a:stretch>
          </p:blipFill>
          <p:spPr>
            <a:xfrm>
              <a:off x="4644000" y="2268000"/>
              <a:ext cx="476448" cy="277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Shape 183"/>
            <p:cNvPicPr preferRelativeResize="0"/>
            <p:nvPr/>
          </p:nvPicPr>
          <p:blipFill>
            <a:blip r:embed="rId13"/>
            <a:stretch>
              <a:fillRect/>
            </a:stretch>
          </p:blipFill>
          <p:spPr>
            <a:xfrm>
              <a:off x="6749226" y="2268000"/>
              <a:ext cx="184388" cy="282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Shape 183"/>
            <p:cNvPicPr preferRelativeResize="0"/>
            <p:nvPr/>
          </p:nvPicPr>
          <p:blipFill>
            <a:blip r:embed="rId14"/>
            <a:stretch>
              <a:fillRect/>
            </a:stretch>
          </p:blipFill>
          <p:spPr>
            <a:xfrm>
              <a:off x="8280000" y="2268000"/>
              <a:ext cx="291435" cy="2788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" name="Shape 304"/>
          <p:cNvSpPr/>
          <p:nvPr/>
        </p:nvSpPr>
        <p:spPr>
          <a:xfrm>
            <a:off x="6643702" y="4286262"/>
            <a:ext cx="1837438" cy="298377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endParaRPr lang="en-US" sz="2000" b="1" dirty="0" smtClean="0">
              <a:solidFill>
                <a:schemeClr val="l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50" name="Shape 177"/>
          <p:cNvSpPr txBox="1"/>
          <p:nvPr/>
        </p:nvSpPr>
        <p:spPr>
          <a:xfrm>
            <a:off x="6660000" y="4227449"/>
            <a:ext cx="2143108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Specified question</a:t>
            </a:r>
            <a:endParaRPr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Helpdesk Kind Reminder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394876" y="1358990"/>
            <a:ext cx="1928826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en-US" altLang="zh-TW" b="1" dirty="0" smtClean="0">
                <a:latin typeface="+mj-lt"/>
                <a:ea typeface="微軟正黑體" pitchFamily="34" charset="-120"/>
              </a:rPr>
              <a:t> The </a:t>
            </a:r>
            <a:r>
              <a:rPr lang="en-US" altLang="zh-TW" b="1" dirty="0" smtClean="0">
                <a:latin typeface="+mj-lt"/>
                <a:ea typeface="微軟正黑體" pitchFamily="34" charset="-120"/>
              </a:rPr>
              <a:t>system logs will </a:t>
            </a:r>
            <a:r>
              <a:rPr lang="en-US" altLang="zh-TW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never include your personal data such as stored files or passwords.</a:t>
            </a:r>
            <a:endParaRPr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4643438" y="1368475"/>
            <a:ext cx="1928826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en-US" altLang="zh-TW" b="1" dirty="0" smtClean="0">
                <a:latin typeface="+mj-lt"/>
                <a:ea typeface="微軟正黑體" pitchFamily="34" charset="-120"/>
              </a:rPr>
              <a:t>You can turn off the remote support session at any time.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2500298" y="1368475"/>
            <a:ext cx="1928826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en-US" altLang="zh-TW" b="1" dirty="0" smtClean="0">
                <a:latin typeface="+mj-lt"/>
                <a:ea typeface="微軟正黑體" pitchFamily="34" charset="-120"/>
              </a:rPr>
              <a:t>You can encrypt one or more shared folders before submitting the ticket. </a:t>
            </a:r>
            <a:endParaRPr lang="zh-TW" altLang="en-US" b="1" dirty="0">
              <a:latin typeface="+mj-lt"/>
              <a:ea typeface="微軟正黑體" pitchFamily="34" charset="-120"/>
            </a:endParaRPr>
          </a:p>
        </p:txBody>
      </p:sp>
      <p:pic>
        <p:nvPicPr>
          <p:cNvPr id="215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2844" y="1000114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214546" y="1000114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357686" y="1000114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329" y="-18574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129" y="-18351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9454" y="-1857406"/>
            <a:ext cx="486975" cy="4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1446" y="-1857406"/>
            <a:ext cx="486975" cy="48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213"/>
          <p:cNvSpPr/>
          <p:nvPr/>
        </p:nvSpPr>
        <p:spPr>
          <a:xfrm>
            <a:off x="6786578" y="1357304"/>
            <a:ext cx="1928826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en-US" altLang="zh-TW" b="1" dirty="0" smtClean="0">
                <a:latin typeface="+mj-lt"/>
                <a:ea typeface="微軟正黑體" pitchFamily="34" charset="-120"/>
              </a:rPr>
              <a:t>Every remote support session will have record for tracking. 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</p:txBody>
      </p:sp>
      <p:pic>
        <p:nvPicPr>
          <p:cNvPr id="32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72264" y="1000114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3003798"/>
            <a:ext cx="6226100" cy="201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" name="Shape 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7686" y="3000378"/>
            <a:ext cx="4608018" cy="20103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" y="0"/>
            <a:ext cx="9128316" cy="5143498"/>
          </a:xfrm>
          <a:prstGeom prst="rect">
            <a:avLst/>
          </a:prstGeom>
        </p:spPr>
      </p:pic>
      <p:sp>
        <p:nvSpPr>
          <p:cNvPr id="22" name="Shape 60"/>
          <p:cNvSpPr txBox="1">
            <a:spLocks/>
          </p:cNvSpPr>
          <p:nvPr/>
        </p:nvSpPr>
        <p:spPr>
          <a:xfrm>
            <a:off x="0" y="785800"/>
            <a:ext cx="9144032" cy="98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Case Study</a:t>
            </a:r>
            <a:endParaRPr kumimoji="0" lang="zh-TW" altLang="en-US" sz="3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143108" y="1714494"/>
            <a:ext cx="47863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/>
                </a:solidFill>
              </a:rPr>
              <a:t>There are 8 folders in Media Folder but user only found 2 videos in Video Station. User submit a helpdesk ticket via helpdesk app ...</a:t>
            </a: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</a:rPr>
              <a:t/>
            </a:r>
            <a:br>
              <a:rPr lang="en-US" altLang="zh-TW" sz="1600" b="1" dirty="0" smtClean="0">
                <a:solidFill>
                  <a:schemeClr val="bg1"/>
                </a:solidFill>
              </a:rPr>
            </a:b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圖片 23" descr="w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69" y="2714626"/>
            <a:ext cx="3553143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0" y="1500180"/>
            <a:ext cx="9144032" cy="12667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Have Trouble When Using QTS?</a:t>
            </a:r>
            <a:endParaRPr sz="3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28316" cy="5143498"/>
          </a:xfrm>
          <a:prstGeom prst="rect">
            <a:avLst/>
          </a:prstGeom>
        </p:spPr>
      </p:pic>
      <p:sp>
        <p:nvSpPr>
          <p:cNvPr id="5" name="Shape 60"/>
          <p:cNvSpPr txBox="1">
            <a:spLocks/>
          </p:cNvSpPr>
          <p:nvPr/>
        </p:nvSpPr>
        <p:spPr>
          <a:xfrm>
            <a:off x="0" y="1590720"/>
            <a:ext cx="9144032" cy="126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What is </a:t>
            </a:r>
            <a:r>
              <a:rPr lang="zh-TW" altLang="en-US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/>
            </a:r>
            <a:br>
              <a:rPr lang="zh-TW" altLang="en-US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lang="en-US" altLang="zh-TW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Diagnostic Tool?</a:t>
            </a:r>
            <a:endParaRPr kumimoji="0" lang="zh-TW" altLang="en-US" sz="3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85734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QNAP Diagnostic Tool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9" name="Shape 251"/>
          <p:cNvSpPr/>
          <p:nvPr/>
        </p:nvSpPr>
        <p:spPr>
          <a:xfrm>
            <a:off x="214282" y="3000378"/>
            <a:ext cx="2428892" cy="1332000"/>
          </a:xfrm>
          <a:prstGeom prst="chevron">
            <a:avLst>
              <a:gd name="adj" fmla="val 50000"/>
            </a:avLst>
          </a:prstGeom>
          <a:solidFill>
            <a:srgbClr val="C9DAF8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Report abnormal NAS resets</a:t>
            </a:r>
            <a:endParaRPr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252"/>
          <p:cNvSpPr/>
          <p:nvPr/>
        </p:nvSpPr>
        <p:spPr>
          <a:xfrm>
            <a:off x="2214546" y="3000378"/>
            <a:ext cx="2556900" cy="1332000"/>
          </a:xfrm>
          <a:prstGeom prst="chevron">
            <a:avLst>
              <a:gd name="adj" fmla="val 50000"/>
            </a:avLst>
          </a:prstGeom>
          <a:solidFill>
            <a:srgbClr val="A4C2F4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Support team identify issue note related to QTS</a:t>
            </a:r>
            <a:endParaRPr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253"/>
          <p:cNvSpPr/>
          <p:nvPr/>
        </p:nvSpPr>
        <p:spPr>
          <a:xfrm>
            <a:off x="4357686" y="3000378"/>
            <a:ext cx="2643206" cy="1332000"/>
          </a:xfrm>
          <a:prstGeom prst="chevron">
            <a:avLst>
              <a:gd name="adj" fmla="val 50000"/>
            </a:avLst>
          </a:prstGeom>
          <a:solidFill>
            <a:srgbClr val="6D9EEB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Install Diagnostic Tool to retrieve Kernel Log</a:t>
            </a:r>
            <a:endParaRPr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254"/>
          <p:cNvSpPr/>
          <p:nvPr/>
        </p:nvSpPr>
        <p:spPr>
          <a:xfrm>
            <a:off x="6583706" y="3000378"/>
            <a:ext cx="2560293" cy="13320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Improve diagnostic efficiency</a:t>
            </a:r>
            <a:endParaRPr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414"/>
          <p:cNvSpPr/>
          <p:nvPr/>
        </p:nvSpPr>
        <p:spPr>
          <a:xfrm>
            <a:off x="857224" y="1357304"/>
            <a:ext cx="7500990" cy="5000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248"/>
          <p:cNvSpPr txBox="1">
            <a:spLocks noGrp="1"/>
          </p:cNvSpPr>
          <p:nvPr>
            <p:ph type="body" idx="1"/>
          </p:nvPr>
        </p:nvSpPr>
        <p:spPr>
          <a:xfrm>
            <a:off x="828000" y="1368000"/>
            <a:ext cx="7500990" cy="428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7313" lvl="0" indent="-11113" algn="ctr">
              <a:buClr>
                <a:schemeClr val="bg1"/>
              </a:buClr>
              <a:buSzPct val="80000"/>
              <a:buNone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An Official App for support team and power user to diagnostic NAS issue</a:t>
            </a:r>
            <a:endParaRPr sz="1600" dirty="0">
              <a:solidFill>
                <a:srgbClr val="0D0D0D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00100" y="1955067"/>
            <a:ext cx="7072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285750">
              <a:spcBef>
                <a:spcPts val="1600"/>
              </a:spcBef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Download system log same as Helpdesk does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61950" lvl="0" indent="-2857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Acquire </a:t>
            </a:r>
            <a:r>
              <a:rPr lang="zh-TW" altLang="en-US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Linux  Kernel log and other information without the need of using SSH (Command</a:t>
            </a:r>
            <a:r>
              <a:rPr lang="zh-TW" altLang="en-US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Line)</a:t>
            </a:r>
            <a:endParaRPr lang="zh-TW" altLang="en-US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" name="圖片 20" descr="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48" y="3636581"/>
            <a:ext cx="1210661" cy="114974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14348" y="442913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Kernel Logs can identify errors including : </a:t>
            </a:r>
            <a:r>
              <a:rPr lang="zh-TW" alt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UNC</a:t>
            </a:r>
            <a:r>
              <a:rPr lang="zh-TW" alt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path error, abnormal hard reset, </a:t>
            </a:r>
            <a:r>
              <a:rPr lang="en-US" altLang="zh-TW" sz="12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Segfault</a:t>
            </a: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error…</a:t>
            </a:r>
            <a:endParaRPr lang="zh-TW" altLang="en-US" sz="12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r>
              <a:rPr lang="zh-TW" alt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/>
            </a:r>
            <a:br>
              <a:rPr lang="zh-TW" alt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428596" y="-10715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檔案系統分析器</a:t>
            </a:r>
            <a:endParaRPr sz="3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0" name="Shape 25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784" y="3071816"/>
            <a:ext cx="1801200" cy="17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File System Analyzer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8" name="Shape 414"/>
          <p:cNvSpPr/>
          <p:nvPr/>
        </p:nvSpPr>
        <p:spPr>
          <a:xfrm>
            <a:off x="1044000" y="1275732"/>
            <a:ext cx="6643734" cy="1152002"/>
          </a:xfrm>
          <a:prstGeom prst="round2DiagRect">
            <a:avLst>
              <a:gd name="adj1" fmla="val 26658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1225912" y="1357304"/>
            <a:ext cx="6560798" cy="1643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857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Retrieve mount path, free block and performance records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  <a:p>
            <a:pPr marL="361950" lvl="0" indent="-2857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Check Extent distribution percentage</a:t>
            </a:r>
          </a:p>
          <a:p>
            <a:pPr marL="361950" lvl="0" indent="-2857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altLang="en-US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already optimized this item for the user!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2571750"/>
            <a:ext cx="4490637" cy="25717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Shape 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7884" y="2571750"/>
            <a:ext cx="2674556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 descr="02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3286130"/>
            <a:ext cx="1838008" cy="185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Disk Test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8" name="Shape 414"/>
          <p:cNvSpPr/>
          <p:nvPr/>
        </p:nvSpPr>
        <p:spPr>
          <a:xfrm>
            <a:off x="500034" y="1332000"/>
            <a:ext cx="3639918" cy="2168444"/>
          </a:xfrm>
          <a:prstGeom prst="round2DiagRect">
            <a:avLst>
              <a:gd name="adj1" fmla="val 17616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42910" y="1227052"/>
            <a:ext cx="8632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8775" lvl="0" indent="-282575" rtl="0">
              <a:spcBef>
                <a:spcPts val="1600"/>
              </a:spcBef>
              <a:spcAft>
                <a:spcPts val="0"/>
              </a:spcAft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Disk </a:t>
            </a:r>
            <a:r>
              <a:rPr 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S</a:t>
            </a:r>
            <a:r>
              <a:rPr 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.M.A.R.T.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Download</a:t>
            </a:r>
            <a:endParaRPr lang="zh-TW" sz="1600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  <a:p>
            <a:pPr marL="358775" lvl="0" indent="-282575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Disk Performance Test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  <a:p>
            <a:pPr marL="358775" lvl="0" indent="-282575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zh-TW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RAID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information</a:t>
            </a:r>
            <a:endParaRPr lang="zh-TW" altLang="zh-TW" sz="1600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  <a:p>
            <a:pPr marL="358775" lvl="0" indent="-282575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Disk Stand By Test</a:t>
            </a:r>
            <a:r>
              <a:rPr lang="zh-TW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/>
            </a:r>
            <a:b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</a:b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(Identify process that </a:t>
            </a:r>
            <a:b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</a:b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wake disk up)</a:t>
            </a: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434343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233"/>
          <p:cNvSpPr/>
          <p:nvPr/>
        </p:nvSpPr>
        <p:spPr>
          <a:xfrm>
            <a:off x="467544" y="3714758"/>
            <a:ext cx="4071966" cy="928694"/>
          </a:xfrm>
          <a:prstGeom prst="parallelogram">
            <a:avLst>
              <a:gd name="adj" fmla="val 55727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5616" y="3747857"/>
            <a:ext cx="242889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Allow support team to quickly grasp disk condition</a:t>
            </a:r>
            <a:endParaRPr lang="zh-TW" altLang="en-US" sz="17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071684"/>
            <a:ext cx="496443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" name="Shape 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0958" y="2357436"/>
            <a:ext cx="1335300" cy="13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What is Disk</a:t>
            </a:r>
            <a:r>
              <a:rPr lang="zh-TW" altLang="en-US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S.M.A.R.T.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3" name="Shape 414"/>
          <p:cNvSpPr/>
          <p:nvPr/>
        </p:nvSpPr>
        <p:spPr>
          <a:xfrm>
            <a:off x="1285852" y="1214428"/>
            <a:ext cx="6286544" cy="50006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248"/>
          <p:cNvSpPr txBox="1">
            <a:spLocks noGrp="1"/>
          </p:cNvSpPr>
          <p:nvPr>
            <p:ph type="body" idx="1"/>
          </p:nvPr>
        </p:nvSpPr>
        <p:spPr>
          <a:xfrm>
            <a:off x="1500198" y="1224000"/>
            <a:ext cx="7929586" cy="428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7313" lvl="0" indent="-11113">
              <a:buClr>
                <a:schemeClr val="bg1"/>
              </a:buClr>
              <a:buSzPct val="80000"/>
              <a:buNone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Disk Self-Monitoring Analysis and Reporting Technology</a:t>
            </a:r>
            <a:endParaRPr sz="1600" dirty="0">
              <a:solidFill>
                <a:srgbClr val="0D0D0D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28728" y="1712284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285750">
              <a:spcBef>
                <a:spcPts val="1600"/>
              </a:spcBef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An industry standard defined by system and disk vendor 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61950" lvl="0" indent="-2857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Record more than 50 disks operation attributes </a:t>
            </a: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61950" lvl="0" indent="-285750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EX: Power On Hours, Reset Count, Error Sectors Count.</a:t>
            </a:r>
            <a:endParaRPr lang="zh-TW" altLang="en-US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Shape 233"/>
          <p:cNvSpPr/>
          <p:nvPr/>
        </p:nvSpPr>
        <p:spPr>
          <a:xfrm>
            <a:off x="357158" y="3357568"/>
            <a:ext cx="4000528" cy="1285884"/>
          </a:xfrm>
          <a:prstGeom prst="parallelogram">
            <a:avLst>
              <a:gd name="adj" fmla="val 45808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35502" y="3429006"/>
            <a:ext cx="29221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When contact disk vendor, download SMART report to increase support efficiency.</a:t>
            </a:r>
            <a:endParaRPr lang="zh-TW" altLang="en-US" sz="17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0868" y="2622509"/>
            <a:ext cx="4824536" cy="244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Disk Stress Test</a:t>
            </a:r>
            <a:endParaRPr lang="zh-TW" altLang="en-US" sz="32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Shape 414"/>
          <p:cNvSpPr/>
          <p:nvPr/>
        </p:nvSpPr>
        <p:spPr>
          <a:xfrm>
            <a:off x="928662" y="1331438"/>
            <a:ext cx="7072362" cy="668808"/>
          </a:xfrm>
          <a:prstGeom prst="round2DiagRect">
            <a:avLst>
              <a:gd name="adj1" fmla="val 37026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89"/>
          <p:cNvSpPr txBox="1">
            <a:spLocks noGrp="1"/>
          </p:cNvSpPr>
          <p:nvPr>
            <p:ph type="body" idx="1"/>
          </p:nvPr>
        </p:nvSpPr>
        <p:spPr>
          <a:xfrm>
            <a:off x="1368788" y="1285866"/>
            <a:ext cx="8632500" cy="10001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1463" lvl="0" indent="-19526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Using maximum load to test disk performance in log time</a:t>
            </a:r>
            <a:endParaRPr sz="1600" b="1" dirty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  <a:p>
            <a:pPr marL="271463" lvl="0" indent="-19526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Conduct performance stability test and record error event</a:t>
            </a:r>
            <a:endParaRPr sz="1600" b="1" dirty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8" name="Shape 233"/>
          <p:cNvSpPr/>
          <p:nvPr/>
        </p:nvSpPr>
        <p:spPr>
          <a:xfrm>
            <a:off x="357158" y="2428892"/>
            <a:ext cx="4000528" cy="1928808"/>
          </a:xfrm>
          <a:prstGeom prst="parallelogram">
            <a:avLst>
              <a:gd name="adj" fmla="val 2280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8662" y="2571750"/>
            <a:ext cx="21431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This function is</a:t>
            </a:r>
            <a:r>
              <a:rPr lang="zh-TW" altLang="en-US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recommended only to be used by power user</a:t>
            </a:r>
            <a:r>
              <a:rPr lang="zh-TW" altLang="en-US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avoid performance side effect!</a:t>
            </a:r>
            <a:endParaRPr lang="zh-TW" altLang="en-US" sz="17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40" y="2182591"/>
            <a:ext cx="6012160" cy="2818051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Memory Test</a:t>
            </a:r>
            <a:endParaRPr lang="zh-TW" altLang="en-US" sz="32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Shape 414"/>
          <p:cNvSpPr/>
          <p:nvPr/>
        </p:nvSpPr>
        <p:spPr>
          <a:xfrm>
            <a:off x="1620000" y="1260000"/>
            <a:ext cx="6576286" cy="725210"/>
          </a:xfrm>
          <a:prstGeom prst="round2DiagRect">
            <a:avLst>
              <a:gd name="adj1" fmla="val 32759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89"/>
          <p:cNvSpPr txBox="1">
            <a:spLocks noGrp="1"/>
          </p:cNvSpPr>
          <p:nvPr>
            <p:ph type="body" idx="1"/>
          </p:nvPr>
        </p:nvSpPr>
        <p:spPr>
          <a:xfrm>
            <a:off x="1714480" y="1260000"/>
            <a:ext cx="7562550" cy="7408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1463" lvl="0" indent="-195263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Create Virtual Worker inside the NAS</a:t>
            </a:r>
          </a:p>
          <a:p>
            <a:pPr marL="271463" lvl="0" indent="-195263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Continually write Memory Pages to identify actual RAM size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8" name="Shape 233"/>
          <p:cNvSpPr/>
          <p:nvPr/>
        </p:nvSpPr>
        <p:spPr>
          <a:xfrm>
            <a:off x="285720" y="2571750"/>
            <a:ext cx="4000528" cy="2000264"/>
          </a:xfrm>
          <a:prstGeom prst="parallelogram">
            <a:avLst>
              <a:gd name="adj" fmla="val 22800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67484" y="2767145"/>
            <a:ext cx="24186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This function is</a:t>
            </a:r>
            <a:r>
              <a:rPr lang="zh-TW" altLang="en-US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recommended only to be used by power user</a:t>
            </a:r>
            <a:r>
              <a:rPr lang="zh-TW" altLang="en-US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to avoid performance side effect!</a:t>
            </a:r>
            <a:endParaRPr lang="zh-TW" altLang="en-US" sz="17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2386" y="2063080"/>
            <a:ext cx="5338347" cy="308042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Shape 319"/>
          <p:cNvSpPr/>
          <p:nvPr/>
        </p:nvSpPr>
        <p:spPr>
          <a:xfrm>
            <a:off x="6748770" y="2928922"/>
            <a:ext cx="2223675" cy="2214578"/>
          </a:xfrm>
          <a:prstGeom prst="ellipse">
            <a:avLst/>
          </a:prstGeom>
          <a:gradFill flip="none" rotWithShape="1">
            <a:gsLst>
              <a:gs pos="0">
                <a:srgbClr val="00BBEB"/>
              </a:gs>
              <a:gs pos="100000">
                <a:srgbClr val="00CCFF">
                  <a:alpha val="9000"/>
                </a:srgbClr>
              </a:gs>
            </a:gsLst>
            <a:lin ang="5160000" scaled="0"/>
            <a:tileRect/>
          </a:gra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7" name="Shape 30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58016" y="3000930"/>
            <a:ext cx="2071702" cy="207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SSD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Cache Test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3" name="Shape 414"/>
          <p:cNvSpPr/>
          <p:nvPr/>
        </p:nvSpPr>
        <p:spPr>
          <a:xfrm>
            <a:off x="571472" y="1285866"/>
            <a:ext cx="7168880" cy="1857388"/>
          </a:xfrm>
          <a:prstGeom prst="round2DiagRect">
            <a:avLst>
              <a:gd name="adj1" fmla="val 22748"/>
              <a:gd name="adj2" fmla="val 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233"/>
          <p:cNvSpPr/>
          <p:nvPr/>
        </p:nvSpPr>
        <p:spPr>
          <a:xfrm>
            <a:off x="357158" y="3357568"/>
            <a:ext cx="5715040" cy="1143008"/>
          </a:xfrm>
          <a:prstGeom prst="parallelogram">
            <a:avLst>
              <a:gd name="adj" fmla="val 59785"/>
            </a:avLst>
          </a:prstGeom>
          <a:solidFill>
            <a:srgbClr val="00518E">
              <a:alpha val="90000"/>
            </a:srgbClr>
          </a:solidFill>
          <a:ln w="38100" cap="flat" cmpd="sng">
            <a:gradFill flip="none" rotWithShape="1">
              <a:gsLst>
                <a:gs pos="0">
                  <a:srgbClr val="3366FF"/>
                </a:gs>
                <a:gs pos="100000">
                  <a:srgbClr val="00CCFF">
                    <a:alpha val="68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1538" y="3500444"/>
            <a:ext cx="3857652" cy="1533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Allow support team to understand if the SSD configuration suit specified scenario</a:t>
            </a:r>
            <a:endParaRPr lang="zh-TW" altLang="en-US" sz="17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1600"/>
              </a:spcBef>
              <a:spcAft>
                <a:spcPts val="1600"/>
              </a:spcAft>
            </a:pPr>
            <a:endParaRPr lang="zh-TW" altLang="en-US" sz="16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Shape 309"/>
          <p:cNvSpPr txBox="1"/>
          <p:nvPr/>
        </p:nvSpPr>
        <p:spPr>
          <a:xfrm>
            <a:off x="9781558" y="5007342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" name="矩形 22"/>
          <p:cNvSpPr/>
          <p:nvPr/>
        </p:nvSpPr>
        <p:spPr>
          <a:xfrm>
            <a:off x="928662" y="1357304"/>
            <a:ext cx="6715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When</a:t>
            </a:r>
            <a:r>
              <a:rPr lang="zh-TW" alt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 has SSD cache and is writing data, conduct this test to record cache operations. </a:t>
            </a:r>
          </a:p>
          <a:p>
            <a:pPr marL="180975" indent="-180975">
              <a:buClr>
                <a:schemeClr val="bg1"/>
              </a:buClr>
              <a:buSzPct val="55000"/>
              <a:buFont typeface="Wingdings" pitchFamily="2" charset="2"/>
              <a:buChar char="l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EX: Potential Read/Write Hits</a:t>
            </a:r>
          </a:p>
        </p:txBody>
      </p:sp>
      <p:sp>
        <p:nvSpPr>
          <p:cNvPr id="10" name="矩形 9"/>
          <p:cNvSpPr/>
          <p:nvPr/>
        </p:nvSpPr>
        <p:spPr>
          <a:xfrm>
            <a:off x="928662" y="2214560"/>
            <a:ext cx="4000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chemeClr val="bg1"/>
              </a:buClr>
              <a:buSzPct val="80000"/>
            </a:pPr>
            <a:r>
              <a:rPr lang="en-US" altLang="zh-TW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When </a:t>
            </a:r>
            <a:r>
              <a:rPr lang="en-US" altLang="zh-TW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this value is larger than</a:t>
            </a:r>
          </a:p>
          <a:p>
            <a:pPr marL="180975" indent="-180975">
              <a:buClr>
                <a:schemeClr val="bg1"/>
              </a:buClr>
              <a:buSzPct val="80000"/>
            </a:pPr>
            <a:r>
              <a:rPr lang="en-US" altLang="zh-TW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Read/Write Hits</a:t>
            </a:r>
            <a:r>
              <a:rPr lang="en-US" altLang="zh-TW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, it may mean SSD </a:t>
            </a:r>
            <a:endParaRPr lang="en-US" altLang="zh-TW" sz="1600" b="1" dirty="0" smtClean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marL="180975" indent="-180975">
              <a:buClr>
                <a:schemeClr val="bg1"/>
              </a:buClr>
              <a:buSzPct val="80000"/>
            </a:pPr>
            <a:r>
              <a:rPr lang="en-US" altLang="zh-TW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Cache </a:t>
            </a:r>
            <a:r>
              <a:rPr lang="en-US" altLang="zh-TW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need to </a:t>
            </a:r>
            <a:r>
              <a:rPr lang="en-US" altLang="zh-TW" sz="16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b</a:t>
            </a:r>
            <a:r>
              <a:rPr lang="en-US" altLang="zh-TW" sz="16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e expended</a:t>
            </a:r>
            <a:endParaRPr lang="en-US" altLang="zh-TW" sz="1600" b="1" dirty="0" smtClean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438" y="1772802"/>
            <a:ext cx="4056562" cy="337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296746" y="3651870"/>
            <a:ext cx="2592288" cy="277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59138"/>
            <a:ext cx="261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611"/>
          <p:cNvSpPr/>
          <p:nvPr/>
        </p:nvSpPr>
        <p:spPr>
          <a:xfrm>
            <a:off x="285720" y="11321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66"/>
          <p:cNvSpPr txBox="1">
            <a:spLocks/>
          </p:cNvSpPr>
          <p:nvPr/>
        </p:nvSpPr>
        <p:spPr>
          <a:xfrm>
            <a:off x="0" y="2926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/>
                <a:sym typeface="Arial"/>
              </a:rPr>
              <a:t>Summary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571472" y="1491630"/>
            <a:ext cx="4000528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en-US" altLang="zh-TW" sz="1800" b="1" dirty="0" smtClean="0">
                <a:latin typeface="+mj-lt"/>
                <a:ea typeface="微軟正黑體" pitchFamily="34" charset="-120"/>
              </a:rPr>
              <a:t>Diagnostic</a:t>
            </a:r>
            <a:r>
              <a:rPr lang="zh-TW" altLang="en-US" sz="1800" b="1" dirty="0" smtClean="0">
                <a:latin typeface="+mj-lt"/>
                <a:ea typeface="微軟正黑體" pitchFamily="34" charset="-120"/>
              </a:rPr>
              <a:t> </a:t>
            </a:r>
            <a:r>
              <a:rPr lang="en-US" altLang="zh-TW" sz="1800" b="1" dirty="0" smtClean="0">
                <a:latin typeface="+mj-lt"/>
                <a:ea typeface="微軟正黑體" pitchFamily="34" charset="-120"/>
              </a:rPr>
              <a:t>Tool</a:t>
            </a:r>
            <a:r>
              <a:rPr lang="zh-TW" altLang="en-US" sz="1800" b="1" dirty="0" smtClean="0">
                <a:latin typeface="+mj-lt"/>
                <a:ea typeface="微軟正黑體" pitchFamily="34" charset="-120"/>
              </a:rPr>
              <a:t> </a:t>
            </a:r>
            <a:r>
              <a:rPr lang="en-US" altLang="zh-TW" sz="1800" b="1" dirty="0" smtClean="0">
                <a:latin typeface="+mj-lt"/>
                <a:ea typeface="微軟正黑體" pitchFamily="34" charset="-120"/>
              </a:rPr>
              <a:t>allows Support Team to quickly grasp NAS condition without the need of using command line.</a:t>
            </a:r>
            <a:endParaRPr sz="18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2123728" y="3357568"/>
            <a:ext cx="4968552" cy="1351052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en-US" altLang="zh-TW" sz="1800" b="1" dirty="0" smtClean="0">
                <a:latin typeface="+mj-lt"/>
                <a:ea typeface="微軟正黑體" pitchFamily="34" charset="-120"/>
              </a:rPr>
              <a:t>For General User, it is recommended to run this tool only under support team’s </a:t>
            </a:r>
            <a:br>
              <a:rPr lang="en-US" altLang="zh-TW" sz="1800" b="1" dirty="0" smtClean="0">
                <a:latin typeface="+mj-lt"/>
                <a:ea typeface="微軟正黑體" pitchFamily="34" charset="-120"/>
              </a:rPr>
            </a:br>
            <a:r>
              <a:rPr lang="en-US" altLang="zh-TW" sz="1800" b="1" dirty="0" err="1" smtClean="0">
                <a:latin typeface="+mj-lt"/>
                <a:ea typeface="微軟正黑體" pitchFamily="34" charset="-120"/>
              </a:rPr>
              <a:t>instructure</a:t>
            </a:r>
            <a:r>
              <a:rPr lang="en-US" altLang="zh-TW" sz="1800" b="1" dirty="0" smtClean="0">
                <a:latin typeface="+mj-lt"/>
                <a:ea typeface="微軟正黑體" pitchFamily="34" charset="-120"/>
              </a:rPr>
              <a:t>.</a:t>
            </a:r>
            <a:endParaRPr lang="zh-TW" altLang="en-US" sz="1800" b="1" dirty="0" smtClean="0">
              <a:latin typeface="+mj-lt"/>
              <a:ea typeface="微軟正黑體" pitchFamily="34" charset="-120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4971558" y="1491630"/>
            <a:ext cx="3672408" cy="1470900"/>
          </a:xfrm>
          <a:prstGeom prst="round1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87313" lvl="0" algn="ctr"/>
            <a:r>
              <a:rPr lang="en-US" altLang="zh-TW" sz="1800" b="1" dirty="0" smtClean="0">
                <a:latin typeface="+mj-lt"/>
                <a:ea typeface="微軟正黑體" pitchFamily="34" charset="-120"/>
              </a:rPr>
              <a:t>Power User can also use this tool to identify interest fact on QNAP NAS.</a:t>
            </a:r>
            <a:endParaRPr lang="zh-TW" altLang="en-US" sz="1800" b="1" dirty="0">
              <a:latin typeface="+mj-lt"/>
              <a:ea typeface="微軟正黑體" pitchFamily="34" charset="-120"/>
            </a:endParaRPr>
          </a:p>
        </p:txBody>
      </p:sp>
      <p:pic>
        <p:nvPicPr>
          <p:cNvPr id="215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7158" y="1214428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86314" y="1123269"/>
            <a:ext cx="571504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928794" y="3143254"/>
            <a:ext cx="571504" cy="57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" y="0"/>
            <a:ext cx="9128316" cy="5143498"/>
          </a:xfrm>
          <a:prstGeom prst="rect">
            <a:avLst/>
          </a:prstGeom>
        </p:spPr>
      </p:pic>
      <p:sp>
        <p:nvSpPr>
          <p:cNvPr id="5" name="Shape 774"/>
          <p:cNvSpPr txBox="1">
            <a:spLocks/>
          </p:cNvSpPr>
          <p:nvPr/>
        </p:nvSpPr>
        <p:spPr>
          <a:xfrm>
            <a:off x="-32" y="2143122"/>
            <a:ext cx="91440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  <a:defRPr/>
            </a:pP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QNAP </a:t>
            </a: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endParaRPr lang="en-US" altLang="zh-TW" sz="32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 algn="ctr">
              <a:buClr>
                <a:schemeClr val="dk1"/>
              </a:buClr>
              <a:buSzPts val="2800"/>
              <a:defRPr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Your best choice!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Picture 2" descr="C:\Users\Han Tsai\Desktop\213直播 _ppt對稿 HelpDesk  Diagnostic tool 客戶服務系統\Q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168000"/>
            <a:ext cx="3143272" cy="2027112"/>
          </a:xfrm>
          <a:prstGeom prst="rect">
            <a:avLst/>
          </a:prstGeom>
          <a:noFill/>
        </p:spPr>
      </p:pic>
      <p:pic>
        <p:nvPicPr>
          <p:cNvPr id="7" name="Picture 3" descr="C:\Users\Han Tsai\Desktop\213直播 _ppt對稿 HelpDesk  Diagnostic tool 客戶服務系統\QTS Helpdes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8000" y="1180842"/>
            <a:ext cx="962280" cy="962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QTS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Management Interface </a:t>
            </a:r>
            <a:b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Support Online Help</a:t>
            </a:r>
            <a:endParaRPr sz="3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rcRect r="624"/>
          <a:stretch>
            <a:fillRect/>
          </a:stretch>
        </p:blipFill>
        <p:spPr>
          <a:xfrm>
            <a:off x="571472" y="1500180"/>
            <a:ext cx="3786214" cy="2286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rcRect b="4649"/>
          <a:stretch>
            <a:fillRect/>
          </a:stretch>
        </p:blipFill>
        <p:spPr>
          <a:xfrm>
            <a:off x="4643438" y="1500180"/>
            <a:ext cx="3820976" cy="364332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0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7" y="1785932"/>
            <a:ext cx="1281259" cy="128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0430" y="1428742"/>
            <a:ext cx="5094634" cy="382097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hape 66"/>
          <p:cNvSpPr txBox="1">
            <a:spLocks/>
          </p:cNvSpPr>
          <p:nvPr/>
        </p:nvSpPr>
        <p:spPr>
          <a:xfrm>
            <a:off x="0" y="357172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noProof="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Specified App Online Help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7" name="Shape 75"/>
          <p:cNvPicPr preferRelativeResize="0"/>
          <p:nvPr/>
        </p:nvPicPr>
        <p:blipFill>
          <a:blip r:embed="rId4">
            <a:alphaModFix/>
          </a:blip>
          <a:srcRect l="39398"/>
          <a:stretch>
            <a:fillRect/>
          </a:stretch>
        </p:blipFill>
        <p:spPr>
          <a:xfrm>
            <a:off x="-770026" y="2381158"/>
            <a:ext cx="4835045" cy="206844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D:\QNAP\Customer\2018\201802\Q173I07400\480c5dc3-d3e8-4530-be42-e1891e9a117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7497" y="2005745"/>
            <a:ext cx="2619348" cy="2624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357172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QNAP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Website Support Information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50178" name="Picture 2" descr="https://lh4.googleusercontent.com/28YK-wsHNE2o18BR-Bc2EscXtFwcPdYcTJ1USFM5s7pqqKIWIhOPneeUpjxIRn4d72AyrhI3PULDIfUx4MtQLINolKaR1TvBhYIUpW6hgVb3y1w0MYQgYOWJCpqBGFozlbYG9MQZuoQ"/>
          <p:cNvPicPr>
            <a:picLocks noChangeAspect="1" noChangeArrowheads="1"/>
          </p:cNvPicPr>
          <p:nvPr/>
        </p:nvPicPr>
        <p:blipFill rotWithShape="1">
          <a:blip r:embed="rId3"/>
          <a:srcRect b="12273"/>
          <a:stretch/>
        </p:blipFill>
        <p:spPr bwMode="auto">
          <a:xfrm>
            <a:off x="878284" y="1563638"/>
            <a:ext cx="7387431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6"/>
          <p:cNvSpPr txBox="1">
            <a:spLocks/>
          </p:cNvSpPr>
          <p:nvPr/>
        </p:nvSpPr>
        <p:spPr>
          <a:xfrm>
            <a:off x="0" y="126842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SimSun" pitchFamily="2" charset="-122"/>
              </a:rPr>
              <a:t>QNAP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SimSun" pitchFamily="2" charset="-122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SimSun" pitchFamily="2" charset="-122"/>
              </a:rPr>
              <a:t>Website Tutorial &amp; </a:t>
            </a:r>
            <a:br>
              <a:rPr lang="en-US" altLang="zh-TW" sz="3200" b="1" dirty="0" smtClean="0">
                <a:solidFill>
                  <a:schemeClr val="bg1"/>
                </a:solidFill>
                <a:latin typeface="+mj-lt"/>
                <a:ea typeface="SimSun" pitchFamily="2" charset="-122"/>
              </a:rPr>
            </a:b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SimSun" pitchFamily="2" charset="-122"/>
              </a:rPr>
              <a:t>Frequently Asked Questions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SimSun" pitchFamily="2" charset="-122"/>
              <a:sym typeface="Arial"/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1347614"/>
            <a:ext cx="6260579" cy="349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6"/>
          <p:cNvSpPr txBox="1">
            <a:spLocks/>
          </p:cNvSpPr>
          <p:nvPr/>
        </p:nvSpPr>
        <p:spPr>
          <a:xfrm>
            <a:off x="0" y="355976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QNAP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Website Compatibility List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285866"/>
            <a:ext cx="5811558" cy="371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11"/>
          <p:cNvSpPr/>
          <p:nvPr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6"/>
          <p:cNvSpPr txBox="1">
            <a:spLocks/>
          </p:cNvSpPr>
          <p:nvPr/>
        </p:nvSpPr>
        <p:spPr>
          <a:xfrm>
            <a:off x="0" y="427414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QNAP</a:t>
            </a:r>
            <a:r>
              <a:rPr lang="zh-TW" altLang="en-US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Website Hand-On Live Streaming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9622"/>
            <a:ext cx="7200800" cy="3607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8" cy="5143499"/>
          </a:xfrm>
          <a:prstGeom prst="rect">
            <a:avLst/>
          </a:prstGeom>
        </p:spPr>
      </p:pic>
      <p:sp>
        <p:nvSpPr>
          <p:cNvPr id="5" name="Shape 60"/>
          <p:cNvSpPr txBox="1">
            <a:spLocks/>
          </p:cNvSpPr>
          <p:nvPr/>
        </p:nvSpPr>
        <p:spPr>
          <a:xfrm>
            <a:off x="0" y="1571618"/>
            <a:ext cx="9144032" cy="126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Contact QNAP </a:t>
            </a:r>
            <a:br>
              <a:rPr lang="en-US" altLang="zh-TW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lang="en-US" altLang="zh-TW" sz="3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Technological Support Team</a:t>
            </a:r>
            <a:endParaRPr kumimoji="0" lang="zh-TW" altLang="en-US" sz="3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843</Words>
  <Application>Microsoft Office PowerPoint</Application>
  <PresentationFormat>全屏显示(16:9)</PresentationFormat>
  <Paragraphs>146</Paragraphs>
  <Slides>29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Arial</vt:lpstr>
      <vt:lpstr>新細明體</vt:lpstr>
      <vt:lpstr>Calibri</vt:lpstr>
      <vt:lpstr>Microsoft JhengHei</vt:lpstr>
      <vt:lpstr>Roboto</vt:lpstr>
      <vt:lpstr>SimSun</vt:lpstr>
      <vt:lpstr>Wingdings</vt:lpstr>
      <vt:lpstr>Simple Light</vt:lpstr>
      <vt:lpstr>PowerPoint 演示文稿</vt:lpstr>
      <vt:lpstr>Have Trouble When Using QTS?</vt:lpstr>
      <vt:lpstr>QTS Management Interface  Support Online Help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什麼是支援平台Helpdesk？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檔案系統分析器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Han Tsai</dc:creator>
  <cp:lastModifiedBy>Windows 使用者</cp:lastModifiedBy>
  <cp:revision>58</cp:revision>
  <dcterms:modified xsi:type="dcterms:W3CDTF">2018-02-13T09:49:04Z</dcterms:modified>
</cp:coreProperties>
</file>