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6" r:id="rId21"/>
    <p:sldId id="275" r:id="rId22"/>
    <p:sldId id="276" r:id="rId23"/>
    <p:sldId id="277" r:id="rId24"/>
    <p:sldId id="278" r:id="rId25"/>
    <p:sldId id="279" r:id="rId26"/>
    <p:sldId id="280" r:id="rId27"/>
    <p:sldId id="283" r:id="rId28"/>
    <p:sldId id="284" r:id="rId29"/>
    <p:sldId id="287" r:id="rId30"/>
    <p:sldId id="288" r:id="rId3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Roboto" panose="020B0604020202020204" charset="0"/>
      <p:regular r:id="rId37"/>
      <p:bold r:id="rId38"/>
      <p:italic r:id="rId39"/>
      <p:boldItalic r:id="rId40"/>
    </p:embeddedFont>
    <p:embeddedFont>
      <p:font typeface="Microsoft JhengHei" panose="020B0604030504040204" pitchFamily="34" charset="-120"/>
      <p:regular r:id="rId41"/>
      <p:bold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1C4587"/>
    <a:srgbClr val="003399"/>
    <a:srgbClr val="0070C0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B811F0AF-5F74-4505-9B52-A6844AE2BE5E}">
  <a:tblStyle styleId="{B811F0AF-5F74-4505-9B52-A6844AE2BE5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865" autoAdjust="0"/>
  </p:normalViewPr>
  <p:slideViewPr>
    <p:cSldViewPr>
      <p:cViewPr>
        <p:scale>
          <a:sx n="74" d="100"/>
          <a:sy n="74" d="100"/>
        </p:scale>
        <p:origin x="-1266" y="-18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00" d="100"/>
          <a:sy n="100" d="100"/>
        </p:scale>
        <p:origin x="-4040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048162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打破距離的藩籬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1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AutoNum type="alphaLcPeriod"/>
            </a:pPr>
            <a:r>
              <a:rPr lang="zh-TW" sz="2400" dirty="0">
                <a:solidFill>
                  <a:schemeClr val="dk2"/>
                </a:solidFill>
              </a:rPr>
              <a:t>操作支援-熟悉產品</a:t>
            </a:r>
            <a:br>
              <a:rPr lang="zh-TW" sz="2400" dirty="0">
                <a:solidFill>
                  <a:schemeClr val="dk2"/>
                </a:solidFill>
              </a:rPr>
            </a:br>
            <a:r>
              <a:rPr lang="zh-TW" sz="2400" dirty="0">
                <a:solidFill>
                  <a:schemeClr val="dk2"/>
                </a:solidFill>
              </a:rPr>
              <a:t>使用者希望完成某個需求，但不確定如何操作</a:t>
            </a:r>
            <a:endParaRPr sz="2400" dirty="0">
              <a:solidFill>
                <a:schemeClr val="dk2"/>
              </a:solidFill>
            </a:endParaRP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AutoNum type="alphaLcPeriod"/>
            </a:pPr>
            <a:r>
              <a:rPr lang="zh-TW" sz="2400" dirty="0">
                <a:solidFill>
                  <a:schemeClr val="dk2"/>
                </a:solidFill>
              </a:rPr>
              <a:t>功能異常-排除障礙</a:t>
            </a:r>
            <a:br>
              <a:rPr lang="zh-TW" sz="2400" dirty="0">
                <a:solidFill>
                  <a:schemeClr val="dk2"/>
                </a:solidFill>
              </a:rPr>
            </a:br>
            <a:r>
              <a:rPr lang="zh-TW" sz="2400" dirty="0">
                <a:solidFill>
                  <a:schemeClr val="dk2"/>
                </a:solidFill>
              </a:rPr>
              <a:t>使用者依照說明操作，但得不到預想的結果</a:t>
            </a:r>
            <a:endParaRPr sz="2400" dirty="0">
              <a:solidFill>
                <a:schemeClr val="dk2"/>
              </a:solidFill>
            </a:endParaRP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AutoNum type="alphaLcPeriod"/>
            </a:pPr>
            <a:r>
              <a:rPr lang="zh-TW" sz="2400" dirty="0">
                <a:solidFill>
                  <a:schemeClr val="dk2"/>
                </a:solidFill>
              </a:rPr>
              <a:t>功能需求-更快更好</a:t>
            </a:r>
            <a:br>
              <a:rPr lang="zh-TW" sz="2400" dirty="0">
                <a:solidFill>
                  <a:schemeClr val="dk2"/>
                </a:solidFill>
              </a:rPr>
            </a:br>
            <a:r>
              <a:rPr lang="zh-TW" sz="2400" dirty="0">
                <a:solidFill>
                  <a:schemeClr val="dk2"/>
                </a:solidFill>
              </a:rPr>
              <a:t>使用者找不到能滿足需求的功能，希望能夠加強</a:t>
            </a:r>
            <a:endParaRPr sz="2400" dirty="0">
              <a:solidFill>
                <a:schemeClr val="dk2"/>
              </a:solidFill>
            </a:endParaRPr>
          </a:p>
          <a:p>
            <a:pPr marL="457200" lvl="0" indent="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zh-TW" sz="2400" dirty="0">
                <a:solidFill>
                  <a:schemeClr val="dk2"/>
                </a:solidFill>
              </a:rPr>
              <a:t/>
            </a:r>
            <a:br>
              <a:rPr lang="zh-TW" sz="2400" dirty="0">
                <a:solidFill>
                  <a:schemeClr val="dk2"/>
                </a:solidFill>
              </a:rPr>
            </a:br>
            <a:r>
              <a:rPr lang="zh-TW" sz="2400" dirty="0">
                <a:solidFill>
                  <a:schemeClr val="dk2"/>
                </a:solidFill>
              </a:rPr>
              <a:t>作helpdesk demo示範如何開案件</a:t>
            </a:r>
            <a:endParaRPr sz="2400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流程可以用動畫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流程可以用動畫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altLang="en-US" dirty="0" smtClean="0"/>
              <a:t>使用 </a:t>
            </a:r>
            <a:r>
              <a:rPr lang="en-US" altLang="zh-TW" dirty="0" smtClean="0"/>
              <a:t>QNAP NAS </a:t>
            </a:r>
            <a:r>
              <a:rPr lang="zh-TW" altLang="en-US" dirty="0" smtClean="0"/>
              <a:t>遇到困難</a:t>
            </a: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5" name="Shape 19"/>
          <p:cNvPicPr preferRelativeResize="0"/>
          <p:nvPr userDrawn="1"/>
        </p:nvPicPr>
        <p:blipFill>
          <a:blip r:embed="rId2"/>
          <a:stretch>
            <a:fillRect/>
          </a:stretch>
        </p:blipFill>
        <p:spPr>
          <a:xfrm>
            <a:off x="1" y="-17737"/>
            <a:ext cx="9146950" cy="5153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Cover_BG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32" y="0"/>
            <a:ext cx="9144032" cy="5143500"/>
          </a:xfrm>
          <a:prstGeom prst="rect">
            <a:avLst/>
          </a:prstGeom>
        </p:spPr>
      </p:pic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611"/>
          <p:cNvSpPr/>
          <p:nvPr/>
        </p:nvSpPr>
        <p:spPr>
          <a:xfrm>
            <a:off x="285720" y="1142990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66"/>
          <p:cNvSpPr txBox="1">
            <a:spLocks/>
          </p:cNvSpPr>
          <p:nvPr/>
        </p:nvSpPr>
        <p:spPr>
          <a:xfrm>
            <a:off x="0" y="292625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n-US" altLang="zh-TW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QNAP </a:t>
            </a:r>
            <a:r>
              <a:rPr lang="zh-TW" altLang="en-US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技術支援服務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5" name="Shape 233"/>
          <p:cNvSpPr/>
          <p:nvPr/>
        </p:nvSpPr>
        <p:spPr>
          <a:xfrm>
            <a:off x="3786182" y="2136272"/>
            <a:ext cx="3357586" cy="438126"/>
          </a:xfrm>
          <a:prstGeom prst="parallelogram">
            <a:avLst>
              <a:gd name="adj" fmla="val 55727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500430" y="270777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717550" lvl="1" indent="-222250">
              <a:buClr>
                <a:schemeClr val="bg1"/>
              </a:buClr>
              <a:buSzPct val="80000"/>
              <a:buFont typeface="Wingdings" pitchFamily="2" charset="2"/>
              <a:buChar char="l"/>
            </a:pP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信件對話式技術支援</a:t>
            </a:r>
          </a:p>
          <a:p>
            <a:pPr marL="717550" lvl="1" indent="-222250">
              <a:buClr>
                <a:schemeClr val="bg1"/>
              </a:buClr>
              <a:buSzPct val="80000"/>
              <a:buFont typeface="Wingdings" pitchFamily="2" charset="2"/>
              <a:buChar char="l"/>
            </a:pP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線上即時對談</a:t>
            </a:r>
            <a:endParaRPr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033204" y="2136272"/>
            <a:ext cx="282481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-127000">
              <a:buClr>
                <a:schemeClr val="lt1"/>
              </a:buClr>
              <a:buSzPts val="2000"/>
            </a:pPr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helpdesk.qnap.com</a:t>
            </a:r>
          </a:p>
        </p:txBody>
      </p:sp>
      <p:sp>
        <p:nvSpPr>
          <p:cNvPr id="14" name="Shape 233"/>
          <p:cNvSpPr/>
          <p:nvPr/>
        </p:nvSpPr>
        <p:spPr>
          <a:xfrm>
            <a:off x="3786214" y="3493594"/>
            <a:ext cx="2143108" cy="438126"/>
          </a:xfrm>
          <a:prstGeom prst="parallelogram">
            <a:avLst>
              <a:gd name="adj" fmla="val 55727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500462" y="4065098"/>
            <a:ext cx="53200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0" lvl="1" indent="-222250">
              <a:buClr>
                <a:schemeClr val="bg1"/>
              </a:buClr>
              <a:buSzPct val="80000"/>
              <a:buFont typeface="Wingdings" pitchFamily="2" charset="2"/>
              <a:buChar char="l"/>
            </a:pP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台灣</a:t>
            </a:r>
            <a:r>
              <a:rPr lang="en-US" altLang="zh-TW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,</a:t>
            </a: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中國</a:t>
            </a:r>
            <a:r>
              <a:rPr lang="en-US" altLang="zh-TW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,</a:t>
            </a: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香港</a:t>
            </a:r>
            <a:r>
              <a:rPr lang="en-US" altLang="zh-TW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,</a:t>
            </a: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美國</a:t>
            </a:r>
            <a:r>
              <a:rPr lang="en-US" altLang="zh-TW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德國</a:t>
            </a:r>
            <a:r>
              <a:rPr lang="en-US" altLang="zh-TW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,</a:t>
            </a: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荷蘭</a:t>
            </a:r>
            <a:r>
              <a:rPr lang="en-US" altLang="zh-TW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,</a:t>
            </a: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英國</a:t>
            </a:r>
            <a:r>
              <a:rPr lang="en-US" altLang="zh-TW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,</a:t>
            </a: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印度</a:t>
            </a:r>
            <a:endParaRPr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044638" y="3514406"/>
            <a:ext cx="131318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-127000">
              <a:buClr>
                <a:schemeClr val="lt1"/>
              </a:buClr>
              <a:buSzPts val="2000"/>
            </a:pPr>
            <a:r>
              <a:rPr lang="zh-TW" altLang="en-US" sz="2200" b="1" dirty="0" smtClean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電話支援</a:t>
            </a:r>
            <a:endParaRPr lang="en-US" sz="2200" b="1" dirty="0" smtClean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8" name="Shape 233"/>
          <p:cNvSpPr/>
          <p:nvPr/>
        </p:nvSpPr>
        <p:spPr>
          <a:xfrm>
            <a:off x="3786182" y="1419622"/>
            <a:ext cx="4429156" cy="438126"/>
          </a:xfrm>
          <a:prstGeom prst="parallelogram">
            <a:avLst>
              <a:gd name="adj" fmla="val 55727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010050" y="1440434"/>
            <a:ext cx="396775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-127000">
              <a:buClr>
                <a:schemeClr val="lt1"/>
              </a:buClr>
              <a:buSzPts val="2000"/>
            </a:pPr>
            <a:r>
              <a:rPr lang="en-US" altLang="zh-TW" sz="2200" b="1" dirty="0" smtClean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QTS</a:t>
            </a:r>
            <a:r>
              <a:rPr lang="zh-TW" altLang="en-US" sz="2200" b="1" dirty="0" smtClean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支援平台</a:t>
            </a:r>
            <a:r>
              <a:rPr lang="en-US" altLang="zh-TW" sz="2200" b="1" dirty="0" smtClean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(Helpdesk App)</a:t>
            </a:r>
          </a:p>
        </p:txBody>
      </p:sp>
      <p:pic>
        <p:nvPicPr>
          <p:cNvPr id="20" name="圖片 19" descr="call_cen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470" y="1285884"/>
            <a:ext cx="4016038" cy="3357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33"/>
          <p:cNvSpPr/>
          <p:nvPr/>
        </p:nvSpPr>
        <p:spPr>
          <a:xfrm>
            <a:off x="7143768" y="3786196"/>
            <a:ext cx="1857388" cy="500066"/>
          </a:xfrm>
          <a:prstGeom prst="parallelogram">
            <a:avLst>
              <a:gd name="adj" fmla="val 55727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233"/>
          <p:cNvSpPr/>
          <p:nvPr/>
        </p:nvSpPr>
        <p:spPr>
          <a:xfrm>
            <a:off x="4572000" y="3786196"/>
            <a:ext cx="2571768" cy="500066"/>
          </a:xfrm>
          <a:prstGeom prst="parallelogram">
            <a:avLst>
              <a:gd name="adj" fmla="val 55727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233"/>
          <p:cNvSpPr/>
          <p:nvPr/>
        </p:nvSpPr>
        <p:spPr>
          <a:xfrm>
            <a:off x="2000232" y="3786196"/>
            <a:ext cx="2571768" cy="500066"/>
          </a:xfrm>
          <a:prstGeom prst="parallelogram">
            <a:avLst>
              <a:gd name="adj" fmla="val 55727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Shape 233"/>
          <p:cNvSpPr/>
          <p:nvPr/>
        </p:nvSpPr>
        <p:spPr>
          <a:xfrm>
            <a:off x="142844" y="3786196"/>
            <a:ext cx="1571636" cy="500066"/>
          </a:xfrm>
          <a:prstGeom prst="parallelogram">
            <a:avLst>
              <a:gd name="adj" fmla="val 55727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Shape 319"/>
          <p:cNvSpPr/>
          <p:nvPr/>
        </p:nvSpPr>
        <p:spPr>
          <a:xfrm>
            <a:off x="7128000" y="1714494"/>
            <a:ext cx="1932188" cy="1862210"/>
          </a:xfrm>
          <a:prstGeom prst="ellipse">
            <a:avLst/>
          </a:prstGeom>
          <a:gradFill flip="none" rotWithShape="1">
            <a:gsLst>
              <a:gs pos="0">
                <a:srgbClr val="00BBEB"/>
              </a:gs>
              <a:gs pos="100000">
                <a:srgbClr val="00CCFF">
                  <a:alpha val="9000"/>
                </a:srgbClr>
              </a:gs>
            </a:gsLst>
            <a:lin ang="5160000" scaled="0"/>
            <a:tileRect/>
          </a:gra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1" name="Shape 319"/>
          <p:cNvSpPr/>
          <p:nvPr/>
        </p:nvSpPr>
        <p:spPr>
          <a:xfrm>
            <a:off x="4788000" y="1728000"/>
            <a:ext cx="1932188" cy="1862210"/>
          </a:xfrm>
          <a:prstGeom prst="ellipse">
            <a:avLst/>
          </a:prstGeom>
          <a:gradFill flip="none" rotWithShape="1">
            <a:gsLst>
              <a:gs pos="0">
                <a:srgbClr val="00BBEB"/>
              </a:gs>
              <a:gs pos="100000">
                <a:srgbClr val="00CCFF">
                  <a:alpha val="9000"/>
                </a:srgbClr>
              </a:gs>
            </a:gsLst>
            <a:lin ang="5160000" scaled="0"/>
            <a:tileRect/>
          </a:gra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0" name="Shape 319"/>
          <p:cNvSpPr/>
          <p:nvPr/>
        </p:nvSpPr>
        <p:spPr>
          <a:xfrm>
            <a:off x="2428860" y="1709672"/>
            <a:ext cx="1932188" cy="1862210"/>
          </a:xfrm>
          <a:prstGeom prst="ellipse">
            <a:avLst/>
          </a:prstGeom>
          <a:gradFill flip="none" rotWithShape="1">
            <a:gsLst>
              <a:gs pos="0">
                <a:srgbClr val="00BBEB"/>
              </a:gs>
              <a:gs pos="100000">
                <a:srgbClr val="00CCFF">
                  <a:alpha val="9000"/>
                </a:srgbClr>
              </a:gs>
            </a:gsLst>
            <a:lin ang="5160000" scaled="0"/>
            <a:tileRect/>
          </a:gra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9" name="Shape 319"/>
          <p:cNvSpPr/>
          <p:nvPr/>
        </p:nvSpPr>
        <p:spPr>
          <a:xfrm>
            <a:off x="68044" y="1714494"/>
            <a:ext cx="1932188" cy="1862210"/>
          </a:xfrm>
          <a:prstGeom prst="ellipse">
            <a:avLst/>
          </a:prstGeom>
          <a:gradFill flip="none" rotWithShape="1">
            <a:gsLst>
              <a:gs pos="0">
                <a:srgbClr val="00BBEB"/>
              </a:gs>
              <a:gs pos="100000">
                <a:srgbClr val="00CCFF">
                  <a:alpha val="9000"/>
                </a:srgbClr>
              </a:gs>
            </a:gsLst>
            <a:lin ang="5160000" scaled="0"/>
            <a:tileRect/>
          </a:gra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24" name="Shape 12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30400" y="1808032"/>
            <a:ext cx="1811724" cy="181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Shape 12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500298" y="1800000"/>
            <a:ext cx="1810800" cy="181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Shape 126"/>
          <p:cNvSpPr/>
          <p:nvPr/>
        </p:nvSpPr>
        <p:spPr>
          <a:xfrm>
            <a:off x="1980000" y="2607679"/>
            <a:ext cx="477300" cy="3357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4320000" y="2607679"/>
            <a:ext cx="477300" cy="3357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8" name="Shape 128"/>
          <p:cNvSpPr/>
          <p:nvPr/>
        </p:nvSpPr>
        <p:spPr>
          <a:xfrm>
            <a:off x="6696000" y="2628000"/>
            <a:ext cx="477300" cy="3357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9" name="Shape 129"/>
          <p:cNvSpPr txBox="1"/>
          <p:nvPr/>
        </p:nvSpPr>
        <p:spPr>
          <a:xfrm>
            <a:off x="108000" y="3763626"/>
            <a:ext cx="1643074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使用者</a:t>
            </a:r>
            <a:endParaRPr sz="2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130" name="Shape 130"/>
          <p:cNvSpPr txBox="1"/>
          <p:nvPr/>
        </p:nvSpPr>
        <p:spPr>
          <a:xfrm>
            <a:off x="1928794" y="3557076"/>
            <a:ext cx="2676000" cy="9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技術支援團隊</a:t>
            </a:r>
            <a:endParaRPr sz="2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131" name="Shape 131"/>
          <p:cNvSpPr txBox="1"/>
          <p:nvPr/>
        </p:nvSpPr>
        <p:spPr>
          <a:xfrm>
            <a:off x="4645030" y="3557076"/>
            <a:ext cx="2427300" cy="9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測試驗證團隊</a:t>
            </a:r>
            <a:endParaRPr sz="2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132" name="Shape 132"/>
          <p:cNvSpPr txBox="1"/>
          <p:nvPr/>
        </p:nvSpPr>
        <p:spPr>
          <a:xfrm>
            <a:off x="6941470" y="3557076"/>
            <a:ext cx="2274000" cy="9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開發團隊</a:t>
            </a:r>
            <a:endParaRPr sz="2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pic>
        <p:nvPicPr>
          <p:cNvPr id="134" name="Shape 134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7190356" y="1785932"/>
            <a:ext cx="1810800" cy="181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4857752" y="1802737"/>
            <a:ext cx="1810800" cy="181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Shape 137"/>
          <p:cNvSpPr txBox="1"/>
          <p:nvPr/>
        </p:nvSpPr>
        <p:spPr>
          <a:xfrm>
            <a:off x="5000628" y="1950298"/>
            <a:ext cx="6255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dirty="0">
                <a:solidFill>
                  <a:srgbClr val="FFFFFF"/>
                </a:solidFill>
                <a:latin typeface="+mj-lt"/>
                <a:ea typeface="微軟正黑體" pitchFamily="34" charset="-120"/>
                <a:cs typeface="Roboto"/>
                <a:sym typeface="Roboto"/>
              </a:rPr>
              <a:t>QC</a:t>
            </a:r>
            <a:endParaRPr sz="1200" b="1" dirty="0">
              <a:solidFill>
                <a:srgbClr val="FFFFFF"/>
              </a:solidFill>
              <a:latin typeface="+mj-lt"/>
              <a:ea typeface="微軟正黑體" pitchFamily="34" charset="-120"/>
              <a:cs typeface="Roboto"/>
              <a:sym typeface="Roboto"/>
            </a:endParaRPr>
          </a:p>
        </p:txBody>
      </p:sp>
      <p:sp>
        <p:nvSpPr>
          <p:cNvPr id="138" name="Shape 138"/>
          <p:cNvSpPr txBox="1"/>
          <p:nvPr/>
        </p:nvSpPr>
        <p:spPr>
          <a:xfrm>
            <a:off x="5572132" y="1807422"/>
            <a:ext cx="6255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dirty="0">
                <a:solidFill>
                  <a:srgbClr val="FF0000"/>
                </a:solidFill>
                <a:latin typeface="+mj-lt"/>
                <a:ea typeface="微軟正黑體" pitchFamily="34" charset="-120"/>
                <a:cs typeface="Roboto"/>
                <a:sym typeface="Roboto"/>
              </a:rPr>
              <a:t>BUG</a:t>
            </a:r>
            <a:endParaRPr sz="1200" b="1" dirty="0">
              <a:solidFill>
                <a:srgbClr val="FF0000"/>
              </a:solidFill>
              <a:latin typeface="+mj-lt"/>
              <a:ea typeface="微軟正黑體" pitchFamily="34" charset="-120"/>
              <a:cs typeface="Roboto"/>
              <a:sym typeface="Roboto"/>
            </a:endParaRPr>
          </a:p>
        </p:txBody>
      </p:sp>
      <p:sp>
        <p:nvSpPr>
          <p:cNvPr id="18" name="Shape 66"/>
          <p:cNvSpPr txBox="1">
            <a:spLocks/>
          </p:cNvSpPr>
          <p:nvPr/>
        </p:nvSpPr>
        <p:spPr>
          <a:xfrm>
            <a:off x="0" y="292625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n-US" altLang="zh-TW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QNAP </a:t>
            </a:r>
            <a:r>
              <a:rPr lang="zh-TW" altLang="en-US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技術支援服務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6"/>
          <p:cNvSpPr txBox="1">
            <a:spLocks/>
          </p:cNvSpPr>
          <p:nvPr/>
        </p:nvSpPr>
        <p:spPr>
          <a:xfrm>
            <a:off x="0" y="292625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n-US" altLang="zh-TW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QNAP </a:t>
            </a:r>
            <a:r>
              <a:rPr lang="zh-TW" altLang="en-US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客戶服務流程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6" name="Shape 254"/>
          <p:cNvSpPr/>
          <p:nvPr/>
        </p:nvSpPr>
        <p:spPr>
          <a:xfrm>
            <a:off x="643538" y="1285866"/>
            <a:ext cx="3857652" cy="1214446"/>
          </a:xfrm>
          <a:prstGeom prst="rect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/>
            <a:endParaRPr lang="en-US" sz="2800" b="1" dirty="0" smtClean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8" name="Shape 117"/>
          <p:cNvSpPr txBox="1">
            <a:spLocks/>
          </p:cNvSpPr>
          <p:nvPr/>
        </p:nvSpPr>
        <p:spPr>
          <a:xfrm>
            <a:off x="786414" y="1428742"/>
            <a:ext cx="3999900" cy="1285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>
              <a:buClr>
                <a:schemeClr val="bg1"/>
              </a:buClr>
              <a:buSzPct val="80000"/>
              <a:buChar char="●"/>
            </a:pPr>
            <a:r>
              <a:rPr lang="zh-TW" altLang="en-US" sz="24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問題類別</a:t>
            </a:r>
            <a:endParaRPr lang="en-US" altLang="zh-TW" sz="24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49263" lvl="0">
              <a:buClr>
                <a:schemeClr val="bg1"/>
              </a:buClr>
              <a:buSzPct val="80000"/>
            </a:pP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依照</a:t>
            </a:r>
            <a:r>
              <a:rPr lang="en-US" altLang="zh-TW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功能區分</a:t>
            </a:r>
            <a:endParaRPr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Shape 254"/>
          <p:cNvSpPr/>
          <p:nvPr/>
        </p:nvSpPr>
        <p:spPr>
          <a:xfrm>
            <a:off x="643538" y="2714626"/>
            <a:ext cx="3857652" cy="2017364"/>
          </a:xfrm>
          <a:prstGeom prst="rect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/>
            <a:endParaRPr lang="en-US" sz="2800" b="1" dirty="0" smtClean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785786" y="2798688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Char char="●"/>
            </a:pPr>
            <a:r>
              <a:rPr lang="zh-TW" sz="24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問題</a:t>
            </a:r>
            <a:r>
              <a:rPr lang="zh-TW" sz="24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屬性</a:t>
            </a:r>
            <a:endParaRPr sz="24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AutoNum type="alphaLcPeriod"/>
            </a:pPr>
            <a:r>
              <a:rPr 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操作支援-熟悉產品</a:t>
            </a:r>
            <a:endParaRPr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AutoNum type="alphaLcPeriod"/>
            </a:pPr>
            <a:r>
              <a:rPr 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功能異常-排除障礙</a:t>
            </a:r>
            <a:endParaRPr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AutoNum type="alphaLcPeriod"/>
            </a:pPr>
            <a:r>
              <a:rPr 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功能需求-更快更好</a:t>
            </a:r>
            <a:endParaRPr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Shape 254"/>
          <p:cNvSpPr/>
          <p:nvPr/>
        </p:nvSpPr>
        <p:spPr>
          <a:xfrm>
            <a:off x="4715504" y="1285866"/>
            <a:ext cx="3857652" cy="3446124"/>
          </a:xfrm>
          <a:prstGeom prst="rect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/>
            <a:endParaRPr lang="en-US" sz="2800" b="1" dirty="0" smtClean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18" name="Shape 118"/>
          <p:cNvSpPr txBox="1">
            <a:spLocks noGrp="1"/>
          </p:cNvSpPr>
          <p:nvPr>
            <p:ph type="body" idx="2"/>
          </p:nvPr>
        </p:nvSpPr>
        <p:spPr>
          <a:xfrm>
            <a:off x="4786942" y="1357304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Char char="●"/>
            </a:pPr>
            <a:r>
              <a:rPr lang="zh-TW" sz="24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找出問題點</a:t>
            </a:r>
            <a:endParaRPr sz="24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AutoNum type="alphaLcPeriod"/>
            </a:pPr>
            <a:r>
              <a:rPr 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線上操作教學</a:t>
            </a:r>
            <a:endParaRPr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AutoNum type="alphaLcPeriod"/>
            </a:pPr>
            <a:r>
              <a:rPr 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功能異常需確認問題</a:t>
            </a:r>
            <a:endParaRPr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371600" lvl="2" indent="-3810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Char char="■"/>
            </a:pPr>
            <a:r>
              <a:rPr lang="zh-TW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連線檢查</a:t>
            </a:r>
            <a:endParaRPr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371600" lvl="2" indent="-3810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Char char="■"/>
            </a:pPr>
            <a:r>
              <a:rPr lang="zh-TW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嘗試複製</a:t>
            </a:r>
            <a:endParaRPr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AutoNum type="alphaLcPeriod"/>
            </a:pPr>
            <a:r>
              <a:rPr 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提報PM</a:t>
            </a:r>
            <a:endParaRPr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Char char="●"/>
            </a:pPr>
            <a:r>
              <a:rPr lang="zh-TW" sz="24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確認問題解決</a:t>
            </a:r>
            <a:endParaRPr sz="24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Char char="●"/>
            </a:pPr>
            <a:r>
              <a:rPr lang="zh-TW" sz="24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結案</a:t>
            </a:r>
            <a:endParaRPr lang="en-US" altLang="zh-TW" sz="24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indent="-381000">
              <a:buClr>
                <a:schemeClr val="bg1"/>
              </a:buClr>
              <a:buSzPct val="80000"/>
            </a:pPr>
            <a:r>
              <a:rPr lang="zh-TW" altLang="en-US" sz="24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滿意度調查</a:t>
            </a:r>
            <a:endParaRPr sz="24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1" name="圖片 10" descr="ques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082" y="2786064"/>
            <a:ext cx="1143007" cy="214790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BG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0" y="0"/>
            <a:ext cx="9128318" cy="5143498"/>
          </a:xfrm>
          <a:prstGeom prst="rect">
            <a:avLst/>
          </a:prstGeom>
        </p:spPr>
      </p:pic>
      <p:sp>
        <p:nvSpPr>
          <p:cNvPr id="5" name="Shape 60"/>
          <p:cNvSpPr txBox="1">
            <a:spLocks/>
          </p:cNvSpPr>
          <p:nvPr/>
        </p:nvSpPr>
        <p:spPr>
          <a:xfrm>
            <a:off x="0" y="1500180"/>
            <a:ext cx="9144032" cy="1266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>
              <a:buClr>
                <a:schemeClr val="dk1"/>
              </a:buClr>
              <a:buSzPts val="5200"/>
            </a:pPr>
            <a:r>
              <a:rPr lang="zh-TW" altLang="en-US" sz="5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什麼是支援平台</a:t>
            </a:r>
            <a:r>
              <a:rPr lang="en-US" altLang="zh-TW" sz="5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Helpdesk?</a:t>
            </a:r>
            <a:endParaRPr kumimoji="0" lang="zh-TW" altLang="en-US" sz="5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611"/>
          <p:cNvSpPr/>
          <p:nvPr/>
        </p:nvSpPr>
        <p:spPr>
          <a:xfrm>
            <a:off x="285720" y="1785932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428596" y="-10001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什麼是支援平台Helpdesk？</a:t>
            </a:r>
            <a:endParaRPr dirty="0"/>
          </a:p>
        </p:txBody>
      </p:sp>
      <p:pic>
        <p:nvPicPr>
          <p:cNvPr id="151" name="Shape 15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14349" y="1952030"/>
            <a:ext cx="7643863" cy="319146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hape 66"/>
          <p:cNvSpPr txBox="1">
            <a:spLocks/>
          </p:cNvSpPr>
          <p:nvPr/>
        </p:nvSpPr>
        <p:spPr>
          <a:xfrm>
            <a:off x="0" y="292625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zh-TW" altLang="en-US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什麼是支援平台</a:t>
            </a:r>
            <a:r>
              <a:rPr lang="en-US" altLang="zh-TW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Helpdesk</a:t>
            </a:r>
            <a:r>
              <a:rPr lang="zh-TW" altLang="en-US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？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428596" y="1142990"/>
            <a:ext cx="8715404" cy="500066"/>
          </a:xfrm>
          <a:prstGeom prst="roundRect">
            <a:avLst/>
          </a:prstGeom>
          <a:gradFill>
            <a:gsLst>
              <a:gs pos="0">
                <a:srgbClr val="00CCFF"/>
              </a:gs>
              <a:gs pos="0">
                <a:srgbClr val="00CCFF"/>
              </a:gs>
              <a:gs pos="76000">
                <a:srgbClr val="00CCFF">
                  <a:alpha val="57000"/>
                </a:srgbClr>
              </a:gs>
              <a:gs pos="100000">
                <a:srgbClr val="00CCF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00034" y="1214428"/>
            <a:ext cx="821537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Roboto"/>
                <a:sym typeface="Roboto"/>
              </a:rPr>
              <a:t>透過遠端連線，讓</a:t>
            </a:r>
            <a:r>
              <a:rPr lang="en-US" altLang="zh-TW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Roboto"/>
                <a:sym typeface="Roboto"/>
              </a:rPr>
              <a:t>QNAP</a:t>
            </a:r>
            <a:r>
              <a:rPr lang="zh-TW" altLang="en-US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Roboto"/>
                <a:sym typeface="Roboto"/>
              </a:rPr>
              <a:t>的客服人員查看您</a:t>
            </a:r>
            <a:r>
              <a:rPr lang="en-US" altLang="zh-TW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Roboto"/>
                <a:sym typeface="Roboto"/>
              </a:rPr>
              <a:t>NAS</a:t>
            </a:r>
            <a:r>
              <a:rPr lang="zh-TW" altLang="en-US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Roboto"/>
                <a:sym typeface="Roboto"/>
              </a:rPr>
              <a:t>上的問題，為您進行線上支援服務。</a:t>
            </a:r>
            <a:endParaRPr lang="zh-TW" altLang="en-US" sz="17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向右箭號 7"/>
          <p:cNvSpPr/>
          <p:nvPr/>
        </p:nvSpPr>
        <p:spPr>
          <a:xfrm>
            <a:off x="2808000" y="2285998"/>
            <a:ext cx="857256" cy="428628"/>
          </a:xfrm>
          <a:prstGeom prst="rightArrow">
            <a:avLst/>
          </a:prstGeom>
          <a:ln w="2540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右箭號 8"/>
          <p:cNvSpPr/>
          <p:nvPr/>
        </p:nvSpPr>
        <p:spPr>
          <a:xfrm>
            <a:off x="5500694" y="2285998"/>
            <a:ext cx="857256" cy="428628"/>
          </a:xfrm>
          <a:prstGeom prst="rightArrow">
            <a:avLst/>
          </a:prstGeom>
          <a:ln w="2540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圖說文字 11"/>
          <p:cNvSpPr/>
          <p:nvPr/>
        </p:nvSpPr>
        <p:spPr>
          <a:xfrm>
            <a:off x="214282" y="2071684"/>
            <a:ext cx="928694" cy="500066"/>
          </a:xfrm>
          <a:prstGeom prst="wedgeRectCallout">
            <a:avLst>
              <a:gd name="adj1" fmla="val 37834"/>
              <a:gd name="adj2" fmla="val 115963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214282" y="2071684"/>
            <a:ext cx="928694" cy="50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13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我的</a:t>
            </a:r>
            <a:r>
              <a:rPr lang="en-US" altLang="zh-TW" sz="13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sz="13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有問題</a:t>
            </a:r>
            <a:endParaRPr lang="zh-TW" altLang="en-US" sz="13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矩形圖說文字 13"/>
          <p:cNvSpPr/>
          <p:nvPr/>
        </p:nvSpPr>
        <p:spPr>
          <a:xfrm>
            <a:off x="6643702" y="2071684"/>
            <a:ext cx="1143008" cy="500066"/>
          </a:xfrm>
          <a:prstGeom prst="wedgeRectCallout">
            <a:avLst>
              <a:gd name="adj1" fmla="val 36273"/>
              <a:gd name="adj2" fmla="val 80925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6624000" y="2088000"/>
            <a:ext cx="114300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13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我來協助你解決</a:t>
            </a:r>
            <a:endParaRPr lang="zh-TW" altLang="en-US" sz="13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Shape 233"/>
          <p:cNvSpPr/>
          <p:nvPr/>
        </p:nvSpPr>
        <p:spPr>
          <a:xfrm>
            <a:off x="3929058" y="2214560"/>
            <a:ext cx="1143008" cy="357190"/>
          </a:xfrm>
          <a:prstGeom prst="parallelogram">
            <a:avLst>
              <a:gd name="adj" fmla="val 0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571868" y="2214560"/>
            <a:ext cx="19288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支援平台</a:t>
            </a:r>
            <a:endParaRPr lang="zh-TW" altLang="en-US" sz="2000" b="1" dirty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611"/>
          <p:cNvSpPr/>
          <p:nvPr/>
        </p:nvSpPr>
        <p:spPr>
          <a:xfrm>
            <a:off x="285720" y="1785932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66"/>
          <p:cNvSpPr txBox="1">
            <a:spLocks/>
          </p:cNvSpPr>
          <p:nvPr/>
        </p:nvSpPr>
        <p:spPr>
          <a:xfrm>
            <a:off x="0" y="292625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zh-TW" altLang="en-US" sz="3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如何使用 </a:t>
            </a:r>
            <a:r>
              <a:rPr lang="en-US" altLang="zh-TW" sz="3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Helpdesk </a:t>
            </a:r>
            <a:r>
              <a:rPr lang="zh-TW" altLang="en-US" sz="3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解決我的問題？</a:t>
            </a:r>
            <a:r>
              <a:rPr lang="en-US" altLang="zh-TW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(1/2) 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428596" y="1142990"/>
            <a:ext cx="8715404" cy="500066"/>
          </a:xfrm>
          <a:prstGeom prst="roundRect">
            <a:avLst/>
          </a:prstGeom>
          <a:gradFill>
            <a:gsLst>
              <a:gs pos="0">
                <a:srgbClr val="00CCFF"/>
              </a:gs>
              <a:gs pos="0">
                <a:srgbClr val="00CCFF"/>
              </a:gs>
              <a:gs pos="76000">
                <a:srgbClr val="00CCFF">
                  <a:alpha val="57000"/>
                </a:srgbClr>
              </a:gs>
              <a:gs pos="100000">
                <a:srgbClr val="00CCF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500034" y="1214428"/>
            <a:ext cx="821537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Roboto"/>
                <a:sym typeface="Roboto"/>
              </a:rPr>
              <a:t>打開</a:t>
            </a:r>
            <a:r>
              <a:rPr lang="en-US" altLang="zh-TW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Roboto"/>
                <a:sym typeface="Roboto"/>
              </a:rPr>
              <a:t>Helpdesk</a:t>
            </a:r>
            <a:r>
              <a:rPr lang="zh-TW" altLang="en-US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Roboto"/>
                <a:sym typeface="Roboto"/>
              </a:rPr>
              <a:t>陳述您的問題後，提交支援需求單</a:t>
            </a:r>
          </a:p>
        </p:txBody>
      </p:sp>
      <p:pic>
        <p:nvPicPr>
          <p:cNvPr id="12" name="圖片 11" descr="未命名-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43206"/>
            <a:ext cx="2714114" cy="21431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 descr="未命名-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084" y="2643206"/>
            <a:ext cx="2460916" cy="21431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群組 19"/>
          <p:cNvGrpSpPr/>
          <p:nvPr/>
        </p:nvGrpSpPr>
        <p:grpSpPr>
          <a:xfrm>
            <a:off x="3663603" y="2786064"/>
            <a:ext cx="2408595" cy="857256"/>
            <a:chOff x="3663603" y="2643188"/>
            <a:chExt cx="2408595" cy="857256"/>
          </a:xfrm>
        </p:grpSpPr>
        <p:pic>
          <p:nvPicPr>
            <p:cNvPr id="9" name="圖片 8" descr="未命名-3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63603" y="2643188"/>
              <a:ext cx="2051405" cy="8572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矩形 13"/>
            <p:cNvSpPr/>
            <p:nvPr/>
          </p:nvSpPr>
          <p:spPr>
            <a:xfrm>
              <a:off x="4143372" y="2957458"/>
              <a:ext cx="1928826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TW" sz="19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Helpdesk</a:t>
              </a:r>
              <a:endParaRPr lang="zh-TW" altLang="en-US" sz="19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</p:grpSp>
      <p:sp>
        <p:nvSpPr>
          <p:cNvPr id="16" name="矩形圖說文字 15"/>
          <p:cNvSpPr/>
          <p:nvPr/>
        </p:nvSpPr>
        <p:spPr>
          <a:xfrm>
            <a:off x="428596" y="2000246"/>
            <a:ext cx="1428760" cy="428628"/>
          </a:xfrm>
          <a:prstGeom prst="wedgeRectCallout">
            <a:avLst>
              <a:gd name="adj1" fmla="val -18118"/>
              <a:gd name="adj2" fmla="val 13603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214282" y="2071684"/>
            <a:ext cx="185738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13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我的</a:t>
            </a:r>
            <a:r>
              <a:rPr lang="en-US" altLang="zh-TW" sz="13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sz="13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有問題</a:t>
            </a:r>
            <a:endParaRPr lang="zh-TW" altLang="en-US" sz="13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向右箭號 25"/>
          <p:cNvSpPr/>
          <p:nvPr/>
        </p:nvSpPr>
        <p:spPr>
          <a:xfrm>
            <a:off x="1928794" y="3357568"/>
            <a:ext cx="1571636" cy="285752"/>
          </a:xfrm>
          <a:prstGeom prst="rightArrow">
            <a:avLst>
              <a:gd name="adj1" fmla="val 50000"/>
              <a:gd name="adj2" fmla="val 86341"/>
            </a:avLst>
          </a:prstGeom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向右箭號 26"/>
          <p:cNvSpPr/>
          <p:nvPr/>
        </p:nvSpPr>
        <p:spPr>
          <a:xfrm>
            <a:off x="5857884" y="3357568"/>
            <a:ext cx="1571636" cy="285752"/>
          </a:xfrm>
          <a:prstGeom prst="rightArrow">
            <a:avLst>
              <a:gd name="adj1" fmla="val 50000"/>
              <a:gd name="adj2" fmla="val 86341"/>
            </a:avLst>
          </a:prstGeom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向右箭號 27"/>
          <p:cNvSpPr/>
          <p:nvPr/>
        </p:nvSpPr>
        <p:spPr>
          <a:xfrm flipH="1">
            <a:off x="1357290" y="4429138"/>
            <a:ext cx="6072230" cy="285752"/>
          </a:xfrm>
          <a:prstGeom prst="rightArrow">
            <a:avLst>
              <a:gd name="adj1" fmla="val 50000"/>
              <a:gd name="adj2" fmla="val 86341"/>
            </a:avLst>
          </a:prstGeom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Shape 233"/>
          <p:cNvSpPr/>
          <p:nvPr/>
        </p:nvSpPr>
        <p:spPr>
          <a:xfrm>
            <a:off x="2000232" y="2633690"/>
            <a:ext cx="1357322" cy="509564"/>
          </a:xfrm>
          <a:prstGeom prst="parallelogram">
            <a:avLst>
              <a:gd name="adj" fmla="val 0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908000" y="2665686"/>
            <a:ext cx="1500198" cy="50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13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打開</a:t>
            </a:r>
            <a:r>
              <a:rPr lang="en-US" altLang="zh-TW" sz="13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Helpdesk</a:t>
            </a:r>
            <a:r>
              <a:rPr lang="zh-TW" altLang="en-US" sz="13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Roboto"/>
                <a:sym typeface="Roboto"/>
              </a:rPr>
              <a:t> </a:t>
            </a:r>
            <a:endParaRPr lang="en-US" altLang="zh-TW" sz="13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Roboto"/>
              <a:sym typeface="Roboto"/>
            </a:endParaRPr>
          </a:p>
          <a:p>
            <a:pPr lvl="0" algn="ctr"/>
            <a:r>
              <a:rPr lang="zh-TW" altLang="en-US" sz="13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Roboto"/>
                <a:sym typeface="Roboto"/>
              </a:rPr>
              <a:t>提交支援需求單</a:t>
            </a:r>
            <a:endParaRPr lang="zh-TW" altLang="en-US" sz="13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9" name="圖片 28" descr="1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7422" y="2071684"/>
            <a:ext cx="571486" cy="571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Shape 233"/>
          <p:cNvSpPr/>
          <p:nvPr/>
        </p:nvSpPr>
        <p:spPr>
          <a:xfrm>
            <a:off x="5929322" y="2643188"/>
            <a:ext cx="1357322" cy="509564"/>
          </a:xfrm>
          <a:prstGeom prst="parallelogram">
            <a:avLst>
              <a:gd name="adj" fmla="val 0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929322" y="2665686"/>
            <a:ext cx="1357322" cy="50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13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將您的需求單送到客服中心</a:t>
            </a:r>
            <a:endParaRPr lang="zh-TW" altLang="en-US" sz="13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0" name="圖片 29" descr="1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6512" y="2089686"/>
            <a:ext cx="571486" cy="571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Shape 233"/>
          <p:cNvSpPr/>
          <p:nvPr/>
        </p:nvSpPr>
        <p:spPr>
          <a:xfrm>
            <a:off x="2446282" y="3929072"/>
            <a:ext cx="4554610" cy="366688"/>
          </a:xfrm>
          <a:prstGeom prst="parallelogram">
            <a:avLst>
              <a:gd name="adj" fmla="val 0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589158" y="3960000"/>
            <a:ext cx="442915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13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送出需求單後</a:t>
            </a:r>
            <a:r>
              <a:rPr lang="zh-TW" altLang="en-US" sz="13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Roboto"/>
                <a:sym typeface="Roboto"/>
              </a:rPr>
              <a:t>，</a:t>
            </a:r>
            <a:r>
              <a:rPr lang="zh-TW" altLang="en-US" sz="13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系統將立即寄送需求單號至您的 </a:t>
            </a:r>
            <a:r>
              <a:rPr lang="en-US" altLang="zh-TW" sz="13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email </a:t>
            </a:r>
            <a:endParaRPr lang="zh-TW" altLang="en-US" sz="13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1" name="圖片 30" descr="1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670" y="3816000"/>
            <a:ext cx="571486" cy="571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11"/>
          <p:cNvSpPr/>
          <p:nvPr/>
        </p:nvSpPr>
        <p:spPr>
          <a:xfrm>
            <a:off x="285720" y="1785932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圓角矩形 16"/>
          <p:cNvSpPr/>
          <p:nvPr/>
        </p:nvSpPr>
        <p:spPr>
          <a:xfrm>
            <a:off x="3428992" y="2143122"/>
            <a:ext cx="2500330" cy="2500330"/>
          </a:xfrm>
          <a:prstGeom prst="roundRect">
            <a:avLst>
              <a:gd name="adj" fmla="val 10826"/>
            </a:avLst>
          </a:prstGeom>
          <a:solidFill>
            <a:srgbClr val="003399">
              <a:alpha val="86667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Shape 66"/>
          <p:cNvSpPr txBox="1">
            <a:spLocks/>
          </p:cNvSpPr>
          <p:nvPr/>
        </p:nvSpPr>
        <p:spPr>
          <a:xfrm>
            <a:off x="0" y="292625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zh-TW" altLang="en-US" sz="3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如何使用 </a:t>
            </a:r>
            <a:r>
              <a:rPr lang="en-US" altLang="zh-TW" sz="3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Helpdesk </a:t>
            </a:r>
            <a:r>
              <a:rPr lang="zh-TW" altLang="en-US" sz="3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解決我的問題？</a:t>
            </a:r>
            <a:r>
              <a:rPr lang="en-US" altLang="zh-TW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(2/2) 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428596" y="1142990"/>
            <a:ext cx="8715404" cy="500066"/>
          </a:xfrm>
          <a:prstGeom prst="roundRect">
            <a:avLst/>
          </a:prstGeom>
          <a:gradFill>
            <a:gsLst>
              <a:gs pos="0">
                <a:srgbClr val="00CCFF"/>
              </a:gs>
              <a:gs pos="0">
                <a:srgbClr val="00CCFF"/>
              </a:gs>
              <a:gs pos="76000">
                <a:srgbClr val="00CCFF">
                  <a:alpha val="57000"/>
                </a:srgbClr>
              </a:gs>
              <a:gs pos="100000">
                <a:srgbClr val="00CCF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500034" y="1214428"/>
            <a:ext cx="821537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Roboto"/>
                <a:sym typeface="Roboto"/>
              </a:rPr>
              <a:t>客服人員將於</a:t>
            </a:r>
            <a:r>
              <a:rPr lang="en-US" altLang="zh-TW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Roboto"/>
                <a:sym typeface="Roboto"/>
              </a:rPr>
              <a:t>24</a:t>
            </a:r>
            <a:r>
              <a:rPr lang="zh-TW" altLang="en-US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Roboto"/>
                <a:sym typeface="Roboto"/>
              </a:rPr>
              <a:t>小時內與您聯繫，如有必要，才會使用遠端連線以解決您的問題</a:t>
            </a:r>
          </a:p>
        </p:txBody>
      </p:sp>
      <p:pic>
        <p:nvPicPr>
          <p:cNvPr id="12" name="圖片 11" descr="未命名-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939" y="2143122"/>
            <a:ext cx="2714113" cy="21431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向右箭號 24"/>
          <p:cNvSpPr/>
          <p:nvPr/>
        </p:nvSpPr>
        <p:spPr>
          <a:xfrm flipH="1">
            <a:off x="1285852" y="3714758"/>
            <a:ext cx="2571768" cy="285752"/>
          </a:xfrm>
          <a:prstGeom prst="rightArrow">
            <a:avLst>
              <a:gd name="adj1" fmla="val 50000"/>
              <a:gd name="adj2" fmla="val 86341"/>
            </a:avLst>
          </a:prstGeom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向右箭號 23"/>
          <p:cNvSpPr/>
          <p:nvPr/>
        </p:nvSpPr>
        <p:spPr>
          <a:xfrm flipH="1">
            <a:off x="5715008" y="2714626"/>
            <a:ext cx="1928826" cy="285752"/>
          </a:xfrm>
          <a:prstGeom prst="rightArrow">
            <a:avLst>
              <a:gd name="adj1" fmla="val 50000"/>
              <a:gd name="adj2" fmla="val 86341"/>
            </a:avLst>
          </a:prstGeom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圓角矩形 17"/>
          <p:cNvSpPr/>
          <p:nvPr/>
        </p:nvSpPr>
        <p:spPr>
          <a:xfrm>
            <a:off x="3643306" y="3643320"/>
            <a:ext cx="2071702" cy="642942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3643306" y="3758665"/>
            <a:ext cx="2071702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19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Helpdesk</a:t>
            </a:r>
            <a:r>
              <a:rPr lang="zh-TW" altLang="en-US" sz="19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 </a:t>
            </a:r>
            <a:r>
              <a:rPr lang="en-US" altLang="zh-TW" sz="19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Server</a:t>
            </a:r>
            <a:endParaRPr lang="zh-TW" altLang="en-US" sz="1900" b="1" dirty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  <p:sp>
        <p:nvSpPr>
          <p:cNvPr id="36" name="Shape 233"/>
          <p:cNvSpPr/>
          <p:nvPr/>
        </p:nvSpPr>
        <p:spPr>
          <a:xfrm>
            <a:off x="1714480" y="1857370"/>
            <a:ext cx="1643074" cy="857256"/>
          </a:xfrm>
          <a:prstGeom prst="parallelogram">
            <a:avLst>
              <a:gd name="adj" fmla="val 0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643042" y="1857370"/>
            <a:ext cx="178595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13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輸入您的需求單單號與電子信箱</a:t>
            </a:r>
            <a:r>
              <a:rPr lang="zh-TW" altLang="en-US" sz="13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Roboto"/>
                <a:sym typeface="Roboto"/>
              </a:rPr>
              <a:t>，</a:t>
            </a:r>
            <a:r>
              <a:rPr lang="zh-TW" altLang="en-US" sz="13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開啟遠端連線 </a:t>
            </a:r>
            <a:r>
              <a:rPr lang="en-US" altLang="zh-TW" sz="13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3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連線將於</a:t>
            </a:r>
            <a:r>
              <a:rPr lang="en-US" altLang="zh-TW" sz="13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7</a:t>
            </a:r>
            <a:r>
              <a:rPr lang="zh-TW" altLang="en-US" sz="13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天後自動失效</a:t>
            </a:r>
            <a:r>
              <a:rPr lang="en-US" altLang="zh-TW" sz="13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13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6" name="圖片 25" descr="1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094" y="1693457"/>
            <a:ext cx="398824" cy="3988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Shape 233"/>
          <p:cNvSpPr/>
          <p:nvPr/>
        </p:nvSpPr>
        <p:spPr>
          <a:xfrm>
            <a:off x="1285852" y="4143386"/>
            <a:ext cx="2000264" cy="714380"/>
          </a:xfrm>
          <a:prstGeom prst="parallelogram">
            <a:avLst>
              <a:gd name="adj" fmla="val 0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233"/>
          <p:cNvSpPr/>
          <p:nvPr/>
        </p:nvSpPr>
        <p:spPr>
          <a:xfrm>
            <a:off x="6072198" y="1857370"/>
            <a:ext cx="2071702" cy="785818"/>
          </a:xfrm>
          <a:prstGeom prst="parallelogram">
            <a:avLst>
              <a:gd name="adj" fmla="val 0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072198" y="1879253"/>
            <a:ext cx="207170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13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客服人員會在</a:t>
            </a:r>
            <a:r>
              <a:rPr lang="en-US" altLang="zh-TW" sz="13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24</a:t>
            </a:r>
            <a:r>
              <a:rPr lang="zh-TW" altLang="en-US" sz="13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小時</a:t>
            </a:r>
            <a:r>
              <a:rPr lang="zh-TW" altLang="en-US" sz="13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內聯繫您</a:t>
            </a:r>
            <a:r>
              <a:rPr lang="zh-TW" altLang="en-US" sz="13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，如需進行遠端連線，會請您授權開啟遠端連線</a:t>
            </a:r>
            <a:endParaRPr lang="zh-TW" altLang="en-US" sz="13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332000" y="4165269"/>
            <a:ext cx="2000264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13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解決問題後</a:t>
            </a:r>
            <a:r>
              <a:rPr lang="zh-TW" altLang="en-US" sz="13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Roboto"/>
                <a:sym typeface="Roboto"/>
              </a:rPr>
              <a:t>，會寄送</a:t>
            </a:r>
            <a:r>
              <a:rPr lang="en-US" altLang="zh-TW" sz="13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Roboto"/>
                <a:sym typeface="Roboto"/>
              </a:rPr>
              <a:t>email</a:t>
            </a:r>
            <a:r>
              <a:rPr lang="zh-TW" altLang="en-US" sz="13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Roboto"/>
                <a:sym typeface="Roboto"/>
              </a:rPr>
              <a:t>確認問題是否解決，並進行滿意度調查</a:t>
            </a:r>
            <a:endParaRPr lang="zh-TW" altLang="en-US" sz="13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7" name="圖片 26" descr="1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8" y="1714494"/>
            <a:ext cx="398824" cy="3988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圖片 27" descr="1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00" y="4101752"/>
            <a:ext cx="398824" cy="3988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 descr="未命名-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3084" y="2143122"/>
            <a:ext cx="2460916" cy="21431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Shape 233"/>
          <p:cNvSpPr/>
          <p:nvPr/>
        </p:nvSpPr>
        <p:spPr>
          <a:xfrm>
            <a:off x="6072198" y="4143386"/>
            <a:ext cx="1428760" cy="714380"/>
          </a:xfrm>
          <a:prstGeom prst="parallelogram">
            <a:avLst>
              <a:gd name="adj" fmla="val 0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圖片 28" descr="1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6446" y="4071948"/>
            <a:ext cx="398824" cy="3988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矩形 30"/>
          <p:cNvSpPr/>
          <p:nvPr/>
        </p:nvSpPr>
        <p:spPr>
          <a:xfrm>
            <a:off x="6143636" y="4143386"/>
            <a:ext cx="135732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13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透過</a:t>
            </a:r>
            <a:r>
              <a:rPr lang="en-US" altLang="zh-TW" sz="13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Helpdesk</a:t>
            </a:r>
            <a:r>
              <a:rPr lang="zh-TW" altLang="en-US" sz="13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伺服器</a:t>
            </a:r>
            <a:r>
              <a:rPr lang="zh-TW" altLang="en-US" sz="13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Roboto"/>
                <a:sym typeface="Roboto"/>
              </a:rPr>
              <a:t>，遠端連線至您的</a:t>
            </a:r>
            <a:r>
              <a:rPr lang="en-US" altLang="zh-TW" sz="13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Roboto"/>
                <a:sym typeface="Roboto"/>
              </a:rPr>
              <a:t>NAS</a:t>
            </a:r>
            <a:endParaRPr lang="zh-TW" altLang="en-US" sz="13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" name="向右箭號 22"/>
          <p:cNvSpPr/>
          <p:nvPr/>
        </p:nvSpPr>
        <p:spPr>
          <a:xfrm flipH="1">
            <a:off x="1714480" y="2714626"/>
            <a:ext cx="2143140" cy="285752"/>
          </a:xfrm>
          <a:prstGeom prst="rightArrow">
            <a:avLst>
              <a:gd name="adj1" fmla="val 50000"/>
              <a:gd name="adj2" fmla="val 86341"/>
            </a:avLst>
          </a:prstGeom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4" name="群組 13"/>
          <p:cNvGrpSpPr/>
          <p:nvPr/>
        </p:nvGrpSpPr>
        <p:grpSpPr>
          <a:xfrm>
            <a:off x="3643306" y="2285998"/>
            <a:ext cx="2408595" cy="857256"/>
            <a:chOff x="3663603" y="2643188"/>
            <a:chExt cx="2408595" cy="857256"/>
          </a:xfrm>
        </p:grpSpPr>
        <p:pic>
          <p:nvPicPr>
            <p:cNvPr id="15" name="圖片 14" descr="未命名-3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63603" y="2643188"/>
              <a:ext cx="2051405" cy="8572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矩形 15"/>
            <p:cNvSpPr/>
            <p:nvPr/>
          </p:nvSpPr>
          <p:spPr>
            <a:xfrm>
              <a:off x="4143372" y="3000378"/>
              <a:ext cx="1928826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TW" sz="19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Helpdesk</a:t>
              </a:r>
              <a:endParaRPr lang="zh-TW" altLang="en-US" sz="19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</p:grpSp>
      <p:sp>
        <p:nvSpPr>
          <p:cNvPr id="30" name="Shape 233"/>
          <p:cNvSpPr/>
          <p:nvPr/>
        </p:nvSpPr>
        <p:spPr>
          <a:xfrm>
            <a:off x="6072198" y="3286130"/>
            <a:ext cx="1357322" cy="500066"/>
          </a:xfrm>
          <a:prstGeom prst="parallelogram">
            <a:avLst>
              <a:gd name="adj" fmla="val 0"/>
            </a:avLst>
          </a:prstGeom>
          <a:solidFill>
            <a:schemeClr val="accent1">
              <a:lumMod val="75000"/>
              <a:alpha val="93000"/>
            </a:schemeClr>
          </a:solidFill>
          <a:ln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向右箭號 32"/>
          <p:cNvSpPr/>
          <p:nvPr/>
        </p:nvSpPr>
        <p:spPr>
          <a:xfrm flipH="1">
            <a:off x="5735418" y="3714758"/>
            <a:ext cx="2479919" cy="285752"/>
          </a:xfrm>
          <a:prstGeom prst="rightArrow">
            <a:avLst>
              <a:gd name="adj1" fmla="val 50000"/>
              <a:gd name="adj2" fmla="val 86341"/>
            </a:avLst>
          </a:prstGeom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/>
          <p:cNvSpPr/>
          <p:nvPr/>
        </p:nvSpPr>
        <p:spPr>
          <a:xfrm>
            <a:off x="6084000" y="3312000"/>
            <a:ext cx="135732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13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使用</a:t>
            </a:r>
            <a:r>
              <a:rPr lang="en-US" altLang="zh-TW" sz="13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256</a:t>
            </a:r>
            <a:r>
              <a:rPr lang="zh-TW" altLang="en-US" sz="13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位元</a:t>
            </a:r>
            <a:r>
              <a:rPr lang="zh-TW" altLang="en-US" sz="13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en-US" altLang="zh-TW" sz="13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AES</a:t>
            </a:r>
            <a:r>
              <a:rPr lang="zh-TW" altLang="en-US" sz="13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加密連線</a:t>
            </a:r>
            <a:endParaRPr lang="zh-TW" altLang="en-US" sz="13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4" name="Picture 2" descr="「key icon」的圖片搜尋結果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68" y="3500444"/>
            <a:ext cx="465497" cy="4654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611"/>
          <p:cNvSpPr/>
          <p:nvPr/>
        </p:nvSpPr>
        <p:spPr>
          <a:xfrm>
            <a:off x="285720" y="1785932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78" name="Shape 304"/>
          <p:cNvSpPr/>
          <p:nvPr/>
        </p:nvSpPr>
        <p:spPr>
          <a:xfrm>
            <a:off x="214282" y="4273637"/>
            <a:ext cx="928694" cy="298377"/>
          </a:xfrm>
          <a:prstGeom prst="roundRect">
            <a:avLst>
              <a:gd name="adj" fmla="val 28303"/>
            </a:avLst>
          </a:prstGeom>
          <a:solidFill>
            <a:srgbClr val="0070C0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lvl="0" indent="-88900" algn="ctr">
              <a:buClr>
                <a:srgbClr val="000000"/>
              </a:buClr>
              <a:buSzPts val="1400"/>
            </a:pPr>
            <a:endParaRPr lang="en-US" sz="2000" b="1" dirty="0" smtClean="0">
              <a:solidFill>
                <a:schemeClr val="lt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77" name="Shape 177"/>
          <p:cNvSpPr txBox="1"/>
          <p:nvPr/>
        </p:nvSpPr>
        <p:spPr>
          <a:xfrm>
            <a:off x="324212" y="4214824"/>
            <a:ext cx="811500" cy="3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大眾化</a:t>
            </a:r>
            <a:endParaRPr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8" name="Shape 178"/>
          <p:cNvSpPr txBox="1"/>
          <p:nvPr/>
        </p:nvSpPr>
        <p:spPr>
          <a:xfrm>
            <a:off x="3494332" y="4357700"/>
            <a:ext cx="2077800" cy="3753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問題客製化的程度</a:t>
            </a:r>
            <a:endParaRPr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4" name="Shape 66"/>
          <p:cNvSpPr txBox="1">
            <a:spLocks/>
          </p:cNvSpPr>
          <p:nvPr/>
        </p:nvSpPr>
        <p:spPr>
          <a:xfrm>
            <a:off x="0" y="292625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zh-TW" altLang="en-US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您還可以在</a:t>
            </a:r>
            <a:r>
              <a:rPr lang="en-US" altLang="zh-TW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Helpdesk</a:t>
            </a:r>
            <a:r>
              <a:rPr lang="zh-TW" altLang="en-US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使用哪些服務？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37" name="圓角矩形 36"/>
          <p:cNvSpPr/>
          <p:nvPr/>
        </p:nvSpPr>
        <p:spPr>
          <a:xfrm>
            <a:off x="428596" y="1142990"/>
            <a:ext cx="8715404" cy="500066"/>
          </a:xfrm>
          <a:prstGeom prst="roundRect">
            <a:avLst/>
          </a:prstGeom>
          <a:gradFill>
            <a:gsLst>
              <a:gs pos="0">
                <a:srgbClr val="00CCFF"/>
              </a:gs>
              <a:gs pos="0">
                <a:srgbClr val="00CCFF"/>
              </a:gs>
              <a:gs pos="76000">
                <a:srgbClr val="00CCFF">
                  <a:alpha val="57000"/>
                </a:srgbClr>
              </a:gs>
              <a:gs pos="100000">
                <a:srgbClr val="00CCF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00034" y="1214428"/>
            <a:ext cx="821537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Roboto"/>
                <a:sym typeface="Roboto"/>
              </a:rPr>
              <a:t>解決您的每一個疑難雜症，由淺至深，這些管道都幫您整理好了！</a:t>
            </a:r>
          </a:p>
          <a:p>
            <a:pPr lvl="0" algn="ctr"/>
            <a:endParaRPr lang="zh-TW" altLang="en-US" sz="17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Roboto"/>
              <a:sym typeface="Roboto"/>
            </a:endParaRPr>
          </a:p>
        </p:txBody>
      </p:sp>
      <p:sp>
        <p:nvSpPr>
          <p:cNvPr id="42" name="Shape 233"/>
          <p:cNvSpPr/>
          <p:nvPr/>
        </p:nvSpPr>
        <p:spPr>
          <a:xfrm>
            <a:off x="214282" y="2928940"/>
            <a:ext cx="1143008" cy="857256"/>
          </a:xfrm>
          <a:prstGeom prst="parallelogram">
            <a:avLst>
              <a:gd name="adj" fmla="val 0"/>
            </a:avLst>
          </a:prstGeom>
          <a:solidFill>
            <a:srgbClr val="0070C0">
              <a:alpha val="90000"/>
            </a:srgbClr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233"/>
          <p:cNvSpPr/>
          <p:nvPr/>
        </p:nvSpPr>
        <p:spPr>
          <a:xfrm>
            <a:off x="214282" y="2143122"/>
            <a:ext cx="1143008" cy="785818"/>
          </a:xfrm>
          <a:prstGeom prst="parallelogram">
            <a:avLst>
              <a:gd name="adj" fmla="val 0"/>
            </a:avLst>
          </a:prstGeom>
          <a:solidFill>
            <a:srgbClr val="003399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Shape 202"/>
          <p:cNvSpPr txBox="1"/>
          <p:nvPr/>
        </p:nvSpPr>
        <p:spPr>
          <a:xfrm>
            <a:off x="190590" y="2928940"/>
            <a:ext cx="1166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Roboto"/>
                <a:sym typeface="Roboto"/>
              </a:rPr>
              <a:t>快速找到與QNAP NAS相容之硬碟或相關裝置。</a:t>
            </a:r>
            <a:endParaRPr sz="9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8" name="Shape 233"/>
          <p:cNvSpPr/>
          <p:nvPr/>
        </p:nvSpPr>
        <p:spPr>
          <a:xfrm>
            <a:off x="1496892" y="2928940"/>
            <a:ext cx="1146282" cy="857256"/>
          </a:xfrm>
          <a:prstGeom prst="parallelogram">
            <a:avLst>
              <a:gd name="adj" fmla="val 0"/>
            </a:avLst>
          </a:prstGeom>
          <a:solidFill>
            <a:srgbClr val="0070C0">
              <a:alpha val="90000"/>
            </a:srgbClr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Shape 233"/>
          <p:cNvSpPr/>
          <p:nvPr/>
        </p:nvSpPr>
        <p:spPr>
          <a:xfrm>
            <a:off x="1496892" y="2143122"/>
            <a:ext cx="1146282" cy="785818"/>
          </a:xfrm>
          <a:prstGeom prst="parallelogram">
            <a:avLst>
              <a:gd name="adj" fmla="val 0"/>
            </a:avLst>
          </a:prstGeom>
          <a:solidFill>
            <a:srgbClr val="003399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Shape 233"/>
          <p:cNvSpPr/>
          <p:nvPr/>
        </p:nvSpPr>
        <p:spPr>
          <a:xfrm>
            <a:off x="2786050" y="2928940"/>
            <a:ext cx="1143008" cy="857256"/>
          </a:xfrm>
          <a:prstGeom prst="parallelogram">
            <a:avLst>
              <a:gd name="adj" fmla="val 0"/>
            </a:avLst>
          </a:prstGeom>
          <a:solidFill>
            <a:srgbClr val="0070C0">
              <a:alpha val="90000"/>
            </a:srgbClr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Shape 233"/>
          <p:cNvSpPr/>
          <p:nvPr/>
        </p:nvSpPr>
        <p:spPr>
          <a:xfrm>
            <a:off x="2786050" y="2143122"/>
            <a:ext cx="1143008" cy="785818"/>
          </a:xfrm>
          <a:prstGeom prst="parallelogram">
            <a:avLst>
              <a:gd name="adj" fmla="val 0"/>
            </a:avLst>
          </a:prstGeom>
          <a:solidFill>
            <a:srgbClr val="003399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Shape 233"/>
          <p:cNvSpPr/>
          <p:nvPr/>
        </p:nvSpPr>
        <p:spPr>
          <a:xfrm>
            <a:off x="4071934" y="2928940"/>
            <a:ext cx="1785950" cy="857256"/>
          </a:xfrm>
          <a:prstGeom prst="parallelogram">
            <a:avLst>
              <a:gd name="adj" fmla="val 0"/>
            </a:avLst>
          </a:prstGeom>
          <a:solidFill>
            <a:srgbClr val="0070C0">
              <a:alpha val="90000"/>
            </a:srgbClr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Shape 233"/>
          <p:cNvSpPr/>
          <p:nvPr/>
        </p:nvSpPr>
        <p:spPr>
          <a:xfrm>
            <a:off x="4071934" y="2143122"/>
            <a:ext cx="1785950" cy="785818"/>
          </a:xfrm>
          <a:prstGeom prst="parallelogram">
            <a:avLst>
              <a:gd name="adj" fmla="val 0"/>
            </a:avLst>
          </a:prstGeom>
          <a:solidFill>
            <a:srgbClr val="003399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Shape 233"/>
          <p:cNvSpPr/>
          <p:nvPr/>
        </p:nvSpPr>
        <p:spPr>
          <a:xfrm>
            <a:off x="6000760" y="2928940"/>
            <a:ext cx="1643074" cy="857256"/>
          </a:xfrm>
          <a:prstGeom prst="parallelogram">
            <a:avLst>
              <a:gd name="adj" fmla="val 0"/>
            </a:avLst>
          </a:prstGeom>
          <a:solidFill>
            <a:srgbClr val="0070C0">
              <a:alpha val="90000"/>
            </a:srgbClr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Shape 233"/>
          <p:cNvSpPr/>
          <p:nvPr/>
        </p:nvSpPr>
        <p:spPr>
          <a:xfrm>
            <a:off x="6000760" y="2143122"/>
            <a:ext cx="1643074" cy="785818"/>
          </a:xfrm>
          <a:prstGeom prst="parallelogram">
            <a:avLst>
              <a:gd name="adj" fmla="val 0"/>
            </a:avLst>
          </a:prstGeom>
          <a:solidFill>
            <a:srgbClr val="003399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Shape 233"/>
          <p:cNvSpPr/>
          <p:nvPr/>
        </p:nvSpPr>
        <p:spPr>
          <a:xfrm>
            <a:off x="7786710" y="2928940"/>
            <a:ext cx="1143008" cy="857256"/>
          </a:xfrm>
          <a:prstGeom prst="parallelogram">
            <a:avLst>
              <a:gd name="adj" fmla="val 0"/>
            </a:avLst>
          </a:prstGeom>
          <a:solidFill>
            <a:srgbClr val="0070C0">
              <a:alpha val="90000"/>
            </a:srgbClr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Shape 233"/>
          <p:cNvSpPr/>
          <p:nvPr/>
        </p:nvSpPr>
        <p:spPr>
          <a:xfrm>
            <a:off x="7786710" y="2143122"/>
            <a:ext cx="1143008" cy="785818"/>
          </a:xfrm>
          <a:prstGeom prst="parallelogram">
            <a:avLst>
              <a:gd name="adj" fmla="val 0"/>
            </a:avLst>
          </a:prstGeom>
          <a:solidFill>
            <a:srgbClr val="003399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Shape 199"/>
          <p:cNvSpPr txBox="1"/>
          <p:nvPr/>
        </p:nvSpPr>
        <p:spPr>
          <a:xfrm>
            <a:off x="4108800" y="2965841"/>
            <a:ext cx="1670700" cy="7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Roboto"/>
                <a:sym typeface="Roboto"/>
              </a:rPr>
              <a:t>在QNAP官網上閱覽QTS功能和應用工具的應用教學並參閱常見問答集。</a:t>
            </a:r>
            <a:endParaRPr sz="9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0" name="Shape 200"/>
          <p:cNvSpPr txBox="1"/>
          <p:nvPr/>
        </p:nvSpPr>
        <p:spPr>
          <a:xfrm>
            <a:off x="7735425" y="2966491"/>
            <a:ext cx="1248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Roboto"/>
                <a:sym typeface="Roboto"/>
              </a:rPr>
              <a:t>發送您的支援需求單來與我們的技術團隊進行聯絡。</a:t>
            </a:r>
            <a:endParaRPr sz="9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4" name="Shape 204"/>
          <p:cNvSpPr txBox="1"/>
          <p:nvPr/>
        </p:nvSpPr>
        <p:spPr>
          <a:xfrm>
            <a:off x="6000760" y="2995891"/>
            <a:ext cx="164307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Roboto"/>
                <a:sym typeface="Roboto"/>
              </a:rPr>
              <a:t>您可以搜尋我們之前已解決之問題及相關解答。</a:t>
            </a:r>
            <a:endParaRPr sz="9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3" name="Shape 203"/>
          <p:cNvSpPr txBox="1"/>
          <p:nvPr/>
        </p:nvSpPr>
        <p:spPr>
          <a:xfrm>
            <a:off x="2808000" y="2966491"/>
            <a:ext cx="11667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Roboto"/>
                <a:sym typeface="Roboto"/>
              </a:rPr>
              <a:t>幫助中心包含諸多功能介紹及指南，也可協助您了解如何正確使用QNAP NAS。</a:t>
            </a:r>
            <a:endParaRPr sz="9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1" name="Shape 201"/>
          <p:cNvSpPr txBox="1"/>
          <p:nvPr/>
        </p:nvSpPr>
        <p:spPr>
          <a:xfrm>
            <a:off x="1476000" y="2928940"/>
            <a:ext cx="1213186" cy="4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Roboto"/>
                <a:sym typeface="Roboto"/>
              </a:rPr>
              <a:t>NAS使用手冊包含QNAP NAS所有功能的詳細教學，以及關於儲存系統的基本知識。</a:t>
            </a:r>
            <a:endParaRPr sz="9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" name="圖片 70" descr="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1857370"/>
            <a:ext cx="357190" cy="357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圖片 71" descr="1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356" y="1857370"/>
            <a:ext cx="357190" cy="357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3" name="圖片 72" descr="1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40" y="1857370"/>
            <a:ext cx="357190" cy="357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4" name="圖片 73" descr="1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4876" y="1857370"/>
            <a:ext cx="357190" cy="357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5" name="圖片 74" descr="1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3702" y="1857370"/>
            <a:ext cx="357190" cy="357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6" name="圖片 75" descr="1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5338" y="1857370"/>
            <a:ext cx="357190" cy="357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7" name="向右箭號 76"/>
          <p:cNvSpPr/>
          <p:nvPr/>
        </p:nvSpPr>
        <p:spPr>
          <a:xfrm>
            <a:off x="214282" y="3888000"/>
            <a:ext cx="8643998" cy="285752"/>
          </a:xfrm>
          <a:prstGeom prst="rightArrow">
            <a:avLst>
              <a:gd name="adj1" fmla="val 50000"/>
              <a:gd name="adj2" fmla="val 86341"/>
            </a:avLst>
          </a:prstGeom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9" name="Shape 304"/>
          <p:cNvSpPr/>
          <p:nvPr/>
        </p:nvSpPr>
        <p:spPr>
          <a:xfrm>
            <a:off x="7657439" y="4251400"/>
            <a:ext cx="928694" cy="298377"/>
          </a:xfrm>
          <a:prstGeom prst="roundRect">
            <a:avLst>
              <a:gd name="adj" fmla="val 28303"/>
            </a:avLst>
          </a:prstGeom>
          <a:solidFill>
            <a:srgbClr val="0070C0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lvl="0" indent="-88900" algn="ctr">
              <a:buClr>
                <a:srgbClr val="000000"/>
              </a:buClr>
              <a:buSzPts val="1400"/>
            </a:pPr>
            <a:endParaRPr lang="en-US" sz="2000" b="1" dirty="0" smtClean="0">
              <a:solidFill>
                <a:schemeClr val="lt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76" name="Shape 176"/>
          <p:cNvSpPr txBox="1"/>
          <p:nvPr/>
        </p:nvSpPr>
        <p:spPr>
          <a:xfrm>
            <a:off x="7763504" y="4214824"/>
            <a:ext cx="951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客製化</a:t>
            </a:r>
            <a:endParaRPr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84" name="群組 83"/>
          <p:cNvGrpSpPr/>
          <p:nvPr/>
        </p:nvGrpSpPr>
        <p:grpSpPr>
          <a:xfrm>
            <a:off x="234413" y="2268000"/>
            <a:ext cx="8766743" cy="650811"/>
            <a:chOff x="234413" y="2240555"/>
            <a:chExt cx="8766743" cy="650811"/>
          </a:xfrm>
        </p:grpSpPr>
        <p:sp>
          <p:nvSpPr>
            <p:cNvPr id="187" name="Shape 187"/>
            <p:cNvSpPr txBox="1"/>
            <p:nvPr/>
          </p:nvSpPr>
          <p:spPr>
            <a:xfrm>
              <a:off x="7824256" y="2516066"/>
              <a:ext cx="1176900" cy="37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支援需求單</a:t>
              </a:r>
              <a:endParaRPr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8" name="Shape 188"/>
            <p:cNvSpPr txBox="1"/>
            <p:nvPr/>
          </p:nvSpPr>
          <p:spPr>
            <a:xfrm>
              <a:off x="1437288" y="2516066"/>
              <a:ext cx="1420200" cy="37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NAS使用手冊</a:t>
              </a:r>
              <a:endParaRPr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9" name="Shape 189"/>
            <p:cNvSpPr txBox="1"/>
            <p:nvPr/>
          </p:nvSpPr>
          <p:spPr>
            <a:xfrm>
              <a:off x="2786050" y="2516066"/>
              <a:ext cx="1143008" cy="37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幫助中心</a:t>
              </a:r>
              <a:endParaRPr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0" name="Shape 190"/>
            <p:cNvSpPr txBox="1"/>
            <p:nvPr/>
          </p:nvSpPr>
          <p:spPr>
            <a:xfrm>
              <a:off x="4000496" y="2516066"/>
              <a:ext cx="2028900" cy="37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線上</a:t>
              </a:r>
              <a:r>
                <a:rPr lang="zh-TW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教學</a:t>
              </a:r>
              <a:r>
                <a:rPr lang="en-US" altLang="zh-TW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&amp;</a:t>
              </a:r>
              <a:r>
                <a:rPr lang="zh-TW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常見</a:t>
              </a:r>
              <a:r>
                <a:rPr lang="zh-TW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問答集</a:t>
              </a:r>
              <a:endParaRPr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3" name="Shape 193"/>
            <p:cNvSpPr txBox="1"/>
            <p:nvPr/>
          </p:nvSpPr>
          <p:spPr>
            <a:xfrm>
              <a:off x="5940000" y="2516066"/>
              <a:ext cx="2140200" cy="37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支援平台線上知識庫</a:t>
              </a:r>
              <a:endParaRPr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2" name="Shape 192"/>
            <p:cNvSpPr txBox="1"/>
            <p:nvPr/>
          </p:nvSpPr>
          <p:spPr>
            <a:xfrm>
              <a:off x="234413" y="2512903"/>
              <a:ext cx="1176900" cy="37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相容性列表</a:t>
              </a:r>
              <a:endParaRPr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182" name="Shape 182"/>
            <p:cNvPicPr preferRelativeResize="0"/>
            <p:nvPr/>
          </p:nvPicPr>
          <p:blipFill>
            <a:blip r:embed="rId9"/>
            <a:stretch>
              <a:fillRect/>
            </a:stretch>
          </p:blipFill>
          <p:spPr>
            <a:xfrm>
              <a:off x="637227" y="2252342"/>
              <a:ext cx="235522" cy="3194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Shape 183"/>
            <p:cNvPicPr preferRelativeResize="0"/>
            <p:nvPr/>
          </p:nvPicPr>
          <p:blipFill>
            <a:blip r:embed="rId10"/>
            <a:stretch>
              <a:fillRect/>
            </a:stretch>
          </p:blipFill>
          <p:spPr>
            <a:xfrm>
              <a:off x="1944000" y="2251125"/>
              <a:ext cx="225119" cy="3148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Shape 183"/>
            <p:cNvPicPr preferRelativeResize="0"/>
            <p:nvPr/>
          </p:nvPicPr>
          <p:blipFill>
            <a:blip r:embed="rId11"/>
            <a:stretch>
              <a:fillRect/>
            </a:stretch>
          </p:blipFill>
          <p:spPr>
            <a:xfrm>
              <a:off x="3249479" y="2240555"/>
              <a:ext cx="170629" cy="3148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" name="Shape 183"/>
            <p:cNvPicPr preferRelativeResize="0"/>
            <p:nvPr/>
          </p:nvPicPr>
          <p:blipFill>
            <a:blip r:embed="rId12"/>
            <a:stretch>
              <a:fillRect/>
            </a:stretch>
          </p:blipFill>
          <p:spPr>
            <a:xfrm>
              <a:off x="4644000" y="2268000"/>
              <a:ext cx="476448" cy="277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Shape 183"/>
            <p:cNvPicPr preferRelativeResize="0"/>
            <p:nvPr/>
          </p:nvPicPr>
          <p:blipFill>
            <a:blip r:embed="rId13"/>
            <a:stretch>
              <a:fillRect/>
            </a:stretch>
          </p:blipFill>
          <p:spPr>
            <a:xfrm>
              <a:off x="6749226" y="2268000"/>
              <a:ext cx="184388" cy="2827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" name="Shape 183"/>
            <p:cNvPicPr preferRelativeResize="0"/>
            <p:nvPr/>
          </p:nvPicPr>
          <p:blipFill>
            <a:blip r:embed="rId14"/>
            <a:stretch>
              <a:fillRect/>
            </a:stretch>
          </p:blipFill>
          <p:spPr>
            <a:xfrm>
              <a:off x="8280000" y="2268000"/>
              <a:ext cx="291435" cy="2788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611"/>
          <p:cNvSpPr/>
          <p:nvPr/>
        </p:nvSpPr>
        <p:spPr>
          <a:xfrm>
            <a:off x="285720" y="1132160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66"/>
          <p:cNvSpPr txBox="1">
            <a:spLocks/>
          </p:cNvSpPr>
          <p:nvPr/>
        </p:nvSpPr>
        <p:spPr>
          <a:xfrm>
            <a:off x="0" y="292625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n-US" altLang="zh-TW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Helpdesk </a:t>
            </a:r>
            <a:r>
              <a:rPr lang="zh-TW" altLang="en-US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貼心小提醒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212" name="Shape 212"/>
          <p:cNvSpPr/>
          <p:nvPr/>
        </p:nvSpPr>
        <p:spPr>
          <a:xfrm>
            <a:off x="394876" y="1358990"/>
            <a:ext cx="1928826" cy="1470900"/>
          </a:xfrm>
          <a:prstGeom prst="round1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87313" lvl="0" algn="ctr"/>
            <a:r>
              <a:rPr lang="en-US" altLang="zh-TW" sz="1300" b="1" dirty="0" smtClean="0">
                <a:latin typeface="微軟正黑體" pitchFamily="34" charset="-120"/>
                <a:ea typeface="微軟正黑體" pitchFamily="34" charset="-120"/>
              </a:rPr>
              <a:t> Helpdesk</a:t>
            </a:r>
            <a:r>
              <a:rPr lang="zh-TW" altLang="en-US" sz="1300" b="1" dirty="0" smtClean="0">
                <a:latin typeface="微軟正黑體" pitchFamily="34" charset="-120"/>
                <a:ea typeface="微軟正黑體" pitchFamily="34" charset="-120"/>
              </a:rPr>
              <a:t>可以幫您上傳系統資訊給客服人員來解決問題。但系統資訊</a:t>
            </a:r>
            <a:r>
              <a:rPr lang="zh-TW" altLang="en-US" sz="13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不包含：個人檔案、個人資料、帳號密碼。</a:t>
            </a:r>
            <a:endParaRPr sz="13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3" name="Shape 213"/>
          <p:cNvSpPr/>
          <p:nvPr/>
        </p:nvSpPr>
        <p:spPr>
          <a:xfrm>
            <a:off x="4643438" y="1368475"/>
            <a:ext cx="1928826" cy="1470900"/>
          </a:xfrm>
          <a:prstGeom prst="round1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87313" lvl="0" algn="ctr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您可以隨時自行關閉遠端支援連線。</a:t>
            </a:r>
          </a:p>
        </p:txBody>
      </p:sp>
      <p:sp>
        <p:nvSpPr>
          <p:cNvPr id="214" name="Shape 214"/>
          <p:cNvSpPr/>
          <p:nvPr/>
        </p:nvSpPr>
        <p:spPr>
          <a:xfrm>
            <a:off x="2500298" y="1368475"/>
            <a:ext cx="1928826" cy="1470900"/>
          </a:xfrm>
          <a:prstGeom prst="round1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87313" lvl="0" algn="ctr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您可以事先安排時間將資料夾加密。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15" name="Shape 21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42844" y="1000114"/>
            <a:ext cx="571504" cy="571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21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214546" y="1000114"/>
            <a:ext cx="571504" cy="571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21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357686" y="1000114"/>
            <a:ext cx="571504" cy="571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2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9329" y="-1857406"/>
            <a:ext cx="486975" cy="48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2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0129" y="-1835106"/>
            <a:ext cx="486975" cy="48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Shape 2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9454" y="-1857406"/>
            <a:ext cx="486975" cy="48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Shape 2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1446" y="-1857406"/>
            <a:ext cx="486975" cy="48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2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844" y="3143254"/>
            <a:ext cx="5896776" cy="180815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1" name="Shape 2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57686" y="3000378"/>
            <a:ext cx="4608018" cy="201039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1" name="Shape 213"/>
          <p:cNvSpPr/>
          <p:nvPr/>
        </p:nvSpPr>
        <p:spPr>
          <a:xfrm>
            <a:off x="6786578" y="1357304"/>
            <a:ext cx="1928826" cy="1470900"/>
          </a:xfrm>
          <a:prstGeom prst="round1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87313" lvl="0" algn="ctr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遠端支援連線皆有記錄，以保障您的權益。</a:t>
            </a:r>
          </a:p>
        </p:txBody>
      </p:sp>
      <p:pic>
        <p:nvPicPr>
          <p:cNvPr id="32" name="Shape 21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572264" y="1000114"/>
            <a:ext cx="571504" cy="571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title"/>
          </p:nvPr>
        </p:nvSpPr>
        <p:spPr>
          <a:xfrm>
            <a:off x="571472" y="-121446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QNAP Helpdesk 優勢分析</a:t>
            </a:r>
            <a:endParaRPr dirty="0"/>
          </a:p>
        </p:txBody>
      </p:sp>
      <p:graphicFrame>
        <p:nvGraphicFramePr>
          <p:cNvPr id="225" name="Shape 225"/>
          <p:cNvGraphicFramePr/>
          <p:nvPr>
            <p:extLst>
              <p:ext uri="{D42A27DB-BD31-4B8C-83A1-F6EECF244321}">
                <p14:modId xmlns:p14="http://schemas.microsoft.com/office/powerpoint/2010/main" val="1927787146"/>
              </p:ext>
            </p:extLst>
          </p:nvPr>
        </p:nvGraphicFramePr>
        <p:xfrm>
          <a:off x="337680" y="1285867"/>
          <a:ext cx="8520600" cy="2328527"/>
        </p:xfrm>
        <a:graphic>
          <a:graphicData uri="http://schemas.openxmlformats.org/drawingml/2006/table">
            <a:tbl>
              <a:tblPr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{B811F0AF-5F74-4505-9B52-A6844AE2BE5E}</a:tableStyleId>
              </a:tblPr>
              <a:tblGrid>
                <a:gridCol w="1787875"/>
                <a:gridCol w="3291175"/>
                <a:gridCol w="3441550"/>
              </a:tblGrid>
              <a:tr h="558326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 dirty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QNAP Helpdesk 支援平台</a:t>
                      </a:r>
                      <a:endParaRPr sz="1600" b="1" dirty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他牌 支援技術中心 </a:t>
                      </a:r>
                      <a:endParaRPr sz="1600" b="1" dirty="0">
                        <a:solidFill>
                          <a:srgbClr val="FFFFFF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solidFill>
                      <a:srgbClr val="003366"/>
                    </a:solidFill>
                  </a:tcPr>
                </a:tc>
              </a:tr>
              <a:tr h="636343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支援平台訊息</a:t>
                      </a:r>
                    </a:p>
                  </a:txBody>
                  <a:tcPr marL="91425" marR="91425" marT="91425" marB="91425" anchor="ctr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提供支援平台訊息</a:t>
                      </a:r>
                    </a:p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清楚掌握需求單的紀錄</a:t>
                      </a:r>
                      <a:endParaRPr lang="zh-TW" altLang="en-US" sz="12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無</a:t>
                      </a:r>
                      <a:endParaRPr lang="zh-TW" altLang="en-US" sz="12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solidFill>
                      <a:srgbClr val="0070C0"/>
                    </a:solidFill>
                  </a:tcPr>
                </a:tc>
              </a:tr>
              <a:tr h="544589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訊息保留設定</a:t>
                      </a:r>
                      <a:endParaRPr lang="zh-TW" altLang="en-US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 altLang="en-US" sz="12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可自行設定支援平台訊息保留天數</a:t>
                      </a:r>
                      <a:endParaRPr lang="zh-TW" altLang="en-US" sz="12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無</a:t>
                      </a:r>
                      <a:endParaRPr sz="12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solidFill>
                      <a:srgbClr val="0070C0"/>
                    </a:solidFill>
                  </a:tcPr>
                </a:tc>
              </a:tr>
              <a:tr h="589269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多元的支援管道</a:t>
                      </a:r>
                      <a:endParaRPr lang="zh-TW" altLang="en-US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匯集線上各種支援服務，更快速找到答案</a:t>
                      </a:r>
                      <a:endParaRPr lang="zh-TW" altLang="en-US" sz="12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無</a:t>
                      </a:r>
                      <a:endParaRPr sz="12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sp>
        <p:nvSpPr>
          <p:cNvPr id="10" name="Shape 66"/>
          <p:cNvSpPr txBox="1">
            <a:spLocks/>
          </p:cNvSpPr>
          <p:nvPr/>
        </p:nvSpPr>
        <p:spPr>
          <a:xfrm>
            <a:off x="0" y="292625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n-US" altLang="zh-TW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QNAP Helpdesk </a:t>
            </a:r>
            <a:r>
              <a:rPr lang="zh-TW" altLang="en-US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優勢分析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14" name="Picture 2" descr="C:\Users\Han Tsai\Desktop\213直播 _ppt對稿 HelpDesk  Diagnostic tool 客戶服務系統\winn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2000246"/>
            <a:ext cx="375163" cy="428628"/>
          </a:xfrm>
          <a:prstGeom prst="rect">
            <a:avLst/>
          </a:prstGeom>
          <a:noFill/>
        </p:spPr>
      </p:pic>
      <p:pic>
        <p:nvPicPr>
          <p:cNvPr id="15" name="Picture 2" descr="C:\Users\Han Tsai\Desktop\213直播 _ppt對稿 HelpDesk  Diagnostic tool 客戶服務系統\winn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2571750"/>
            <a:ext cx="375163" cy="428628"/>
          </a:xfrm>
          <a:prstGeom prst="rect">
            <a:avLst/>
          </a:prstGeom>
          <a:noFill/>
        </p:spPr>
      </p:pic>
      <p:pic>
        <p:nvPicPr>
          <p:cNvPr id="16" name="Picture 2" descr="C:\Users\Han Tsai\Desktop\213直播 _ppt對稿 HelpDesk  Diagnostic tool 客戶服務系統\winn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3071816"/>
            <a:ext cx="375163" cy="428628"/>
          </a:xfrm>
          <a:prstGeom prst="rect">
            <a:avLst/>
          </a:prstGeom>
          <a:noFill/>
        </p:spPr>
      </p:pic>
      <p:pic>
        <p:nvPicPr>
          <p:cNvPr id="1027" name="Picture 3" descr="C:\Users\Han Tsai\Desktop\213直播 _ppt對稿 HelpDesk  Diagnostic tool 客戶服務系統\wron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3834" y="2071684"/>
            <a:ext cx="357190" cy="357190"/>
          </a:xfrm>
          <a:prstGeom prst="rect">
            <a:avLst/>
          </a:prstGeom>
          <a:noFill/>
        </p:spPr>
      </p:pic>
      <p:pic>
        <p:nvPicPr>
          <p:cNvPr id="12" name="Picture 3" descr="C:\Users\Han Tsai\Desktop\213直播 _ppt對稿 HelpDesk  Diagnostic tool 客戶服務系統\wron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3834" y="2643188"/>
            <a:ext cx="357190" cy="357190"/>
          </a:xfrm>
          <a:prstGeom prst="rect">
            <a:avLst/>
          </a:prstGeom>
          <a:noFill/>
        </p:spPr>
      </p:pic>
      <p:pic>
        <p:nvPicPr>
          <p:cNvPr id="17" name="Picture 3" descr="C:\Users\Han Tsai\Desktop\213直播 _ppt對稿 HelpDesk  Diagnostic tool 客戶服務系統\wron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3834" y="3214692"/>
            <a:ext cx="357190" cy="3571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BG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0" y="0"/>
            <a:ext cx="9128319" cy="5143499"/>
          </a:xfrm>
          <a:prstGeom prst="rect">
            <a:avLst/>
          </a:prstGeom>
        </p:spPr>
      </p:pic>
      <p:sp>
        <p:nvSpPr>
          <p:cNvPr id="60" name="Shape 60"/>
          <p:cNvSpPr txBox="1">
            <a:spLocks noGrp="1"/>
          </p:cNvSpPr>
          <p:nvPr>
            <p:ph type="ctrTitle"/>
          </p:nvPr>
        </p:nvSpPr>
        <p:spPr>
          <a:xfrm>
            <a:off x="0" y="1500180"/>
            <a:ext cx="9144032" cy="126678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zh-TW" altLang="en-US" sz="5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使用 </a:t>
            </a:r>
            <a:r>
              <a:rPr lang="hu-HU" altLang="zh-TW" sz="5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QNAP NAS </a:t>
            </a:r>
            <a:r>
              <a:rPr lang="zh-TW" altLang="en-US" sz="5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遇到困難？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BG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1" y="0"/>
            <a:ext cx="9128316" cy="5143498"/>
          </a:xfrm>
          <a:prstGeom prst="rect">
            <a:avLst/>
          </a:prstGeom>
        </p:spPr>
      </p:pic>
      <p:sp>
        <p:nvSpPr>
          <p:cNvPr id="22" name="Shape 60"/>
          <p:cNvSpPr txBox="1">
            <a:spLocks/>
          </p:cNvSpPr>
          <p:nvPr/>
        </p:nvSpPr>
        <p:spPr>
          <a:xfrm>
            <a:off x="0" y="1000114"/>
            <a:ext cx="9144032" cy="981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>
              <a:buClr>
                <a:schemeClr val="dk1"/>
              </a:buClr>
              <a:buSzPts val="5200"/>
            </a:pPr>
            <a:r>
              <a:rPr lang="zh-TW" altLang="en-US" sz="5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案件</a:t>
            </a:r>
            <a:r>
              <a:rPr lang="en-US" altLang="zh-TW" sz="5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Demo</a:t>
            </a:r>
            <a:endParaRPr kumimoji="0" lang="zh-TW" altLang="en-US" sz="5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143108" y="1857370"/>
            <a:ext cx="4786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的媒體櫃資料夾中存放八個影片資料夾，打開 </a:t>
            </a:r>
            <a:r>
              <a:rPr lang="en-US" altLang="zh-TW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Video Station </a:t>
            </a: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卻發現僅顯示出兩部影片，於是使用者透過支援平台提出技術諮詢</a:t>
            </a:r>
            <a:r>
              <a:rPr lang="en-US" altLang="zh-TW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...</a:t>
            </a:r>
            <a:endParaRPr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4" name="圖片 23" descr="w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369" y="2786064"/>
            <a:ext cx="3553143" cy="207170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BG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28316" cy="5143498"/>
          </a:xfrm>
          <a:prstGeom prst="rect">
            <a:avLst/>
          </a:prstGeom>
        </p:spPr>
      </p:pic>
      <p:sp>
        <p:nvSpPr>
          <p:cNvPr id="5" name="Shape 60"/>
          <p:cNvSpPr txBox="1">
            <a:spLocks/>
          </p:cNvSpPr>
          <p:nvPr/>
        </p:nvSpPr>
        <p:spPr>
          <a:xfrm>
            <a:off x="0" y="1590720"/>
            <a:ext cx="9144032" cy="1266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>
              <a:buClr>
                <a:schemeClr val="dk1"/>
              </a:buClr>
              <a:buSzPts val="5200"/>
            </a:pPr>
            <a:r>
              <a:rPr lang="zh-TW" altLang="en-US" sz="5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什麼是 診斷工具</a:t>
            </a:r>
            <a:br>
              <a:rPr lang="zh-TW" altLang="en-US" sz="5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5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Diagnostic Tool?</a:t>
            </a:r>
            <a:endParaRPr kumimoji="0" lang="zh-TW" altLang="en-US" sz="5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611"/>
          <p:cNvSpPr/>
          <p:nvPr/>
        </p:nvSpPr>
        <p:spPr>
          <a:xfrm>
            <a:off x="285720" y="1132160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66"/>
          <p:cNvSpPr txBox="1">
            <a:spLocks/>
          </p:cNvSpPr>
          <p:nvPr/>
        </p:nvSpPr>
        <p:spPr>
          <a:xfrm>
            <a:off x="0" y="292625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n-US" altLang="zh-TW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QNAP </a:t>
            </a:r>
            <a:r>
              <a:rPr lang="zh-TW" altLang="en-US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診斷工具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9" name="Shape 251"/>
          <p:cNvSpPr/>
          <p:nvPr/>
        </p:nvSpPr>
        <p:spPr>
          <a:xfrm>
            <a:off x="214282" y="3175203"/>
            <a:ext cx="2428892" cy="1332000"/>
          </a:xfrm>
          <a:prstGeom prst="chevron">
            <a:avLst>
              <a:gd name="adj" fmla="val 50000"/>
            </a:avLst>
          </a:prstGeom>
          <a:solidFill>
            <a:srgbClr val="C9DAF8"/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客戶透過Helpdesk </a:t>
            </a:r>
            <a:br>
              <a:rPr lang="zh-TW" sz="1500" b="1" dirty="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5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回報異常</a:t>
            </a:r>
            <a:br>
              <a:rPr lang="zh-TW" sz="1500" b="1" dirty="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5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關機</a:t>
            </a:r>
            <a:endParaRPr sz="15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" name="Shape 252"/>
          <p:cNvSpPr/>
          <p:nvPr/>
        </p:nvSpPr>
        <p:spPr>
          <a:xfrm>
            <a:off x="2214546" y="3175203"/>
            <a:ext cx="2556900" cy="1332000"/>
          </a:xfrm>
          <a:prstGeom prst="chevron">
            <a:avLst>
              <a:gd name="adj" fmla="val 50000"/>
            </a:avLst>
          </a:prstGeom>
          <a:solidFill>
            <a:srgbClr val="A4C2F4"/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15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工程師從系統紀錄判斷</a:t>
            </a:r>
            <a:r>
              <a:rPr lang="zh-TW" sz="15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非 QTS </a:t>
            </a:r>
            <a:br>
              <a:rPr lang="zh-TW" sz="1500" b="1" dirty="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5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功能問題 </a:t>
            </a:r>
            <a:endParaRPr sz="15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" name="Shape 253"/>
          <p:cNvSpPr/>
          <p:nvPr/>
        </p:nvSpPr>
        <p:spPr>
          <a:xfrm>
            <a:off x="4357686" y="3175203"/>
            <a:ext cx="2643206" cy="1332000"/>
          </a:xfrm>
          <a:prstGeom prst="chevron">
            <a:avLst>
              <a:gd name="adj" fmla="val 50000"/>
            </a:avLst>
          </a:prstGeom>
          <a:solidFill>
            <a:srgbClr val="6D9EEB"/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遠端連線 </a:t>
            </a:r>
            <a:br>
              <a:rPr lang="zh-TW" sz="1500" b="1" dirty="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5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使用診斷工具下載 </a:t>
            </a:r>
            <a:br>
              <a:rPr lang="zh-TW" sz="1500" b="1" dirty="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5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Kern</a:t>
            </a:r>
            <a:r>
              <a:rPr lang="en-US" altLang="zh-TW" sz="15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e</a:t>
            </a:r>
            <a:r>
              <a:rPr lang="zh-TW" sz="15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l </a:t>
            </a:r>
            <a:r>
              <a:rPr lang="zh-TW" sz="15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紀錄</a:t>
            </a:r>
            <a:endParaRPr sz="15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" name="Shape 254"/>
          <p:cNvSpPr/>
          <p:nvPr/>
        </p:nvSpPr>
        <p:spPr>
          <a:xfrm>
            <a:off x="6583707" y="3175203"/>
            <a:ext cx="2373300" cy="1332000"/>
          </a:xfrm>
          <a:prstGeom prst="chevron">
            <a:avLst>
              <a:gd name="adj" fmla="val 50000"/>
            </a:avLst>
          </a:prstGeom>
          <a:solidFill>
            <a:srgbClr val="1155CC"/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加速錯誤診斷速度提升支援效率</a:t>
            </a:r>
            <a:endParaRPr sz="1500" b="1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" name="Shape 414"/>
          <p:cNvSpPr/>
          <p:nvPr/>
        </p:nvSpPr>
        <p:spPr>
          <a:xfrm>
            <a:off x="857224" y="1357304"/>
            <a:ext cx="7500990" cy="50006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5">
              <a:lumMod val="7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248"/>
          <p:cNvSpPr txBox="1">
            <a:spLocks noGrp="1"/>
          </p:cNvSpPr>
          <p:nvPr>
            <p:ph type="body" idx="1"/>
          </p:nvPr>
        </p:nvSpPr>
        <p:spPr>
          <a:xfrm>
            <a:off x="857224" y="1330876"/>
            <a:ext cx="7500990" cy="4286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7313" lvl="0" indent="-11113" algn="ctr">
              <a:buClr>
                <a:schemeClr val="bg1"/>
              </a:buClr>
              <a:buSzPct val="80000"/>
              <a:buNone/>
            </a:pPr>
            <a:r>
              <a:rPr lang="zh-TW" altLang="en-US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予專業用戶及 </a:t>
            </a:r>
            <a:r>
              <a:rPr lang="en-US" altLang="zh-TW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QNAP </a:t>
            </a:r>
            <a:r>
              <a:rPr lang="zh-TW" altLang="en-US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客服工程師做 </a:t>
            </a:r>
            <a:r>
              <a:rPr lang="en-US" altLang="zh-TW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NAS </a:t>
            </a:r>
            <a:r>
              <a:rPr lang="zh-TW" altLang="en-US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異常診斷的工具</a:t>
            </a:r>
            <a:endParaRPr sz="2400" dirty="0">
              <a:solidFill>
                <a:srgbClr val="0D0D0D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071538" y="2005610"/>
            <a:ext cx="70723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0" indent="-285750">
              <a:spcBef>
                <a:spcPts val="1600"/>
              </a:spcBef>
              <a:buClr>
                <a:schemeClr val="bg1"/>
              </a:buClr>
              <a:buSzPct val="80000"/>
              <a:buFont typeface="Wingdings" pitchFamily="2" charset="2"/>
              <a:buChar char="l"/>
            </a:pP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與 </a:t>
            </a:r>
            <a:r>
              <a:rPr lang="en-US" altLang="zh-TW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Helpdesk </a:t>
            </a: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相同，可下載基礎系統紀錄</a:t>
            </a:r>
          </a:p>
          <a:p>
            <a:pPr marL="361950" lvl="0" indent="-285750">
              <a:buClr>
                <a:schemeClr val="bg1"/>
              </a:buClr>
              <a:buSzPct val="80000"/>
              <a:buFont typeface="Wingdings" pitchFamily="2" charset="2"/>
              <a:buChar char="l"/>
            </a:pP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可直接獲得適用於 </a:t>
            </a:r>
            <a:r>
              <a:rPr lang="en-US" altLang="zh-TW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Linux </a:t>
            </a: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核心系統</a:t>
            </a:r>
            <a:r>
              <a:rPr lang="en-US" altLang="zh-TW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(Kernel) </a:t>
            </a: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分析器及其他功能協助處理客戶問題 ，無須透過指令碼</a:t>
            </a:r>
            <a:endParaRPr lang="zh-TW" altLang="en-US" sz="18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1" name="圖片 20" descr="st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710" y="3714758"/>
            <a:ext cx="1210661" cy="1149747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827584" y="4659982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Kernel </a:t>
            </a:r>
            <a:r>
              <a:rPr lang="zh-TW" altLang="en-US" sz="12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紀錄可診斷錯誤包含</a:t>
            </a:r>
            <a:r>
              <a:rPr lang="en-US" altLang="zh-TW" sz="12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: </a:t>
            </a:r>
            <a:r>
              <a:rPr lang="zh-TW" altLang="en-US" sz="12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通用命名 </a:t>
            </a:r>
            <a:r>
              <a:rPr lang="en-US" altLang="zh-TW" sz="12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(UNC) </a:t>
            </a:r>
            <a:r>
              <a:rPr lang="zh-TW" altLang="en-US" sz="12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路徑錯誤，異常重新初始化，記憶體區段</a:t>
            </a:r>
            <a:r>
              <a:rPr lang="en-US" altLang="zh-TW" sz="12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en-US" altLang="zh-TW" sz="1200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Segfault</a:t>
            </a:r>
            <a:r>
              <a:rPr lang="en-US" altLang="zh-TW" sz="12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) </a:t>
            </a:r>
            <a:r>
              <a:rPr lang="zh-TW" altLang="en-US" sz="12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錯誤等</a:t>
            </a:r>
          </a:p>
          <a:p>
            <a:r>
              <a:rPr lang="zh-TW" altLang="en-US" sz="12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12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</a:br>
            <a:endParaRPr lang="zh-TW" altLang="en-US" sz="12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611"/>
          <p:cNvSpPr/>
          <p:nvPr/>
        </p:nvSpPr>
        <p:spPr>
          <a:xfrm>
            <a:off x="285720" y="1132160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Shape 247"/>
          <p:cNvSpPr txBox="1">
            <a:spLocks noGrp="1"/>
          </p:cNvSpPr>
          <p:nvPr>
            <p:ph type="title"/>
          </p:nvPr>
        </p:nvSpPr>
        <p:spPr>
          <a:xfrm>
            <a:off x="428596" y="-107158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dirty="0">
                <a:latin typeface="Microsoft JhengHei"/>
                <a:ea typeface="Microsoft JhengHei"/>
                <a:cs typeface="Microsoft JhengHei"/>
                <a:sym typeface="Microsoft JhengHei"/>
              </a:rPr>
              <a:t>檔案系統分析器</a:t>
            </a:r>
            <a:endParaRPr sz="36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49" name="Shape 2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8794" y="2928940"/>
            <a:ext cx="4643470" cy="2064763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0" name="Shape 250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42844" y="3143254"/>
            <a:ext cx="1801200" cy="17570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66"/>
          <p:cNvSpPr txBox="1">
            <a:spLocks/>
          </p:cNvSpPr>
          <p:nvPr/>
        </p:nvSpPr>
        <p:spPr>
          <a:xfrm>
            <a:off x="0" y="292625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zh-TW" altLang="en-US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檔案系統分析器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8" name="Shape 414"/>
          <p:cNvSpPr/>
          <p:nvPr/>
        </p:nvSpPr>
        <p:spPr>
          <a:xfrm>
            <a:off x="1044000" y="1214428"/>
            <a:ext cx="6643734" cy="1571636"/>
          </a:xfrm>
          <a:prstGeom prst="round2DiagRect">
            <a:avLst>
              <a:gd name="adj1" fmla="val 26658"/>
              <a:gd name="adj2" fmla="val 0"/>
            </a:avLst>
          </a:prstGeom>
          <a:solidFill>
            <a:schemeClr val="accent5">
              <a:lumMod val="7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1214414" y="1214428"/>
            <a:ext cx="6560798" cy="16430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1950" lvl="0" indent="-285750">
              <a:buClr>
                <a:schemeClr val="bg1"/>
              </a:buClr>
              <a:buSzPct val="80000"/>
              <a:buFont typeface="Wingdings" pitchFamily="2" charset="2"/>
              <a:buChar char="l"/>
            </a:pP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可快速取得磁碟區可用空間，掛載路徑，效能等資料</a:t>
            </a:r>
          </a:p>
          <a:p>
            <a:pPr marL="361950" lvl="0" indent="-285750">
              <a:buClr>
                <a:schemeClr val="bg1"/>
              </a:buClr>
              <a:buSzPct val="80000"/>
              <a:buFont typeface="Wingdings" pitchFamily="2" charset="2"/>
              <a:buChar char="l"/>
            </a:pP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在報告中還可得到檔案的 </a:t>
            </a:r>
            <a: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Extent 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分配比例</a:t>
            </a:r>
          </a:p>
          <a:p>
            <a:pPr marL="361950" lvl="0" indent="-285750">
              <a:buClr>
                <a:schemeClr val="bg1"/>
              </a:buClr>
              <a:buSzPct val="80000"/>
              <a:buFont typeface="Wingdings" pitchFamily="2" charset="2"/>
              <a:buChar char="l"/>
            </a:pPr>
            <a: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Extent 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越零散，底層磁碟讀取延遲越高</a:t>
            </a:r>
          </a:p>
          <a:p>
            <a:pPr marL="361950" lvl="0" indent="-285750">
              <a:buClr>
                <a:schemeClr val="bg1"/>
              </a:buClr>
              <a:buSzPct val="80000"/>
              <a:buFont typeface="Wingdings" pitchFamily="2" charset="2"/>
              <a:buChar char="l"/>
            </a:pPr>
            <a: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QNAP 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已為 </a:t>
            </a:r>
            <a: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Extent 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分配優化，提高檔案系統效能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Clr>
                <a:schemeClr val="bg1"/>
              </a:buClr>
              <a:buSzPct val="80000"/>
              <a:buFont typeface="Wingdings" pitchFamily="2" charset="2"/>
              <a:buChar char="l"/>
            </a:pPr>
            <a:endParaRPr sz="2400" dirty="0">
              <a:solidFill>
                <a:srgbClr val="0D0D0D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2" name="Shape 2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7884" y="2857503"/>
            <a:ext cx="2389929" cy="2285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圖片 15" descr="02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0407" y="3286130"/>
            <a:ext cx="1844199" cy="18510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611"/>
          <p:cNvSpPr/>
          <p:nvPr/>
        </p:nvSpPr>
        <p:spPr>
          <a:xfrm>
            <a:off x="285720" y="1132160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Shape 255"/>
          <p:cNvSpPr txBox="1">
            <a:spLocks noGrp="1"/>
          </p:cNvSpPr>
          <p:nvPr>
            <p:ph type="title"/>
          </p:nvPr>
        </p:nvSpPr>
        <p:spPr>
          <a:xfrm>
            <a:off x="623400" y="-10001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dirty="0">
                <a:latin typeface="Microsoft JhengHei"/>
                <a:ea typeface="Microsoft JhengHei"/>
                <a:cs typeface="Microsoft JhengHei"/>
                <a:sym typeface="Microsoft JhengHei"/>
              </a:rPr>
              <a:t>磁碟測試功能</a:t>
            </a:r>
            <a:endParaRPr sz="36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" name="Shape 66"/>
          <p:cNvSpPr txBox="1">
            <a:spLocks/>
          </p:cNvSpPr>
          <p:nvPr/>
        </p:nvSpPr>
        <p:spPr>
          <a:xfrm>
            <a:off x="0" y="292625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zh-TW" altLang="en-US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磁碟測試功能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8" name="Shape 414"/>
          <p:cNvSpPr/>
          <p:nvPr/>
        </p:nvSpPr>
        <p:spPr>
          <a:xfrm>
            <a:off x="500034" y="1332000"/>
            <a:ext cx="3639918" cy="2463886"/>
          </a:xfrm>
          <a:prstGeom prst="round2DiagRect">
            <a:avLst>
              <a:gd name="adj1" fmla="val 17616"/>
              <a:gd name="adj2" fmla="val 0"/>
            </a:avLst>
          </a:prstGeom>
          <a:solidFill>
            <a:schemeClr val="accent5">
              <a:lumMod val="7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582970" y="1084176"/>
            <a:ext cx="8632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160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Wingdings" pitchFamily="2" charset="2"/>
              <a:buChar char="l"/>
            </a:pPr>
            <a:r>
              <a:rPr 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磁碟 </a:t>
            </a:r>
            <a:r>
              <a:rPr lang="zh-TW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S.M.A.R.T. 數值</a:t>
            </a:r>
            <a:r>
              <a:rPr 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下載</a:t>
            </a: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Wingdings" pitchFamily="2" charset="2"/>
              <a:buChar char="l"/>
            </a:pP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磁碟效能測試</a:t>
            </a: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Wingdings" pitchFamily="2" charset="2"/>
              <a:buChar char="l"/>
            </a:pPr>
            <a:r>
              <a:rPr lang="zh-TW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RAID 磁碟資訊</a:t>
            </a:r>
          </a:p>
          <a:p>
            <a:pPr lvl="0" indent="-381000">
              <a:buClr>
                <a:schemeClr val="bg1"/>
              </a:buClr>
              <a:buSzPct val="80000"/>
              <a:buFont typeface="Wingdings" pitchFamily="2" charset="2"/>
              <a:buChar char="l"/>
            </a:pPr>
            <a:r>
              <a:rPr lang="zh-TW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磁碟待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命測試</a:t>
            </a:r>
            <a: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(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偵測在待命</a:t>
            </a:r>
            <a: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/>
            </a:r>
            <a:b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</a:b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狀態下還有哪個程序持續</a:t>
            </a:r>
            <a:b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</a:b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讀寫磁碟</a:t>
            </a:r>
            <a: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)</a:t>
            </a: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sz="20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" name="Shape 233"/>
          <p:cNvSpPr/>
          <p:nvPr/>
        </p:nvSpPr>
        <p:spPr>
          <a:xfrm>
            <a:off x="467544" y="3939902"/>
            <a:ext cx="4071966" cy="928694"/>
          </a:xfrm>
          <a:prstGeom prst="parallelogram">
            <a:avLst>
              <a:gd name="adj" fmla="val 55727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15616" y="4083918"/>
            <a:ext cx="24288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600"/>
              </a:spcBef>
              <a:spcAft>
                <a:spcPts val="1600"/>
              </a:spcAft>
            </a:pPr>
            <a:r>
              <a:rPr lang="zh-TW" altLang="en-US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讓工程師可快速</a:t>
            </a:r>
            <a:br>
              <a:rPr lang="zh-TW" altLang="en-US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en-US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掌握磁碟狀態</a:t>
            </a:r>
            <a:endParaRPr lang="zh-TW" altLang="en-US" sz="2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0242" name="Picture 2" descr="https://lh5.googleusercontent.com/RXBXpF5mmgtQVSU52HD1Y90oIStfWv0KI5nt-Q7hGNYrmkFNlNmYoHTLsp0oHhQpDmKH7cABycz-2LQCXENLstNxC-rGv2wKWd9UQYFxgiiZ5-yVmADDexR9FvWqwLfxunmxENvraF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86361" y="2139702"/>
            <a:ext cx="4778127" cy="2766446"/>
          </a:xfrm>
          <a:prstGeom prst="rect">
            <a:avLst/>
          </a:prstGeom>
          <a:noFill/>
        </p:spPr>
      </p:pic>
      <p:pic>
        <p:nvPicPr>
          <p:cNvPr id="258" name="Shape 2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8700" y="3808200"/>
            <a:ext cx="1335300" cy="133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11"/>
          <p:cNvSpPr/>
          <p:nvPr/>
        </p:nvSpPr>
        <p:spPr>
          <a:xfrm>
            <a:off x="285720" y="1132160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66"/>
          <p:cNvSpPr txBox="1">
            <a:spLocks/>
          </p:cNvSpPr>
          <p:nvPr/>
        </p:nvSpPr>
        <p:spPr>
          <a:xfrm>
            <a:off x="0" y="292625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zh-TW" altLang="en-US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什麼是 磁碟 </a:t>
            </a:r>
            <a:r>
              <a:rPr lang="en-US" altLang="zh-TW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S.M.A.R.T.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13" name="Shape 414"/>
          <p:cNvSpPr/>
          <p:nvPr/>
        </p:nvSpPr>
        <p:spPr>
          <a:xfrm>
            <a:off x="857224" y="1214428"/>
            <a:ext cx="7500990" cy="50006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5">
              <a:lumMod val="7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hape 248"/>
          <p:cNvSpPr txBox="1">
            <a:spLocks noGrp="1"/>
          </p:cNvSpPr>
          <p:nvPr>
            <p:ph type="body" idx="1"/>
          </p:nvPr>
        </p:nvSpPr>
        <p:spPr>
          <a:xfrm>
            <a:off x="1000132" y="1188000"/>
            <a:ext cx="7929586" cy="4286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7313" lvl="0" indent="-11113">
              <a:buClr>
                <a:schemeClr val="bg1"/>
              </a:buClr>
              <a:buSzPct val="80000"/>
              <a:buNone/>
            </a:pPr>
            <a:r>
              <a:rPr lang="en-US" altLang="zh-TW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Disk Self-Monitoring Analysis and Reporting Technology</a:t>
            </a:r>
            <a:endParaRPr sz="2400" dirty="0">
              <a:solidFill>
                <a:srgbClr val="0D0D0D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071538" y="1764000"/>
            <a:ext cx="75009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0" indent="-285750">
              <a:spcBef>
                <a:spcPts val="1600"/>
              </a:spcBef>
              <a:buClr>
                <a:schemeClr val="bg1"/>
              </a:buClr>
              <a:buSzPct val="80000"/>
              <a:buFont typeface="Wingdings" pitchFamily="2" charset="2"/>
              <a:buChar char="l"/>
            </a:pP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是系統廠與 </a:t>
            </a:r>
            <a:r>
              <a:rPr lang="en-US" altLang="zh-TW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HDD </a:t>
            </a: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磁碟供應商公定的磁碟自我檢查機制</a:t>
            </a:r>
          </a:p>
          <a:p>
            <a:pPr marL="361950" lvl="0" indent="-285750">
              <a:buClr>
                <a:schemeClr val="bg1"/>
              </a:buClr>
              <a:buSzPct val="80000"/>
              <a:buFont typeface="Wingdings" pitchFamily="2" charset="2"/>
              <a:buChar char="l"/>
            </a:pP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紀錄</a:t>
            </a:r>
            <a:r>
              <a:rPr lang="en-US" altLang="zh-TW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50</a:t>
            </a: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項以上磁碟資訊</a:t>
            </a:r>
          </a:p>
          <a:p>
            <a:pPr marL="361950" lvl="0" indent="-285750">
              <a:buClr>
                <a:schemeClr val="bg1"/>
              </a:buClr>
              <a:buSzPct val="80000"/>
              <a:buFont typeface="Wingdings" pitchFamily="2" charset="2"/>
              <a:buChar char="l"/>
            </a:pP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重新啟動，上電時間，異常磁區分配等等</a:t>
            </a:r>
            <a:endParaRPr lang="zh-TW" altLang="en-US" sz="18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" name="Shape 233"/>
          <p:cNvSpPr/>
          <p:nvPr/>
        </p:nvSpPr>
        <p:spPr>
          <a:xfrm>
            <a:off x="214282" y="3429006"/>
            <a:ext cx="4000528" cy="1214446"/>
          </a:xfrm>
          <a:prstGeom prst="parallelogram">
            <a:avLst>
              <a:gd name="adj" fmla="val 45808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85786" y="3564000"/>
            <a:ext cx="24288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600"/>
              </a:spcBef>
              <a:spcAft>
                <a:spcPts val="1600"/>
              </a:spcAft>
            </a:pPr>
            <a:r>
              <a:rPr lang="zh-TW" altLang="en-US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與 </a:t>
            </a:r>
            <a:r>
              <a:rPr lang="en-US" altLang="zh-TW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HDD </a:t>
            </a:r>
            <a:r>
              <a:rPr lang="zh-TW" altLang="en-US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磁碟原廠請求支援時</a:t>
            </a:r>
            <a:r>
              <a:rPr lang="en-US" altLang="zh-TW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, </a:t>
            </a:r>
            <a:r>
              <a:rPr lang="zh-TW" altLang="en-US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可善用 </a:t>
            </a:r>
            <a:br>
              <a:rPr lang="zh-TW" altLang="en-US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S.M.A.R.T.</a:t>
            </a:r>
            <a:r>
              <a:rPr lang="zh-TW" altLang="en-US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下載功能</a:t>
            </a:r>
          </a:p>
        </p:txBody>
      </p:sp>
      <p:pic>
        <p:nvPicPr>
          <p:cNvPr id="10" name="Shape 2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4678" y="2704988"/>
            <a:ext cx="4429156" cy="2367092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19" descr="02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36" y="3135565"/>
            <a:ext cx="2000264" cy="2007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611"/>
          <p:cNvSpPr/>
          <p:nvPr/>
        </p:nvSpPr>
        <p:spPr>
          <a:xfrm>
            <a:off x="285720" y="1132160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66"/>
          <p:cNvSpPr txBox="1">
            <a:spLocks/>
          </p:cNvSpPr>
          <p:nvPr/>
        </p:nvSpPr>
        <p:spPr>
          <a:xfrm>
            <a:off x="0" y="292625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zh-TW" altLang="en-US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磁碟壓力測試功能</a:t>
            </a:r>
          </a:p>
        </p:txBody>
      </p:sp>
      <p:sp>
        <p:nvSpPr>
          <p:cNvPr id="12" name="Shape 414"/>
          <p:cNvSpPr/>
          <p:nvPr/>
        </p:nvSpPr>
        <p:spPr>
          <a:xfrm>
            <a:off x="785786" y="1260000"/>
            <a:ext cx="7500990" cy="785818"/>
          </a:xfrm>
          <a:prstGeom prst="round2DiagRect">
            <a:avLst>
              <a:gd name="adj1" fmla="val 43102"/>
              <a:gd name="adj2" fmla="val 0"/>
            </a:avLst>
          </a:prstGeom>
          <a:solidFill>
            <a:schemeClr val="accent5">
              <a:lumMod val="7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289"/>
          <p:cNvSpPr txBox="1">
            <a:spLocks noGrp="1"/>
          </p:cNvSpPr>
          <p:nvPr>
            <p:ph type="body" idx="1"/>
          </p:nvPr>
        </p:nvSpPr>
        <p:spPr>
          <a:xfrm>
            <a:off x="1071538" y="1214428"/>
            <a:ext cx="8632500" cy="10001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Wingdings" pitchFamily="2" charset="2"/>
              <a:buChar char="l"/>
            </a:pPr>
            <a:r>
              <a:rPr lang="zh-TW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對磁碟進行長時間的最高速</a:t>
            </a:r>
            <a:r>
              <a:rPr 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寫入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，</a:t>
            </a:r>
            <a:r>
              <a:rPr 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並</a:t>
            </a:r>
            <a:r>
              <a:rPr lang="zh-TW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記錄中間出現的異常</a:t>
            </a:r>
            <a:endParaRPr sz="2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Wingdings" pitchFamily="2" charset="2"/>
              <a:buChar char="l"/>
            </a:pPr>
            <a:r>
              <a:rPr lang="zh-TW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如偵測到壞軌或核心異常等</a:t>
            </a:r>
            <a:r>
              <a:rPr 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資訊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，</a:t>
            </a:r>
            <a:r>
              <a:rPr 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並</a:t>
            </a:r>
            <a:r>
              <a:rPr lang="zh-TW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做效能穩定性</a:t>
            </a:r>
            <a:r>
              <a:rPr 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測試</a:t>
            </a:r>
            <a:endParaRPr sz="2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18" name="Shape 233"/>
          <p:cNvSpPr/>
          <p:nvPr/>
        </p:nvSpPr>
        <p:spPr>
          <a:xfrm>
            <a:off x="285720" y="2571750"/>
            <a:ext cx="4000528" cy="2071702"/>
          </a:xfrm>
          <a:prstGeom prst="parallelogram">
            <a:avLst>
              <a:gd name="adj" fmla="val 22800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57224" y="2643188"/>
            <a:ext cx="17145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600"/>
              </a:spcBef>
              <a:spcAft>
                <a:spcPts val="1600"/>
              </a:spcAft>
            </a:pPr>
            <a:r>
              <a:rPr lang="zh-TW" altLang="en-US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此功能應僅由專業用戶或客服工程師執行，避免 </a:t>
            </a:r>
            <a:r>
              <a:rPr lang="en-US" altLang="zh-TW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 </a:t>
            </a:r>
            <a:r>
              <a:rPr lang="zh-TW" altLang="en-US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效能受到顯著影響</a:t>
            </a:r>
            <a:r>
              <a:rPr lang="en-US" altLang="zh-TW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!</a:t>
            </a:r>
            <a:endParaRPr lang="zh-TW" altLang="en-US" sz="2000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9" name="Shape 2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6868" y="2214560"/>
            <a:ext cx="5949974" cy="27411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611"/>
          <p:cNvSpPr/>
          <p:nvPr/>
        </p:nvSpPr>
        <p:spPr>
          <a:xfrm>
            <a:off x="285720" y="1132160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66"/>
          <p:cNvSpPr txBox="1">
            <a:spLocks/>
          </p:cNvSpPr>
          <p:nvPr/>
        </p:nvSpPr>
        <p:spPr>
          <a:xfrm>
            <a:off x="0" y="292625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zh-TW" altLang="en-US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記憶體測試功能</a:t>
            </a:r>
          </a:p>
        </p:txBody>
      </p:sp>
      <p:sp>
        <p:nvSpPr>
          <p:cNvPr id="12" name="Shape 414"/>
          <p:cNvSpPr/>
          <p:nvPr/>
        </p:nvSpPr>
        <p:spPr>
          <a:xfrm>
            <a:off x="1500166" y="1260000"/>
            <a:ext cx="6096170" cy="785818"/>
          </a:xfrm>
          <a:prstGeom prst="round2DiagRect">
            <a:avLst>
              <a:gd name="adj1" fmla="val 43102"/>
              <a:gd name="adj2" fmla="val 0"/>
            </a:avLst>
          </a:prstGeom>
          <a:solidFill>
            <a:schemeClr val="accent5">
              <a:lumMod val="7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289"/>
          <p:cNvSpPr txBox="1">
            <a:spLocks noGrp="1"/>
          </p:cNvSpPr>
          <p:nvPr>
            <p:ph type="body" idx="1"/>
          </p:nvPr>
        </p:nvSpPr>
        <p:spPr>
          <a:xfrm>
            <a:off x="1714480" y="1214428"/>
            <a:ext cx="5786478" cy="10001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381000">
              <a:buClr>
                <a:schemeClr val="bg1"/>
              </a:buClr>
              <a:buSzPct val="80000"/>
              <a:buFont typeface="Wingdings" pitchFamily="2" charset="2"/>
              <a:buChar char="l"/>
            </a:pP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在 </a:t>
            </a:r>
            <a: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NAS 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中啟用虛擬應用端 </a:t>
            </a:r>
            <a: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(Worker) </a:t>
            </a:r>
          </a:p>
          <a:p>
            <a:pPr lvl="0" indent="-381000">
              <a:buClr>
                <a:schemeClr val="bg1"/>
              </a:buClr>
              <a:buSzPct val="80000"/>
              <a:buFont typeface="Wingdings" pitchFamily="2" charset="2"/>
              <a:buChar char="l"/>
            </a:pP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持續寫入暫存檔，以檢測記憶體真實可用大小</a:t>
            </a:r>
            <a:endParaRPr lang="zh-TW" altLang="en-US" sz="2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18" name="Shape 233"/>
          <p:cNvSpPr/>
          <p:nvPr/>
        </p:nvSpPr>
        <p:spPr>
          <a:xfrm>
            <a:off x="285720" y="2571750"/>
            <a:ext cx="4000528" cy="2071702"/>
          </a:xfrm>
          <a:prstGeom prst="parallelogram">
            <a:avLst>
              <a:gd name="adj" fmla="val 22800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57224" y="2643188"/>
            <a:ext cx="17145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600"/>
              </a:spcBef>
              <a:spcAft>
                <a:spcPts val="1600"/>
              </a:spcAft>
            </a:pPr>
            <a:r>
              <a:rPr lang="zh-TW" altLang="en-US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此功能應僅由專業用戶或客服工程師執行避免 </a:t>
            </a:r>
            <a:r>
              <a:rPr lang="en-US" altLang="zh-TW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 </a:t>
            </a:r>
            <a:r>
              <a:rPr lang="zh-TW" altLang="en-US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效能受到顯著影響</a:t>
            </a:r>
            <a:r>
              <a:rPr lang="en-US" altLang="zh-TW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!</a:t>
            </a:r>
            <a:endParaRPr lang="zh-TW" altLang="en-US" sz="2000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6" name="Shape 3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6754" y="2143122"/>
            <a:ext cx="5170376" cy="293487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 21" descr="02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372" y="3137286"/>
            <a:ext cx="2000264" cy="2004492"/>
          </a:xfrm>
          <a:prstGeom prst="rect">
            <a:avLst/>
          </a:prstGeom>
        </p:spPr>
      </p:pic>
      <p:sp>
        <p:nvSpPr>
          <p:cNvPr id="23" name="Shape 319"/>
          <p:cNvSpPr/>
          <p:nvPr/>
        </p:nvSpPr>
        <p:spPr>
          <a:xfrm>
            <a:off x="6286511" y="2643188"/>
            <a:ext cx="2223675" cy="2214578"/>
          </a:xfrm>
          <a:prstGeom prst="ellipse">
            <a:avLst/>
          </a:prstGeom>
          <a:gradFill flip="none" rotWithShape="1">
            <a:gsLst>
              <a:gs pos="0">
                <a:srgbClr val="00BBEB"/>
              </a:gs>
              <a:gs pos="100000">
                <a:srgbClr val="00CCFF">
                  <a:alpha val="9000"/>
                </a:srgbClr>
              </a:gs>
            </a:gsLst>
            <a:lin ang="5160000" scaled="0"/>
            <a:tileRect/>
          </a:gra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7" name="Shape 301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372200" y="2715766"/>
            <a:ext cx="2071702" cy="2071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11"/>
          <p:cNvSpPr/>
          <p:nvPr/>
        </p:nvSpPr>
        <p:spPr>
          <a:xfrm>
            <a:off x="285720" y="1132160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66"/>
          <p:cNvSpPr txBox="1">
            <a:spLocks/>
          </p:cNvSpPr>
          <p:nvPr/>
        </p:nvSpPr>
        <p:spPr>
          <a:xfrm>
            <a:off x="0" y="292625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n-US" altLang="zh-TW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SSD</a:t>
            </a:r>
            <a:r>
              <a:rPr lang="zh-TW" altLang="en-US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快取測試功能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13" name="Shape 414"/>
          <p:cNvSpPr/>
          <p:nvPr/>
        </p:nvSpPr>
        <p:spPr>
          <a:xfrm>
            <a:off x="571472" y="1285866"/>
            <a:ext cx="6715172" cy="1857388"/>
          </a:xfrm>
          <a:prstGeom prst="round2DiagRect">
            <a:avLst>
              <a:gd name="adj1" fmla="val 22748"/>
              <a:gd name="adj2" fmla="val 0"/>
            </a:avLst>
          </a:prstGeom>
          <a:solidFill>
            <a:schemeClr val="accent5">
              <a:lumMod val="7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233"/>
          <p:cNvSpPr/>
          <p:nvPr/>
        </p:nvSpPr>
        <p:spPr>
          <a:xfrm>
            <a:off x="1115616" y="3435846"/>
            <a:ext cx="4714908" cy="1214446"/>
          </a:xfrm>
          <a:prstGeom prst="parallelogram">
            <a:avLst>
              <a:gd name="adj" fmla="val 59785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051720" y="3717469"/>
            <a:ext cx="2786082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600"/>
              </a:spcBef>
              <a:spcAft>
                <a:spcPts val="1600"/>
              </a:spcAft>
            </a:pPr>
            <a:r>
              <a:rPr lang="zh-TW" altLang="en-US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讓工程師了解快取設定是否符合用戶需求</a:t>
            </a:r>
          </a:p>
          <a:p>
            <a:pPr lvl="0">
              <a:spcBef>
                <a:spcPts val="1600"/>
              </a:spcBef>
              <a:spcAft>
                <a:spcPts val="1600"/>
              </a:spcAft>
            </a:pPr>
            <a:endParaRPr lang="zh-TW" altLang="en-US" sz="2000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" name="Shape 309"/>
          <p:cNvSpPr txBox="1"/>
          <p:nvPr/>
        </p:nvSpPr>
        <p:spPr>
          <a:xfrm>
            <a:off x="9781558" y="5007342"/>
            <a:ext cx="73380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3" name="矩形 22"/>
          <p:cNvSpPr/>
          <p:nvPr/>
        </p:nvSpPr>
        <p:spPr>
          <a:xfrm>
            <a:off x="1000100" y="1357304"/>
            <a:ext cx="67151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Clr>
                <a:schemeClr val="bg1"/>
              </a:buClr>
              <a:buSzPct val="80000"/>
              <a:buFont typeface="Wingdings" pitchFamily="2" charset="2"/>
              <a:buChar char="l"/>
            </a:pP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在 </a:t>
            </a:r>
            <a:r>
              <a:rPr lang="en-US" altLang="zh-TW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NAS </a:t>
            </a: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上啟用快取，並且在讀取寫入時紀錄快取運作狀態</a:t>
            </a:r>
          </a:p>
          <a:p>
            <a:pPr fontAlgn="base"/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包含快取當下的各種進階狀態如</a:t>
            </a:r>
            <a:r>
              <a:rPr lang="en-US" altLang="zh-TW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</a:p>
          <a:p>
            <a:pPr fontAlgn="base"/>
            <a:r>
              <a:rPr lang="zh-TW" altLang="en-US" sz="18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當</a:t>
            </a:r>
            <a:r>
              <a:rPr lang="en-US" altLang="zh-TW" sz="18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Potential Read/Write Hits</a:t>
            </a:r>
          </a:p>
          <a:p>
            <a:pPr marL="180975" indent="-180975">
              <a:buClr>
                <a:schemeClr val="bg1"/>
              </a:buClr>
              <a:buSzPct val="80000"/>
            </a:pPr>
            <a:r>
              <a:rPr lang="zh-TW" altLang="en-US" sz="18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比</a:t>
            </a:r>
            <a:r>
              <a:rPr lang="zh-TW" altLang="en-US" sz="18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實際 </a:t>
            </a:r>
            <a:r>
              <a:rPr lang="en-US" altLang="zh-TW" sz="18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Read/Write Hits </a:t>
            </a:r>
            <a:r>
              <a:rPr lang="zh-TW" altLang="en-US" sz="18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大時，</a:t>
            </a:r>
            <a:endParaRPr lang="en-US" altLang="zh-TW" sz="18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80975" indent="-180975">
              <a:buClr>
                <a:schemeClr val="bg1"/>
              </a:buClr>
              <a:buSzPct val="80000"/>
            </a:pPr>
            <a:r>
              <a:rPr lang="zh-TW" altLang="en-US" sz="18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代表快取空間可能不足。</a:t>
            </a:r>
            <a:endParaRPr lang="zh-TW" altLang="en-US" sz="18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741" y="1904074"/>
            <a:ext cx="3734715" cy="310326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148064" y="3291830"/>
            <a:ext cx="1584176" cy="2520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5148064" y="3651871"/>
            <a:ext cx="158417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611"/>
          <p:cNvSpPr/>
          <p:nvPr/>
        </p:nvSpPr>
        <p:spPr>
          <a:xfrm>
            <a:off x="285720" y="1132160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66"/>
          <p:cNvSpPr txBox="1">
            <a:spLocks/>
          </p:cNvSpPr>
          <p:nvPr/>
        </p:nvSpPr>
        <p:spPr>
          <a:xfrm>
            <a:off x="0" y="292625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kumimoji="0" lang="zh-TW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總結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212" name="Shape 212"/>
          <p:cNvSpPr/>
          <p:nvPr/>
        </p:nvSpPr>
        <p:spPr>
          <a:xfrm>
            <a:off x="683568" y="1491630"/>
            <a:ext cx="3801034" cy="1470900"/>
          </a:xfrm>
          <a:prstGeom prst="round1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87313" lvl="0" algn="ctr"/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診斷工具 </a:t>
            </a:r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</a:rPr>
              <a:t>Diagnostic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</a:rPr>
              <a:t>Tool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 可讓客服工程師不透過指令碼分析 </a:t>
            </a:r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 問題。</a:t>
            </a:r>
            <a:endParaRPr sz="18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3" name="Shape 213"/>
          <p:cNvSpPr/>
          <p:nvPr/>
        </p:nvSpPr>
        <p:spPr>
          <a:xfrm>
            <a:off x="2123728" y="3363838"/>
            <a:ext cx="4968552" cy="1470900"/>
          </a:xfrm>
          <a:prstGeom prst="round1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87313" lvl="0" algn="ctr"/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一般使用者，請在客服工程師的指示下</a:t>
            </a:r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1800" b="1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再使用此工具，協助我們更快處理您的問題</a:t>
            </a:r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</a:rPr>
              <a:t>!</a:t>
            </a:r>
            <a:endParaRPr lang="zh-TW" altLang="en-US" sz="18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4" name="Shape 214"/>
          <p:cNvSpPr/>
          <p:nvPr/>
        </p:nvSpPr>
        <p:spPr>
          <a:xfrm>
            <a:off x="4788024" y="1491630"/>
            <a:ext cx="3672408" cy="1470900"/>
          </a:xfrm>
          <a:prstGeom prst="round1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87313" lvl="0" algn="ctr"/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專業用戶同樣可以利用診斷工具</a:t>
            </a:r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1800" b="1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辨別和測試系統設置。</a:t>
            </a:r>
            <a:endParaRPr lang="zh-TW" altLang="en-US" sz="18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15" name="Shape 21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39552" y="1203598"/>
            <a:ext cx="571504" cy="571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21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502272" y="1123269"/>
            <a:ext cx="571504" cy="571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21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051720" y="3003798"/>
            <a:ext cx="571504" cy="571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2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9329" y="-1857406"/>
            <a:ext cx="486975" cy="48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2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0129" y="-1835106"/>
            <a:ext cx="486975" cy="48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Shape 2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9454" y="-1857406"/>
            <a:ext cx="486975" cy="48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Shape 2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1446" y="-1857406"/>
            <a:ext cx="486975" cy="48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11"/>
          <p:cNvSpPr/>
          <p:nvPr/>
        </p:nvSpPr>
        <p:spPr>
          <a:xfrm>
            <a:off x="285720" y="1203598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0" y="292625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QTS管理介面 線上支援 控制台</a:t>
            </a:r>
            <a:endParaRPr sz="4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7" name="Shape 67"/>
          <p:cNvPicPr preferRelativeResize="0"/>
          <p:nvPr/>
        </p:nvPicPr>
        <p:blipFill>
          <a:blip r:embed="rId3">
            <a:alphaModFix/>
          </a:blip>
          <a:srcRect r="624"/>
          <a:stretch>
            <a:fillRect/>
          </a:stretch>
        </p:blipFill>
        <p:spPr>
          <a:xfrm>
            <a:off x="571472" y="1500180"/>
            <a:ext cx="3786214" cy="2286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8" name="Shape 68"/>
          <p:cNvPicPr preferRelativeResize="0"/>
          <p:nvPr/>
        </p:nvPicPr>
        <p:blipFill>
          <a:blip r:embed="rId4">
            <a:alphaModFix/>
          </a:blip>
          <a:srcRect b="4649"/>
          <a:stretch>
            <a:fillRect/>
          </a:stretch>
        </p:blipFill>
        <p:spPr>
          <a:xfrm>
            <a:off x="4643438" y="1500180"/>
            <a:ext cx="3820976" cy="364332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 descr="01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4677" y="1785932"/>
            <a:ext cx="1281259" cy="1285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BG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1" y="0"/>
            <a:ext cx="9128316" cy="5143498"/>
          </a:xfrm>
          <a:prstGeom prst="rect">
            <a:avLst/>
          </a:prstGeom>
        </p:spPr>
      </p:pic>
      <p:sp>
        <p:nvSpPr>
          <p:cNvPr id="7" name="Shape 774"/>
          <p:cNvSpPr txBox="1">
            <a:spLocks/>
          </p:cNvSpPr>
          <p:nvPr/>
        </p:nvSpPr>
        <p:spPr>
          <a:xfrm>
            <a:off x="-32" y="1969297"/>
            <a:ext cx="91440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kumimoji="0" lang="en-US" altLang="zh-TW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QNAP </a:t>
            </a:r>
            <a:r>
              <a:rPr lang="en-US" altLang="zh-TW" sz="32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NAS</a:t>
            </a:r>
            <a:r>
              <a:rPr kumimoji="0" lang="en-US" altLang="zh-TW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kumimoji="0" lang="zh-TW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是您最好的選擇</a:t>
            </a:r>
            <a:endParaRPr kumimoji="0" lang="zh-TW" altLang="en-U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026" name="Picture 2" descr="C:\Users\Han Tsai\Desktop\213直播 _ppt對稿 HelpDesk  Diagnostic tool 客戶服務系統\Q_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2869809"/>
            <a:ext cx="3636421" cy="2345147"/>
          </a:xfrm>
          <a:prstGeom prst="rect">
            <a:avLst/>
          </a:prstGeom>
          <a:noFill/>
        </p:spPr>
      </p:pic>
      <p:pic>
        <p:nvPicPr>
          <p:cNvPr id="1027" name="Picture 3" descr="C:\Users\Han Tsai\Desktop\213直播 _ppt對稿 HelpDesk  Diagnostic tool 客戶服務系統\QTS Helpdes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8000" y="1224000"/>
            <a:ext cx="962280" cy="962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611"/>
          <p:cNvSpPr/>
          <p:nvPr/>
        </p:nvSpPr>
        <p:spPr>
          <a:xfrm>
            <a:off x="285720" y="1203598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0430" y="1428742"/>
            <a:ext cx="5094634" cy="382097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hape 66"/>
          <p:cNvSpPr txBox="1">
            <a:spLocks/>
          </p:cNvSpPr>
          <p:nvPr/>
        </p:nvSpPr>
        <p:spPr>
          <a:xfrm>
            <a:off x="0" y="292625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n-US" altLang="zh-TW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QTS</a:t>
            </a:r>
            <a:r>
              <a:rPr lang="zh-TW" altLang="en-US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管理介面 線上支援 各項服務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357" y="2715766"/>
            <a:ext cx="4962525" cy="219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11"/>
          <p:cNvSpPr/>
          <p:nvPr/>
        </p:nvSpPr>
        <p:spPr>
          <a:xfrm>
            <a:off x="285720" y="1203598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66"/>
          <p:cNvSpPr txBox="1">
            <a:spLocks/>
          </p:cNvSpPr>
          <p:nvPr/>
        </p:nvSpPr>
        <p:spPr>
          <a:xfrm>
            <a:off x="0" y="292625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n-US" altLang="zh-TW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QNAP</a:t>
            </a:r>
            <a:r>
              <a:rPr lang="zh-TW" altLang="en-US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網站 支援服務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000246"/>
            <a:ext cx="8350250" cy="1778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11"/>
          <p:cNvSpPr/>
          <p:nvPr/>
        </p:nvSpPr>
        <p:spPr>
          <a:xfrm>
            <a:off x="285720" y="1203598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Shape 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1670" y="1428742"/>
            <a:ext cx="4714908" cy="3536919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Shape 66"/>
          <p:cNvSpPr txBox="1">
            <a:spLocks/>
          </p:cNvSpPr>
          <p:nvPr/>
        </p:nvSpPr>
        <p:spPr>
          <a:xfrm>
            <a:off x="0" y="292625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n-US" altLang="zh-TW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QNAP</a:t>
            </a:r>
            <a:r>
              <a:rPr lang="zh-TW" altLang="en-US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網站 教學及常見問題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11"/>
          <p:cNvSpPr/>
          <p:nvPr/>
        </p:nvSpPr>
        <p:spPr>
          <a:xfrm>
            <a:off x="285720" y="1203598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Shape 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5984" y="1357304"/>
            <a:ext cx="4572032" cy="3657626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Shape 66"/>
          <p:cNvSpPr txBox="1">
            <a:spLocks/>
          </p:cNvSpPr>
          <p:nvPr/>
        </p:nvSpPr>
        <p:spPr>
          <a:xfrm>
            <a:off x="0" y="292625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n-US" altLang="zh-TW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QNAP</a:t>
            </a:r>
            <a:r>
              <a:rPr lang="zh-TW" altLang="en-US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網站 相容性列表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611"/>
          <p:cNvSpPr/>
          <p:nvPr/>
        </p:nvSpPr>
        <p:spPr>
          <a:xfrm>
            <a:off x="285720" y="1203598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66"/>
          <p:cNvSpPr txBox="1">
            <a:spLocks/>
          </p:cNvSpPr>
          <p:nvPr/>
        </p:nvSpPr>
        <p:spPr>
          <a:xfrm>
            <a:off x="0" y="292625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n-US" altLang="zh-TW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QNAP</a:t>
            </a:r>
            <a:r>
              <a:rPr lang="zh-TW" altLang="en-US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網站 直播教學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8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4208" y="1851670"/>
            <a:ext cx="9525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7614"/>
            <a:ext cx="7056784" cy="354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BG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0" y="0"/>
            <a:ext cx="9128318" cy="5143499"/>
          </a:xfrm>
          <a:prstGeom prst="rect">
            <a:avLst/>
          </a:prstGeom>
        </p:spPr>
      </p:pic>
      <p:sp>
        <p:nvSpPr>
          <p:cNvPr id="5" name="Shape 60"/>
          <p:cNvSpPr txBox="1">
            <a:spLocks/>
          </p:cNvSpPr>
          <p:nvPr/>
        </p:nvSpPr>
        <p:spPr>
          <a:xfrm>
            <a:off x="0" y="1500180"/>
            <a:ext cx="9144032" cy="1266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>
              <a:buClr>
                <a:schemeClr val="dk1"/>
              </a:buClr>
              <a:buSzPts val="5200"/>
            </a:pPr>
            <a:r>
              <a:rPr lang="zh-TW" altLang="en-US" sz="5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聯絡</a:t>
            </a:r>
            <a:r>
              <a:rPr lang="en-US" altLang="zh-TW" sz="5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QNAP</a:t>
            </a:r>
            <a:r>
              <a:rPr lang="zh-TW" altLang="en-US" sz="5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技術客服</a:t>
            </a:r>
            <a:endParaRPr kumimoji="0" lang="zh-TW" altLang="en-US" sz="5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1670</TotalTime>
  <Words>1539</Words>
  <Application>Microsoft Office PowerPoint</Application>
  <PresentationFormat>全屏显示(16:9)</PresentationFormat>
  <Paragraphs>158</Paragraphs>
  <Slides>30</Slides>
  <Notes>28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7" baseType="lpstr">
      <vt:lpstr>Arial</vt:lpstr>
      <vt:lpstr>新細明體</vt:lpstr>
      <vt:lpstr>Calibri</vt:lpstr>
      <vt:lpstr>Roboto</vt:lpstr>
      <vt:lpstr>Microsoft JhengHei</vt:lpstr>
      <vt:lpstr>Wingdings</vt:lpstr>
      <vt:lpstr>Simple Light</vt:lpstr>
      <vt:lpstr>PowerPoint 演示文稿</vt:lpstr>
      <vt:lpstr>使用 QNAP NAS 遇到困難？</vt:lpstr>
      <vt:lpstr>QTS管理介面 線上支援 控制台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什麼是支援平台Helpdesk？</vt:lpstr>
      <vt:lpstr>PowerPoint 演示文稿</vt:lpstr>
      <vt:lpstr>PowerPoint 演示文稿</vt:lpstr>
      <vt:lpstr>PowerPoint 演示文稿</vt:lpstr>
      <vt:lpstr>PowerPoint 演示文稿</vt:lpstr>
      <vt:lpstr>QNAP Helpdesk 優勢分析</vt:lpstr>
      <vt:lpstr>PowerPoint 演示文稿</vt:lpstr>
      <vt:lpstr>PowerPoint 演示文稿</vt:lpstr>
      <vt:lpstr>PowerPoint 演示文稿</vt:lpstr>
      <vt:lpstr>檔案系統分析器</vt:lpstr>
      <vt:lpstr>磁碟測試功能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Han Tsai</dc:creator>
  <cp:lastModifiedBy>Windows 使用者</cp:lastModifiedBy>
  <cp:revision>57</cp:revision>
  <dcterms:modified xsi:type="dcterms:W3CDTF">2018-02-22T02:17:56Z</dcterms:modified>
</cp:coreProperties>
</file>