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6" r:id="rId1"/>
    <p:sldMasterId id="2147483667" r:id="rId2"/>
  </p:sldMasterIdLst>
  <p:notesMasterIdLst>
    <p:notesMasterId r:id="rId48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</p:sldIdLst>
  <p:sldSz cx="9144000" cy="5143500" type="screen16x9"/>
  <p:notesSz cx="6858000" cy="9144000"/>
  <p:embeddedFontLst>
    <p:embeddedFont>
      <p:font typeface="Verdana" pitchFamily="34" charset="0"/>
      <p:regular r:id="rId49"/>
      <p:bold r:id="rId50"/>
      <p:italic r:id="rId51"/>
      <p:boldItalic r:id="rId52"/>
    </p:embeddedFont>
    <p:embeddedFont>
      <p:font typeface="Microsoft JhengHei" pitchFamily="34" charset="-120"/>
      <p:regular r:id="rId53"/>
      <p:bold r:id="rId54"/>
    </p:embeddedFont>
    <p:embeddedFont>
      <p:font typeface="Roboto" charset="0"/>
      <p:regular r:id="rId55"/>
      <p:bold r:id="rId56"/>
      <p:italic r:id="rId57"/>
      <p:boldItalic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D1BD5BDC-F6C8-4D9D-BEB6-DA4E1D7CF687}">
  <a:tblStyle styleId="{D1BD5BDC-F6C8-4D9D-BEB6-DA4E1D7CF687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6EFF0"/>
          </a:solidFill>
        </a:fill>
      </a:tcStyle>
    </a:wholeTbl>
    <a:band1H>
      <a:tcTxStyle/>
      <a:tcStyle>
        <a:tcBdr/>
        <a:fill>
          <a:solidFill>
            <a:srgbClr val="CADDE1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DDE1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5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5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4DF3272-0210-439B-888A-19BC558EAB43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254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254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/>
          </a:solidFill>
        </a:fill>
      </a:tcStyle>
    </a:wholeTbl>
    <a:band1H>
      <a:tcTxStyle b="off" i="off"/>
      <a:tcStyle>
        <a:tcBdr/>
        <a:fill>
          <a:solidFill>
            <a:srgbClr val="E6E6E6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E6E6E6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rgbClr val="FFFFFF"/>
      </a:tcTxStyle>
      <a:tcStyle>
        <a:tcBdr/>
        <a:fill>
          <a:solidFill>
            <a:srgbClr val="000000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/>
        <a:fill>
          <a:solidFill>
            <a:srgbClr val="000000"/>
          </a:solidFill>
        </a:fill>
      </a:tcStyle>
    </a:firstCol>
    <a:lastRow>
      <a:tcTxStyle b="on" i="off"/>
      <a:tcStyle>
        <a:tcBdr>
          <a:top>
            <a:ln w="508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FFFF"/>
          </a:solidFill>
        </a:fill>
      </a:tcStyle>
    </a:lastRow>
    <a:seCell>
      <a:tcTxStyle b="on" i="off">
        <a:font>
          <a:latin typeface="Arial"/>
          <a:ea typeface="Arial"/>
          <a:cs typeface="Arial"/>
        </a:font>
        <a:srgbClr val="000000"/>
      </a:tcTxStyle>
      <a:tcStyle>
        <a:tcBdr/>
      </a:tcStyle>
    </a:seCell>
    <a:swCell>
      <a:tcTxStyle b="on" i="off">
        <a:font>
          <a:latin typeface="Arial"/>
          <a:ea typeface="Arial"/>
          <a:cs typeface="Arial"/>
        </a:font>
        <a:srgbClr val="000000"/>
      </a:tcTxStyle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bottom>
            <a:ln w="254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000000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648" autoAdjust="0"/>
  </p:normalViewPr>
  <p:slideViewPr>
    <p:cSldViewPr>
      <p:cViewPr varScale="1">
        <p:scale>
          <a:sx n="133" d="100"/>
          <a:sy n="133" d="100"/>
        </p:scale>
        <p:origin x="-1301" y="-77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6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4.fntdata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8" Type="http://schemas.openxmlformats.org/officeDocument/2006/relationships/slide" Target="slides/slide6.xml"/><Relationship Id="rId51" Type="http://schemas.openxmlformats.org/officeDocument/2006/relationships/font" Target="fonts/font3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dirty="0"/>
              <a:t>It use the DTLS to establish the SSL connection, with AES-256 encryption.</a:t>
            </a:r>
            <a:br>
              <a:rPr lang="zh-TW" dirty="0"/>
            </a:br>
            <a:endParaRPr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dirty="0"/>
              <a:t>Protect your Internet connection across mobile devices or desktop with QNAP apps. 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dirty="0" smtClean="0"/>
              <a:t>Our </a:t>
            </a:r>
            <a:r>
              <a:rPr lang="zh-TW" dirty="0"/>
              <a:t>app &amp; utility offer a variety of easy-to-configure, automatic features, ensuring your connection remains encrypted at all times. 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985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618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9" name="Shape 2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8" name="Shape 2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2" name="Shape 2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7" name="Shape 2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 altLang="zh-TW" dirty="0" smtClean="0"/>
              <a:t/>
            </a:r>
            <a:br>
              <a:rPr lang="en-US" altLang="zh-TW" dirty="0" smtClean="0"/>
            </a:b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altLang="zh-TW" sz="11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only thing lacking is too many steps and complicated for general users</a:t>
            </a: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6" name="Shape 3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0" name="Shape 3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5" name="Shape 3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6" name="Shape 3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7" name="Shape 3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7" name="Shape 3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04" name="Shape 4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 altLang="zh-TW" dirty="0" smtClean="0"/>
              <a:t/>
            </a:r>
            <a:br>
              <a:rPr lang="en-US" altLang="zh-TW" dirty="0" smtClean="0"/>
            </a:b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20" name="Shape 4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1" name="Shape 4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Shape 4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9" name="Shape 4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hape 4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1" name="Shape 4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Shape 4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9" name="Shape 4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Shape 4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94" name="Shape 4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6" name="Shape 5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Shape 5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6" name="Shape 5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Shape 5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27" name="Shape 5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zh-TW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33" name="Shape 5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zh-TW" dirty="0"/>
              <a:t>If you want to connect to one country but without any friend can help you there or without the resource of public server, </a:t>
            </a:r>
            <a:endParaRPr lang="en-US" altLang="zh-TW" dirty="0" smtClean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zh-TW" dirty="0" smtClean="0"/>
              <a:t>you </a:t>
            </a:r>
            <a:r>
              <a:rPr lang="zh-TW" dirty="0"/>
              <a:t>can apply the 3rd-party VPN service - VyprVPN which already integrated with QNAP to help you cross to anywhere around the world.</a:t>
            </a:r>
            <a:endParaRPr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Shape 5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Shape 5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Shape 5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50" name="Shape 5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Shape 5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Shape 56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Shape 5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Shape 5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72" name="Shape 5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rtl="0">
              <a:buNone/>
            </a:pPr>
            <a:endParaRPr dirty="0"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hape 11" descr="D:\工作進行中\20170911直播母版16比9\母片\2017_Think Big母版16比9_C內頁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2" y="0"/>
            <a:ext cx="9144032" cy="514351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311708" y="985744"/>
            <a:ext cx="8520599" cy="2052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Verdana"/>
              <a:buNone/>
              <a:defRPr sz="48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311700" y="3075294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Verdana"/>
              <a:buNone/>
              <a:defRPr sz="2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8_Title slide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Shape 32" descr="D:\工作進行中\20170911直播母版16比9\母片\2017_Think Big母版16比9_C內頁.jpg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-26" y="0"/>
            <a:ext cx="9144026" cy="5143514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Shape 33"/>
          <p:cNvSpPr txBox="1">
            <a:spLocks noGrp="1"/>
          </p:cNvSpPr>
          <p:nvPr>
            <p:ph type="subTitle" idx="1"/>
          </p:nvPr>
        </p:nvSpPr>
        <p:spPr>
          <a:xfrm>
            <a:off x="-900608" y="3723878"/>
            <a:ext cx="8100392" cy="1080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Verdana"/>
              <a:buNone/>
              <a:defRPr sz="4000" b="1" i="0" u="none" strike="noStrike" cap="none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 type="blank">
  <p:cSld name="BLANK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37" name="Shape 37" descr="D:\工作進行中\20170911直播母版16比9\母片\2017_Think Big母版16比9_C內頁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8"/>
            <a:ext cx="9144000" cy="51435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>
            <a:off x="4572000" y="-125"/>
            <a:ext cx="4572000" cy="51434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198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erdana"/>
              <a:buNone/>
              <a:defRPr sz="4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198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Verdana"/>
              <a:buNone/>
              <a:defRPr sz="21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erdana"/>
              <a:buNone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body">
  <p:cSld name="2_Title and bod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Shape 48" descr="C:\Users\Han Tsai\Desktop\TVS-x73e_直播\BG_3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6873" cy="66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472457" y="4669899"/>
            <a:ext cx="393300" cy="3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797300" y="1315600"/>
            <a:ext cx="7405500" cy="9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797300" y="2286000"/>
            <a:ext cx="7405500" cy="18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Verdana"/>
              <a:buNone/>
              <a:defRPr sz="2400" b="0" i="0" u="none" strike="noStrike" cap="none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Shape 62" descr="D:\工作進行中\20170911直播母版16比9\母片\2017_Think Big母版16比9_C內頁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2" y="0"/>
            <a:ext cx="9144035" cy="5143517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Shape 6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Verdana"/>
              <a:buNone/>
              <a:defRPr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Verdana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body" type="tx">
  <p:cSld name="TITLE_AND_BOD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 type="blank">
  <p:cSld name="BLANK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72" name="Shape 72" descr="D:\工作進行中\20170911直播母版16比9\母片\2017_Think Big母版16比9_C內頁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8"/>
            <a:ext cx="9143998" cy="51435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erdana"/>
              <a:buNone/>
              <a:defRPr sz="4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Verdana"/>
              <a:buNone/>
              <a:defRPr sz="21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ape 16" descr="D:\工作進行中\20170911直播母版16比9\母片\2017_Think Big母版16比9_C內頁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1" y="0"/>
            <a:ext cx="9144030" cy="514351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623401" y="3651870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Verdana"/>
              <a:buNone/>
              <a:defRPr sz="40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erdana"/>
              <a:buNone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body">
  <p:cSld name="2_Title and body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Shape 83" descr="C:\Users\Han Tsai\Desktop\TVS-x73e_直播\BG_3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399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sldNum" idx="12"/>
          </p:nvPr>
        </p:nvSpPr>
        <p:spPr>
          <a:xfrm>
            <a:off x="8472457" y="4669899"/>
            <a:ext cx="393300" cy="3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797300" y="1315600"/>
            <a:ext cx="7405500" cy="9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subTitle" idx="1"/>
          </p:nvPr>
        </p:nvSpPr>
        <p:spPr>
          <a:xfrm>
            <a:off x="797300" y="2286000"/>
            <a:ext cx="7405500" cy="18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342900" marR="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Verdana"/>
              <a:buNone/>
              <a:defRPr sz="2400" b="0" i="0" u="none" strike="noStrike" cap="none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28575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2286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2286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body">
  <p:cSld name="1_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Shape 20" descr="D:\ING\20180208_QNAP虛擬私有網路(VPN)\內標-0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0" y="123478"/>
            <a:ext cx="9144000" cy="66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body" preserve="1">
  <p:cSld name="3_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Shape 20" descr="D:\ING\20180208_QNAP虛擬私有網路(VPN)\內標-01.png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0" y="123478"/>
            <a:ext cx="9144000" cy="66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Shape 24" descr="D:\工作進行中\20170911直播母版16比9\母片\2017_Think Big母版16比9_C內頁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1" y="0"/>
            <a:ext cx="9144030" cy="5143516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Shape 25"/>
          <p:cNvSpPr txBox="1">
            <a:spLocks noGrp="1"/>
          </p:cNvSpPr>
          <p:nvPr>
            <p:ph type="subTitle" idx="1"/>
          </p:nvPr>
        </p:nvSpPr>
        <p:spPr>
          <a:xfrm>
            <a:off x="3851920" y="3435846"/>
            <a:ext cx="5292080" cy="1296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Verdana"/>
              <a:buNone/>
              <a:defRPr sz="40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Shape 28" descr="D:\工作進行中\20170911直播母版16比9\母片\2017_Think Big母版16比9_C內頁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0" y="0"/>
            <a:ext cx="9144028" cy="5143516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Shape 29"/>
          <p:cNvSpPr txBox="1">
            <a:spLocks noGrp="1"/>
          </p:cNvSpPr>
          <p:nvPr>
            <p:ph type="subTitle" idx="1"/>
          </p:nvPr>
        </p:nvSpPr>
        <p:spPr>
          <a:xfrm>
            <a:off x="1043608" y="3651870"/>
            <a:ext cx="8100392" cy="1080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Verdana"/>
              <a:buNone/>
              <a:defRPr sz="40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Shape 32" descr="D:\工作進行中\20170911直播母版16比9\母片\2017_Think Big母版16比9_C內頁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0" y="0"/>
            <a:ext cx="9144028" cy="5143515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Shape 33"/>
          <p:cNvSpPr txBox="1">
            <a:spLocks noGrp="1"/>
          </p:cNvSpPr>
          <p:nvPr>
            <p:ph type="subTitle" idx="1"/>
          </p:nvPr>
        </p:nvSpPr>
        <p:spPr>
          <a:xfrm>
            <a:off x="1043608" y="339502"/>
            <a:ext cx="8100392" cy="1080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Verdana"/>
              <a:buNone/>
              <a:defRPr sz="40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slide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Shape 32" descr="D:\工作進行中\20170911直播母版16比9\母片\2017_Think Big母版16比9_C內頁.jpg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-29" y="0"/>
            <a:ext cx="9144026" cy="5143515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Shape 33"/>
          <p:cNvSpPr txBox="1">
            <a:spLocks noGrp="1"/>
          </p:cNvSpPr>
          <p:nvPr>
            <p:ph type="subTitle" idx="1"/>
          </p:nvPr>
        </p:nvSpPr>
        <p:spPr>
          <a:xfrm>
            <a:off x="0" y="3867894"/>
            <a:ext cx="8100392" cy="1080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Verdana"/>
              <a:buNone/>
              <a:defRPr sz="4000" b="1" i="0" u="none" strike="noStrike" cap="none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slide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Shape 32" descr="D:\工作進行中\20170911直播母版16比9\母片\2017_Think Big母版16比9_C內頁.jpg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-29" y="0"/>
            <a:ext cx="9144026" cy="5143515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Shape 33"/>
          <p:cNvSpPr txBox="1">
            <a:spLocks noGrp="1"/>
          </p:cNvSpPr>
          <p:nvPr>
            <p:ph type="subTitle" idx="1"/>
          </p:nvPr>
        </p:nvSpPr>
        <p:spPr>
          <a:xfrm>
            <a:off x="1043608" y="339502"/>
            <a:ext cx="8100392" cy="1080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Verdana"/>
              <a:buNone/>
              <a:defRPr sz="4000" b="1" i="0" u="none" strike="noStrike" cap="none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ape 6" descr="D:\工作進行中\20170911直播母版16比9\母片\2017_Think Big母版16比9_C內頁.jpg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-32" y="-18"/>
            <a:ext cx="9144032" cy="513808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7"/>
          <p:cNvSpPr txBox="1">
            <a:spLocks noGrp="1"/>
          </p:cNvSpPr>
          <p:nvPr>
            <p:ph type="title"/>
          </p:nvPr>
        </p:nvSpPr>
        <p:spPr>
          <a:xfrm>
            <a:off x="214282" y="357170"/>
            <a:ext cx="8786873" cy="714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595" cy="28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71" r:id="rId4"/>
    <p:sldLayoutId id="2147483651" r:id="rId5"/>
    <p:sldLayoutId id="2147483652" r:id="rId6"/>
    <p:sldLayoutId id="2147483653" r:id="rId7"/>
    <p:sldLayoutId id="2147483668" r:id="rId8"/>
    <p:sldLayoutId id="2147483669" r:id="rId9"/>
    <p:sldLayoutId id="2147483670" r:id="rId10"/>
    <p:sldLayoutId id="2147483654" r:id="rId11"/>
    <p:sldLayoutId id="2147483655" r:id="rId12"/>
    <p:sldLayoutId id="2147483656" r:id="rId13"/>
    <p:sldLayoutId id="2147483657" r:id="rId14"/>
    <p:sldLayoutId id="2147483658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Shape 57" descr="D:\工作進行中\20170911直播母版16比9\母片\2017_Think Big母版16比9_C內頁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32" y="-18"/>
            <a:ext cx="9144035" cy="5138086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214282" y="357170"/>
            <a:ext cx="87870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7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1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5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6.jpeg"/><Relationship Id="rId4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://spec.qnap.com.tw/issues/11926" TargetMode="External"/><Relationship Id="rId3" Type="http://schemas.openxmlformats.org/officeDocument/2006/relationships/hyperlink" Target="http://spec.qnap.com.tw/issues/15532" TargetMode="External"/><Relationship Id="rId7" Type="http://schemas.openxmlformats.org/officeDocument/2006/relationships/hyperlink" Target="http://spec.qnap.com.tw/issues/12051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://spec.qnap.com.tw/issues/11925" TargetMode="External"/><Relationship Id="rId5" Type="http://schemas.openxmlformats.org/officeDocument/2006/relationships/hyperlink" Target="http://spec.qnap.com.tw/issues/11931" TargetMode="External"/><Relationship Id="rId4" Type="http://schemas.openxmlformats.org/officeDocument/2006/relationships/hyperlink" Target="http://spec.qnap.com.tw/issues/12628" TargetMode="External"/><Relationship Id="rId9" Type="http://schemas.openxmlformats.org/officeDocument/2006/relationships/hyperlink" Target="http://spec.qnap.com.tw/issues/11930" TargetMode="Externa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://spec.qnap.com.tw/issues/15486" TargetMode="External"/><Relationship Id="rId3" Type="http://schemas.openxmlformats.org/officeDocument/2006/relationships/hyperlink" Target="http://spec.qnap.com.tw/issues/15478" TargetMode="External"/><Relationship Id="rId7" Type="http://schemas.openxmlformats.org/officeDocument/2006/relationships/hyperlink" Target="http://spec.qnap.com.tw/issues/15582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://spec.qnap.com.tw/issues/15484" TargetMode="External"/><Relationship Id="rId11" Type="http://schemas.openxmlformats.org/officeDocument/2006/relationships/hyperlink" Target="http://spec.qnap.com.tw/issues/15583" TargetMode="External"/><Relationship Id="rId5" Type="http://schemas.openxmlformats.org/officeDocument/2006/relationships/hyperlink" Target="http://spec.qnap.com.tw/issues/15529" TargetMode="External"/><Relationship Id="rId10" Type="http://schemas.openxmlformats.org/officeDocument/2006/relationships/hyperlink" Target="http://spec.qnap.com.tw/issues/15485" TargetMode="External"/><Relationship Id="rId4" Type="http://schemas.openxmlformats.org/officeDocument/2006/relationships/hyperlink" Target="http://spec.qnap.com.tw/issues/15579" TargetMode="External"/><Relationship Id="rId9" Type="http://schemas.openxmlformats.org/officeDocument/2006/relationships/hyperlink" Target="http://spec.qnap.com.tw/issues/15584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subTitle" idx="1"/>
          </p:nvPr>
        </p:nvSpPr>
        <p:spPr>
          <a:xfrm>
            <a:off x="311700" y="3277701"/>
            <a:ext cx="8520600" cy="7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Verdana"/>
              <a:buNone/>
            </a:pPr>
            <a:r>
              <a:rPr lang="zh-TW" sz="2800" b="1" dirty="0">
                <a:solidFill>
                  <a:srgbClr val="00717D"/>
                </a:solidFill>
              </a:rPr>
              <a:t>Secure network experience</a:t>
            </a:r>
            <a:endParaRPr sz="2800" b="1" i="0" u="none" strike="noStrike" cap="none" dirty="0">
              <a:solidFill>
                <a:srgbClr val="00717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Shape 96"/>
          <p:cNvSpPr txBox="1">
            <a:spLocks noGrp="1"/>
          </p:cNvSpPr>
          <p:nvPr>
            <p:ph type="ctrTitle"/>
          </p:nvPr>
        </p:nvSpPr>
        <p:spPr>
          <a:xfrm>
            <a:off x="323525" y="1629250"/>
            <a:ext cx="8520600" cy="17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Verdana"/>
              <a:buNone/>
            </a:pPr>
            <a:r>
              <a:rPr lang="zh-TW" sz="4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QNAP </a:t>
            </a:r>
            <a:r>
              <a:rPr lang="zh-TW" dirty="0"/>
              <a:t>VPN</a:t>
            </a:r>
            <a:r>
              <a:rPr lang="zh-TW" sz="4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zh-TW" sz="4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zh-TW" sz="4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zh-TW" dirty="0"/>
              <a:t>Virtual Private Network)</a:t>
            </a:r>
            <a:endParaRPr sz="4800" b="1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ape 184" descr="P2-3_紫.png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644008" y="1346575"/>
            <a:ext cx="1869261" cy="3457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Shape 184" descr="P2-3_紫.png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2484890" y="1346575"/>
            <a:ext cx="1867017" cy="3457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184" descr="P2-3_紫.png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6876256" y="1346575"/>
            <a:ext cx="1869261" cy="3457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Shape 184" descr="P2-3_紫.png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323528" y="1346575"/>
            <a:ext cx="1869261" cy="3457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Shape 191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539225" y="1490591"/>
            <a:ext cx="1438390" cy="1108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Shape 19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2483441" y="1346786"/>
            <a:ext cx="1684186" cy="1351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Shape 194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7091953" y="1778623"/>
            <a:ext cx="1482692" cy="974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6" descr="cross-platform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87697" y="1562599"/>
            <a:ext cx="1603401" cy="97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圖片 27" descr="P10-1-10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91953" y="1418583"/>
            <a:ext cx="1313316" cy="779856"/>
          </a:xfrm>
          <a:prstGeom prst="rect">
            <a:avLst/>
          </a:prstGeom>
        </p:spPr>
      </p:pic>
      <p:pic>
        <p:nvPicPr>
          <p:cNvPr id="29" name="圖片 28" descr="P10-1-11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07578" y="2354687"/>
            <a:ext cx="463770" cy="576064"/>
          </a:xfrm>
          <a:prstGeom prst="rect">
            <a:avLst/>
          </a:prstGeom>
        </p:spPr>
      </p:pic>
      <p:sp>
        <p:nvSpPr>
          <p:cNvPr id="182" name="Shape 182"/>
          <p:cNvSpPr txBox="1">
            <a:spLocks noGrp="1"/>
          </p:cNvSpPr>
          <p:nvPr>
            <p:ph type="title"/>
          </p:nvPr>
        </p:nvSpPr>
        <p:spPr>
          <a:xfrm>
            <a:off x="396552" y="110998"/>
            <a:ext cx="5975648" cy="1164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>
              <a:buSzPts val="1100"/>
            </a:pPr>
            <a:r>
              <a:rPr lang="zh-TW" sz="2800" dirty="0"/>
              <a:t>Q1, 2018 QNAP </a:t>
            </a:r>
            <a:r>
              <a:rPr lang="en-US" altLang="zh-TW" sz="2800" dirty="0" smtClean="0"/>
              <a:t>will release</a:t>
            </a:r>
            <a:r>
              <a:rPr lang="zh-TW" sz="2800" dirty="0" smtClean="0"/>
              <a:t> </a:t>
            </a:r>
            <a:endParaRPr sz="2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800" dirty="0"/>
              <a:t>proprietary VPN protocol - QBelt </a:t>
            </a:r>
            <a:endParaRPr sz="2800" dirty="0"/>
          </a:p>
        </p:txBody>
      </p:sp>
      <p:sp>
        <p:nvSpPr>
          <p:cNvPr id="187" name="Shape 187"/>
          <p:cNvSpPr txBox="1"/>
          <p:nvPr/>
        </p:nvSpPr>
        <p:spPr>
          <a:xfrm>
            <a:off x="539225" y="2786735"/>
            <a:ext cx="1728192" cy="16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zh-TW" sz="1600" b="1" dirty="0">
                <a:solidFill>
                  <a:srgbClr val="F3F3F3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Secure Encrypted Connection : </a:t>
            </a:r>
            <a:endParaRPr lang="zh-TW" sz="1600" b="1" dirty="0" smtClean="0">
              <a:solidFill>
                <a:srgbClr val="F3F3F3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>
              <a:lnSpc>
                <a:spcPct val="115000"/>
              </a:lnSpc>
              <a:spcBef>
                <a:spcPts val="700"/>
              </a:spcBef>
            </a:pPr>
            <a:r>
              <a:rPr lang="zh-TW" b="1" dirty="0" smtClean="0">
                <a:solidFill>
                  <a:srgbClr val="F3F3F3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DTLS </a:t>
            </a:r>
            <a:r>
              <a:rPr lang="zh-TW" b="1" dirty="0">
                <a:solidFill>
                  <a:srgbClr val="F3F3F3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+ SSL + AES-256 </a:t>
            </a:r>
            <a:r>
              <a:rPr lang="zh-TW" b="1" dirty="0" smtClean="0">
                <a:solidFill>
                  <a:srgbClr val="F3F3F3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encryption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+mj-lt"/>
            </a:endParaRPr>
          </a:p>
        </p:txBody>
      </p:sp>
      <p:sp>
        <p:nvSpPr>
          <p:cNvPr id="188" name="Shape 188"/>
          <p:cNvSpPr txBox="1"/>
          <p:nvPr/>
        </p:nvSpPr>
        <p:spPr>
          <a:xfrm>
            <a:off x="2588957" y="2786735"/>
            <a:ext cx="1838700" cy="15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dirty="0">
                <a:solidFill>
                  <a:srgbClr val="F3F3F3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New protocol: </a:t>
            </a:r>
            <a:endParaRPr sz="1800" b="1" dirty="0">
              <a:solidFill>
                <a:srgbClr val="F3F3F3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marL="0" lvl="0" indent="0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zh-TW" b="1" dirty="0">
                <a:solidFill>
                  <a:srgbClr val="F3F3F3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decrease the chance of being </a:t>
            </a:r>
            <a:r>
              <a:rPr lang="zh-TW" b="1" dirty="0" smtClean="0">
                <a:solidFill>
                  <a:srgbClr val="F3F3F3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detected</a:t>
            </a:r>
            <a:endParaRPr b="1" dirty="0">
              <a:solidFill>
                <a:srgbClr val="F3F3F3"/>
              </a:solidFill>
              <a:latin typeface="+mj-lt"/>
            </a:endParaRPr>
          </a:p>
          <a:p>
            <a:pPr marL="0" lvl="0" indent="0" rtl="0">
              <a:spcBef>
                <a:spcPts val="700"/>
              </a:spcBef>
              <a:spcAft>
                <a:spcPts val="0"/>
              </a:spcAft>
              <a:buNone/>
            </a:pPr>
            <a:endParaRPr b="1" dirty="0">
              <a:latin typeface="+mj-lt"/>
            </a:endParaRPr>
          </a:p>
        </p:txBody>
      </p:sp>
      <p:sp>
        <p:nvSpPr>
          <p:cNvPr id="189" name="Shape 189"/>
          <p:cNvSpPr txBox="1"/>
          <p:nvPr/>
        </p:nvSpPr>
        <p:spPr>
          <a:xfrm>
            <a:off x="4787697" y="2862731"/>
            <a:ext cx="1628400" cy="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800" b="1" dirty="0">
                <a:solidFill>
                  <a:srgbClr val="FFFFFF"/>
                </a:solidFill>
                <a:latin typeface="+mj-lt"/>
              </a:rPr>
              <a:t>Works on all your devices</a:t>
            </a:r>
            <a:endParaRPr sz="180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90" name="Shape 190"/>
          <p:cNvSpPr txBox="1"/>
          <p:nvPr/>
        </p:nvSpPr>
        <p:spPr>
          <a:xfrm>
            <a:off x="7039613" y="2862731"/>
            <a:ext cx="1492500" cy="7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7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zh-TW" sz="1800" b="1" dirty="0">
                <a:solidFill>
                  <a:srgbClr val="F3F3F3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Easy to Use</a:t>
            </a:r>
            <a:endParaRPr sz="1800" b="1" dirty="0">
              <a:solidFill>
                <a:srgbClr val="F3F3F3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2" name="圖片 21" descr="Bestchoice-07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44208" y="435717"/>
            <a:ext cx="2029315" cy="623865"/>
          </a:xfrm>
          <a:prstGeom prst="rect">
            <a:avLst/>
          </a:prstGeom>
        </p:spPr>
      </p:pic>
      <p:pic>
        <p:nvPicPr>
          <p:cNvPr id="27" name="圖片 26" descr="Bestchoice-06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978591">
            <a:off x="8302932" y="133787"/>
            <a:ext cx="677131" cy="672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title"/>
          </p:nvPr>
        </p:nvSpPr>
        <p:spPr>
          <a:xfrm>
            <a:off x="0" y="267494"/>
            <a:ext cx="9144000" cy="66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en-US" altLang="zh-TW" sz="4000" b="1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    </a:t>
            </a:r>
            <a:r>
              <a:rPr lang="zh-TW" sz="4000" b="1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QBelt </a:t>
            </a:r>
            <a:r>
              <a:rPr lang="zh-TW" sz="4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VPN </a:t>
            </a:r>
            <a:r>
              <a:rPr lang="zh-TW" dirty="0"/>
              <a:t>Server</a:t>
            </a:r>
            <a:endParaRPr sz="40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1357050" y="1339683"/>
            <a:ext cx="5879246" cy="3421566"/>
            <a:chOff x="1357050" y="940321"/>
            <a:chExt cx="6565466" cy="3820928"/>
          </a:xfrm>
        </p:grpSpPr>
        <p:pic>
          <p:nvPicPr>
            <p:cNvPr id="201" name="Shape 20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357050" y="940321"/>
              <a:ext cx="6565466" cy="38209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2" name="Shape 202"/>
            <p:cNvSpPr txBox="1"/>
            <p:nvPr/>
          </p:nvSpPr>
          <p:spPr>
            <a:xfrm>
              <a:off x="2544600" y="1433150"/>
              <a:ext cx="1066200" cy="318300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Shape 203"/>
            <p:cNvSpPr txBox="1"/>
            <p:nvPr/>
          </p:nvSpPr>
          <p:spPr>
            <a:xfrm>
              <a:off x="2731075" y="1926152"/>
              <a:ext cx="2310300" cy="360900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" name="圖片 5" descr="Bestchoice-0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209" y="435717"/>
            <a:ext cx="2029313" cy="623865"/>
          </a:xfrm>
          <a:prstGeom prst="rect">
            <a:avLst/>
          </a:prstGeom>
        </p:spPr>
      </p:pic>
      <p:pic>
        <p:nvPicPr>
          <p:cNvPr id="7" name="圖片 6" descr="Bestchoice-0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78591">
            <a:off x="8302932" y="133787"/>
            <a:ext cx="677131" cy="672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title"/>
          </p:nvPr>
        </p:nvSpPr>
        <p:spPr>
          <a:xfrm>
            <a:off x="0" y="123478"/>
            <a:ext cx="9144000" cy="66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zh-TW"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PPTP VPN</a:t>
            </a:r>
            <a:r>
              <a:rPr lang="zh-TW"/>
              <a:t> Server</a:t>
            </a:r>
            <a:endParaRPr sz="4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" name="Shape 2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3275" y="965946"/>
            <a:ext cx="6758891" cy="3820928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Shape 210"/>
          <p:cNvSpPr txBox="1"/>
          <p:nvPr/>
        </p:nvSpPr>
        <p:spPr>
          <a:xfrm>
            <a:off x="2544600" y="1356463"/>
            <a:ext cx="2242500" cy="3183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title"/>
          </p:nvPr>
        </p:nvSpPr>
        <p:spPr>
          <a:xfrm>
            <a:off x="0" y="123478"/>
            <a:ext cx="9144000" cy="66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zh-TW"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L2TP VPN</a:t>
            </a:r>
            <a:r>
              <a:rPr lang="zh-TW"/>
              <a:t> Server</a:t>
            </a:r>
            <a:endParaRPr sz="4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6" name="Shape 2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1640" y="983069"/>
            <a:ext cx="6777538" cy="3820929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Shape 217"/>
          <p:cNvSpPr txBox="1"/>
          <p:nvPr/>
        </p:nvSpPr>
        <p:spPr>
          <a:xfrm>
            <a:off x="2617532" y="1389354"/>
            <a:ext cx="2242500" cy="3183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Shape 218"/>
          <p:cNvSpPr txBox="1"/>
          <p:nvPr/>
        </p:nvSpPr>
        <p:spPr>
          <a:xfrm>
            <a:off x="2617532" y="1860094"/>
            <a:ext cx="2242500" cy="2076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>
            <a:spLocks noGrp="1"/>
          </p:cNvSpPr>
          <p:nvPr>
            <p:ph type="title"/>
          </p:nvPr>
        </p:nvSpPr>
        <p:spPr>
          <a:xfrm>
            <a:off x="0" y="123478"/>
            <a:ext cx="9144000" cy="66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zh-TW"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OpenVPN</a:t>
            </a:r>
            <a:r>
              <a:rPr lang="zh-TW"/>
              <a:t> Server</a:t>
            </a:r>
            <a:endParaRPr sz="4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4" name="Shape 2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14700" y="948271"/>
            <a:ext cx="6768202" cy="382092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sp>
        <p:nvSpPr>
          <p:cNvPr id="225" name="Shape 225"/>
          <p:cNvSpPr txBox="1"/>
          <p:nvPr/>
        </p:nvSpPr>
        <p:spPr>
          <a:xfrm>
            <a:off x="2519050" y="1339438"/>
            <a:ext cx="2242500" cy="3183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Shape 226"/>
          <p:cNvSpPr txBox="1"/>
          <p:nvPr/>
        </p:nvSpPr>
        <p:spPr>
          <a:xfrm>
            <a:off x="2587200" y="3075750"/>
            <a:ext cx="1185300" cy="2502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>
            <a:spLocks noGrp="1"/>
          </p:cNvSpPr>
          <p:nvPr>
            <p:ph type="title"/>
          </p:nvPr>
        </p:nvSpPr>
        <p:spPr>
          <a:xfrm>
            <a:off x="0" y="-20538"/>
            <a:ext cx="7380312" cy="66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dirty="0"/>
              <a:t>Select the suitable 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dirty="0" smtClean="0"/>
              <a:t>DNS </a:t>
            </a:r>
            <a:r>
              <a:rPr lang="zh-TW" dirty="0"/>
              <a:t>service</a:t>
            </a:r>
            <a:endParaRPr sz="40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Shape 232"/>
          <p:cNvSpPr/>
          <p:nvPr/>
        </p:nvSpPr>
        <p:spPr>
          <a:xfrm>
            <a:off x="4668504" y="1389361"/>
            <a:ext cx="4367992" cy="3903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1600"/>
              <a:buFont typeface="Arial"/>
              <a:buNone/>
            </a:pPr>
            <a:r>
              <a:rPr lang="zh-TW" sz="1800" b="1">
                <a:solidFill>
                  <a:srgbClr val="FFFFFF"/>
                </a:solidFill>
              </a:rPr>
              <a:t>Choose the fastest public DNS server</a:t>
            </a:r>
            <a:endParaRPr sz="18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Shape 233"/>
          <p:cNvSpPr/>
          <p:nvPr/>
        </p:nvSpPr>
        <p:spPr>
          <a:xfrm>
            <a:off x="35496" y="1389362"/>
            <a:ext cx="4579200" cy="3903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1600"/>
              <a:buFont typeface="Arial"/>
              <a:buNone/>
            </a:pPr>
            <a:r>
              <a:rPr lang="zh-TW" sz="1700" b="1" dirty="0">
                <a:solidFill>
                  <a:srgbClr val="FFFFFF"/>
                </a:solidFill>
              </a:rPr>
              <a:t>Set manually or </a:t>
            </a:r>
            <a:r>
              <a:rPr lang="zh-TW" sz="1700" b="1" dirty="0" smtClean="0">
                <a:solidFill>
                  <a:srgbClr val="FFFFFF"/>
                </a:solidFill>
              </a:rPr>
              <a:t>a</a:t>
            </a:r>
            <a:r>
              <a:rPr lang="en-US" altLang="zh-TW" sz="1700" b="1" dirty="0" err="1" smtClean="0">
                <a:solidFill>
                  <a:srgbClr val="FFFFFF"/>
                </a:solidFill>
              </a:rPr>
              <a:t>pply</a:t>
            </a:r>
            <a:r>
              <a:rPr lang="zh-TW" sz="1700" b="1" dirty="0" smtClean="0">
                <a:solidFill>
                  <a:srgbClr val="FFFFFF"/>
                </a:solidFill>
              </a:rPr>
              <a:t> </a:t>
            </a:r>
            <a:r>
              <a:rPr lang="zh-TW" sz="17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NAS</a:t>
            </a:r>
            <a:r>
              <a:rPr lang="zh-TW" sz="1700" b="1" dirty="0">
                <a:solidFill>
                  <a:srgbClr val="FFFFFF"/>
                </a:solidFill>
              </a:rPr>
              <a:t> default setting</a:t>
            </a:r>
            <a:endParaRPr sz="17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4" name="Shape 2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75" y="1902602"/>
            <a:ext cx="4513126" cy="28546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35" name="Shape 2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2237" y="1906014"/>
            <a:ext cx="4513125" cy="284776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7" name="圖片 6" descr="Bestchoice-0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4209" y="435717"/>
            <a:ext cx="2029313" cy="623865"/>
          </a:xfrm>
          <a:prstGeom prst="rect">
            <a:avLst/>
          </a:prstGeom>
        </p:spPr>
      </p:pic>
      <p:pic>
        <p:nvPicPr>
          <p:cNvPr id="8" name="圖片 7" descr="Bestchoice-0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78591">
            <a:off x="8302932" y="133787"/>
            <a:ext cx="677131" cy="672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>
            <a:off x="0" y="123478"/>
            <a:ext cx="9144000" cy="66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Specify the user’s login privileges</a:t>
            </a:r>
            <a:endParaRPr sz="4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Shape 241"/>
          <p:cNvSpPr/>
          <p:nvPr/>
        </p:nvSpPr>
        <p:spPr>
          <a:xfrm>
            <a:off x="93124" y="1491630"/>
            <a:ext cx="2535000" cy="615608"/>
          </a:xfrm>
          <a:prstGeom prst="roundRect">
            <a:avLst>
              <a:gd name="adj" fmla="val 16667"/>
            </a:avLst>
          </a:prstGeom>
          <a:solidFill>
            <a:srgbClr val="E36C09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lt1"/>
              </a:buClr>
              <a:buSzPts val="2000"/>
            </a:pPr>
            <a:endParaRPr lang="en-US" altLang="zh-TW" sz="1500" b="1" dirty="0" smtClean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algn="ctr">
              <a:buClr>
                <a:schemeClr val="lt1"/>
              </a:buClr>
              <a:buSzPts val="2000"/>
            </a:pPr>
            <a:r>
              <a:rPr lang="en-US" altLang="zh-TW" sz="1500" b="1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Use QTS accounts and privileges</a:t>
            </a:r>
            <a:endParaRPr lang="zh-TW" altLang="en-US" sz="1500" b="1" dirty="0" smtClean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endParaRPr sz="1700" b="1" i="0" u="none" strike="noStrike" cap="none" dirty="0">
              <a:solidFill>
                <a:srgbClr val="FFFFFF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pic>
        <p:nvPicPr>
          <p:cNvPr id="242" name="Shape 2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481922"/>
            <a:ext cx="2400525" cy="1783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Shape 2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89475" y="1148183"/>
            <a:ext cx="6254574" cy="353096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title"/>
          </p:nvPr>
        </p:nvSpPr>
        <p:spPr>
          <a:xfrm>
            <a:off x="36512" y="-105026"/>
            <a:ext cx="7415808" cy="66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dirty="0"/>
              <a:t>QNAP supported 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dirty="0" smtClean="0"/>
              <a:t>protocol</a:t>
            </a:r>
            <a:endParaRPr dirty="0"/>
          </a:p>
        </p:txBody>
      </p:sp>
      <p:graphicFrame>
        <p:nvGraphicFramePr>
          <p:cNvPr id="249" name="Shape 249"/>
          <p:cNvGraphicFramePr/>
          <p:nvPr/>
        </p:nvGraphicFramePr>
        <p:xfrm>
          <a:off x="179511" y="1347613"/>
          <a:ext cx="8785000" cy="3407520"/>
        </p:xfrm>
        <a:graphic>
          <a:graphicData uri="http://schemas.openxmlformats.org/drawingml/2006/table">
            <a:tbl>
              <a:tblPr firstRow="1" bandRow="1">
                <a:noFill/>
                <a:tableStyleId>{D1BD5BDC-F6C8-4D9D-BEB6-DA4E1D7CF687}</a:tableStyleId>
              </a:tblPr>
              <a:tblGrid>
                <a:gridCol w="1175700"/>
                <a:gridCol w="1776629"/>
                <a:gridCol w="1801296"/>
                <a:gridCol w="2015128"/>
                <a:gridCol w="2016247"/>
              </a:tblGrid>
              <a:tr h="57606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chemeClr val="lt1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Arial"/>
                        <a:buNone/>
                      </a:pPr>
                      <a:r>
                        <a:rPr lang="zh-TW" sz="1800" u="none" strike="noStrike" cap="none" dirty="0">
                          <a:solidFill>
                            <a:schemeClr val="lt1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PPTP</a:t>
                      </a:r>
                      <a:endParaRPr sz="1800" u="none" strike="noStrike" cap="none" dirty="0">
                        <a:solidFill>
                          <a:schemeClr val="lt1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Arial"/>
                        <a:buNone/>
                      </a:pPr>
                      <a:r>
                        <a:rPr lang="zh-TW" sz="1800" u="none" strike="noStrike" cap="none" dirty="0">
                          <a:solidFill>
                            <a:schemeClr val="lt1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L2TP/IPsec</a:t>
                      </a:r>
                      <a:endParaRPr sz="1800" u="none" strike="noStrike" cap="none" dirty="0">
                        <a:solidFill>
                          <a:schemeClr val="lt1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Arial"/>
                        <a:buNone/>
                      </a:pPr>
                      <a:r>
                        <a:rPr lang="zh-TW" sz="1800" u="none" strike="noStrike" cap="none">
                          <a:solidFill>
                            <a:schemeClr val="lt1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OpenVPN</a:t>
                      </a:r>
                      <a:endParaRPr sz="1800" u="none" strike="noStrike" cap="none">
                        <a:solidFill>
                          <a:schemeClr val="lt1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Arial"/>
                        <a:buNone/>
                      </a:pPr>
                      <a:r>
                        <a:rPr lang="zh-TW" sz="1800" u="none" strike="noStrike" cap="none" dirty="0">
                          <a:solidFill>
                            <a:schemeClr val="lt1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QBelt</a:t>
                      </a:r>
                      <a:endParaRPr sz="1800" u="none" strike="noStrike" cap="none" dirty="0">
                        <a:solidFill>
                          <a:schemeClr val="lt1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</a:tr>
              <a:tr h="572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200"/>
                        <a:buFont typeface="Arial"/>
                        <a:buNone/>
                      </a:pPr>
                      <a:r>
                        <a:rPr lang="zh-TW" sz="1400" b="1" u="sng" strike="noStrike" cap="none">
                          <a:solidFill>
                            <a:srgbClr val="002060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Encryption</a:t>
                      </a:r>
                      <a:endParaRPr sz="1400" b="1" u="sng" strike="noStrike" cap="none">
                        <a:solidFill>
                          <a:srgbClr val="002060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457200" marR="0" lvl="0" indent="-2984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100"/>
                        <a:buFont typeface="Arial"/>
                        <a:buNone/>
                      </a:pPr>
                      <a:r>
                        <a:rPr lang="zh-TW" sz="1200" b="1" u="none" strike="noStrike" cap="none" dirty="0">
                          <a:solidFill>
                            <a:srgbClr val="002060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128-bit</a:t>
                      </a:r>
                      <a:endParaRPr sz="1200" b="1" u="none" strike="noStrike" cap="none" dirty="0">
                        <a:solidFill>
                          <a:srgbClr val="002060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457200" marR="0" lvl="0" indent="-2984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100"/>
                        <a:buFont typeface="Arial"/>
                        <a:buNone/>
                      </a:pPr>
                      <a:r>
                        <a:rPr lang="zh-TW" sz="1200" b="1" u="none" strike="noStrike" cap="none" dirty="0">
                          <a:solidFill>
                            <a:srgbClr val="002060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256-bit</a:t>
                      </a:r>
                      <a:endParaRPr sz="1200" b="1" u="none" strike="noStrike" cap="none" dirty="0">
                        <a:solidFill>
                          <a:srgbClr val="002060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457200" marR="0" lvl="0" indent="-2984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100"/>
                        <a:buFont typeface="Arial"/>
                        <a:buNone/>
                      </a:pPr>
                      <a:r>
                        <a:rPr lang="zh-TW" sz="1200" b="1" u="none" strike="noStrike" cap="none" dirty="0">
                          <a:solidFill>
                            <a:srgbClr val="002060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128-bit / 256-bit</a:t>
                      </a:r>
                      <a:endParaRPr sz="1200" b="1" u="none" strike="noStrike" cap="none" dirty="0">
                        <a:solidFill>
                          <a:srgbClr val="002060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457200" marR="0" lvl="0" indent="-2984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100"/>
                        <a:buFont typeface="Arial"/>
                        <a:buNone/>
                      </a:pPr>
                      <a:r>
                        <a:rPr lang="zh-TW" sz="1200" b="1" u="none" strike="noStrike" cap="none" dirty="0">
                          <a:solidFill>
                            <a:srgbClr val="002060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256-bit</a:t>
                      </a:r>
                      <a:endParaRPr sz="1200" b="1" u="none" strike="noStrike" cap="none" dirty="0">
                        <a:solidFill>
                          <a:srgbClr val="002060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</a:tr>
              <a:tr h="86748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200"/>
                        <a:buFont typeface="Arial"/>
                        <a:buNone/>
                      </a:pPr>
                      <a:r>
                        <a:rPr lang="zh-TW" sz="1400" b="1" u="sng" strike="noStrike" cap="none" dirty="0">
                          <a:solidFill>
                            <a:srgbClr val="002060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Supported</a:t>
                      </a:r>
                      <a:endParaRPr sz="1400" b="1" u="sng" strike="noStrike" cap="none" dirty="0">
                        <a:solidFill>
                          <a:srgbClr val="002060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457200" marR="0" lvl="0" indent="-2984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100"/>
                        <a:buFont typeface="Arial"/>
                        <a:buNone/>
                      </a:pPr>
                      <a:r>
                        <a:rPr lang="zh-TW" sz="1100" b="1" u="none" strike="noStrike" cap="none" dirty="0">
                          <a:solidFill>
                            <a:srgbClr val="002060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Windows / Android</a:t>
                      </a:r>
                      <a:endParaRPr sz="1100" b="1" u="none" strike="noStrike" cap="none" dirty="0">
                        <a:solidFill>
                          <a:srgbClr val="002060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457200" marR="0" lvl="0" indent="-2984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zh-TW" sz="1100" b="1" u="none" strike="noStrike" cap="none" dirty="0">
                          <a:solidFill>
                            <a:srgbClr val="002060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Windows / </a:t>
                      </a:r>
                      <a:r>
                        <a:rPr lang="en-US" altLang="zh-TW" sz="1100" b="1" u="none" strike="noStrike" cap="none" dirty="0" smtClean="0">
                          <a:solidFill>
                            <a:srgbClr val="002060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m</a:t>
                      </a:r>
                      <a:r>
                        <a:rPr lang="zh-TW" sz="1100" b="1" u="none" strike="noStrike" cap="none" dirty="0" smtClean="0">
                          <a:solidFill>
                            <a:srgbClr val="002060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acOS</a:t>
                      </a:r>
                      <a:endParaRPr sz="1100" b="1" u="none" strike="noStrike" cap="none" dirty="0">
                        <a:solidFill>
                          <a:srgbClr val="002060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457200" marR="0" lvl="0" indent="-2984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zh-TW" sz="1100" b="1" u="none" strike="noStrike" cap="none" dirty="0">
                          <a:solidFill>
                            <a:srgbClr val="002060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iOS / Android</a:t>
                      </a:r>
                      <a:endParaRPr sz="1100" b="1" u="none" strike="noStrike" cap="none" dirty="0">
                        <a:solidFill>
                          <a:srgbClr val="002060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000"/>
                        <a:buFont typeface="Arial"/>
                        <a:buNone/>
                      </a:pPr>
                      <a:r>
                        <a:rPr lang="zh-TW" sz="1400" b="1" u="sng" strike="noStrike" cap="none" dirty="0">
                          <a:solidFill>
                            <a:srgbClr val="002060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OpenVPN </a:t>
                      </a:r>
                      <a:r>
                        <a:rPr lang="zh-TW" sz="1400" b="1" u="sng" dirty="0">
                          <a:solidFill>
                            <a:srgbClr val="002060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app/utility</a:t>
                      </a:r>
                      <a:r>
                        <a:rPr lang="zh-TW" sz="1400" b="1" u="none" strike="noStrike" cap="none" dirty="0">
                          <a:solidFill>
                            <a:srgbClr val="002060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:</a:t>
                      </a:r>
                      <a:endParaRPr sz="1400" b="1" u="none" strike="noStrike" cap="none" dirty="0">
                        <a:solidFill>
                          <a:srgbClr val="002060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457200" marR="0" lvl="0" indent="-2984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zh-TW" sz="1200" b="1" u="none" strike="noStrike" cap="none" dirty="0">
                          <a:solidFill>
                            <a:srgbClr val="002060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Windows / </a:t>
                      </a:r>
                      <a:r>
                        <a:rPr lang="en-US" altLang="zh-TW" sz="1200" b="1" u="none" strike="noStrike" cap="none" dirty="0" smtClean="0">
                          <a:solidFill>
                            <a:srgbClr val="002060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m</a:t>
                      </a:r>
                      <a:r>
                        <a:rPr lang="zh-TW" sz="1200" b="1" u="none" strike="noStrike" cap="none" dirty="0" smtClean="0">
                          <a:solidFill>
                            <a:srgbClr val="002060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acOS</a:t>
                      </a:r>
                      <a:endParaRPr sz="1200" b="1" u="none" strike="noStrike" cap="none" dirty="0">
                        <a:solidFill>
                          <a:srgbClr val="002060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457200" marR="0" lvl="0" indent="-2984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zh-TW" sz="1200" b="1" u="none" strike="noStrike" cap="none" dirty="0">
                          <a:solidFill>
                            <a:srgbClr val="002060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iOS / Android</a:t>
                      </a:r>
                      <a:endParaRPr sz="1200" b="1" u="none" strike="noStrike" cap="none" dirty="0">
                        <a:solidFill>
                          <a:srgbClr val="002060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000"/>
                        <a:buFont typeface="Arial"/>
                        <a:buNone/>
                      </a:pPr>
                      <a:r>
                        <a:rPr lang="zh-TW" sz="1400" b="1" u="sng" strike="noStrike" cap="none" dirty="0">
                          <a:solidFill>
                            <a:srgbClr val="002060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QNAP</a:t>
                      </a:r>
                      <a:r>
                        <a:rPr lang="zh-TW" sz="1400" b="1" u="sng" dirty="0">
                          <a:solidFill>
                            <a:srgbClr val="002060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 </a:t>
                      </a:r>
                      <a:r>
                        <a:rPr lang="zh-TW" sz="1400" b="1" u="sng" strike="noStrike" cap="none" dirty="0">
                          <a:solidFill>
                            <a:srgbClr val="002060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app/utility</a:t>
                      </a:r>
                      <a:r>
                        <a:rPr lang="zh-TW" sz="1400" b="1" u="none" strike="noStrike" cap="none" dirty="0">
                          <a:solidFill>
                            <a:srgbClr val="002060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:</a:t>
                      </a:r>
                      <a:endParaRPr sz="1400" b="1" u="none" strike="noStrike" cap="none" dirty="0">
                        <a:solidFill>
                          <a:srgbClr val="002060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457200" marR="0" lvl="0" indent="-2984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zh-TW" sz="1200" b="1" u="none" strike="noStrike" cap="none" dirty="0">
                          <a:solidFill>
                            <a:srgbClr val="002060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Windows / </a:t>
                      </a:r>
                      <a:r>
                        <a:rPr lang="en-US" altLang="zh-TW" sz="1200" b="1" u="none" strike="noStrike" cap="none" dirty="0" smtClean="0">
                          <a:solidFill>
                            <a:srgbClr val="002060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m</a:t>
                      </a:r>
                      <a:r>
                        <a:rPr lang="zh-TW" sz="1200" b="1" u="none" strike="noStrike" cap="none" dirty="0" smtClean="0">
                          <a:solidFill>
                            <a:srgbClr val="002060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acOS</a:t>
                      </a:r>
                      <a:endParaRPr sz="1200" b="1" u="none" strike="noStrike" cap="none" dirty="0">
                        <a:solidFill>
                          <a:srgbClr val="002060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457200" marR="0" lvl="0" indent="-2984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zh-TW" sz="1200" b="1" u="none" strike="noStrike" cap="none" dirty="0">
                          <a:solidFill>
                            <a:srgbClr val="002060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iOS / Android</a:t>
                      </a:r>
                      <a:endParaRPr sz="1200" b="1" u="none" strike="noStrike" cap="none" dirty="0">
                        <a:solidFill>
                          <a:srgbClr val="002060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</a:tr>
              <a:tr h="4769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200"/>
                        <a:buFont typeface="Arial"/>
                        <a:buNone/>
                      </a:pPr>
                      <a:r>
                        <a:rPr lang="zh-TW" sz="1400" b="1" u="sng" strike="noStrike" cap="none" dirty="0">
                          <a:solidFill>
                            <a:srgbClr val="002060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Security</a:t>
                      </a:r>
                      <a:endParaRPr sz="1400" b="1" u="sng" strike="noStrike" cap="none" dirty="0">
                        <a:solidFill>
                          <a:srgbClr val="002060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000"/>
                        <a:buFont typeface="Arial"/>
                        <a:buNone/>
                      </a:pPr>
                      <a:r>
                        <a:rPr lang="zh-TW" sz="1200" b="1" u="none" strike="noStrike" cap="none" dirty="0">
                          <a:solidFill>
                            <a:srgbClr val="002060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Basic encryption</a:t>
                      </a:r>
                      <a:endParaRPr sz="1200" b="1" u="none" strike="noStrike" cap="none" dirty="0">
                        <a:solidFill>
                          <a:srgbClr val="002060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000"/>
                        <a:buFont typeface="Arial"/>
                        <a:buNone/>
                      </a:pPr>
                      <a:r>
                        <a:rPr lang="zh-TW" sz="1200" b="1" u="none" strike="noStrike" cap="none" dirty="0">
                          <a:solidFill>
                            <a:srgbClr val="002060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Highest encryption</a:t>
                      </a:r>
                      <a:endParaRPr sz="1200" b="1" u="none" strike="noStrike" cap="none" dirty="0">
                        <a:solidFill>
                          <a:srgbClr val="002060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zh-TW" sz="1200" b="1" u="none" strike="noStrike" cap="none" dirty="0">
                          <a:solidFill>
                            <a:srgbClr val="002060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Highest encryption</a:t>
                      </a:r>
                      <a:endParaRPr sz="1200" b="1" u="none" strike="noStrike" cap="none" dirty="0">
                        <a:solidFill>
                          <a:srgbClr val="002060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zh-TW" sz="1200" b="1" u="none" strike="noStrike" cap="none" dirty="0">
                          <a:solidFill>
                            <a:srgbClr val="002060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Highest encryption</a:t>
                      </a:r>
                      <a:endParaRPr sz="1200" b="1" u="none" strike="noStrike" cap="none" dirty="0">
                        <a:solidFill>
                          <a:srgbClr val="002060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</a:tr>
              <a:tr h="8757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200"/>
                        <a:buFont typeface="Arial"/>
                        <a:buNone/>
                      </a:pPr>
                      <a:r>
                        <a:rPr lang="zh-TW" sz="1400" b="1" u="sng" strike="noStrike" cap="none" dirty="0">
                          <a:solidFill>
                            <a:srgbClr val="002060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Conclusion</a:t>
                      </a:r>
                      <a:endParaRPr sz="1400" b="1" u="sng" strike="noStrike" cap="none" dirty="0">
                        <a:solidFill>
                          <a:srgbClr val="002060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zh-TW" sz="1200" b="1" dirty="0">
                          <a:solidFill>
                            <a:srgbClr val="002060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simple and convenient, but low </a:t>
                      </a:r>
                      <a:r>
                        <a:rPr lang="zh-TW" sz="1200" b="1" dirty="0" smtClean="0">
                          <a:solidFill>
                            <a:srgbClr val="002060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security</a:t>
                      </a:r>
                      <a:r>
                        <a:rPr lang="en-US" altLang="zh-TW" sz="1200" b="1" dirty="0" smtClean="0">
                          <a:solidFill>
                            <a:srgbClr val="002060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 </a:t>
                      </a:r>
                      <a:r>
                        <a:rPr lang="zh-TW" sz="1200" b="1" dirty="0" smtClean="0">
                          <a:solidFill>
                            <a:srgbClr val="002060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and </a:t>
                      </a:r>
                      <a:r>
                        <a:rPr lang="zh-TW" sz="1200" b="1" dirty="0">
                          <a:solidFill>
                            <a:srgbClr val="002060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less </a:t>
                      </a:r>
                      <a:r>
                        <a:rPr lang="zh-TW" sz="1200" b="1" dirty="0" smtClean="0">
                          <a:solidFill>
                            <a:srgbClr val="002060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support</a:t>
                      </a:r>
                      <a:r>
                        <a:rPr lang="en-US" altLang="zh-TW" sz="1200" b="1" dirty="0" err="1" smtClean="0">
                          <a:solidFill>
                            <a:srgbClr val="002060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ed</a:t>
                      </a:r>
                      <a:r>
                        <a:rPr lang="zh-TW" sz="1200" b="1" dirty="0" smtClean="0">
                          <a:solidFill>
                            <a:srgbClr val="002060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 </a:t>
                      </a:r>
                      <a:r>
                        <a:rPr lang="en-US" altLang="zh-TW" sz="1200" b="1" dirty="0" smtClean="0">
                          <a:solidFill>
                            <a:srgbClr val="002060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p</a:t>
                      </a:r>
                      <a:r>
                        <a:rPr lang="zh-TW" sz="1200" b="1" dirty="0" smtClean="0">
                          <a:solidFill>
                            <a:srgbClr val="002060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latform</a:t>
                      </a:r>
                      <a:r>
                        <a:rPr lang="en-US" altLang="zh-TW" sz="1200" b="1" dirty="0" smtClean="0">
                          <a:solidFill>
                            <a:srgbClr val="002060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s</a:t>
                      </a:r>
                      <a:endParaRPr sz="1200" b="1" dirty="0">
                        <a:solidFill>
                          <a:srgbClr val="002060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000"/>
                        <a:buFont typeface="Arial"/>
                        <a:buNone/>
                      </a:pPr>
                      <a:r>
                        <a:rPr lang="zh-TW" sz="1200" b="1" dirty="0">
                          <a:solidFill>
                            <a:srgbClr val="002060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simple</a:t>
                      </a:r>
                      <a:r>
                        <a:rPr lang="zh-TW" sz="1200" b="1" u="none" strike="noStrike" cap="none" dirty="0">
                          <a:solidFill>
                            <a:srgbClr val="002060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, </a:t>
                      </a:r>
                      <a:r>
                        <a:rPr lang="zh-TW" sz="1200" b="1" dirty="0">
                          <a:solidFill>
                            <a:srgbClr val="002060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only one more setting needed.</a:t>
                      </a:r>
                      <a:br>
                        <a:rPr lang="zh-TW" sz="1200" b="1" dirty="0">
                          <a:solidFill>
                            <a:srgbClr val="002060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</a:br>
                      <a:r>
                        <a:rPr lang="zh-TW" sz="1200" b="1" dirty="0">
                          <a:solidFill>
                            <a:srgbClr val="002060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(PSK)</a:t>
                      </a:r>
                      <a:endParaRPr sz="1200" b="1" u="none" strike="noStrike" cap="none" dirty="0">
                        <a:solidFill>
                          <a:srgbClr val="002060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200" b="1" i="0" u="none" strike="noStrike" cap="none" dirty="0" smtClean="0">
                          <a:solidFill>
                            <a:srgbClr val="002060"/>
                          </a:solidFill>
                          <a:latin typeface="+mj-lt"/>
                          <a:ea typeface="Microsoft JhengHei"/>
                          <a:cs typeface="Microsoft JhengHei"/>
                          <a:sym typeface="Arial"/>
                        </a:rPr>
                        <a:t>Most secure</a:t>
                      </a:r>
                      <a:r>
                        <a:rPr lang="zh-TW" sz="1200" b="1" i="0" u="none" strike="noStrike" cap="none" dirty="0" smtClean="0">
                          <a:solidFill>
                            <a:srgbClr val="002060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, </a:t>
                      </a:r>
                      <a:r>
                        <a:rPr lang="zh-TW" sz="1200" b="1" u="none" strike="noStrike" cap="none" dirty="0">
                          <a:solidFill>
                            <a:srgbClr val="002060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/>
                      </a:r>
                      <a:br>
                        <a:rPr lang="zh-TW" sz="1200" b="1" u="none" strike="noStrike" cap="none" dirty="0">
                          <a:solidFill>
                            <a:srgbClr val="002060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</a:br>
                      <a:r>
                        <a:rPr lang="zh-TW" sz="1200" b="1" dirty="0">
                          <a:solidFill>
                            <a:srgbClr val="002060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However, the setting is complicated and difficult</a:t>
                      </a:r>
                      <a:endParaRPr sz="1200" b="1" u="none" strike="noStrike" cap="none" dirty="0">
                        <a:solidFill>
                          <a:srgbClr val="002060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000"/>
                        <a:buFont typeface="Arial"/>
                        <a:buNone/>
                      </a:pPr>
                      <a:r>
                        <a:rPr lang="zh-TW" sz="1200" b="1" dirty="0">
                          <a:solidFill>
                            <a:srgbClr val="002060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Provide </a:t>
                      </a:r>
                      <a:r>
                        <a:rPr lang="zh-TW" sz="1200" b="1" dirty="0" smtClean="0">
                          <a:solidFill>
                            <a:srgbClr val="002060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high </a:t>
                      </a:r>
                      <a:r>
                        <a:rPr lang="zh-TW" sz="1200" b="1" dirty="0">
                          <a:solidFill>
                            <a:srgbClr val="002060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security and highly intergrated tool for you. </a:t>
                      </a:r>
                      <a:r>
                        <a:rPr lang="zh-TW" sz="1200" b="1" dirty="0" smtClean="0">
                          <a:solidFill>
                            <a:srgbClr val="002060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(includ</a:t>
                      </a:r>
                      <a:r>
                        <a:rPr lang="en-US" altLang="zh-TW" sz="1200" b="1" dirty="0" err="1" smtClean="0">
                          <a:solidFill>
                            <a:srgbClr val="002060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ing</a:t>
                      </a:r>
                      <a:r>
                        <a:rPr lang="zh-TW" sz="1200" b="1" dirty="0" smtClean="0">
                          <a:solidFill>
                            <a:srgbClr val="002060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 </a:t>
                      </a:r>
                      <a:r>
                        <a:rPr lang="zh-TW" sz="1200" b="1" dirty="0">
                          <a:solidFill>
                            <a:srgbClr val="002060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QNAP advanced function)</a:t>
                      </a:r>
                      <a:endParaRPr sz="1200" b="1" u="none" strike="noStrike" cap="none" dirty="0">
                        <a:solidFill>
                          <a:srgbClr val="002060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</a:tr>
            </a:tbl>
          </a:graphicData>
        </a:graphic>
      </p:graphicFrame>
      <p:pic>
        <p:nvPicPr>
          <p:cNvPr id="4" name="圖片 3" descr="Bestchoice-0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209" y="435717"/>
            <a:ext cx="2029313" cy="623865"/>
          </a:xfrm>
          <a:prstGeom prst="rect">
            <a:avLst/>
          </a:prstGeom>
        </p:spPr>
      </p:pic>
      <p:pic>
        <p:nvPicPr>
          <p:cNvPr id="5" name="圖片 4" descr="Bestchoice-0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78591">
            <a:off x="8302932" y="133787"/>
            <a:ext cx="677131" cy="672375"/>
          </a:xfrm>
          <a:prstGeom prst="rect">
            <a:avLst/>
          </a:prstGeom>
        </p:spPr>
      </p:pic>
      <p:pic>
        <p:nvPicPr>
          <p:cNvPr id="6" name="圖片 5" descr="Bestchoice-0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78591">
            <a:off x="7227446" y="1339587"/>
            <a:ext cx="332962" cy="33062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subTitle" idx="1"/>
          </p:nvPr>
        </p:nvSpPr>
        <p:spPr>
          <a:xfrm>
            <a:off x="1339375" y="3507854"/>
            <a:ext cx="7804500" cy="13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Verdana"/>
              <a:buNone/>
            </a:pPr>
            <a:r>
              <a:rPr lang="zh-TW" sz="3800" dirty="0"/>
              <a:t>The most common problems when you build </a:t>
            </a:r>
            <a:r>
              <a:rPr lang="zh-TW" sz="3800" dirty="0" smtClean="0"/>
              <a:t>a</a:t>
            </a:r>
            <a:r>
              <a:rPr lang="en-US" altLang="zh-TW" sz="3800" dirty="0" smtClean="0"/>
              <a:t> </a:t>
            </a:r>
            <a:r>
              <a:rPr lang="zh-TW" sz="3800" dirty="0" smtClean="0"/>
              <a:t>VPN </a:t>
            </a:r>
            <a:r>
              <a:rPr lang="zh-TW" sz="3800" dirty="0"/>
              <a:t>server.</a:t>
            </a:r>
            <a:endParaRPr sz="38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/>
          <p:cNvGrpSpPr/>
          <p:nvPr/>
        </p:nvGrpSpPr>
        <p:grpSpPr>
          <a:xfrm>
            <a:off x="323528" y="1059582"/>
            <a:ext cx="7988408" cy="2088232"/>
            <a:chOff x="107504" y="2452325"/>
            <a:chExt cx="7988408" cy="2088232"/>
          </a:xfrm>
        </p:grpSpPr>
        <p:grpSp>
          <p:nvGrpSpPr>
            <p:cNvPr id="11" name="群組 34"/>
            <p:cNvGrpSpPr/>
            <p:nvPr/>
          </p:nvGrpSpPr>
          <p:grpSpPr>
            <a:xfrm>
              <a:off x="107504" y="2884373"/>
              <a:ext cx="3672408" cy="1008111"/>
              <a:chOff x="51173" y="3075806"/>
              <a:chExt cx="3672408" cy="1008111"/>
            </a:xfrm>
          </p:grpSpPr>
          <p:grpSp>
            <p:nvGrpSpPr>
              <p:cNvPr id="13" name="群組 28"/>
              <p:cNvGrpSpPr/>
              <p:nvPr/>
            </p:nvGrpSpPr>
            <p:grpSpPr>
              <a:xfrm>
                <a:off x="51173" y="3075806"/>
                <a:ext cx="3672408" cy="1008111"/>
                <a:chOff x="5739805" y="1556191"/>
                <a:chExt cx="3672408" cy="1008111"/>
              </a:xfrm>
            </p:grpSpPr>
            <p:sp>
              <p:nvSpPr>
                <p:cNvPr id="15" name="圓角矩形 14"/>
                <p:cNvSpPr/>
                <p:nvPr/>
              </p:nvSpPr>
              <p:spPr>
                <a:xfrm>
                  <a:off x="6027837" y="1775671"/>
                  <a:ext cx="3384376" cy="788631"/>
                </a:xfrm>
                <a:prstGeom prst="roundRect">
                  <a:avLst>
                    <a:gd name="adj" fmla="val 10274"/>
                  </a:avLst>
                </a:prstGeom>
                <a:solidFill>
                  <a:srgbClr val="C00000"/>
                </a:solidFill>
                <a:ln w="2857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grpSp>
              <p:nvGrpSpPr>
                <p:cNvPr id="16" name="群組 64"/>
                <p:cNvGrpSpPr/>
                <p:nvPr/>
              </p:nvGrpSpPr>
              <p:grpSpPr>
                <a:xfrm>
                  <a:off x="5739805" y="1556191"/>
                  <a:ext cx="437480" cy="365472"/>
                  <a:chOff x="-1846302" y="1276709"/>
                  <a:chExt cx="437480" cy="365472"/>
                </a:xfrm>
              </p:grpSpPr>
              <p:sp>
                <p:nvSpPr>
                  <p:cNvPr id="17" name="Shape 642"/>
                  <p:cNvSpPr/>
                  <p:nvPr/>
                </p:nvSpPr>
                <p:spPr>
                  <a:xfrm>
                    <a:off x="-1774294" y="1276709"/>
                    <a:ext cx="365472" cy="365472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txBody>
                  <a:bodyPr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buNone/>
                    </a:pPr>
                    <a:endParaRPr sz="1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" name="Shape 98"/>
                  <p:cNvSpPr txBox="1">
                    <a:spLocks/>
                  </p:cNvSpPr>
                  <p:nvPr/>
                </p:nvSpPr>
                <p:spPr>
                  <a:xfrm>
                    <a:off x="-1846302" y="1280166"/>
                    <a:ext cx="360040" cy="36004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342900" marR="0" lvl="0" indent="-21590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62626"/>
                      </a:buClr>
                      <a:buSzPct val="100000"/>
                      <a:buFont typeface="Arial"/>
                      <a:buNone/>
                      <a:tabLst/>
                      <a:defRPr/>
                    </a:pPr>
                    <a:r>
                      <a:rPr kumimoji="0" lang="en-US" sz="24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微軟正黑體" pitchFamily="34" charset="-120"/>
                        <a:ea typeface="微軟正黑體" pitchFamily="34" charset="-120"/>
                        <a:cs typeface="Arial"/>
                        <a:sym typeface="Arial"/>
                      </a:rPr>
                      <a:t>?</a:t>
                    </a:r>
                    <a:endParaRPr kumimoji="0" lang="en-US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微軟正黑體" pitchFamily="34" charset="-120"/>
                      <a:ea typeface="微軟正黑體" pitchFamily="34" charset="-120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14" name="文字方塊 13"/>
              <p:cNvSpPr txBox="1"/>
              <p:nvPr/>
            </p:nvSpPr>
            <p:spPr>
              <a:xfrm>
                <a:off x="339205" y="3427135"/>
                <a:ext cx="332804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buClr>
                    <a:schemeClr val="dk1"/>
                  </a:buClr>
                  <a:buSzPts val="1100"/>
                </a:pPr>
                <a:r>
                  <a:rPr lang="en-US" altLang="zh-TW" sz="1600" b="1" dirty="0" smtClean="0">
                    <a:solidFill>
                      <a:schemeClr val="lt1"/>
                    </a:solidFill>
                    <a:latin typeface="+mj-lt"/>
                    <a:ea typeface="Microsoft JhengHei"/>
                    <a:cs typeface="Microsoft JhengHei"/>
                    <a:sym typeface="Microsoft JhengHei"/>
                  </a:rPr>
                  <a:t>The router does not know which device to relay the traffic to</a:t>
                </a:r>
                <a:endParaRPr lang="en-US" altLang="zh-TW" sz="1600" b="1" dirty="0">
                  <a:solidFill>
                    <a:schemeClr val="lt1"/>
                  </a:solidFill>
                  <a:latin typeface="+mj-lt"/>
                  <a:ea typeface="Microsoft JhengHei"/>
                  <a:cs typeface="Microsoft JhengHei"/>
                  <a:sym typeface="Microsoft JhengHei"/>
                </a:endParaRPr>
              </a:p>
            </p:txBody>
          </p:sp>
        </p:grpSp>
        <p:pic>
          <p:nvPicPr>
            <p:cNvPr id="12" name="Shape 261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3692227" y="2452325"/>
              <a:ext cx="4403685" cy="208823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" name="群組 18"/>
          <p:cNvGrpSpPr/>
          <p:nvPr/>
        </p:nvGrpSpPr>
        <p:grpSpPr>
          <a:xfrm>
            <a:off x="395536" y="3340445"/>
            <a:ext cx="6775483" cy="959497"/>
            <a:chOff x="179512" y="1200141"/>
            <a:chExt cx="6775483" cy="959497"/>
          </a:xfrm>
        </p:grpSpPr>
        <p:grpSp>
          <p:nvGrpSpPr>
            <p:cNvPr id="20" name="群組 35"/>
            <p:cNvGrpSpPr/>
            <p:nvPr/>
          </p:nvGrpSpPr>
          <p:grpSpPr>
            <a:xfrm>
              <a:off x="179512" y="1200141"/>
              <a:ext cx="3600400" cy="719547"/>
              <a:chOff x="123181" y="1200141"/>
              <a:chExt cx="3600400" cy="719547"/>
            </a:xfrm>
          </p:grpSpPr>
          <p:grpSp>
            <p:nvGrpSpPr>
              <p:cNvPr id="22" name="群組 22"/>
              <p:cNvGrpSpPr/>
              <p:nvPr/>
            </p:nvGrpSpPr>
            <p:grpSpPr>
              <a:xfrm>
                <a:off x="123181" y="1200141"/>
                <a:ext cx="3600400" cy="719547"/>
                <a:chOff x="5811813" y="1556191"/>
                <a:chExt cx="3600400" cy="719547"/>
              </a:xfrm>
            </p:grpSpPr>
            <p:sp>
              <p:nvSpPr>
                <p:cNvPr id="24" name="圓角矩形 23"/>
                <p:cNvSpPr/>
                <p:nvPr/>
              </p:nvSpPr>
              <p:spPr>
                <a:xfrm>
                  <a:off x="6099845" y="1775672"/>
                  <a:ext cx="3312368" cy="500066"/>
                </a:xfrm>
                <a:prstGeom prst="roundRect">
                  <a:avLst>
                    <a:gd name="adj" fmla="val 10274"/>
                  </a:avLst>
                </a:prstGeom>
                <a:solidFill>
                  <a:srgbClr val="C00000"/>
                </a:solidFill>
                <a:ln w="2857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grpSp>
              <p:nvGrpSpPr>
                <p:cNvPr id="25" name="群組 64"/>
                <p:cNvGrpSpPr/>
                <p:nvPr/>
              </p:nvGrpSpPr>
              <p:grpSpPr>
                <a:xfrm>
                  <a:off x="5811813" y="1556191"/>
                  <a:ext cx="437480" cy="365472"/>
                  <a:chOff x="-1774294" y="1276709"/>
                  <a:chExt cx="437480" cy="365472"/>
                </a:xfrm>
              </p:grpSpPr>
              <p:sp>
                <p:nvSpPr>
                  <p:cNvPr id="26" name="Shape 642"/>
                  <p:cNvSpPr/>
                  <p:nvPr/>
                </p:nvSpPr>
                <p:spPr>
                  <a:xfrm>
                    <a:off x="-1702286" y="1276709"/>
                    <a:ext cx="365472" cy="365472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txBody>
                  <a:bodyPr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buNone/>
                    </a:pPr>
                    <a:endParaRPr sz="1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" name="Shape 98"/>
                  <p:cNvSpPr txBox="1">
                    <a:spLocks/>
                  </p:cNvSpPr>
                  <p:nvPr/>
                </p:nvSpPr>
                <p:spPr>
                  <a:xfrm>
                    <a:off x="-1774294" y="1280166"/>
                    <a:ext cx="360040" cy="36004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342900" marR="0" lvl="0" indent="-21590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62626"/>
                      </a:buClr>
                      <a:buSzPct val="100000"/>
                      <a:buFont typeface="Arial"/>
                      <a:buNone/>
                      <a:tabLst/>
                      <a:defRPr/>
                    </a:pPr>
                    <a:r>
                      <a:rPr kumimoji="0" lang="en-US" sz="24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微軟正黑體" pitchFamily="34" charset="-120"/>
                        <a:ea typeface="微軟正黑體" pitchFamily="34" charset="-120"/>
                        <a:cs typeface="Arial"/>
                        <a:sym typeface="Arial"/>
                      </a:rPr>
                      <a:t>!</a:t>
                    </a:r>
                    <a:endParaRPr kumimoji="0" lang="en-US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微軟正黑體" pitchFamily="34" charset="-120"/>
                      <a:ea typeface="微軟正黑體" pitchFamily="34" charset="-120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23" name="文字方塊 22"/>
              <p:cNvSpPr txBox="1"/>
              <p:nvPr/>
            </p:nvSpPr>
            <p:spPr>
              <a:xfrm>
                <a:off x="483221" y="1471496"/>
                <a:ext cx="252028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buClr>
                    <a:schemeClr val="dk1"/>
                  </a:buClr>
                  <a:buSzPts val="1100"/>
                </a:pPr>
                <a:r>
                  <a:rPr lang="en-US" altLang="zh-TW" sz="2000" b="1" dirty="0" smtClean="0">
                    <a:solidFill>
                      <a:schemeClr val="lt1"/>
                    </a:solidFill>
                    <a:latin typeface="+mj-lt"/>
                    <a:ea typeface="Microsoft JhengHei"/>
                    <a:cs typeface="Microsoft JhengHei"/>
                    <a:sym typeface="Microsoft JhengHei"/>
                  </a:rPr>
                  <a:t>Blocked by firewall</a:t>
                </a:r>
              </a:p>
            </p:txBody>
          </p:sp>
        </p:grpSp>
        <p:pic>
          <p:nvPicPr>
            <p:cNvPr id="21" name="Shape 260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>
              <a:off x="3707904" y="1203598"/>
              <a:ext cx="3247091" cy="9560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9" name="Shape 259"/>
          <p:cNvSpPr txBox="1">
            <a:spLocks noGrp="1"/>
          </p:cNvSpPr>
          <p:nvPr>
            <p:ph type="title"/>
          </p:nvPr>
        </p:nvSpPr>
        <p:spPr>
          <a:xfrm>
            <a:off x="0" y="123478"/>
            <a:ext cx="9144000" cy="66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1100"/>
            </a:pPr>
            <a:r>
              <a:rPr lang="en-US" altLang="zh-TW" smtClean="0"/>
              <a:t>The most common problems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subTitle" idx="1"/>
          </p:nvPr>
        </p:nvSpPr>
        <p:spPr>
          <a:xfrm>
            <a:off x="665725" y="3651875"/>
            <a:ext cx="84783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Verdana"/>
              <a:buNone/>
            </a:pPr>
            <a:r>
              <a:rPr lang="zh-TW" sz="3600"/>
              <a:t>What is </a:t>
            </a:r>
            <a:r>
              <a:rPr lang="zh-TW" sz="36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VPN (Virtual Private Network)</a:t>
            </a:r>
            <a:endParaRPr sz="36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>
            <a:spLocks noGrp="1"/>
          </p:cNvSpPr>
          <p:nvPr>
            <p:ph type="subTitle" idx="1"/>
          </p:nvPr>
        </p:nvSpPr>
        <p:spPr>
          <a:xfrm>
            <a:off x="1187624" y="123478"/>
            <a:ext cx="8100392" cy="1080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Verdana"/>
              <a:buNone/>
            </a:pPr>
            <a:r>
              <a:rPr lang="zh-TW" sz="4200" b="1" i="0" u="none" strike="noStrike" cap="none" dirty="0">
                <a:solidFill>
                  <a:srgbClr val="002060"/>
                </a:solidFill>
                <a:latin typeface="+mj-lt"/>
                <a:ea typeface="Arial"/>
                <a:cs typeface="Arial"/>
                <a:sym typeface="Arial"/>
              </a:rPr>
              <a:t>QNAP NAS</a:t>
            </a:r>
            <a:r>
              <a:rPr lang="zh-TW" sz="4200" dirty="0">
                <a:latin typeface="+mj-lt"/>
              </a:rPr>
              <a:t> </a:t>
            </a:r>
            <a:r>
              <a:rPr lang="zh-TW" sz="4200" dirty="0" smtClean="0">
                <a:latin typeface="+mj-lt"/>
              </a:rPr>
              <a:t>help</a:t>
            </a:r>
            <a:r>
              <a:rPr lang="en-US" altLang="zh-TW" sz="4200" dirty="0" smtClean="0">
                <a:latin typeface="+mj-lt"/>
              </a:rPr>
              <a:t>s</a:t>
            </a:r>
            <a:r>
              <a:rPr lang="zh-TW" sz="4200" dirty="0" smtClean="0">
                <a:latin typeface="+mj-lt"/>
              </a:rPr>
              <a:t> </a:t>
            </a:r>
            <a:r>
              <a:rPr lang="zh-TW" sz="4200" dirty="0">
                <a:latin typeface="+mj-lt"/>
              </a:rPr>
              <a:t>you </a:t>
            </a:r>
            <a:endParaRPr lang="en-US" altLang="zh-TW" sz="4200" dirty="0" smtClean="0">
              <a:latin typeface="+mj-l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Verdana"/>
              <a:buNone/>
            </a:pPr>
            <a:r>
              <a:rPr lang="zh-TW" sz="4200" dirty="0" smtClean="0">
                <a:latin typeface="+mj-lt"/>
              </a:rPr>
              <a:t>setup </a:t>
            </a:r>
            <a:r>
              <a:rPr lang="zh-TW" sz="4200" dirty="0">
                <a:latin typeface="+mj-lt"/>
              </a:rPr>
              <a:t>the VPN </a:t>
            </a:r>
            <a:r>
              <a:rPr lang="zh-TW" sz="4200" dirty="0" smtClean="0">
                <a:latin typeface="+mj-lt"/>
              </a:rPr>
              <a:t>easily</a:t>
            </a:r>
            <a:endParaRPr sz="4200" dirty="0">
              <a:latin typeface="+mj-l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title"/>
          </p:nvPr>
        </p:nvSpPr>
        <p:spPr>
          <a:xfrm>
            <a:off x="0" y="123478"/>
            <a:ext cx="9144000" cy="66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Manually setup the router </a:t>
            </a:r>
            <a:endParaRPr sz="4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Shape 277"/>
          <p:cNvSpPr/>
          <p:nvPr/>
        </p:nvSpPr>
        <p:spPr>
          <a:xfrm>
            <a:off x="4694531" y="1727349"/>
            <a:ext cx="3744416" cy="2995800"/>
          </a:xfrm>
          <a:prstGeom prst="roundRect">
            <a:avLst>
              <a:gd name="adj" fmla="val 9115"/>
            </a:avLst>
          </a:prstGeom>
          <a:solidFill>
            <a:srgbClr val="C5D8F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Shape 278"/>
          <p:cNvSpPr/>
          <p:nvPr/>
        </p:nvSpPr>
        <p:spPr>
          <a:xfrm>
            <a:off x="4694531" y="1709615"/>
            <a:ext cx="3744416" cy="573600"/>
          </a:xfrm>
          <a:prstGeom prst="roundRect">
            <a:avLst>
              <a:gd name="adj" fmla="val 16667"/>
            </a:avLst>
          </a:prstGeom>
          <a:solidFill>
            <a:srgbClr val="053A87"/>
          </a:solidFill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zh-TW" sz="20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Super easy</a:t>
            </a:r>
            <a:endParaRPr sz="2000" b="1">
              <a:solidFill>
                <a:srgbClr val="FFFFFF"/>
              </a:solidFill>
            </a:endParaRPr>
          </a:p>
        </p:txBody>
      </p:sp>
      <p:sp>
        <p:nvSpPr>
          <p:cNvPr id="279" name="Shape 279"/>
          <p:cNvSpPr/>
          <p:nvPr/>
        </p:nvSpPr>
        <p:spPr>
          <a:xfrm>
            <a:off x="4820131" y="2507283"/>
            <a:ext cx="3454608" cy="5322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Shape 280"/>
          <p:cNvSpPr/>
          <p:nvPr/>
        </p:nvSpPr>
        <p:spPr>
          <a:xfrm>
            <a:off x="5399684" y="2499766"/>
            <a:ext cx="2643300" cy="50403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indent="-228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zh-TW" sz="1600" b="1" dirty="0">
                <a:solidFill>
                  <a:srgbClr val="053A8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Set the forwarding IP</a:t>
            </a:r>
            <a:endParaRPr sz="1600" b="1" i="0" u="none" strike="noStrike" cap="none" dirty="0">
              <a:solidFill>
                <a:srgbClr val="053A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Shape 281"/>
          <p:cNvSpPr/>
          <p:nvPr/>
        </p:nvSpPr>
        <p:spPr>
          <a:xfrm>
            <a:off x="5004048" y="2534866"/>
            <a:ext cx="432000" cy="432000"/>
          </a:xfrm>
          <a:prstGeom prst="ellipse">
            <a:avLst/>
          </a:prstGeom>
          <a:solidFill>
            <a:srgbClr val="4F81BD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Shape 282"/>
          <p:cNvSpPr/>
          <p:nvPr/>
        </p:nvSpPr>
        <p:spPr>
          <a:xfrm>
            <a:off x="4783956" y="3156192"/>
            <a:ext cx="3454608" cy="5322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Shape 283"/>
          <p:cNvSpPr/>
          <p:nvPr/>
        </p:nvSpPr>
        <p:spPr>
          <a:xfrm>
            <a:off x="5296024" y="3147814"/>
            <a:ext cx="3020392" cy="50345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indent="-228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zh-TW" sz="1600" b="1" dirty="0">
                <a:solidFill>
                  <a:srgbClr val="053A8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All ports/packe</a:t>
            </a:r>
            <a:r>
              <a:rPr lang="zh-TW" sz="1600" b="1" dirty="0" smtClean="0">
                <a:solidFill>
                  <a:srgbClr val="053A8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</a:t>
            </a:r>
            <a:r>
              <a:rPr lang="en-US" altLang="zh-TW" sz="1600" b="1" dirty="0" smtClean="0">
                <a:solidFill>
                  <a:srgbClr val="053A8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</a:t>
            </a:r>
            <a:r>
              <a:rPr lang="zh-TW" sz="1600" b="1" dirty="0" smtClean="0">
                <a:solidFill>
                  <a:srgbClr val="053A8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forward</a:t>
            </a:r>
            <a:r>
              <a:rPr lang="en-US" altLang="zh-TW" sz="1600" b="1" dirty="0" err="1" smtClean="0">
                <a:solidFill>
                  <a:srgbClr val="053A8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ed</a:t>
            </a:r>
            <a:endParaRPr sz="1600" b="1" i="0" u="none" strike="noStrike" cap="none" dirty="0">
              <a:solidFill>
                <a:srgbClr val="053A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Shape 284"/>
          <p:cNvSpPr/>
          <p:nvPr/>
        </p:nvSpPr>
        <p:spPr>
          <a:xfrm>
            <a:off x="4965601" y="4023250"/>
            <a:ext cx="3240779" cy="5322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Shape 285"/>
          <p:cNvSpPr/>
          <p:nvPr/>
        </p:nvSpPr>
        <p:spPr>
          <a:xfrm>
            <a:off x="5470533" y="4081900"/>
            <a:ext cx="2284500" cy="4149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zh-TW" sz="1600" b="1">
                <a:solidFill>
                  <a:srgbClr val="053A87"/>
                </a:solidFill>
              </a:rPr>
              <a:t>Security concern =&gt;</a:t>
            </a:r>
            <a:br>
              <a:rPr lang="zh-TW" sz="1600" b="1">
                <a:solidFill>
                  <a:srgbClr val="053A87"/>
                </a:solidFill>
              </a:rPr>
            </a:br>
            <a:r>
              <a:rPr lang="zh-TW" sz="1600" b="1">
                <a:solidFill>
                  <a:srgbClr val="053A87"/>
                </a:solidFill>
              </a:rPr>
              <a:t>all ports exposed </a:t>
            </a:r>
            <a:endParaRPr sz="1600" b="1" i="0" u="none" strike="noStrike" cap="none">
              <a:solidFill>
                <a:srgbClr val="053A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Shape 286"/>
          <p:cNvSpPr/>
          <p:nvPr/>
        </p:nvSpPr>
        <p:spPr>
          <a:xfrm>
            <a:off x="595824" y="1718490"/>
            <a:ext cx="3760152" cy="3013500"/>
          </a:xfrm>
          <a:prstGeom prst="roundRect">
            <a:avLst>
              <a:gd name="adj" fmla="val 11349"/>
            </a:avLst>
          </a:prstGeom>
          <a:solidFill>
            <a:srgbClr val="A2C4C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 sz="1600" b="1" i="0" u="none" strike="noStrike" cap="none">
              <a:solidFill>
                <a:srgbClr val="2058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Shape 287"/>
          <p:cNvSpPr/>
          <p:nvPr/>
        </p:nvSpPr>
        <p:spPr>
          <a:xfrm>
            <a:off x="595825" y="1718488"/>
            <a:ext cx="3760152" cy="600300"/>
          </a:xfrm>
          <a:prstGeom prst="roundRect">
            <a:avLst>
              <a:gd name="adj" fmla="val 16667"/>
            </a:avLst>
          </a:prstGeom>
          <a:solidFill>
            <a:srgbClr val="205867"/>
          </a:solidFill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zh-TW" sz="20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Control everything</a:t>
            </a:r>
            <a:endParaRPr sz="20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Shape 288"/>
          <p:cNvSpPr/>
          <p:nvPr/>
        </p:nvSpPr>
        <p:spPr>
          <a:xfrm>
            <a:off x="780900" y="2399465"/>
            <a:ext cx="3441354" cy="3780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Shape 289"/>
          <p:cNvSpPr/>
          <p:nvPr/>
        </p:nvSpPr>
        <p:spPr>
          <a:xfrm>
            <a:off x="872848" y="2407294"/>
            <a:ext cx="2399400" cy="344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zh-TW" sz="1600" b="1" dirty="0">
                <a:solidFill>
                  <a:srgbClr val="205867"/>
                </a:solidFill>
              </a:rPr>
              <a:t>All router support</a:t>
            </a:r>
            <a:endParaRPr sz="1600" b="1" i="0" u="none" strike="noStrike" cap="none" dirty="0">
              <a:solidFill>
                <a:srgbClr val="2058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Shape 290"/>
          <p:cNvSpPr/>
          <p:nvPr/>
        </p:nvSpPr>
        <p:spPr>
          <a:xfrm>
            <a:off x="780900" y="2858140"/>
            <a:ext cx="3402630" cy="3780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Shape 291"/>
          <p:cNvSpPr/>
          <p:nvPr/>
        </p:nvSpPr>
        <p:spPr>
          <a:xfrm>
            <a:off x="780900" y="2903975"/>
            <a:ext cx="3232800" cy="312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zh-TW" b="1" dirty="0">
                <a:solidFill>
                  <a:srgbClr val="205867"/>
                </a:solidFill>
              </a:rPr>
              <a:t>Set the required port to forward</a:t>
            </a:r>
            <a:endParaRPr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Shape 292"/>
          <p:cNvSpPr/>
          <p:nvPr/>
        </p:nvSpPr>
        <p:spPr>
          <a:xfrm>
            <a:off x="780900" y="3303665"/>
            <a:ext cx="3402630" cy="3780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Shape 293"/>
          <p:cNvSpPr/>
          <p:nvPr/>
        </p:nvSpPr>
        <p:spPr>
          <a:xfrm>
            <a:off x="755576" y="3291830"/>
            <a:ext cx="3693960" cy="36004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indent="-228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zh-TW" sz="1300" b="1" dirty="0">
                <a:solidFill>
                  <a:srgbClr val="205867"/>
                </a:solidFill>
                <a:latin typeface="+mj-lt"/>
              </a:rPr>
              <a:t>More secure (only open the required port)</a:t>
            </a:r>
            <a:endParaRPr sz="1300" b="1" i="0" u="none" strike="noStrike" cap="none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94" name="Shape 294"/>
          <p:cNvSpPr txBox="1"/>
          <p:nvPr/>
        </p:nvSpPr>
        <p:spPr>
          <a:xfrm>
            <a:off x="5038288" y="2525282"/>
            <a:ext cx="325800" cy="3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2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Shape 295"/>
          <p:cNvSpPr/>
          <p:nvPr/>
        </p:nvSpPr>
        <p:spPr>
          <a:xfrm>
            <a:off x="550774" y="1029290"/>
            <a:ext cx="3805201" cy="599100"/>
          </a:xfrm>
          <a:prstGeom prst="roundRect">
            <a:avLst>
              <a:gd name="adj" fmla="val 16667"/>
            </a:avLst>
          </a:prstGeom>
          <a:solidFill>
            <a:srgbClr val="E36C09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zh-TW" sz="2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Port Forwarding</a:t>
            </a: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Shape 296"/>
          <p:cNvSpPr/>
          <p:nvPr/>
        </p:nvSpPr>
        <p:spPr>
          <a:xfrm>
            <a:off x="4644008" y="1035440"/>
            <a:ext cx="3784500" cy="599100"/>
          </a:xfrm>
          <a:prstGeom prst="roundRect">
            <a:avLst>
              <a:gd name="adj" fmla="val 16667"/>
            </a:avLst>
          </a:prstGeom>
          <a:solidFill>
            <a:srgbClr val="E36C09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zh-TW" sz="2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DMZ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7" name="Shape 2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36982" y="3888022"/>
            <a:ext cx="733541" cy="67662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Shape 298"/>
          <p:cNvSpPr/>
          <p:nvPr/>
        </p:nvSpPr>
        <p:spPr>
          <a:xfrm rot="10800000" flipH="1">
            <a:off x="4932040" y="3251061"/>
            <a:ext cx="410400" cy="3288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Shape 299"/>
          <p:cNvSpPr/>
          <p:nvPr/>
        </p:nvSpPr>
        <p:spPr>
          <a:xfrm>
            <a:off x="816300" y="4230675"/>
            <a:ext cx="3276780" cy="3780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Shape 300"/>
          <p:cNvSpPr/>
          <p:nvPr/>
        </p:nvSpPr>
        <p:spPr>
          <a:xfrm>
            <a:off x="863625" y="4234575"/>
            <a:ext cx="3120000" cy="334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zh-TW" b="1">
                <a:solidFill>
                  <a:srgbClr val="205867"/>
                </a:solidFill>
              </a:rPr>
              <a:t>too many steps and complicated</a:t>
            </a:r>
            <a:endParaRPr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1" name="Shape 3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6800" y="4115015"/>
            <a:ext cx="621858" cy="57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Shape 302"/>
          <p:cNvSpPr/>
          <p:nvPr/>
        </p:nvSpPr>
        <p:spPr>
          <a:xfrm>
            <a:off x="780900" y="3756290"/>
            <a:ext cx="3402630" cy="3780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Shape 303"/>
          <p:cNvSpPr/>
          <p:nvPr/>
        </p:nvSpPr>
        <p:spPr>
          <a:xfrm>
            <a:off x="873825" y="3802125"/>
            <a:ext cx="2850900" cy="312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zh-TW" sz="1600" b="1" dirty="0">
                <a:solidFill>
                  <a:srgbClr val="205867"/>
                </a:solidFill>
              </a:rPr>
              <a:t>enable </a:t>
            </a:r>
            <a:r>
              <a:rPr lang="zh-TW" sz="1600" b="1" i="0" u="none" strike="noStrike" cap="none" dirty="0">
                <a:solidFill>
                  <a:srgbClr val="205867"/>
                </a:solidFill>
                <a:latin typeface="Arial"/>
                <a:ea typeface="Arial"/>
                <a:cs typeface="Arial"/>
                <a:sym typeface="Arial"/>
              </a:rPr>
              <a:t>VPN passthrough</a:t>
            </a: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 txBox="1">
            <a:spLocks noGrp="1"/>
          </p:cNvSpPr>
          <p:nvPr>
            <p:ph type="title"/>
          </p:nvPr>
        </p:nvSpPr>
        <p:spPr>
          <a:xfrm>
            <a:off x="55475" y="123475"/>
            <a:ext cx="9042600" cy="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zh-TW" sz="3600" dirty="0" smtClean="0"/>
              <a:t>UPnP auto enables VPN port forwarding</a:t>
            </a:r>
            <a:endParaRPr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Shape 309"/>
          <p:cNvSpPr/>
          <p:nvPr/>
        </p:nvSpPr>
        <p:spPr>
          <a:xfrm>
            <a:off x="330613" y="1089825"/>
            <a:ext cx="8399100" cy="657600"/>
          </a:xfrm>
          <a:prstGeom prst="roundRect">
            <a:avLst>
              <a:gd name="adj" fmla="val 16667"/>
            </a:avLst>
          </a:prstGeom>
          <a:solidFill>
            <a:srgbClr val="DAEE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53A87"/>
              </a:buClr>
              <a:buSzPts val="2800"/>
            </a:pPr>
            <a:r>
              <a:rPr lang="zh-TW" sz="2800" b="1" i="0" u="none" strike="noStrike" cap="none" dirty="0" smtClean="0">
                <a:solidFill>
                  <a:srgbClr val="053A87"/>
                </a:solidFill>
                <a:latin typeface="Arial"/>
                <a:ea typeface="Arial"/>
                <a:cs typeface="Arial"/>
                <a:sym typeface="Arial"/>
              </a:rPr>
              <a:t>myQNAPcloud</a:t>
            </a:r>
            <a:r>
              <a:rPr lang="en-US" altLang="zh-TW" sz="2800" b="1" dirty="0" smtClean="0">
                <a:solidFill>
                  <a:srgbClr val="053A87"/>
                </a:solidFill>
              </a:rPr>
              <a:t> will take care of it!</a:t>
            </a:r>
            <a:endParaRPr lang="zh-TW" sz="2800" b="1" dirty="0">
              <a:solidFill>
                <a:srgbClr val="053A87"/>
              </a:solidFill>
            </a:endParaRPr>
          </a:p>
        </p:txBody>
      </p:sp>
      <p:sp>
        <p:nvSpPr>
          <p:cNvPr id="310" name="Shape 310"/>
          <p:cNvSpPr/>
          <p:nvPr/>
        </p:nvSpPr>
        <p:spPr>
          <a:xfrm>
            <a:off x="361189" y="2377843"/>
            <a:ext cx="2819400" cy="2133600"/>
          </a:xfrm>
          <a:prstGeom prst="roundRect">
            <a:avLst>
              <a:gd name="adj" fmla="val 16667"/>
            </a:avLst>
          </a:prstGeom>
          <a:solidFill>
            <a:srgbClr val="DAEE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Shape 311"/>
          <p:cNvSpPr/>
          <p:nvPr/>
        </p:nvSpPr>
        <p:spPr>
          <a:xfrm>
            <a:off x="326825" y="1812588"/>
            <a:ext cx="2888100" cy="500100"/>
          </a:xfrm>
          <a:prstGeom prst="roundRect">
            <a:avLst>
              <a:gd name="adj" fmla="val 16667"/>
            </a:avLst>
          </a:prstGeom>
          <a:solidFill>
            <a:srgbClr val="E36C09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zh-TW" sz="2000" b="1" dirty="0" smtClean="0">
                <a:solidFill>
                  <a:srgbClr val="FFFFFF"/>
                </a:solidFill>
              </a:rPr>
              <a:t>Set</a:t>
            </a:r>
            <a:r>
              <a:rPr lang="en-US" altLang="zh-TW" sz="2000" b="1" dirty="0" smtClean="0">
                <a:solidFill>
                  <a:srgbClr val="FFFFFF"/>
                </a:solidFill>
              </a:rPr>
              <a:t>s</a:t>
            </a:r>
            <a:r>
              <a:rPr lang="zh-TW" sz="2000" b="1" dirty="0" smtClean="0">
                <a:solidFill>
                  <a:srgbClr val="FFFFFF"/>
                </a:solidFill>
              </a:rPr>
              <a:t> </a:t>
            </a:r>
            <a:r>
              <a:rPr lang="zh-TW" sz="2000" b="1" dirty="0">
                <a:solidFill>
                  <a:srgbClr val="FFFFFF"/>
                </a:solidFill>
              </a:rPr>
              <a:t>automatically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Shape 312"/>
          <p:cNvSpPr/>
          <p:nvPr/>
        </p:nvSpPr>
        <p:spPr>
          <a:xfrm>
            <a:off x="459675" y="4282850"/>
            <a:ext cx="2639100" cy="3240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sz="1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UPnP </a:t>
            </a:r>
            <a:r>
              <a:rPr lang="zh-TW" sz="1800" b="1" dirty="0">
                <a:solidFill>
                  <a:schemeClr val="lt1"/>
                </a:solidFill>
              </a:rPr>
              <a:t>router required</a:t>
            </a:r>
            <a:endParaRPr sz="18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3" name="Shape 313" descr="wirless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4130" y="2778222"/>
            <a:ext cx="1571636" cy="1238779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Shape 314"/>
          <p:cNvSpPr txBox="1"/>
          <p:nvPr/>
        </p:nvSpPr>
        <p:spPr>
          <a:xfrm>
            <a:off x="3589632" y="1938706"/>
            <a:ext cx="399600" cy="4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5" name="Shape 3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9663" y="1174257"/>
            <a:ext cx="488734" cy="48873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316" name="Shape 3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925" y="1812600"/>
            <a:ext cx="5883149" cy="277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 txBox="1">
            <a:spLocks noGrp="1"/>
          </p:cNvSpPr>
          <p:nvPr>
            <p:ph type="title"/>
          </p:nvPr>
        </p:nvSpPr>
        <p:spPr>
          <a:xfrm>
            <a:off x="0" y="123478"/>
            <a:ext cx="9144000" cy="66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zh-TW"/>
              <a:t>The best tool when IP is dynamic</a:t>
            </a:r>
            <a:endParaRPr sz="4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22" name="Shape 322"/>
          <p:cNvCxnSpPr/>
          <p:nvPr/>
        </p:nvCxnSpPr>
        <p:spPr>
          <a:xfrm rot="-5400000" flipH="1">
            <a:off x="5473609" y="3216308"/>
            <a:ext cx="1314300" cy="664800"/>
          </a:xfrm>
          <a:prstGeom prst="bentConnector3">
            <a:avLst>
              <a:gd name="adj1" fmla="val 82328"/>
            </a:avLst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3" name="Shape 323"/>
          <p:cNvCxnSpPr/>
          <p:nvPr/>
        </p:nvCxnSpPr>
        <p:spPr>
          <a:xfrm rot="10800000" flipH="1">
            <a:off x="6967577" y="1780849"/>
            <a:ext cx="829800" cy="618000"/>
          </a:xfrm>
          <a:prstGeom prst="bentConnector3">
            <a:avLst>
              <a:gd name="adj1" fmla="val 38676"/>
            </a:avLst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4" name="Shape 324"/>
          <p:cNvCxnSpPr>
            <a:endCxn id="325" idx="1"/>
          </p:cNvCxnSpPr>
          <p:nvPr/>
        </p:nvCxnSpPr>
        <p:spPr>
          <a:xfrm rot="10800000" flipH="1">
            <a:off x="6967577" y="2283932"/>
            <a:ext cx="829800" cy="131700"/>
          </a:xfrm>
          <a:prstGeom prst="bentConnector3">
            <a:avLst>
              <a:gd name="adj1" fmla="val 38676"/>
            </a:avLst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6" name="Shape 326"/>
          <p:cNvCxnSpPr>
            <a:endCxn id="327" idx="1"/>
          </p:cNvCxnSpPr>
          <p:nvPr/>
        </p:nvCxnSpPr>
        <p:spPr>
          <a:xfrm>
            <a:off x="6967577" y="2415302"/>
            <a:ext cx="829800" cy="354900"/>
          </a:xfrm>
          <a:prstGeom prst="bentConnector3">
            <a:avLst>
              <a:gd name="adj1" fmla="val 39556"/>
            </a:avLst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8" name="Shape 328"/>
          <p:cNvCxnSpPr/>
          <p:nvPr/>
        </p:nvCxnSpPr>
        <p:spPr>
          <a:xfrm rot="-5400000" flipH="1">
            <a:off x="7257652" y="2504380"/>
            <a:ext cx="900900" cy="829800"/>
          </a:xfrm>
          <a:prstGeom prst="bentConnector3">
            <a:avLst>
              <a:gd name="adj1" fmla="val 100524"/>
            </a:avLst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29" name="Shape 329" descr="C:\Users\user\Desktop\20170928_Virtualization Station 直播\有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42523" y="4227934"/>
            <a:ext cx="577349" cy="547052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Shape 330"/>
          <p:cNvSpPr txBox="1"/>
          <p:nvPr/>
        </p:nvSpPr>
        <p:spPr>
          <a:xfrm>
            <a:off x="360788" y="4430272"/>
            <a:ext cx="2643000" cy="4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xxx.myqnapcloud.com:port</a:t>
            </a:r>
            <a:endParaRPr sz="1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1" name="Shape 331" descr="NASai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3898" y="3575754"/>
            <a:ext cx="960500" cy="94933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Shape 332"/>
          <p:cNvSpPr/>
          <p:nvPr/>
        </p:nvSpPr>
        <p:spPr>
          <a:xfrm>
            <a:off x="6128925" y="2845500"/>
            <a:ext cx="886800" cy="2577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100"/>
              <a:buFont typeface="Arial"/>
              <a:buNone/>
            </a:pPr>
            <a:r>
              <a:rPr lang="zh-TW" sz="1200" b="1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LAN IP1</a:t>
            </a:r>
            <a:endParaRPr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Shape 333"/>
          <p:cNvSpPr/>
          <p:nvPr/>
        </p:nvSpPr>
        <p:spPr>
          <a:xfrm>
            <a:off x="4390914" y="1025975"/>
            <a:ext cx="4527900" cy="420000"/>
          </a:xfrm>
          <a:prstGeom prst="homePlate">
            <a:avLst>
              <a:gd name="adj" fmla="val 50000"/>
            </a:avLst>
          </a:prstGeom>
          <a:solidFill>
            <a:srgbClr val="E36C09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647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zh-TW" sz="2000" b="1">
                <a:solidFill>
                  <a:srgbClr val="FFFFFF"/>
                </a:solidFill>
              </a:rPr>
              <a:t>UPnP</a:t>
            </a:r>
            <a:r>
              <a:rPr lang="zh-TW" sz="1600" b="1">
                <a:solidFill>
                  <a:srgbClr val="FFFFFF"/>
                </a:solidFill>
              </a:rPr>
              <a:t> (Auto Router Configuration)</a:t>
            </a:r>
            <a:endParaRPr sz="16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Shape 334"/>
          <p:cNvSpPr/>
          <p:nvPr/>
        </p:nvSpPr>
        <p:spPr>
          <a:xfrm>
            <a:off x="974138" y="1015775"/>
            <a:ext cx="3622500" cy="420000"/>
          </a:xfrm>
          <a:prstGeom prst="homePlate">
            <a:avLst>
              <a:gd name="adj" fmla="val 50000"/>
            </a:avLst>
          </a:prstGeom>
          <a:solidFill>
            <a:srgbClr val="E36C09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647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zh-TW" sz="2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myQNAPcloud DDNS</a:t>
            </a:r>
            <a:endParaRPr sz="20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Shape 335"/>
          <p:cNvSpPr/>
          <p:nvPr/>
        </p:nvSpPr>
        <p:spPr>
          <a:xfrm>
            <a:off x="7207259" y="1519812"/>
            <a:ext cx="556200" cy="244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100"/>
              <a:buFont typeface="Arial"/>
              <a:buNone/>
            </a:pPr>
            <a:r>
              <a:rPr lang="zh-TW" sz="11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port</a:t>
            </a:r>
            <a:endParaRPr sz="1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Shape 336"/>
          <p:cNvSpPr/>
          <p:nvPr/>
        </p:nvSpPr>
        <p:spPr>
          <a:xfrm>
            <a:off x="7241184" y="1967749"/>
            <a:ext cx="556200" cy="244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100"/>
              <a:buFont typeface="Arial"/>
              <a:buNone/>
            </a:pPr>
            <a:r>
              <a:rPr lang="zh-TW" sz="11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port</a:t>
            </a:r>
            <a:endParaRPr sz="1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Shape 337"/>
          <p:cNvSpPr/>
          <p:nvPr/>
        </p:nvSpPr>
        <p:spPr>
          <a:xfrm>
            <a:off x="7207259" y="2548759"/>
            <a:ext cx="556200" cy="244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100"/>
              <a:buFont typeface="Arial"/>
              <a:buNone/>
            </a:pPr>
            <a:r>
              <a:rPr lang="zh-TW" sz="11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port</a:t>
            </a:r>
            <a:endParaRPr sz="1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Shape 338"/>
          <p:cNvSpPr/>
          <p:nvPr/>
        </p:nvSpPr>
        <p:spPr>
          <a:xfrm>
            <a:off x="7207259" y="3061761"/>
            <a:ext cx="556200" cy="244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100"/>
              <a:buFont typeface="Arial"/>
              <a:buNone/>
            </a:pPr>
            <a:r>
              <a:rPr lang="zh-TW" sz="11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port</a:t>
            </a:r>
            <a:endParaRPr sz="1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39" name="Shape 339"/>
          <p:cNvCxnSpPr/>
          <p:nvPr/>
        </p:nvCxnSpPr>
        <p:spPr>
          <a:xfrm rot="10800000" flipH="1">
            <a:off x="5576705" y="2307288"/>
            <a:ext cx="829800" cy="618000"/>
          </a:xfrm>
          <a:prstGeom prst="bentConnector3">
            <a:avLst>
              <a:gd name="adj1" fmla="val 26736"/>
            </a:avLst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40" name="Shape 340" descr="NASai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3898" y="1896169"/>
            <a:ext cx="960500" cy="949330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Shape 341"/>
          <p:cNvSpPr/>
          <p:nvPr/>
        </p:nvSpPr>
        <p:spPr>
          <a:xfrm>
            <a:off x="7797377" y="1602961"/>
            <a:ext cx="1307100" cy="3894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100"/>
              <a:buFont typeface="Arial"/>
              <a:buNone/>
            </a:pPr>
            <a:r>
              <a:rPr lang="zh-TW" sz="1200" b="1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NAS Web</a:t>
            </a:r>
            <a:endParaRPr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Shape 325"/>
          <p:cNvSpPr/>
          <p:nvPr/>
        </p:nvSpPr>
        <p:spPr>
          <a:xfrm>
            <a:off x="7797377" y="2089232"/>
            <a:ext cx="1307100" cy="3894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100"/>
              <a:buFont typeface="Arial"/>
              <a:buNone/>
            </a:pPr>
            <a:r>
              <a:rPr lang="zh-TW" sz="1200" b="1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FTP Server</a:t>
            </a:r>
            <a:endParaRPr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Shape 327"/>
          <p:cNvSpPr/>
          <p:nvPr/>
        </p:nvSpPr>
        <p:spPr>
          <a:xfrm>
            <a:off x="7797377" y="2575502"/>
            <a:ext cx="1307100" cy="3894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100"/>
              <a:buFont typeface="Arial"/>
              <a:buNone/>
            </a:pPr>
            <a:r>
              <a:rPr lang="zh-TW" sz="1200" b="1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VPN Server</a:t>
            </a:r>
            <a:endParaRPr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Shape 342"/>
          <p:cNvSpPr/>
          <p:nvPr/>
        </p:nvSpPr>
        <p:spPr>
          <a:xfrm>
            <a:off x="7797377" y="3121880"/>
            <a:ext cx="1307100" cy="3894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100"/>
              <a:buFont typeface="Arial"/>
              <a:buNone/>
            </a:pPr>
            <a:r>
              <a:rPr lang="zh-TW" sz="1200" b="1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…………….</a:t>
            </a:r>
            <a:endParaRPr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Shape 343"/>
          <p:cNvSpPr/>
          <p:nvPr/>
        </p:nvSpPr>
        <p:spPr>
          <a:xfrm>
            <a:off x="6128925" y="4490625"/>
            <a:ext cx="886800" cy="2577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100"/>
              <a:buFont typeface="Arial"/>
              <a:buNone/>
            </a:pPr>
            <a:r>
              <a:rPr lang="zh-TW" sz="1200" b="1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LAN IP2</a:t>
            </a:r>
            <a:endParaRPr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4" name="Shape 3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2938" y="1020950"/>
            <a:ext cx="445450" cy="44545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345" name="Shape 3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663" y="1519788"/>
            <a:ext cx="5535485" cy="2654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Shape 346" descr="C:\Users\linus\Downloads\84263555-wifi-router-wireless-internet-connection-icon-vector-illustration-Stock-Photo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92889" y="2577372"/>
            <a:ext cx="883816" cy="68853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Shape 347"/>
          <p:cNvSpPr/>
          <p:nvPr/>
        </p:nvSpPr>
        <p:spPr>
          <a:xfrm>
            <a:off x="2191099" y="2925303"/>
            <a:ext cx="812700" cy="2190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100"/>
              <a:buFont typeface="Arial"/>
              <a:buNone/>
            </a:pPr>
            <a:r>
              <a:rPr lang="zh-TW" sz="1200" b="1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WAN IP</a:t>
            </a:r>
            <a:endParaRPr sz="1200" b="1" i="0" u="none" strike="noStrike" cap="none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3"/>
          <p:cNvSpPr>
            <a:spLocks noGrp="1"/>
          </p:cNvSpPr>
          <p:nvPr>
            <p:ph type="subTitle" idx="1"/>
          </p:nvPr>
        </p:nvSpPr>
        <p:spPr>
          <a:xfrm>
            <a:off x="0" y="3651870"/>
            <a:ext cx="7488832" cy="1080632"/>
          </a:xfrm>
        </p:spPr>
        <p:txBody>
          <a:bodyPr/>
          <a:lstStyle/>
          <a:p>
            <a:pPr marL="0" algn="l"/>
            <a:r>
              <a:rPr lang="zh-TW" altLang="zh-TW" sz="3600" dirty="0" smtClean="0">
                <a:latin typeface="+mj-lt"/>
              </a:rPr>
              <a:t>How to set your client device </a:t>
            </a:r>
            <a:endParaRPr lang="en-US" altLang="zh-TW" sz="3600" dirty="0" smtClean="0">
              <a:latin typeface="+mj-lt"/>
            </a:endParaRPr>
          </a:p>
          <a:p>
            <a:pPr marL="0" algn="l"/>
            <a:r>
              <a:rPr lang="zh-TW" altLang="zh-TW" sz="3600" dirty="0" smtClean="0">
                <a:latin typeface="+mj-lt"/>
              </a:rPr>
              <a:t>to connect to NAS via VPN</a:t>
            </a:r>
            <a:endParaRPr lang="zh-TW" altLang="en-US" sz="3600" dirty="0">
              <a:latin typeface="+mj-lt"/>
            </a:endParaRPr>
          </a:p>
        </p:txBody>
      </p:sp>
      <p:pic>
        <p:nvPicPr>
          <p:cNvPr id="3" name="Shape 1312" descr="NAS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528" y="2715765"/>
            <a:ext cx="1296144" cy="1000099"/>
          </a:xfrm>
          <a:prstGeom prst="rect">
            <a:avLst/>
          </a:prstGeom>
          <a:noFill/>
          <a:ln>
            <a:noFill/>
          </a:ln>
          <a:effectLst>
            <a:outerShdw blurRad="88900" dist="127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5" name="Shape 1313" descr="螢幕+手機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75656" y="3003798"/>
            <a:ext cx="1267023" cy="761001"/>
          </a:xfrm>
          <a:prstGeom prst="rect">
            <a:avLst/>
          </a:prstGeom>
          <a:noFill/>
          <a:ln>
            <a:noFill/>
          </a:ln>
          <a:effectLst>
            <a:outerShdw blurRad="88900" dist="12700" sx="105000" sy="105000" algn="ctr" rotWithShape="0">
              <a:prstClr val="black">
                <a:alpha val="30000"/>
              </a:prst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群組 27"/>
          <p:cNvGrpSpPr/>
          <p:nvPr/>
        </p:nvGrpSpPr>
        <p:grpSpPr>
          <a:xfrm>
            <a:off x="4644008" y="1491630"/>
            <a:ext cx="4011811" cy="3310275"/>
            <a:chOff x="4644008" y="1563638"/>
            <a:chExt cx="4011811" cy="3310275"/>
          </a:xfrm>
        </p:grpSpPr>
        <p:pic>
          <p:nvPicPr>
            <p:cNvPr id="371" name="Shape 37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644008" y="1563638"/>
              <a:ext cx="4011811" cy="331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2" name="Shape 372"/>
            <p:cNvSpPr txBox="1"/>
            <p:nvPr/>
          </p:nvSpPr>
          <p:spPr>
            <a:xfrm>
              <a:off x="5261732" y="2846675"/>
              <a:ext cx="2242500" cy="318300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Shape 373"/>
            <p:cNvSpPr txBox="1"/>
            <p:nvPr/>
          </p:nvSpPr>
          <p:spPr>
            <a:xfrm>
              <a:off x="5261732" y="3164975"/>
              <a:ext cx="2242500" cy="318300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" name="群組 26"/>
          <p:cNvGrpSpPr/>
          <p:nvPr/>
        </p:nvGrpSpPr>
        <p:grpSpPr>
          <a:xfrm>
            <a:off x="107503" y="951049"/>
            <a:ext cx="8928993" cy="3817815"/>
            <a:chOff x="107503" y="951049"/>
            <a:chExt cx="8928993" cy="3817815"/>
          </a:xfrm>
        </p:grpSpPr>
        <p:pic>
          <p:nvPicPr>
            <p:cNvPr id="19" name="圖片 18" descr="P33-05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96067" y="987574"/>
              <a:ext cx="4840429" cy="693191"/>
            </a:xfrm>
            <a:prstGeom prst="rect">
              <a:avLst/>
            </a:prstGeom>
          </p:spPr>
        </p:pic>
        <p:pic>
          <p:nvPicPr>
            <p:cNvPr id="20" name="圖片 19" descr="P33-02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503" y="951049"/>
              <a:ext cx="3886455" cy="684598"/>
            </a:xfrm>
            <a:prstGeom prst="rect">
              <a:avLst/>
            </a:prstGeom>
          </p:spPr>
        </p:pic>
        <p:pic>
          <p:nvPicPr>
            <p:cNvPr id="21" name="圖片 20" descr="P33-03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503" y="1527112"/>
              <a:ext cx="3886455" cy="684598"/>
            </a:xfrm>
            <a:prstGeom prst="rect">
              <a:avLst/>
            </a:prstGeom>
          </p:spPr>
        </p:pic>
        <p:pic>
          <p:nvPicPr>
            <p:cNvPr id="22" name="圖片 21" descr="P33-04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7508" y="4083918"/>
              <a:ext cx="3888424" cy="684946"/>
            </a:xfrm>
            <a:prstGeom prst="rect">
              <a:avLst/>
            </a:prstGeom>
          </p:spPr>
        </p:pic>
        <p:sp>
          <p:nvSpPr>
            <p:cNvPr id="23" name="文字方塊 22"/>
            <p:cNvSpPr txBox="1"/>
            <p:nvPr/>
          </p:nvSpPr>
          <p:spPr>
            <a:xfrm>
              <a:off x="539552" y="1023056"/>
              <a:ext cx="34563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zh-TW" altLang="zh-TW" sz="1800" b="1" dirty="0" smtClean="0">
                  <a:solidFill>
                    <a:srgbClr val="002060"/>
                  </a:solidFill>
                </a:rPr>
                <a:t> </a:t>
              </a:r>
              <a:r>
                <a:rPr lang="zh-TW" altLang="zh-TW" sz="1600" b="1" dirty="0" smtClean="0">
                  <a:solidFill>
                    <a:srgbClr val="002060"/>
                  </a:solidFill>
                </a:rPr>
                <a:t>Click the Start menu &gt;&gt; [ Setting ]</a:t>
              </a:r>
              <a:endParaRPr lang="zh-TW" altLang="en-US" sz="16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24" name="文字方塊 23"/>
            <p:cNvSpPr txBox="1"/>
            <p:nvPr/>
          </p:nvSpPr>
          <p:spPr>
            <a:xfrm>
              <a:off x="611560" y="1620606"/>
              <a:ext cx="30963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buClr>
                  <a:srgbClr val="FFFFFF"/>
                </a:buClr>
                <a:buSzPts val="2000"/>
              </a:pPr>
              <a:r>
                <a:rPr lang="en-US" altLang="zh-TW" sz="1600" b="1" dirty="0" smtClean="0">
                  <a:solidFill>
                    <a:srgbClr val="002060"/>
                  </a:solidFill>
                </a:rPr>
                <a:t>Choose [ Network &amp; Internet ]</a:t>
              </a:r>
              <a:endParaRPr lang="en-US" altLang="zh-TW" sz="1600" dirty="0">
                <a:solidFill>
                  <a:srgbClr val="002060"/>
                </a:solidFill>
              </a:endParaRPr>
            </a:p>
          </p:txBody>
        </p:sp>
        <p:sp>
          <p:nvSpPr>
            <p:cNvPr id="25" name="文字方塊 24"/>
            <p:cNvSpPr txBox="1"/>
            <p:nvPr/>
          </p:nvSpPr>
          <p:spPr>
            <a:xfrm>
              <a:off x="683568" y="4075207"/>
              <a:ext cx="35283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buClr>
                  <a:srgbClr val="FFFFFF"/>
                </a:buClr>
                <a:buSzPts val="2000"/>
              </a:pPr>
              <a:r>
                <a:rPr lang="zh-TW" altLang="zh-TW" sz="1600" b="1" dirty="0" smtClean="0">
                  <a:solidFill>
                    <a:srgbClr val="002060"/>
                  </a:solidFill>
                </a:rPr>
                <a:t>Choose [ VPN ] &gt;&gt; [ Add a VPN connection ]</a:t>
              </a:r>
              <a:endParaRPr lang="zh-TW" altLang="en-US" sz="16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26" name="文字方塊 25"/>
            <p:cNvSpPr txBox="1"/>
            <p:nvPr/>
          </p:nvSpPr>
          <p:spPr>
            <a:xfrm>
              <a:off x="4788024" y="968990"/>
              <a:ext cx="421680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buClr>
                  <a:srgbClr val="FFFFFF"/>
                </a:buClr>
                <a:buSzPts val="2000"/>
              </a:pPr>
              <a:r>
                <a:rPr lang="en-US" altLang="zh-TW" b="1" dirty="0" smtClean="0">
                  <a:solidFill>
                    <a:srgbClr val="002060"/>
                  </a:solidFill>
                </a:rPr>
                <a:t>Select the VPN type: for PPTP, only entering the credential is required; for L2TP, one more setting of Pre-shared key is required</a:t>
              </a:r>
              <a:endParaRPr lang="en-US" altLang="zh-TW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357" name="Shape 357"/>
          <p:cNvSpPr txBox="1">
            <a:spLocks noGrp="1"/>
          </p:cNvSpPr>
          <p:nvPr>
            <p:ph type="title"/>
          </p:nvPr>
        </p:nvSpPr>
        <p:spPr>
          <a:xfrm>
            <a:off x="0" y="123478"/>
            <a:ext cx="9144000" cy="66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zh-TW" dirty="0"/>
              <a:t>Use Windows to connect </a:t>
            </a:r>
            <a:r>
              <a:rPr lang="en-US" altLang="zh-TW" dirty="0" smtClean="0"/>
              <a:t>to </a:t>
            </a:r>
            <a:r>
              <a:rPr lang="zh-TW" dirty="0" smtClean="0"/>
              <a:t>VPN</a:t>
            </a:r>
            <a:endParaRPr sz="40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endParaRPr sz="40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0" name="Shape 37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53213" y="2067694"/>
            <a:ext cx="2466659" cy="19390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 txBox="1">
            <a:spLocks noGrp="1"/>
          </p:cNvSpPr>
          <p:nvPr>
            <p:ph type="title"/>
          </p:nvPr>
        </p:nvSpPr>
        <p:spPr>
          <a:xfrm>
            <a:off x="0" y="123478"/>
            <a:ext cx="9144000" cy="66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zh-TW" sz="3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Windows </a:t>
            </a:r>
            <a:r>
              <a:rPr lang="zh-TW" sz="3000"/>
              <a:t>utility</a:t>
            </a:r>
            <a:r>
              <a:rPr lang="zh-TW" sz="3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(myQNAPcloud connect)</a:t>
            </a:r>
            <a:endParaRPr sz="3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endParaRPr sz="4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9" name="Shape 37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71183" y="1139208"/>
            <a:ext cx="5223783" cy="3478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Shape 380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5534400" y="1039116"/>
            <a:ext cx="3427547" cy="36788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對話框-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652121" y="1021882"/>
            <a:ext cx="3456383" cy="2053924"/>
          </a:xfrm>
          <a:prstGeom prst="rect">
            <a:avLst/>
          </a:prstGeom>
        </p:spPr>
      </p:pic>
      <p:sp>
        <p:nvSpPr>
          <p:cNvPr id="389" name="Shape 389"/>
          <p:cNvSpPr txBox="1">
            <a:spLocks noGrp="1"/>
          </p:cNvSpPr>
          <p:nvPr>
            <p:ph type="title"/>
          </p:nvPr>
        </p:nvSpPr>
        <p:spPr>
          <a:xfrm>
            <a:off x="0" y="123478"/>
            <a:ext cx="9144000" cy="66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zh-TW" sz="3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Windows </a:t>
            </a:r>
            <a:r>
              <a:rPr lang="zh-TW" sz="3000"/>
              <a:t>utility</a:t>
            </a:r>
            <a:r>
              <a:rPr lang="zh-TW" sz="3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(myQNAPcloud connect)</a:t>
            </a:r>
            <a:endParaRPr sz="3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endParaRPr sz="4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1" name="Shape 391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611560" y="998658"/>
            <a:ext cx="5566452" cy="368622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文字方塊 8"/>
          <p:cNvSpPr txBox="1"/>
          <p:nvPr/>
        </p:nvSpPr>
        <p:spPr>
          <a:xfrm>
            <a:off x="6372200" y="1203598"/>
            <a:ext cx="22322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538CD5"/>
              </a:buClr>
              <a:buSzPts val="1600"/>
            </a:pPr>
            <a:r>
              <a:rPr lang="en-US" altLang="zh-TW" sz="1600" b="1" dirty="0" smtClean="0">
                <a:solidFill>
                  <a:srgbClr val="FFFFFF"/>
                </a:solidFill>
              </a:rPr>
              <a:t>Connect to your NAS easier</a:t>
            </a:r>
          </a:p>
          <a:p>
            <a:pPr lvl="0">
              <a:buClr>
                <a:srgbClr val="538CD5"/>
              </a:buClr>
              <a:buSzPts val="1600"/>
            </a:pPr>
            <a:r>
              <a:rPr lang="en-US" altLang="zh-TW" sz="1600" b="1" dirty="0" smtClean="0">
                <a:solidFill>
                  <a:srgbClr val="FFFFFF"/>
                </a:solidFill>
              </a:rPr>
              <a:t>Provide the shortcut or supported service.</a:t>
            </a:r>
            <a:endParaRPr lang="zh-TW" altLang="en-US" sz="16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 txBox="1">
            <a:spLocks noGrp="1"/>
          </p:cNvSpPr>
          <p:nvPr>
            <p:ph type="title"/>
          </p:nvPr>
        </p:nvSpPr>
        <p:spPr>
          <a:xfrm>
            <a:off x="0" y="123478"/>
            <a:ext cx="9324528" cy="66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/>
            <a:r>
              <a:rPr lang="zh-TW" sz="3500" dirty="0"/>
              <a:t>New </a:t>
            </a:r>
            <a:r>
              <a:rPr lang="zh-TW" sz="35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Windows </a:t>
            </a:r>
            <a:r>
              <a:rPr lang="zh-TW" sz="3500" dirty="0"/>
              <a:t>utility will soon </a:t>
            </a:r>
            <a:r>
              <a:rPr lang="en-US" altLang="zh-TW" sz="3500" dirty="0" smtClean="0"/>
              <a:t>be available</a:t>
            </a:r>
            <a:endParaRPr sz="35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Shape 400"/>
          <p:cNvSpPr/>
          <p:nvPr/>
        </p:nvSpPr>
        <p:spPr>
          <a:xfrm>
            <a:off x="467544" y="1126491"/>
            <a:ext cx="3528392" cy="1517267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1600"/>
              <a:buFont typeface="Arial"/>
              <a:buNone/>
            </a:pPr>
            <a:r>
              <a:rPr lang="zh-TW" sz="2000" b="1" dirty="0">
                <a:solidFill>
                  <a:srgbClr val="FFFFFF"/>
                </a:solidFill>
              </a:rPr>
              <a:t>Create the secure connection to the NAS via </a:t>
            </a:r>
            <a:r>
              <a:rPr lang="zh-TW" sz="2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QNAP proprietary VPN </a:t>
            </a:r>
            <a:r>
              <a:rPr lang="zh-TW" sz="2000" b="1" dirty="0">
                <a:solidFill>
                  <a:srgbClr val="FFFFFF"/>
                </a:solidFill>
              </a:rPr>
              <a:t>protocol - </a:t>
            </a:r>
            <a:r>
              <a:rPr lang="zh-TW" sz="2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QBelt</a:t>
            </a:r>
            <a:r>
              <a:rPr lang="zh-TW" sz="2000" b="1" dirty="0" smtClean="0">
                <a:solidFill>
                  <a:srgbClr val="FFFFFF"/>
                </a:solidFill>
              </a:rPr>
              <a:t>.</a:t>
            </a:r>
            <a:endParaRPr sz="20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1" name="Shape 40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377076" y="982477"/>
            <a:ext cx="4138901" cy="381474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文字方塊 4"/>
          <p:cNvSpPr txBox="1"/>
          <p:nvPr/>
        </p:nvSpPr>
        <p:spPr>
          <a:xfrm>
            <a:off x="323528" y="2772092"/>
            <a:ext cx="38884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342900">
              <a:buClr>
                <a:srgbClr val="002060"/>
              </a:buClr>
              <a:buSzPts val="1800"/>
              <a:buFont typeface="Wingdings" pitchFamily="2" charset="2"/>
              <a:buChar char="u"/>
            </a:pPr>
            <a:r>
              <a:rPr lang="en-US" altLang="zh-TW" sz="1600" b="1" dirty="0" smtClean="0">
                <a:solidFill>
                  <a:srgbClr val="002060"/>
                </a:solidFill>
              </a:rPr>
              <a:t>Search the surrounding QNAP NAS. </a:t>
            </a:r>
          </a:p>
          <a:p>
            <a:pPr marL="457200" lvl="0" indent="-342900">
              <a:buClr>
                <a:srgbClr val="002060"/>
              </a:buClr>
              <a:buSzPts val="1800"/>
              <a:buFont typeface="Wingdings" pitchFamily="2" charset="2"/>
              <a:buChar char="u"/>
            </a:pPr>
            <a:r>
              <a:rPr lang="en-US" altLang="zh-TW" sz="1600" b="1" dirty="0" smtClean="0">
                <a:solidFill>
                  <a:srgbClr val="002060"/>
                </a:solidFill>
              </a:rPr>
              <a:t>Use this VPN connection to access other NAS (credential required) </a:t>
            </a:r>
          </a:p>
          <a:p>
            <a:pPr marL="457200" lvl="0" indent="-342900">
              <a:buClr>
                <a:srgbClr val="002060"/>
              </a:buClr>
              <a:buSzPts val="1800"/>
              <a:buFont typeface="Wingdings" pitchFamily="2" charset="2"/>
              <a:buChar char="u"/>
            </a:pPr>
            <a:r>
              <a:rPr lang="en-US" altLang="zh-TW" sz="1600" b="1" dirty="0" smtClean="0">
                <a:solidFill>
                  <a:srgbClr val="002060"/>
                </a:solidFill>
              </a:rPr>
              <a:t>Create the next VPN tunnel via original VPN connection.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群組 25"/>
          <p:cNvGrpSpPr/>
          <p:nvPr/>
        </p:nvGrpSpPr>
        <p:grpSpPr>
          <a:xfrm>
            <a:off x="107504" y="987574"/>
            <a:ext cx="9649072" cy="1368152"/>
            <a:chOff x="107504" y="915566"/>
            <a:chExt cx="9649072" cy="1368152"/>
          </a:xfrm>
        </p:grpSpPr>
        <p:pic>
          <p:nvPicPr>
            <p:cNvPr id="20" name="圖片 19" descr="P33-08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70796" y="915566"/>
              <a:ext cx="5685780" cy="720080"/>
            </a:xfrm>
            <a:prstGeom prst="rect">
              <a:avLst/>
            </a:prstGeom>
          </p:spPr>
        </p:pic>
        <p:pic>
          <p:nvPicPr>
            <p:cNvPr id="21" name="圖片 20" descr="P33-06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504" y="915566"/>
              <a:ext cx="3773928" cy="745194"/>
            </a:xfrm>
            <a:prstGeom prst="rect">
              <a:avLst/>
            </a:prstGeom>
          </p:spPr>
        </p:pic>
        <p:pic>
          <p:nvPicPr>
            <p:cNvPr id="22" name="圖片 21" descr="P33-07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504" y="1537064"/>
              <a:ext cx="3773928" cy="746654"/>
            </a:xfrm>
            <a:prstGeom prst="rect">
              <a:avLst/>
            </a:prstGeom>
          </p:spPr>
        </p:pic>
        <p:sp>
          <p:nvSpPr>
            <p:cNvPr id="23" name="文字方塊 22"/>
            <p:cNvSpPr txBox="1"/>
            <p:nvPr/>
          </p:nvSpPr>
          <p:spPr>
            <a:xfrm>
              <a:off x="683568" y="1059582"/>
              <a:ext cx="338437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buClr>
                  <a:srgbClr val="FFFFFF"/>
                </a:buClr>
                <a:buSzPts val="2000"/>
              </a:pPr>
              <a:r>
                <a:rPr lang="zh-TW" altLang="zh-TW" sz="1500" b="1" dirty="0" smtClean="0">
                  <a:solidFill>
                    <a:srgbClr val="002060"/>
                  </a:solidFill>
                </a:rPr>
                <a:t>System Preferences =&gt; Network</a:t>
              </a:r>
              <a:endParaRPr lang="zh-TW" altLang="en-US" sz="1500" b="1" dirty="0">
                <a:solidFill>
                  <a:srgbClr val="002060"/>
                </a:solidFill>
                <a:sym typeface="Microsoft JhengHei"/>
              </a:endParaRPr>
            </a:p>
          </p:txBody>
        </p:sp>
        <p:sp>
          <p:nvSpPr>
            <p:cNvPr id="24" name="文字方塊 23"/>
            <p:cNvSpPr txBox="1"/>
            <p:nvPr/>
          </p:nvSpPr>
          <p:spPr>
            <a:xfrm>
              <a:off x="683568" y="1589908"/>
              <a:ext cx="32403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buClr>
                  <a:srgbClr val="FFFFFF"/>
                </a:buClr>
                <a:buSzPts val="2000"/>
              </a:pPr>
              <a:r>
                <a:rPr lang="zh-TW" altLang="zh-TW" b="1" dirty="0" smtClean="0">
                  <a:solidFill>
                    <a:srgbClr val="002060"/>
                  </a:solidFill>
                </a:rPr>
                <a:t>click the plus sign to add a VPN interface, Type is L2TP over IPsec</a:t>
              </a:r>
              <a:endParaRPr lang="zh-TW" altLang="en-US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25" name="文字方塊 24"/>
            <p:cNvSpPr txBox="1"/>
            <p:nvPr/>
          </p:nvSpPr>
          <p:spPr>
            <a:xfrm>
              <a:off x="4716016" y="915566"/>
              <a:ext cx="42484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buClr>
                  <a:srgbClr val="FFFFFF"/>
                </a:buClr>
                <a:buSzPts val="2000"/>
              </a:pPr>
              <a:r>
                <a:rPr lang="en-US" altLang="zh-TW" sz="1600" b="1" dirty="0" smtClean="0">
                  <a:solidFill>
                    <a:srgbClr val="002060"/>
                  </a:solidFill>
                </a:rPr>
                <a:t>Next, click "Authentication Settings...", then set the Password &amp; Shared Secret</a:t>
              </a:r>
              <a:endParaRPr lang="en-US" altLang="zh-TW" sz="16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406" name="Shape 406"/>
          <p:cNvSpPr txBox="1">
            <a:spLocks noGrp="1"/>
          </p:cNvSpPr>
          <p:nvPr>
            <p:ph type="title"/>
          </p:nvPr>
        </p:nvSpPr>
        <p:spPr>
          <a:xfrm>
            <a:off x="0" y="123478"/>
            <a:ext cx="9144000" cy="66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zh-TW" dirty="0"/>
              <a:t>Use</a:t>
            </a:r>
            <a:r>
              <a:rPr lang="zh-TW" sz="4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zh-TW" sz="4000" b="1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r>
              <a:rPr lang="zh-TW" sz="4000" b="1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acOS </a:t>
            </a:r>
            <a:r>
              <a:rPr lang="zh-TW" sz="4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 </a:t>
            </a:r>
            <a:r>
              <a:rPr lang="zh-TW" dirty="0"/>
              <a:t>connect </a:t>
            </a:r>
            <a:r>
              <a:rPr lang="en-US" altLang="zh-TW" dirty="0" smtClean="0"/>
              <a:t>to </a:t>
            </a:r>
            <a:r>
              <a:rPr lang="zh-TW" dirty="0" smtClean="0"/>
              <a:t>VPN</a:t>
            </a:r>
            <a:endParaRPr sz="40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endParaRPr sz="40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6" name="Shape 4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8213" y="2319425"/>
            <a:ext cx="2916669" cy="246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Shape 4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16016" y="1635646"/>
            <a:ext cx="3744416" cy="3158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0" y="123478"/>
            <a:ext cx="9144000" cy="66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zh-TW" dirty="0"/>
              <a:t>The general Internet style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3800" dirty="0"/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504" y="1059582"/>
            <a:ext cx="8784927" cy="3609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 descr="tunnel-0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7807" y="2537404"/>
            <a:ext cx="3562221" cy="653417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Shape 109"/>
          <p:cNvSpPr txBox="1"/>
          <p:nvPr/>
        </p:nvSpPr>
        <p:spPr>
          <a:xfrm>
            <a:off x="3915878" y="2036910"/>
            <a:ext cx="1512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zh-TW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zh-TW" sz="2000" b="1" dirty="0"/>
              <a:t>nternet</a:t>
            </a:r>
            <a:endParaRPr sz="2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0" y="123478"/>
            <a:ext cx="9144000" cy="66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zh-TW" sz="3600" dirty="0"/>
              <a:t>New </a:t>
            </a:r>
            <a:r>
              <a:rPr lang="en-US" altLang="zh-TW" sz="3600" dirty="0" smtClean="0"/>
              <a:t>m</a:t>
            </a:r>
            <a:r>
              <a:rPr lang="zh-TW" sz="3600" dirty="0" smtClean="0"/>
              <a:t>acOS </a:t>
            </a:r>
            <a:r>
              <a:rPr lang="zh-TW" sz="3600" dirty="0"/>
              <a:t>utility will soon </a:t>
            </a:r>
            <a:r>
              <a:rPr lang="en-US" altLang="zh-TW" sz="3600" dirty="0" smtClean="0"/>
              <a:t>be available</a:t>
            </a:r>
            <a:endParaRPr sz="40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3" name="Shape 42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252080" y="979000"/>
            <a:ext cx="6751887" cy="3777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群組 22"/>
          <p:cNvGrpSpPr/>
          <p:nvPr/>
        </p:nvGrpSpPr>
        <p:grpSpPr>
          <a:xfrm>
            <a:off x="154714" y="929438"/>
            <a:ext cx="3769214" cy="3874560"/>
            <a:chOff x="154714" y="915566"/>
            <a:chExt cx="3769214" cy="3874560"/>
          </a:xfrm>
        </p:grpSpPr>
        <p:pic>
          <p:nvPicPr>
            <p:cNvPr id="24" name="圖片 23" descr="P33-0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714" y="915566"/>
              <a:ext cx="3697206" cy="3874560"/>
            </a:xfrm>
            <a:prstGeom prst="rect">
              <a:avLst/>
            </a:prstGeom>
          </p:spPr>
        </p:pic>
        <p:sp>
          <p:nvSpPr>
            <p:cNvPr id="25" name="文字方塊 24"/>
            <p:cNvSpPr txBox="1"/>
            <p:nvPr/>
          </p:nvSpPr>
          <p:spPr>
            <a:xfrm>
              <a:off x="827584" y="1050290"/>
              <a:ext cx="2952328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lvl="0">
                <a:buClr>
                  <a:srgbClr val="FFFFFF"/>
                </a:buClr>
                <a:buSzPts val="2000"/>
              </a:pPr>
              <a:r>
                <a:rPr lang="en-US" altLang="zh-TW" sz="1800" b="1" dirty="0" smtClean="0">
                  <a:solidFill>
                    <a:srgbClr val="002060"/>
                  </a:solidFill>
                </a:rPr>
                <a:t>Settings</a:t>
              </a:r>
              <a:endParaRPr lang="en-US" altLang="zh-TW" sz="1800" dirty="0">
                <a:solidFill>
                  <a:srgbClr val="002060"/>
                </a:solidFill>
              </a:endParaRPr>
            </a:p>
          </p:txBody>
        </p:sp>
        <p:sp>
          <p:nvSpPr>
            <p:cNvPr id="26" name="文字方塊 25"/>
            <p:cNvSpPr txBox="1"/>
            <p:nvPr/>
          </p:nvSpPr>
          <p:spPr>
            <a:xfrm>
              <a:off x="827584" y="1667004"/>
              <a:ext cx="2952328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zh-TW" altLang="zh-TW" sz="1800" b="1" dirty="0" smtClean="0">
                  <a:solidFill>
                    <a:srgbClr val="002060"/>
                  </a:solidFill>
                </a:rPr>
                <a:t>Wireless &amp; Networks</a:t>
              </a:r>
              <a:endParaRPr lang="zh-TW" altLang="en-US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27" name="文字方塊 26"/>
            <p:cNvSpPr txBox="1"/>
            <p:nvPr/>
          </p:nvSpPr>
          <p:spPr>
            <a:xfrm>
              <a:off x="827584" y="2283718"/>
              <a:ext cx="29523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zh-TW" altLang="zh-TW" sz="1800" b="1" dirty="0" smtClean="0">
                  <a:solidFill>
                    <a:srgbClr val="002060"/>
                  </a:solidFill>
                  <a:sym typeface="Microsoft JhengHei"/>
                </a:rPr>
                <a:t>VPN</a:t>
              </a:r>
              <a:endParaRPr lang="zh-TW" altLang="en-US" sz="1800" b="1" dirty="0" smtClean="0">
                <a:solidFill>
                  <a:srgbClr val="002060"/>
                </a:solidFill>
                <a:sym typeface="Microsoft JhengHei"/>
              </a:endParaRPr>
            </a:p>
          </p:txBody>
        </p:sp>
        <p:sp>
          <p:nvSpPr>
            <p:cNvPr id="28" name="文字方塊 27"/>
            <p:cNvSpPr txBox="1"/>
            <p:nvPr/>
          </p:nvSpPr>
          <p:spPr>
            <a:xfrm>
              <a:off x="827584" y="2931790"/>
              <a:ext cx="29523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buClr>
                  <a:srgbClr val="FFFFFF"/>
                </a:buClr>
                <a:buSzPts val="2000"/>
              </a:pPr>
              <a:r>
                <a:rPr lang="en-US" altLang="zh-TW" sz="1800" b="1" dirty="0" smtClean="0">
                  <a:solidFill>
                    <a:srgbClr val="002060"/>
                  </a:solidFill>
                  <a:latin typeface="+mj-lt"/>
                </a:rPr>
                <a:t>Add network</a:t>
              </a:r>
              <a:endParaRPr lang="en-US" altLang="zh-TW" sz="1800" dirty="0">
                <a:solidFill>
                  <a:srgbClr val="002060"/>
                </a:solidFill>
                <a:latin typeface="+mj-lt"/>
              </a:endParaRPr>
            </a:p>
          </p:txBody>
        </p:sp>
        <p:sp>
          <p:nvSpPr>
            <p:cNvPr id="29" name="文字方塊 28"/>
            <p:cNvSpPr txBox="1"/>
            <p:nvPr/>
          </p:nvSpPr>
          <p:spPr>
            <a:xfrm>
              <a:off x="755576" y="3435846"/>
              <a:ext cx="31683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zh-TW" altLang="zh-TW" b="1" dirty="0" smtClean="0">
                  <a:solidFill>
                    <a:srgbClr val="002060"/>
                  </a:solidFill>
                </a:rPr>
                <a:t>select VPN type</a:t>
              </a:r>
              <a:r>
                <a:rPr lang="en-US" altLang="zh-TW" b="1" dirty="0" smtClean="0">
                  <a:solidFill>
                    <a:srgbClr val="002060"/>
                  </a:solidFill>
                </a:rPr>
                <a:t> for</a:t>
              </a:r>
              <a:r>
                <a:rPr lang="zh-TW" altLang="zh-TW" b="1" dirty="0" smtClean="0">
                  <a:solidFill>
                    <a:srgbClr val="002060"/>
                  </a:solidFill>
                </a:rPr>
                <a:t> L2TP</a:t>
              </a:r>
              <a:r>
                <a:rPr lang="en-US" altLang="zh-TW" b="1" dirty="0" smtClean="0">
                  <a:solidFill>
                    <a:srgbClr val="002060"/>
                  </a:solidFill>
                </a:rPr>
                <a:t>,</a:t>
              </a:r>
              <a:r>
                <a:rPr lang="zh-TW" altLang="zh-TW" b="1" dirty="0" smtClean="0">
                  <a:solidFill>
                    <a:srgbClr val="002060"/>
                  </a:solidFill>
                </a:rPr>
                <a:t> </a:t>
              </a:r>
              <a:r>
                <a:rPr lang="en-US" altLang="zh-TW" b="1" dirty="0" smtClean="0">
                  <a:solidFill>
                    <a:srgbClr val="002060"/>
                  </a:solidFill>
                </a:rPr>
                <a:t>you </a:t>
              </a:r>
              <a:r>
                <a:rPr lang="zh-TW" altLang="zh-TW" b="1" dirty="0" smtClean="0">
                  <a:solidFill>
                    <a:srgbClr val="002060"/>
                  </a:solidFill>
                </a:rPr>
                <a:t>must insert the IPsec pre-shared key</a:t>
              </a:r>
              <a:endParaRPr lang="zh-TW" altLang="en-US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30" name="文字方塊 29"/>
            <p:cNvSpPr txBox="1"/>
            <p:nvPr/>
          </p:nvSpPr>
          <p:spPr>
            <a:xfrm>
              <a:off x="827584" y="4033976"/>
              <a:ext cx="302433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zh-TW" altLang="zh-TW" sz="1500" b="1" dirty="0" smtClean="0">
                  <a:solidFill>
                    <a:srgbClr val="002060"/>
                  </a:solidFill>
                </a:rPr>
                <a:t>insert the credential when you connect</a:t>
              </a:r>
              <a:endParaRPr lang="zh-TW" altLang="en-US" sz="1500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428" name="Shape 428"/>
          <p:cNvSpPr txBox="1">
            <a:spLocks noGrp="1"/>
          </p:cNvSpPr>
          <p:nvPr>
            <p:ph type="title"/>
          </p:nvPr>
        </p:nvSpPr>
        <p:spPr>
          <a:xfrm>
            <a:off x="0" y="123478"/>
            <a:ext cx="9144000" cy="66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zh-TW" sz="4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dirty="0"/>
              <a:t>Use Android to connect </a:t>
            </a:r>
            <a:r>
              <a:rPr lang="en-US" altLang="zh-TW" dirty="0" smtClean="0"/>
              <a:t>to </a:t>
            </a:r>
            <a:r>
              <a:rPr lang="zh-TW" dirty="0" smtClean="0"/>
              <a:t>VPN</a:t>
            </a:r>
            <a:endParaRPr sz="40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7" name="Shape 4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78911" y="977521"/>
            <a:ext cx="2149273" cy="3820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Shape 4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72200" y="977521"/>
            <a:ext cx="2149273" cy="38209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 txBox="1">
            <a:spLocks noGrp="1"/>
          </p:cNvSpPr>
          <p:nvPr>
            <p:ph type="title"/>
          </p:nvPr>
        </p:nvSpPr>
        <p:spPr>
          <a:xfrm>
            <a:off x="0" y="123478"/>
            <a:ext cx="9144000" cy="66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zh-TW" sz="3600" dirty="0"/>
              <a:t>New Android app will soon </a:t>
            </a:r>
            <a:r>
              <a:rPr lang="en-US" altLang="zh-TW" sz="3600" dirty="0" smtClean="0"/>
              <a:t>be available</a:t>
            </a:r>
            <a:endParaRPr sz="40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Shape 454"/>
          <p:cNvSpPr/>
          <p:nvPr/>
        </p:nvSpPr>
        <p:spPr>
          <a:xfrm>
            <a:off x="251519" y="1059582"/>
            <a:ext cx="3888433" cy="1152128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zh-TW" sz="1800" b="1" dirty="0">
                <a:solidFill>
                  <a:schemeClr val="lt1"/>
                </a:solidFill>
              </a:rPr>
              <a:t>Create the secure connection to the NAS via QNAP proprietary VPN protocol - QBelt</a:t>
            </a:r>
            <a:r>
              <a:rPr lang="zh-TW" sz="1800" b="1" dirty="0" smtClean="0">
                <a:solidFill>
                  <a:schemeClr val="lt1"/>
                </a:solidFill>
              </a:rPr>
              <a:t>.</a:t>
            </a:r>
          </a:p>
        </p:txBody>
      </p:sp>
      <p:pic>
        <p:nvPicPr>
          <p:cNvPr id="455" name="Shape 4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2712" y="968800"/>
            <a:ext cx="2149276" cy="382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Shape 4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4400" y="968800"/>
            <a:ext cx="2149301" cy="379738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文字方塊 7"/>
          <p:cNvSpPr txBox="1"/>
          <p:nvPr/>
        </p:nvSpPr>
        <p:spPr>
          <a:xfrm>
            <a:off x="251520" y="2279650"/>
            <a:ext cx="37444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330200">
              <a:buClr>
                <a:srgbClr val="002060"/>
              </a:buClr>
              <a:buSzPts val="1600"/>
              <a:buFont typeface="Wingdings" pitchFamily="2" charset="2"/>
              <a:buChar char="u"/>
            </a:pPr>
            <a:r>
              <a:rPr lang="en-US" altLang="zh-TW" sz="1600" b="1" dirty="0" smtClean="0">
                <a:solidFill>
                  <a:srgbClr val="002060"/>
                </a:solidFill>
              </a:rPr>
              <a:t>Search the surrounding QNAP NAS. </a:t>
            </a:r>
          </a:p>
          <a:p>
            <a:pPr marL="457200" lvl="0" indent="-330200">
              <a:buClr>
                <a:srgbClr val="002060"/>
              </a:buClr>
              <a:buSzPts val="1600"/>
              <a:buFont typeface="Wingdings" pitchFamily="2" charset="2"/>
              <a:buChar char="u"/>
            </a:pPr>
            <a:r>
              <a:rPr lang="en-US" altLang="zh-TW" sz="1600" b="1" dirty="0" smtClean="0">
                <a:solidFill>
                  <a:srgbClr val="002060"/>
                </a:solidFill>
              </a:rPr>
              <a:t>Use this VPN connection to access other NAS (credential required) </a:t>
            </a:r>
          </a:p>
          <a:p>
            <a:pPr marL="457200" lvl="0" indent="-330200">
              <a:buClr>
                <a:srgbClr val="002060"/>
              </a:buClr>
              <a:buSzPts val="1600"/>
              <a:buFont typeface="Wingdings" pitchFamily="2" charset="2"/>
              <a:buChar char="u"/>
            </a:pPr>
            <a:r>
              <a:rPr lang="en-US" altLang="zh-TW" sz="1600" b="1" dirty="0" smtClean="0">
                <a:solidFill>
                  <a:srgbClr val="002060"/>
                </a:solidFill>
              </a:rPr>
              <a:t>Create the next VPN tunnel via original VPN connection.</a:t>
            </a:r>
          </a:p>
          <a:p>
            <a:pPr marL="457200" lvl="0" indent="-342900">
              <a:buClr>
                <a:srgbClr val="002060"/>
              </a:buClr>
              <a:buSzPts val="1800"/>
              <a:buFont typeface="Wingdings" pitchFamily="2" charset="2"/>
              <a:buChar char="u"/>
            </a:pPr>
            <a:r>
              <a:rPr lang="en-US" altLang="zh-TW" sz="1600" b="1" dirty="0" smtClean="0">
                <a:solidFill>
                  <a:srgbClr val="002060"/>
                </a:solidFill>
              </a:rPr>
              <a:t>Launch other app through the secure VPN connection</a:t>
            </a:r>
            <a:endParaRPr lang="zh-TW" altLang="en-US" sz="1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群組 19"/>
          <p:cNvGrpSpPr/>
          <p:nvPr/>
        </p:nvGrpSpPr>
        <p:grpSpPr>
          <a:xfrm>
            <a:off x="179512" y="1131590"/>
            <a:ext cx="3848323" cy="3384376"/>
            <a:chOff x="179512" y="1131590"/>
            <a:chExt cx="3848323" cy="3384376"/>
          </a:xfrm>
        </p:grpSpPr>
        <p:pic>
          <p:nvPicPr>
            <p:cNvPr id="21" name="圖片 20" descr="P33-0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9512" y="1131590"/>
              <a:ext cx="3848323" cy="3384376"/>
            </a:xfrm>
            <a:prstGeom prst="rect">
              <a:avLst/>
            </a:prstGeom>
          </p:spPr>
        </p:pic>
        <p:sp>
          <p:nvSpPr>
            <p:cNvPr id="22" name="文字方塊 21"/>
            <p:cNvSpPr txBox="1"/>
            <p:nvPr/>
          </p:nvSpPr>
          <p:spPr>
            <a:xfrm>
              <a:off x="827584" y="1298252"/>
              <a:ext cx="31683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buClr>
                  <a:srgbClr val="FFFFFF"/>
                </a:buClr>
                <a:buSzPts val="2000"/>
              </a:pPr>
              <a:r>
                <a:rPr lang="en-US" altLang="zh-TW" sz="1800" b="1" dirty="0" smtClean="0">
                  <a:solidFill>
                    <a:srgbClr val="002060"/>
                  </a:solidFill>
                </a:rPr>
                <a:t>Settings</a:t>
              </a:r>
              <a:endParaRPr lang="en-US" altLang="zh-TW" sz="1800" dirty="0">
                <a:solidFill>
                  <a:srgbClr val="002060"/>
                </a:solidFill>
              </a:endParaRPr>
            </a:p>
          </p:txBody>
        </p:sp>
        <p:sp>
          <p:nvSpPr>
            <p:cNvPr id="23" name="文字方塊 22"/>
            <p:cNvSpPr txBox="1"/>
            <p:nvPr/>
          </p:nvSpPr>
          <p:spPr>
            <a:xfrm>
              <a:off x="827584" y="1914386"/>
              <a:ext cx="31683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buClr>
                  <a:schemeClr val="lt1"/>
                </a:buClr>
                <a:buSzPts val="2000"/>
              </a:pPr>
              <a:r>
                <a:rPr lang="en-US" altLang="zh-TW" sz="1800" b="1" dirty="0" smtClean="0">
                  <a:solidFill>
                    <a:srgbClr val="002060"/>
                  </a:solidFill>
                </a:rPr>
                <a:t>click VPN</a:t>
              </a:r>
              <a:endParaRPr lang="en-US" altLang="zh-TW" sz="1800" b="1" dirty="0">
                <a:solidFill>
                  <a:srgbClr val="002060"/>
                </a:solidFill>
              </a:endParaRPr>
            </a:p>
          </p:txBody>
        </p:sp>
        <p:sp>
          <p:nvSpPr>
            <p:cNvPr id="24" name="文字方塊 23"/>
            <p:cNvSpPr txBox="1"/>
            <p:nvPr/>
          </p:nvSpPr>
          <p:spPr>
            <a:xfrm>
              <a:off x="827584" y="2562458"/>
              <a:ext cx="31683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zh-TW" altLang="zh-TW" sz="1800" b="1" dirty="0" smtClean="0">
                  <a:solidFill>
                    <a:srgbClr val="002060"/>
                  </a:solidFill>
                </a:rPr>
                <a:t> Add VPN configuration</a:t>
              </a:r>
              <a:endParaRPr lang="zh-TW" altLang="en-US" sz="1800" b="1" dirty="0" smtClean="0">
                <a:solidFill>
                  <a:srgbClr val="002060"/>
                </a:solidFill>
                <a:sym typeface="Microsoft JhengHei"/>
              </a:endParaRPr>
            </a:p>
          </p:txBody>
        </p:sp>
        <p:sp>
          <p:nvSpPr>
            <p:cNvPr id="25" name="文字方塊 24"/>
            <p:cNvSpPr txBox="1"/>
            <p:nvPr/>
          </p:nvSpPr>
          <p:spPr>
            <a:xfrm>
              <a:off x="827585" y="3210530"/>
              <a:ext cx="31683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buClr>
                  <a:srgbClr val="FFFFFF"/>
                </a:buClr>
                <a:buSzPts val="2000"/>
              </a:pPr>
              <a:r>
                <a:rPr lang="en-US" altLang="zh-TW" sz="1800" b="1" dirty="0" smtClean="0">
                  <a:solidFill>
                    <a:srgbClr val="002060"/>
                  </a:solidFill>
                </a:rPr>
                <a:t>The type should be L2TP</a:t>
              </a:r>
              <a:endParaRPr lang="en-US" altLang="zh-TW" sz="1800" dirty="0">
                <a:solidFill>
                  <a:srgbClr val="002060"/>
                </a:solidFill>
              </a:endParaRPr>
            </a:p>
          </p:txBody>
        </p:sp>
        <p:sp>
          <p:nvSpPr>
            <p:cNvPr id="26" name="文字方塊 25"/>
            <p:cNvSpPr txBox="1"/>
            <p:nvPr/>
          </p:nvSpPr>
          <p:spPr>
            <a:xfrm>
              <a:off x="899592" y="3723878"/>
              <a:ext cx="30963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buClr>
                  <a:srgbClr val="FFFFFF"/>
                </a:buClr>
                <a:buSzPts val="2000"/>
              </a:pPr>
              <a:r>
                <a:rPr lang="en-US" altLang="zh-TW" sz="1600" b="1" dirty="0" smtClean="0">
                  <a:solidFill>
                    <a:srgbClr val="002060"/>
                  </a:solidFill>
                </a:rPr>
                <a:t> Insert credential &amp; Secret (pre-shared key)  </a:t>
              </a:r>
              <a:endParaRPr lang="en-US" altLang="zh-TW" sz="1600" dirty="0">
                <a:solidFill>
                  <a:srgbClr val="002060"/>
                </a:solidFill>
              </a:endParaRPr>
            </a:p>
          </p:txBody>
        </p:sp>
      </p:grpSp>
      <p:sp>
        <p:nvSpPr>
          <p:cNvPr id="461" name="Shape 461"/>
          <p:cNvSpPr txBox="1">
            <a:spLocks noGrp="1"/>
          </p:cNvSpPr>
          <p:nvPr>
            <p:ph type="title"/>
          </p:nvPr>
        </p:nvSpPr>
        <p:spPr>
          <a:xfrm>
            <a:off x="0" y="123478"/>
            <a:ext cx="9144000" cy="66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zh-TW" dirty="0"/>
              <a:t>Use iOS to connect </a:t>
            </a:r>
            <a:r>
              <a:rPr lang="en-US" altLang="zh-TW" dirty="0" smtClean="0"/>
              <a:t>to </a:t>
            </a:r>
            <a:r>
              <a:rPr lang="zh-TW" dirty="0" smtClean="0"/>
              <a:t>VPN</a:t>
            </a:r>
            <a:endParaRPr sz="40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endParaRPr sz="40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7" name="Shape 4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6216" y="952725"/>
            <a:ext cx="2152650" cy="3820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Shape 478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4139952" y="952725"/>
            <a:ext cx="2152649" cy="38209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Shape 483"/>
          <p:cNvSpPr txBox="1">
            <a:spLocks noGrp="1"/>
          </p:cNvSpPr>
          <p:nvPr>
            <p:ph type="title"/>
          </p:nvPr>
        </p:nvSpPr>
        <p:spPr>
          <a:xfrm>
            <a:off x="0" y="123478"/>
            <a:ext cx="9144000" cy="66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zh-TW" sz="3600" dirty="0"/>
              <a:t>New iOS app will soon </a:t>
            </a:r>
            <a:r>
              <a:rPr lang="en-US" altLang="zh-TW" sz="3600" dirty="0" smtClean="0"/>
              <a:t>be available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endParaRPr dirty="0"/>
          </a:p>
        </p:txBody>
      </p:sp>
      <p:pic>
        <p:nvPicPr>
          <p:cNvPr id="484" name="Shape 4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4925" y="958100"/>
            <a:ext cx="2149275" cy="3820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Shape 4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91750" y="958100"/>
            <a:ext cx="2149275" cy="3820943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Shape 486"/>
          <p:cNvSpPr/>
          <p:nvPr/>
        </p:nvSpPr>
        <p:spPr>
          <a:xfrm>
            <a:off x="251519" y="1014375"/>
            <a:ext cx="3816425" cy="1269343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zh-TW" sz="1800" b="1" dirty="0">
                <a:solidFill>
                  <a:schemeClr val="lt1"/>
                </a:solidFill>
              </a:rPr>
              <a:t>Create the secure connection to the NAS via QNAP proprietary VPN protocol - QBelt</a:t>
            </a:r>
            <a:r>
              <a:rPr lang="zh-TW" sz="1800" b="1" dirty="0" smtClean="0">
                <a:solidFill>
                  <a:schemeClr val="lt1"/>
                </a:solidFill>
              </a:rPr>
              <a:t>.</a:t>
            </a:r>
            <a:endParaRPr sz="1800" b="1" dirty="0">
              <a:solidFill>
                <a:schemeClr val="lt1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51520" y="2355726"/>
            <a:ext cx="37444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330200">
              <a:buClr>
                <a:srgbClr val="002060"/>
              </a:buClr>
              <a:buSzPts val="1600"/>
              <a:buFont typeface="Wingdings" pitchFamily="2" charset="2"/>
              <a:buChar char="u"/>
            </a:pPr>
            <a:r>
              <a:rPr lang="en-US" altLang="zh-TW" sz="1600" b="1" dirty="0" smtClean="0">
                <a:solidFill>
                  <a:srgbClr val="002060"/>
                </a:solidFill>
              </a:rPr>
              <a:t>Search the surrounding QNAP NAS. </a:t>
            </a:r>
          </a:p>
          <a:p>
            <a:pPr marL="457200" lvl="0" indent="-330200">
              <a:buClr>
                <a:srgbClr val="002060"/>
              </a:buClr>
              <a:buSzPts val="1600"/>
              <a:buFont typeface="Wingdings" pitchFamily="2" charset="2"/>
              <a:buChar char="u"/>
            </a:pPr>
            <a:r>
              <a:rPr lang="en-US" altLang="zh-TW" sz="1600" b="1" dirty="0" smtClean="0">
                <a:solidFill>
                  <a:srgbClr val="002060"/>
                </a:solidFill>
              </a:rPr>
              <a:t>Use this VPN connection to access other NAS (credential required) </a:t>
            </a:r>
          </a:p>
          <a:p>
            <a:pPr marL="457200" lvl="0" indent="-330200">
              <a:buClr>
                <a:srgbClr val="002060"/>
              </a:buClr>
              <a:buSzPts val="1600"/>
              <a:buFont typeface="Wingdings" pitchFamily="2" charset="2"/>
              <a:buChar char="u"/>
            </a:pPr>
            <a:r>
              <a:rPr lang="en-US" altLang="zh-TW" sz="1600" b="1" dirty="0" smtClean="0">
                <a:solidFill>
                  <a:srgbClr val="002060"/>
                </a:solidFill>
              </a:rPr>
              <a:t>Create the next VPN tunnel via original VPN connection.</a:t>
            </a:r>
          </a:p>
          <a:p>
            <a:pPr marL="457200" lvl="0" indent="-342900">
              <a:buClr>
                <a:srgbClr val="002060"/>
              </a:buClr>
              <a:buSzPts val="1800"/>
              <a:buFont typeface="Wingdings" pitchFamily="2" charset="2"/>
              <a:buChar char="u"/>
            </a:pPr>
            <a:r>
              <a:rPr lang="en-US" altLang="zh-TW" sz="1600" b="1" dirty="0" smtClean="0">
                <a:solidFill>
                  <a:srgbClr val="002060"/>
                </a:solidFill>
              </a:rPr>
              <a:t>Launch other app through the secure VPN connection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副標題 4"/>
          <p:cNvSpPr>
            <a:spLocks noGrp="1"/>
          </p:cNvSpPr>
          <p:nvPr>
            <p:ph type="subTitle" idx="1"/>
          </p:nvPr>
        </p:nvSpPr>
        <p:spPr>
          <a:xfrm>
            <a:off x="35496" y="3579862"/>
            <a:ext cx="8604448" cy="1080632"/>
          </a:xfrm>
        </p:spPr>
        <p:txBody>
          <a:bodyPr/>
          <a:lstStyle/>
          <a:p>
            <a:pPr marL="0" algn="l"/>
            <a:r>
              <a:rPr lang="zh-TW" altLang="zh-TW" sz="3600" dirty="0" smtClean="0">
                <a:latin typeface="+mj-lt"/>
              </a:rPr>
              <a:t>Let your NAS connect to remote NAS/ VPN server via the VPN Client function</a:t>
            </a:r>
            <a:endParaRPr lang="zh-TW" altLang="en-US" sz="3600" dirty="0">
              <a:latin typeface="+mj-lt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title"/>
          </p:nvPr>
        </p:nvSpPr>
        <p:spPr>
          <a:xfrm>
            <a:off x="0" y="123478"/>
            <a:ext cx="9144000" cy="66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zh-TW" sz="3400" dirty="0"/>
              <a:t>Your NAS can </a:t>
            </a:r>
            <a:r>
              <a:rPr lang="en-US" altLang="zh-TW" sz="3600" dirty="0" smtClean="0"/>
              <a:t>reach almost everywhere</a:t>
            </a:r>
            <a:endParaRPr sz="34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7" name="Shape 4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11080" y="1131590"/>
            <a:ext cx="6097424" cy="34517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sp>
        <p:nvSpPr>
          <p:cNvPr id="498" name="Shape 498"/>
          <p:cNvSpPr/>
          <p:nvPr/>
        </p:nvSpPr>
        <p:spPr>
          <a:xfrm>
            <a:off x="107504" y="971450"/>
            <a:ext cx="2886600" cy="3688800"/>
          </a:xfrm>
          <a:prstGeom prst="roundRect">
            <a:avLst>
              <a:gd name="adj" fmla="val 5891"/>
            </a:avLst>
          </a:prstGeom>
          <a:solidFill>
            <a:srgbClr val="DAEEF3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Shape 499"/>
          <p:cNvSpPr/>
          <p:nvPr/>
        </p:nvSpPr>
        <p:spPr>
          <a:xfrm>
            <a:off x="215208" y="2533974"/>
            <a:ext cx="2628600" cy="4356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zh-TW" sz="18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PPTP</a:t>
            </a:r>
            <a:endParaRPr sz="18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Shape 500"/>
          <p:cNvSpPr/>
          <p:nvPr/>
        </p:nvSpPr>
        <p:spPr>
          <a:xfrm>
            <a:off x="215208" y="3063973"/>
            <a:ext cx="2628600" cy="4356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zh-TW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L2TP / IPsec</a:t>
            </a:r>
            <a:endParaRPr sz="18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Shape 501"/>
          <p:cNvSpPr/>
          <p:nvPr/>
        </p:nvSpPr>
        <p:spPr>
          <a:xfrm>
            <a:off x="215208" y="3593971"/>
            <a:ext cx="2628600" cy="4356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zh-TW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OpenVPN</a:t>
            </a:r>
            <a:endParaRPr sz="18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Shape 502"/>
          <p:cNvSpPr txBox="1"/>
          <p:nvPr/>
        </p:nvSpPr>
        <p:spPr>
          <a:xfrm>
            <a:off x="210757" y="1059582"/>
            <a:ext cx="2628600" cy="13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zh-TW" sz="1600" b="1" dirty="0">
                <a:solidFill>
                  <a:srgbClr val="002060"/>
                </a:solidFill>
              </a:rPr>
              <a:t>Your </a:t>
            </a:r>
            <a:r>
              <a:rPr lang="en-US" altLang="zh-TW" sz="1600" b="1" dirty="0" smtClean="0">
                <a:solidFill>
                  <a:srgbClr val="002060"/>
                </a:solidFill>
              </a:rPr>
              <a:t>NAS</a:t>
            </a:r>
            <a:r>
              <a:rPr lang="zh-TW" sz="1600" b="1" dirty="0" smtClean="0">
                <a:solidFill>
                  <a:srgbClr val="002060"/>
                </a:solidFill>
              </a:rPr>
              <a:t> </a:t>
            </a:r>
            <a:r>
              <a:rPr lang="zh-TW" sz="1600" b="1" dirty="0">
                <a:solidFill>
                  <a:srgbClr val="002060"/>
                </a:solidFill>
              </a:rPr>
              <a:t>can connect to another </a:t>
            </a:r>
            <a:r>
              <a:rPr lang="en-US" altLang="zh-TW" sz="1600" b="1" dirty="0" smtClean="0">
                <a:solidFill>
                  <a:srgbClr val="002060"/>
                </a:solidFill>
              </a:rPr>
              <a:t>VPN</a:t>
            </a:r>
            <a:r>
              <a:rPr lang="zh-TW" sz="1600" b="1" dirty="0" smtClean="0">
                <a:solidFill>
                  <a:srgbClr val="002060"/>
                </a:solidFill>
              </a:rPr>
              <a:t> </a:t>
            </a:r>
            <a:r>
              <a:rPr lang="zh-TW" sz="1600" b="1" dirty="0">
                <a:solidFill>
                  <a:srgbClr val="002060"/>
                </a:solidFill>
              </a:rPr>
              <a:t>easier.</a:t>
            </a:r>
            <a:r>
              <a:rPr lang="zh-TW" sz="1600" b="1" i="0" u="none" strike="noStrike" cap="none" dirty="0">
                <a:solidFill>
                  <a:srgbClr val="002060"/>
                </a:solidFill>
              </a:rPr>
              <a:t> (</a:t>
            </a:r>
            <a:r>
              <a:rPr lang="zh-TW" sz="1600" b="1" dirty="0">
                <a:solidFill>
                  <a:srgbClr val="002060"/>
                </a:solidFill>
              </a:rPr>
              <a:t>Y</a:t>
            </a:r>
            <a:r>
              <a:rPr lang="zh-TW" sz="1600" b="1" i="0" u="none" strike="noStrike" cap="none" dirty="0">
                <a:solidFill>
                  <a:srgbClr val="002060"/>
                </a:solidFill>
              </a:rPr>
              <a:t>ours</a:t>
            </a:r>
            <a:r>
              <a:rPr lang="zh-TW" sz="1600" b="1" dirty="0">
                <a:solidFill>
                  <a:srgbClr val="002060"/>
                </a:solidFill>
              </a:rPr>
              <a:t> /</a:t>
            </a:r>
            <a:r>
              <a:rPr lang="zh-TW" sz="1600" b="1" i="0" u="none" strike="noStrike" cap="none" dirty="0">
                <a:solidFill>
                  <a:srgbClr val="002060"/>
                </a:solidFill>
              </a:rPr>
              <a:t> </a:t>
            </a:r>
            <a:r>
              <a:rPr lang="zh-TW" sz="1600" b="1" dirty="0">
                <a:solidFill>
                  <a:srgbClr val="002060"/>
                </a:solidFill>
              </a:rPr>
              <a:t>shared NAS from your friend / public VPN server)</a:t>
            </a:r>
            <a:endParaRPr sz="1600" b="1" i="0" u="none" strike="noStrike" cap="none" dirty="0">
              <a:solidFill>
                <a:srgbClr val="002060"/>
              </a:solidFill>
            </a:endParaRPr>
          </a:p>
        </p:txBody>
      </p:sp>
      <p:sp>
        <p:nvSpPr>
          <p:cNvPr id="503" name="Shape 503"/>
          <p:cNvSpPr/>
          <p:nvPr/>
        </p:nvSpPr>
        <p:spPr>
          <a:xfrm>
            <a:off x="215208" y="4123978"/>
            <a:ext cx="2628600" cy="4356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zh-TW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QBelt (QNAP only)</a:t>
            </a:r>
            <a:endParaRPr sz="18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Shape 508"/>
          <p:cNvSpPr txBox="1">
            <a:spLocks noGrp="1"/>
          </p:cNvSpPr>
          <p:nvPr>
            <p:ph type="title"/>
          </p:nvPr>
        </p:nvSpPr>
        <p:spPr>
          <a:xfrm>
            <a:off x="0" y="123478"/>
            <a:ext cx="9144000" cy="66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zh-TW" dirty="0"/>
              <a:t>Support all </a:t>
            </a:r>
            <a:r>
              <a:rPr lang="zh-TW" sz="4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VPN</a:t>
            </a:r>
            <a:r>
              <a:rPr lang="zh-TW" dirty="0"/>
              <a:t>-</a:t>
            </a:r>
            <a:r>
              <a:rPr lang="zh-TW" sz="4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Client </a:t>
            </a:r>
            <a:r>
              <a:rPr lang="zh-TW" dirty="0"/>
              <a:t>format</a:t>
            </a:r>
            <a:endParaRPr sz="40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9" name="Shape 5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03304" y="1130937"/>
            <a:ext cx="6033192" cy="34106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grpSp>
        <p:nvGrpSpPr>
          <p:cNvPr id="510" name="Shape 510"/>
          <p:cNvGrpSpPr/>
          <p:nvPr/>
        </p:nvGrpSpPr>
        <p:grpSpPr>
          <a:xfrm>
            <a:off x="107504" y="1235754"/>
            <a:ext cx="2837729" cy="3280212"/>
            <a:chOff x="1181293" y="1316886"/>
            <a:chExt cx="2819403" cy="3280212"/>
          </a:xfrm>
        </p:grpSpPr>
        <p:sp>
          <p:nvSpPr>
            <p:cNvPr id="511" name="Shape 511"/>
            <p:cNvSpPr/>
            <p:nvPr/>
          </p:nvSpPr>
          <p:spPr>
            <a:xfrm>
              <a:off x="1181296" y="1316886"/>
              <a:ext cx="2819400" cy="718944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F243E"/>
                </a:buClr>
                <a:buSzPts val="1600"/>
                <a:buFont typeface="Arial"/>
                <a:buNone/>
              </a:pPr>
              <a:r>
                <a:rPr lang="zh-TW" sz="1800" b="1" dirty="0">
                  <a:solidFill>
                    <a:srgbClr val="FFFFFF"/>
                  </a:solidFill>
                </a:rPr>
                <a:t>Set the necessary VPN parameter</a:t>
              </a:r>
              <a:endParaRPr sz="18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Shape 512"/>
            <p:cNvSpPr/>
            <p:nvPr/>
          </p:nvSpPr>
          <p:spPr>
            <a:xfrm>
              <a:off x="1181293" y="2173930"/>
              <a:ext cx="2819400" cy="1019944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F243E"/>
                </a:buClr>
                <a:buSzPts val="1600"/>
                <a:buFont typeface="Arial"/>
                <a:buNone/>
              </a:pPr>
              <a:r>
                <a:rPr lang="zh-TW" sz="1700" b="1" dirty="0">
                  <a:solidFill>
                    <a:srgbClr val="FFFFFF"/>
                  </a:solidFill>
                </a:rPr>
                <a:t>Allows your NAS to use this VPN as the system default gateway.</a:t>
              </a:r>
              <a:endParaRPr sz="17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Shape 513"/>
            <p:cNvSpPr/>
            <p:nvPr/>
          </p:nvSpPr>
          <p:spPr>
            <a:xfrm>
              <a:off x="1181293" y="3331974"/>
              <a:ext cx="2819400" cy="1265124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lvl="0">
                <a:buClr>
                  <a:srgbClr val="0F243E"/>
                </a:buClr>
                <a:buSzPts val="1600"/>
              </a:pPr>
              <a:r>
                <a:rPr lang="zh-TW" sz="1800" b="1" dirty="0">
                  <a:solidFill>
                    <a:srgbClr val="FFFFFF"/>
                  </a:solidFill>
                </a:rPr>
                <a:t>Allows other </a:t>
              </a:r>
              <a:r>
                <a:rPr lang="en-US" altLang="zh-TW" sz="1800" b="1" dirty="0" smtClean="0">
                  <a:solidFill>
                    <a:srgbClr val="FFFFFF"/>
                  </a:solidFill>
                </a:rPr>
                <a:t>local networked devices </a:t>
              </a:r>
              <a:r>
                <a:rPr lang="zh-TW" sz="1800" b="1" dirty="0" smtClean="0">
                  <a:solidFill>
                    <a:srgbClr val="FFFFFF"/>
                  </a:solidFill>
                </a:rPr>
                <a:t>connect </a:t>
              </a:r>
              <a:r>
                <a:rPr lang="zh-TW" sz="1800" b="1" dirty="0">
                  <a:solidFill>
                    <a:srgbClr val="FFFFFF"/>
                  </a:solidFill>
                </a:rPr>
                <a:t>to the same VPN connection</a:t>
              </a:r>
              <a:r>
                <a:rPr lang="zh-TW" sz="1800" b="1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sz="18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Shape 518"/>
          <p:cNvSpPr txBox="1">
            <a:spLocks noGrp="1"/>
          </p:cNvSpPr>
          <p:nvPr>
            <p:ph type="title"/>
          </p:nvPr>
        </p:nvSpPr>
        <p:spPr>
          <a:xfrm>
            <a:off x="0" y="115550"/>
            <a:ext cx="9144000" cy="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zh-TW" sz="3200" dirty="0"/>
              <a:t>Request for </a:t>
            </a:r>
            <a:r>
              <a:rPr lang="en-US" altLang="zh-TW" sz="3200" dirty="0" smtClean="0"/>
              <a:t>secure </a:t>
            </a:r>
            <a:r>
              <a:rPr lang="zh-TW" sz="3200" dirty="0" smtClean="0"/>
              <a:t>backup </a:t>
            </a:r>
            <a:r>
              <a:rPr lang="zh-TW" sz="3200" dirty="0"/>
              <a:t>between 2 NAS</a:t>
            </a:r>
            <a:endParaRPr sz="32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3383868" y="1187791"/>
            <a:ext cx="2376264" cy="913640"/>
            <a:chOff x="3347864" y="1059582"/>
            <a:chExt cx="2376264" cy="913640"/>
          </a:xfrm>
        </p:grpSpPr>
        <p:sp>
          <p:nvSpPr>
            <p:cNvPr id="10" name="Shape 392"/>
            <p:cNvSpPr/>
            <p:nvPr/>
          </p:nvSpPr>
          <p:spPr>
            <a:xfrm>
              <a:off x="3347864" y="1059582"/>
              <a:ext cx="2376264" cy="720080"/>
            </a:xfrm>
            <a:prstGeom prst="rect">
              <a:avLst/>
            </a:prstGeom>
            <a:solidFill>
              <a:schemeClr val="accent2">
                <a:lumMod val="10000"/>
                <a:lumOff val="90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Shape 393"/>
            <p:cNvSpPr/>
            <p:nvPr/>
          </p:nvSpPr>
          <p:spPr>
            <a:xfrm rot="10800000">
              <a:off x="4340202" y="1635646"/>
              <a:ext cx="391588" cy="337576"/>
            </a:xfrm>
            <a:prstGeom prst="triangle">
              <a:avLst>
                <a:gd name="adj" fmla="val 50000"/>
              </a:avLst>
            </a:prstGeom>
            <a:solidFill>
              <a:schemeClr val="accent2">
                <a:lumMod val="10000"/>
                <a:lumOff val="90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2" name="圖片 11" descr="p38-0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979713" y="2555157"/>
            <a:ext cx="1260000" cy="252000"/>
          </a:xfrm>
          <a:prstGeom prst="rect">
            <a:avLst/>
          </a:prstGeom>
        </p:spPr>
      </p:pic>
      <p:pic>
        <p:nvPicPr>
          <p:cNvPr id="13" name="Shape 524" descr="C:\Users\user\Desktop\0110\17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35398" y="1785438"/>
            <a:ext cx="1826250" cy="1415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hape 526" descr="C:\Users\user\Desktop\0110\17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504" y="1840921"/>
            <a:ext cx="1826250" cy="1415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Shape 527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2372266" y="2012393"/>
            <a:ext cx="543550" cy="54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Shape 528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6044674" y="2012393"/>
            <a:ext cx="543550" cy="54355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Shape 529"/>
          <p:cNvSpPr txBox="1"/>
          <p:nvPr/>
        </p:nvSpPr>
        <p:spPr>
          <a:xfrm>
            <a:off x="3419872" y="1182431"/>
            <a:ext cx="2304256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96D7"/>
              </a:buClr>
              <a:buSzPts val="1800"/>
              <a:buFont typeface="Roboto"/>
              <a:buNone/>
            </a:pPr>
            <a:r>
              <a:rPr lang="zh-TW" sz="2000" b="1" i="0" u="none" strike="noStrike" cap="none" dirty="0" smtClean="0">
                <a:solidFill>
                  <a:srgbClr val="3996D7"/>
                </a:solidFill>
                <a:latin typeface="+mj-lt"/>
                <a:ea typeface="Roboto"/>
                <a:cs typeface="Roboto"/>
                <a:sym typeface="Roboto"/>
              </a:rPr>
              <a:t>QBelt</a:t>
            </a:r>
            <a:r>
              <a:rPr lang="en-US" altLang="zh-TW" sz="2000" b="1" i="0" u="none" strike="noStrike" cap="none" dirty="0" smtClean="0">
                <a:solidFill>
                  <a:srgbClr val="3996D7"/>
                </a:solidFill>
                <a:latin typeface="+mj-lt"/>
                <a:ea typeface="Roboto"/>
                <a:cs typeface="Roboto"/>
                <a:sym typeface="Roboto"/>
              </a:rPr>
              <a:t> VPN </a:t>
            </a:r>
            <a:endParaRPr sz="2000" b="1" i="0" u="none" strike="noStrike" cap="none" dirty="0">
              <a:solidFill>
                <a:srgbClr val="3996D7"/>
              </a:solidFill>
              <a:latin typeface="+mj-lt"/>
              <a:ea typeface="Roboto"/>
              <a:cs typeface="Roboto"/>
              <a:sym typeface="Roboto"/>
            </a:endParaRPr>
          </a:p>
        </p:txBody>
      </p:sp>
      <p:pic>
        <p:nvPicPr>
          <p:cNvPr id="18" name="圖片 17" descr="p38-0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9832" y="2411927"/>
            <a:ext cx="2880320" cy="502429"/>
          </a:xfrm>
          <a:prstGeom prst="rect">
            <a:avLst/>
          </a:prstGeom>
        </p:spPr>
      </p:pic>
      <p:pic>
        <p:nvPicPr>
          <p:cNvPr id="19" name="圖片 18" descr="p38-02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0702" y="2195903"/>
            <a:ext cx="821462" cy="914402"/>
          </a:xfrm>
          <a:prstGeom prst="rect">
            <a:avLst/>
          </a:prstGeom>
        </p:spPr>
      </p:pic>
      <p:pic>
        <p:nvPicPr>
          <p:cNvPr id="20" name="圖片 19" descr="p38-0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280" y="2519125"/>
            <a:ext cx="1260000" cy="252000"/>
          </a:xfrm>
          <a:prstGeom prst="rect">
            <a:avLst/>
          </a:prstGeom>
        </p:spPr>
      </p:pic>
      <p:pic>
        <p:nvPicPr>
          <p:cNvPr id="21" name="圖片 20" descr="P1.3-03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3808" y="3276023"/>
            <a:ext cx="3456384" cy="1095927"/>
          </a:xfrm>
          <a:prstGeom prst="rect">
            <a:avLst/>
          </a:prstGeom>
        </p:spPr>
      </p:pic>
      <p:sp>
        <p:nvSpPr>
          <p:cNvPr id="22" name="Shape 529"/>
          <p:cNvSpPr txBox="1"/>
          <p:nvPr/>
        </p:nvSpPr>
        <p:spPr>
          <a:xfrm>
            <a:off x="3347864" y="1470463"/>
            <a:ext cx="2448272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96D7"/>
              </a:buClr>
              <a:buSzPts val="1800"/>
              <a:buFont typeface="Roboto"/>
              <a:buNone/>
            </a:pPr>
            <a:r>
              <a:rPr lang="en-US" altLang="zh-TW" b="1" i="0" u="none" strike="noStrike" cap="none" dirty="0" smtClean="0">
                <a:solidFill>
                  <a:schemeClr val="accent2">
                    <a:lumMod val="75000"/>
                    <a:lumOff val="25000"/>
                  </a:schemeClr>
                </a:solidFill>
                <a:latin typeface="+mj-lt"/>
                <a:ea typeface="Roboto"/>
                <a:cs typeface="Roboto"/>
                <a:sym typeface="Roboto"/>
              </a:rPr>
              <a:t>Secures your Data</a:t>
            </a:r>
            <a:endParaRPr b="1" i="0" u="none" strike="noStrike" cap="none" dirty="0">
              <a:solidFill>
                <a:schemeClr val="accent2">
                  <a:lumMod val="75000"/>
                  <a:lumOff val="25000"/>
                </a:schemeClr>
              </a:solidFill>
              <a:latin typeface="+mj-lt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Shape 529"/>
          <p:cNvSpPr txBox="1">
            <a:spLocks noGrp="1"/>
          </p:cNvSpPr>
          <p:nvPr>
            <p:ph type="title"/>
          </p:nvPr>
        </p:nvSpPr>
        <p:spPr>
          <a:xfrm>
            <a:off x="0" y="123478"/>
            <a:ext cx="9144000" cy="66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zh-TW"/>
              <a:t>Detail connect log of</a:t>
            </a:r>
            <a:r>
              <a:rPr lang="zh-TW"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VPN Client</a:t>
            </a:r>
            <a:endParaRPr sz="4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0" name="Shape 5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93163" y="964121"/>
            <a:ext cx="6757676" cy="382092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0" y="123478"/>
            <a:ext cx="9144000" cy="66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zh-TW" sz="3800" dirty="0"/>
              <a:t>What is VPN?</a:t>
            </a:r>
            <a:endParaRPr sz="38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Verdana"/>
              <a:buNone/>
            </a:pPr>
            <a:endParaRPr sz="38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5" name="Shape 115"/>
          <p:cNvGrpSpPr/>
          <p:nvPr/>
        </p:nvGrpSpPr>
        <p:grpSpPr>
          <a:xfrm>
            <a:off x="684255" y="1035099"/>
            <a:ext cx="6767378" cy="1633565"/>
            <a:chOff x="1188311" y="1251123"/>
            <a:chExt cx="6767378" cy="1633565"/>
          </a:xfrm>
        </p:grpSpPr>
        <p:pic>
          <p:nvPicPr>
            <p:cNvPr id="116" name="Shape 116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1188311" y="1251123"/>
              <a:ext cx="6767378" cy="16335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7" name="Shape 117"/>
            <p:cNvSpPr txBox="1"/>
            <p:nvPr/>
          </p:nvSpPr>
          <p:spPr>
            <a:xfrm>
              <a:off x="4572000" y="2067694"/>
              <a:ext cx="1368152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zh-TW" sz="12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UNENCRYPTED</a:t>
              </a:r>
              <a:endParaRPr sz="12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8" name="Shape 118"/>
          <p:cNvGrpSpPr/>
          <p:nvPr/>
        </p:nvGrpSpPr>
        <p:grpSpPr>
          <a:xfrm>
            <a:off x="612447" y="2876556"/>
            <a:ext cx="8530666" cy="1687017"/>
            <a:chOff x="612447" y="2876556"/>
            <a:chExt cx="8530666" cy="1687017"/>
          </a:xfrm>
        </p:grpSpPr>
        <p:pic>
          <p:nvPicPr>
            <p:cNvPr id="119" name="Shape 119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>
              <a:off x="612447" y="2876556"/>
              <a:ext cx="8530666" cy="16870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0" name="Shape 120"/>
            <p:cNvSpPr txBox="1"/>
            <p:nvPr/>
          </p:nvSpPr>
          <p:spPr>
            <a:xfrm>
              <a:off x="2771800" y="3867894"/>
              <a:ext cx="1296144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zh-TW" sz="12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ENCRYPTED</a:t>
              </a:r>
              <a:endParaRPr sz="12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Shape 121"/>
            <p:cNvSpPr txBox="1"/>
            <p:nvPr/>
          </p:nvSpPr>
          <p:spPr>
            <a:xfrm>
              <a:off x="5508104" y="3867894"/>
              <a:ext cx="1368152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zh-TW" sz="12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ANONYMOUS</a:t>
              </a:r>
              <a:endParaRPr sz="12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 54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131840" y="987574"/>
            <a:ext cx="5924550" cy="3289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544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3240772" y="3702958"/>
            <a:ext cx="1418733" cy="887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546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5868144" y="3846974"/>
            <a:ext cx="1691268" cy="6641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群組 12"/>
          <p:cNvGrpSpPr/>
          <p:nvPr/>
        </p:nvGrpSpPr>
        <p:grpSpPr>
          <a:xfrm>
            <a:off x="4536916" y="3939902"/>
            <a:ext cx="1440160" cy="459789"/>
            <a:chOff x="3851920" y="3651870"/>
            <a:chExt cx="1440160" cy="459789"/>
          </a:xfrm>
        </p:grpSpPr>
        <p:pic>
          <p:nvPicPr>
            <p:cNvPr id="14" name="Shape 545"/>
            <p:cNvPicPr preferRelativeResize="0"/>
            <p:nvPr/>
          </p:nvPicPr>
          <p:blipFill>
            <a:blip r:embed="rId6"/>
            <a:stretch>
              <a:fillRect/>
            </a:stretch>
          </p:blipFill>
          <p:spPr>
            <a:xfrm>
              <a:off x="3851920" y="3651870"/>
              <a:ext cx="1296144" cy="4597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文字方塊 14"/>
            <p:cNvSpPr txBox="1"/>
            <p:nvPr/>
          </p:nvSpPr>
          <p:spPr>
            <a:xfrm>
              <a:off x="4211960" y="3774966"/>
              <a:ext cx="10801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50" b="1" dirty="0" smtClean="0">
                  <a:solidFill>
                    <a:schemeClr val="bg1"/>
                  </a:solidFill>
                </a:rPr>
                <a:t>VPN Tunnel</a:t>
              </a:r>
              <a:endParaRPr lang="zh-TW" altLang="en-US" sz="105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2016636" y="3939902"/>
            <a:ext cx="1440160" cy="459789"/>
            <a:chOff x="1331640" y="3651870"/>
            <a:chExt cx="1440160" cy="459789"/>
          </a:xfrm>
        </p:grpSpPr>
        <p:pic>
          <p:nvPicPr>
            <p:cNvPr id="17" name="Shape 545"/>
            <p:cNvPicPr preferRelativeResize="0"/>
            <p:nvPr/>
          </p:nvPicPr>
          <p:blipFill>
            <a:blip r:embed="rId6"/>
            <a:stretch>
              <a:fillRect/>
            </a:stretch>
          </p:blipFill>
          <p:spPr>
            <a:xfrm>
              <a:off x="1331640" y="3651870"/>
              <a:ext cx="1296144" cy="4597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文字方塊 17"/>
            <p:cNvSpPr txBox="1"/>
            <p:nvPr/>
          </p:nvSpPr>
          <p:spPr>
            <a:xfrm>
              <a:off x="1691680" y="3774966"/>
              <a:ext cx="10801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50" b="1" dirty="0" smtClean="0">
                  <a:solidFill>
                    <a:schemeClr val="bg1"/>
                  </a:solidFill>
                </a:rPr>
                <a:t>VPN Tunnel</a:t>
              </a:r>
              <a:endParaRPr lang="zh-TW" altLang="en-US" sz="105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9" name="Picture 6" descr="cross-platform.png"/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b="20726"/>
          <a:stretch>
            <a:fillRect/>
          </a:stretch>
        </p:blipFill>
        <p:spPr>
          <a:xfrm>
            <a:off x="0" y="3435846"/>
            <a:ext cx="2202034" cy="1152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圖片 19" descr="對話框-0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0875" y="1337624"/>
            <a:ext cx="4136810" cy="2458262"/>
          </a:xfrm>
          <a:prstGeom prst="rect">
            <a:avLst/>
          </a:prstGeom>
        </p:spPr>
      </p:pic>
      <p:sp>
        <p:nvSpPr>
          <p:cNvPr id="21" name="文字方塊 20"/>
          <p:cNvSpPr txBox="1"/>
          <p:nvPr/>
        </p:nvSpPr>
        <p:spPr>
          <a:xfrm>
            <a:off x="395536" y="1635646"/>
            <a:ext cx="3024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chemeClr val="dk1"/>
              </a:buClr>
              <a:buSzPts val="4000"/>
            </a:pPr>
            <a:r>
              <a:rPr lang="en-US" altLang="zh-TW" sz="2400" b="1" dirty="0" smtClean="0">
                <a:solidFill>
                  <a:schemeClr val="lt1"/>
                </a:solidFill>
              </a:rPr>
              <a:t>integrated with the service provider - </a:t>
            </a:r>
            <a:r>
              <a:rPr lang="en-US" altLang="zh-TW" sz="2400" b="1" dirty="0" err="1" smtClean="0">
                <a:solidFill>
                  <a:schemeClr val="lt1"/>
                </a:solidFill>
              </a:rPr>
              <a:t>VyprVPN</a:t>
            </a:r>
            <a:endParaRPr lang="en-US" altLang="zh-TW" sz="1600" b="1" dirty="0" smtClean="0"/>
          </a:p>
        </p:txBody>
      </p:sp>
      <p:sp>
        <p:nvSpPr>
          <p:cNvPr id="535" name="Shape 535"/>
          <p:cNvSpPr txBox="1">
            <a:spLocks noGrp="1"/>
          </p:cNvSpPr>
          <p:nvPr>
            <p:ph type="title"/>
          </p:nvPr>
        </p:nvSpPr>
        <p:spPr>
          <a:xfrm>
            <a:off x="0" y="132800"/>
            <a:ext cx="9144000" cy="6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zh-TW"/>
              <a:t>Cross the world with your </a:t>
            </a:r>
            <a:r>
              <a:rPr lang="zh-TW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NAS !</a:t>
            </a:r>
            <a:endParaRPr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ctrTitle"/>
          </p:nvPr>
        </p:nvSpPr>
        <p:spPr>
          <a:xfrm>
            <a:off x="0" y="1131590"/>
            <a:ext cx="9143999" cy="2052599"/>
          </a:xfrm>
        </p:spPr>
        <p:txBody>
          <a:bodyPr/>
          <a:lstStyle/>
          <a:p>
            <a:r>
              <a:rPr lang="en-US" altLang="zh-TW" sz="5200" dirty="0" smtClean="0"/>
              <a:t>QVPN</a:t>
            </a:r>
            <a:r>
              <a:rPr lang="zh-TW" altLang="en-US" sz="5200" dirty="0" smtClean="0"/>
              <a:t> </a:t>
            </a:r>
            <a:r>
              <a:rPr lang="en-US" altLang="zh-TW" sz="5200" dirty="0" smtClean="0"/>
              <a:t>is Your Best Choice</a:t>
            </a:r>
            <a:endParaRPr lang="zh-TW" altLang="en-US" sz="52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 txBox="1">
            <a:spLocks noGrp="1"/>
          </p:cNvSpPr>
          <p:nvPr>
            <p:ph type="title"/>
          </p:nvPr>
        </p:nvSpPr>
        <p:spPr>
          <a:xfrm>
            <a:off x="0" y="123478"/>
            <a:ext cx="9144000" cy="66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zh-TW"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QNAP QVPN 優勢分析</a:t>
            </a:r>
            <a:endParaRPr sz="4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53" name="Shape 553"/>
          <p:cNvGraphicFramePr/>
          <p:nvPr/>
        </p:nvGraphicFramePr>
        <p:xfrm>
          <a:off x="182571" y="1042806"/>
          <a:ext cx="8712975" cy="3707535"/>
        </p:xfrm>
        <a:graphic>
          <a:graphicData uri="http://schemas.openxmlformats.org/drawingml/2006/table">
            <a:tbl>
              <a:tblPr firstRow="1" bandRow="1">
                <a:noFill/>
                <a:tableStyleId>{E4DF3272-0210-439B-888A-19BC558EAB43}</a:tableStyleId>
              </a:tblPr>
              <a:tblGrid>
                <a:gridCol w="2880325"/>
                <a:gridCol w="3317125"/>
                <a:gridCol w="2515525"/>
              </a:tblGrid>
              <a:tr h="67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Arial"/>
                        <a:buNone/>
                      </a:pPr>
                      <a:r>
                        <a:rPr lang="zh-TW" sz="1800" b="1" u="none" strike="noStrike" cap="non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1400" u="none" strike="noStrike" cap="none"/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Arial"/>
                        <a:buNone/>
                      </a:pPr>
                      <a:r>
                        <a:rPr lang="zh-TW" sz="1800" b="1" u="none" strike="noStrike" cap="non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QNAP QTS 4.3.</a:t>
                      </a:r>
                      <a:r>
                        <a:rPr lang="zh-TW" sz="1800" u="none" strike="noStrike" cap="none"/>
                        <a:t>5</a:t>
                      </a:r>
                      <a:endParaRPr sz="1800" b="1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Arial"/>
                        <a:buNone/>
                      </a:pPr>
                      <a:r>
                        <a:rPr lang="zh-TW" sz="1800" b="1" u="none" strike="noStrike" cap="non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Synology DSM 6.2</a:t>
                      </a:r>
                      <a:endParaRPr sz="1800" b="1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0" marR="95250" marT="95250" marB="95250" anchor="ctr"/>
                </a:tc>
              </a:tr>
              <a:tr h="571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zh-TW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專屬的VPN協定</a:t>
                      </a:r>
                      <a:endParaRPr sz="1200" b="1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0" marR="95250" marT="95250" marB="95250" anchor="ctr"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zh-TW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Qbelt專屬協定</a:t>
                      </a:r>
                      <a:endParaRPr sz="1200" b="1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0" marR="95250" marT="95250" marB="95250" anchor="ctr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zh-TW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無</a:t>
                      </a:r>
                      <a:endParaRPr sz="1200" b="1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0" marR="95250" marT="95250" marB="95250" anchor="ctr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24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zh-TW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專屬的連線工具及手機App</a:t>
                      </a:r>
                      <a:endParaRPr sz="1200" b="1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0" marR="95250" marT="95250" marB="952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zh-TW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支援 Windows, MacOS, </a:t>
                      </a:r>
                      <a:br>
                        <a:rPr lang="zh-TW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zh-TW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Andriod, iOS 等多客戶端</a:t>
                      </a:r>
                      <a:endParaRPr sz="1200" b="1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0" marR="95250" marT="95250" marB="95250" anchor="ctr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zh-TW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無</a:t>
                      </a:r>
                      <a:endParaRPr sz="1200" b="1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0" marR="95250" marT="95250" marB="95250" anchor="ctr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39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zh-TW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配置恰當的DNS</a:t>
                      </a:r>
                      <a:endParaRPr sz="1200" b="1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0" marR="95250" marT="95250" marB="95250" anchor="ctr"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Char char="●"/>
                      </a:pPr>
                      <a:r>
                        <a:rPr lang="zh-TW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多種市面上的公有DNS替您偵測可連性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Char char="●"/>
                      </a:pPr>
                      <a:r>
                        <a:rPr lang="zh-TW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NAS的配置 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Char char="●"/>
                      </a:pPr>
                      <a:r>
                        <a:rPr lang="zh-TW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手動指定</a:t>
                      </a:r>
                      <a:endParaRPr sz="1200" b="1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0" marR="95250" marT="95250" marB="95250" anchor="ctr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●"/>
                      </a:pPr>
                      <a:r>
                        <a:rPr lang="zh-TW" sz="12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NAS的配置 </a:t>
                      </a:r>
                      <a:endParaRPr sz="1200" b="1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●"/>
                      </a:pPr>
                      <a:r>
                        <a:rPr lang="zh-TW" sz="12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手動指定</a:t>
                      </a:r>
                      <a:endParaRPr sz="1200" b="1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0" marR="95250" marT="95250" marB="95250" anchor="ctr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84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zh-TW" sz="12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無須架點到全世界, </a:t>
                      </a:r>
                      <a:br>
                        <a:rPr lang="zh-TW" sz="12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zh-TW" sz="12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(整合第三方VPN服務</a:t>
                      </a:r>
                      <a:r>
                        <a:rPr lang="zh-TW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)</a:t>
                      </a:r>
                      <a:endParaRPr sz="1200" b="1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0" marR="95250" marT="95250" marB="952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zh-TW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有專屬整合App可直接啟動, </a:t>
                      </a:r>
                      <a:br>
                        <a:rPr lang="zh-TW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zh-TW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也可手動設定連線其他服務商</a:t>
                      </a:r>
                      <a:endParaRPr sz="1200" b="1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0" marR="95250" marT="95250" marB="95250" anchor="ctr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zh-TW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無專屬整合的便利性, </a:t>
                      </a:r>
                      <a:br>
                        <a:rPr lang="zh-TW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zh-TW" sz="1200" b="1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只能</a:t>
                      </a:r>
                      <a:r>
                        <a:rPr lang="zh-TW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透過手動設置</a:t>
                      </a:r>
                      <a:endParaRPr sz="1200" b="1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0" marR="95250" marT="95250" marB="95250" anchor="ctr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54" name="Shape 554" descr="C:\Users\user\Desktop\20170928_Virtualization Station 直播\勝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46358">
            <a:off x="5736914" y="1821228"/>
            <a:ext cx="379006" cy="379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Shape 555" descr="C:\Users\user\Desktop\20170928_Virtualization Station 直播\勝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46358">
            <a:off x="5736914" y="3196677"/>
            <a:ext cx="379006" cy="379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Shape 556" descr="C:\Users\user\Desktop\20170928_Virtualization Station 直播\勝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46358">
            <a:off x="5772239" y="4237027"/>
            <a:ext cx="379006" cy="379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Shape 557" descr="C:\Users\user\Desktop\20170928_Virtualization Station 直播\勝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46358">
            <a:off x="5736914" y="2384803"/>
            <a:ext cx="379006" cy="379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Shape 562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目前開發計畫</a:t>
            </a:r>
            <a:endParaRPr/>
          </a:p>
        </p:txBody>
      </p:sp>
      <p:sp>
        <p:nvSpPr>
          <p:cNvPr id="563" name="Shape 563"/>
          <p:cNvSpPr txBox="1">
            <a:spLocks noGrp="1"/>
          </p:cNvSpPr>
          <p:nvPr>
            <p:ph type="body" idx="1"/>
          </p:nvPr>
        </p:nvSpPr>
        <p:spPr>
          <a:xfrm>
            <a:off x="248300" y="1195525"/>
            <a:ext cx="8520600" cy="38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icrosoft JhengHei"/>
              <a:buChar char="•"/>
            </a:pPr>
            <a:r>
              <a:rPr lang="zh-TW" b="1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QVPN service v2.0</a:t>
            </a:r>
            <a:r>
              <a:rPr lang="zh-TW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(RD預計2/14釋出給DQV驗證)</a:t>
            </a:r>
            <a:endParaRPr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icrosoft JhengHei"/>
              <a:buChar char="○"/>
            </a:pPr>
            <a:r>
              <a:rPr lang="zh-TW" sz="1100" u="sng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3"/>
              </a:rPr>
              <a:t>15532</a:t>
            </a:r>
            <a:r>
              <a:rPr lang="zh-TW" sz="11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</a:t>
            </a:r>
            <a:r>
              <a:rPr lang="zh-TW" sz="1100" u="sng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3"/>
              </a:rPr>
              <a:t>[QVPN Service] QNAP proprietary VPN protocol - Qbelt</a:t>
            </a:r>
            <a:endParaRPr sz="11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914400" lvl="1" indent="-298450" rtl="0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icrosoft JhengHei"/>
              <a:buChar char="○"/>
            </a:pPr>
            <a:r>
              <a:rPr lang="zh-TW" sz="1100" u="sng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4"/>
              </a:rPr>
              <a:t>12628</a:t>
            </a:r>
            <a:r>
              <a:rPr lang="zh-TW" sz="11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</a:t>
            </a:r>
            <a:r>
              <a:rPr lang="zh-TW" sz="1100" u="sng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4"/>
              </a:rPr>
              <a:t>[API Request] API for QVPN_Device_Client related.</a:t>
            </a:r>
            <a:endParaRPr sz="11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914400" lvl="1" indent="-298450" rtl="0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icrosoft JhengHei"/>
              <a:buChar char="○"/>
            </a:pPr>
            <a:r>
              <a:rPr lang="zh-TW" sz="1100" u="sng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5"/>
              </a:rPr>
              <a:t>11931</a:t>
            </a:r>
            <a:r>
              <a:rPr lang="zh-TW" sz="11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</a:t>
            </a:r>
            <a:r>
              <a:rPr lang="zh-TW" sz="1100" u="sng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5"/>
              </a:rPr>
              <a:t>[QVPN Service] Outgoing network interface supports virtual switch</a:t>
            </a:r>
            <a:endParaRPr sz="11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914400" lvl="1" indent="-298450" rtl="0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icrosoft JhengHei"/>
              <a:buChar char="○"/>
            </a:pPr>
            <a:r>
              <a:rPr lang="zh-TW" sz="1100" u="sng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6"/>
              </a:rPr>
              <a:t>11925</a:t>
            </a:r>
            <a:r>
              <a:rPr lang="zh-TW" sz="11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</a:t>
            </a:r>
            <a:r>
              <a:rPr lang="zh-TW" sz="1100" u="sng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6"/>
              </a:rPr>
              <a:t>[QVPN Service] The wizard of DNS setting. (Include Public DNS detect automatically, Pass the DNS from the destination server, Manually assign)</a:t>
            </a:r>
            <a:endParaRPr sz="11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914400" lvl="1" indent="-298450" rtl="0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icrosoft JhengHei"/>
              <a:buChar char="○"/>
            </a:pPr>
            <a:r>
              <a:rPr lang="zh-TW" sz="1100" u="sng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7"/>
              </a:rPr>
              <a:t>12051</a:t>
            </a:r>
            <a:r>
              <a:rPr lang="zh-TW" sz="11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</a:t>
            </a:r>
            <a:r>
              <a:rPr lang="zh-TW" sz="1100" u="sng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7"/>
              </a:rPr>
              <a:t>[API request] Provide the VPN related info via myQNAPcloud</a:t>
            </a:r>
            <a:endParaRPr sz="11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914400" lvl="1" indent="-298450" rtl="0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icrosoft JhengHei"/>
              <a:buChar char="○"/>
            </a:pPr>
            <a:r>
              <a:rPr lang="zh-TW" sz="1100" u="sng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8"/>
              </a:rPr>
              <a:t>11926</a:t>
            </a:r>
            <a:r>
              <a:rPr lang="zh-TW" sz="11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</a:t>
            </a:r>
            <a:r>
              <a:rPr lang="zh-TW" sz="1100" u="sng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8"/>
              </a:rPr>
              <a:t>[QVPN service] 列表清單重新調整 + 訊息優化</a:t>
            </a:r>
            <a:endParaRPr sz="11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914400" lvl="1" indent="-298450" rtl="0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icrosoft JhengHei"/>
              <a:buChar char="○"/>
            </a:pPr>
            <a:r>
              <a:rPr lang="zh-TW" sz="1100" u="sng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9"/>
              </a:rPr>
              <a:t>11930</a:t>
            </a:r>
            <a:r>
              <a:rPr lang="zh-TW" sz="11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</a:t>
            </a:r>
            <a:r>
              <a:rPr lang="zh-TW" sz="1100" u="sng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9"/>
              </a:rPr>
              <a:t>[QVPN Service] Connection list &amp; connection log欄位新增 (device info / Tx / Tx rate / Rx / Rx Rate)</a:t>
            </a:r>
            <a:endParaRPr sz="11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342900" rtl="0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icrosoft JhengHei"/>
              <a:buChar char="•"/>
            </a:pPr>
            <a:r>
              <a:rPr lang="zh-TW" b="1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Nagarro outsourcing</a:t>
            </a:r>
            <a:r>
              <a:rPr lang="zh-TW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endParaRPr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914400" lvl="1" indent="-3111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icrosoft JhengHei"/>
              <a:buChar char="○"/>
            </a:pPr>
            <a:r>
              <a:rPr lang="zh-TW" sz="13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1/12~1/12: drop1 (DQV剛測完, 目前仍有很多P1問題在解: 31隻, P1+ P2 mojor 80隻, 目前Nagarro把RD leader派來台灣直接與RD/DQV接口解問題與看bug)</a:t>
            </a:r>
            <a:endParaRPr sz="13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914400" lvl="1" indent="-3111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icrosoft JhengHei"/>
              <a:buChar char="○"/>
            </a:pPr>
            <a:r>
              <a:rPr lang="zh-TW" sz="13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2/09: drop 3 (all functions without multi-language infrastructure)</a:t>
            </a:r>
            <a:endParaRPr sz="13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914400" lvl="1" indent="-3111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icrosoft JhengHei"/>
              <a:buChar char="○"/>
            </a:pPr>
            <a:r>
              <a:rPr lang="zh-TW" sz="13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 more week for multi-language infrastructure and English String</a:t>
            </a:r>
            <a:endParaRPr sz="13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914400" lvl="1" indent="-3111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icrosoft JhengHei"/>
              <a:buChar char="○"/>
            </a:pPr>
            <a:r>
              <a:rPr lang="zh-TW" sz="13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Sam 拿到後即送多國翻譯, </a:t>
            </a:r>
            <a:r>
              <a:rPr lang="zh-TW" sz="13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預計</a:t>
            </a:r>
            <a:r>
              <a:rPr lang="zh-TW" sz="13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3/B~3/M可以送翻回來給我們自己RD上多國</a:t>
            </a:r>
            <a:endParaRPr sz="13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Shape 568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目前開發計畫</a:t>
            </a:r>
            <a:endParaRPr/>
          </a:p>
        </p:txBody>
      </p:sp>
      <p:sp>
        <p:nvSpPr>
          <p:cNvPr id="569" name="Shape 569"/>
          <p:cNvSpPr txBox="1">
            <a:spLocks noGrp="1"/>
          </p:cNvSpPr>
          <p:nvPr>
            <p:ph type="body" idx="1"/>
          </p:nvPr>
        </p:nvSpPr>
        <p:spPr>
          <a:xfrm>
            <a:off x="248300" y="1195525"/>
            <a:ext cx="8520600" cy="3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Microsoft JhengHei"/>
              <a:buChar char="•"/>
            </a:pPr>
            <a:r>
              <a:rPr lang="zh-TW" b="1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VPN app</a:t>
            </a:r>
            <a:endParaRPr b="1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Microsoft JhengHei"/>
              <a:buChar char="○"/>
            </a:pPr>
            <a:r>
              <a:rPr lang="zh-TW" sz="900" u="sng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15478</a:t>
            </a:r>
            <a:r>
              <a:rPr lang="zh-TW" sz="900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</a:rPr>
              <a:t>   </a:t>
            </a:r>
            <a:r>
              <a:rPr lang="zh-TW" sz="900" u="sng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QVPN-iOS first edition (the beta version after we take over the project from the outsourcing company)</a:t>
            </a:r>
            <a:endParaRPr sz="900" u="sng">
              <a:solidFill>
                <a:srgbClr val="43434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371600" lvl="2" indent="-292100" rtl="0">
              <a:spcBef>
                <a:spcPts val="3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Microsoft JhengHei"/>
              <a:buChar char="■"/>
            </a:pPr>
            <a:r>
              <a:rPr lang="zh-TW" sz="900" u="sng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</a:rPr>
              <a:t>support iOS11(iPhoneX), new QID implement, support multi-language...etc.</a:t>
            </a:r>
            <a:endParaRPr sz="900" u="sng">
              <a:solidFill>
                <a:srgbClr val="43434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914400" lvl="1" indent="-292100" rtl="0">
              <a:spcBef>
                <a:spcPts val="300"/>
              </a:spcBef>
              <a:spcAft>
                <a:spcPts val="0"/>
              </a:spcAft>
              <a:buClr>
                <a:srgbClr val="434343"/>
              </a:buClr>
              <a:buSzPts val="1000"/>
              <a:buChar char="○"/>
            </a:pPr>
            <a:r>
              <a:rPr lang="zh-TW" sz="900" u="sng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15579</a:t>
            </a:r>
            <a:r>
              <a:rPr lang="zh-TW" sz="900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</a:rPr>
              <a:t>   </a:t>
            </a:r>
            <a:r>
              <a:rPr lang="zh-TW" sz="900" u="sng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[QVPN-iOS] Add one more option QBelt when the user creates the tier-2 connection</a:t>
            </a:r>
            <a:endParaRPr sz="900" u="sng">
              <a:solidFill>
                <a:srgbClr val="43434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914400" lvl="1" indent="-292100" rtl="0">
              <a:spcBef>
                <a:spcPts val="300"/>
              </a:spcBef>
              <a:spcAft>
                <a:spcPts val="0"/>
              </a:spcAft>
              <a:buClr>
                <a:srgbClr val="434343"/>
              </a:buClr>
              <a:buSzPts val="1000"/>
              <a:buChar char="○"/>
            </a:pPr>
            <a:r>
              <a:rPr lang="zh-TW" sz="900" u="sng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15529</a:t>
            </a:r>
            <a:r>
              <a:rPr lang="zh-TW" sz="900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</a:rPr>
              <a:t>   </a:t>
            </a:r>
            <a:r>
              <a:rPr lang="zh-TW" sz="900" u="sng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[QVPN-Android] Upgrade the target-sdk-version of QVPN Android app to the version 8.0</a:t>
            </a:r>
            <a:endParaRPr sz="900" u="sng">
              <a:solidFill>
                <a:srgbClr val="43434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914400" lvl="1" indent="-292100" rtl="0">
              <a:spcBef>
                <a:spcPts val="300"/>
              </a:spcBef>
              <a:spcAft>
                <a:spcPts val="0"/>
              </a:spcAft>
              <a:buClr>
                <a:srgbClr val="434343"/>
              </a:buClr>
              <a:buSzPts val="1000"/>
              <a:buChar char="○"/>
            </a:pPr>
            <a:r>
              <a:rPr lang="zh-TW" sz="900" u="sng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  <a:hlinkClick r:id="rId6"/>
              </a:rPr>
              <a:t>15484</a:t>
            </a:r>
            <a:r>
              <a:rPr lang="zh-TW" sz="900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</a:rPr>
              <a:t>   </a:t>
            </a:r>
            <a:r>
              <a:rPr lang="zh-TW" sz="900" u="sng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  <a:hlinkClick r:id="rId6"/>
              </a:rPr>
              <a:t>QVPN-Android first edition (the beta version after we take over the project from the outsourcing company)</a:t>
            </a:r>
            <a:endParaRPr sz="900" u="sng">
              <a:solidFill>
                <a:srgbClr val="43434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914400" lvl="1" indent="-292100" rtl="0">
              <a:spcBef>
                <a:spcPts val="300"/>
              </a:spcBef>
              <a:spcAft>
                <a:spcPts val="0"/>
              </a:spcAft>
              <a:buClr>
                <a:srgbClr val="434343"/>
              </a:buClr>
              <a:buSzPts val="1000"/>
              <a:buChar char="○"/>
            </a:pPr>
            <a:r>
              <a:rPr lang="zh-TW" sz="900" u="sng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  <a:hlinkClick r:id="rId7"/>
              </a:rPr>
              <a:t>15582</a:t>
            </a:r>
            <a:r>
              <a:rPr lang="zh-TW" sz="900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</a:rPr>
              <a:t>   </a:t>
            </a:r>
            <a:r>
              <a:rPr lang="zh-TW" sz="900" u="sng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  <a:hlinkClick r:id="rId7"/>
              </a:rPr>
              <a:t>[QVPN-Android] Add one more option QBelt when the user creates the tier-2 connection</a:t>
            </a:r>
            <a:r>
              <a:rPr lang="zh-TW" sz="10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zh-TW" sz="10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endParaRPr sz="10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342900" rtl="0">
              <a:spcBef>
                <a:spcPts val="3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Microsoft JhengHei"/>
              <a:buChar char="•"/>
            </a:pPr>
            <a:r>
              <a:rPr lang="zh-TW" b="1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VPN utility</a:t>
            </a:r>
            <a:endParaRPr b="1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icrosoft JhengHei"/>
              <a:buChar char="○"/>
            </a:pPr>
            <a:r>
              <a:rPr lang="zh-TW" sz="900" u="sng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  <a:hlinkClick r:id="rId8"/>
              </a:rPr>
              <a:t>15486</a:t>
            </a:r>
            <a:r>
              <a:rPr lang="zh-TW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</a:t>
            </a:r>
            <a:r>
              <a:rPr lang="zh-TW" sz="900" u="sng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  <a:hlinkClick r:id="rId8"/>
              </a:rPr>
              <a:t>QVPN-Windows first edition (the beta version after we take over the project from the outsourcing company)</a:t>
            </a:r>
            <a:endParaRPr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1371600" lvl="2" indent="-317500" rtl="0">
              <a:spcBef>
                <a:spcPts val="3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icrosoft JhengHei"/>
              <a:buChar char="■"/>
            </a:pPr>
            <a:r>
              <a:rPr lang="zh-TW" sz="900" u="sng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</a:rPr>
              <a:t>QNAP signature, new QID implement, support multi-language...etc.</a:t>
            </a:r>
            <a:endParaRPr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914400" lvl="1" indent="-317500" rtl="0">
              <a:spcBef>
                <a:spcPts val="3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icrosoft JhengHei"/>
              <a:buChar char="○"/>
            </a:pPr>
            <a:r>
              <a:rPr lang="zh-TW" sz="900" u="sng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  <a:hlinkClick r:id="rId9"/>
              </a:rPr>
              <a:t>15584</a:t>
            </a:r>
            <a:r>
              <a:rPr lang="zh-TW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</a:t>
            </a:r>
            <a:r>
              <a:rPr lang="zh-TW" sz="900" u="sng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  <a:hlinkClick r:id="rId9"/>
              </a:rPr>
              <a:t>[QVPN-Windows] Add one more option QBelt when the user creates the tier-2 connection</a:t>
            </a:r>
            <a:endParaRPr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914400" lvl="1" indent="-317500" rtl="0">
              <a:spcBef>
                <a:spcPts val="3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icrosoft JhengHei"/>
              <a:buChar char="○"/>
            </a:pPr>
            <a:r>
              <a:rPr lang="zh-TW" sz="900" u="sng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  <a:hlinkClick r:id="rId10"/>
              </a:rPr>
              <a:t>15485</a:t>
            </a:r>
            <a:r>
              <a:rPr lang="zh-TW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</a:t>
            </a:r>
            <a:r>
              <a:rPr lang="zh-TW" sz="900" u="sng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  <a:hlinkClick r:id="rId10"/>
              </a:rPr>
              <a:t>QVPN-MacOS first edition (the beta version after we take over the project from the outsourcing company)</a:t>
            </a:r>
            <a:endParaRPr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914400" lvl="1" indent="-317500" rtl="0">
              <a:spcBef>
                <a:spcPts val="3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icrosoft JhengHei"/>
              <a:buChar char="○"/>
            </a:pPr>
            <a:r>
              <a:rPr lang="zh-TW" sz="900" u="sng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  <a:hlinkClick r:id="rId11"/>
              </a:rPr>
              <a:t>15583</a:t>
            </a:r>
            <a:r>
              <a:rPr lang="zh-TW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</a:t>
            </a:r>
            <a:r>
              <a:rPr lang="zh-TW" sz="900" u="sng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  <a:hlinkClick r:id="rId11"/>
              </a:rPr>
              <a:t>[QVPN-MacOS] Add one more option QBelt when the user creates the tier-2 connection</a:t>
            </a:r>
            <a:endParaRPr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Shape 574"/>
          <p:cNvSpPr txBox="1">
            <a:spLocks noGrp="1"/>
          </p:cNvSpPr>
          <p:nvPr>
            <p:ph type="title"/>
          </p:nvPr>
        </p:nvSpPr>
        <p:spPr>
          <a:xfrm>
            <a:off x="274207" y="491871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zh-TW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使用VPN存取周遭NAS-(myQNAPcloud connect)</a:t>
            </a:r>
            <a:endParaRPr sz="2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endParaRPr sz="3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5" name="Shape 5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4200" y="1249275"/>
            <a:ext cx="5741776" cy="38363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sp>
        <p:nvSpPr>
          <p:cNvPr id="576" name="Shape 576"/>
          <p:cNvSpPr/>
          <p:nvPr/>
        </p:nvSpPr>
        <p:spPr>
          <a:xfrm>
            <a:off x="6655425" y="1470100"/>
            <a:ext cx="2257200" cy="34041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1600"/>
              <a:buFont typeface="Arial"/>
              <a:buNone/>
            </a:pPr>
            <a:r>
              <a:rPr lang="zh-TW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透過您VPN所連上的NAS</a:t>
            </a:r>
            <a:endParaRPr sz="18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1600"/>
              <a:buFont typeface="Arial"/>
              <a:buNone/>
            </a:pPr>
            <a:endParaRPr sz="18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1600"/>
              <a:buFont typeface="Arial"/>
              <a:buNone/>
            </a:pPr>
            <a:endParaRPr sz="18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1600"/>
              <a:buFont typeface="Arial"/>
              <a:buNone/>
            </a:pPr>
            <a:endParaRPr sz="18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1600"/>
              <a:buFont typeface="Arial"/>
              <a:buNone/>
            </a:pPr>
            <a:r>
              <a:rPr lang="zh-TW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可搜尋出周遭的其他QNAP NAS, 並以此安全連線去連線其他NAS  </a:t>
            </a:r>
            <a:br>
              <a:rPr lang="zh-TW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zh-TW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(需各自的密碼) </a:t>
            </a:r>
            <a:endParaRPr sz="18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title"/>
          </p:nvPr>
        </p:nvSpPr>
        <p:spPr>
          <a:xfrm>
            <a:off x="0" y="123478"/>
            <a:ext cx="9144000" cy="66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3600"/>
              <a:t>When you connect through the VPN</a:t>
            </a:r>
            <a:endParaRPr sz="36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endParaRPr sz="3800"/>
          </a:p>
        </p:txBody>
      </p:sp>
      <p:pic>
        <p:nvPicPr>
          <p:cNvPr id="127" name="Shape 1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504" y="1059582"/>
            <a:ext cx="8784927" cy="3609069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Shape 129"/>
          <p:cNvSpPr txBox="1"/>
          <p:nvPr/>
        </p:nvSpPr>
        <p:spPr>
          <a:xfrm>
            <a:off x="3589175" y="2183075"/>
            <a:ext cx="2448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zh-TW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zh-TW" sz="1800" b="1"/>
              <a:t>nternet</a:t>
            </a:r>
            <a:r>
              <a:rPr lang="zh-TW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 Tunnel</a:t>
            </a: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Shape 108" descr="tunnel-02.png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2992288" y="2782429"/>
            <a:ext cx="3553292" cy="6534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/>
        </p:nvSpPr>
        <p:spPr>
          <a:xfrm>
            <a:off x="6696530" y="1347613"/>
            <a:ext cx="1992020" cy="2952328"/>
          </a:xfrm>
          <a:prstGeom prst="rect">
            <a:avLst/>
          </a:prstGeom>
          <a:solidFill>
            <a:srgbClr val="A2E6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66CC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Shape 135"/>
          <p:cNvSpPr/>
          <p:nvPr/>
        </p:nvSpPr>
        <p:spPr>
          <a:xfrm>
            <a:off x="6696530" y="3363837"/>
            <a:ext cx="1992020" cy="93610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Shape 136"/>
          <p:cNvSpPr/>
          <p:nvPr/>
        </p:nvSpPr>
        <p:spPr>
          <a:xfrm>
            <a:off x="4570474" y="1347613"/>
            <a:ext cx="2016224" cy="2952328"/>
          </a:xfrm>
          <a:prstGeom prst="rect">
            <a:avLst/>
          </a:prstGeom>
          <a:solidFill>
            <a:srgbClr val="A2E6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66CC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Shape 137"/>
          <p:cNvSpPr/>
          <p:nvPr/>
        </p:nvSpPr>
        <p:spPr>
          <a:xfrm>
            <a:off x="4570474" y="3363837"/>
            <a:ext cx="2016224" cy="93610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Shape 138"/>
          <p:cNvSpPr/>
          <p:nvPr/>
        </p:nvSpPr>
        <p:spPr>
          <a:xfrm>
            <a:off x="2411760" y="1347613"/>
            <a:ext cx="2016224" cy="2952328"/>
          </a:xfrm>
          <a:prstGeom prst="rect">
            <a:avLst/>
          </a:prstGeom>
          <a:solidFill>
            <a:srgbClr val="A2E6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66CC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Shape 139"/>
          <p:cNvSpPr/>
          <p:nvPr/>
        </p:nvSpPr>
        <p:spPr>
          <a:xfrm>
            <a:off x="2411760" y="3363837"/>
            <a:ext cx="2016224" cy="93610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Shape 140"/>
          <p:cNvSpPr/>
          <p:nvPr/>
        </p:nvSpPr>
        <p:spPr>
          <a:xfrm>
            <a:off x="395536" y="1347613"/>
            <a:ext cx="1872208" cy="2952328"/>
          </a:xfrm>
          <a:prstGeom prst="rect">
            <a:avLst/>
          </a:prstGeom>
          <a:solidFill>
            <a:srgbClr val="A2E6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66CC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Shape 141"/>
          <p:cNvSpPr/>
          <p:nvPr/>
        </p:nvSpPr>
        <p:spPr>
          <a:xfrm>
            <a:off x="395536" y="3363837"/>
            <a:ext cx="1872208" cy="93610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xfrm>
            <a:off x="0" y="123478"/>
            <a:ext cx="9144000" cy="66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zh-TW" dirty="0"/>
              <a:t>Who needs the VPN service </a:t>
            </a:r>
            <a:endParaRPr dirty="0"/>
          </a:p>
        </p:txBody>
      </p:sp>
      <p:sp>
        <p:nvSpPr>
          <p:cNvPr id="143" name="Shape 143"/>
          <p:cNvSpPr txBox="1"/>
          <p:nvPr/>
        </p:nvSpPr>
        <p:spPr>
          <a:xfrm>
            <a:off x="443143" y="3436792"/>
            <a:ext cx="1824600" cy="7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lt1"/>
              </a:buClr>
              <a:buSzPts val="2200"/>
            </a:pPr>
            <a:r>
              <a:rPr lang="en-US" altLang="zh-TW" sz="2000" b="1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Business-persons</a:t>
            </a:r>
            <a:endParaRPr lang="zh-TW" sz="2000" b="1" dirty="0">
              <a:solidFill>
                <a:schemeClr val="lt1"/>
              </a:solidFill>
              <a:latin typeface="+mj-lt"/>
              <a:ea typeface="Microsoft JhengHei"/>
              <a:cs typeface="Microsoft JhengHei"/>
            </a:endParaRPr>
          </a:p>
        </p:txBody>
      </p:sp>
      <p:sp>
        <p:nvSpPr>
          <p:cNvPr id="144" name="Shape 144"/>
          <p:cNvSpPr txBox="1"/>
          <p:nvPr/>
        </p:nvSpPr>
        <p:spPr>
          <a:xfrm>
            <a:off x="4534286" y="3448549"/>
            <a:ext cx="20886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</a:pPr>
            <a:r>
              <a:rPr lang="zh-TW" sz="2000" b="1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Sensitive data</a:t>
            </a:r>
            <a:endParaRPr sz="2000" b="1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</a:pPr>
            <a:r>
              <a:rPr lang="zh-TW" b="1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(Financial transaction)</a:t>
            </a:r>
            <a:endParaRPr b="1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</a:pPr>
            <a:endParaRPr sz="2200" b="1" dirty="0">
              <a:solidFill>
                <a:schemeClr val="lt1"/>
              </a:solidFill>
              <a:latin typeface="+mj-lt"/>
            </a:endParaRPr>
          </a:p>
        </p:txBody>
      </p:sp>
      <p:sp>
        <p:nvSpPr>
          <p:cNvPr id="145" name="Shape 145"/>
          <p:cNvSpPr txBox="1"/>
          <p:nvPr/>
        </p:nvSpPr>
        <p:spPr>
          <a:xfrm>
            <a:off x="2311892" y="3330634"/>
            <a:ext cx="2184900" cy="11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lt1"/>
              </a:buClr>
              <a:buSzPts val="2200"/>
            </a:pPr>
            <a:r>
              <a:rPr lang="zh-TW" sz="1800" b="1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Multi-National </a:t>
            </a:r>
            <a:r>
              <a:rPr lang="en-US" altLang="zh-TW" sz="1800" b="1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corporations</a:t>
            </a:r>
            <a:r>
              <a:rPr lang="zh-TW" sz="2200" b="1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/>
            </a:r>
            <a:br>
              <a:rPr lang="zh-TW" sz="2200" b="1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</a:br>
            <a:r>
              <a:rPr lang="zh-TW" sz="1300" b="1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(File exchange, Backup)</a:t>
            </a:r>
            <a:endParaRPr sz="1300" b="1" dirty="0">
              <a:solidFill>
                <a:schemeClr val="dk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</a:pPr>
            <a:endParaRPr sz="2200" b="1" dirty="0">
              <a:solidFill>
                <a:schemeClr val="lt1"/>
              </a:solidFill>
              <a:latin typeface="+mj-lt"/>
            </a:endParaRPr>
          </a:p>
        </p:txBody>
      </p:sp>
      <p:pic>
        <p:nvPicPr>
          <p:cNvPr id="146" name="Shape 1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7028" y="1563637"/>
            <a:ext cx="1388727" cy="164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Shape 1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83768" y="1409106"/>
            <a:ext cx="1820240" cy="1851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Shape 1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16016" y="1275606"/>
            <a:ext cx="2002817" cy="1946248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Shape 149"/>
          <p:cNvSpPr txBox="1"/>
          <p:nvPr/>
        </p:nvSpPr>
        <p:spPr>
          <a:xfrm>
            <a:off x="6648240" y="3444049"/>
            <a:ext cx="20886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</a:pPr>
            <a:r>
              <a:rPr lang="en-US" altLang="zh-TW" sz="2200" b="1" dirty="0" err="1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Gam</a:t>
            </a:r>
            <a:r>
              <a:rPr lang="zh-TW" sz="2200" b="1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er</a:t>
            </a:r>
            <a:r>
              <a:rPr lang="en-US" altLang="zh-TW" sz="2200" b="1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</a:t>
            </a:r>
            <a:endParaRPr sz="2200" b="1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</a:pPr>
            <a:r>
              <a:rPr lang="zh-TW" b="1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(Regional restrictions)</a:t>
            </a:r>
            <a:endParaRPr b="1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</a:pPr>
            <a:endParaRPr sz="2200" b="1" dirty="0">
              <a:solidFill>
                <a:schemeClr val="lt1"/>
              </a:solidFill>
              <a:latin typeface="+mj-lt"/>
            </a:endParaRPr>
          </a:p>
        </p:txBody>
      </p:sp>
      <p:pic>
        <p:nvPicPr>
          <p:cNvPr id="150" name="Shape 150"/>
          <p:cNvPicPr preferRelativeResize="0"/>
          <p:nvPr/>
        </p:nvPicPr>
        <p:blipFill rotWithShape="1">
          <a:blip r:embed="rId6">
            <a:alphaModFix/>
          </a:blip>
          <a:srcRect l="29769" r="29145" b="12559"/>
          <a:stretch/>
        </p:blipFill>
        <p:spPr>
          <a:xfrm>
            <a:off x="6876256" y="1635645"/>
            <a:ext cx="576064" cy="735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Shape 15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76256" y="2499741"/>
            <a:ext cx="576064" cy="57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Shape 15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525379" y="1927800"/>
            <a:ext cx="938536" cy="352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Shape 15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526434" y="2324708"/>
            <a:ext cx="925239" cy="391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Shape 154"/>
          <p:cNvPicPr preferRelativeResize="0"/>
          <p:nvPr/>
        </p:nvPicPr>
        <p:blipFill rotWithShape="1">
          <a:blip r:embed="rId10">
            <a:alphaModFix/>
          </a:blip>
          <a:srcRect t="3084" b="16151"/>
          <a:stretch/>
        </p:blipFill>
        <p:spPr>
          <a:xfrm>
            <a:off x="7527811" y="2756756"/>
            <a:ext cx="907885" cy="391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Shape 15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524328" y="1532621"/>
            <a:ext cx="951791" cy="3600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Shape 1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79913" y="1491630"/>
            <a:ext cx="5158567" cy="2860758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Shape 161"/>
          <p:cNvSpPr txBox="1">
            <a:spLocks noGrp="1"/>
          </p:cNvSpPr>
          <p:nvPr>
            <p:ph type="title"/>
          </p:nvPr>
        </p:nvSpPr>
        <p:spPr>
          <a:xfrm>
            <a:off x="0" y="202701"/>
            <a:ext cx="9144000" cy="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zh-TW"/>
              <a:t>VPN does make you feel secure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36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endParaRPr sz="4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Shape 162"/>
          <p:cNvSpPr/>
          <p:nvPr/>
        </p:nvSpPr>
        <p:spPr>
          <a:xfrm>
            <a:off x="395536" y="3567378"/>
            <a:ext cx="3899400" cy="443700"/>
          </a:xfrm>
          <a:prstGeom prst="roundRect">
            <a:avLst>
              <a:gd name="adj" fmla="val 16667"/>
            </a:avLst>
          </a:prstGeom>
          <a:solidFill>
            <a:srgbClr val="31859B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800" b="1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Reduces business travel </a:t>
            </a:r>
            <a:r>
              <a:rPr lang="zh-TW" sz="1800" b="1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costs</a:t>
            </a:r>
            <a:endParaRPr sz="1400" b="1" i="0" u="none" strike="noStrike" cap="none" dirty="0">
              <a:solidFill>
                <a:srgbClr val="FFFFFF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163" name="Shape 163"/>
          <p:cNvSpPr/>
          <p:nvPr/>
        </p:nvSpPr>
        <p:spPr>
          <a:xfrm>
            <a:off x="395536" y="3057797"/>
            <a:ext cx="3899400" cy="443700"/>
          </a:xfrm>
          <a:prstGeom prst="roundRect">
            <a:avLst>
              <a:gd name="adj" fmla="val 16667"/>
            </a:avLst>
          </a:prstGeom>
          <a:solidFill>
            <a:srgbClr val="31859B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800" b="1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Privacy protection</a:t>
            </a:r>
            <a:endParaRPr sz="1400" b="1" i="0" u="none" strike="noStrike" cap="none" dirty="0">
              <a:solidFill>
                <a:srgbClr val="FFFFFF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164" name="Shape 164"/>
          <p:cNvSpPr/>
          <p:nvPr/>
        </p:nvSpPr>
        <p:spPr>
          <a:xfrm>
            <a:off x="356136" y="1059583"/>
            <a:ext cx="3899400" cy="1368152"/>
          </a:xfrm>
          <a:prstGeom prst="roundRect">
            <a:avLst>
              <a:gd name="adj" fmla="val 11455"/>
            </a:avLst>
          </a:prstGeom>
          <a:solidFill>
            <a:srgbClr val="31859B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600" b="1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Offers the flexibility to employees to take advantage of the company`s Intranet over an existing Internet connection. (also between student and school)</a:t>
            </a:r>
            <a:endParaRPr sz="1600" b="1" i="0" u="none" strike="noStrike" cap="none" dirty="0">
              <a:solidFill>
                <a:srgbClr val="FFFFFF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165" name="Shape 165"/>
          <p:cNvSpPr/>
          <p:nvPr/>
        </p:nvSpPr>
        <p:spPr>
          <a:xfrm>
            <a:off x="356141" y="2493616"/>
            <a:ext cx="3899400" cy="498300"/>
          </a:xfrm>
          <a:prstGeom prst="roundRect">
            <a:avLst>
              <a:gd name="adj" fmla="val 16667"/>
            </a:avLst>
          </a:prstGeom>
          <a:solidFill>
            <a:srgbClr val="31859B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800" b="1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Secure communication is easier</a:t>
            </a:r>
            <a:endParaRPr sz="1400" b="1" i="0" u="none" strike="noStrike" cap="none" dirty="0">
              <a:solidFill>
                <a:srgbClr val="FFFFFF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166" name="Shape 166"/>
          <p:cNvSpPr/>
          <p:nvPr/>
        </p:nvSpPr>
        <p:spPr>
          <a:xfrm>
            <a:off x="395541" y="4076959"/>
            <a:ext cx="3899400" cy="583023"/>
          </a:xfrm>
          <a:prstGeom prst="roundRect">
            <a:avLst>
              <a:gd name="adj" fmla="val 16667"/>
            </a:avLst>
          </a:prstGeom>
          <a:solidFill>
            <a:srgbClr val="31859B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altLang="zh-TW" sz="1800" b="1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Access to regionally restricted contents </a:t>
            </a:r>
            <a:endParaRPr lang="zh-TW" sz="1800" b="1" dirty="0">
              <a:solidFill>
                <a:schemeClr val="lt1"/>
              </a:solidFill>
              <a:latin typeface="+mj-lt"/>
              <a:ea typeface="Microsoft JhengHei"/>
              <a:cs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subTitle" idx="1"/>
          </p:nvPr>
        </p:nvSpPr>
        <p:spPr>
          <a:xfrm>
            <a:off x="3550525" y="3291825"/>
            <a:ext cx="5593500" cy="14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Verdana"/>
              <a:buNone/>
            </a:pPr>
            <a:r>
              <a:rPr lang="zh-TW" sz="40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QVPN Service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Verdana"/>
              <a:buNone/>
            </a:pPr>
            <a:r>
              <a:rPr lang="zh-TW"/>
              <a:t>Build your </a:t>
            </a:r>
            <a:r>
              <a:rPr lang="zh-TW" sz="40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VPN </a:t>
            </a:r>
            <a:r>
              <a:rPr lang="zh-TW"/>
              <a:t>server</a:t>
            </a:r>
            <a:endParaRPr sz="40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>
            <a:spLocks noGrp="1"/>
          </p:cNvSpPr>
          <p:nvPr>
            <p:ph type="title"/>
          </p:nvPr>
        </p:nvSpPr>
        <p:spPr>
          <a:xfrm>
            <a:off x="1368152" y="-92546"/>
            <a:ext cx="4860032" cy="1368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dirty="0"/>
              <a:t>New topology of 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dirty="0" smtClean="0"/>
              <a:t>QVPN </a:t>
            </a:r>
            <a:r>
              <a:rPr lang="zh-TW" dirty="0"/>
              <a:t>Overview</a:t>
            </a:r>
            <a:endParaRPr sz="40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7" name="Shape 1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3648" y="1347614"/>
            <a:ext cx="5949258" cy="3464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圖片 5" descr="Bestchoice-0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209" y="435717"/>
            <a:ext cx="2029313" cy="623865"/>
          </a:xfrm>
          <a:prstGeom prst="rect">
            <a:avLst/>
          </a:prstGeom>
        </p:spPr>
      </p:pic>
      <p:pic>
        <p:nvPicPr>
          <p:cNvPr id="7" name="圖片 6" descr="Bestchoice-0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78591">
            <a:off x="8302932" y="133787"/>
            <a:ext cx="677131" cy="672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0105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0105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</TotalTime>
  <Words>1682</Words>
  <Application>Microsoft Office PowerPoint</Application>
  <PresentationFormat>如螢幕大小 (16:9)</PresentationFormat>
  <Paragraphs>243</Paragraphs>
  <Slides>45</Slides>
  <Notes>45</Notes>
  <HiddenSlides>4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45</vt:i4>
      </vt:variant>
    </vt:vector>
  </HeadingPairs>
  <TitlesOfParts>
    <vt:vector size="53" baseType="lpstr">
      <vt:lpstr>Arial</vt:lpstr>
      <vt:lpstr>新細明體</vt:lpstr>
      <vt:lpstr>Verdana</vt:lpstr>
      <vt:lpstr>Microsoft JhengHei</vt:lpstr>
      <vt:lpstr>Wingdings</vt:lpstr>
      <vt:lpstr>Roboto</vt:lpstr>
      <vt:lpstr>0105</vt:lpstr>
      <vt:lpstr>0105</vt:lpstr>
      <vt:lpstr>QNAP VPN (Virtual Private Network)</vt:lpstr>
      <vt:lpstr>投影片 2</vt:lpstr>
      <vt:lpstr>The general Internet style </vt:lpstr>
      <vt:lpstr>What is VPN? </vt:lpstr>
      <vt:lpstr>When you connect through the VPN </vt:lpstr>
      <vt:lpstr>Who needs the VPN service </vt:lpstr>
      <vt:lpstr>VPN does make you feel secure  </vt:lpstr>
      <vt:lpstr>投影片 8</vt:lpstr>
      <vt:lpstr>New topology of  QVPN Overview</vt:lpstr>
      <vt:lpstr>Q1, 2018 QNAP will release  proprietary VPN protocol - QBelt </vt:lpstr>
      <vt:lpstr>         QBelt VPN Server</vt:lpstr>
      <vt:lpstr>PPTP VPN Server</vt:lpstr>
      <vt:lpstr>L2TP VPN Server</vt:lpstr>
      <vt:lpstr>OpenVPN Server</vt:lpstr>
      <vt:lpstr>Select the suitable  DNS service</vt:lpstr>
      <vt:lpstr>Specify the user’s login privileges</vt:lpstr>
      <vt:lpstr>QNAP supported  protocol</vt:lpstr>
      <vt:lpstr>投影片 18</vt:lpstr>
      <vt:lpstr>The most common problems</vt:lpstr>
      <vt:lpstr>投影片 20</vt:lpstr>
      <vt:lpstr>Manually setup the router </vt:lpstr>
      <vt:lpstr>UPnP auto enables VPN port forwarding</vt:lpstr>
      <vt:lpstr>The best tool when IP is dynamic</vt:lpstr>
      <vt:lpstr>投影片 24</vt:lpstr>
      <vt:lpstr>Use Windows to connect to VPN </vt:lpstr>
      <vt:lpstr>Windows utility (myQNAPcloud connect) </vt:lpstr>
      <vt:lpstr>Windows utility (myQNAPcloud connect) </vt:lpstr>
      <vt:lpstr>New Windows utility will soon be available</vt:lpstr>
      <vt:lpstr>Use macOS to connect to VPN </vt:lpstr>
      <vt:lpstr>New macOS utility will soon be available</vt:lpstr>
      <vt:lpstr> Use Android to connect to VPN</vt:lpstr>
      <vt:lpstr>New Android app will soon be available</vt:lpstr>
      <vt:lpstr>Use iOS to connect to VPN </vt:lpstr>
      <vt:lpstr>New iOS app will soon be available </vt:lpstr>
      <vt:lpstr>投影片 35</vt:lpstr>
      <vt:lpstr>Your NAS can reach almost everywhere</vt:lpstr>
      <vt:lpstr>Support all VPN-Client format</vt:lpstr>
      <vt:lpstr>Request for secure backup between 2 NAS</vt:lpstr>
      <vt:lpstr>Detail connect log of VPN Client</vt:lpstr>
      <vt:lpstr>Cross the world with your NAS !</vt:lpstr>
      <vt:lpstr>QVPN is Your Best Choice</vt:lpstr>
      <vt:lpstr>QNAP QVPN 優勢分析</vt:lpstr>
      <vt:lpstr>目前開發計畫</vt:lpstr>
      <vt:lpstr>目前開發計畫</vt:lpstr>
      <vt:lpstr>使用VPN存取周遭NAS-(myQNAPcloud connect)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QNAP VPN (Virtual Private Network)</dc:title>
  <dc:creator>Yvonne Tsai</dc:creator>
  <cp:lastModifiedBy>Yvonne Tsai</cp:lastModifiedBy>
  <cp:revision>54</cp:revision>
  <dcterms:modified xsi:type="dcterms:W3CDTF">2018-02-09T02:04:04Z</dcterms:modified>
</cp:coreProperties>
</file>