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5143500" type="screen16x9"/>
  <p:notesSz cx="6858000" cy="9144000"/>
  <p:embeddedFontLst>
    <p:embeddedFont>
      <p:font typeface="Microsoft JhengHei" pitchFamily="34" charset="-120"/>
      <p:regular r:id="rId49"/>
      <p:bold r:id="rId50"/>
    </p:embeddedFont>
    <p:embeddedFont>
      <p:font typeface="Verdana" pitchFamily="34" charset="0"/>
      <p:regular r:id="rId51"/>
      <p:bold r:id="rId52"/>
      <p:italic r:id="rId53"/>
      <p:boldItalic r:id="rId54"/>
    </p:embeddedFont>
    <p:embeddedFont>
      <p:font typeface="Roboto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911352"/>
    <a:srgbClr val="0037A4"/>
    <a:srgbClr val="8214DC"/>
    <a:srgbClr val="FBC5F6"/>
  </p:clrMru>
</p:presentationPr>
</file>

<file path=ppt/tableStyles.xml><?xml version="1.0" encoding="utf-8"?>
<a:tblStyleLst xmlns:a="http://schemas.openxmlformats.org/drawingml/2006/main" def="{DFF82F54-4B58-4667-93D2-9C54EE432940}">
  <a:tblStyle styleId="{DFF82F54-4B58-4667-93D2-9C54EE43294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659A41-9E6A-4E85-B55A-B2234E06BF3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/>
          </a:solidFill>
        </a:fill>
      </a:tcStyle>
    </a:wholeTbl>
    <a:band1H>
      <a:tcTxStyle b="off" i="off"/>
      <a:tcStyle>
        <a:tcBdr/>
        <a:fill>
          <a:solidFill>
            <a:srgbClr val="E6E6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6E6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rgbClr val="000000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rgbClr val="000000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-653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要設VPN passthrough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lang="zh-TW" altLang="en-US" sz="11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需美化圖面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lang="zh-TW" altLang="en-US" sz="1200" b="1" i="0" u="none" strike="noStrike" cap="none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u"/>
            </a:pP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可搜尋出周遭的其他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NAS, </a:t>
            </a:r>
            <a:endParaRPr lang="zh-TW" altLang="en-US" sz="1100" b="1" i="0" u="none" strike="noStrike" cap="none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u"/>
            </a:pP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以此安全連線去連線周遭其他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(</a:t>
            </a: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需各自的密碼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), </a:t>
            </a:r>
            <a:endParaRPr lang="zh-TW" altLang="en-US" sz="1100" b="1" i="0" u="none" strike="noStrike" cap="none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u"/>
            </a:pP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再以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為媒介建立第三組連線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u"/>
            </a:pP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安全連線使用其他</a:t>
            </a:r>
            <a:r>
              <a:rPr lang="en-US" altLang="zh-TW" sz="11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endParaRPr lang="zh-TW" altLang="en-US" sz="1100" b="1" i="0" u="none" strike="noStrike" cap="none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data sent in a VPN network is encrypted since it travels through a public network to easily access the data. Once the data is encrypted, it is sent through the virtual tunnel.</a:t>
            </a: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2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985744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307529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5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72" name="Shape 7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"/>
            <a:ext cx="9143998" cy="514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23401" y="365187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3429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2857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D:\ING\20180208_QNAP虛擬私有網路(VPN)\內標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3851920" y="3435846"/>
            <a:ext cx="5292080" cy="129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" y="0"/>
            <a:ext cx="9144028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043608" y="3651870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0" y="3867894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6" y="0"/>
            <a:ext cx="9144026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-900608" y="3723878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7" name="Shape 37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"/>
            <a:ext cx="9144000" cy="5143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32" y="-18"/>
            <a:ext cx="9144032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68" r:id="rId7"/>
    <p:sldLayoutId id="2147483669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 descr="D:\工作進行中\20170911直播母版16比9\母片\2017_Think Big母版16比9_C內頁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2" y="-18"/>
            <a:ext cx="9144035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spec.qnap.com.tw/issues/11926" TargetMode="External"/><Relationship Id="rId3" Type="http://schemas.openxmlformats.org/officeDocument/2006/relationships/hyperlink" Target="http://spec.qnap.com.tw/issues/15532" TargetMode="External"/><Relationship Id="rId7" Type="http://schemas.openxmlformats.org/officeDocument/2006/relationships/hyperlink" Target="http://spec.qnap.com.tw/issues/12051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spec.qnap.com.tw/issues/11925" TargetMode="External"/><Relationship Id="rId5" Type="http://schemas.openxmlformats.org/officeDocument/2006/relationships/hyperlink" Target="http://spec.qnap.com.tw/issues/11931" TargetMode="External"/><Relationship Id="rId4" Type="http://schemas.openxmlformats.org/officeDocument/2006/relationships/hyperlink" Target="http://spec.qnap.com.tw/issues/12628" TargetMode="External"/><Relationship Id="rId9" Type="http://schemas.openxmlformats.org/officeDocument/2006/relationships/hyperlink" Target="http://spec.qnap.com.tw/issues/11930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spec.qnap.com.tw/issues/15486" TargetMode="External"/><Relationship Id="rId3" Type="http://schemas.openxmlformats.org/officeDocument/2006/relationships/hyperlink" Target="http://spec.qnap.com.tw/issues/15478" TargetMode="External"/><Relationship Id="rId7" Type="http://schemas.openxmlformats.org/officeDocument/2006/relationships/hyperlink" Target="http://spec.qnap.com.tw/issues/15582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spec.qnap.com.tw/issues/15484" TargetMode="External"/><Relationship Id="rId11" Type="http://schemas.openxmlformats.org/officeDocument/2006/relationships/hyperlink" Target="http://spec.qnap.com.tw/issues/15583" TargetMode="External"/><Relationship Id="rId5" Type="http://schemas.openxmlformats.org/officeDocument/2006/relationships/hyperlink" Target="http://spec.qnap.com.tw/issues/15529" TargetMode="External"/><Relationship Id="rId10" Type="http://schemas.openxmlformats.org/officeDocument/2006/relationships/hyperlink" Target="http://spec.qnap.com.tw/issues/15485" TargetMode="External"/><Relationship Id="rId4" Type="http://schemas.openxmlformats.org/officeDocument/2006/relationships/hyperlink" Target="http://spec.qnap.com.tw/issues/15579" TargetMode="External"/><Relationship Id="rId9" Type="http://schemas.openxmlformats.org/officeDocument/2006/relationships/hyperlink" Target="http://spec.qnap.com.tw/issues/1558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311700" y="321931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2400" b="1" i="0" u="none" strike="noStrike" cap="none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安全保證的網路體驗</a:t>
            </a:r>
            <a:endParaRPr sz="2400" b="1" i="0" u="none" strike="noStrike" cap="none">
              <a:solidFill>
                <a:srgbClr val="0071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311703" y="1418475"/>
            <a:ext cx="8520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800" i="0" u="none" strike="noStrike" cap="none">
                <a:solidFill>
                  <a:srgbClr val="002060"/>
                </a:solidFill>
              </a:rPr>
              <a:t>QNAP</a:t>
            </a:r>
            <a:r>
              <a:rPr lang="zh-TW" sz="4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4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虛擬私有網路(VPN)</a:t>
            </a:r>
            <a:endParaRPr sz="48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推出</a:t>
            </a:r>
            <a:r>
              <a:rPr lang="zh-TW" sz="3600" i="0" u="none" strike="noStrike" cap="none" dirty="0">
                <a:solidFill>
                  <a:schemeClr val="lt1"/>
                </a:solidFill>
              </a:rPr>
              <a:t>QNAP</a:t>
            </a: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專屬VPN協定 - </a:t>
            </a:r>
            <a:r>
              <a:rPr lang="zh-TW" sz="3600" i="0" u="none" strike="noStrike" cap="none" dirty="0">
                <a:solidFill>
                  <a:schemeClr val="lt1"/>
                </a:solidFill>
              </a:rPr>
              <a:t>QBelt</a:t>
            </a:r>
            <a:endParaRPr sz="3600" i="0" u="none" strike="noStrike" cap="none" dirty="0">
              <a:solidFill>
                <a:schemeClr val="lt1"/>
              </a:solidFill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398483" y="1059582"/>
            <a:ext cx="1869261" cy="3673447"/>
            <a:chOff x="395863" y="1059582"/>
            <a:chExt cx="1869261" cy="3673447"/>
          </a:xfrm>
        </p:grpSpPr>
        <p:pic>
          <p:nvPicPr>
            <p:cNvPr id="184" name="Shape 184" descr="P2-3_紫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95863" y="1059582"/>
              <a:ext cx="1869261" cy="3673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Shape 187"/>
            <p:cNvSpPr txBox="1"/>
            <p:nvPr/>
          </p:nvSpPr>
          <p:spPr>
            <a:xfrm>
              <a:off x="467544" y="2859782"/>
              <a:ext cx="1680900" cy="14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</a:pPr>
              <a:r>
                <a:rPr lang="zh-TW" altLang="en-US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安全的加密連線: </a:t>
              </a:r>
            </a:p>
            <a:p>
              <a:pPr marL="0" lvl="0" indent="0">
                <a:lnSpc>
                  <a:spcPct val="115000"/>
                </a:lnSpc>
                <a:spcBef>
                  <a:spcPts val="700"/>
                </a:spcBef>
              </a:pPr>
              <a:r>
                <a:rPr lang="zh-TW" altLang="en-US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利用DTLS建立SSL連線,  底層採用AES-256 bit 加密</a:t>
              </a: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ym typeface="Microsoft JhengHei"/>
              </a:endParaRPr>
            </a:p>
          </p:txBody>
        </p:sp>
        <p:pic>
          <p:nvPicPr>
            <p:cNvPr id="191" name="Shape 19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1560" y="1419622"/>
              <a:ext cx="1438390" cy="1108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/>
          <p:cNvGrpSpPr/>
          <p:nvPr/>
        </p:nvGrpSpPr>
        <p:grpSpPr>
          <a:xfrm>
            <a:off x="4766704" y="1059582"/>
            <a:ext cx="1869261" cy="3673447"/>
            <a:chOff x="4716343" y="1059582"/>
            <a:chExt cx="1869261" cy="3673447"/>
          </a:xfrm>
        </p:grpSpPr>
        <p:pic>
          <p:nvPicPr>
            <p:cNvPr id="19" name="Shape 184" descr="P2-3_紫.pn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4716343" y="1059582"/>
              <a:ext cx="1869261" cy="3673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Shape 189"/>
            <p:cNvSpPr txBox="1"/>
            <p:nvPr/>
          </p:nvSpPr>
          <p:spPr>
            <a:xfrm>
              <a:off x="5049588" y="2863770"/>
              <a:ext cx="1322612" cy="6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700"/>
                </a:spcAft>
                <a:buNone/>
              </a:pPr>
              <a:r>
                <a:rPr lang="zh-TW" sz="1600" b="1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各種裝置上的專屬連線</a:t>
              </a:r>
              <a:r>
                <a:rPr lang="zh-TW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工具</a:t>
              </a:r>
              <a:endParaRPr sz="1600" dirty="0">
                <a:solidFill>
                  <a:srgbClr val="F3F3F3"/>
                </a:solidFill>
              </a:endParaRPr>
            </a:p>
          </p:txBody>
        </p:sp>
        <p:pic>
          <p:nvPicPr>
            <p:cNvPr id="16" name="Picture 6" descr="cross-platfor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0032" y="1491630"/>
              <a:ext cx="1603401" cy="972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群組 25"/>
          <p:cNvGrpSpPr/>
          <p:nvPr/>
        </p:nvGrpSpPr>
        <p:grpSpPr>
          <a:xfrm>
            <a:off x="6951211" y="1059582"/>
            <a:ext cx="1869261" cy="3673447"/>
            <a:chOff x="6948591" y="1059582"/>
            <a:chExt cx="1869261" cy="3673447"/>
          </a:xfrm>
        </p:grpSpPr>
        <p:pic>
          <p:nvPicPr>
            <p:cNvPr id="20" name="Shape 184" descr="P2-3_紫.png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948591" y="1059582"/>
              <a:ext cx="1869261" cy="3673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Shape 190"/>
            <p:cNvSpPr txBox="1"/>
            <p:nvPr/>
          </p:nvSpPr>
          <p:spPr>
            <a:xfrm>
              <a:off x="7392216" y="2863770"/>
              <a:ext cx="1212232" cy="7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7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600" b="1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操作容易 , 快速</a:t>
              </a:r>
              <a:r>
                <a:rPr lang="zh-TW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上手</a:t>
              </a:r>
              <a:endParaRPr sz="1600" b="1" dirty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94" name="Shape 194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7164288" y="1707654"/>
              <a:ext cx="1482692" cy="974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圖片 17" descr="P10-1-1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4288" y="1347614"/>
              <a:ext cx="1313316" cy="779856"/>
            </a:xfrm>
            <a:prstGeom prst="rect">
              <a:avLst/>
            </a:prstGeom>
          </p:spPr>
        </p:pic>
      </p:grpSp>
      <p:grpSp>
        <p:nvGrpSpPr>
          <p:cNvPr id="28" name="群組 27"/>
          <p:cNvGrpSpPr/>
          <p:nvPr/>
        </p:nvGrpSpPr>
        <p:grpSpPr>
          <a:xfrm>
            <a:off x="2582991" y="1059582"/>
            <a:ext cx="1868466" cy="3673447"/>
            <a:chOff x="2555776" y="1059582"/>
            <a:chExt cx="1868466" cy="3673447"/>
          </a:xfrm>
        </p:grpSpPr>
        <p:pic>
          <p:nvPicPr>
            <p:cNvPr id="17" name="Shape 184" descr="P2-3_紫.png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2557225" y="1059582"/>
              <a:ext cx="1867017" cy="3673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2555776" y="1275817"/>
              <a:ext cx="1684186" cy="1351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Shape 187"/>
            <p:cNvSpPr txBox="1"/>
            <p:nvPr/>
          </p:nvSpPr>
          <p:spPr>
            <a:xfrm>
              <a:off x="2675076" y="2859782"/>
              <a:ext cx="1680900" cy="14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zh-TW" altLang="en-US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全新的</a:t>
              </a:r>
              <a:r>
                <a:rPr lang="en-US" altLang="zh-TW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VPN</a:t>
              </a:r>
              <a:r>
                <a:rPr lang="zh-TW" altLang="en-US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專屬協定</a:t>
              </a:r>
              <a:r>
                <a:rPr lang="en-US" altLang="zh-TW" sz="1600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: </a:t>
              </a:r>
              <a:endParaRPr lang="zh-TW" altLang="en-US" sz="1600" b="1" dirty="0" smtClean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>
                <a:lnSpc>
                  <a:spcPct val="115000"/>
                </a:lnSpc>
                <a:spcBef>
                  <a:spcPts val="700"/>
                </a:spcBef>
              </a:pPr>
              <a:r>
                <a:rPr lang="zh-TW" altLang="en-US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減少既有的</a:t>
              </a:r>
              <a:r>
                <a:rPr lang="en-US" altLang="zh-TW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VPN</a:t>
              </a:r>
              <a:r>
                <a:rPr lang="zh-TW" altLang="en-US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特徵值</a:t>
              </a:r>
              <a:r>
                <a:rPr lang="en-US" altLang="zh-TW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, </a:t>
              </a:r>
              <a:r>
                <a:rPr lang="zh-TW" altLang="en-US" b="1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降低被偵測的機會</a:t>
              </a:r>
              <a:endParaRPr lang="zh-TW" b="1" dirty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2" name="圖片 21" descr="P10-1-1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79913" y="2283718"/>
              <a:ext cx="463770" cy="576064"/>
            </a:xfrm>
            <a:prstGeom prst="rect">
              <a:avLst/>
            </a:prstGeom>
          </p:spPr>
        </p:pic>
      </p:grpSp>
      <p:pic>
        <p:nvPicPr>
          <p:cNvPr id="25" name="圖片 24" descr="Bestchoice-0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8264" y="339191"/>
            <a:ext cx="1872208" cy="576374"/>
          </a:xfrm>
          <a:prstGeom prst="rect">
            <a:avLst/>
          </a:prstGeom>
        </p:spPr>
      </p:pic>
      <p:pic>
        <p:nvPicPr>
          <p:cNvPr id="24" name="圖片 23" descr="Bestchoice-06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71662">
            <a:off x="8519867" y="41015"/>
            <a:ext cx="552258" cy="5483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alt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zh-TW" sz="4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QBelt 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VPN 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987574"/>
            <a:ext cx="6576507" cy="382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prstClr val="black">
                <a:alpha val="50000"/>
              </a:prstClr>
            </a:outerShdw>
          </a:effectLst>
        </p:spPr>
      </p:pic>
      <p:sp>
        <p:nvSpPr>
          <p:cNvPr id="202" name="Shape 202"/>
          <p:cNvSpPr txBox="1"/>
          <p:nvPr/>
        </p:nvSpPr>
        <p:spPr>
          <a:xfrm>
            <a:off x="2553100" y="1475688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2722550" y="1960202"/>
            <a:ext cx="2242500" cy="36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Bestchoice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67494"/>
            <a:ext cx="2029315" cy="624741"/>
          </a:xfrm>
          <a:prstGeom prst="rect">
            <a:avLst/>
          </a:prstGeom>
        </p:spPr>
      </p:pic>
      <p:pic>
        <p:nvPicPr>
          <p:cNvPr id="8" name="圖片 7" descr="Bestchoice-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591">
            <a:off x="8365344" y="36551"/>
            <a:ext cx="677131" cy="672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PPTP VPN 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9" name="Shape 2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9632" y="983070"/>
            <a:ext cx="6553070" cy="38209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10" name="Shape 210"/>
          <p:cNvSpPr txBox="1"/>
          <p:nvPr/>
        </p:nvSpPr>
        <p:spPr>
          <a:xfrm>
            <a:off x="2483768" y="1419622"/>
            <a:ext cx="1152128" cy="36004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L2TP VPN 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93637" y="972021"/>
            <a:ext cx="6556713" cy="3820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17" name="Shape 217"/>
          <p:cNvSpPr txBox="1"/>
          <p:nvPr/>
        </p:nvSpPr>
        <p:spPr>
          <a:xfrm>
            <a:off x="2555776" y="1461362"/>
            <a:ext cx="1152128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2555776" y="1923678"/>
            <a:ext cx="2242500" cy="20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OpenVPN </a:t>
            </a: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4" name="Shape 2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31640" y="948271"/>
            <a:ext cx="6560366" cy="3820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25" name="Shape 225"/>
          <p:cNvSpPr txBox="1"/>
          <p:nvPr/>
        </p:nvSpPr>
        <p:spPr>
          <a:xfrm>
            <a:off x="2555776" y="1419622"/>
            <a:ext cx="1296144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2555776" y="3147814"/>
            <a:ext cx="648072" cy="233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挑選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適合您的DNS服務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658800" y="1178349"/>
            <a:ext cx="4440000" cy="390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協助您挑選網路中可用的公用DNS服務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18550" y="1178349"/>
            <a:ext cx="4513200" cy="390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手動指定或直接套用NAS網路環境的DNS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50" y="1755565"/>
            <a:ext cx="4439999" cy="281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49" y="1746475"/>
            <a:ext cx="4469501" cy="282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Bestchoice-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67494"/>
            <a:ext cx="2029315" cy="624741"/>
          </a:xfrm>
          <a:prstGeom prst="rect">
            <a:avLst/>
          </a:prstGeom>
        </p:spPr>
      </p:pic>
      <p:pic>
        <p:nvPicPr>
          <p:cNvPr id="10" name="圖片 9" descr="Bestchoice-0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8591">
            <a:off x="8365344" y="36551"/>
            <a:ext cx="677131" cy="672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限制使用者的登入權限設定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25" y="2283881"/>
            <a:ext cx="2534925" cy="2007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42" name="Shape 242"/>
          <p:cNvSpPr/>
          <p:nvPr/>
        </p:nvSpPr>
        <p:spPr>
          <a:xfrm>
            <a:off x="93124" y="1602904"/>
            <a:ext cx="2535000" cy="5436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7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整合您NAS帳號與權限</a:t>
            </a:r>
            <a:endParaRPr sz="17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574" y="1107171"/>
            <a:ext cx="6211075" cy="362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 smtClean="0"/>
              <a:t>    </a:t>
            </a:r>
            <a:r>
              <a:rPr lang="zh-TW" dirty="0" smtClean="0"/>
              <a:t>QNAP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支援的 VPN 協定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9" name="Shape 249"/>
          <p:cNvGraphicFramePr/>
          <p:nvPr/>
        </p:nvGraphicFramePr>
        <p:xfrm>
          <a:off x="131961" y="1029770"/>
          <a:ext cx="8785000" cy="3650555"/>
        </p:xfrm>
        <a:graphic>
          <a:graphicData uri="http://schemas.openxmlformats.org/drawingml/2006/table">
            <a:tbl>
              <a:tblPr firstRow="1" bandRow="1">
                <a:noFill/>
                <a:tableStyleId>{DFF82F54-4B58-4667-93D2-9C54EE432940}</a:tableStyleId>
              </a:tblPr>
              <a:tblGrid>
                <a:gridCol w="1175700"/>
                <a:gridCol w="1613800"/>
                <a:gridCol w="1987900"/>
                <a:gridCol w="1951975"/>
                <a:gridCol w="2055625"/>
              </a:tblGrid>
              <a:tr h="64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lt1"/>
                          </a:solidFill>
                        </a:rPr>
                        <a:t>PPTP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lt1"/>
                          </a:solidFill>
                        </a:rPr>
                        <a:t>L2TP/IPsec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lt1"/>
                          </a:solidFill>
                        </a:rPr>
                        <a:t>OpenVPN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lt1"/>
                          </a:solidFill>
                        </a:rPr>
                        <a:t>QBelt</a:t>
                      </a:r>
                      <a:endParaRPr sz="18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  <a:tr h="572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600" b="1" u="sng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加密</a:t>
                      </a:r>
                      <a:endParaRPr sz="1600" b="1" u="sng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128-bit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256-bit</a:t>
                      </a:r>
                      <a:endParaRPr sz="1300" b="1" u="none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128-bit / 256-bit</a:t>
                      </a:r>
                      <a:endParaRPr sz="1300" b="1" u="none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256-bit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97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600" b="1" u="sng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支援平台</a:t>
                      </a:r>
                      <a:endParaRPr sz="1600" b="1" u="sng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Windows </a:t>
                      </a:r>
                      <a:endParaRPr sz="1300" b="1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Android</a:t>
                      </a:r>
                      <a:endParaRPr sz="1300" b="1" u="none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均需OpenVPN 專屬工具:</a:t>
                      </a:r>
                      <a:b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endParaRPr sz="8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</a:t>
                      </a: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QNAP專屬工具與</a:t>
                      </a:r>
                      <a:r>
                        <a:rPr lang="zh-TW" sz="1200" b="1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</a:t>
                      </a:r>
                      <a: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pp:</a:t>
                      </a:r>
                      <a:br>
                        <a:rPr lang="zh-TW" sz="12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endParaRPr sz="8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Windows / </a:t>
                      </a:r>
                      <a:r>
                        <a:rPr lang="en-US" alt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acOS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marR="0" lvl="0" indent="-2984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iOS / Android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76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600" b="1" u="sng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安全性</a:t>
                      </a:r>
                      <a:endParaRPr sz="1600" b="1" u="sng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基本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高安全性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高安全性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高安全性</a:t>
                      </a:r>
                    </a:p>
                  </a:txBody>
                  <a:tcPr marL="91425" marR="91425" marT="91425" marB="91425" anchor="ctr"/>
                </a:tc>
              </a:tr>
              <a:tr h="875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600" b="1" u="sng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簡單歸納</a:t>
                      </a:r>
                      <a:endParaRPr sz="1600" b="1" u="sng" strike="noStrike" cap="none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最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簡便</a:t>
                      </a: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, 但安全性低, 且支援平台少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尚屬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簡便</a:t>
                      </a: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, 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多一</a:t>
                      </a: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道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預先</a:t>
                      </a:r>
                      <a:endParaRPr lang="en-US" altLang="zh-TW" sz="1300" b="1" u="none" strike="noStrike" cap="none" dirty="0" smtClean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設定分享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金</a:t>
                      </a: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鑰</a:t>
                      </a:r>
                      <a:r>
                        <a:rPr lang="zh-TW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的</a:t>
                      </a:r>
                      <a:r>
                        <a:rPr lang="zh-TW" altLang="en-US" sz="1300" b="1" u="none" strike="noStrike" cap="none" dirty="0" smtClean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程序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安全性最高, 但設定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繁雜且容易卡關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帶給您高安全性, 且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特殊設計的專屬連線工具</a:t>
                      </a:r>
                      <a:b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(還可整合QNAP NAS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300" b="1" u="none" strike="noStrike" cap="none" dirty="0">
                          <a:solidFill>
                            <a:srgbClr val="00206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進階操作與延伸應用)</a:t>
                      </a:r>
                      <a:endParaRPr sz="1300" b="1" u="none" strike="noStrike" cap="none" dirty="0">
                        <a:solidFill>
                          <a:srgbClr val="00206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pic>
        <p:nvPicPr>
          <p:cNvPr id="4" name="圖片 3" descr="Bestchoice-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67494"/>
            <a:ext cx="2029315" cy="624741"/>
          </a:xfrm>
          <a:prstGeom prst="rect">
            <a:avLst/>
          </a:prstGeom>
        </p:spPr>
      </p:pic>
      <p:pic>
        <p:nvPicPr>
          <p:cNvPr id="5" name="圖片 4" descr="Bestchoice-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591">
            <a:off x="8365344" y="36551"/>
            <a:ext cx="677131" cy="672375"/>
          </a:xfrm>
          <a:prstGeom prst="rect">
            <a:avLst/>
          </a:prstGeom>
        </p:spPr>
      </p:pic>
      <p:pic>
        <p:nvPicPr>
          <p:cNvPr id="6" name="圖片 5" descr="Bestchoice-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591">
            <a:off x="7154653" y="1122771"/>
            <a:ext cx="328830" cy="326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subTitle" idx="1"/>
          </p:nvPr>
        </p:nvSpPr>
        <p:spPr>
          <a:xfrm>
            <a:off x="1043608" y="3795886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0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建立VPN服務時，最常遇到的問題</a:t>
            </a:r>
            <a:endParaRPr sz="40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/>
          <p:cNvGrpSpPr/>
          <p:nvPr/>
        </p:nvGrpSpPr>
        <p:grpSpPr>
          <a:xfrm>
            <a:off x="595883" y="1131590"/>
            <a:ext cx="7360493" cy="1919625"/>
            <a:chOff x="379859" y="2524333"/>
            <a:chExt cx="7360493" cy="1919625"/>
          </a:xfrm>
        </p:grpSpPr>
        <p:grpSp>
          <p:nvGrpSpPr>
            <p:cNvPr id="35" name="群組 34"/>
            <p:cNvGrpSpPr/>
            <p:nvPr/>
          </p:nvGrpSpPr>
          <p:grpSpPr>
            <a:xfrm>
              <a:off x="379859" y="2884373"/>
              <a:ext cx="3672408" cy="1008111"/>
              <a:chOff x="323528" y="3075806"/>
              <a:chExt cx="3672408" cy="1008111"/>
            </a:xfrm>
          </p:grpSpPr>
          <p:grpSp>
            <p:nvGrpSpPr>
              <p:cNvPr id="29" name="群組 28"/>
              <p:cNvGrpSpPr/>
              <p:nvPr/>
            </p:nvGrpSpPr>
            <p:grpSpPr>
              <a:xfrm>
                <a:off x="323528" y="3075806"/>
                <a:ext cx="3672408" cy="1008111"/>
                <a:chOff x="6012160" y="1556191"/>
                <a:chExt cx="3672408" cy="1008111"/>
              </a:xfrm>
            </p:grpSpPr>
            <p:sp>
              <p:nvSpPr>
                <p:cNvPr id="30" name="圓角矩形 29"/>
                <p:cNvSpPr/>
                <p:nvPr/>
              </p:nvSpPr>
              <p:spPr>
                <a:xfrm>
                  <a:off x="6300192" y="1775671"/>
                  <a:ext cx="3384376" cy="788631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6012160" y="1556191"/>
                  <a:ext cx="437480" cy="365472"/>
                  <a:chOff x="-1573947" y="1276709"/>
                  <a:chExt cx="437480" cy="365472"/>
                </a:xfrm>
              </p:grpSpPr>
              <p:sp>
                <p:nvSpPr>
                  <p:cNvPr id="32" name="Shape 642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Shape 98"/>
                  <p:cNvSpPr txBox="1">
                    <a:spLocks/>
                  </p:cNvSpPr>
                  <p:nvPr/>
                </p:nvSpPr>
                <p:spPr>
                  <a:xfrm>
                    <a:off x="-1573947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ct val="100000"/>
                      <a:buFont typeface="Arial"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rPr>
                      <a:t>?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4" name="文字方塊 33"/>
              <p:cNvSpPr txBox="1"/>
              <p:nvPr/>
            </p:nvSpPr>
            <p:spPr>
              <a:xfrm>
                <a:off x="683568" y="3363838"/>
                <a:ext cx="28083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TW" altLang="en-US" sz="20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路由器沒設定</a:t>
                </a:r>
                <a:r>
                  <a:rPr lang="en-US" altLang="zh-TW" sz="20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, </a:t>
                </a:r>
                <a:r>
                  <a:rPr lang="zh-TW" altLang="en-US" sz="20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不知該連到哪一台裝置</a:t>
                </a:r>
                <a:r>
                  <a:rPr lang="en-US" altLang="zh-TW" sz="20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?</a:t>
                </a:r>
                <a:endParaRPr lang="zh-TW" altLang="en-US" sz="20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pic>
          <p:nvPicPr>
            <p:cNvPr id="261" name="Shape 26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692227" y="2524333"/>
              <a:ext cx="4048125" cy="1919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群組 37"/>
          <p:cNvGrpSpPr/>
          <p:nvPr/>
        </p:nvGrpSpPr>
        <p:grpSpPr>
          <a:xfrm>
            <a:off x="595883" y="3340445"/>
            <a:ext cx="6314891" cy="887489"/>
            <a:chOff x="379859" y="1200141"/>
            <a:chExt cx="6314891" cy="887489"/>
          </a:xfrm>
        </p:grpSpPr>
        <p:grpSp>
          <p:nvGrpSpPr>
            <p:cNvPr id="36" name="群組 35"/>
            <p:cNvGrpSpPr/>
            <p:nvPr/>
          </p:nvGrpSpPr>
          <p:grpSpPr>
            <a:xfrm>
              <a:off x="379859" y="1200141"/>
              <a:ext cx="3600400" cy="719547"/>
              <a:chOff x="323528" y="1200141"/>
              <a:chExt cx="3600400" cy="719547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323528" y="1200141"/>
                <a:ext cx="3600400" cy="719547"/>
                <a:chOff x="6012160" y="1556191"/>
                <a:chExt cx="3600400" cy="719547"/>
              </a:xfrm>
            </p:grpSpPr>
            <p:sp>
              <p:nvSpPr>
                <p:cNvPr id="24" name="圓角矩形 23"/>
                <p:cNvSpPr/>
                <p:nvPr/>
              </p:nvSpPr>
              <p:spPr>
                <a:xfrm>
                  <a:off x="6300192" y="1775672"/>
                  <a:ext cx="3312368" cy="500066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25" name="群組 64"/>
                <p:cNvGrpSpPr/>
                <p:nvPr/>
              </p:nvGrpSpPr>
              <p:grpSpPr>
                <a:xfrm>
                  <a:off x="6012160" y="1556191"/>
                  <a:ext cx="437480" cy="365472"/>
                  <a:chOff x="-1573947" y="1276709"/>
                  <a:chExt cx="437480" cy="365472"/>
                </a:xfrm>
              </p:grpSpPr>
              <p:sp>
                <p:nvSpPr>
                  <p:cNvPr id="26" name="Shape 642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" name="Shape 98"/>
                  <p:cNvSpPr txBox="1">
                    <a:spLocks/>
                  </p:cNvSpPr>
                  <p:nvPr/>
                </p:nvSpPr>
                <p:spPr>
                  <a:xfrm>
                    <a:off x="-1573947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ct val="100000"/>
                      <a:buFont typeface="Arial"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rPr>
                      <a:t>!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微軟正黑體" pitchFamily="34" charset="-120"/>
                      <a:ea typeface="微軟正黑體" pitchFamily="34" charset="-120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" name="文字方塊 27"/>
              <p:cNvSpPr txBox="1"/>
              <p:nvPr/>
            </p:nvSpPr>
            <p:spPr>
              <a:xfrm>
                <a:off x="611560" y="1451560"/>
                <a:ext cx="2520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TW" altLang="en-US" sz="20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連線被防火牆擋住了</a:t>
                </a:r>
              </a:p>
            </p:txBody>
          </p:sp>
        </p:grpSp>
        <p:pic>
          <p:nvPicPr>
            <p:cNvPr id="260" name="Shape 260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692227" y="1203598"/>
              <a:ext cx="3002523" cy="884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altLang="en-US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常見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不上VPN的因素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623401" y="365187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36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什麼是VPN (Virtual Private Network)</a:t>
            </a:r>
            <a:endParaRPr sz="36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subTitle" idx="1"/>
          </p:nvPr>
        </p:nvSpPr>
        <p:spPr>
          <a:xfrm>
            <a:off x="1043608" y="195486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4000" i="0" u="none" strike="noStrike" cap="none" dirty="0">
                <a:solidFill>
                  <a:srgbClr val="002060"/>
                </a:solidFill>
              </a:rPr>
              <a:t>QNAP NAS</a:t>
            </a:r>
            <a:r>
              <a:rPr lang="zh-TW" sz="40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自動化設定</a:t>
            </a:r>
            <a:br>
              <a:rPr lang="zh-TW" sz="40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0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協助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sz="40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VPN設定更容易</a:t>
            </a:r>
            <a:endParaRPr sz="40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手動設定路由器來打通VPN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5138775" y="1727349"/>
            <a:ext cx="3504000" cy="2995800"/>
          </a:xfrm>
          <a:prstGeom prst="roundRect">
            <a:avLst>
              <a:gd name="adj" fmla="val 16667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5138775" y="1709615"/>
            <a:ext cx="3504000" cy="573600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設定超簡易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5253947" y="2498905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5781209" y="2563396"/>
            <a:ext cx="2643300" cy="46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選擇存取裝置IP</a:t>
            </a:r>
            <a:endParaRPr sz="1600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5217772" y="3147814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5821565" y="3212664"/>
            <a:ext cx="2741700" cy="43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所有通訊全部轉發</a:t>
            </a:r>
            <a:endParaRPr sz="1600" b="1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5615526" y="4023250"/>
            <a:ext cx="28350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5534900" y="4156300"/>
            <a:ext cx="3135900" cy="26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每個埠都暴露在外, </a:t>
            </a: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安全性堪慮</a:t>
            </a:r>
            <a:endParaRPr sz="1600" b="1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595825" y="1718490"/>
            <a:ext cx="3379200" cy="301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205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95826" y="1718488"/>
            <a:ext cx="3379200" cy="600300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高手出馬, 自行掌控一切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780900" y="2399465"/>
            <a:ext cx="30927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872848" y="2407294"/>
            <a:ext cx="2399400" cy="3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不受路由器種類限制</a:t>
            </a:r>
            <a:endParaRPr sz="1600" b="1" i="0" u="none" strike="noStrike" cap="none">
              <a:solidFill>
                <a:srgbClr val="205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780900" y="2858140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873823" y="2903967"/>
            <a:ext cx="23994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視需求選定轉換服務埠</a:t>
            </a:r>
            <a:endParaRPr sz="14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780900" y="3295287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873815" y="3323915"/>
            <a:ext cx="3135900" cy="33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安全性高, 沒使用的埠全部關閉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550775" y="1029290"/>
            <a:ext cx="35040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 Forwarding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4953525" y="1035440"/>
            <a:ext cx="37845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DMZ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8024" y="3936597"/>
            <a:ext cx="636104" cy="58674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1117825" y="4230675"/>
            <a:ext cx="26433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1152925" y="4274175"/>
            <a:ext cx="2573100" cy="33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lang="zh-TW" altLang="en-US" sz="1600" b="1" dirty="0" smtClean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r>
              <a:rPr lang="zh-TW" sz="1600" b="1" dirty="0" smtClean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多, </a:t>
            </a:r>
            <a:r>
              <a:rPr lang="zh-TW" sz="1600" b="1" i="0" u="none" strike="noStrike" cap="none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較為繁瑣</a:t>
            </a:r>
            <a:endParaRPr sz="14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780900" y="3756290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873823" y="3802117"/>
            <a:ext cx="23994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開啟VPN passthrough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4150338"/>
            <a:ext cx="564096" cy="52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UPnP 自動設定路由器的VPN埠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518746" y="1992083"/>
            <a:ext cx="4243500" cy="23670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330613" y="987574"/>
            <a:ext cx="8399100" cy="657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A87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myQNAPcloud 幫您輕鬆搞定路由器!</a:t>
            </a:r>
            <a:endParaRPr sz="2800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361189" y="2344917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326825" y="1779662"/>
            <a:ext cx="2888100" cy="500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自動設定路由器</a:t>
            </a:r>
            <a:endParaRPr sz="14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789817" y="4249917"/>
            <a:ext cx="2071800" cy="3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需為UPnP路由器</a:t>
            </a:r>
            <a:endParaRPr sz="18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4" name="Shape 314" descr="wirle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130" y="2745296"/>
            <a:ext cx="1571636" cy="1238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3589632" y="1938706"/>
            <a:ext cx="399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5488" y="1747425"/>
            <a:ext cx="5541673" cy="29210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17" name="Shape 3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938" y="1072006"/>
            <a:ext cx="488734" cy="4887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IP不固定時的好夥伴: DDNS / UPnP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13" y="1543913"/>
            <a:ext cx="5307777" cy="2644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cxnSp>
        <p:nvCxnSpPr>
          <p:cNvPr id="324" name="Shape 324"/>
          <p:cNvCxnSpPr/>
          <p:nvPr/>
        </p:nvCxnSpPr>
        <p:spPr>
          <a:xfrm rot="-5400000" flipH="1">
            <a:off x="5473609" y="3216308"/>
            <a:ext cx="1314300" cy="664800"/>
          </a:xfrm>
          <a:prstGeom prst="bentConnector3">
            <a:avLst>
              <a:gd name="adj1" fmla="val 82328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Shape 325"/>
          <p:cNvCxnSpPr/>
          <p:nvPr/>
        </p:nvCxnSpPr>
        <p:spPr>
          <a:xfrm rot="10800000" flipH="1">
            <a:off x="6967577" y="1780849"/>
            <a:ext cx="829800" cy="6180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Shape 326"/>
          <p:cNvCxnSpPr>
            <a:endCxn id="327" idx="1"/>
          </p:cNvCxnSpPr>
          <p:nvPr/>
        </p:nvCxnSpPr>
        <p:spPr>
          <a:xfrm rot="10800000" flipH="1">
            <a:off x="6967577" y="2283932"/>
            <a:ext cx="829800" cy="1317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Shape 328"/>
          <p:cNvCxnSpPr>
            <a:endCxn id="329" idx="1"/>
          </p:cNvCxnSpPr>
          <p:nvPr/>
        </p:nvCxnSpPr>
        <p:spPr>
          <a:xfrm>
            <a:off x="6967577" y="2415302"/>
            <a:ext cx="829800" cy="354900"/>
          </a:xfrm>
          <a:prstGeom prst="bentConnector3">
            <a:avLst>
              <a:gd name="adj1" fmla="val 3955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Shape 330"/>
          <p:cNvCxnSpPr/>
          <p:nvPr/>
        </p:nvCxnSpPr>
        <p:spPr>
          <a:xfrm rot="-5400000" flipH="1">
            <a:off x="7257652" y="2504380"/>
            <a:ext cx="900900" cy="829800"/>
          </a:xfrm>
          <a:prstGeom prst="bentConnector3">
            <a:avLst>
              <a:gd name="adj1" fmla="val 100524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1" name="Shape 331" descr="C:\Users\user\Desktop\20170928_Virtualization Station 直播\有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3808" y="4227934"/>
            <a:ext cx="579243" cy="54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360788" y="4430272"/>
            <a:ext cx="2643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xxx.myqnapcloud.com:port</a:t>
            </a:r>
            <a:endParaRPr sz="14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33" name="Shape 333"/>
          <p:cNvCxnSpPr/>
          <p:nvPr/>
        </p:nvCxnSpPr>
        <p:spPr>
          <a:xfrm>
            <a:off x="4099013" y="2918525"/>
            <a:ext cx="591000" cy="150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4" name="Shape 334" descr="C:\Users\linus\Downloads\84263555-wifi-router-wireless-internet-connection-icon-vector-illustration-Stock-Phot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0089" y="2407347"/>
            <a:ext cx="883816" cy="6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 descr="NASa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3898" y="3575754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6128925" y="2845500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LAN IP1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4248239" y="1015775"/>
            <a:ext cx="45279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自動設定路由器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974138" y="1015775"/>
            <a:ext cx="36225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myQNAPcloud DDNS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2404099" y="3074353"/>
            <a:ext cx="812700" cy="219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WAN IP</a:t>
            </a:r>
            <a:endParaRPr sz="1200" b="1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7207259" y="1519812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</a:t>
            </a:r>
            <a:endParaRPr sz="14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7241184" y="196774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</a:t>
            </a:r>
            <a:endParaRPr sz="14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7207259" y="254875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</a:t>
            </a:r>
            <a:endParaRPr sz="14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7207259" y="3061761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</a:t>
            </a:r>
            <a:endParaRPr sz="14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44" name="Shape 344"/>
          <p:cNvCxnSpPr/>
          <p:nvPr/>
        </p:nvCxnSpPr>
        <p:spPr>
          <a:xfrm rot="10800000" flipH="1">
            <a:off x="5576705" y="2307288"/>
            <a:ext cx="829800" cy="6180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5" name="Shape 345" descr="NASa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3898" y="1896169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7797377" y="1602961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Web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7797377" y="208923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FTP Server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7797377" y="257550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Server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7797377" y="3121880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…………….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6128925" y="4490625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LAN IP2</a:t>
            </a:r>
            <a:endParaRPr sz="12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938" y="1020950"/>
            <a:ext cx="445450" cy="445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3939390"/>
            <a:ext cx="7848872" cy="1080632"/>
          </a:xfrm>
        </p:spPr>
        <p:txBody>
          <a:bodyPr/>
          <a:lstStyle/>
          <a:p>
            <a:pPr algn="l"/>
            <a:r>
              <a:rPr lang="zh-TW" alt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用戶端如何設定VPN連線到NAS</a:t>
            </a:r>
            <a:endParaRPr lang="zh-TW" altLang="en-US" sz="3600" dirty="0"/>
          </a:p>
        </p:txBody>
      </p:sp>
      <p:pic>
        <p:nvPicPr>
          <p:cNvPr id="4" name="Shape 1312" descr="N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715765"/>
            <a:ext cx="1296144" cy="1000099"/>
          </a:xfrm>
          <a:prstGeom prst="rect">
            <a:avLst/>
          </a:prstGeom>
          <a:noFill/>
          <a:ln>
            <a:noFill/>
          </a:ln>
          <a:effectLst>
            <a:outerShdw blurRad="88900" dist="127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" name="Shape 1313" descr="螢幕+手機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656" y="3003798"/>
            <a:ext cx="1267023" cy="761001"/>
          </a:xfrm>
          <a:prstGeom prst="rect">
            <a:avLst/>
          </a:prstGeom>
          <a:noFill/>
          <a:ln>
            <a:noFill/>
          </a:ln>
          <a:effectLst>
            <a:outerShdw blurRad="88900" dist="12700" sx="105000" sy="105000" algn="ctr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b="4384"/>
          <a:stretch/>
        </p:blipFill>
        <p:spPr>
          <a:xfrm>
            <a:off x="3785351" y="1591014"/>
            <a:ext cx="5063401" cy="314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 descr="P33-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5" y="987574"/>
            <a:ext cx="5116400" cy="648072"/>
          </a:xfrm>
          <a:prstGeom prst="rect">
            <a:avLst/>
          </a:prstGeom>
        </p:spPr>
      </p:pic>
      <p:pic>
        <p:nvPicPr>
          <p:cNvPr id="360" name="Shape 3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072" y="2115151"/>
            <a:ext cx="2726800" cy="2040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9" name="圖片 18" descr="P33-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979377"/>
            <a:ext cx="3322770" cy="656269"/>
          </a:xfrm>
          <a:prstGeom prst="rect">
            <a:avLst/>
          </a:prstGeom>
        </p:spPr>
      </p:pic>
      <p:pic>
        <p:nvPicPr>
          <p:cNvPr id="20" name="圖片 19" descr="P33-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5441"/>
            <a:ext cx="3322770" cy="656269"/>
          </a:xfrm>
          <a:prstGeom prst="rect">
            <a:avLst/>
          </a:prstGeom>
        </p:spPr>
      </p:pic>
      <p:pic>
        <p:nvPicPr>
          <p:cNvPr id="21" name="圖片 20" descr="P33-0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4155926"/>
            <a:ext cx="3322770" cy="656269"/>
          </a:xfrm>
          <a:prstGeom prst="rect">
            <a:avLst/>
          </a:prstGeom>
        </p:spPr>
      </p:pic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Windows 連線方式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4783150" y="2936650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4783150" y="3254950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83568" y="105958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左下開始鍵點選設定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83568" y="162744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選擇網路和網際網路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83568" y="422793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VPN,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再新增連線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4283968" y="98931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選擇VPN類型, PPTP僅需輸入帳號密碼, L2TP還需多輸入預先共用金鑰</a:t>
            </a:r>
            <a:endParaRPr lang="zh-TW" altLang="en-US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Windows 連線小工具 (</a:t>
            </a:r>
            <a:r>
              <a:rPr lang="zh-TW" sz="3000" i="0" u="none" strike="noStrike" cap="none">
                <a:solidFill>
                  <a:schemeClr val="lt1"/>
                </a:solidFill>
              </a:rPr>
              <a:t>myQNAPcloud connect</a:t>
            </a: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81" name="Shape 3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5170" y="1035421"/>
            <a:ext cx="5550954" cy="36862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82" name="Shape 38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53180" y="1178796"/>
            <a:ext cx="3150307" cy="33994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對話框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80112" y="1021882"/>
            <a:ext cx="3456383" cy="2053924"/>
          </a:xfrm>
          <a:prstGeom prst="rect">
            <a:avLst/>
          </a:prstGeom>
        </p:spPr>
      </p:pic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Windows 連線小工具 (</a:t>
            </a:r>
            <a:r>
              <a:rPr lang="zh-TW" sz="3000" i="0" u="none" strike="noStrike" cap="none">
                <a:solidFill>
                  <a:schemeClr val="lt1"/>
                </a:solidFill>
              </a:rPr>
              <a:t>myQNAPcloud connect</a:t>
            </a: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93" name="Shape 3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09025" y="1041419"/>
            <a:ext cx="5580925" cy="36958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6300192" y="1288961"/>
            <a:ext cx="2304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538CD5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輕鬆連到您的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zh-TW" altLang="en-US" sz="1800" b="1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Clr>
                <a:srgbClr val="538CD5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並有支援服務的幾個網路快捷鍵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即將推出的全新 Windows 連線工具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585650" y="1275606"/>
            <a:ext cx="2978238" cy="107709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通過QNAP VPN專屬協定QBelt, 快速建立與NAS間的安全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51920" y="944933"/>
            <a:ext cx="4172601" cy="38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611560" y="2568724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可搜尋出周遭的其他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 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以此安全連線去連線周遭其他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(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需各自的密碼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再以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為媒介建立第三組連線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293" y="1563638"/>
            <a:ext cx="3802945" cy="323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P33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1" y="955430"/>
            <a:ext cx="5184577" cy="752224"/>
          </a:xfrm>
          <a:prstGeom prst="rect">
            <a:avLst/>
          </a:prstGeom>
        </p:spPr>
      </p:pic>
      <p:pic>
        <p:nvPicPr>
          <p:cNvPr id="14" name="圖片 13" descr="P33-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15566"/>
            <a:ext cx="3773928" cy="745194"/>
          </a:xfrm>
          <a:prstGeom prst="rect">
            <a:avLst/>
          </a:prstGeom>
        </p:spPr>
      </p:pic>
      <p:pic>
        <p:nvPicPr>
          <p:cNvPr id="15" name="圖片 14" descr="P33-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537064"/>
            <a:ext cx="3773928" cy="746654"/>
          </a:xfrm>
          <a:prstGeom prst="rect">
            <a:avLst/>
          </a:prstGeom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 </a:t>
            </a:r>
            <a:r>
              <a:rPr lang="en-US" alt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acOS 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連線到 NAS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9" name="Shape 4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642" y="2258425"/>
            <a:ext cx="2988250" cy="25223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683568" y="105958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系統偏好設定 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=&gt;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endParaRPr lang="zh-TW" altLang="en-US"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3568" y="15370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點選左下 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號來建立新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類型為透過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IPsec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L2TP </a:t>
            </a:r>
            <a:endParaRPr lang="zh-TW" altLang="en-US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788024" y="109944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點選認證設定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再輸入密碼與共享的密鑰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一般的網路應用</a:t>
            </a:r>
            <a:endParaRPr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059582"/>
            <a:ext cx="8784927" cy="360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8132" y="2581054"/>
            <a:ext cx="3562221" cy="6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3939778" y="2132460"/>
            <a:ext cx="151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網際網路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即將推出的 </a:t>
            </a:r>
            <a:r>
              <a:rPr lang="en-US" alt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acOS 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連線工具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5" name="Shape 4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1802" y="961975"/>
            <a:ext cx="6798895" cy="38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/>
          <p:cNvGrpSpPr/>
          <p:nvPr/>
        </p:nvGrpSpPr>
        <p:grpSpPr>
          <a:xfrm>
            <a:off x="266178" y="956642"/>
            <a:ext cx="3081687" cy="3847356"/>
            <a:chOff x="266178" y="956642"/>
            <a:chExt cx="3081687" cy="3847356"/>
          </a:xfrm>
        </p:grpSpPr>
        <p:pic>
          <p:nvPicPr>
            <p:cNvPr id="23" name="圖片 22" descr="P33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178" y="956642"/>
              <a:ext cx="3009678" cy="3847356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827584" y="1091520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系統設定</a:t>
              </a:r>
              <a:endParaRPr lang="zh-TW" altLang="en-US" sz="18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827584" y="170765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無線與網路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827584" y="2283718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選擇</a:t>
              </a:r>
              <a:r>
                <a:rPr lang="zh-TW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VPN</a:t>
              </a:r>
              <a:endParaRPr lang="zh-TW" altLang="en-US" sz="18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27585" y="2931790"/>
              <a:ext cx="2448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新增網路</a:t>
              </a: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899592" y="3435846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zh-TW" sz="16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選擇VPN類型, L2TP還需多輸入預先共用金鑰</a:t>
              </a:r>
              <a:endPara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827585" y="4155926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於連線時輸入帳號密碼</a:t>
              </a:r>
              <a:endParaRPr lang="zh-TW" altLang="en-US" sz="1800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透過 Android 連線到 NAS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2900" y="977525"/>
            <a:ext cx="2149276" cy="382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432" name="Shape 4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6176" y="977521"/>
            <a:ext cx="2149273" cy="382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即將推出的 Android 連線工具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683568" y="1014375"/>
            <a:ext cx="2952328" cy="112532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通過QNAP VPN專屬協定QBelt, 快速建立與NAS間的安全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862" y="960025"/>
            <a:ext cx="2149276" cy="38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200" y="971788"/>
            <a:ext cx="2149301" cy="3797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634232" y="2249453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可搜尋出周遭的其他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以此安全連線去連線周遭其他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(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需各自的密碼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再以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為媒介建立第三組連線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安全連線使用其他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zh-TW" alt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P33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956642"/>
            <a:ext cx="3009678" cy="3847356"/>
          </a:xfrm>
          <a:prstGeom prst="rect">
            <a:avLst/>
          </a:prstGeom>
        </p:spPr>
      </p:pic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 iOS 連線到 NAS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4" name="Shape 4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0152" y="987582"/>
            <a:ext cx="2152637" cy="382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610525" y="987574"/>
            <a:ext cx="2152649" cy="382095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文字方塊 25"/>
          <p:cNvSpPr txBox="1"/>
          <p:nvPr/>
        </p:nvSpPr>
        <p:spPr>
          <a:xfrm>
            <a:off x="827584" y="10915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系統設定</a:t>
            </a:r>
            <a:endParaRPr lang="zh-TW" altLang="en-US" sz="1800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27584" y="170765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endParaRPr lang="zh-TW" altLang="en-US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27584" y="228371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加入VPN設定...</a:t>
            </a:r>
            <a:endParaRPr lang="zh-TW" altLang="en-US" sz="1800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27585" y="2931790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選擇類型為L2TP</a:t>
            </a:r>
            <a:endParaRPr lang="zh-TW" altLang="en-US" sz="1800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827584" y="350785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需輸入密鑰</a:t>
            </a:r>
            <a:endParaRPr lang="zh-TW" altLang="en-US" sz="1800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27585" y="415592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於連線時輸入帳號密碼</a:t>
            </a:r>
            <a:endParaRPr lang="zh-TW" altLang="en-US" sz="1800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即將推出的 iOS 連線工具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6437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184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489180" y="1046050"/>
            <a:ext cx="3002700" cy="109365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通過QNAP VPN專屬協定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elt</a:t>
            </a:r>
            <a:r>
              <a:rPr lang="zh-TW" altLang="en-US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快速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建立與NAS間的安全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34232" y="2249453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可搜尋出周遭的其他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NAS, 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以此安全連線去連線周遭其他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(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需各自的密碼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), 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再以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為媒介建立第三組連線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Wingdings" pitchFamily="2" charset="2"/>
              <a:buChar char="u"/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安全連線使用其他</a:t>
            </a:r>
            <a:r>
              <a:rPr lang="en-US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endParaRPr lang="zh-TW" altLang="en-US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zh-TW" alt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3507854"/>
            <a:ext cx="8100392" cy="1080632"/>
          </a:xfrm>
        </p:spPr>
        <p:txBody>
          <a:bodyPr/>
          <a:lstStyle/>
          <a:p>
            <a:pPr marL="0" lvl="0" indent="0">
              <a:buClr>
                <a:schemeClr val="dk1"/>
              </a:buClr>
              <a:buSzPts val="4800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讓 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透過 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VPN Client </a:t>
            </a:r>
          </a:p>
          <a:p>
            <a:pPr marL="0" lvl="0" indent="0">
              <a:buClr>
                <a:schemeClr val="dk1"/>
              </a:buClr>
              <a:buSzPts val="4800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連線到遠端 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 / VPN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lang="zh-TW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連線到 NAS 就能到達世界的另一端 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64712" y="1131590"/>
            <a:ext cx="2779096" cy="3523792"/>
          </a:xfrm>
          <a:prstGeom prst="roundRect">
            <a:avLst>
              <a:gd name="adj" fmla="val 3475"/>
            </a:avLst>
          </a:prstGeom>
          <a:solidFill>
            <a:srgbClr val="DAEEF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33451" y="2456967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PPTP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133451" y="2986966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L2TP / IPsec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133451" y="3516964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OpenVPN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107504" y="1203598"/>
            <a:ext cx="2700608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讓您可以輕鬆連上您另一台NAS, 朋友分享的NAS, 以及網路上公開的VPN</a:t>
            </a:r>
            <a:r>
              <a:rPr lang="zh-TW" sz="1800" b="1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</a:t>
            </a:r>
            <a:endParaRPr sz="18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133451" y="4046971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QBelt (QNAP only)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375" y="1128661"/>
            <a:ext cx="6109325" cy="356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支援多種 VPN Client 類型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92" y="1059582"/>
            <a:ext cx="6192688" cy="36059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63"/>
          <p:cNvSpPr/>
          <p:nvPr/>
        </p:nvSpPr>
        <p:spPr>
          <a:xfrm>
            <a:off x="179512" y="3003798"/>
            <a:ext cx="2376259" cy="936104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F243E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允許其他裝置連到此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再依此連線跨越到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另一端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164"/>
          <p:cNvSpPr/>
          <p:nvPr/>
        </p:nvSpPr>
        <p:spPr>
          <a:xfrm>
            <a:off x="179512" y="1491630"/>
            <a:ext cx="2376259" cy="545072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F243E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設定連線對象的參數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165"/>
          <p:cNvSpPr/>
          <p:nvPr/>
        </p:nvSpPr>
        <p:spPr>
          <a:xfrm>
            <a:off x="179512" y="2169918"/>
            <a:ext cx="2376259" cy="700664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F243E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可將此連線替換成系統預設閘道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3383868" y="1187791"/>
            <a:ext cx="2376264" cy="913640"/>
            <a:chOff x="3347864" y="1059582"/>
            <a:chExt cx="2376264" cy="913640"/>
          </a:xfrm>
        </p:grpSpPr>
        <p:sp>
          <p:nvSpPr>
            <p:cNvPr id="14" name="Shape 392"/>
            <p:cNvSpPr/>
            <p:nvPr/>
          </p:nvSpPr>
          <p:spPr>
            <a:xfrm>
              <a:off x="3347864" y="1059582"/>
              <a:ext cx="2376264" cy="72008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393"/>
            <p:cNvSpPr/>
            <p:nvPr/>
          </p:nvSpPr>
          <p:spPr>
            <a:xfrm rot="10800000">
              <a:off x="4340202" y="1635646"/>
              <a:ext cx="391588" cy="337576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圖片 11" descr="p38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79713" y="2555157"/>
            <a:ext cx="1260000" cy="252000"/>
          </a:xfrm>
          <a:prstGeom prst="rect">
            <a:avLst/>
          </a:prstGeom>
        </p:spPr>
      </p:pic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追求安全的 NAS 備份方式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4" name="Shape 524" descr="C:\Users\user\Desktop\0110\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5398" y="1785438"/>
            <a:ext cx="1826250" cy="141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 descr="C:\Users\user\Desktop\0110\1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1840921"/>
            <a:ext cx="1826250" cy="141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372266" y="2012393"/>
            <a:ext cx="543550" cy="5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44674" y="2012393"/>
            <a:ext cx="543550" cy="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/>
          <p:nvPr/>
        </p:nvSpPr>
        <p:spPr>
          <a:xfrm>
            <a:off x="3419872" y="1147397"/>
            <a:ext cx="2304256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sz="2000" b="1" i="0" u="none" strike="noStrike" cap="none" dirty="0" smtClean="0">
                <a:solidFill>
                  <a:srgbClr val="3996D7"/>
                </a:solidFill>
                <a:latin typeface="+mj-lt"/>
                <a:ea typeface="Roboto"/>
                <a:cs typeface="Roboto"/>
                <a:sym typeface="Roboto"/>
              </a:rPr>
              <a:t>QBelt</a:t>
            </a:r>
            <a:r>
              <a:rPr lang="en-US" altLang="zh-TW" sz="2000" b="1" i="0" u="none" strike="noStrike" cap="none" dirty="0" smtClean="0">
                <a:solidFill>
                  <a:srgbClr val="3996D7"/>
                </a:solidFill>
                <a:latin typeface="+mj-lt"/>
                <a:ea typeface="Roboto"/>
                <a:cs typeface="Roboto"/>
                <a:sym typeface="Roboto"/>
              </a:rPr>
              <a:t> VPN </a:t>
            </a:r>
            <a:endParaRPr sz="2000" b="1" i="0" u="none" strike="noStrike" cap="none" dirty="0">
              <a:solidFill>
                <a:srgbClr val="3996D7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9" name="圖片 8" descr="p38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411927"/>
            <a:ext cx="2880320" cy="502429"/>
          </a:xfrm>
          <a:prstGeom prst="rect">
            <a:avLst/>
          </a:prstGeom>
        </p:spPr>
      </p:pic>
      <p:pic>
        <p:nvPicPr>
          <p:cNvPr id="10" name="圖片 9" descr="p38-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702" y="2195903"/>
            <a:ext cx="821462" cy="914402"/>
          </a:xfrm>
          <a:prstGeom prst="rect">
            <a:avLst/>
          </a:prstGeom>
        </p:spPr>
      </p:pic>
      <p:pic>
        <p:nvPicPr>
          <p:cNvPr id="11" name="圖片 10" descr="p38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80" y="2519125"/>
            <a:ext cx="1260000" cy="252000"/>
          </a:xfrm>
          <a:prstGeom prst="rect">
            <a:avLst/>
          </a:prstGeom>
        </p:spPr>
      </p:pic>
      <p:pic>
        <p:nvPicPr>
          <p:cNvPr id="13" name="圖片 12" descr="P1.3-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3276023"/>
            <a:ext cx="3456384" cy="1095927"/>
          </a:xfrm>
          <a:prstGeom prst="rect">
            <a:avLst/>
          </a:prstGeom>
        </p:spPr>
      </p:pic>
      <p:sp>
        <p:nvSpPr>
          <p:cNvPr id="17" name="Shape 529"/>
          <p:cNvSpPr txBox="1"/>
          <p:nvPr/>
        </p:nvSpPr>
        <p:spPr>
          <a:xfrm>
            <a:off x="3347864" y="1486270"/>
            <a:ext cx="2448272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altLang="en-US" sz="1600" b="1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保護您的資料安全</a:t>
            </a:r>
            <a:endParaRPr sz="1600" b="1" i="0" u="none" strike="noStrike" cap="none" dirty="0">
              <a:solidFill>
                <a:schemeClr val="accent2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詳細的 VPN Client 連線紀錄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35" name="Shape 5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813" y="956446"/>
            <a:ext cx="6560365" cy="3820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是什麼? 怎麼做?</a:t>
            </a:r>
            <a:endParaRPr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</a:pPr>
            <a:endParaRPr sz="3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Shape 115"/>
          <p:cNvGrpSpPr/>
          <p:nvPr/>
        </p:nvGrpSpPr>
        <p:grpSpPr>
          <a:xfrm>
            <a:off x="684231" y="1090704"/>
            <a:ext cx="6537023" cy="1577960"/>
            <a:chOff x="1188287" y="1306728"/>
            <a:chExt cx="6537023" cy="1577960"/>
          </a:xfrm>
        </p:grpSpPr>
        <p:pic>
          <p:nvPicPr>
            <p:cNvPr id="116" name="Shape 11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88287" y="1306728"/>
              <a:ext cx="6537023" cy="1577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Shape 117"/>
            <p:cNvSpPr txBox="1"/>
            <p:nvPr/>
          </p:nvSpPr>
          <p:spPr>
            <a:xfrm>
              <a:off x="4183682" y="2337174"/>
              <a:ext cx="1638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未加密的明碼文</a:t>
              </a:r>
              <a:endParaRPr sz="1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18" name="Shape 118"/>
          <p:cNvGrpSpPr/>
          <p:nvPr/>
        </p:nvGrpSpPr>
        <p:grpSpPr>
          <a:xfrm>
            <a:off x="612405" y="2956190"/>
            <a:ext cx="8127984" cy="1607383"/>
            <a:chOff x="612405" y="2956190"/>
            <a:chExt cx="8127984" cy="1607383"/>
          </a:xfrm>
        </p:grpSpPr>
        <p:pic>
          <p:nvPicPr>
            <p:cNvPr id="119" name="Shape 119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2405" y="2956190"/>
              <a:ext cx="8127984" cy="1607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Shape 120"/>
            <p:cNvSpPr txBox="1"/>
            <p:nvPr/>
          </p:nvSpPr>
          <p:spPr>
            <a:xfrm>
              <a:off x="2699792" y="3878927"/>
              <a:ext cx="12961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加密化</a:t>
              </a:r>
              <a:endParaRPr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5292080" y="3878927"/>
              <a:ext cx="13681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匿名化</a:t>
              </a:r>
              <a:endParaRPr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0" y="-82600"/>
            <a:ext cx="91440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跟著您的NAS一起翻越全世界</a:t>
            </a:r>
            <a:b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(整合服務商 VyprVPN)</a:t>
            </a:r>
            <a:endParaRPr sz="3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1" name="Shape 54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31840" y="987574"/>
            <a:ext cx="5924550" cy="328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40772" y="3702958"/>
            <a:ext cx="1418733" cy="88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Shape 54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68144" y="3846974"/>
            <a:ext cx="1691268" cy="664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4536916" y="3939902"/>
            <a:ext cx="1440160" cy="459789"/>
            <a:chOff x="3851920" y="3651870"/>
            <a:chExt cx="1440160" cy="459789"/>
          </a:xfrm>
        </p:grpSpPr>
        <p:pic>
          <p:nvPicPr>
            <p:cNvPr id="545" name="Shape 54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385192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字方塊 11"/>
            <p:cNvSpPr txBox="1"/>
            <p:nvPr/>
          </p:nvSpPr>
          <p:spPr>
            <a:xfrm>
              <a:off x="4211960" y="3774966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</a:rPr>
                <a:t>VPN Tunnel</a:t>
              </a:r>
              <a:endParaRPr lang="zh-TW" alt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016636" y="3939902"/>
            <a:ext cx="1440160" cy="459789"/>
            <a:chOff x="1331640" y="3651870"/>
            <a:chExt cx="1440160" cy="459789"/>
          </a:xfrm>
        </p:grpSpPr>
        <p:pic>
          <p:nvPicPr>
            <p:cNvPr id="13" name="Shape 54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33164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文字方塊 13"/>
            <p:cNvSpPr txBox="1"/>
            <p:nvPr/>
          </p:nvSpPr>
          <p:spPr>
            <a:xfrm>
              <a:off x="1691680" y="3774966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</a:rPr>
                <a:t>VPN Tunnel</a:t>
              </a:r>
              <a:endParaRPr lang="zh-TW" altLang="en-US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cross-platform.png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0726"/>
          <a:stretch>
            <a:fillRect/>
          </a:stretch>
        </p:blipFill>
        <p:spPr>
          <a:xfrm>
            <a:off x="0" y="3435846"/>
            <a:ext cx="220203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對話框-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875" y="1337624"/>
            <a:ext cx="4136810" cy="2458262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427891" y="1563638"/>
            <a:ext cx="2775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當您想要連到某個國家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但又沒有該位置的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或朋友可以提供連線的話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QNAP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整合了服務供應商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VyprVPN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合作協助您翻越全球各地</a:t>
            </a:r>
            <a:endParaRPr lang="zh-TW" alt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311708" y="2067694"/>
            <a:ext cx="8520599" cy="1188503"/>
          </a:xfrm>
        </p:spPr>
        <p:txBody>
          <a:bodyPr/>
          <a:lstStyle/>
          <a:p>
            <a:r>
              <a:rPr lang="en-US" altLang="zh-TW" dirty="0" smtClean="0"/>
              <a:t>QVPN</a:t>
            </a:r>
            <a:r>
              <a:rPr lang="zh-TW" altLang="en-US" dirty="0" smtClean="0"/>
              <a:t> 是您最好的選擇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 QVPN 優勢分析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8" name="Shape 558"/>
          <p:cNvGraphicFramePr/>
          <p:nvPr/>
        </p:nvGraphicFramePr>
        <p:xfrm>
          <a:off x="182571" y="1042806"/>
          <a:ext cx="8712975" cy="3707535"/>
        </p:xfrm>
        <a:graphic>
          <a:graphicData uri="http://schemas.openxmlformats.org/drawingml/2006/table">
            <a:tbl>
              <a:tblPr firstRow="1" bandRow="1">
                <a:noFill/>
                <a:tableStyleId>{08659A41-9E6A-4E85-B55A-B2234E06BF3F}</a:tableStyleId>
              </a:tblPr>
              <a:tblGrid>
                <a:gridCol w="2880325"/>
                <a:gridCol w="3317125"/>
                <a:gridCol w="2515525"/>
              </a:tblGrid>
              <a:tr h="67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400" u="none" strike="noStrike" cap="none"/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QNAP QTS 4.3.</a:t>
                      </a:r>
                      <a:r>
                        <a:rPr lang="zh-TW" sz="1800" u="none" strike="noStrike" cap="none"/>
                        <a:t>5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Synology DSM 6.2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/>
                </a:tc>
              </a:tr>
              <a:tr h="571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專屬的VPN協定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Qbelt專屬協定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專屬的連線工具及手機App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支援 Windows, MacOS,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Andriod, iOS 等多客戶端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配置恰當的DNS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多種市面上的公有DNS替您偵測可連性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NAS的配置 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手動指定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NAS的配置 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●"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手動指定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無須架點到全世界, </a:t>
                      </a:r>
                      <a:b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(整合第三方VPN服務</a:t>
                      </a: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有專屬整合App可直接啟動,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也可手動設定連線其他服務商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無專屬整合的便利性, </a:t>
                      </a:r>
                      <a:b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只能</a:t>
                      </a:r>
                      <a:r>
                        <a:rPr lang="zh-TW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透過手動設置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59" name="Shape 559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1821228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3196677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72239" y="4237027"/>
            <a:ext cx="379006" cy="37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 descr="C:\Users\user\Desktop\20170928_Virtualization Station 直播\勝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358">
            <a:off x="5736914" y="2384803"/>
            <a:ext cx="379006" cy="379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目前開發計畫</a:t>
            </a:r>
            <a:endParaRPr/>
          </a:p>
        </p:txBody>
      </p:sp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248300" y="1195525"/>
            <a:ext cx="8520600" cy="3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QVPN service v2.0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(RD預計2/14釋出給DQV驗證)</a:t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15532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[QVPN Service] QNAP proprietary VPN protocol - Qbelt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12628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[API Request] API for QVPN_Device_Client related.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11931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[QVPN Service] Outgoing network interface supports virtual switch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11925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[QVPN Service] The wizard of DNS setting. (Include Public DNS detect automatically, Pass the DNS from the destination server, Manually assign)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/>
              </a:rPr>
              <a:t>12051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/>
              </a:rPr>
              <a:t>[API request] Provide the VPN related info via myQNAPcloud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8"/>
              </a:rPr>
              <a:t>11926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8"/>
              </a:rPr>
              <a:t>[QVPN service] 列表清單重新調整 + 訊息優化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845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icrosoft JhengHei"/>
              <a:buChar char="○"/>
            </a:pP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9"/>
              </a:rPr>
              <a:t>11930</a:t>
            </a:r>
            <a:r>
              <a:rPr lang="zh-TW" sz="11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1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9"/>
              </a:rPr>
              <a:t>[QVPN Service] Connection list &amp; connection log欄位新增 (device info / Tx / Tx rate / Rx / Rx Rate)</a:t>
            </a:r>
            <a:endParaRPr sz="11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Nagarro outsourcing</a:t>
            </a: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1/12~1/12: drop1 (DQV剛測完, 目前仍有很多P1問題在解: 31隻, P1+ P2 mojor 80隻, 目前Nagarro把RD leader派來台灣直接與RD/DQV接口解問題與看bug)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2/09: drop 3 (all functions without multi-language infrastructure)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more week for multi-language infrastructure and English String</a:t>
            </a:r>
            <a:endParaRPr sz="1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11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icrosoft JhengHei"/>
              <a:buChar char="○"/>
            </a:pP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Sam 拿到後即送多國翻譯, </a:t>
            </a:r>
            <a:r>
              <a:rPr lang="zh-TW" sz="1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預計</a:t>
            </a:r>
            <a:r>
              <a:rPr lang="zh-TW" sz="1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3/B~3/M可以送翻回來給我們自己RD上多國</a:t>
            </a:r>
            <a:endParaRPr sz="13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目前開發計畫</a:t>
            </a:r>
            <a:endParaRPr/>
          </a:p>
        </p:txBody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248300" y="1195525"/>
            <a:ext cx="8520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app</a:t>
            </a:r>
            <a:endParaRPr b="1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15478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QVPN-iOS first edition (the beta version after we take over the project from the outsourcing company)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71600" lvl="2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icrosoft JhengHei"/>
              <a:buChar char="■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support iOS11(iPhoneX), new QID implement, support multi-language...etc.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15579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[QVPN-iOS] Add one more option QBelt when the user creates the tier-2 connection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15529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[QVPN-Android] Upgrade the target-sdk-version of QVPN Android app to the version 8.0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15484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QVPN-Android first edition (the beta version after we take over the project from the outsourcing company)</a:t>
            </a:r>
            <a:endParaRPr sz="900" u="sng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921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15582</a:t>
            </a:r>
            <a:r>
              <a:rPr lang="zh-TW" sz="9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[QVPN-Android] Add one more option QBelt when the user creates the tier-2 connection</a:t>
            </a:r>
            <a:r>
              <a:rPr lang="zh-TW" sz="10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0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10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icrosoft JhengHei"/>
              <a:buChar char="•"/>
            </a:pPr>
            <a:r>
              <a:rPr lang="zh-TW" b="1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 utility</a:t>
            </a:r>
            <a:endParaRPr b="1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15486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QVPN-Windows first edition (the beta version after we take over the project from the outsourcing company)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0" lvl="2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■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QNAP signature, new QID implement, support multi-language...etc.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15584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[QVPN-Windows] Add one more option QBelt when the user creates the tier-2 connection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15485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QVPN-MacOS first edition (the beta version after we take over the project from the outsourcing company)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lvl="1" indent="-317500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</a:pP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15583</a:t>
            </a:r>
            <a:r>
              <a:rPr lang="zh-TW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900" u="sng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[QVPN-MacOS] Add one more option QBelt when the user creates the tier-2 connection</a:t>
            </a:r>
            <a:endParaRPr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274207" y="4918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使用VPN存取周遭NAS-(myQNAPcloud connect)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200" y="1249275"/>
            <a:ext cx="5741776" cy="3836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81" name="Shape 581"/>
          <p:cNvSpPr/>
          <p:nvPr/>
        </p:nvSpPr>
        <p:spPr>
          <a:xfrm>
            <a:off x="6655425" y="1470100"/>
            <a:ext cx="2257200" cy="34041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透過您VPN所連上的NAS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可搜尋出周遭的其他QNAP NAS, 並以此安全連線去連線其他NAS  </a:t>
            </a:r>
            <a:b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(需各自的密碼)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6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當您使用 VPN 時，就如同穿越安全通道</a:t>
            </a:r>
            <a:endParaRPr sz="36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9" y="1107132"/>
            <a:ext cx="8784927" cy="3609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3479175" y="2267175"/>
            <a:ext cx="24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看不透裡面的隧道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Shape 108" descr="tunnel-02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32596" y="2787774"/>
            <a:ext cx="3553292" cy="65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6828452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828452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700713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700713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254659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54659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1006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41006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0" y="114353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需要 VPN 服務的對象</a:t>
            </a:r>
            <a:endParaRPr sz="4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457675" y="3375300"/>
            <a:ext cx="18246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商務人士</a:t>
            </a:r>
            <a:b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2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(出差</a:t>
            </a:r>
            <a:r>
              <a:rPr lang="zh-TW" altLang="en-US" sz="22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或外出</a:t>
            </a:r>
            <a:r>
              <a:rPr lang="zh-TW" sz="22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2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4568948" y="3387057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敏感資料傳輸</a:t>
            </a:r>
            <a:endParaRPr sz="22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(金融交易...)</a:t>
            </a:r>
            <a:endParaRPr sz="22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2510500" y="3387050"/>
            <a:ext cx="19620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跨國企業</a:t>
            </a:r>
            <a:b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(資料流通, 備份)</a:t>
            </a:r>
            <a:endParaRPr sz="20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488865"/>
            <a:ext cx="1460735" cy="173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6852" y="1502145"/>
            <a:ext cx="1739124" cy="176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729424" y="1286122"/>
            <a:ext cx="2002815" cy="19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6720248" y="3382557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玩家</a:t>
            </a:r>
            <a:endParaRPr sz="22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(地區限定...)</a:t>
            </a:r>
            <a:endParaRPr sz="22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 l="29769" r="29145" b="12559"/>
          <a:stretch/>
        </p:blipFill>
        <p:spPr>
          <a:xfrm>
            <a:off x="6948264" y="1646161"/>
            <a:ext cx="576064" cy="73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8264" y="2510257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7387" y="1938316"/>
            <a:ext cx="938536" cy="3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8442" y="2335224"/>
            <a:ext cx="925239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10">
            <a:alphaModFix/>
          </a:blip>
          <a:srcRect t="3084" b="16151"/>
          <a:stretch/>
        </p:blipFill>
        <p:spPr>
          <a:xfrm>
            <a:off x="7599819" y="2767272"/>
            <a:ext cx="907885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96336" y="1543137"/>
            <a:ext cx="951791" cy="36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913" y="1491630"/>
            <a:ext cx="5158567" cy="28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VPN讓網路通訊更加安全</a:t>
            </a:r>
            <a:endParaRPr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95536" y="3435846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降低商務旅行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成本</a:t>
            </a:r>
            <a:endParaRPr sz="1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95536" y="2866709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保護隱私權</a:t>
            </a:r>
            <a:endParaRPr sz="1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356136" y="1215459"/>
            <a:ext cx="3899400" cy="929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800"/>
            </a:pP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為員工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學生提供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遠端連線的便利性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現有的網際網路連接來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使用公司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/學校的內部私有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endParaRPr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56141" y="2242988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安全的交流通訊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</a:t>
            </a:r>
            <a:r>
              <a:rPr lang="zh-TW" altLang="en-US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更容易</a:t>
            </a:r>
            <a:endParaRPr sz="1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95541" y="4004951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</a:t>
            </a:r>
            <a:r>
              <a:rPr lang="zh-TW" altLang="en-US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存取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受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限存取的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endParaRPr sz="1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subTitle" idx="1"/>
          </p:nvPr>
        </p:nvSpPr>
        <p:spPr>
          <a:xfrm>
            <a:off x="3635896" y="3291830"/>
            <a:ext cx="5508104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000" i="0" u="none" strike="noStrike" cap="none">
                <a:solidFill>
                  <a:srgbClr val="002060"/>
                </a:solidFill>
              </a:rPr>
              <a:t>QVPN Service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zh-TW" sz="40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架設自己的VPN伺服器</a:t>
            </a:r>
            <a:endParaRPr sz="4000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alt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全新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</a:t>
            </a:r>
            <a:r>
              <a:rPr lang="zh-TW" sz="4000" i="0" u="none" strike="noStrike" cap="none" dirty="0">
                <a:solidFill>
                  <a:schemeClr val="lt1"/>
                </a:solidFill>
              </a:rPr>
              <a:t>QVPN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狀態總覽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656" y="962996"/>
            <a:ext cx="6570568" cy="382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Bestchoice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67494"/>
            <a:ext cx="2029315" cy="624741"/>
          </a:xfrm>
          <a:prstGeom prst="rect">
            <a:avLst/>
          </a:prstGeom>
        </p:spPr>
      </p:pic>
      <p:pic>
        <p:nvPicPr>
          <p:cNvPr id="8" name="圖片 7" descr="Bestchoice-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591">
            <a:off x="8365344" y="36551"/>
            <a:ext cx="677131" cy="67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1983</Words>
  <Application>Microsoft Office PowerPoint</Application>
  <PresentationFormat>如螢幕大小 (16:9)</PresentationFormat>
  <Paragraphs>248</Paragraphs>
  <Slides>45</Slides>
  <Notes>45</Notes>
  <HiddenSlides>4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Arial</vt:lpstr>
      <vt:lpstr>新細明體</vt:lpstr>
      <vt:lpstr>Microsoft JhengHei</vt:lpstr>
      <vt:lpstr>Verdana</vt:lpstr>
      <vt:lpstr>Wingdings</vt:lpstr>
      <vt:lpstr>Roboto</vt:lpstr>
      <vt:lpstr>0105</vt:lpstr>
      <vt:lpstr>0105</vt:lpstr>
      <vt:lpstr>QNAP 虛擬私有網路(VPN)</vt:lpstr>
      <vt:lpstr>投影片 2</vt:lpstr>
      <vt:lpstr>一般的網路應用</vt:lpstr>
      <vt:lpstr>VPN 是什麼? 怎麼做? </vt:lpstr>
      <vt:lpstr>當您使用 VPN 時，就如同穿越安全通道</vt:lpstr>
      <vt:lpstr>需要 VPN 服務的對象</vt:lpstr>
      <vt:lpstr>VPN讓網路通訊更加安全 </vt:lpstr>
      <vt:lpstr>投影片 8</vt:lpstr>
      <vt:lpstr>      全新的 QVPN 狀態總覽</vt:lpstr>
      <vt:lpstr>推出QNAP專屬VPN協定 - QBelt</vt:lpstr>
      <vt:lpstr>           QBelt VPN 伺服器</vt:lpstr>
      <vt:lpstr>PPTP VPN 伺服器</vt:lpstr>
      <vt:lpstr>L2TP VPN 伺服器</vt:lpstr>
      <vt:lpstr>OpenVPN 伺服器</vt:lpstr>
      <vt:lpstr>     挑選適合您的DNS服務</vt:lpstr>
      <vt:lpstr>限制使用者的登入權限設定</vt:lpstr>
      <vt:lpstr>    QNAP 支援的 VPN 協定</vt:lpstr>
      <vt:lpstr>投影片 18</vt:lpstr>
      <vt:lpstr>常見連不上VPN的因素</vt:lpstr>
      <vt:lpstr>投影片 20</vt:lpstr>
      <vt:lpstr>手動設定路由器來打通VPN</vt:lpstr>
      <vt:lpstr>UPnP 自動設定路由器的VPN埠</vt:lpstr>
      <vt:lpstr>IP不固定時的好夥伴: DDNS / UPnP</vt:lpstr>
      <vt:lpstr>投影片 24</vt:lpstr>
      <vt:lpstr>Windows 連線方式 </vt:lpstr>
      <vt:lpstr>Windows 連線小工具 (myQNAPcloud connect) </vt:lpstr>
      <vt:lpstr>Windows 連線小工具 (myQNAPcloud connect) </vt:lpstr>
      <vt:lpstr>即將推出的全新 Windows 連線工具</vt:lpstr>
      <vt:lpstr>透過 macOS 連線到 NAS </vt:lpstr>
      <vt:lpstr>即將推出的 macOS 連線工具</vt:lpstr>
      <vt:lpstr> 透過 Android 連線到 NAS</vt:lpstr>
      <vt:lpstr>即將推出的 Android 連線工具</vt:lpstr>
      <vt:lpstr>透過 iOS 連線到 NAS </vt:lpstr>
      <vt:lpstr>即將推出的 iOS 連線工具</vt:lpstr>
      <vt:lpstr>投影片 35</vt:lpstr>
      <vt:lpstr>連線到 NAS 就能到達世界的另一端 </vt:lpstr>
      <vt:lpstr>支援多種 VPN Client 類型</vt:lpstr>
      <vt:lpstr>追求安全的 NAS 備份方式</vt:lpstr>
      <vt:lpstr>詳細的 VPN Client 連線紀錄</vt:lpstr>
      <vt:lpstr>跟著您的NAS一起翻越全世界  (整合服務商 VyprVPN)</vt:lpstr>
      <vt:lpstr>QVPN 是您最好的選擇</vt:lpstr>
      <vt:lpstr>QNAP QVPN 優勢分析</vt:lpstr>
      <vt:lpstr>目前開發計畫</vt:lpstr>
      <vt:lpstr>目前開發計畫</vt:lpstr>
      <vt:lpstr>使用VPN存取周遭NAS-(myQNAPcloud connect)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虛擬私有網路(VPN)</dc:title>
  <dc:creator>Yvonne Tsai</dc:creator>
  <cp:lastModifiedBy>Yvonne Tsai</cp:lastModifiedBy>
  <cp:revision>90</cp:revision>
  <dcterms:modified xsi:type="dcterms:W3CDTF">2018-02-09T02:05:58Z</dcterms:modified>
</cp:coreProperties>
</file>