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51"/>
  </p:notesMasterIdLst>
  <p:sldIdLst>
    <p:sldId id="301" r:id="rId2"/>
    <p:sldId id="302" r:id="rId3"/>
    <p:sldId id="341" r:id="rId4"/>
    <p:sldId id="304" r:id="rId5"/>
    <p:sldId id="305" r:id="rId6"/>
    <p:sldId id="306" r:id="rId7"/>
    <p:sldId id="307" r:id="rId8"/>
    <p:sldId id="308" r:id="rId9"/>
    <p:sldId id="309" r:id="rId10"/>
    <p:sldId id="337" r:id="rId11"/>
    <p:sldId id="310" r:id="rId12"/>
    <p:sldId id="342" r:id="rId13"/>
    <p:sldId id="311" r:id="rId14"/>
    <p:sldId id="312" r:id="rId15"/>
    <p:sldId id="327" r:id="rId16"/>
    <p:sldId id="313" r:id="rId17"/>
    <p:sldId id="315" r:id="rId18"/>
    <p:sldId id="316" r:id="rId19"/>
    <p:sldId id="317" r:id="rId20"/>
    <p:sldId id="318" r:id="rId21"/>
    <p:sldId id="314" r:id="rId22"/>
    <p:sldId id="319" r:id="rId23"/>
    <p:sldId id="320" r:id="rId24"/>
    <p:sldId id="321" r:id="rId25"/>
    <p:sldId id="323" r:id="rId26"/>
    <p:sldId id="322" r:id="rId27"/>
    <p:sldId id="344" r:id="rId28"/>
    <p:sldId id="324" r:id="rId29"/>
    <p:sldId id="325" r:id="rId30"/>
    <p:sldId id="326" r:id="rId31"/>
    <p:sldId id="340" r:id="rId32"/>
    <p:sldId id="328" r:id="rId33"/>
    <p:sldId id="329" r:id="rId34"/>
    <p:sldId id="331" r:id="rId35"/>
    <p:sldId id="332" r:id="rId36"/>
    <p:sldId id="345" r:id="rId37"/>
    <p:sldId id="346" r:id="rId38"/>
    <p:sldId id="347" r:id="rId39"/>
    <p:sldId id="348" r:id="rId40"/>
    <p:sldId id="349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34" r:id="rId49"/>
    <p:sldId id="335" r:id="rId50"/>
  </p:sldIdLst>
  <p:sldSz cx="9144000" cy="5143500" type="screen16x9"/>
  <p:notesSz cx="6858000" cy="9144000"/>
  <p:embeddedFontLst>
    <p:embeddedFont>
      <p:font typeface="微軟正黑體" pitchFamily="34" charset="-120"/>
      <p:regular r:id="rId52"/>
      <p:bold r:id="rId53"/>
    </p:embeddedFont>
    <p:embeddedFont>
      <p:font typeface="Verdana" pitchFamily="34" charset="0"/>
      <p:regular r:id="rId54"/>
      <p:bold r:id="rId55"/>
      <p:italic r:id="rId56"/>
      <p:boldItalic r:id="rId57"/>
    </p:embeddedFont>
    <p:embeddedFont>
      <p:font typeface="Arimo" charset="0"/>
      <p:regular r:id="rId58"/>
      <p:bold r:id="rId59"/>
    </p:embeddedFont>
    <p:embeddedFont>
      <p:font typeface="Gill Sans" charset="0"/>
      <p:regular r:id="rId60"/>
      <p:bold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Helvetica Neue Light" charset="0"/>
      <p:regular r:id="rId66"/>
      <p:bold r:id="rId67"/>
      <p:italic r:id="rId68"/>
      <p:boldItalic r:id="rId69"/>
    </p:embeddedFont>
    <p:embeddedFont>
      <p:font typeface="華康新特黑體(P)" pitchFamily="2" charset="-120"/>
      <p:regular r:id="rId70"/>
    </p:embeddedFont>
    <p:embeddedFont>
      <p:font typeface="Bad Script" charset="0"/>
      <p:regular r:id="rId71"/>
    </p:embeddedFont>
    <p:embeddedFont>
      <p:font typeface="Microsoft YaHei" pitchFamily="34" charset="-122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y Chiu" initials="" lastIdx="18" clrIdx="0"/>
  <p:cmAuthor id="1" name="Kevin Cheng" initials="" lastIdx="3" clrIdx="1"/>
  <p:cmAuthor id="2" name="user" initials="u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1EFFF"/>
    <a:srgbClr val="C00000"/>
    <a:srgbClr val="F66616"/>
    <a:srgbClr val="0070C0"/>
    <a:srgbClr val="CCFFCC"/>
    <a:srgbClr val="00B0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219" autoAdjust="0"/>
    <p:restoredTop sz="85067" autoAdjust="0"/>
  </p:normalViewPr>
  <p:slideViewPr>
    <p:cSldViewPr snapToGrid="0">
      <p:cViewPr varScale="1">
        <p:scale>
          <a:sx n="148" d="100"/>
          <a:sy n="148" d="100"/>
        </p:scale>
        <p:origin x="-67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31T01:43:30.584" idx="10">
    <p:pos x="6000" y="0"/>
    <p:text>需要強調快照non stop. 
application consistent snapshot.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57160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" panose="020B0604030504040204" pitchFamily="34" charset="-120"/>
        <a:ea typeface="Microsoft JhengHe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ktopsystems.com/data-storage-features/zfs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566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Billy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07718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65496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Kevin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7685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</a:p>
          <a:p>
            <a:pPr marL="6985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企業須加強防範大容量資料</a:t>
            </a:r>
            <a:endParaRPr lang="en-US" altLang="zh-TW" sz="11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331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2313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點出問題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file 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level備份很慢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Rsync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檔案層級協定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v.s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區塊層級協定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Synology DSM6.2 </a:t>
            </a:r>
            <a:r>
              <a:rPr lang="en-US" sz="2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的異地備份是</a:t>
            </a:r>
            <a:r>
              <a:rPr 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file </a:t>
            </a:r>
            <a:r>
              <a:rPr lang="en-US" sz="2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level，會耗費大量的時間在做般移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6057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86808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77561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76249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70076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Kevin</a:t>
            </a:r>
            <a:endParaRPr sz="14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How Important is Business Continuity?</a:t>
            </a:r>
            <a:endParaRPr sz="14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以 IT </a:t>
            </a:r>
            <a:r>
              <a:rPr lang="en-US" sz="14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企業機房的資料為出發點，該怎麼去部屬</a:t>
            </a:r>
            <a:r>
              <a:rPr lang="en-US" sz="1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storage system</a:t>
            </a:r>
            <a:endParaRPr sz="14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	</a:t>
            </a:r>
            <a:r>
              <a:rPr lang="en-US" sz="14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如何做資料儲存、保護</a:t>
            </a:r>
            <a:r>
              <a:rPr lang="en-US" sz="1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?  ==&gt; (BTRFS vs </a:t>
            </a:r>
            <a:r>
              <a:rPr lang="en-US" sz="14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Qnap</a:t>
            </a:r>
            <a:r>
              <a:rPr lang="en-US" sz="1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ZFS)</a:t>
            </a:r>
            <a:endParaRPr sz="14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如何做資料轉移</a:t>
            </a:r>
            <a:r>
              <a:rPr 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(SNAPSYNC)</a:t>
            </a:r>
            <a:r>
              <a:rPr lang="en-US" sz="14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 ==&gt; (QES / ES1640dc v2, TES-x85U)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853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41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Billy &gt; Kevin</a:t>
            </a: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放一個成功案例</a:t>
            </a: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，MOMO</a:t>
            </a: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說明他把</a:t>
            </a: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QES </a:t>
            </a: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拿來存</a:t>
            </a: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log</a:t>
            </a:r>
            <a:endParaRPr sz="18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200 Linux Host 連 </a:t>
            </a: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NFS，在</a:t>
            </a: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all flash </a:t>
            </a: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的環境下運作</a:t>
            </a:r>
            <a:endParaRPr sz="18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11430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缺一個數據佐證</a:t>
            </a:r>
            <a:r>
              <a:rPr lang="en-US" sz="1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.......   </a:t>
            </a:r>
            <a:r>
              <a:rPr lang="en-US" sz="1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好處</a:t>
            </a:r>
            <a:endParaRPr sz="18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825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7523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b="1" dirty="0" smtClean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b="1" dirty="0" smtClean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Reason </a:t>
            </a:r>
            <a:r>
              <a:rPr lang="en-US" sz="1050" b="1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#1 ZFS is the Best – Copy on Write File System</a:t>
            </a:r>
            <a:endParaRPr sz="1050" b="1" dirty="0">
              <a:solidFill>
                <a:srgbClr val="66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2700"/>
              </a:spcBef>
              <a:spcAft>
                <a:spcPts val="2700"/>
              </a:spcAft>
              <a:buNone/>
            </a:pPr>
            <a:r>
              <a:rPr lang="en-US" sz="105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copy on write architecture is the foundation of what makes </a:t>
            </a:r>
            <a:r>
              <a:rPr lang="en-US" sz="1050" u="sng" dirty="0">
                <a:solidFill>
                  <a:srgbClr val="1B98E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ZFS</a:t>
            </a:r>
            <a:r>
              <a:rPr lang="en-US" sz="105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so awesome.   With a copy on write architecture no data is overwritten which means a write no matter how large can be written as a single atomic transaction.  An interrupted write is never committed because the pointer to the new </a:t>
            </a:r>
            <a:r>
              <a:rPr lang="en-US" sz="105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uberblock</a:t>
            </a:r>
            <a:r>
              <a:rPr lang="en-US" sz="105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which is the last action of a write is never written.  This same copy on write architecture enables several other features such as snapshots and clones to happen with minimal resources.  By leaving a pointer to the top of the tree for the old data ZFS enables a </a:t>
            </a:r>
            <a:r>
              <a:rPr lang="en-US" sz="105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snaphot</a:t>
            </a:r>
            <a:r>
              <a:rPr lang="en-US" sz="105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 pointer to a valid copy of data at a particular time.  A clone is simply a duplicated pointer which can now move independently from the old pointer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335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53354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Billy</a:t>
            </a:r>
            <a:r>
              <a:rPr 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	</a:t>
            </a:r>
            <a:endParaRPr 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技術解釋為何</a:t>
            </a:r>
            <a:r>
              <a:rPr 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QES 的 snapshot </a:t>
            </a:r>
            <a:r>
              <a:rPr lang="en-US"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很快</a:t>
            </a:r>
            <a:r>
              <a:rPr 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？ (Copy on write)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	</a:t>
            </a:r>
            <a:r>
              <a:rPr lang="en-US"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插時間戳記，繼續寫資料</a:t>
            </a:r>
            <a:r>
              <a:rPr 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(Copy on write)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210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765684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309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3" name="Shape 4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90129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需求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為何要有異地備份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Storage本身就是會壞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淹水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斷電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台電歲修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網路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中華電系、電纜斷掉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地震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火警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seednet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火災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63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639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318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點出問題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file 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level備份很慢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Rsync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檔案層級協定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v.s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 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區塊層級協定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Synology DSM6.2 </a:t>
            </a:r>
            <a:r>
              <a:rPr lang="en-US" sz="2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的異地備份是</a:t>
            </a:r>
            <a:r>
              <a:rPr 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file </a:t>
            </a:r>
            <a:r>
              <a:rPr lang="en-US" sz="2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level，會耗費大量的時間在做般移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42919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31210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 </a:t>
            </a:r>
          </a:p>
          <a:p>
            <a:pPr marL="69850" marR="0" lvl="0" indent="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850" marR="0" lvl="0" indent="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850" marR="0" lvl="0" indent="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有多快</a:t>
            </a:r>
            <a:r>
              <a:rPr 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052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293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79826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0209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467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282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</a:p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50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lang="en-US" sz="2800" dirty="0" err="1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Hoster</a:t>
            </a:r>
            <a:endParaRPr lang="en-US" sz="2800" dirty="0" smtClean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lang="en-US" sz="2800" dirty="0" err="1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實務面的問題</a:t>
            </a:r>
            <a:r>
              <a:rPr lang="en-US" sz="28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sz="28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/ </a:t>
            </a:r>
            <a:r>
              <a:rPr lang="en-US" sz="2800" dirty="0" err="1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需求</a:t>
            </a:r>
            <a:endParaRPr sz="28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27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168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759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Kevin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435967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Kevin</a:t>
            </a:r>
            <a:endParaRPr sz="1100" b="0" i="0" u="none" strike="noStrike" cap="none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74486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6" name="Shape 6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1100" b="0" i="0" u="none" strike="noStrike" cap="none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10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Billy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184407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Billy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94" name="Shape 6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476988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6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701" name="Shape 70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83823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Billy</a:t>
            </a:r>
            <a:endParaRPr sz="1100" b="0" i="0" u="none" strike="noStrike" cap="none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190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69807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54487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Kevin</a:t>
            </a: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47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Billy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儲存</a:t>
            </a:r>
            <a:r>
              <a:rPr lang="en-US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、保護及轉移</a:t>
            </a:r>
            <a:endParaRPr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闡述Storage不論是天災或是人禍，一定有一天會壞。所以QNAP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 </a:t>
            </a:r>
            <a:r>
              <a:rPr lang="en-US" sz="1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storage提供了下面三個面性的solution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。</a:t>
            </a:r>
            <a:endParaRPr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6049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Billy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45231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Hoster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41268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6" y="-18"/>
            <a:ext cx="9135514" cy="51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Shape 69" descr="D:\工作進行中\20170911直播母版16比9\母片\2017_Think Big母版16比9_C內頁.jp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956" y="2232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hape 86"/>
          <p:cNvSpPr txBox="1">
            <a:spLocks noGrp="1"/>
          </p:cNvSpPr>
          <p:nvPr>
            <p:ph type="title"/>
          </p:nvPr>
        </p:nvSpPr>
        <p:spPr>
          <a:xfrm>
            <a:off x="366713" y="115747"/>
            <a:ext cx="8410500" cy="66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 descr="D:\工作進行中\20170911直播母版16比9\母片\2017_Think Big母版16比9_C內頁.jp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-956" y="2232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6" r:id="rId3"/>
    <p:sldLayoutId id="2147483659" r:id="rId4"/>
    <p:sldLayoutId id="2147483660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3600" b="0" i="0" u="none" strike="noStrike" cap="none">
          <a:solidFill>
            <a:srgbClr val="000000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lab.web.cern.ch/sites/openlab.web.cern.ch/files/presentations/Disk%20corruption%20issues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0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85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nel8news.sg/news8/latestnews/20171016-sg-singtel/3856614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thome.com.tw/news/114440" TargetMode="External"/><Relationship Id="rId4" Type="http://schemas.openxmlformats.org/officeDocument/2006/relationships/hyperlink" Target="https://money.udn.com/money/story/5613/225494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301575" y="3577748"/>
            <a:ext cx="85206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</a:pPr>
            <a:endParaRPr sz="2400" b="0" i="0" u="none" strike="noStrike" cap="none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Verdana"/>
              <a:buNone/>
            </a:pPr>
            <a:endParaRPr sz="2400" b="0" i="0" u="none" strike="noStrike" cap="none" dirty="0">
              <a:solidFill>
                <a:schemeClr val="dk2"/>
              </a:solidFill>
              <a:sym typeface="Verdana"/>
            </a:endParaRPr>
          </a:p>
        </p:txBody>
      </p:sp>
      <p:pic>
        <p:nvPicPr>
          <p:cNvPr id="6" name="圖片 5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253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看不到的風險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41694" y="1506839"/>
            <a:ext cx="84105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網路介面：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sz="1600" baseline="80000" dirty="0" smtClean="0">
                <a:solidFill>
                  <a:srgbClr val="002060"/>
                </a:solidFill>
              </a:rPr>
              <a:t>−10</a:t>
            </a:r>
            <a:endParaRPr lang="en-US" altLang="zh-TW" sz="1600" b="1" baseline="800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ts val="600"/>
              </a:spcBef>
            </a:pP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(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GB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的數據可能會發生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個位元的資料毀損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  <a:p>
            <a:pPr marL="342900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記憶體：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sz="1600" baseline="80000" dirty="0" smtClean="0">
                <a:solidFill>
                  <a:srgbClr val="002060"/>
                </a:solidFill>
              </a:rPr>
              <a:t>−12</a:t>
            </a:r>
            <a:endParaRPr lang="en-US" altLang="zh-TW" sz="1600" b="1" baseline="800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ts val="600"/>
              </a:spcBef>
            </a:pP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(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116 GB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的數據可能會發生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個位元的資料毀損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  <a:p>
            <a:pPr marL="342900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消費級硬碟：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sz="1600" baseline="80000" dirty="0" smtClean="0">
                <a:solidFill>
                  <a:srgbClr val="C00000"/>
                </a:solidFill>
              </a:rPr>
              <a:t>−14</a:t>
            </a:r>
            <a:endParaRPr lang="en-US" altLang="zh-TW" sz="1600" b="1" baseline="800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ts val="600"/>
              </a:spcBef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(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11.3 TB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的數據可能會發生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個位元的資料毀損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  <a:p>
            <a:pPr marL="342900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企業級硬碟：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sz="1600" baseline="80000" dirty="0" smtClean="0">
                <a:solidFill>
                  <a:srgbClr val="C00000"/>
                </a:solidFill>
              </a:rPr>
              <a:t>−15</a:t>
            </a:r>
            <a:endParaRPr lang="en-US" altLang="zh-TW" sz="1600" b="1" baseline="800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ts val="600"/>
              </a:spcBef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(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 TB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的數據可能會發生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個位元的資料毀損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 fontAlgn="base">
              <a:spcBef>
                <a:spcPts val="600"/>
              </a:spcBef>
            </a:pP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spcBef>
                <a:spcPts val="600"/>
              </a:spcBef>
            </a:pPr>
            <a:r>
              <a:rPr lang="en-US" altLang="zh-TW" sz="1200" dirty="0">
                <a:hlinkClick r:id="rId3"/>
              </a:rPr>
              <a:t>http://</a:t>
            </a:r>
            <a:r>
              <a:rPr lang="en-US" altLang="zh-TW" sz="1200" dirty="0" smtClean="0">
                <a:hlinkClick r:id="rId3"/>
              </a:rPr>
              <a:t>openlab.web.cern.ch/sites/openlab.web.cern.ch/files/presentations/Disk%20corruption%20issues.pdf</a:t>
            </a:r>
            <a:endParaRPr lang="en-US" altLang="zh-TW" sz="1200" dirty="0" smtClean="0"/>
          </a:p>
          <a:p>
            <a:pPr marL="342900" indent="-342900" fontAlgn="base">
              <a:spcBef>
                <a:spcPts val="600"/>
              </a:spcBef>
            </a:pPr>
            <a:endParaRPr lang="en-US" altLang="zh-TW" sz="1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6450" y="1034650"/>
            <a:ext cx="710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靜默資料毀損率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(Expected Bit Error Rate)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1816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4014104" y="892516"/>
            <a:ext cx="4108618" cy="69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500"/>
              <a:buFont typeface="Arimo"/>
              <a:buNone/>
            </a:pPr>
            <a:r>
              <a:rPr lang="en-US" sz="2400" b="1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mo"/>
                <a:sym typeface="Arimo"/>
              </a:rPr>
              <a:t>看似平常，</a:t>
            </a:r>
            <a:r>
              <a:rPr lang="en-US" sz="36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mo"/>
                <a:sym typeface="Arimo"/>
              </a:rPr>
              <a:t>結果卻</a:t>
            </a:r>
            <a:r>
              <a:rPr 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mo"/>
                <a:sym typeface="Arimo"/>
              </a:rPr>
              <a:t>...</a:t>
            </a:r>
            <a:endParaRPr sz="3600" b="1" i="0" u="none" strike="noStrike" cap="none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mo"/>
              <a:sym typeface="Arimo"/>
            </a:endParaRP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926" y="1599412"/>
            <a:ext cx="4351748" cy="290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9225" y="1462600"/>
            <a:ext cx="1752651" cy="116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0679" y="3761454"/>
            <a:ext cx="1806362" cy="63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67291" y="1573181"/>
            <a:ext cx="2973279" cy="27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</a:rPr>
              <a:t>您的資料真的安全嗎</a:t>
            </a:r>
            <a:r>
              <a:rPr lang="en-US" altLang="zh-TW" dirty="0" smtClean="0">
                <a:solidFill>
                  <a:schemeClr val="lt1"/>
                </a:solidFill>
              </a:rPr>
              <a:t>?</a:t>
            </a:r>
            <a:r>
              <a:rPr lang="zh-TW" altLang="en-US" sz="3600" b="0" dirty="0" smtClean="0">
                <a:solidFill>
                  <a:schemeClr val="lt1"/>
                </a:solidFill>
                <a:sym typeface="Arial"/>
              </a:rPr>
              <a:t/>
            </a:r>
            <a:br>
              <a:rPr lang="zh-TW" altLang="en-US" sz="3600" b="0" dirty="0" smtClean="0">
                <a:solidFill>
                  <a:schemeClr val="lt1"/>
                </a:solidFill>
                <a:sym typeface="Arial"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5299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資</a:t>
            </a:r>
            <a:r>
              <a:rPr lang="zh-TW" altLang="en-US" dirty="0"/>
              <a:t>料</a:t>
            </a:r>
            <a:r>
              <a:rPr lang="zh-TW" altLang="en-US" dirty="0" smtClean="0"/>
              <a:t>保護停看聽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13094" y="936346"/>
            <a:ext cx="8410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錯誤發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原因與傳輸可靠度及資料量有關</a:t>
            </a:r>
          </a:p>
          <a:p>
            <a:pPr marL="342900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看似不常發生，但卻不容忽視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marL="342900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商用級的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EXT4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儲存可用快照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備份來保存正確資料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7" name="Picture 3" descr="https://lh5.googleusercontent.com/qI_wVLNhm65sc5AdZVU8dAF3WflgRe9thTJza8mZnPYJWBuEMkBM6CUzRp7-zyaJPyJ4A9erMZSzvnAZyiFbj1AU5c0_ZjJ0zWzTYVui_O3PIw5sMhOPNl72_c64QGfSndgL6WKzKgM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0616" y="2480954"/>
            <a:ext cx="1295400" cy="1295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o1EAihWx7CJfOc3QaY-G3sdssr3CXQ4ds1SH1RRZTVzZ2ORFNGbwQEozjQ4UCFqxwfEe6fEqtY-OiAsDynKBBeCkRgMWd8vZ58T9oZwZqt3hzBEaM25vpbOWMn6UxXgNCGIUC8zwfKI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52077" y="2495625"/>
            <a:ext cx="1316061" cy="131606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07242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cs typeface="Gill Sans"/>
                <a:sym typeface="Gill Sans"/>
              </a:rPr>
              <a:t>不僅檢查還能修復</a:t>
            </a:r>
            <a:endParaRPr lang="zh-TW" altLang="en-US" sz="4000" dirty="0"/>
          </a:p>
        </p:txBody>
      </p:sp>
      <p:sp>
        <p:nvSpPr>
          <p:cNvPr id="273" name="Shape 273"/>
          <p:cNvSpPr txBox="1">
            <a:spLocks noGrp="1"/>
          </p:cNvSpPr>
          <p:nvPr>
            <p:ph type="body" idx="4294967295"/>
          </p:nvPr>
        </p:nvSpPr>
        <p:spPr>
          <a:xfrm>
            <a:off x="478971" y="1431200"/>
            <a:ext cx="8229600" cy="75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RAID Scrub (QTS) 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可設定排程掃描 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群組區塊，嘗試修復壞軌； 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QES Scrub 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則提供了檔案系統層級的資料檢查，並且可主動修復。</a:t>
            </a:r>
            <a:endParaRPr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五邊形 9"/>
          <p:cNvSpPr/>
          <p:nvPr/>
        </p:nvSpPr>
        <p:spPr>
          <a:xfrm>
            <a:off x="1489994" y="920721"/>
            <a:ext cx="4762756" cy="500066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＞形箭號 10"/>
          <p:cNvSpPr/>
          <p:nvPr/>
        </p:nvSpPr>
        <p:spPr>
          <a:xfrm>
            <a:off x="5857495" y="920721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5424" y="920721"/>
            <a:ext cx="1126008" cy="5000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＞形箭號 12"/>
          <p:cNvSpPr/>
          <p:nvPr/>
        </p:nvSpPr>
        <p:spPr>
          <a:xfrm>
            <a:off x="6205983" y="920721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46206" y="938291"/>
            <a:ext cx="55888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檔案系統層級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(Filesystem)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的資料校正</a:t>
            </a:r>
          </a:p>
          <a:p>
            <a:endParaRPr lang="zh-TW" altLang="en-US" dirty="0"/>
          </a:p>
        </p:txBody>
      </p:sp>
      <p:sp>
        <p:nvSpPr>
          <p:cNvPr id="17" name="Shape 271"/>
          <p:cNvSpPr txBox="1"/>
          <p:nvPr/>
        </p:nvSpPr>
        <p:spPr>
          <a:xfrm>
            <a:off x="2535735" y="2977670"/>
            <a:ext cx="1956112" cy="780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可設定排程掃描，偵測損壞檔案，嘗試修復壞軌。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Shape 272"/>
          <p:cNvSpPr txBox="1"/>
          <p:nvPr/>
        </p:nvSpPr>
        <p:spPr>
          <a:xfrm>
            <a:off x="7027575" y="2977670"/>
            <a:ext cx="1821000" cy="780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不僅能即時偵測檔案損壞，還能得知正確檔案的位置，進而主動進行資料修復。</a:t>
            </a:r>
            <a:endParaRPr lang="en-US" altLang="zh-TW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4964627" y="3452192"/>
            <a:ext cx="1285884" cy="107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065" y="3737944"/>
            <a:ext cx="494457" cy="658795"/>
          </a:xfrm>
          <a:prstGeom prst="rect">
            <a:avLst/>
          </a:prstGeom>
          <a:noFill/>
        </p:spPr>
      </p:pic>
      <p:pic>
        <p:nvPicPr>
          <p:cNvPr id="24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9007" y="3737944"/>
            <a:ext cx="494457" cy="658795"/>
          </a:xfrm>
          <a:prstGeom prst="rect">
            <a:avLst/>
          </a:prstGeom>
          <a:noFill/>
        </p:spPr>
      </p:pic>
      <p:pic>
        <p:nvPicPr>
          <p:cNvPr id="25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996" y="3737944"/>
            <a:ext cx="494457" cy="658795"/>
          </a:xfrm>
          <a:prstGeom prst="rect">
            <a:avLst/>
          </a:prstGeom>
          <a:noFill/>
        </p:spPr>
      </p:pic>
      <p:sp>
        <p:nvSpPr>
          <p:cNvPr id="26" name="圓角矩形 25"/>
          <p:cNvSpPr/>
          <p:nvPr/>
        </p:nvSpPr>
        <p:spPr>
          <a:xfrm>
            <a:off x="4893189" y="2452060"/>
            <a:ext cx="2071702" cy="4286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err="1" smtClean="0"/>
              <a:t>Filesystem</a:t>
            </a:r>
            <a:r>
              <a:rPr lang="en-US" altLang="zh-TW" b="1" dirty="0" smtClean="0"/>
              <a:t> Scrub</a:t>
            </a:r>
            <a:endParaRPr lang="zh-TW" altLang="en-US" b="1" dirty="0"/>
          </a:p>
        </p:txBody>
      </p:sp>
      <p:sp>
        <p:nvSpPr>
          <p:cNvPr id="27" name="橢圓 26"/>
          <p:cNvSpPr/>
          <p:nvPr/>
        </p:nvSpPr>
        <p:spPr>
          <a:xfrm>
            <a:off x="5321817" y="4166572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5964759" y="4166572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6679139" y="4166572"/>
            <a:ext cx="285752" cy="285752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P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535471" y="3404692"/>
            <a:ext cx="1285884" cy="107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909" y="3690444"/>
            <a:ext cx="494457" cy="658795"/>
          </a:xfrm>
          <a:prstGeom prst="rect">
            <a:avLst/>
          </a:prstGeom>
          <a:noFill/>
        </p:spPr>
      </p:pic>
      <p:pic>
        <p:nvPicPr>
          <p:cNvPr id="33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851" y="3690444"/>
            <a:ext cx="494457" cy="658795"/>
          </a:xfrm>
          <a:prstGeom prst="rect">
            <a:avLst/>
          </a:prstGeom>
          <a:noFill/>
        </p:spPr>
      </p:pic>
      <p:pic>
        <p:nvPicPr>
          <p:cNvPr id="34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840" y="3690444"/>
            <a:ext cx="494457" cy="658795"/>
          </a:xfrm>
          <a:prstGeom prst="rect">
            <a:avLst/>
          </a:prstGeom>
          <a:noFill/>
        </p:spPr>
      </p:pic>
      <p:sp>
        <p:nvSpPr>
          <p:cNvPr id="35" name="圓角矩形 34"/>
          <p:cNvSpPr/>
          <p:nvPr/>
        </p:nvSpPr>
        <p:spPr>
          <a:xfrm>
            <a:off x="464033" y="2404560"/>
            <a:ext cx="2071702" cy="4286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RAID Scrub</a:t>
            </a:r>
            <a:endParaRPr lang="zh-TW" altLang="en-US" b="1" dirty="0"/>
          </a:p>
        </p:txBody>
      </p:sp>
      <p:sp>
        <p:nvSpPr>
          <p:cNvPr id="36" name="橢圓 35"/>
          <p:cNvSpPr/>
          <p:nvPr/>
        </p:nvSpPr>
        <p:spPr>
          <a:xfrm>
            <a:off x="892661" y="4119072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1535603" y="4119072"/>
            <a:ext cx="285752" cy="285752"/>
          </a:xfrm>
          <a:prstGeom prst="ellipse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2249983" y="4119072"/>
            <a:ext cx="285752" cy="285752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P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9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98" y="3514910"/>
            <a:ext cx="288000" cy="287404"/>
          </a:xfrm>
          <a:prstGeom prst="rect">
            <a:avLst/>
          </a:prstGeom>
          <a:noFill/>
        </p:spPr>
      </p:pic>
      <p:grpSp>
        <p:nvGrpSpPr>
          <p:cNvPr id="40" name="群組 39"/>
          <p:cNvGrpSpPr/>
          <p:nvPr/>
        </p:nvGrpSpPr>
        <p:grpSpPr>
          <a:xfrm>
            <a:off x="1178413" y="2833187"/>
            <a:ext cx="5430876" cy="857257"/>
            <a:chOff x="1071538" y="2643187"/>
            <a:chExt cx="5430876" cy="658795"/>
          </a:xfrm>
        </p:grpSpPr>
        <p:cxnSp>
          <p:nvCxnSpPr>
            <p:cNvPr id="41" name="直線單箭頭接點 40"/>
            <p:cNvCxnSpPr/>
            <p:nvPr/>
          </p:nvCxnSpPr>
          <p:spPr>
            <a:xfrm rot="5400000" flipH="1">
              <a:off x="5172090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rot="5400000" flipH="1">
              <a:off x="6172222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rot="5400000" flipH="1">
              <a:off x="742934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/>
            <p:nvPr/>
          </p:nvCxnSpPr>
          <p:spPr>
            <a:xfrm rot="5400000" flipH="1">
              <a:off x="1743066" y="2971791"/>
              <a:ext cx="658795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/>
          <p:cNvGrpSpPr/>
          <p:nvPr/>
        </p:nvGrpSpPr>
        <p:grpSpPr>
          <a:xfrm>
            <a:off x="321157" y="2221606"/>
            <a:ext cx="8572560" cy="2445032"/>
            <a:chOff x="321157" y="2094870"/>
            <a:chExt cx="8572560" cy="2571768"/>
          </a:xfrm>
        </p:grpSpPr>
        <p:sp>
          <p:nvSpPr>
            <p:cNvPr id="46" name="圓角矩形 45"/>
            <p:cNvSpPr/>
            <p:nvPr/>
          </p:nvSpPr>
          <p:spPr>
            <a:xfrm>
              <a:off x="321157" y="2094870"/>
              <a:ext cx="4143404" cy="2571768"/>
            </a:xfrm>
            <a:prstGeom prst="round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4750313" y="2094870"/>
              <a:ext cx="4143404" cy="2571768"/>
            </a:xfrm>
            <a:prstGeom prst="round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8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7012" y="3536681"/>
            <a:ext cx="288000" cy="287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941744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80"/>
          <p:cNvPicPr preferRelativeResize="0"/>
          <p:nvPr/>
        </p:nvPicPr>
        <p:blipFill>
          <a:blip r:embed="rId3"/>
          <a:srcRect b="15049"/>
          <a:stretch>
            <a:fillRect/>
          </a:stretch>
        </p:blipFill>
        <p:spPr>
          <a:xfrm>
            <a:off x="1185125" y="1857371"/>
            <a:ext cx="6865170" cy="29082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b="0" dirty="0" smtClean="0">
                <a:solidFill>
                  <a:schemeClr val="lt1"/>
                </a:solidFill>
                <a:cs typeface="Gill Sans"/>
                <a:sym typeface="Gill Sans"/>
              </a:rPr>
              <a:t>QES</a:t>
            </a:r>
            <a:r>
              <a:rPr lang="zh-TW" altLang="en-US" dirty="0" smtClean="0">
                <a:solidFill>
                  <a:schemeClr val="lt1"/>
                </a:solidFill>
              </a:rPr>
              <a:t>主動保護您的資料</a:t>
            </a:r>
            <a:r>
              <a:rPr lang="zh-TW" altLang="en-US" b="0" dirty="0" smtClean="0">
                <a:solidFill>
                  <a:schemeClr val="lt1"/>
                </a:solidFill>
                <a:sym typeface="Arial"/>
              </a:rPr>
              <a:t/>
            </a:r>
            <a:br>
              <a:rPr lang="zh-TW" altLang="en-US" b="0" dirty="0" smtClean="0">
                <a:solidFill>
                  <a:schemeClr val="lt1"/>
                </a:solidFill>
                <a:sym typeface="Arial"/>
              </a:rPr>
            </a:br>
            <a:endParaRPr lang="zh-TW" altLang="en-US" dirty="0"/>
          </a:p>
        </p:txBody>
      </p:sp>
      <p:sp>
        <p:nvSpPr>
          <p:cNvPr id="7" name="Shape 273"/>
          <p:cNvSpPr txBox="1">
            <a:spLocks/>
          </p:cNvSpPr>
          <p:nvPr/>
        </p:nvSpPr>
        <p:spPr>
          <a:xfrm>
            <a:off x="3189637" y="852105"/>
            <a:ext cx="5228221" cy="85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資料都有校正碼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(checksum)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確保資料正確，可</a:t>
            </a:r>
            <a:endParaRPr lang="en-US" altLang="zh-TW" sz="1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”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偵測錯誤 </a:t>
            </a:r>
            <a:r>
              <a:rPr lang="zh-TW" altLang="en-US" sz="2000" b="1" dirty="0" smtClean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”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並  </a:t>
            </a:r>
            <a:r>
              <a:rPr lang="zh-TW" altLang="en-US" sz="2000" b="1" dirty="0" smtClean="0">
                <a:solidFill>
                  <a:srgbClr val="C00000"/>
                </a:solidFill>
                <a:ea typeface="微軟正黑體" pitchFamily="34" charset="-120"/>
              </a:rPr>
              <a:t>”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主動修復  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”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五邊形 7"/>
          <p:cNvSpPr/>
          <p:nvPr/>
        </p:nvSpPr>
        <p:spPr>
          <a:xfrm>
            <a:off x="1489994" y="1014850"/>
            <a:ext cx="1096452" cy="500066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＞形箭號 8"/>
          <p:cNvSpPr/>
          <p:nvPr/>
        </p:nvSpPr>
        <p:spPr>
          <a:xfrm>
            <a:off x="2252147" y="1014850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424" y="1014850"/>
            <a:ext cx="1126008" cy="5000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＞形箭號 10"/>
          <p:cNvSpPr/>
          <p:nvPr/>
        </p:nvSpPr>
        <p:spPr>
          <a:xfrm>
            <a:off x="2618052" y="1014850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46206" y="1032420"/>
            <a:ext cx="206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資料正確性</a:t>
            </a:r>
            <a:endParaRPr lang="zh-TW" altLang="en-US" dirty="0"/>
          </a:p>
        </p:txBody>
      </p:sp>
      <p:sp>
        <p:nvSpPr>
          <p:cNvPr id="21" name="Shape 392"/>
          <p:cNvSpPr/>
          <p:nvPr/>
        </p:nvSpPr>
        <p:spPr>
          <a:xfrm>
            <a:off x="2731325" y="1684477"/>
            <a:ext cx="3788228" cy="3899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393"/>
          <p:cNvSpPr/>
          <p:nvPr/>
        </p:nvSpPr>
        <p:spPr>
          <a:xfrm rot="10800000">
            <a:off x="4388432" y="1960648"/>
            <a:ext cx="405268" cy="228534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277"/>
          <p:cNvSpPr/>
          <p:nvPr/>
        </p:nvSpPr>
        <p:spPr>
          <a:xfrm>
            <a:off x="2778826" y="1677422"/>
            <a:ext cx="4013859" cy="4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buClr>
                <a:srgbClr val="000000"/>
              </a:buClr>
              <a:buSzPts val="563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高枕無憂的資料儲存 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(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靜默資料損毀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)</a:t>
            </a:r>
          </a:p>
        </p:txBody>
      </p:sp>
      <p:sp>
        <p:nvSpPr>
          <p:cNvPr id="17" name="Shape 277"/>
          <p:cNvSpPr/>
          <p:nvPr/>
        </p:nvSpPr>
        <p:spPr>
          <a:xfrm>
            <a:off x="1745908" y="4425270"/>
            <a:ext cx="1714512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buClr>
                <a:srgbClr val="000000"/>
              </a:buClr>
              <a:buSzPts val="563"/>
            </a:pP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發現校驗資料錯誤的區塊</a:t>
            </a:r>
            <a:endParaRPr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Shape 277"/>
          <p:cNvSpPr/>
          <p:nvPr/>
        </p:nvSpPr>
        <p:spPr>
          <a:xfrm>
            <a:off x="3792368" y="4425270"/>
            <a:ext cx="1714512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buClr>
                <a:srgbClr val="000000"/>
              </a:buClr>
              <a:buSzPts val="563"/>
            </a:pP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從鏡射區塊讀取正確資料</a:t>
            </a:r>
            <a:endParaRPr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77"/>
          <p:cNvSpPr/>
          <p:nvPr/>
        </p:nvSpPr>
        <p:spPr>
          <a:xfrm>
            <a:off x="5711986" y="4425270"/>
            <a:ext cx="1714512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修復錯誤的資料區塊</a:t>
            </a:r>
            <a:endParaRPr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2512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安全</a:t>
            </a:r>
            <a:r>
              <a:rPr lang="zh-TW" altLang="en-US" dirty="0" smtClean="0"/>
              <a:t>之外</a:t>
            </a:r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0656233"/>
              </p:ext>
            </p:extLst>
          </p:nvPr>
        </p:nvGraphicFramePr>
        <p:xfrm>
          <a:off x="407199" y="1854359"/>
          <a:ext cx="7616919" cy="18546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16811"/>
                <a:gridCol w="3082247"/>
                <a:gridCol w="2917861"/>
              </a:tblGrid>
              <a:tr h="6182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儲存媒介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每 </a:t>
                      </a: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Gigabyte</a:t>
                      </a: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的單位成本</a:t>
                      </a: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10TB</a:t>
                      </a:r>
                      <a:r>
                        <a:rPr lang="zh-TW" altLang="en-US" sz="1800" b="1" i="0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 空間成本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6182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SAS</a:t>
                      </a: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HDD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0.08 USD/GB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820USD</a:t>
                      </a:r>
                      <a:endParaRPr lang="en-US" sz="18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</a:tr>
              <a:tr h="6182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SAS</a:t>
                      </a: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SSD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0.83 USD/GB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8500USD</a:t>
                      </a:r>
                      <a:endParaRPr lang="en-US" sz="18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7179556" y="3139301"/>
            <a:ext cx="1419238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十倍價差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392"/>
          <p:cNvSpPr/>
          <p:nvPr/>
        </p:nvSpPr>
        <p:spPr>
          <a:xfrm>
            <a:off x="2858947" y="1012785"/>
            <a:ext cx="3443468" cy="5237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92"/>
          <p:cNvSpPr/>
          <p:nvPr/>
        </p:nvSpPr>
        <p:spPr>
          <a:xfrm>
            <a:off x="2864733" y="1030911"/>
            <a:ext cx="3431895" cy="50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mo"/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迎接高效儲存的趨勢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393"/>
          <p:cNvSpPr/>
          <p:nvPr/>
        </p:nvSpPr>
        <p:spPr>
          <a:xfrm rot="10800000">
            <a:off x="4286339" y="1446564"/>
            <a:ext cx="588685" cy="331964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Shape 8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348168" y="3421728"/>
            <a:ext cx="1907704" cy="1362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4527711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您</a:t>
            </a:r>
            <a:r>
              <a:rPr lang="zh-TW" altLang="en-US" dirty="0" smtClean="0"/>
              <a:t>需要更有效的空間利用</a:t>
            </a:r>
            <a:endParaRPr lang="zh-TW" altLang="en-US" dirty="0"/>
          </a:p>
        </p:txBody>
      </p:sp>
      <p:pic>
        <p:nvPicPr>
          <p:cNvPr id="7" name="Shape 2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748" y="1710626"/>
            <a:ext cx="9143270" cy="1688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1856411" y="3271504"/>
            <a:ext cx="2344335" cy="1143008"/>
            <a:chOff x="1428728" y="3357568"/>
            <a:chExt cx="2344335" cy="1143008"/>
          </a:xfrm>
        </p:grpSpPr>
        <p:sp>
          <p:nvSpPr>
            <p:cNvPr id="8" name="Shape 79"/>
            <p:cNvSpPr/>
            <p:nvPr/>
          </p:nvSpPr>
          <p:spPr>
            <a:xfrm>
              <a:off x="1428728" y="3357568"/>
              <a:ext cx="2344335" cy="1143008"/>
            </a:xfrm>
            <a:prstGeom prst="roundRect">
              <a:avLst>
                <a:gd name="adj" fmla="val 3968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83"/>
            <p:cNvSpPr/>
            <p:nvPr/>
          </p:nvSpPr>
          <p:spPr>
            <a:xfrm rot="5400000">
              <a:off x="3307244" y="3457106"/>
              <a:ext cx="326515" cy="326514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500166" y="3594782"/>
              <a:ext cx="214314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In-line </a:t>
              </a:r>
              <a:r>
                <a:rPr lang="en-US" altLang="zh-TW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Deduplication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即時去重複刪除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Shape 83"/>
            <p:cNvSpPr/>
            <p:nvPr/>
          </p:nvSpPr>
          <p:spPr>
            <a:xfrm rot="16200000">
              <a:off x="1571604" y="4071948"/>
              <a:ext cx="326515" cy="326514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999683" y="3271504"/>
            <a:ext cx="2344335" cy="1143008"/>
            <a:chOff x="4572000" y="3357568"/>
            <a:chExt cx="2344335" cy="1143008"/>
          </a:xfrm>
        </p:grpSpPr>
        <p:sp>
          <p:nvSpPr>
            <p:cNvPr id="12" name="Shape 79"/>
            <p:cNvSpPr/>
            <p:nvPr/>
          </p:nvSpPr>
          <p:spPr>
            <a:xfrm>
              <a:off x="4572000" y="3357568"/>
              <a:ext cx="2344335" cy="1143008"/>
            </a:xfrm>
            <a:prstGeom prst="roundRect">
              <a:avLst>
                <a:gd name="adj" fmla="val 3968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83"/>
            <p:cNvSpPr/>
            <p:nvPr/>
          </p:nvSpPr>
          <p:spPr>
            <a:xfrm rot="5400000">
              <a:off x="6450516" y="3457106"/>
              <a:ext cx="326515" cy="326514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643438" y="3605540"/>
              <a:ext cx="214314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In-line Compression</a:t>
              </a:r>
            </a:p>
            <a:p>
              <a:pPr algn="ctr">
                <a:lnSpc>
                  <a:spcPct val="150000"/>
                </a:lnSpc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即時資料壓縮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Shape 83"/>
            <p:cNvSpPr/>
            <p:nvPr/>
          </p:nvSpPr>
          <p:spPr>
            <a:xfrm rot="16200000">
              <a:off x="4714876" y="4071948"/>
              <a:ext cx="326515" cy="326514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392"/>
          <p:cNvSpPr/>
          <p:nvPr/>
        </p:nvSpPr>
        <p:spPr>
          <a:xfrm>
            <a:off x="1694329" y="1021976"/>
            <a:ext cx="5526742" cy="5782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393"/>
          <p:cNvSpPr/>
          <p:nvPr/>
        </p:nvSpPr>
        <p:spPr>
          <a:xfrm rot="10800000">
            <a:off x="4163358" y="1446564"/>
            <a:ext cx="588685" cy="331964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1080654" y="1030911"/>
            <a:ext cx="6863937" cy="50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mo"/>
              <a:buNone/>
            </a:pPr>
            <a:r>
              <a:rPr 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讓 QES </a:t>
            </a:r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強化您儲存空間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的效率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03475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</a:rPr>
              <a:t>你是否也有一樣的困擾？</a:t>
            </a:r>
            <a:r>
              <a:rPr lang="zh-TW" altLang="en-US" b="0" dirty="0" smtClean="0">
                <a:solidFill>
                  <a:schemeClr val="lt1"/>
                </a:solidFill>
                <a:sym typeface="Arial"/>
              </a:rPr>
              <a:t/>
            </a:r>
            <a:br>
              <a:rPr lang="zh-TW" altLang="en-US" b="0" dirty="0" smtClean="0">
                <a:solidFill>
                  <a:schemeClr val="lt1"/>
                </a:solidFill>
                <a:sym typeface="Arial"/>
              </a:rPr>
            </a:br>
            <a:endParaRPr lang="zh-TW" altLang="en-US" dirty="0"/>
          </a:p>
        </p:txBody>
      </p:sp>
      <p:sp>
        <p:nvSpPr>
          <p:cNvPr id="335" name="Shape 335"/>
          <p:cNvSpPr/>
          <p:nvPr/>
        </p:nvSpPr>
        <p:spPr>
          <a:xfrm>
            <a:off x="2990627" y="1305423"/>
            <a:ext cx="3087443" cy="24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傳統檔案複製的方式</a:t>
            </a:r>
            <a:endParaRPr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ls-2f-01.png"/>
          <p:cNvPicPr>
            <a:picLocks noChangeAspect="1"/>
          </p:cNvPicPr>
          <p:nvPr/>
        </p:nvPicPr>
        <p:blipFill>
          <a:blip r:embed="rId3"/>
          <a:srcRect t="13008"/>
          <a:stretch>
            <a:fillRect/>
          </a:stretch>
        </p:blipFill>
        <p:spPr>
          <a:xfrm>
            <a:off x="2884716" y="1785259"/>
            <a:ext cx="3217456" cy="2408526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6398798" y="2280283"/>
            <a:ext cx="2098492" cy="614887"/>
            <a:chOff x="6286512" y="2500312"/>
            <a:chExt cx="2098492" cy="614887"/>
          </a:xfrm>
        </p:grpSpPr>
        <p:sp>
          <p:nvSpPr>
            <p:cNvPr id="20" name="Shape 108"/>
            <p:cNvSpPr/>
            <p:nvPr/>
          </p:nvSpPr>
          <p:spPr>
            <a:xfrm>
              <a:off x="6286512" y="2500312"/>
              <a:ext cx="2098492" cy="6148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r"/>
              <a:endPara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Shape 148"/>
            <p:cNvSpPr/>
            <p:nvPr/>
          </p:nvSpPr>
          <p:spPr>
            <a:xfrm>
              <a:off x="6286512" y="2655797"/>
              <a:ext cx="357190" cy="357190"/>
            </a:xfrm>
            <a:prstGeom prst="chevron">
              <a:avLst>
                <a:gd name="adj" fmla="val 50000"/>
              </a:avLst>
            </a:prstGeom>
            <a:solidFill>
              <a:schemeClr val="lt1">
                <a:alpha val="40784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295836" y="1268091"/>
            <a:ext cx="2370611" cy="2585912"/>
            <a:chOff x="295835" y="1214301"/>
            <a:chExt cx="2810436" cy="3065682"/>
          </a:xfrm>
        </p:grpSpPr>
        <p:grpSp>
          <p:nvGrpSpPr>
            <p:cNvPr id="29" name="群組 28"/>
            <p:cNvGrpSpPr/>
            <p:nvPr/>
          </p:nvGrpSpPr>
          <p:grpSpPr>
            <a:xfrm>
              <a:off x="516400" y="1324944"/>
              <a:ext cx="2589871" cy="2920120"/>
              <a:chOff x="516400" y="1324944"/>
              <a:chExt cx="2329717" cy="2626792"/>
            </a:xfrm>
          </p:grpSpPr>
          <p:pic>
            <p:nvPicPr>
              <p:cNvPr id="10" name="圖片 9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400" y="1324944"/>
                <a:ext cx="1246492" cy="1255173"/>
              </a:xfrm>
              <a:prstGeom prst="rect">
                <a:avLst/>
              </a:prstGeom>
            </p:spPr>
          </p:pic>
          <p:pic>
            <p:nvPicPr>
              <p:cNvPr id="11" name="圖片 10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190" y="2009772"/>
                <a:ext cx="1246492" cy="1255173"/>
              </a:xfrm>
              <a:prstGeom prst="rect">
                <a:avLst/>
              </a:prstGeom>
            </p:spPr>
          </p:pic>
          <p:pic>
            <p:nvPicPr>
              <p:cNvPr id="26" name="圖片 25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950" y="2696563"/>
                <a:ext cx="1246492" cy="1255173"/>
              </a:xfrm>
              <a:prstGeom prst="rect">
                <a:avLst/>
              </a:prstGeom>
            </p:spPr>
          </p:pic>
          <p:pic>
            <p:nvPicPr>
              <p:cNvPr id="27" name="圖片 26" descr="P14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9625" y="2017689"/>
                <a:ext cx="1246492" cy="1255173"/>
              </a:xfrm>
              <a:prstGeom prst="rect">
                <a:avLst/>
              </a:prstGeom>
            </p:spPr>
          </p:pic>
        </p:grpSp>
        <p:pic>
          <p:nvPicPr>
            <p:cNvPr id="30" name="圖片 32" descr="角色化設定.png"/>
            <p:cNvPicPr>
              <a:picLocks noChangeAspect="1"/>
            </p:cNvPicPr>
            <p:nvPr/>
          </p:nvPicPr>
          <p:blipFill>
            <a:blip r:embed="rId5"/>
            <a:srcRect r="78175"/>
            <a:stretch>
              <a:fillRect/>
            </a:stretch>
          </p:blipFill>
          <p:spPr>
            <a:xfrm>
              <a:off x="374502" y="3463778"/>
              <a:ext cx="859163" cy="816205"/>
            </a:xfrm>
            <a:prstGeom prst="rect">
              <a:avLst/>
            </a:prstGeom>
          </p:spPr>
        </p:pic>
        <p:pic>
          <p:nvPicPr>
            <p:cNvPr id="31" name="圖片 36" descr="角色化設定.png"/>
            <p:cNvPicPr>
              <a:picLocks noChangeAspect="1"/>
            </p:cNvPicPr>
            <p:nvPr/>
          </p:nvPicPr>
          <p:blipFill>
            <a:blip r:embed="rId5"/>
            <a:srcRect l="27281" r="53077"/>
            <a:stretch>
              <a:fillRect/>
            </a:stretch>
          </p:blipFill>
          <p:spPr>
            <a:xfrm>
              <a:off x="793967" y="1214301"/>
              <a:ext cx="773247" cy="816205"/>
            </a:xfrm>
            <a:prstGeom prst="rect">
              <a:avLst/>
            </a:prstGeom>
          </p:spPr>
        </p:pic>
        <p:pic>
          <p:nvPicPr>
            <p:cNvPr id="32" name="圖片 33" descr="角色化設定.png"/>
            <p:cNvPicPr>
              <a:picLocks noChangeAspect="1"/>
            </p:cNvPicPr>
            <p:nvPr/>
          </p:nvPicPr>
          <p:blipFill>
            <a:blip r:embed="rId5"/>
            <a:srcRect l="53470" r="25797"/>
            <a:stretch>
              <a:fillRect/>
            </a:stretch>
          </p:blipFill>
          <p:spPr>
            <a:xfrm>
              <a:off x="2027673" y="1930610"/>
              <a:ext cx="816205" cy="816205"/>
            </a:xfrm>
            <a:prstGeom prst="rect">
              <a:avLst/>
            </a:prstGeom>
          </p:spPr>
        </p:pic>
        <p:pic>
          <p:nvPicPr>
            <p:cNvPr id="33" name="圖片 37" descr="角色化設定.png"/>
            <p:cNvPicPr>
              <a:picLocks noChangeAspect="1"/>
            </p:cNvPicPr>
            <p:nvPr/>
          </p:nvPicPr>
          <p:blipFill>
            <a:blip r:embed="rId5"/>
            <a:srcRect l="79660"/>
            <a:stretch>
              <a:fillRect/>
            </a:stretch>
          </p:blipFill>
          <p:spPr>
            <a:xfrm>
              <a:off x="1614707" y="2747266"/>
              <a:ext cx="800736" cy="816205"/>
            </a:xfrm>
            <a:prstGeom prst="rect">
              <a:avLst/>
            </a:prstGeom>
          </p:spPr>
        </p:pic>
        <p:pic>
          <p:nvPicPr>
            <p:cNvPr id="34" name="圖片 33" descr="P4-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835" y="1861957"/>
              <a:ext cx="872318" cy="947570"/>
            </a:xfrm>
            <a:prstGeom prst="rect">
              <a:avLst/>
            </a:prstGeom>
          </p:spPr>
        </p:pic>
      </p:grpSp>
      <p:grpSp>
        <p:nvGrpSpPr>
          <p:cNvPr id="40" name="群組 39"/>
          <p:cNvGrpSpPr/>
          <p:nvPr/>
        </p:nvGrpSpPr>
        <p:grpSpPr>
          <a:xfrm>
            <a:off x="6398798" y="1274264"/>
            <a:ext cx="2098492" cy="620193"/>
            <a:chOff x="6398798" y="1274264"/>
            <a:chExt cx="2098492" cy="620193"/>
          </a:xfrm>
        </p:grpSpPr>
        <p:grpSp>
          <p:nvGrpSpPr>
            <p:cNvPr id="16" name="群組 15"/>
            <p:cNvGrpSpPr/>
            <p:nvPr/>
          </p:nvGrpSpPr>
          <p:grpSpPr>
            <a:xfrm>
              <a:off x="6398798" y="1274264"/>
              <a:ext cx="2098492" cy="614887"/>
              <a:chOff x="6286512" y="1630447"/>
              <a:chExt cx="2098492" cy="614887"/>
            </a:xfrm>
          </p:grpSpPr>
          <p:sp>
            <p:nvSpPr>
              <p:cNvPr id="17" name="Shape 108"/>
              <p:cNvSpPr/>
              <p:nvPr/>
            </p:nvSpPr>
            <p:spPr>
              <a:xfrm>
                <a:off x="6286512" y="1630447"/>
                <a:ext cx="2098492" cy="6148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/>
                <a:endParaRPr sz="1800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18" name="Shape 148"/>
              <p:cNvSpPr/>
              <p:nvPr/>
            </p:nvSpPr>
            <p:spPr>
              <a:xfrm>
                <a:off x="6286512" y="1785932"/>
                <a:ext cx="357190" cy="357190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1" i="0" u="none" strike="noStrike" cap="none">
                  <a:solidFill>
                    <a:schemeClr val="dk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6750420" y="1309682"/>
              <a:ext cx="16297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6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需要耗費伺服器</a:t>
              </a:r>
            </a:p>
            <a:p>
              <a:pPr lvl="0"/>
              <a:r>
                <a:rPr lang="zh-TW" altLang="en-US" sz="16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運算資源</a:t>
              </a:r>
              <a:endParaRPr lang="zh-TW" altLang="en-US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750420" y="2239944"/>
            <a:ext cx="1629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資料拷貝</a:t>
            </a:r>
          </a:p>
          <a:p>
            <a:pPr lvl="0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速度慢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6398798" y="3280996"/>
            <a:ext cx="2098492" cy="615932"/>
            <a:chOff x="6398798" y="3179396"/>
            <a:chExt cx="2098492" cy="615932"/>
          </a:xfrm>
        </p:grpSpPr>
        <p:grpSp>
          <p:nvGrpSpPr>
            <p:cNvPr id="22" name="群組 21"/>
            <p:cNvGrpSpPr/>
            <p:nvPr/>
          </p:nvGrpSpPr>
          <p:grpSpPr>
            <a:xfrm>
              <a:off x="6398798" y="3180441"/>
              <a:ext cx="2098492" cy="614887"/>
              <a:chOff x="6286512" y="3130645"/>
              <a:chExt cx="2098492" cy="614887"/>
            </a:xfrm>
          </p:grpSpPr>
          <p:sp>
            <p:nvSpPr>
              <p:cNvPr id="23" name="Shape 108"/>
              <p:cNvSpPr/>
              <p:nvPr/>
            </p:nvSpPr>
            <p:spPr>
              <a:xfrm>
                <a:off x="6286512" y="3130645"/>
                <a:ext cx="2098492" cy="6148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 algn="r"/>
                <a:endParaRPr lang="zh-TW" altLang="en-US" sz="18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Shape 148"/>
              <p:cNvSpPr/>
              <p:nvPr/>
            </p:nvSpPr>
            <p:spPr>
              <a:xfrm>
                <a:off x="6286512" y="3286130"/>
                <a:ext cx="357190" cy="357190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1" i="0" u="none" strike="noStrike" cap="none">
                  <a:solidFill>
                    <a:schemeClr val="dk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6750420" y="3179396"/>
              <a:ext cx="16297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6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儲存設備 </a:t>
              </a:r>
              <a:endPara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r>
                <a:rPr lang="zh-TW" altLang="en-US" sz="16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付出額外空間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631075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圓角矩形 43"/>
          <p:cNvSpPr/>
          <p:nvPr/>
        </p:nvSpPr>
        <p:spPr>
          <a:xfrm>
            <a:off x="258184" y="2603351"/>
            <a:ext cx="3991087" cy="209774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圓角矩形 44"/>
          <p:cNvSpPr/>
          <p:nvPr/>
        </p:nvSpPr>
        <p:spPr>
          <a:xfrm>
            <a:off x="430306" y="2452744"/>
            <a:ext cx="1140310" cy="398032"/>
          </a:xfrm>
          <a:prstGeom prst="roundRect">
            <a:avLst/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-174812" y="941294"/>
            <a:ext cx="4155141" cy="1339327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</a:rPr>
              <a:t>大家都只是這麼做</a:t>
            </a:r>
            <a:endParaRPr lang="zh-TW" altLang="en-US" dirty="0"/>
          </a:p>
        </p:txBody>
      </p:sp>
      <p:sp>
        <p:nvSpPr>
          <p:cNvPr id="346" name="Shape 346"/>
          <p:cNvSpPr txBox="1">
            <a:spLocks noGrp="1"/>
          </p:cNvSpPr>
          <p:nvPr>
            <p:ph type="body" idx="4294967295"/>
          </p:nvPr>
        </p:nvSpPr>
        <p:spPr>
          <a:xfrm>
            <a:off x="484095" y="991160"/>
            <a:ext cx="3738282" cy="1362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普遍的儲存卸載機制</a:t>
            </a:r>
            <a:r>
              <a: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 Server </a:t>
            </a:r>
            <a:r>
              <a: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side copy</a:t>
            </a:r>
            <a:br>
              <a: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 </a:t>
            </a: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微軟</a:t>
            </a:r>
            <a:r>
              <a:rPr 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ODX </a:t>
            </a:r>
            <a:r>
              <a: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VMware </a:t>
            </a:r>
            <a:r>
              <a:rPr lang="en-US" sz="2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VAAI</a:t>
            </a:r>
            <a:endParaRPr sz="2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4491221" y="961558"/>
            <a:ext cx="4319178" cy="3439626"/>
            <a:chOff x="4086107" y="926834"/>
            <a:chExt cx="4319178" cy="3439626"/>
          </a:xfrm>
        </p:grpSpPr>
        <p:sp>
          <p:nvSpPr>
            <p:cNvPr id="10" name="Shape 310"/>
            <p:cNvSpPr/>
            <p:nvPr/>
          </p:nvSpPr>
          <p:spPr>
            <a:xfrm>
              <a:off x="4542731" y="926834"/>
              <a:ext cx="2971903" cy="459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352"/>
                <a:buFont typeface="Arimo"/>
                <a:buNone/>
              </a:pPr>
              <a:r>
                <a:rPr lang="en-US" sz="1600" b="1" i="0" u="none" strike="noStrike" cap="none" dirty="0">
                  <a:solidFill>
                    <a:srgbClr val="929292"/>
                  </a:solidFill>
                  <a:latin typeface="+mn-lt"/>
                  <a:ea typeface="Arimo"/>
                  <a:cs typeface="Arimo"/>
                  <a:sym typeface="Arimo"/>
                </a:rPr>
                <a:t>Server-Side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+mn-lt"/>
                  <a:ea typeface="Arimo"/>
                  <a:cs typeface="Arimo"/>
                  <a:sym typeface="Arimo"/>
                </a:rPr>
                <a:t> Copy</a:t>
              </a:r>
              <a:br>
                <a:rPr lang="en-US" sz="1600" b="1" i="0" u="none" strike="noStrike" cap="none" dirty="0">
                  <a:solidFill>
                    <a:srgbClr val="000000"/>
                  </a:solidFill>
                  <a:latin typeface="+mn-lt"/>
                  <a:ea typeface="Arimo"/>
                  <a:cs typeface="Arimo"/>
                  <a:sym typeface="Arimo"/>
                </a:rPr>
              </a:br>
              <a:r>
                <a:rPr lang="en-US" sz="1600" b="1" i="0" u="none" strike="noStrike" cap="none" dirty="0">
                  <a:solidFill>
                    <a:srgbClr val="000000"/>
                  </a:solidFill>
                  <a:latin typeface="+mn-lt"/>
                  <a:ea typeface="Arimo"/>
                  <a:cs typeface="Arimo"/>
                  <a:sym typeface="Arimo"/>
                </a:rPr>
                <a:t>Storage Offl</a:t>
              </a:r>
              <a:r>
                <a:rPr lang="en-US" sz="1600" b="1" dirty="0">
                  <a:latin typeface="+mn-lt"/>
                  <a:ea typeface="Arimo"/>
                  <a:cs typeface="Arimo"/>
                  <a:sym typeface="Arimo"/>
                </a:rPr>
                <a:t>oad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+mn-lt"/>
                  <a:ea typeface="Arimo"/>
                  <a:cs typeface="Arimo"/>
                  <a:sym typeface="Arimo"/>
                </a:rPr>
                <a:t> </a:t>
              </a:r>
              <a:endParaRPr sz="1600" dirty="0">
                <a:latin typeface="+mn-lt"/>
              </a:endParaRPr>
            </a:p>
          </p:txBody>
        </p:sp>
        <p:pic>
          <p:nvPicPr>
            <p:cNvPr id="11" name="圖片 10" descr="ls-2f-01.png"/>
            <p:cNvPicPr>
              <a:picLocks noChangeAspect="1"/>
            </p:cNvPicPr>
            <p:nvPr/>
          </p:nvPicPr>
          <p:blipFill>
            <a:blip r:embed="rId3"/>
            <a:srcRect l="52457" t="11698" b="20454"/>
            <a:stretch>
              <a:fillRect/>
            </a:stretch>
          </p:blipFill>
          <p:spPr>
            <a:xfrm>
              <a:off x="4516935" y="1497780"/>
              <a:ext cx="3141251" cy="2337498"/>
            </a:xfrm>
            <a:prstGeom prst="rect">
              <a:avLst/>
            </a:prstGeom>
          </p:spPr>
        </p:pic>
        <p:grpSp>
          <p:nvGrpSpPr>
            <p:cNvPr id="12" name="群組 11"/>
            <p:cNvGrpSpPr/>
            <p:nvPr/>
          </p:nvGrpSpPr>
          <p:grpSpPr>
            <a:xfrm>
              <a:off x="4086107" y="3751573"/>
              <a:ext cx="2098492" cy="614887"/>
              <a:chOff x="6286512" y="1630447"/>
              <a:chExt cx="2098492" cy="614887"/>
            </a:xfrm>
          </p:grpSpPr>
          <p:sp>
            <p:nvSpPr>
              <p:cNvPr id="15" name="Shape 108"/>
              <p:cNvSpPr/>
              <p:nvPr/>
            </p:nvSpPr>
            <p:spPr>
              <a:xfrm>
                <a:off x="6286512" y="1630447"/>
                <a:ext cx="2098492" cy="6148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/>
                <a:r>
                  <a:rPr lang="zh-TW" altLang="en-US" sz="1800" b="1" dirty="0" smtClean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      儲存設備 </a:t>
                </a:r>
                <a:r>
                  <a:rPr lang="en-US" altLang="zh-TW" sz="1800" b="1" dirty="0" smtClean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1800" b="1" dirty="0" smtClean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en-US" altLang="zh-TW" sz="1800" b="1" dirty="0" smtClean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      </a:t>
                </a:r>
                <a:r>
                  <a:rPr lang="zh-TW" altLang="en-US" sz="1800" b="1" dirty="0" smtClean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付出額外空間</a:t>
                </a:r>
              </a:p>
            </p:txBody>
          </p:sp>
          <p:sp>
            <p:nvSpPr>
              <p:cNvPr id="16" name="Shape 148"/>
              <p:cNvSpPr/>
              <p:nvPr/>
            </p:nvSpPr>
            <p:spPr>
              <a:xfrm>
                <a:off x="6286512" y="1785932"/>
                <a:ext cx="357190" cy="357190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1" i="0" u="none" strike="noStrike" cap="none">
                  <a:solidFill>
                    <a:schemeClr val="dk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6306793" y="3742664"/>
              <a:ext cx="2098492" cy="614887"/>
              <a:chOff x="6286512" y="2500312"/>
              <a:chExt cx="2098492" cy="614887"/>
            </a:xfrm>
          </p:grpSpPr>
          <p:sp>
            <p:nvSpPr>
              <p:cNvPr id="18" name="Shape 108"/>
              <p:cNvSpPr/>
              <p:nvPr/>
            </p:nvSpPr>
            <p:spPr>
              <a:xfrm>
                <a:off x="6286512" y="2500312"/>
                <a:ext cx="2098492" cy="6148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 algn="r"/>
                <a:r>
                  <a:rPr lang="zh-TW" altLang="en-US" sz="1800" b="1" dirty="0" smtClean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資料拷貝速度慢</a:t>
                </a:r>
                <a:endParaRPr lang="zh-TW" altLang="en-US" sz="18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Shape 148"/>
              <p:cNvSpPr/>
              <p:nvPr/>
            </p:nvSpPr>
            <p:spPr>
              <a:xfrm>
                <a:off x="6286512" y="2655797"/>
                <a:ext cx="357190" cy="357190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1" i="0" u="none" strike="noStrike" cap="none">
                  <a:solidFill>
                    <a:schemeClr val="dk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</p:grpSp>
      <p:grpSp>
        <p:nvGrpSpPr>
          <p:cNvPr id="43" name="群組 42"/>
          <p:cNvGrpSpPr/>
          <p:nvPr/>
        </p:nvGrpSpPr>
        <p:grpSpPr>
          <a:xfrm>
            <a:off x="2067180" y="2674882"/>
            <a:ext cx="2071258" cy="2006008"/>
            <a:chOff x="1981119" y="2674882"/>
            <a:chExt cx="2071258" cy="2006008"/>
          </a:xfrm>
        </p:grpSpPr>
        <p:sp>
          <p:nvSpPr>
            <p:cNvPr id="28" name="圓角矩形 27"/>
            <p:cNvSpPr/>
            <p:nvPr/>
          </p:nvSpPr>
          <p:spPr>
            <a:xfrm>
              <a:off x="1997074" y="2974441"/>
              <a:ext cx="1954635" cy="167779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2114520" y="3268055"/>
              <a:ext cx="1711354" cy="10570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Shape 318"/>
            <p:cNvPicPr preferRelativeResize="0"/>
            <p:nvPr/>
          </p:nvPicPr>
          <p:blipFill>
            <a:blip r:embed="rId4"/>
            <a:srcRect t="27897" b="26064"/>
            <a:stretch>
              <a:fillRect/>
            </a:stretch>
          </p:blipFill>
          <p:spPr>
            <a:xfrm>
              <a:off x="1981119" y="2674882"/>
              <a:ext cx="1973615" cy="568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75"/>
            <p:cNvSpPr/>
            <p:nvPr/>
          </p:nvSpPr>
          <p:spPr>
            <a:xfrm>
              <a:off x="2242805" y="3832948"/>
              <a:ext cx="588943" cy="402122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75000"/>
              </a:schemeClr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Shape 175"/>
            <p:cNvSpPr/>
            <p:nvPr/>
          </p:nvSpPr>
          <p:spPr>
            <a:xfrm>
              <a:off x="2236374" y="3388331"/>
              <a:ext cx="588943" cy="402122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Shape 310"/>
            <p:cNvSpPr/>
            <p:nvPr/>
          </p:nvSpPr>
          <p:spPr>
            <a:xfrm>
              <a:off x="2089353" y="4221455"/>
              <a:ext cx="1761688" cy="459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352"/>
                <a:buFont typeface="Arimo"/>
                <a:buNone/>
              </a:pPr>
              <a:r>
                <a:rPr lang="en-US" b="1" dirty="0" err="1" smtClean="0">
                  <a:solidFill>
                    <a:schemeClr val="tx1"/>
                  </a:solidFill>
                  <a:latin typeface="+mn-lt"/>
                  <a:ea typeface="Arimo"/>
                  <a:cs typeface="Arimo"/>
                  <a:sym typeface="Arimo"/>
                </a:rPr>
                <a:t>i</a:t>
              </a:r>
              <a:r>
                <a:rPr lang="en-US" b="1" i="0" u="none" strike="noStrike" cap="none" dirty="0" err="1" smtClean="0">
                  <a:solidFill>
                    <a:schemeClr val="tx1"/>
                  </a:solidFill>
                  <a:latin typeface="+mn-lt"/>
                  <a:ea typeface="Arimo"/>
                  <a:cs typeface="Arimo"/>
                  <a:sym typeface="Arimo"/>
                </a:rPr>
                <a:t>SCSI</a:t>
              </a:r>
              <a:r>
                <a:rPr lang="en-US" b="1" i="0" u="none" strike="noStrike" cap="none" dirty="0" smtClean="0">
                  <a:solidFill>
                    <a:schemeClr val="tx1"/>
                  </a:solidFill>
                  <a:latin typeface="+mn-lt"/>
                  <a:ea typeface="Arimo"/>
                  <a:cs typeface="Arimo"/>
                  <a:sym typeface="Arimo"/>
                </a:rPr>
                <a:t> </a:t>
              </a:r>
              <a:r>
                <a:rPr lang="en-US" b="1" i="0" u="none" strike="noStrike" cap="none" dirty="0" err="1" smtClean="0">
                  <a:solidFill>
                    <a:schemeClr val="tx1"/>
                  </a:solidFill>
                  <a:latin typeface="+mn-lt"/>
                  <a:ea typeface="Arimo"/>
                  <a:cs typeface="Arimo"/>
                  <a:sym typeface="Arimo"/>
                </a:rPr>
                <a:t>datastore</a:t>
              </a:r>
              <a:endParaRPr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0" name="Shape 310"/>
            <p:cNvSpPr/>
            <p:nvPr/>
          </p:nvSpPr>
          <p:spPr>
            <a:xfrm>
              <a:off x="2854150" y="3602068"/>
              <a:ext cx="1198227" cy="488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352"/>
                <a:buFont typeface="Arimo"/>
                <a:buNone/>
              </a:pPr>
              <a:r>
                <a:rPr lang="en-US" b="1" i="0" u="none" strike="noStrike" cap="none" dirty="0" smtClean="0">
                  <a:solidFill>
                    <a:schemeClr val="tx1"/>
                  </a:solidFill>
                  <a:latin typeface="+mn-lt"/>
                  <a:ea typeface="Arimo"/>
                  <a:cs typeface="Arimo"/>
                  <a:sym typeface="Arimo"/>
                </a:rPr>
                <a:t>Copy</a:t>
              </a:r>
              <a:endParaRPr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4" name="弧形箭號 (上彎) 33"/>
            <p:cNvSpPr/>
            <p:nvPr/>
          </p:nvSpPr>
          <p:spPr>
            <a:xfrm rot="5400000" flipV="1">
              <a:off x="2680777" y="3687505"/>
              <a:ext cx="612396" cy="302004"/>
            </a:xfrm>
            <a:prstGeom prst="curved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直線單箭頭接點 35"/>
          <p:cNvCxnSpPr/>
          <p:nvPr/>
        </p:nvCxnSpPr>
        <p:spPr>
          <a:xfrm>
            <a:off x="1069350" y="3710303"/>
            <a:ext cx="1015068" cy="158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310"/>
          <p:cNvSpPr/>
          <p:nvPr/>
        </p:nvSpPr>
        <p:spPr>
          <a:xfrm>
            <a:off x="956874" y="3289720"/>
            <a:ext cx="1198227" cy="48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en-US" sz="1200" b="1" i="0" u="none" strike="noStrike" cap="none" dirty="0" smtClean="0">
                <a:solidFill>
                  <a:srgbClr val="0070C0"/>
                </a:solidFill>
                <a:latin typeface="+mn-lt"/>
                <a:ea typeface="Arimo"/>
                <a:cs typeface="Arimo"/>
                <a:sym typeface="Arimo"/>
              </a:rPr>
              <a:t>Copy </a:t>
            </a:r>
            <a:r>
              <a:rPr lang="en-US" sz="1200" b="1" i="0" u="none" strike="noStrike" cap="none" dirty="0" err="1" smtClean="0">
                <a:solidFill>
                  <a:srgbClr val="0070C0"/>
                </a:solidFill>
                <a:latin typeface="+mn-lt"/>
                <a:ea typeface="Arimo"/>
                <a:cs typeface="Arimo"/>
                <a:sym typeface="Arimo"/>
              </a:rPr>
              <a:t>Cmd</a:t>
            </a:r>
            <a:endParaRPr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8" name="Shape 310"/>
          <p:cNvSpPr/>
          <p:nvPr/>
        </p:nvSpPr>
        <p:spPr>
          <a:xfrm>
            <a:off x="247430" y="4104748"/>
            <a:ext cx="1198227" cy="48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en-US" b="1" i="0" u="none" strike="noStrike" cap="none" dirty="0" err="1" smtClean="0">
                <a:solidFill>
                  <a:schemeClr val="tx1"/>
                </a:solidFill>
                <a:latin typeface="+mn-lt"/>
                <a:ea typeface="Arimo"/>
                <a:cs typeface="Arimo"/>
                <a:sym typeface="Arimo"/>
              </a:rPr>
              <a:t>ESXi</a:t>
            </a:r>
            <a:r>
              <a:rPr lang="en-US" b="1" i="0" u="none" strike="noStrike" cap="none" dirty="0" smtClean="0">
                <a:solidFill>
                  <a:schemeClr val="tx1"/>
                </a:solidFill>
                <a:latin typeface="+mn-lt"/>
                <a:ea typeface="Arimo"/>
                <a:cs typeface="Arimo"/>
                <a:sym typeface="Arimo"/>
              </a:rPr>
              <a:t> Host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Shape 310"/>
          <p:cNvSpPr/>
          <p:nvPr/>
        </p:nvSpPr>
        <p:spPr>
          <a:xfrm>
            <a:off x="401851" y="2421939"/>
            <a:ext cx="1198227" cy="48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Arimo"/>
              <a:buNone/>
            </a:pPr>
            <a:r>
              <a:rPr lang="en-US" b="1" i="0" u="none" strike="noStrike" cap="none" dirty="0" smtClean="0">
                <a:solidFill>
                  <a:schemeClr val="bg1"/>
                </a:solidFill>
                <a:latin typeface="+mn-lt"/>
                <a:ea typeface="Arimo"/>
                <a:cs typeface="Arimo"/>
                <a:sym typeface="Arimo"/>
              </a:rPr>
              <a:t>VAAI ON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圖片 39" descr="P28_機房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96" y="2989050"/>
            <a:ext cx="755267" cy="12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743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-174812" y="941294"/>
            <a:ext cx="4464424" cy="995082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174" y="1440501"/>
            <a:ext cx="3344500" cy="21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/>
          <p:nvPr/>
        </p:nvSpPr>
        <p:spPr>
          <a:xfrm>
            <a:off x="500614" y="2152963"/>
            <a:ext cx="3702505" cy="19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2"/>
              <a:buFont typeface="Gill Sans"/>
              <a:buNone/>
            </a:pPr>
            <a:r>
              <a:rPr lang="en-US" sz="1600" b="1" dirty="0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QES </a:t>
            </a:r>
            <a:r>
              <a:rPr lang="en-US" sz="1600" b="1" dirty="0" err="1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Dedup</a:t>
            </a:r>
            <a:r>
              <a:rPr lang="en-US" sz="1600" b="1" dirty="0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-based Fast Clone</a:t>
            </a:r>
            <a:endParaRPr sz="1600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465965" y="1062250"/>
            <a:ext cx="35895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mo"/>
              <a:buNone/>
            </a:pPr>
            <a:r>
              <a:rPr 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QES Fast Clone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mo"/>
              <a:buNone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急速複製、極致精簡空間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</a:rPr>
              <a:t>看看 </a:t>
            </a:r>
            <a:r>
              <a:rPr lang="en-US" dirty="0" smtClean="0">
                <a:solidFill>
                  <a:schemeClr val="lt1"/>
                </a:solidFill>
              </a:rPr>
              <a:t>QES </a:t>
            </a:r>
            <a:r>
              <a:rPr lang="zh-TW" altLang="en-US" dirty="0" smtClean="0">
                <a:solidFill>
                  <a:schemeClr val="lt1"/>
                </a:solidFill>
              </a:rPr>
              <a:t>怎麼玩</a:t>
            </a:r>
            <a:r>
              <a:rPr lang="zh-TW" altLang="en-US" b="0" dirty="0" smtClean="0">
                <a:solidFill>
                  <a:schemeClr val="lt1"/>
                </a:solidFill>
                <a:sym typeface="Arial"/>
              </a:rPr>
              <a:t/>
            </a:r>
            <a:br>
              <a:rPr lang="zh-TW" altLang="en-US" b="0" dirty="0" smtClean="0">
                <a:solidFill>
                  <a:schemeClr val="lt1"/>
                </a:solidFill>
                <a:sym typeface="Arial"/>
              </a:rPr>
            </a:br>
            <a:endParaRPr lang="zh-TW" altLang="en-US" dirty="0"/>
          </a:p>
        </p:txBody>
      </p:sp>
      <p:pic>
        <p:nvPicPr>
          <p:cNvPr id="10" name="圖片 9" descr="ls-2f-01.png"/>
          <p:cNvPicPr>
            <a:picLocks noChangeAspect="1"/>
          </p:cNvPicPr>
          <p:nvPr/>
        </p:nvPicPr>
        <p:blipFill>
          <a:blip r:embed="rId4"/>
          <a:srcRect t="12410"/>
          <a:stretch>
            <a:fillRect/>
          </a:stretch>
        </p:blipFill>
        <p:spPr>
          <a:xfrm>
            <a:off x="648479" y="2525486"/>
            <a:ext cx="3086572" cy="2207520"/>
          </a:xfrm>
          <a:prstGeom prst="rect">
            <a:avLst/>
          </a:prstGeom>
        </p:spPr>
      </p:pic>
      <p:sp>
        <p:nvSpPr>
          <p:cNvPr id="12" name="Shape 322"/>
          <p:cNvSpPr/>
          <p:nvPr/>
        </p:nvSpPr>
        <p:spPr>
          <a:xfrm>
            <a:off x="4768714" y="3814214"/>
            <a:ext cx="35895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mo"/>
              <a:buNone/>
            </a:pPr>
            <a:r>
              <a:rPr lang="en-US" sz="22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20秒</a:t>
            </a:r>
            <a:r>
              <a:rPr lang="en-US" sz="2250" b="1" dirty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內完成</a:t>
            </a:r>
            <a:r>
              <a:rPr lang="en-US" sz="22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70GB</a:t>
            </a:r>
            <a:r>
              <a:rPr lang="en-US" sz="2250" b="1" dirty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</a:t>
            </a:r>
            <a:r>
              <a:rPr lang="en-US" sz="2250" b="1" dirty="0" err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檔案複製</a:t>
            </a:r>
            <a:endParaRPr sz="2250" b="1" dirty="0"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</p:txBody>
      </p:sp>
      <p:pic>
        <p:nvPicPr>
          <p:cNvPr id="13" name="圖片 12" descr="燈泡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62" y="3585408"/>
            <a:ext cx="604827" cy="643142"/>
          </a:xfrm>
          <a:prstGeom prst="rect">
            <a:avLst/>
          </a:prstGeom>
        </p:spPr>
      </p:pic>
      <p:cxnSp>
        <p:nvCxnSpPr>
          <p:cNvPr id="14" name="直線接點 13"/>
          <p:cNvCxnSpPr/>
          <p:nvPr/>
        </p:nvCxnSpPr>
        <p:spPr>
          <a:xfrm>
            <a:off x="4830828" y="3942598"/>
            <a:ext cx="3429024" cy="1588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4830828" y="4442664"/>
            <a:ext cx="3429024" cy="1588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0589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46737656_xxl.jpg"/>
          <p:cNvPicPr>
            <a:picLocks noChangeAspect="1"/>
          </p:cNvPicPr>
          <p:nvPr/>
        </p:nvPicPr>
        <p:blipFill>
          <a:blip r:embed="rId3"/>
          <a:srcRect l="8311" t="9466" r="7983" b="11342"/>
          <a:stretch>
            <a:fillRect/>
          </a:stretch>
        </p:blipFill>
        <p:spPr>
          <a:xfrm>
            <a:off x="4345309" y="1328469"/>
            <a:ext cx="4529946" cy="3046611"/>
          </a:xfrm>
          <a:prstGeom prst="rect">
            <a:avLst/>
          </a:prstGeom>
        </p:spPr>
      </p:pic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Agenda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58749" y="1759082"/>
            <a:ext cx="7721468" cy="2018784"/>
            <a:chOff x="247461" y="1578460"/>
            <a:chExt cx="7721468" cy="2018784"/>
          </a:xfrm>
        </p:grpSpPr>
        <p:sp>
          <p:nvSpPr>
            <p:cNvPr id="4" name="Shape 118"/>
            <p:cNvSpPr txBox="1">
              <a:spLocks/>
            </p:cNvSpPr>
            <p:nvPr/>
          </p:nvSpPr>
          <p:spPr>
            <a:xfrm>
              <a:off x="547704" y="2301543"/>
              <a:ext cx="1957869" cy="1295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algn="l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Verdana"/>
                <a:buNone/>
                <a:tabLst/>
                <a:defRPr/>
              </a:pPr>
              <a:r>
                <a:rPr kumimoji="0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-</a:t>
              </a: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資料儲存</a:t>
              </a:r>
            </a:p>
            <a:p>
              <a:pPr lvl="0">
                <a:lnSpc>
                  <a:spcPct val="115000"/>
                </a:lnSpc>
                <a:buClr>
                  <a:schemeClr val="dk2"/>
                </a:buClr>
                <a:buSzPts val="1800"/>
              </a:pPr>
              <a:r>
                <a:rPr lang="en-US" altLang="zh-TW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-</a:t>
              </a: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資料保護</a:t>
              </a:r>
            </a:p>
            <a:p>
              <a:pPr lvl="0">
                <a:lnSpc>
                  <a:spcPct val="115000"/>
                </a:lnSpc>
                <a:buClr>
                  <a:schemeClr val="dk2"/>
                </a:buClr>
                <a:buSzPts val="1800"/>
              </a:pPr>
              <a:r>
                <a:rPr lang="en-US" altLang="zh-TW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-</a:t>
              </a: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資料轉移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Verdana"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6" name="Shape 124"/>
            <p:cNvSpPr txBox="1"/>
            <p:nvPr/>
          </p:nvSpPr>
          <p:spPr>
            <a:xfrm>
              <a:off x="247461" y="1578460"/>
              <a:ext cx="7721468" cy="1857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IT</a:t>
              </a: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4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機房管理常見</a:t>
              </a: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問題</a:t>
              </a: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</a:t>
              </a: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、儲存一家親	</a:t>
              </a: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企業儲存要什麼？</a:t>
              </a: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endPara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endPara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endPara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2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搭載</a:t>
              </a:r>
              <a:r>
                <a:rPr lang="en-US" altLang="zh-TW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QES</a:t>
              </a:r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的好夥伴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0" indent="0" rtl="0">
                <a:spcBef>
                  <a:spcPts val="60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19307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QES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Fast clone</a:t>
            </a:r>
            <a:endParaRPr sz="40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752600" y="1276350"/>
            <a:ext cx="5979877" cy="3276600"/>
            <a:chOff x="1752600" y="1276350"/>
            <a:chExt cx="5979877" cy="3276600"/>
          </a:xfrm>
        </p:grpSpPr>
        <p:pic>
          <p:nvPicPr>
            <p:cNvPr id="5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560"/>
            <p:cNvSpPr txBox="1">
              <a:spLocks/>
            </p:cNvSpPr>
            <p:nvPr/>
          </p:nvSpPr>
          <p:spPr>
            <a:xfrm>
              <a:off x="3345628" y="2190750"/>
              <a:ext cx="3369512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Clr>
                  <a:srgbClr val="002060"/>
                </a:buClr>
                <a:buSzPts val="6000"/>
                <a:defRPr/>
              </a:pPr>
              <a:r>
                <a:rPr lang="en-US" sz="4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Fast Clone</a:t>
              </a:r>
            </a:p>
          </p:txBody>
        </p:sp>
        <p:sp>
          <p:nvSpPr>
            <p:cNvPr id="8" name="Shape 1009"/>
            <p:cNvSpPr/>
            <p:nvPr/>
          </p:nvSpPr>
          <p:spPr>
            <a:xfrm>
              <a:off x="4286248" y="1785932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728713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圓角矩形 39"/>
          <p:cNvSpPr/>
          <p:nvPr/>
        </p:nvSpPr>
        <p:spPr>
          <a:xfrm>
            <a:off x="6280190" y="1487340"/>
            <a:ext cx="3166464" cy="1068180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4" name="群組 53"/>
          <p:cNvGrpSpPr/>
          <p:nvPr/>
        </p:nvGrpSpPr>
        <p:grpSpPr>
          <a:xfrm>
            <a:off x="1157682" y="2785145"/>
            <a:ext cx="6060340" cy="1054782"/>
            <a:chOff x="1157682" y="2650921"/>
            <a:chExt cx="6060340" cy="1189006"/>
          </a:xfrm>
        </p:grpSpPr>
        <p:cxnSp>
          <p:nvCxnSpPr>
            <p:cNvPr id="49" name="直線接點 48"/>
            <p:cNvCxnSpPr>
              <a:stCxn id="302" idx="0"/>
            </p:cNvCxnSpPr>
            <p:nvPr/>
          </p:nvCxnSpPr>
          <p:spPr>
            <a:xfrm rot="16200000" flipV="1">
              <a:off x="573312" y="3235291"/>
              <a:ext cx="1176423" cy="76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 rot="16200000" flipV="1">
              <a:off x="2177008" y="3245077"/>
              <a:ext cx="1176423" cy="76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>
            <a:xfrm rot="16200000" flipV="1">
              <a:off x="3780702" y="3238087"/>
              <a:ext cx="1176423" cy="76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>
            <a:xfrm rot="16200000" flipV="1">
              <a:off x="6625968" y="3247874"/>
              <a:ext cx="1176423" cy="76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8" name="Shape 328"/>
          <p:cNvCxnSpPr/>
          <p:nvPr/>
        </p:nvCxnSpPr>
        <p:spPr>
          <a:xfrm rot="16200000" flipH="1">
            <a:off x="4005002" y="2383429"/>
            <a:ext cx="732717" cy="360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資料壓縮好好用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1128124" y="2427540"/>
            <a:ext cx="1651327" cy="326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座運算伺服器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4871896" y="2342590"/>
            <a:ext cx="1110480" cy="338700"/>
          </a:xfrm>
          <a:prstGeom prst="rect">
            <a:avLst/>
          </a:prstGeom>
          <a:solidFill>
            <a:srgbClr val="FFFFFF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  <a:sym typeface="Arial"/>
              </a:rPr>
              <a:t>Switch</a:t>
            </a:r>
            <a:endParaRPr b="1" dirty="0">
              <a:solidFill>
                <a:srgbClr val="000000"/>
              </a:solidFill>
              <a:latin typeface="+mn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3637649" y="961355"/>
            <a:ext cx="1519025" cy="33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+mn-lt"/>
                <a:ea typeface="微軟正黑體" panose="020B0604030504040204" pitchFamily="34" charset="-120"/>
              </a:rPr>
              <a:t>TES-3085U</a:t>
            </a:r>
            <a:endParaRPr sz="2000" b="1" dirty="0">
              <a:solidFill>
                <a:srgbClr val="002060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3"/>
          <a:srcRect t="27897" b="26064"/>
          <a:stretch>
            <a:fillRect/>
          </a:stretch>
        </p:blipFill>
        <p:spPr>
          <a:xfrm>
            <a:off x="2567853" y="1260793"/>
            <a:ext cx="3612436" cy="103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群組 52"/>
          <p:cNvGrpSpPr/>
          <p:nvPr/>
        </p:nvGrpSpPr>
        <p:grpSpPr>
          <a:xfrm>
            <a:off x="435394" y="2885813"/>
            <a:ext cx="7488300" cy="822697"/>
            <a:chOff x="435394" y="2827090"/>
            <a:chExt cx="7488300" cy="822697"/>
          </a:xfrm>
        </p:grpSpPr>
        <p:sp>
          <p:nvSpPr>
            <p:cNvPr id="324" name="Shape 324"/>
            <p:cNvSpPr/>
            <p:nvPr/>
          </p:nvSpPr>
          <p:spPr>
            <a:xfrm>
              <a:off x="435394" y="2827090"/>
              <a:ext cx="7488300" cy="822697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anose="020B0604030504040204" pitchFamily="34" charset="-120"/>
                  <a:sym typeface="Arial"/>
                </a:rPr>
                <a:t/>
              </a:r>
              <a:b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anose="020B0604030504040204" pitchFamily="34" charset="-120"/>
                  <a:sym typeface="Arial"/>
                </a:rPr>
              </a:br>
              <a:endParaRPr lang="en-US" sz="2000" b="1" dirty="0" smtClean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anose="020B0604030504040204" pitchFamily="34" charset="-120"/>
                  <a:sym typeface="Arial"/>
                </a:rPr>
                <a:t>Citrix</a:t>
              </a:r>
              <a:endParaRPr sz="2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3068020" y="2901075"/>
              <a:ext cx="2481300" cy="333900"/>
            </a:xfrm>
            <a:prstGeom prst="rect">
              <a:avLst/>
            </a:prstGeom>
            <a:solidFill>
              <a:srgbClr val="00B0F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+mn-lt"/>
                  <a:ea typeface="微軟正黑體" panose="020B0604030504040204" pitchFamily="34" charset="-120"/>
                  <a:cs typeface="Calibri"/>
                  <a:sym typeface="Calibri"/>
                </a:rPr>
                <a:t>Oracle DB</a:t>
              </a:r>
              <a:endParaRPr sz="1800" b="1" dirty="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522219" y="2901075"/>
              <a:ext cx="2496576" cy="333900"/>
            </a:xfrm>
            <a:prstGeom prst="rect">
              <a:avLst/>
            </a:prstGeom>
            <a:solidFill>
              <a:srgbClr val="00B0F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+mn-lt"/>
                  <a:ea typeface="微軟正黑體" panose="020B0604030504040204" pitchFamily="34" charset="-120"/>
                  <a:cs typeface="Calibri"/>
                  <a:sym typeface="Calibri"/>
                </a:rPr>
                <a:t>Apache Web Server</a:t>
              </a:r>
              <a:endParaRPr sz="1800" b="1" dirty="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5598544" y="2901075"/>
              <a:ext cx="2252700" cy="333900"/>
            </a:xfrm>
            <a:prstGeom prst="rect">
              <a:avLst/>
            </a:prstGeom>
            <a:solidFill>
              <a:srgbClr val="00B0F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+mn-lt"/>
                  <a:ea typeface="微軟正黑體" panose="020B0604030504040204" pitchFamily="34" charset="-120"/>
                  <a:cs typeface="Calibri"/>
                  <a:sym typeface="Calibri"/>
                </a:rPr>
                <a:t>Applications</a:t>
              </a:r>
              <a:endParaRPr sz="1800" b="1" dirty="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</p:grpSp>
      <p:cxnSp>
        <p:nvCxnSpPr>
          <p:cNvPr id="33" name="Shape 328"/>
          <p:cNvCxnSpPr>
            <a:endCxn id="308" idx="1"/>
          </p:cNvCxnSpPr>
          <p:nvPr/>
        </p:nvCxnSpPr>
        <p:spPr>
          <a:xfrm flipV="1">
            <a:off x="5073134" y="4005638"/>
            <a:ext cx="1457438" cy="1121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ysDot"/>
            <a:miter lim="800000"/>
            <a:headEnd type="none" w="med" len="med"/>
            <a:tailEnd type="none" w="med" len="med"/>
          </a:ln>
        </p:spPr>
      </p:cxnSp>
      <p:cxnSp>
        <p:nvCxnSpPr>
          <p:cNvPr id="37" name="Shape 328"/>
          <p:cNvCxnSpPr/>
          <p:nvPr/>
        </p:nvCxnSpPr>
        <p:spPr>
          <a:xfrm flipV="1">
            <a:off x="5057754" y="4367763"/>
            <a:ext cx="1457438" cy="1121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ysDot"/>
            <a:miter lim="800000"/>
            <a:headEnd type="none" w="med" len="med"/>
            <a:tailEnd type="none" w="med" len="med"/>
          </a:ln>
        </p:spPr>
      </p:cxnSp>
      <p:pic>
        <p:nvPicPr>
          <p:cNvPr id="301" name="Shape 3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449" y="421169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449" y="382734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6074" y="421169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6074" y="382734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7699" y="421169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7699" y="3827344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0572" y="4211699"/>
            <a:ext cx="1461832" cy="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0572" y="3827344"/>
            <a:ext cx="1461832" cy="35658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橢圓 43"/>
          <p:cNvSpPr/>
          <p:nvPr/>
        </p:nvSpPr>
        <p:spPr>
          <a:xfrm>
            <a:off x="1432026" y="1018191"/>
            <a:ext cx="1225036" cy="12250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160802" y="1035207"/>
            <a:ext cx="1225036" cy="12250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/>
          <p:nvPr/>
        </p:nvSpPr>
        <p:spPr>
          <a:xfrm>
            <a:off x="255167" y="1750592"/>
            <a:ext cx="981827" cy="3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Pool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9" name="Shape 166" descr="資料夾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8551" y="1226024"/>
            <a:ext cx="526024" cy="38924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322"/>
          <p:cNvSpPr txBox="1"/>
          <p:nvPr/>
        </p:nvSpPr>
        <p:spPr>
          <a:xfrm>
            <a:off x="1587217" y="1648282"/>
            <a:ext cx="981827" cy="3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NFS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共享</a:t>
            </a:r>
          </a:p>
          <a:p>
            <a:pPr lvl="0"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資料夾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7" name="圖片 46" descr="資源區隔.png"/>
          <p:cNvPicPr>
            <a:picLocks noChangeAspect="1"/>
          </p:cNvPicPr>
          <p:nvPr/>
        </p:nvPicPr>
        <p:blipFill>
          <a:blip r:embed="rId6"/>
          <a:srcRect l="50000" r="27811" b="1319"/>
          <a:stretch>
            <a:fillRect/>
          </a:stretch>
        </p:blipFill>
        <p:spPr>
          <a:xfrm>
            <a:off x="346998" y="1164284"/>
            <a:ext cx="817779" cy="665560"/>
          </a:xfrm>
          <a:prstGeom prst="rect">
            <a:avLst/>
          </a:prstGeom>
        </p:spPr>
      </p:pic>
      <p:cxnSp>
        <p:nvCxnSpPr>
          <p:cNvPr id="56" name="直線接點 55"/>
          <p:cNvCxnSpPr/>
          <p:nvPr/>
        </p:nvCxnSpPr>
        <p:spPr>
          <a:xfrm>
            <a:off x="1149292" y="2768367"/>
            <a:ext cx="6065240" cy="251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Shape 3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4359" y="2274782"/>
            <a:ext cx="939347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6390797" y="1594116"/>
            <a:ext cx="2958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chemeClr val="tx1"/>
                </a:solidFill>
              </a:rPr>
              <a:t>10TB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空</a:t>
            </a:r>
            <a:r>
              <a:rPr lang="zh-TW" altLang="en-US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間</a:t>
            </a:r>
            <a:endParaRPr lang="en-US" altLang="zh-TW" sz="18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1" dirty="0" smtClean="0">
                <a:solidFill>
                  <a:srgbClr val="C00000"/>
                </a:solidFill>
              </a:rPr>
              <a:t>80%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壓縮率</a:t>
            </a:r>
            <a:r>
              <a:rPr lang="en-US" altLang="zh-TW" sz="1800" b="1" dirty="0" smtClean="0"/>
              <a:t/>
            </a:r>
            <a:br>
              <a:rPr lang="en-US" altLang="zh-TW" sz="1800" b="1" dirty="0" smtClean="0"/>
            </a:br>
            <a:r>
              <a:rPr lang="en-US" altLang="zh-TW" sz="1800" b="1" dirty="0" smtClean="0"/>
              <a:t>8500 x 0.8 = </a:t>
            </a:r>
            <a:r>
              <a:rPr lang="en-US" altLang="zh-TW" sz="1800" b="1" dirty="0" smtClean="0">
                <a:solidFill>
                  <a:srgbClr val="C00000"/>
                </a:solidFill>
              </a:rPr>
              <a:t>6800 USD</a:t>
            </a:r>
            <a:endParaRPr lang="zh-TW" altLang="en-US" sz="1800" b="1" dirty="0">
              <a:solidFill>
                <a:srgbClr val="C00000"/>
              </a:solidFill>
            </a:endParaRPr>
          </a:p>
        </p:txBody>
      </p:sp>
      <p:pic>
        <p:nvPicPr>
          <p:cNvPr id="38" name="Picture 3" descr="C:\Users\Han Tsai\Desktop\AFOBOT _PPT\mone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2742" y="1180479"/>
            <a:ext cx="535282" cy="840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37119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371" name="Shape 371"/>
          <p:cNvSpPr txBox="1">
            <a:spLocks noGrp="1"/>
          </p:cNvSpPr>
          <p:nvPr>
            <p:ph type="ctrTitle"/>
          </p:nvPr>
        </p:nvSpPr>
        <p:spPr>
          <a:xfrm>
            <a:off x="392949" y="1888783"/>
            <a:ext cx="5261794" cy="74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</a:pPr>
            <a:r>
              <a:rPr lang="en-US" sz="54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資料保護</a:t>
            </a:r>
            <a:endParaRPr sz="54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subTitle" idx="1"/>
          </p:nvPr>
        </p:nvSpPr>
        <p:spPr>
          <a:xfrm>
            <a:off x="408666" y="2483961"/>
            <a:ext cx="3360941" cy="6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企業儲存要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什</a:t>
            </a:r>
            <a:r>
              <a:rPr 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麼  ? 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5617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90"/>
          <p:cNvSpPr/>
          <p:nvPr/>
        </p:nvSpPr>
        <p:spPr>
          <a:xfrm>
            <a:off x="3335885" y="1007071"/>
            <a:ext cx="2393742" cy="571504"/>
          </a:xfrm>
          <a:prstGeom prst="rect">
            <a:avLst/>
          </a:prstGeom>
          <a:solidFill>
            <a:srgbClr val="00206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endParaRPr lang="zh-TW" altLang="en-US" sz="22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180766" y="864194"/>
            <a:ext cx="2692926" cy="3576067"/>
          </a:xfrm>
          <a:prstGeom prst="roundRect">
            <a:avLst>
              <a:gd name="adj" fmla="val 7641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390"/>
          <p:cNvSpPr/>
          <p:nvPr/>
        </p:nvSpPr>
        <p:spPr>
          <a:xfrm>
            <a:off x="415118" y="1030839"/>
            <a:ext cx="2393742" cy="571504"/>
          </a:xfrm>
          <a:prstGeom prst="rect">
            <a:avLst/>
          </a:prstGeom>
          <a:solidFill>
            <a:srgbClr val="00206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endParaRPr lang="zh-TW" altLang="en-US" sz="22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16778" y="1735263"/>
            <a:ext cx="2173547" cy="2565016"/>
            <a:chOff x="351539" y="1818066"/>
            <a:chExt cx="1801200" cy="2125607"/>
          </a:xfrm>
        </p:grpSpPr>
        <p:pic>
          <p:nvPicPr>
            <p:cNvPr id="379" name="Shape 37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1539" y="2930498"/>
              <a:ext cx="1801200" cy="101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Shape 38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1539" y="1818066"/>
              <a:ext cx="1801200" cy="10086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圓角矩形 9"/>
          <p:cNvSpPr/>
          <p:nvPr/>
        </p:nvSpPr>
        <p:spPr>
          <a:xfrm>
            <a:off x="259999" y="887962"/>
            <a:ext cx="2692926" cy="3576067"/>
          </a:xfrm>
          <a:prstGeom prst="roundRect">
            <a:avLst>
              <a:gd name="adj" fmla="val 7641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</a:rPr>
              <a:t>快照幫幫忙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body" idx="4294967295"/>
          </p:nvPr>
        </p:nvSpPr>
        <p:spPr>
          <a:xfrm>
            <a:off x="461955" y="1064809"/>
            <a:ext cx="2586446" cy="467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勒索軟體的防禦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1" name="Shape 38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82065" y="2698672"/>
            <a:ext cx="2385027" cy="13298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78"/>
          <p:cNvSpPr txBox="1">
            <a:spLocks/>
          </p:cNvSpPr>
          <p:nvPr/>
        </p:nvSpPr>
        <p:spPr>
          <a:xfrm>
            <a:off x="3372374" y="1017992"/>
            <a:ext cx="2357307" cy="60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版本備份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0" name="Shape 390"/>
          <p:cNvSpPr/>
          <p:nvPr/>
        </p:nvSpPr>
        <p:spPr>
          <a:xfrm>
            <a:off x="6189540" y="1042026"/>
            <a:ext cx="2393742" cy="947252"/>
          </a:xfrm>
          <a:prstGeom prst="rect">
            <a:avLst/>
          </a:prstGeom>
          <a:solidFill>
            <a:srgbClr val="00206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endParaRPr lang="zh-TW" altLang="en-US" sz="22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6034421" y="899149"/>
            <a:ext cx="2692926" cy="3576067"/>
          </a:xfrm>
          <a:prstGeom prst="roundRect">
            <a:avLst>
              <a:gd name="adj" fmla="val 7641"/>
            </a:avLst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78"/>
          <p:cNvSpPr txBox="1">
            <a:spLocks/>
          </p:cNvSpPr>
          <p:nvPr/>
        </p:nvSpPr>
        <p:spPr>
          <a:xfrm>
            <a:off x="6140741" y="1069284"/>
            <a:ext cx="2449106" cy="112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人為因素導致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/>
            </a:r>
            <a:b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</a:b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檔案毀損的救援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73703" y="3124987"/>
            <a:ext cx="1130517" cy="901509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481822" y="3137816"/>
            <a:ext cx="1289804" cy="881598"/>
          </a:xfrm>
          <a:prstGeom prst="rect">
            <a:avLst/>
          </a:prstGeom>
          <a:noFill/>
        </p:spPr>
      </p:pic>
      <p:grpSp>
        <p:nvGrpSpPr>
          <p:cNvPr id="46" name="群組 45"/>
          <p:cNvGrpSpPr/>
          <p:nvPr/>
        </p:nvGrpSpPr>
        <p:grpSpPr>
          <a:xfrm>
            <a:off x="3758268" y="2266113"/>
            <a:ext cx="1543573" cy="931179"/>
            <a:chOff x="3783435" y="1946245"/>
            <a:chExt cx="1543573" cy="1090570"/>
          </a:xfrm>
        </p:grpSpPr>
        <p:cxnSp>
          <p:nvCxnSpPr>
            <p:cNvPr id="39" name="肘形接點 38"/>
            <p:cNvCxnSpPr/>
            <p:nvPr/>
          </p:nvCxnSpPr>
          <p:spPr>
            <a:xfrm rot="5400000" flipH="1" flipV="1">
              <a:off x="3624045" y="2130805"/>
              <a:ext cx="1048622" cy="72984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肘形接點 40"/>
            <p:cNvCxnSpPr/>
            <p:nvPr/>
          </p:nvCxnSpPr>
          <p:spPr>
            <a:xfrm rot="16200000" flipH="1">
              <a:off x="4412608" y="2122414"/>
              <a:ext cx="1090570" cy="738231"/>
            </a:xfrm>
            <a:prstGeom prst="bentConnector3">
              <a:avLst>
                <a:gd name="adj1" fmla="val 51538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4" descr="「google doc」的圖片搜尋結果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66454" y="1745993"/>
            <a:ext cx="1015070" cy="101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731972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215516" y="2458317"/>
            <a:ext cx="50046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mo"/>
              <a:buNone/>
            </a:pPr>
            <a:r>
              <a:rPr lang="en-US" sz="4000" b="1" i="0" strike="noStrike" cap="none" dirty="0">
                <a:solidFill>
                  <a:srgbClr val="C00000"/>
                </a:solidFill>
                <a:latin typeface="+mj-lt"/>
                <a:ea typeface="微軟正黑體" pitchFamily="34" charset="-120"/>
                <a:cs typeface="Arimo"/>
                <a:sym typeface="Arimo"/>
              </a:rPr>
              <a:t>QES</a:t>
            </a:r>
            <a:r>
              <a:rPr lang="en-US" sz="4000" b="1" i="0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Arimo"/>
                <a:sym typeface="Arim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近乎無上限的快照</a:t>
            </a:r>
            <a:endParaRPr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8" name="Shape 388" descr="mac.png"/>
          <p:cNvPicPr preferRelativeResize="0"/>
          <p:nvPr/>
        </p:nvPicPr>
        <p:blipFill rotWithShape="1">
          <a:blip r:embed="rId3">
            <a:alphaModFix/>
          </a:blip>
          <a:srcRect r="24023"/>
          <a:stretch/>
        </p:blipFill>
        <p:spPr>
          <a:xfrm>
            <a:off x="5439816" y="952798"/>
            <a:ext cx="3740696" cy="36351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9" name="Shape 389" descr="Image 9.png"/>
          <p:cNvPicPr preferRelativeResize="0"/>
          <p:nvPr/>
        </p:nvPicPr>
        <p:blipFill rotWithShape="1">
          <a:blip r:embed="rId4">
            <a:alphaModFix/>
          </a:blip>
          <a:srcRect t="6273" r="24345" b="3855"/>
          <a:stretch/>
        </p:blipFill>
        <p:spPr>
          <a:xfrm>
            <a:off x="5679800" y="1415140"/>
            <a:ext cx="3497818" cy="207437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/>
          <p:nvPr/>
        </p:nvSpPr>
        <p:spPr>
          <a:xfrm>
            <a:off x="0" y="3695998"/>
            <a:ext cx="3796500" cy="6906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5400" dir="5400000" algn="ctr" rotWithShape="0">
              <a:srgbClr val="000000">
                <a:alpha val="49410"/>
              </a:srgbClr>
            </a:outerShdw>
          </a:effectLst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mo"/>
              <a:buNone/>
            </a:pPr>
            <a:r>
              <a:rPr lang="en-US" sz="2400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     65535 </a:t>
            </a: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個資料快照</a:t>
            </a:r>
            <a:endParaRPr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</a:rPr>
              <a:t>你需要的快照越多越好</a:t>
            </a:r>
            <a:r>
              <a:rPr lang="en-US" sz="4000" b="0" dirty="0">
                <a:solidFill>
                  <a:schemeClr val="lt1"/>
                </a:solidFill>
              </a:rPr>
              <a:t>!</a:t>
            </a:r>
            <a:endParaRPr sz="4000" b="0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395" name="Shape 39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41964" y="2634352"/>
            <a:ext cx="4108862" cy="256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56"/>
          <p:cNvSpPr/>
          <p:nvPr/>
        </p:nvSpPr>
        <p:spPr>
          <a:xfrm>
            <a:off x="1913946" y="1321979"/>
            <a:ext cx="1141224" cy="114122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Shape 857"/>
          <p:cNvSpPr/>
          <p:nvPr/>
        </p:nvSpPr>
        <p:spPr>
          <a:xfrm>
            <a:off x="2415124" y="1532439"/>
            <a:ext cx="376355" cy="53302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Shape 409" descr="C:\Users\coco\Desktop\1217\PPT\相機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7171" y="1761920"/>
            <a:ext cx="698644" cy="533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0321058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351421" y="1433481"/>
            <a:ext cx="2554150" cy="2314488"/>
            <a:chOff x="351420" y="1196412"/>
            <a:chExt cx="2814541" cy="2314488"/>
          </a:xfrm>
        </p:grpSpPr>
        <p:sp>
          <p:nvSpPr>
            <p:cNvPr id="9" name="Shape 108"/>
            <p:cNvSpPr/>
            <p:nvPr/>
          </p:nvSpPr>
          <p:spPr>
            <a:xfrm>
              <a:off x="351420" y="1196412"/>
              <a:ext cx="2814541" cy="8460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r"/>
              <a:endParaRPr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4" name="Shape 108"/>
            <p:cNvSpPr/>
            <p:nvPr/>
          </p:nvSpPr>
          <p:spPr>
            <a:xfrm>
              <a:off x="351420" y="2664865"/>
              <a:ext cx="2814541" cy="8460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r"/>
              <a:endParaRPr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</a:rPr>
              <a:t>撐開QES</a:t>
            </a:r>
            <a:r>
              <a:rPr lang="en-US" sz="4000" dirty="0" err="1" smtClean="0">
                <a:solidFill>
                  <a:schemeClr val="lt1"/>
                </a:solidFill>
              </a:rPr>
              <a:t>快照的保護傘</a:t>
            </a:r>
            <a:endParaRPr sz="4000" b="0" dirty="0">
              <a:solidFill>
                <a:schemeClr val="lt1"/>
              </a:solidFill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rcRect b="15619"/>
          <a:stretch>
            <a:fillRect/>
          </a:stretch>
        </p:blipFill>
        <p:spPr>
          <a:xfrm>
            <a:off x="3394073" y="1432351"/>
            <a:ext cx="5194513" cy="229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6" descr="資料夾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7347" y="3046048"/>
            <a:ext cx="799552" cy="591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48"/>
          <p:cNvSpPr/>
          <p:nvPr/>
        </p:nvSpPr>
        <p:spPr>
          <a:xfrm>
            <a:off x="404120" y="1638442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" name="Shape 437"/>
          <p:cNvSpPr txBox="1">
            <a:spLocks/>
          </p:cNvSpPr>
          <p:nvPr/>
        </p:nvSpPr>
        <p:spPr>
          <a:xfrm>
            <a:off x="599405" y="1465032"/>
            <a:ext cx="1843264" cy="89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近乎即時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  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資料保護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5" name="Shape 148"/>
          <p:cNvSpPr/>
          <p:nvPr/>
        </p:nvSpPr>
        <p:spPr>
          <a:xfrm>
            <a:off x="342875" y="3106895"/>
            <a:ext cx="357190" cy="357190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Shape 437"/>
          <p:cNvSpPr txBox="1">
            <a:spLocks/>
          </p:cNvSpPr>
          <p:nvPr/>
        </p:nvSpPr>
        <p:spPr>
          <a:xfrm>
            <a:off x="708265" y="2933485"/>
            <a:ext cx="2195069" cy="89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快速救援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lvl="0">
              <a:buClr>
                <a:srgbClr val="002060"/>
              </a:buClr>
              <a:buSzPct val="100000"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  -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資料預覽及調用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385457" y="3763585"/>
            <a:ext cx="520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插時間戳記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繼續寫資料</a:t>
            </a:r>
            <a:endPara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Shape 166" descr="資料夾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93386" y="2044354"/>
            <a:ext cx="918831" cy="865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718657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993453" y="1512082"/>
            <a:ext cx="8001000" cy="3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04" name="Shape 404" descr="C:\Users\coco\Desktop\1217\PPT\文件甲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5609" y="3648265"/>
            <a:ext cx="663998" cy="485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Shape 405"/>
          <p:cNvGrpSpPr/>
          <p:nvPr/>
        </p:nvGrpSpPr>
        <p:grpSpPr>
          <a:xfrm>
            <a:off x="4666784" y="1957236"/>
            <a:ext cx="1109799" cy="603234"/>
            <a:chOff x="3643306" y="2285998"/>
            <a:chExt cx="1349792" cy="733683"/>
          </a:xfrm>
        </p:grpSpPr>
        <p:pic>
          <p:nvPicPr>
            <p:cNvPr id="406" name="Shape 406" descr="C:\Users\coco\Desktop\1217\PPT\相機-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3373" y="2285998"/>
              <a:ext cx="849725" cy="649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Shape 407" descr="C:\Users\coco\Desktop\1217\PPT\文件甲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3306" y="2500311"/>
              <a:ext cx="710570" cy="5193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9" name="Shape 409" descr="C:\Users\coco\Desktop\1217\PPT\相機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0880" y="2385864"/>
            <a:ext cx="698644" cy="5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C:\Users\coco\Desktop\1217\PPT\文件甲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9726" y="2562073"/>
            <a:ext cx="584231" cy="42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Shape 411"/>
          <p:cNvGrpSpPr/>
          <p:nvPr/>
        </p:nvGrpSpPr>
        <p:grpSpPr>
          <a:xfrm>
            <a:off x="5952668" y="2743054"/>
            <a:ext cx="1109798" cy="603235"/>
            <a:chOff x="3643306" y="2285998"/>
            <a:chExt cx="1349791" cy="733684"/>
          </a:xfrm>
        </p:grpSpPr>
        <p:pic>
          <p:nvPicPr>
            <p:cNvPr id="412" name="Shape 412" descr="C:\Users\coco\Desktop\1217\PPT\相機-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3372" y="2285998"/>
              <a:ext cx="849725" cy="649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Shape 413" descr="C:\Users\coco\Desktop\1217\PPT\文件甲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3306" y="2500312"/>
              <a:ext cx="710570" cy="5193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Shape 414"/>
          <p:cNvGrpSpPr/>
          <p:nvPr/>
        </p:nvGrpSpPr>
        <p:grpSpPr>
          <a:xfrm>
            <a:off x="6633782" y="3139982"/>
            <a:ext cx="1109798" cy="603235"/>
            <a:chOff x="3643306" y="2285998"/>
            <a:chExt cx="1349791" cy="733684"/>
          </a:xfrm>
        </p:grpSpPr>
        <p:pic>
          <p:nvPicPr>
            <p:cNvPr id="415" name="Shape 415" descr="C:\Users\coco\Desktop\1217\PPT\相機-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3372" y="2285998"/>
              <a:ext cx="849725" cy="649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Shape 416" descr="C:\Users\coco\Desktop\1217\PPT\文件甲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3306" y="2500312"/>
              <a:ext cx="710570" cy="5193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7" name="Shape 417" descr="C:\Users\coco\Desktop\1217\PPT\驚嘆號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3620" y="3462779"/>
            <a:ext cx="763381" cy="8053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Shape 418"/>
          <p:cNvCxnSpPr/>
          <p:nvPr/>
        </p:nvCxnSpPr>
        <p:spPr>
          <a:xfrm flipH="1">
            <a:off x="3953772" y="3958991"/>
            <a:ext cx="3322800" cy="8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19" name="Shape 419"/>
          <p:cNvCxnSpPr/>
          <p:nvPr/>
        </p:nvCxnSpPr>
        <p:spPr>
          <a:xfrm rot="10800000">
            <a:off x="3919117" y="3586943"/>
            <a:ext cx="25002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0" name="Shape 420"/>
          <p:cNvCxnSpPr/>
          <p:nvPr/>
        </p:nvCxnSpPr>
        <p:spPr>
          <a:xfrm rot="10800000">
            <a:off x="3919037" y="3171674"/>
            <a:ext cx="1785900" cy="15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1" name="Shape 421"/>
          <p:cNvCxnSpPr/>
          <p:nvPr/>
        </p:nvCxnSpPr>
        <p:spPr>
          <a:xfrm rot="10800000">
            <a:off x="3918995" y="2781955"/>
            <a:ext cx="1143000" cy="15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22" name="Shape 422"/>
          <p:cNvCxnSpPr/>
          <p:nvPr/>
        </p:nvCxnSpPr>
        <p:spPr>
          <a:xfrm rot="10800000">
            <a:off x="3919067" y="2385856"/>
            <a:ext cx="714300" cy="15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23" name="Shape 423"/>
          <p:cNvSpPr/>
          <p:nvPr/>
        </p:nvSpPr>
        <p:spPr>
          <a:xfrm>
            <a:off x="4204739" y="2385768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12:50</a:t>
            </a:r>
            <a:endParaRPr sz="1000" b="1" i="0" u="none" strike="noStrike" cap="none" dirty="0">
              <a:solidFill>
                <a:srgbClr val="7F7F7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4823244" y="2781867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13:10</a:t>
            </a:r>
            <a:endParaRPr sz="1000" b="1" i="0" u="none" strike="noStrike" cap="none" dirty="0">
              <a:solidFill>
                <a:srgbClr val="7F7F7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5419185" y="3162867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13:30</a:t>
            </a:r>
            <a:endParaRPr sz="1000" b="1" i="0" u="none" strike="noStrike" cap="none" dirty="0">
              <a:solidFill>
                <a:srgbClr val="7F7F7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6133565" y="3602446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14:00</a:t>
            </a:r>
            <a:endParaRPr sz="1000" b="1" i="0" u="none" strike="noStrike" cap="none" dirty="0">
              <a:solidFill>
                <a:srgbClr val="7F7F7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6789173" y="4001067"/>
            <a:ext cx="524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7F7F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14:30</a:t>
            </a:r>
            <a:endParaRPr sz="1000" b="1" i="0" u="none" strike="noStrike" cap="none" dirty="0">
              <a:solidFill>
                <a:srgbClr val="7F7F7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28" name="Shape 428" descr="C:\Users\coco\Desktop\1217\PPT\漏斗-0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66815" y="3398505"/>
            <a:ext cx="860656" cy="90772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/>
          <p:nvPr/>
        </p:nvSpPr>
        <p:spPr>
          <a:xfrm>
            <a:off x="6564983" y="1467632"/>
            <a:ext cx="2196938" cy="1432583"/>
          </a:xfrm>
          <a:prstGeom prst="irregularSeal1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不間斷的服務</a:t>
            </a:r>
            <a:endParaRPr sz="2400" b="1" i="0" u="none" strike="noStrike" cap="none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31" name="Shape 4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396" y="3283450"/>
            <a:ext cx="3499599" cy="8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 descr="C:\Users\coco\Desktop\1217\PPT\7-6-0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38661" y="2217187"/>
            <a:ext cx="1108342" cy="115769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rgbClr val="FFFFFF"/>
                </a:solidFill>
              </a:rPr>
              <a:t>而且，服務不能間斷</a:t>
            </a:r>
            <a:r>
              <a:rPr lang="en-US" altLang="zh-TW" dirty="0" smtClean="0">
                <a:solidFill>
                  <a:srgbClr val="FFFFFF"/>
                </a:solidFill>
              </a:rPr>
              <a:t>!</a:t>
            </a:r>
            <a:r>
              <a:rPr lang="zh-TW" altLang="en-US" dirty="0" smtClean="0">
                <a:solidFill>
                  <a:srgbClr val="FFFFFF"/>
                </a:solidFill>
              </a:rPr>
              <a:t/>
            </a:r>
            <a:br>
              <a:rPr lang="zh-TW" altLang="en-US" dirty="0" smtClean="0">
                <a:solidFill>
                  <a:srgbClr val="FFFFFF"/>
                </a:solidFill>
              </a:rPr>
            </a:br>
            <a:endParaRPr lang="zh-TW" altLang="en-US" dirty="0"/>
          </a:p>
        </p:txBody>
      </p:sp>
      <p:sp>
        <p:nvSpPr>
          <p:cNvPr id="43" name="Shape 168"/>
          <p:cNvSpPr/>
          <p:nvPr/>
        </p:nvSpPr>
        <p:spPr>
          <a:xfrm>
            <a:off x="6935435" y="1419498"/>
            <a:ext cx="1396594" cy="1382313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0070C0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6785758" y="912864"/>
            <a:ext cx="747595" cy="882314"/>
            <a:chOff x="3564948" y="3228528"/>
            <a:chExt cx="1442167" cy="1702048"/>
          </a:xfrm>
        </p:grpSpPr>
        <p:sp>
          <p:nvSpPr>
            <p:cNvPr id="48" name="橢圓 47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圓角矩形 48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0" name="圖片 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564948" y="3601080"/>
              <a:ext cx="1442167" cy="1329496"/>
            </a:xfrm>
            <a:prstGeom prst="rect">
              <a:avLst/>
            </a:prstGeom>
          </p:spPr>
        </p:pic>
      </p:grpSp>
      <p:pic>
        <p:nvPicPr>
          <p:cNvPr id="51" name="圖片 50" descr="打勾.png"/>
          <p:cNvPicPr>
            <a:picLocks noChangeAspect="1"/>
          </p:cNvPicPr>
          <p:nvPr/>
        </p:nvPicPr>
        <p:blipFill>
          <a:blip r:embed="rId11"/>
          <a:srcRect l="84678" t="32057" b="50133"/>
          <a:stretch>
            <a:fillRect/>
          </a:stretch>
        </p:blipFill>
        <p:spPr>
          <a:xfrm>
            <a:off x="2495441" y="2020931"/>
            <a:ext cx="890596" cy="879022"/>
          </a:xfrm>
          <a:prstGeom prst="rect">
            <a:avLst/>
          </a:prstGeom>
        </p:spPr>
      </p:pic>
      <p:sp>
        <p:nvSpPr>
          <p:cNvPr id="53" name="五邊形 52"/>
          <p:cNvSpPr/>
          <p:nvPr/>
        </p:nvSpPr>
        <p:spPr>
          <a:xfrm>
            <a:off x="1437038" y="1114587"/>
            <a:ext cx="3475666" cy="500066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＞形箭號 53"/>
          <p:cNvSpPr/>
          <p:nvPr/>
        </p:nvSpPr>
        <p:spPr>
          <a:xfrm>
            <a:off x="4611471" y="1114587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36938" y="1114587"/>
            <a:ext cx="1071538" cy="5000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＞形箭號 55"/>
          <p:cNvSpPr/>
          <p:nvPr/>
        </p:nvSpPr>
        <p:spPr>
          <a:xfrm>
            <a:off x="4968661" y="1114587"/>
            <a:ext cx="428628" cy="500066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523883" y="1140861"/>
            <a:ext cx="44026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2C95DD"/>
              </a:buClr>
              <a:buSzPts val="20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彈性的資料還原與快照複製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96632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        Demo -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QES Snapshot</a:t>
            </a:r>
            <a:endParaRPr sz="40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752600" y="1276350"/>
            <a:ext cx="5979877" cy="3276600"/>
            <a:chOff x="1752600" y="1276350"/>
            <a:chExt cx="5979877" cy="3276600"/>
          </a:xfrm>
        </p:grpSpPr>
        <p:pic>
          <p:nvPicPr>
            <p:cNvPr id="5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560"/>
            <p:cNvSpPr txBox="1">
              <a:spLocks/>
            </p:cNvSpPr>
            <p:nvPr/>
          </p:nvSpPr>
          <p:spPr>
            <a:xfrm>
              <a:off x="3068732" y="2332417"/>
              <a:ext cx="3369512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6000"/>
                <a:defRPr/>
              </a:pPr>
              <a:r>
                <a:rPr lang="en-US" sz="3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Revert </a:t>
              </a:r>
              <a:r>
                <a:rPr lang="en-US" altLang="zh-TW" sz="3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S</a:t>
              </a:r>
              <a:r>
                <a:rPr lang="en-US" sz="3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napshot</a:t>
              </a:r>
            </a:p>
          </p:txBody>
        </p:sp>
        <p:sp>
          <p:nvSpPr>
            <p:cNvPr id="8" name="Shape 1009"/>
            <p:cNvSpPr/>
            <p:nvPr/>
          </p:nvSpPr>
          <p:spPr>
            <a:xfrm>
              <a:off x="4286248" y="1785932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4925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43996" cy="5143498"/>
          </a:xfrm>
          <a:prstGeom prst="rect">
            <a:avLst/>
          </a:prstGeom>
        </p:spPr>
      </p:pic>
      <p:sp>
        <p:nvSpPr>
          <p:cNvPr id="7" name="Shape 371"/>
          <p:cNvSpPr txBox="1">
            <a:spLocks/>
          </p:cNvSpPr>
          <p:nvPr/>
        </p:nvSpPr>
        <p:spPr>
          <a:xfrm>
            <a:off x="392949" y="1888783"/>
            <a:ext cx="5261794" cy="74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250"/>
            </a:pPr>
            <a:r>
              <a:rPr lang="zh-TW" altLang="en-US" sz="5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資料轉移</a:t>
            </a:r>
            <a:endParaRPr kumimoji="0" lang="zh-TW" alt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8" name="Shape 372"/>
          <p:cNvSpPr txBox="1">
            <a:spLocks/>
          </p:cNvSpPr>
          <p:nvPr/>
        </p:nvSpPr>
        <p:spPr>
          <a:xfrm>
            <a:off x="408666" y="2529117"/>
            <a:ext cx="3360941" cy="64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企業儲存要什麼  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? 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16165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</a:rPr>
              <a:t>天有不測風雲</a:t>
            </a:r>
            <a:r>
              <a:rPr lang="en-US" sz="4000" b="0" dirty="0">
                <a:solidFill>
                  <a:schemeClr val="lt1"/>
                </a:solidFill>
              </a:rPr>
              <a:t>...</a:t>
            </a:r>
            <a:endParaRPr sz="4000" b="0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9" name="Shape 4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1" y="846903"/>
            <a:ext cx="2458830" cy="182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4699" y="846903"/>
            <a:ext cx="2449540" cy="183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4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1586" y="2765295"/>
            <a:ext cx="2822653" cy="19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4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46160"/>
            <a:ext cx="2055028" cy="192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9442" y="846903"/>
            <a:ext cx="3814954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737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IT </a:t>
            </a:r>
            <a:r>
              <a:rPr lang="zh-TW" altLang="en-US" dirty="0" smtClean="0"/>
              <a:t>機房管理常見問題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258750" y="1059170"/>
            <a:ext cx="7721468" cy="18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 algn="l">
              <a:spcBef>
                <a:spcPts val="800"/>
              </a:spcBef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您是否曾有以下困擾？  </a:t>
            </a:r>
            <a:endParaRPr lang="en-US" altLang="zh-TW" sz="2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 algn="l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想永久保存快照</a:t>
            </a:r>
            <a:r>
              <a:rPr lang="en-US" sz="2000" b="1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卻發現快照數量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有限</a:t>
            </a:r>
            <a:endParaRPr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想升級設備，卻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必須先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停機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才能進行</a:t>
            </a:r>
            <a:endParaRPr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 algn="l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想有效運用儲存空間</a:t>
            </a:r>
            <a:r>
              <a:rPr 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伺服器上</a:t>
            </a:r>
            <a:r>
              <a:rPr 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卻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大量重複資料</a:t>
            </a:r>
            <a:endParaRPr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 algn="l">
              <a:spcBef>
                <a:spcPts val="800"/>
              </a:spcBef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存放已久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en-US" sz="2000" b="1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卻發現資料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已損</a:t>
            </a:r>
            <a:r>
              <a:rPr 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毀</a:t>
            </a:r>
            <a:endParaRPr sz="2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5" name="Shape 125" descr="pasted-image.pdf"/>
          <p:cNvPicPr preferRelativeResize="0"/>
          <p:nvPr/>
        </p:nvPicPr>
        <p:blipFill>
          <a:blip r:embed="rId3"/>
          <a:srcRect t="25820" b="27028"/>
          <a:stretch>
            <a:fillRect/>
          </a:stretch>
        </p:blipFill>
        <p:spPr>
          <a:xfrm>
            <a:off x="5495187" y="3816927"/>
            <a:ext cx="2775465" cy="8174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6" name="Shape 126" descr="pasted-image.pdf"/>
          <p:cNvPicPr preferRelativeResize="0"/>
          <p:nvPr/>
        </p:nvPicPr>
        <p:blipFill>
          <a:blip r:embed="rId4"/>
          <a:srcRect t="25173" b="23346"/>
          <a:stretch>
            <a:fillRect/>
          </a:stretch>
        </p:blipFill>
        <p:spPr>
          <a:xfrm>
            <a:off x="2961186" y="3802283"/>
            <a:ext cx="2535671" cy="81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 descr="ES1640dc v2_Front.png"/>
          <p:cNvPicPr preferRelativeResize="0"/>
          <p:nvPr/>
        </p:nvPicPr>
        <p:blipFill>
          <a:blip r:embed="rId5"/>
          <a:srcRect t="18058" b="16790"/>
          <a:stretch>
            <a:fillRect/>
          </a:stretch>
        </p:blipFill>
        <p:spPr>
          <a:xfrm>
            <a:off x="318126" y="3611302"/>
            <a:ext cx="2512743" cy="102339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4" name="群組 13"/>
          <p:cNvGrpSpPr/>
          <p:nvPr/>
        </p:nvGrpSpPr>
        <p:grpSpPr>
          <a:xfrm>
            <a:off x="394104" y="3063028"/>
            <a:ext cx="4960351" cy="703382"/>
            <a:chOff x="394104" y="3063028"/>
            <a:chExt cx="4960351" cy="703382"/>
          </a:xfrm>
        </p:grpSpPr>
        <p:sp>
          <p:nvSpPr>
            <p:cNvPr id="10" name="五邊形 9"/>
            <p:cNvSpPr/>
            <p:nvPr/>
          </p:nvSpPr>
          <p:spPr>
            <a:xfrm>
              <a:off x="1394204" y="3063028"/>
              <a:ext cx="3475666" cy="500066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＞形箭號 10"/>
            <p:cNvSpPr/>
            <p:nvPr/>
          </p:nvSpPr>
          <p:spPr>
            <a:xfrm>
              <a:off x="4568637" y="3063028"/>
              <a:ext cx="428628" cy="500066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94104" y="3063028"/>
              <a:ext cx="1071538" cy="50006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＞形箭號 12"/>
            <p:cNvSpPr/>
            <p:nvPr/>
          </p:nvSpPr>
          <p:spPr>
            <a:xfrm>
              <a:off x="4925827" y="3063028"/>
              <a:ext cx="428628" cy="500066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81049" y="3089302"/>
              <a:ext cx="440267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讓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QES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企業級儲存幫您解決！</a:t>
              </a:r>
            </a:p>
            <a:p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44373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err="1">
                <a:solidFill>
                  <a:schemeClr val="lt1"/>
                </a:solidFill>
              </a:rPr>
              <a:t>您</a:t>
            </a:r>
            <a:r>
              <a:rPr lang="en-US" sz="4000" dirty="0" err="1" smtClean="0">
                <a:solidFill>
                  <a:schemeClr val="lt1"/>
                </a:solidFill>
              </a:rPr>
              <a:t>需要異地備援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684488" y="1070361"/>
            <a:ext cx="7825911" cy="3391748"/>
            <a:chOff x="684488" y="1070361"/>
            <a:chExt cx="7825911" cy="3391748"/>
          </a:xfrm>
        </p:grpSpPr>
        <p:pic>
          <p:nvPicPr>
            <p:cNvPr id="6" name="Shape 42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684488" y="2112608"/>
              <a:ext cx="7659375" cy="2349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66" descr="資料夾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5326" y="3073340"/>
              <a:ext cx="1357322" cy="1004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66" descr="資料夾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07028" y="3077599"/>
              <a:ext cx="1357322" cy="1004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5502" y="1548000"/>
              <a:ext cx="629775" cy="850582"/>
            </a:xfrm>
            <a:prstGeom prst="rect">
              <a:avLst/>
            </a:prstGeom>
            <a:noFill/>
          </p:spPr>
        </p:pic>
        <p:pic>
          <p:nvPicPr>
            <p:cNvPr id="10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1502" y="1548000"/>
              <a:ext cx="629775" cy="850582"/>
            </a:xfrm>
            <a:prstGeom prst="rect">
              <a:avLst/>
            </a:prstGeom>
            <a:noFill/>
          </p:spPr>
        </p:pic>
        <p:pic>
          <p:nvPicPr>
            <p:cNvPr id="11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21502" y="1520400"/>
              <a:ext cx="629775" cy="850582"/>
            </a:xfrm>
            <a:prstGeom prst="rect">
              <a:avLst/>
            </a:prstGeom>
            <a:noFill/>
          </p:spPr>
        </p:pic>
        <p:pic>
          <p:nvPicPr>
            <p:cNvPr id="12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87502" y="1520400"/>
              <a:ext cx="629775" cy="850582"/>
            </a:xfrm>
            <a:prstGeom prst="rect">
              <a:avLst/>
            </a:prstGeom>
            <a:noFill/>
          </p:spPr>
        </p:pic>
        <p:sp>
          <p:nvSpPr>
            <p:cNvPr id="13" name="Shape 500"/>
            <p:cNvSpPr/>
            <p:nvPr/>
          </p:nvSpPr>
          <p:spPr>
            <a:xfrm>
              <a:off x="3565231" y="2565560"/>
              <a:ext cx="1861412" cy="43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1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Remote</a:t>
              </a:r>
              <a:r>
                <a:rPr lang="zh-TW" altLang="en-US" sz="11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</a:t>
              </a:r>
              <a:r>
                <a:rPr lang="en-US" sz="11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Replication</a:t>
              </a:r>
              <a:endParaRPr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14" name="Shape 500"/>
            <p:cNvSpPr/>
            <p:nvPr/>
          </p:nvSpPr>
          <p:spPr>
            <a:xfrm>
              <a:off x="722431" y="1105161"/>
              <a:ext cx="947969" cy="378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000" b="1" dirty="0" err="1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iSCSI</a:t>
              </a:r>
              <a:r>
                <a:rPr 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LUNs</a:t>
              </a:r>
              <a:endParaRPr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15" name="Shape 500"/>
            <p:cNvSpPr/>
            <p:nvPr/>
          </p:nvSpPr>
          <p:spPr>
            <a:xfrm>
              <a:off x="1695631" y="1105161"/>
              <a:ext cx="947969" cy="378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Shared Folders</a:t>
              </a:r>
              <a:endParaRPr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16" name="Shape 500"/>
            <p:cNvSpPr/>
            <p:nvPr/>
          </p:nvSpPr>
          <p:spPr>
            <a:xfrm>
              <a:off x="693630" y="3863960"/>
              <a:ext cx="2300369" cy="499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6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Local Enterprise</a:t>
              </a:r>
            </a:p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6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Storage</a:t>
              </a:r>
            </a:p>
          </p:txBody>
        </p:sp>
        <p:sp>
          <p:nvSpPr>
            <p:cNvPr id="17" name="Shape 500"/>
            <p:cNvSpPr/>
            <p:nvPr/>
          </p:nvSpPr>
          <p:spPr>
            <a:xfrm>
              <a:off x="6210030" y="3863960"/>
              <a:ext cx="2300369" cy="499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6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Remote Enterprise</a:t>
              </a:r>
            </a:p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6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Storage</a:t>
              </a:r>
            </a:p>
          </p:txBody>
        </p:sp>
        <p:sp>
          <p:nvSpPr>
            <p:cNvPr id="18" name="Shape 500"/>
            <p:cNvSpPr/>
            <p:nvPr/>
          </p:nvSpPr>
          <p:spPr>
            <a:xfrm>
              <a:off x="6332431" y="1091961"/>
              <a:ext cx="947969" cy="378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Replicated</a:t>
              </a:r>
            </a:p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000" b="1" dirty="0" err="1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iSCSI</a:t>
              </a:r>
              <a:r>
                <a:rPr 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LUNs</a:t>
              </a:r>
              <a:endParaRPr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19" name="Shape 500"/>
            <p:cNvSpPr/>
            <p:nvPr/>
          </p:nvSpPr>
          <p:spPr>
            <a:xfrm>
              <a:off x="7212031" y="1070361"/>
              <a:ext cx="1161569" cy="405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Replicated</a:t>
              </a:r>
            </a:p>
            <a:p>
              <a:pPr lvl="0" algn="ctr">
                <a:buClr>
                  <a:srgbClr val="2F5597"/>
                </a:buClr>
                <a:buSzPts val="1400"/>
              </a:pPr>
              <a:r>
                <a:rPr 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Shared Folders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8332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9521935"/>
              </p:ext>
            </p:extLst>
          </p:nvPr>
        </p:nvGraphicFramePr>
        <p:xfrm>
          <a:off x="827874" y="1438520"/>
          <a:ext cx="7606936" cy="2076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734"/>
                <a:gridCol w="1901734"/>
                <a:gridCol w="1901734"/>
                <a:gridCol w="1901734"/>
              </a:tblGrid>
              <a:tr h="5894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備份方式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檔案大小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異動幅度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完成時間</a:t>
                      </a:r>
                      <a:r>
                        <a:rPr lang="en-US" altLang="zh-TW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r>
                        <a:rPr lang="en-US" altLang="zh-TW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0070C0"/>
                    </a:solidFill>
                  </a:tcPr>
                </a:tc>
              </a:tr>
              <a:tr h="7287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檔案層級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20GB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&lt;10MB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~270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1EFFF">
                        <a:alpha val="97647"/>
                      </a:srgbClr>
                    </a:solidFill>
                  </a:tcPr>
                </a:tc>
              </a:tr>
              <a:tr h="7586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區塊層級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20GB</a:t>
                      </a:r>
                      <a:endParaRPr lang="zh-TW" altLang="en-US" sz="1800" b="1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&lt;10MB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&lt;10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1920" marR="121920" marT="60960" marB="60960" anchor="ctr">
                    <a:solidFill>
                      <a:srgbClr val="C00000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zh-TW" altLang="en-US" dirty="0" smtClean="0">
                <a:solidFill>
                  <a:schemeClr val="lt1"/>
                </a:solidFill>
              </a:rPr>
              <a:t>      但</a:t>
            </a:r>
            <a:r>
              <a:rPr lang="en-US" altLang="zh-TW" dirty="0" smtClean="0">
                <a:solidFill>
                  <a:schemeClr val="lt1"/>
                </a:solidFill>
              </a:rPr>
              <a:t>...</a:t>
            </a:r>
            <a:r>
              <a:rPr lang="zh-TW" altLang="en-US" dirty="0" smtClean="0">
                <a:solidFill>
                  <a:schemeClr val="lt1"/>
                </a:solidFill>
              </a:rPr>
              <a:t>通常會備份到天荒地老</a:t>
            </a:r>
            <a:endParaRPr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693878" y="2683520"/>
            <a:ext cx="672651" cy="806005"/>
            <a:chOff x="2971800" y="1613345"/>
            <a:chExt cx="672651" cy="806005"/>
          </a:xfrm>
        </p:grpSpPr>
        <p:sp>
          <p:nvSpPr>
            <p:cNvPr id="18" name="Shape 772"/>
            <p:cNvSpPr/>
            <p:nvPr/>
          </p:nvSpPr>
          <p:spPr>
            <a:xfrm>
              <a:off x="2971800" y="1657350"/>
              <a:ext cx="603842" cy="76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23" y="98551"/>
                  </a:moveTo>
                  <a:lnTo>
                    <a:pt x="46623" y="99937"/>
                  </a:lnTo>
                  <a:lnTo>
                    <a:pt x="42499" y="99937"/>
                  </a:lnTo>
                  <a:lnTo>
                    <a:pt x="42499" y="112549"/>
                  </a:lnTo>
                  <a:lnTo>
                    <a:pt x="46623" y="112549"/>
                  </a:lnTo>
                  <a:lnTo>
                    <a:pt x="46623" y="113935"/>
                  </a:lnTo>
                  <a:lnTo>
                    <a:pt x="73445" y="113935"/>
                  </a:lnTo>
                  <a:lnTo>
                    <a:pt x="73445" y="112549"/>
                  </a:lnTo>
                  <a:lnTo>
                    <a:pt x="77568" y="112549"/>
                  </a:lnTo>
                  <a:lnTo>
                    <a:pt x="77568" y="99937"/>
                  </a:lnTo>
                  <a:lnTo>
                    <a:pt x="73445" y="99937"/>
                  </a:lnTo>
                  <a:lnTo>
                    <a:pt x="73445" y="98551"/>
                  </a:lnTo>
                  <a:close/>
                  <a:moveTo>
                    <a:pt x="109392" y="6024"/>
                  </a:moveTo>
                  <a:cubicBezTo>
                    <a:pt x="105941" y="5750"/>
                    <a:pt x="100649" y="9243"/>
                    <a:pt x="93641" y="14185"/>
                  </a:cubicBezTo>
                  <a:lnTo>
                    <a:pt x="93641" y="34190"/>
                  </a:lnTo>
                  <a:lnTo>
                    <a:pt x="93458" y="34190"/>
                  </a:lnTo>
                  <a:cubicBezTo>
                    <a:pt x="93229" y="37813"/>
                    <a:pt x="92436" y="41275"/>
                    <a:pt x="91161" y="44485"/>
                  </a:cubicBezTo>
                  <a:cubicBezTo>
                    <a:pt x="98403" y="46950"/>
                    <a:pt x="103438" y="44225"/>
                    <a:pt x="107258" y="40380"/>
                  </a:cubicBezTo>
                  <a:cubicBezTo>
                    <a:pt x="111150" y="36463"/>
                    <a:pt x="114102" y="27993"/>
                    <a:pt x="114088" y="20861"/>
                  </a:cubicBezTo>
                  <a:cubicBezTo>
                    <a:pt x="114495" y="10444"/>
                    <a:pt x="112888" y="6301"/>
                    <a:pt x="109392" y="6024"/>
                  </a:cubicBezTo>
                  <a:close/>
                  <a:moveTo>
                    <a:pt x="10607" y="6024"/>
                  </a:moveTo>
                  <a:cubicBezTo>
                    <a:pt x="7111" y="6301"/>
                    <a:pt x="5504" y="10444"/>
                    <a:pt x="5911" y="20861"/>
                  </a:cubicBezTo>
                  <a:cubicBezTo>
                    <a:pt x="5897" y="27993"/>
                    <a:pt x="8849" y="36463"/>
                    <a:pt x="12741" y="40380"/>
                  </a:cubicBezTo>
                  <a:cubicBezTo>
                    <a:pt x="16574" y="44238"/>
                    <a:pt x="21629" y="46968"/>
                    <a:pt x="28912" y="44464"/>
                  </a:cubicBezTo>
                  <a:cubicBezTo>
                    <a:pt x="27645" y="41256"/>
                    <a:pt x="26859" y="37801"/>
                    <a:pt x="26639" y="34190"/>
                  </a:cubicBezTo>
                  <a:lnTo>
                    <a:pt x="26426" y="34190"/>
                  </a:lnTo>
                  <a:lnTo>
                    <a:pt x="26426" y="14232"/>
                  </a:lnTo>
                  <a:cubicBezTo>
                    <a:pt x="19384" y="9265"/>
                    <a:pt x="14069" y="5749"/>
                    <a:pt x="10607" y="6024"/>
                  </a:cubicBezTo>
                  <a:close/>
                  <a:moveTo>
                    <a:pt x="9691" y="15"/>
                  </a:moveTo>
                  <a:cubicBezTo>
                    <a:pt x="15111" y="328"/>
                    <a:pt x="21705" y="5426"/>
                    <a:pt x="26426" y="8245"/>
                  </a:cubicBezTo>
                  <a:lnTo>
                    <a:pt x="26426" y="5707"/>
                  </a:lnTo>
                  <a:cubicBezTo>
                    <a:pt x="25235" y="5395"/>
                    <a:pt x="24390" y="4500"/>
                    <a:pt x="24390" y="3449"/>
                  </a:cubicBezTo>
                  <a:cubicBezTo>
                    <a:pt x="24390" y="2112"/>
                    <a:pt x="25758" y="1028"/>
                    <a:pt x="27445" y="1028"/>
                  </a:cubicBezTo>
                  <a:lnTo>
                    <a:pt x="92622" y="1028"/>
                  </a:lnTo>
                  <a:cubicBezTo>
                    <a:pt x="94310" y="1028"/>
                    <a:pt x="95677" y="2112"/>
                    <a:pt x="95677" y="3449"/>
                  </a:cubicBezTo>
                  <a:cubicBezTo>
                    <a:pt x="95677" y="4500"/>
                    <a:pt x="94832" y="5395"/>
                    <a:pt x="93641" y="5707"/>
                  </a:cubicBezTo>
                  <a:lnTo>
                    <a:pt x="93641" y="8202"/>
                  </a:lnTo>
                  <a:cubicBezTo>
                    <a:pt x="98358" y="5376"/>
                    <a:pt x="104914" y="326"/>
                    <a:pt x="110308" y="15"/>
                  </a:cubicBezTo>
                  <a:cubicBezTo>
                    <a:pt x="115811" y="-302"/>
                    <a:pt x="120105" y="4310"/>
                    <a:pt x="119998" y="21239"/>
                  </a:cubicBezTo>
                  <a:cubicBezTo>
                    <a:pt x="119784" y="30215"/>
                    <a:pt x="116477" y="39118"/>
                    <a:pt x="111249" y="43685"/>
                  </a:cubicBezTo>
                  <a:cubicBezTo>
                    <a:pt x="106099" y="48184"/>
                    <a:pt x="98485" y="51984"/>
                    <a:pt x="89073" y="48762"/>
                  </a:cubicBezTo>
                  <a:cubicBezTo>
                    <a:pt x="84776" y="56343"/>
                    <a:pt x="77598" y="62016"/>
                    <a:pt x="69049" y="64330"/>
                  </a:cubicBezTo>
                  <a:lnTo>
                    <a:pt x="69049" y="68332"/>
                  </a:lnTo>
                  <a:cubicBezTo>
                    <a:pt x="70315" y="68562"/>
                    <a:pt x="71236" y="69470"/>
                    <a:pt x="71236" y="70549"/>
                  </a:cubicBezTo>
                  <a:lnTo>
                    <a:pt x="71236" y="79904"/>
                  </a:lnTo>
                  <a:cubicBezTo>
                    <a:pt x="71236" y="80983"/>
                    <a:pt x="70315" y="81891"/>
                    <a:pt x="69049" y="82121"/>
                  </a:cubicBezTo>
                  <a:lnTo>
                    <a:pt x="69049" y="85184"/>
                  </a:lnTo>
                  <a:cubicBezTo>
                    <a:pt x="69049" y="85573"/>
                    <a:pt x="68929" y="85939"/>
                    <a:pt x="68685" y="86249"/>
                  </a:cubicBezTo>
                  <a:cubicBezTo>
                    <a:pt x="83757" y="86965"/>
                    <a:pt x="94658" y="89496"/>
                    <a:pt x="95176" y="92486"/>
                  </a:cubicBezTo>
                  <a:lnTo>
                    <a:pt x="108922" y="92486"/>
                  </a:lnTo>
                  <a:lnTo>
                    <a:pt x="108922" y="120000"/>
                  </a:lnTo>
                  <a:lnTo>
                    <a:pt x="11145" y="120000"/>
                  </a:lnTo>
                  <a:lnTo>
                    <a:pt x="11145" y="92486"/>
                  </a:lnTo>
                  <a:lnTo>
                    <a:pt x="24186" y="92486"/>
                  </a:lnTo>
                  <a:cubicBezTo>
                    <a:pt x="24693" y="89455"/>
                    <a:pt x="35896" y="86889"/>
                    <a:pt x="51356" y="86219"/>
                  </a:cubicBezTo>
                  <a:cubicBezTo>
                    <a:pt x="51130" y="85915"/>
                    <a:pt x="51018" y="85560"/>
                    <a:pt x="51018" y="85184"/>
                  </a:cubicBezTo>
                  <a:lnTo>
                    <a:pt x="51018" y="82121"/>
                  </a:lnTo>
                  <a:cubicBezTo>
                    <a:pt x="49752" y="81891"/>
                    <a:pt x="48831" y="80983"/>
                    <a:pt x="48831" y="79904"/>
                  </a:cubicBezTo>
                  <a:lnTo>
                    <a:pt x="48831" y="70549"/>
                  </a:lnTo>
                  <a:cubicBezTo>
                    <a:pt x="48831" y="69470"/>
                    <a:pt x="49752" y="68562"/>
                    <a:pt x="51018" y="68332"/>
                  </a:cubicBezTo>
                  <a:lnTo>
                    <a:pt x="51018" y="64347"/>
                  </a:lnTo>
                  <a:cubicBezTo>
                    <a:pt x="42445" y="62018"/>
                    <a:pt x="35275" y="56324"/>
                    <a:pt x="30992" y="48744"/>
                  </a:cubicBezTo>
                  <a:cubicBezTo>
                    <a:pt x="21549" y="52001"/>
                    <a:pt x="13912" y="48194"/>
                    <a:pt x="8750" y="43685"/>
                  </a:cubicBezTo>
                  <a:cubicBezTo>
                    <a:pt x="3522" y="39118"/>
                    <a:pt x="215" y="30215"/>
                    <a:pt x="1" y="21239"/>
                  </a:cubicBezTo>
                  <a:cubicBezTo>
                    <a:pt x="-105" y="4310"/>
                    <a:pt x="4188" y="-302"/>
                    <a:pt x="9691" y="1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061946" y="1613345"/>
              <a:ext cx="5825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dirty="0" smtClean="0">
                  <a:solidFill>
                    <a:srgbClr val="FFFF00"/>
                  </a:solidFill>
                  <a:latin typeface="華康新特黑體(P)" pitchFamily="2" charset="-120"/>
                  <a:ea typeface="華康新特黑體(P)" pitchFamily="2" charset="-120"/>
                </a:rPr>
                <a:t>勝</a:t>
              </a:r>
              <a:endParaRPr lang="zh-TW" altLang="en-US" sz="2000" dirty="0">
                <a:solidFill>
                  <a:srgbClr val="FFFF00"/>
                </a:solidFill>
                <a:latin typeface="華康新特黑體(P)" pitchFamily="2" charset="-120"/>
                <a:ea typeface="華康新特黑體(P)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13306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en-US" altLang="zh-TW" dirty="0" err="1" smtClean="0">
                <a:solidFill>
                  <a:schemeClr val="lt1"/>
                </a:solidFill>
              </a:rPr>
              <a:t>SnapSync</a:t>
            </a:r>
            <a:r>
              <a:rPr lang="zh-TW" altLang="en-US" dirty="0" smtClean="0">
                <a:solidFill>
                  <a:schemeClr val="lt1"/>
                </a:solidFill>
              </a:rPr>
              <a:t> 簡單備份、快速轉移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2071611" y="1006750"/>
            <a:ext cx="4878247" cy="649928"/>
            <a:chOff x="2505414" y="1103568"/>
            <a:chExt cx="3788228" cy="504705"/>
          </a:xfrm>
        </p:grpSpPr>
        <p:sp>
          <p:nvSpPr>
            <p:cNvPr id="7" name="Shape 392"/>
            <p:cNvSpPr/>
            <p:nvPr/>
          </p:nvSpPr>
          <p:spPr>
            <a:xfrm>
              <a:off x="2505414" y="1103568"/>
              <a:ext cx="3788228" cy="38998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393"/>
            <p:cNvSpPr/>
            <p:nvPr/>
          </p:nvSpPr>
          <p:spPr>
            <a:xfrm rot="10800000">
              <a:off x="4162521" y="1379739"/>
              <a:ext cx="405268" cy="228534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Shape 475"/>
          <p:cNvSpPr/>
          <p:nvPr/>
        </p:nvSpPr>
        <p:spPr>
          <a:xfrm>
            <a:off x="1914861" y="1078774"/>
            <a:ext cx="5400339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Bad Script"/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d Script"/>
                <a:sym typeface="Bad Script"/>
              </a:rPr>
              <a:t>分秒必爭的高效異地備援</a:t>
            </a:r>
            <a:endParaRPr sz="2400" b="1" i="0" u="none" strike="noStrike" cap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d Script"/>
              <a:sym typeface="Bad Scrip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32" y="1716086"/>
            <a:ext cx="7305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555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115916" y="1103399"/>
            <a:ext cx="4517700" cy="3399600"/>
          </a:xfrm>
          <a:prstGeom prst="rect">
            <a:avLst/>
          </a:prstGeom>
          <a:solidFill>
            <a:srgbClr val="C1EFFF"/>
          </a:solidFill>
          <a:ln w="38100" cap="flat" cmpd="sng">
            <a:noFill/>
            <a:prstDash val="dash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393461" y="2404533"/>
            <a:ext cx="1893600" cy="9776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>
            <a:noFill/>
            <a:prstDash val="dot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93460" y="3527906"/>
            <a:ext cx="1893600" cy="875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>
            <a:noFill/>
            <a:prstDash val="dot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6516217" y="2790613"/>
            <a:ext cx="2010000" cy="1712242"/>
          </a:xfrm>
          <a:prstGeom prst="rect">
            <a:avLst/>
          </a:prstGeom>
          <a:solidFill>
            <a:srgbClr val="C1EFFF"/>
          </a:solidFill>
          <a:ln w="38100" cap="flat" cmpd="sng">
            <a:noFill/>
            <a:prstDash val="dash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cxnSp>
        <p:nvCxnSpPr>
          <p:cNvPr id="481" name="Shape 481"/>
          <p:cNvCxnSpPr/>
          <p:nvPr/>
        </p:nvCxnSpPr>
        <p:spPr>
          <a:xfrm rot="-5400000">
            <a:off x="1873400" y="2160542"/>
            <a:ext cx="1212300" cy="440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82" name="Shape 482"/>
          <p:cNvCxnSpPr/>
          <p:nvPr/>
        </p:nvCxnSpPr>
        <p:spPr>
          <a:xfrm rot="-5400000">
            <a:off x="1489858" y="2730010"/>
            <a:ext cx="2123400" cy="440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altLang="en-US" sz="4000" b="1" i="0" u="none" strike="noStrike" cap="none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實際案例</a:t>
            </a:r>
            <a:endParaRPr sz="40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cxnSp>
        <p:nvCxnSpPr>
          <p:cNvPr id="484" name="Shape 484"/>
          <p:cNvCxnSpPr/>
          <p:nvPr/>
        </p:nvCxnSpPr>
        <p:spPr>
          <a:xfrm rot="-5400000" flipH="1">
            <a:off x="2909162" y="2837087"/>
            <a:ext cx="1973700" cy="232200"/>
          </a:xfrm>
          <a:prstGeom prst="bent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85" name="Shape 485"/>
          <p:cNvCxnSpPr/>
          <p:nvPr/>
        </p:nvCxnSpPr>
        <p:spPr>
          <a:xfrm>
            <a:off x="1627635" y="1684533"/>
            <a:ext cx="10665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86" name="Shape 486"/>
          <p:cNvSpPr txBox="1"/>
          <p:nvPr/>
        </p:nvSpPr>
        <p:spPr>
          <a:xfrm>
            <a:off x="293505" y="1358106"/>
            <a:ext cx="159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Production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Server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2656704" y="4140935"/>
            <a:ext cx="182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NAS: QNAP ES1640dc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88" name="Shape 488"/>
          <p:cNvCxnSpPr/>
          <p:nvPr/>
        </p:nvCxnSpPr>
        <p:spPr>
          <a:xfrm rot="-5400000" flipH="1">
            <a:off x="2842412" y="2779775"/>
            <a:ext cx="2254500" cy="379500"/>
          </a:xfrm>
          <a:prstGeom prst="bentConnector2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91" name="Shape 491"/>
          <p:cNvSpPr txBox="1"/>
          <p:nvPr/>
        </p:nvSpPr>
        <p:spPr>
          <a:xfrm>
            <a:off x="6837061" y="3333343"/>
            <a:ext cx="131175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Shared Folder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6588224" y="4166959"/>
            <a:ext cx="187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NAS: QNAP ES1640dc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3761684" y="1148983"/>
            <a:ext cx="803400" cy="236100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Taiwan</a:t>
            </a:r>
            <a:endParaRPr sz="11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7883061" y="2832402"/>
            <a:ext cx="586200" cy="237900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USA </a:t>
            </a:r>
            <a:endParaRPr sz="11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97" name="Shape 497"/>
          <p:cNvCxnSpPr/>
          <p:nvPr/>
        </p:nvCxnSpPr>
        <p:spPr>
          <a:xfrm flipV="1">
            <a:off x="4497493" y="4009813"/>
            <a:ext cx="2214880" cy="6774"/>
          </a:xfrm>
          <a:prstGeom prst="straightConnector1">
            <a:avLst/>
          </a:prstGeom>
          <a:noFill/>
          <a:ln w="76200" cap="flat" cmpd="sng">
            <a:solidFill>
              <a:srgbClr val="2F5496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499" name="Shape 499"/>
          <p:cNvSpPr txBox="1"/>
          <p:nvPr/>
        </p:nvSpPr>
        <p:spPr>
          <a:xfrm>
            <a:off x="2731570" y="3281917"/>
            <a:ext cx="1213975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Shared Folder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4573255" y="4014657"/>
            <a:ext cx="1861412" cy="4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ISP 100M/100M VPN</a:t>
            </a:r>
            <a:endParaRPr sz="12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3349" y="3579862"/>
            <a:ext cx="1758295" cy="6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9909" y="3585710"/>
            <a:ext cx="1758295" cy="6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94" y="1628873"/>
            <a:ext cx="1374949" cy="33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7784" y="1616855"/>
            <a:ext cx="1174834" cy="4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 txBox="1"/>
          <p:nvPr/>
        </p:nvSpPr>
        <p:spPr>
          <a:xfrm>
            <a:off x="393460" y="3090033"/>
            <a:ext cx="190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Windows Workstations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4" name="Shape 514"/>
          <p:cNvSpPr txBox="1"/>
          <p:nvPr/>
        </p:nvSpPr>
        <p:spPr>
          <a:xfrm>
            <a:off x="2955315" y="2096057"/>
            <a:ext cx="81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VLAN1</a:t>
            </a:r>
            <a:endParaRPr sz="1400" b="1" i="0" u="none" strike="noStrike" cap="none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2952623" y="2299354"/>
            <a:ext cx="83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VLAN2</a:t>
            </a:r>
            <a:endParaRPr sz="1400" b="1" i="0" u="none" strike="noStrike" cap="none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6" name="Shape 516"/>
          <p:cNvSpPr txBox="1"/>
          <p:nvPr/>
        </p:nvSpPr>
        <p:spPr>
          <a:xfrm>
            <a:off x="393460" y="4111503"/>
            <a:ext cx="2025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Windows Workstations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513876" y="2502750"/>
            <a:ext cx="1621804" cy="652126"/>
            <a:chOff x="446143" y="2489202"/>
            <a:chExt cx="1621804" cy="652126"/>
          </a:xfrm>
        </p:grpSpPr>
        <p:pic>
          <p:nvPicPr>
            <p:cNvPr id="509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46143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15290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84437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53583" y="2489202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群組 48"/>
          <p:cNvGrpSpPr/>
          <p:nvPr/>
        </p:nvGrpSpPr>
        <p:grpSpPr>
          <a:xfrm>
            <a:off x="463076" y="3535682"/>
            <a:ext cx="1621804" cy="652126"/>
            <a:chOff x="446143" y="2489202"/>
            <a:chExt cx="1621804" cy="652126"/>
          </a:xfrm>
        </p:grpSpPr>
        <p:pic>
          <p:nvPicPr>
            <p:cNvPr id="50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46143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15290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84437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53583" y="2489202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Shape 489"/>
          <p:cNvSpPr txBox="1"/>
          <p:nvPr/>
        </p:nvSpPr>
        <p:spPr>
          <a:xfrm>
            <a:off x="2605866" y="1352212"/>
            <a:ext cx="12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12XGT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Switch</a:t>
            </a:r>
            <a:endParaRPr sz="12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513876" y="2489204"/>
            <a:ext cx="1621804" cy="652126"/>
            <a:chOff x="446143" y="2489202"/>
            <a:chExt cx="1621804" cy="652126"/>
          </a:xfrm>
        </p:grpSpPr>
        <p:pic>
          <p:nvPicPr>
            <p:cNvPr id="56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46143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15290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84437" y="2492588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09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53583" y="2489202"/>
              <a:ext cx="514364" cy="6487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Shape 500"/>
          <p:cNvSpPr/>
          <p:nvPr/>
        </p:nvSpPr>
        <p:spPr>
          <a:xfrm>
            <a:off x="4630831" y="3530360"/>
            <a:ext cx="1861412" cy="4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F5597"/>
              </a:buClr>
              <a:buSzPts val="1400"/>
            </a:pPr>
            <a:r>
              <a:rPr lang="en-US" sz="1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Cross-Ocean</a:t>
            </a:r>
          </a:p>
          <a:p>
            <a:pPr lvl="0" algn="ctr">
              <a:buClr>
                <a:srgbClr val="2F5597"/>
              </a:buClr>
              <a:buSzPts val="1400"/>
            </a:pPr>
            <a:r>
              <a:rPr lang="en-US" sz="1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Backup</a:t>
            </a:r>
            <a:endParaRPr sz="12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63" name="Shape 166" descr="資料夾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0757" y="2913881"/>
            <a:ext cx="478469" cy="35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166" descr="資料夾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3610" y="2951134"/>
            <a:ext cx="478469" cy="35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4" descr="「google doc」的圖片搜尋結果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95613" y="2865118"/>
            <a:ext cx="623147" cy="6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6290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-691179" y="1199478"/>
            <a:ext cx="4262718" cy="1414630"/>
          </a:xfrm>
          <a:prstGeom prst="round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3" name="Shape 533"/>
          <p:cNvSpPr/>
          <p:nvPr/>
        </p:nvSpPr>
        <p:spPr>
          <a:xfrm>
            <a:off x="454438" y="1185852"/>
            <a:ext cx="2966493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mo"/>
              <a:buNone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SRA*</a:t>
            </a:r>
            <a:r>
              <a:rPr lang="en-US" sz="2400" b="1" i="0" u="none" strike="noStrike" cap="none" dirty="0" smtClean="0">
                <a:solidFill>
                  <a:srgbClr val="CC660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搭配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SnapSync</a:t>
            </a:r>
            <a:r>
              <a:rPr lang="en-US" sz="2400" b="1" i="0" u="none" strike="noStrike" cap="none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</a:t>
            </a:r>
            <a:endParaRPr sz="2400" b="1" i="0" u="none" strike="noStrike" cap="none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marL="0" marR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None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災難備援的哥倆好</a:t>
            </a:r>
            <a:endParaRPr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高枕無憂的災難備援</a:t>
            </a:r>
            <a:endParaRPr lang="zh-TW" altLang="en-US" dirty="0"/>
          </a:p>
        </p:txBody>
      </p:sp>
      <p:pic>
        <p:nvPicPr>
          <p:cNvPr id="12" name="Shape 5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04244" y="2825062"/>
            <a:ext cx="1650031" cy="741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76"/>
          <p:cNvSpPr txBox="1"/>
          <p:nvPr/>
        </p:nvSpPr>
        <p:spPr>
          <a:xfrm>
            <a:off x="590483" y="3685191"/>
            <a:ext cx="3036939" cy="414326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    通過 </a:t>
            </a:r>
            <a: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VMware SRM </a:t>
            </a: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認證計畫</a:t>
            </a:r>
          </a:p>
        </p:txBody>
      </p:sp>
      <p:pic>
        <p:nvPicPr>
          <p:cNvPr id="14" name="圖片 13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56" y="3380175"/>
            <a:ext cx="604827" cy="64314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rcRect t="5466" b="5032"/>
          <a:stretch>
            <a:fillRect/>
          </a:stretch>
        </p:blipFill>
        <p:spPr>
          <a:xfrm>
            <a:off x="3565502" y="877250"/>
            <a:ext cx="5289763" cy="36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013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1" name="圖片 10" descr="ES1640dc v2_Front.png"/>
          <p:cNvPicPr>
            <a:picLocks noChangeAspect="1"/>
          </p:cNvPicPr>
          <p:nvPr/>
        </p:nvPicPr>
        <p:blipFill>
          <a:blip r:embed="rId4"/>
          <a:srcRect t="23007" b="21568"/>
          <a:stretch>
            <a:fillRect/>
          </a:stretch>
        </p:blipFill>
        <p:spPr>
          <a:xfrm>
            <a:off x="2838490" y="3068287"/>
            <a:ext cx="3083339" cy="106828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75934" y="2366682"/>
            <a:ext cx="3141233" cy="376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544"/>
          <p:cNvSpPr txBox="1">
            <a:spLocks noGrp="1"/>
          </p:cNvSpPr>
          <p:nvPr>
            <p:ph type="ctrTitle"/>
          </p:nvPr>
        </p:nvSpPr>
        <p:spPr>
          <a:xfrm>
            <a:off x="2796988" y="1561730"/>
            <a:ext cx="6088828" cy="88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</a:pPr>
            <a:r>
              <a:rPr lang="en-US" sz="50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搭載</a:t>
            </a:r>
            <a:r>
              <a:rPr lang="en-US" sz="5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sz="5000" dirty="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QES</a:t>
            </a:r>
            <a:r>
              <a:rPr lang="en-US" sz="5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的好夥伴</a:t>
            </a:r>
            <a:endParaRPr sz="50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4" name="Shape 545"/>
          <p:cNvSpPr txBox="1">
            <a:spLocks noGrp="1"/>
          </p:cNvSpPr>
          <p:nvPr>
            <p:ph type="subTitle" idx="1"/>
          </p:nvPr>
        </p:nvSpPr>
        <p:spPr>
          <a:xfrm>
            <a:off x="3373089" y="2341546"/>
            <a:ext cx="3942111" cy="4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TES-x85U / ES1640dc v2</a:t>
            </a:r>
            <a:endParaRPr sz="1800" b="0" i="0" u="none" strike="noStrike" cap="none" dirty="0">
              <a:solidFill>
                <a:schemeClr val="bg1"/>
              </a:solidFill>
              <a:latin typeface="+mj-lt"/>
              <a:sym typeface="Verdana"/>
            </a:endParaRPr>
          </a:p>
        </p:txBody>
      </p:sp>
      <p:pic>
        <p:nvPicPr>
          <p:cNvPr id="15" name="Shape 518"/>
          <p:cNvPicPr preferRelativeResize="0"/>
          <p:nvPr/>
        </p:nvPicPr>
        <p:blipFill>
          <a:blip r:embed="rId5"/>
          <a:srcRect t="26667" b="20000"/>
          <a:stretch>
            <a:fillRect/>
          </a:stretch>
        </p:blipFill>
        <p:spPr>
          <a:xfrm>
            <a:off x="4093027" y="3326242"/>
            <a:ext cx="3204839" cy="106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527"/>
          <p:cNvPicPr preferRelativeResize="0"/>
          <p:nvPr/>
        </p:nvPicPr>
        <p:blipFill>
          <a:blip r:embed="rId6"/>
          <a:srcRect t="23217" b="24855"/>
          <a:stretch>
            <a:fillRect/>
          </a:stretch>
        </p:blipFill>
        <p:spPr>
          <a:xfrm>
            <a:off x="5563701" y="3561047"/>
            <a:ext cx="3142591" cy="101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45750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/>
        </p:nvSpPr>
        <p:spPr>
          <a:xfrm>
            <a:off x="179512" y="411510"/>
            <a:ext cx="878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lt1"/>
                </a:solidFill>
              </a:rPr>
              <a:t>TES-3085U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4571999" y="1679573"/>
            <a:ext cx="4101833" cy="2512283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＞形箭號 8"/>
          <p:cNvSpPr/>
          <p:nvPr/>
        </p:nvSpPr>
        <p:spPr>
          <a:xfrm>
            <a:off x="4687451" y="2394182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4687451" y="2822810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572000" y="1571618"/>
            <a:ext cx="4101836" cy="538926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規格</a:t>
            </a:r>
            <a:endParaRPr lang="zh-TW" altLang="zh-TW" sz="2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15"/>
          <p:cNvSpPr txBox="1"/>
          <p:nvPr/>
        </p:nvSpPr>
        <p:spPr>
          <a:xfrm>
            <a:off x="857224" y="1643056"/>
            <a:ext cx="2470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TES-3085U</a:t>
            </a:r>
            <a:endParaRPr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516"/>
          <p:cNvSpPr txBox="1"/>
          <p:nvPr/>
        </p:nvSpPr>
        <p:spPr>
          <a:xfrm>
            <a:off x="5041942" y="2143122"/>
            <a:ext cx="3744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2U </a:t>
            </a:r>
            <a:r>
              <a:rPr lang="en-US" sz="2000" b="1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機架型</a:t>
            </a:r>
            <a:endParaRPr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24 x 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2.5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”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 SAS 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12Gb/s, 6Gb/s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SATA 6Gb/s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軟正黑體" pitchFamily="34" charset="-120"/>
              </a:rPr>
              <a:t>硬碟</a:t>
            </a:r>
            <a:r>
              <a:rPr lang="zh-TW" altLang="en-US" sz="20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與</a:t>
            </a:r>
            <a:r>
              <a:rPr lang="en-US" altLang="zh-TW" sz="20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SSD</a:t>
            </a:r>
            <a:endParaRPr sz="20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000" b="1" i="0" u="none" strike="noStrike" cap="none" dirty="0" smtClean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6 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x 2.5” SATA 6Gb/s 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rPr>
              <a:t>SSD</a:t>
            </a:r>
            <a:endParaRPr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Shape 517"/>
          <p:cNvSpPr txBox="1"/>
          <p:nvPr/>
        </p:nvSpPr>
        <p:spPr>
          <a:xfrm>
            <a:off x="827350" y="2252652"/>
            <a:ext cx="3387460" cy="4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全快閃儲存的最佳選擇</a:t>
            </a:r>
            <a:endParaRPr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Shape 518"/>
          <p:cNvPicPr preferRelativeResize="0"/>
          <p:nvPr/>
        </p:nvPicPr>
        <p:blipFill>
          <a:blip r:embed="rId3"/>
          <a:srcRect t="26667" b="20000"/>
          <a:stretch>
            <a:fillRect/>
          </a:stretch>
        </p:blipFill>
        <p:spPr>
          <a:xfrm>
            <a:off x="571472" y="2643188"/>
            <a:ext cx="3642652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＞形箭號 15"/>
          <p:cNvSpPr/>
          <p:nvPr/>
        </p:nvSpPr>
        <p:spPr>
          <a:xfrm>
            <a:off x="4714876" y="3748460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7" name="Shape 83"/>
          <p:cNvSpPr/>
          <p:nvPr/>
        </p:nvSpPr>
        <p:spPr>
          <a:xfrm rot="16200000">
            <a:off x="357156" y="335756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83"/>
          <p:cNvSpPr/>
          <p:nvPr/>
        </p:nvSpPr>
        <p:spPr>
          <a:xfrm rot="5400000">
            <a:off x="3643305" y="157161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833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lt1"/>
                </a:solidFill>
                <a:ea typeface="Microsoft JhengHei" panose="020B0604030504040204" pitchFamily="34" charset="-120"/>
              </a:rPr>
              <a:t>TES-1885U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4571999" y="1679573"/>
            <a:ext cx="4101833" cy="2697218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＞形箭號 8"/>
          <p:cNvSpPr/>
          <p:nvPr/>
        </p:nvSpPr>
        <p:spPr>
          <a:xfrm>
            <a:off x="4687451" y="2394182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4687451" y="2822810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572000" y="1571618"/>
            <a:ext cx="4101836" cy="538926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規格</a:t>
            </a:r>
            <a:endParaRPr lang="zh-TW" altLang="zh-TW" sz="2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15"/>
          <p:cNvSpPr txBox="1"/>
          <p:nvPr/>
        </p:nvSpPr>
        <p:spPr>
          <a:xfrm>
            <a:off x="857224" y="1698973"/>
            <a:ext cx="2470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TES-1885U</a:t>
            </a:r>
          </a:p>
        </p:txBody>
      </p:sp>
      <p:sp>
        <p:nvSpPr>
          <p:cNvPr id="13" name="Shape 516"/>
          <p:cNvSpPr txBox="1"/>
          <p:nvPr/>
        </p:nvSpPr>
        <p:spPr>
          <a:xfrm>
            <a:off x="5041942" y="2143122"/>
            <a:ext cx="3413289" cy="18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2U</a:t>
            </a:r>
            <a:r>
              <a:rPr 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機架型</a:t>
            </a:r>
          </a:p>
          <a:p>
            <a:pPr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2000" b="1" dirty="0" smtClean="0">
                <a:solidFill>
                  <a:srgbClr val="002060"/>
                </a:solidFill>
                <a:ea typeface="Microsoft JhengHei" panose="020B0604030504040204" pitchFamily="34" charset="-120"/>
              </a:rPr>
              <a:t>12 x 3.5”/2.5” </a:t>
            </a:r>
            <a:br>
              <a:rPr lang="en-US" sz="2000" b="1" dirty="0" smtClean="0">
                <a:solidFill>
                  <a:srgbClr val="002060"/>
                </a:solidFill>
                <a:ea typeface="Microsoft JhengHei" panose="020B0604030504040204" pitchFamily="34" charset="-120"/>
              </a:rPr>
            </a:br>
            <a:r>
              <a:rPr lang="en-US" sz="2000" b="1" dirty="0" smtClean="0">
                <a:solidFill>
                  <a:srgbClr val="002060"/>
                </a:solidFill>
                <a:ea typeface="Microsoft JhengHei" panose="020B0604030504040204" pitchFamily="34" charset="-120"/>
              </a:rPr>
              <a:t>SAS 12Gb/s, </a:t>
            </a:r>
            <a:r>
              <a:rPr lang="en-US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  <a:t>6Gb/s, </a:t>
            </a:r>
            <a:br>
              <a:rPr lang="en-US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</a:br>
            <a:r>
              <a:rPr lang="en-US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  <a:t>SATA 6Gb/s </a:t>
            </a:r>
            <a:r>
              <a:rPr lang="zh-TW" altLang="en-US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  <a:t>硬碟與</a:t>
            </a:r>
            <a:r>
              <a:rPr lang="en-US" altLang="zh-TW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  <a:t>SSD</a:t>
            </a:r>
            <a:endParaRPr lang="en-US" sz="2000" b="1" dirty="0">
              <a:solidFill>
                <a:srgbClr val="002060"/>
              </a:solidFill>
              <a:ea typeface="Microsoft JhengHei" panose="020B0604030504040204" pitchFamily="34" charset="-120"/>
            </a:endParaRP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6 x 2.5” SATA 6Gb/s SSD</a:t>
            </a:r>
            <a:endParaRPr lang="en-US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517"/>
          <p:cNvSpPr txBox="1"/>
          <p:nvPr/>
        </p:nvSpPr>
        <p:spPr>
          <a:xfrm>
            <a:off x="827350" y="2308569"/>
            <a:ext cx="3387460" cy="4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資料備援的最佳拍檔</a:t>
            </a:r>
          </a:p>
        </p:txBody>
      </p:sp>
      <p:sp>
        <p:nvSpPr>
          <p:cNvPr id="15" name="＞形箭號 14"/>
          <p:cNvSpPr/>
          <p:nvPr/>
        </p:nvSpPr>
        <p:spPr>
          <a:xfrm>
            <a:off x="4685750" y="3929072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6" name="Shape 83"/>
          <p:cNvSpPr/>
          <p:nvPr/>
        </p:nvSpPr>
        <p:spPr>
          <a:xfrm rot="16200000">
            <a:off x="357156" y="3643323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527"/>
          <p:cNvPicPr preferRelativeResize="0"/>
          <p:nvPr/>
        </p:nvPicPr>
        <p:blipFill>
          <a:blip r:embed="rId3"/>
          <a:srcRect t="23217" b="24855"/>
          <a:stretch>
            <a:fillRect/>
          </a:stretch>
        </p:blipFill>
        <p:spPr>
          <a:xfrm>
            <a:off x="571472" y="2770543"/>
            <a:ext cx="3571900" cy="115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83"/>
          <p:cNvSpPr/>
          <p:nvPr/>
        </p:nvSpPr>
        <p:spPr>
          <a:xfrm rot="5400000">
            <a:off x="3643305" y="157161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032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+mj-lt"/>
              </a:rPr>
              <a:t>TES-x85U Series</a:t>
            </a:r>
            <a:endParaRPr dirty="0">
              <a:latin typeface="+mj-lt"/>
            </a:endParaRPr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428" y="2470136"/>
            <a:ext cx="4808365" cy="21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96"/>
          <p:cNvSpPr txBox="1"/>
          <p:nvPr/>
        </p:nvSpPr>
        <p:spPr>
          <a:xfrm>
            <a:off x="237242" y="912119"/>
            <a:ext cx="58536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79400">
              <a:buClr>
                <a:srgbClr val="002060"/>
              </a:buClr>
              <a:buSzPts val="180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內建雙</a:t>
            </a:r>
            <a:r>
              <a:rPr 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SFP+ 10Gigabit 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網路埠</a:t>
            </a:r>
          </a:p>
          <a:p>
            <a:pPr marL="342900" lvl="0" indent="-279400">
              <a:buClr>
                <a:srgbClr val="002060"/>
              </a:buClr>
              <a:buSzPts val="180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六個</a:t>
            </a:r>
            <a:r>
              <a:rPr 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SATA SSD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專用埠</a:t>
            </a:r>
            <a:endParaRPr lang="en-US" altLang="zh-TW" sz="2400" b="1" dirty="0" smtClean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279400">
              <a:buClr>
                <a:srgbClr val="002060"/>
              </a:buClr>
              <a:buSzPts val="1800"/>
              <a:buFontTx/>
              <a:buChar char="•"/>
            </a:pPr>
            <a:r>
              <a:rPr lang="zh-TW" altLang="en-US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四個</a:t>
            </a:r>
            <a:r>
              <a:rPr lang="en-US" sz="2400" b="1" dirty="0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PCIe</a:t>
            </a:r>
            <a:r>
              <a:rPr lang="en-US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Gen. 3 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擴充槽</a:t>
            </a:r>
            <a:endParaRPr lang="en-US" altLang="zh-TW" sz="2400" b="1" dirty="0" smtClean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279400">
              <a:buClr>
                <a:srgbClr val="002060"/>
              </a:buClr>
              <a:buSzPts val="1800"/>
              <a:buFontTx/>
              <a:buChar char="•"/>
            </a:pPr>
            <a:r>
              <a:rPr lang="zh-TW" altLang="en-US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可選購</a:t>
            </a:r>
            <a:r>
              <a:rPr lang="en-US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SAS 12 Gb/s</a:t>
            </a:r>
            <a:r>
              <a:rPr lang="zh-TW" altLang="en-US" sz="24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擴充卡</a:t>
            </a:r>
            <a:endParaRPr lang="en-US" sz="24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0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err="1">
                <a:solidFill>
                  <a:schemeClr val="lt1"/>
                </a:solidFill>
              </a:rPr>
              <a:t>一個投資</a:t>
            </a:r>
            <a:r>
              <a:rPr lang="en-US" sz="4000" dirty="0">
                <a:solidFill>
                  <a:schemeClr val="lt1"/>
                </a:solidFill>
              </a:rPr>
              <a:t>　</a:t>
            </a:r>
            <a:r>
              <a:rPr lang="en-US" sz="4000" dirty="0" err="1">
                <a:solidFill>
                  <a:schemeClr val="lt1"/>
                </a:solidFill>
              </a:rPr>
              <a:t>兩種選擇</a:t>
            </a:r>
            <a:endParaRPr dirty="0"/>
          </a:p>
        </p:txBody>
      </p:sp>
      <p:pic>
        <p:nvPicPr>
          <p:cNvPr id="578" name="Shape 5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39938" y="2664179"/>
            <a:ext cx="3396680" cy="212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086357" y="2902291"/>
            <a:ext cx="3585257" cy="22412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54"/>
          <p:cNvSpPr>
            <a:spLocks noChangeArrowheads="1"/>
          </p:cNvSpPr>
          <p:nvPr/>
        </p:nvSpPr>
        <p:spPr bwMode="auto">
          <a:xfrm>
            <a:off x="627176" y="3019590"/>
            <a:ext cx="1025922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800" b="1" dirty="0" smtClean="0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多樣化的</a:t>
            </a:r>
            <a:endParaRPr lang="en-US" altLang="zh-TW" sz="1800" b="1" dirty="0" smtClean="0">
              <a:latin typeface="+mn-lt"/>
              <a:ea typeface="微軟正黑體" panose="020B0604030504040204" pitchFamily="34" charset="-120"/>
              <a:cs typeface="Gill Sans"/>
              <a:sym typeface="Gill Sans"/>
            </a:endParaRPr>
          </a:p>
          <a:p>
            <a:pPr algn="ctr" eaLnBrk="1" hangingPunct="1"/>
            <a:r>
              <a:rPr lang="zh-TW" altLang="en-US" sz="1800" b="1" dirty="0" smtClean="0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應用服務</a:t>
            </a:r>
            <a:endParaRPr lang="zh-TW" altLang="zh-TW" sz="1800" b="1" dirty="0">
              <a:latin typeface="+mn-lt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3" name="Shape 255"/>
          <p:cNvSpPr>
            <a:spLocks noChangeArrowheads="1"/>
          </p:cNvSpPr>
          <p:nvPr/>
        </p:nvSpPr>
        <p:spPr bwMode="auto">
          <a:xfrm>
            <a:off x="7229809" y="3019590"/>
            <a:ext cx="1256754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lang="zh-TW" altLang="en-US" sz="1800" b="1" dirty="0" smtClean="0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永不間斷的</a:t>
            </a:r>
            <a:endParaRPr lang="en-US" altLang="zh-TW" sz="1800" b="1" dirty="0" smtClean="0">
              <a:latin typeface="+mn-lt"/>
              <a:ea typeface="微軟正黑體" panose="020B0604030504040204" pitchFamily="34" charset="-120"/>
              <a:cs typeface="Gill Sans"/>
              <a:sym typeface="Gill Sans"/>
            </a:endParaRPr>
          </a:p>
          <a:p>
            <a:pPr algn="r" eaLnBrk="1" hangingPunct="1"/>
            <a:r>
              <a:rPr lang="zh-TW" altLang="en-US" sz="1800" b="1" dirty="0" smtClean="0">
                <a:latin typeface="+mn-lt"/>
                <a:ea typeface="微軟正黑體" panose="020B0604030504040204" pitchFamily="34" charset="-120"/>
                <a:cs typeface="Gill Sans"/>
                <a:sym typeface="Gill Sans"/>
              </a:rPr>
              <a:t>企業儲存</a:t>
            </a:r>
            <a:endParaRPr lang="zh-TW" altLang="zh-TW" sz="1800" b="1" dirty="0">
              <a:latin typeface="+mn-lt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4" name="Shape 256"/>
          <p:cNvSpPr>
            <a:spLocks noChangeShapeType="1"/>
          </p:cNvSpPr>
          <p:nvPr/>
        </p:nvSpPr>
        <p:spPr bwMode="auto">
          <a:xfrm flipV="1">
            <a:off x="3805904" y="2294389"/>
            <a:ext cx="1406774" cy="1042"/>
          </a:xfrm>
          <a:prstGeom prst="line">
            <a:avLst/>
          </a:prstGeom>
          <a:noFill/>
          <a:ln w="76200">
            <a:solidFill>
              <a:srgbClr val="0070C0"/>
            </a:solidFill>
            <a:miter lim="4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50800" tIns="50800" rIns="50800" bIns="50800" anchor="ctr"/>
          <a:lstStyle/>
          <a:p>
            <a:endParaRPr lang="zh-TW" altLang="en-US"/>
          </a:p>
        </p:txBody>
      </p:sp>
      <p:sp>
        <p:nvSpPr>
          <p:cNvPr id="15" name="Shape 257"/>
          <p:cNvSpPr>
            <a:spLocks noChangeArrowheads="1"/>
          </p:cNvSpPr>
          <p:nvPr/>
        </p:nvSpPr>
        <p:spPr bwMode="auto">
          <a:xfrm>
            <a:off x="3702558" y="2413925"/>
            <a:ext cx="1713360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600" b="1" dirty="0">
                <a:solidFill>
                  <a:srgbClr val="002060"/>
                </a:solidFill>
                <a:ea typeface="微軟正黑體" panose="020B0604030504040204" pitchFamily="34" charset="-120"/>
                <a:cs typeface="Gill Sans SemiBold"/>
                <a:sym typeface="Gill Sans SemiBold"/>
              </a:rPr>
              <a:t>互補的好搭檔</a:t>
            </a:r>
            <a:endParaRPr lang="zh-TW" altLang="zh-TW" sz="1600" b="1" dirty="0">
              <a:solidFill>
                <a:srgbClr val="002060"/>
              </a:solidFill>
              <a:ea typeface="微軟正黑體" panose="020B0604030504040204" pitchFamily="34" charset="-120"/>
              <a:cs typeface="Gill Sans SemiBold"/>
              <a:sym typeface="Gill Sans SemiBold"/>
            </a:endParaRPr>
          </a:p>
        </p:txBody>
      </p:sp>
      <p:sp>
        <p:nvSpPr>
          <p:cNvPr id="19" name="Shape 108"/>
          <p:cNvSpPr/>
          <p:nvPr/>
        </p:nvSpPr>
        <p:spPr>
          <a:xfrm>
            <a:off x="616227" y="1402546"/>
            <a:ext cx="3030986" cy="154908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108"/>
          <p:cNvSpPr/>
          <p:nvPr/>
        </p:nvSpPr>
        <p:spPr>
          <a:xfrm>
            <a:off x="744568" y="2238569"/>
            <a:ext cx="2735500" cy="60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50"/>
          <p:cNvSpPr/>
          <p:nvPr/>
        </p:nvSpPr>
        <p:spPr>
          <a:xfrm>
            <a:off x="831407" y="2389118"/>
            <a:ext cx="2608086" cy="39805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TW" altLang="zh-TW" sz="16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</a:t>
            </a:r>
            <a:r>
              <a:rPr lang="zh-TW" altLang="zh-TW" sz="1600" b="1" dirty="0" smtClean="0">
                <a:latin typeface="+mn-lt"/>
                <a:ea typeface="微軟正黑體" panose="020B0604030504040204" pitchFamily="34" charset="-120"/>
                <a:cs typeface="Gill Sans Light"/>
                <a:sym typeface="Gill Sans Light"/>
              </a:rPr>
              <a:t>NAP </a:t>
            </a:r>
            <a:r>
              <a:rPr lang="zh-TW" altLang="zh-TW" sz="1600" b="1" dirty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T</a:t>
            </a:r>
            <a:r>
              <a:rPr lang="zh-TW" altLang="zh-TW" sz="1600" b="1" dirty="0">
                <a:latin typeface="+mn-lt"/>
                <a:ea typeface="微軟正黑體" panose="020B0604030504040204" pitchFamily="34" charset="-120"/>
                <a:cs typeface="Gill Sans Light"/>
                <a:sym typeface="Gill Sans Light"/>
              </a:rPr>
              <a:t>urbo NAS </a:t>
            </a:r>
            <a:r>
              <a:rPr lang="zh-TW" altLang="zh-TW" sz="1600" b="1" dirty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S</a:t>
            </a:r>
            <a:r>
              <a:rPr lang="zh-TW" altLang="zh-TW" sz="1600" b="1" dirty="0">
                <a:latin typeface="+mn-lt"/>
                <a:ea typeface="微軟正黑體" panose="020B0604030504040204" pitchFamily="34" charset="-120"/>
                <a:cs typeface="Gill Sans Light"/>
                <a:sym typeface="Gill Sans Light"/>
              </a:rPr>
              <a:t>ystem</a:t>
            </a:r>
          </a:p>
        </p:txBody>
      </p:sp>
      <p:sp>
        <p:nvSpPr>
          <p:cNvPr id="8" name="Shape 250"/>
          <p:cNvSpPr/>
          <p:nvPr/>
        </p:nvSpPr>
        <p:spPr>
          <a:xfrm>
            <a:off x="627176" y="1328062"/>
            <a:ext cx="3045203" cy="100816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/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TW" altLang="zh-TW" sz="5400" b="1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QTS</a:t>
            </a:r>
            <a:endParaRPr lang="zh-TW" altLang="zh-TW" sz="5400" b="1" dirty="0">
              <a:solidFill>
                <a:schemeClr val="bg1">
                  <a:lumMod val="95000"/>
                </a:schemeClr>
              </a:solidFill>
              <a:latin typeface="+mn-lt"/>
              <a:ea typeface="微軟正黑體" panose="020B0604030504040204" pitchFamily="34" charset="-120"/>
              <a:cs typeface="Gill Sans SemiBold"/>
              <a:sym typeface="Gill Sans SemiBold"/>
            </a:endParaRPr>
          </a:p>
        </p:txBody>
      </p:sp>
      <p:sp>
        <p:nvSpPr>
          <p:cNvPr id="25" name="Shape 108"/>
          <p:cNvSpPr/>
          <p:nvPr/>
        </p:nvSpPr>
        <p:spPr>
          <a:xfrm>
            <a:off x="5441295" y="1336832"/>
            <a:ext cx="3030986" cy="154908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08"/>
          <p:cNvSpPr/>
          <p:nvPr/>
        </p:nvSpPr>
        <p:spPr>
          <a:xfrm>
            <a:off x="5569636" y="2172855"/>
            <a:ext cx="2735500" cy="60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50"/>
          <p:cNvSpPr/>
          <p:nvPr/>
        </p:nvSpPr>
        <p:spPr>
          <a:xfrm>
            <a:off x="5559903" y="2323404"/>
            <a:ext cx="2771984" cy="36112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/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TW" sz="14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</a:t>
            </a:r>
            <a:r>
              <a:rPr lang="en-US" altLang="zh-TW" sz="1400" b="1" dirty="0" smtClean="0">
                <a:solidFill>
                  <a:srgbClr val="00206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NAP </a:t>
            </a:r>
            <a:r>
              <a:rPr lang="en-US" altLang="zh-TW" sz="14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E</a:t>
            </a:r>
            <a:r>
              <a:rPr lang="en-US" altLang="zh-TW" sz="1400" b="1" dirty="0" smtClean="0">
                <a:solidFill>
                  <a:srgbClr val="00206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nterprise NAS </a:t>
            </a:r>
            <a:r>
              <a:rPr lang="en-US" altLang="zh-TW" sz="1400" b="1" dirty="0" smtClean="0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S</a:t>
            </a:r>
            <a:r>
              <a:rPr lang="en-US" altLang="zh-TW" sz="1400" b="1" dirty="0" smtClean="0">
                <a:solidFill>
                  <a:srgbClr val="002060"/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ystem</a:t>
            </a:r>
            <a:endParaRPr lang="zh-TW" altLang="zh-TW" sz="1400" b="1" dirty="0">
              <a:solidFill>
                <a:srgbClr val="002060"/>
              </a:solidFill>
              <a:latin typeface="+mn-lt"/>
              <a:ea typeface="微軟正黑體" panose="020B0604030504040204" pitchFamily="34" charset="-120"/>
              <a:cs typeface="Gill Sans Light"/>
              <a:sym typeface="Gill Sans Light"/>
            </a:endParaRPr>
          </a:p>
        </p:txBody>
      </p:sp>
      <p:sp>
        <p:nvSpPr>
          <p:cNvPr id="28" name="Shape 250"/>
          <p:cNvSpPr/>
          <p:nvPr/>
        </p:nvSpPr>
        <p:spPr>
          <a:xfrm>
            <a:off x="5441360" y="1263194"/>
            <a:ext cx="3045203" cy="100816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/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TW" sz="5400" b="1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微軟正黑體" panose="020B0604030504040204" pitchFamily="34" charset="-120"/>
                <a:cs typeface="Gill Sans SemiBold"/>
                <a:sym typeface="Gill Sans SemiBold"/>
              </a:rPr>
              <a:t>QES</a:t>
            </a:r>
            <a:endParaRPr lang="zh-TW" altLang="zh-TW" sz="5400" b="1" dirty="0">
              <a:solidFill>
                <a:schemeClr val="bg1">
                  <a:lumMod val="95000"/>
                </a:schemeClr>
              </a:solidFill>
              <a:latin typeface="+mn-lt"/>
              <a:ea typeface="微軟正黑體" panose="020B0604030504040204" pitchFamily="34" charset="-120"/>
              <a:cs typeface="Gill Sans SemiBold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47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1807029" y="1085290"/>
            <a:ext cx="5540828" cy="110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IT、</a:t>
            </a:r>
            <a:r>
              <a:rPr lang="en-US" sz="5400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儲存一家親</a:t>
            </a:r>
            <a:endParaRPr sz="5400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17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+mj-lt"/>
              </a:rPr>
              <a:t>ES1640dc v2</a:t>
            </a:r>
            <a:endParaRPr sz="40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4993875" y="3783550"/>
            <a:ext cx="5576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571999" y="1679573"/>
            <a:ext cx="4101833" cy="2553380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＞形箭號 9"/>
          <p:cNvSpPr/>
          <p:nvPr/>
        </p:nvSpPr>
        <p:spPr>
          <a:xfrm>
            <a:off x="4687451" y="2394182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4687451" y="2822810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572000" y="1571618"/>
            <a:ext cx="4101836" cy="538926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規格</a:t>
            </a:r>
            <a:endParaRPr lang="zh-TW" altLang="zh-TW" sz="2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515"/>
          <p:cNvSpPr txBox="1"/>
          <p:nvPr/>
        </p:nvSpPr>
        <p:spPr>
          <a:xfrm>
            <a:off x="957892" y="1643056"/>
            <a:ext cx="2470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2800"/>
            </a:pPr>
            <a:r>
              <a:rPr 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ES1640dc v2</a:t>
            </a:r>
            <a:endParaRPr 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516"/>
          <p:cNvSpPr txBox="1"/>
          <p:nvPr/>
        </p:nvSpPr>
        <p:spPr>
          <a:xfrm>
            <a:off x="5041942" y="2143122"/>
            <a:ext cx="3744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3U</a:t>
            </a:r>
            <a:r>
              <a:rPr 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機架型</a:t>
            </a: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</a:rPr>
              <a:t>16 x 3.5” 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SAS 12Gb/s</a:t>
            </a: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硬碟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/SSD</a:t>
            </a:r>
            <a:endParaRPr lang="zh-TW" altLang="en-US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342900">
              <a:spcBef>
                <a:spcPts val="1200"/>
              </a:spcBef>
              <a:buClr>
                <a:srgbClr val="002060"/>
              </a:buClr>
              <a:buSzPts val="2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雙主動控制器</a:t>
            </a:r>
            <a:endParaRPr lang="zh-TW" altLang="en-US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517"/>
          <p:cNvSpPr txBox="1"/>
          <p:nvPr/>
        </p:nvSpPr>
        <p:spPr>
          <a:xfrm>
            <a:off x="928018" y="2252652"/>
            <a:ext cx="3387460" cy="4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永不停機的最佳搭檔</a:t>
            </a:r>
            <a:endParaRPr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＞形箭號 16"/>
          <p:cNvSpPr/>
          <p:nvPr/>
        </p:nvSpPr>
        <p:spPr>
          <a:xfrm>
            <a:off x="4690946" y="3765206"/>
            <a:ext cx="283757" cy="249006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8" name="Shape 83"/>
          <p:cNvSpPr/>
          <p:nvPr/>
        </p:nvSpPr>
        <p:spPr>
          <a:xfrm rot="16200000">
            <a:off x="204911" y="3765023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83"/>
          <p:cNvSpPr/>
          <p:nvPr/>
        </p:nvSpPr>
        <p:spPr>
          <a:xfrm rot="5400000">
            <a:off x="3643305" y="1571619"/>
            <a:ext cx="540828" cy="540826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Shape 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335" y="2616341"/>
            <a:ext cx="3509844" cy="1208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859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253" y="2673117"/>
            <a:ext cx="5576700" cy="211670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+mj-lt"/>
              </a:rPr>
              <a:t>ES1640dc v2</a:t>
            </a:r>
            <a:r>
              <a:rPr lang="en-US" sz="4000" dirty="0">
                <a:solidFill>
                  <a:schemeClr val="lt1"/>
                </a:solidFill>
              </a:rPr>
              <a:t> 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4993875" y="3783550"/>
            <a:ext cx="55767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96" name="Shape 596"/>
          <p:cNvSpPr txBox="1"/>
          <p:nvPr/>
        </p:nvSpPr>
        <p:spPr>
          <a:xfrm>
            <a:off x="237242" y="912119"/>
            <a:ext cx="58536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79400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雙主動控制器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279400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內建</a:t>
            </a:r>
            <a:r>
              <a:rPr 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8 埠 SFP+ 10Gigabit </a:t>
            </a: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網路介面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279400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內附</a:t>
            </a:r>
            <a:r>
              <a:rPr 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4 埠 10GbE </a:t>
            </a: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BaseT</a:t>
            </a:r>
            <a:r>
              <a:rPr 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網路介面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279400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內附</a:t>
            </a:r>
            <a:r>
              <a:rPr 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4 埠 SAS 12Gb/s </a:t>
            </a:r>
            <a:r>
              <a:rPr lang="en-US" sz="24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擴充介面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/>
        </p:nvSpPr>
        <p:spPr>
          <a:xfrm>
            <a:off x="6440819" y="2276640"/>
            <a:ext cx="2523593" cy="26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mo"/>
              <a:buNone/>
            </a:pPr>
            <a:r>
              <a:rPr lang="en-US" sz="1200" b="1" dirty="0" err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高效能運算，</a:t>
            </a:r>
            <a:r>
              <a:rPr lang="en-US" sz="1200" b="1" dirty="0" err="1" smtClean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乘載關鍵應用的及軟體定義儲存之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運算核心</a:t>
            </a:r>
            <a:endParaRPr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09" name="Shape 609" descr="xeon_d_rgb_30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1908" y="1211987"/>
            <a:ext cx="601771" cy="41890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/>
          <p:nvPr/>
        </p:nvSpPr>
        <p:spPr>
          <a:xfrm>
            <a:off x="6438644" y="1773634"/>
            <a:ext cx="2327885" cy="37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mo"/>
              <a:buNone/>
            </a:pPr>
            <a:r>
              <a:rPr lang="en-US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Intel</a:t>
            </a:r>
            <a:r>
              <a:rPr lang="en-US" b="1" i="0" u="none" strike="noStrike" cap="none" baseline="30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®</a:t>
            </a:r>
            <a:r>
              <a:rPr lang="en-US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Xeon</a:t>
            </a:r>
            <a:r>
              <a:rPr lang="en-US" b="1" i="0" u="none" strike="noStrike" cap="none" baseline="30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®</a:t>
            </a:r>
            <a:r>
              <a:rPr lang="en-US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E5-2400 v2 </a:t>
            </a:r>
            <a:endParaRPr lang="en-US" b="1" i="0" u="none" strike="noStrike" cap="none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mo"/>
              <a:buNone/>
            </a:pPr>
            <a:r>
              <a:rPr lang="en-US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系列處理器</a:t>
            </a:r>
            <a:endParaRPr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715041" y="3082457"/>
            <a:ext cx="1289928" cy="22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Gill Sans"/>
              <a:buNone/>
            </a:pPr>
            <a:r>
              <a:rPr lang="en-US" sz="10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Write Cache DIMM</a:t>
            </a:r>
            <a:endParaRPr sz="10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704383" y="4138565"/>
            <a:ext cx="2629673" cy="434697"/>
            <a:chOff x="201043" y="4222454"/>
            <a:chExt cx="2629673" cy="434697"/>
          </a:xfrm>
        </p:grpSpPr>
        <p:sp>
          <p:nvSpPr>
            <p:cNvPr id="620" name="Shape 620"/>
            <p:cNvSpPr/>
            <p:nvPr/>
          </p:nvSpPr>
          <p:spPr>
            <a:xfrm>
              <a:off x="201043" y="4489425"/>
              <a:ext cx="2097635" cy="167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3"/>
                <a:buFont typeface="Arimo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Microsoft JhengHei" panose="020B0604030504040204" pitchFamily="34" charset="-120"/>
                  <a:ea typeface="Microsoft YaHei" panose="020B0503020204020204" pitchFamily="34" charset="-122"/>
                  <a:cs typeface="Arimo"/>
                  <a:sym typeface="Arimo"/>
                </a:rPr>
                <a:t>16GB </a:t>
              </a:r>
              <a:r>
                <a:rPr lang="en-US" sz="1200" b="1" i="0" u="none" strike="noStrike" cap="none" dirty="0">
                  <a:solidFill>
                    <a:srgbClr val="000000"/>
                  </a:solidFill>
                  <a:latin typeface="Microsoft JhengHei" panose="020B0604030504040204" pitchFamily="34" charset="-120"/>
                  <a:ea typeface="Microsoft YaHei" panose="020B0503020204020204" pitchFamily="34" charset="-122"/>
                  <a:cs typeface="Arimo"/>
                  <a:sym typeface="Arimo"/>
                </a:rPr>
                <a:t>NVRAM </a:t>
              </a:r>
              <a:r>
                <a:rPr lang="en-US" sz="12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  <a:cs typeface="Arimo"/>
                  <a:sym typeface="Arimo"/>
                </a:rPr>
                <a:t>寫入快取加速</a:t>
              </a:r>
              <a:endParaRPr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201043" y="4222454"/>
              <a:ext cx="2629673" cy="2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25"/>
                <a:buFont typeface="Arimo"/>
                <a:buNone/>
              </a:pPr>
              <a:r>
                <a:rPr lang="en-US" b="1" i="0" u="none" strike="noStrike" cap="none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YaHei" panose="020B0503020204020204" pitchFamily="34" charset="-122"/>
                  <a:cs typeface="Arimo"/>
                  <a:sym typeface="Arimo"/>
                </a:rPr>
                <a:t>DDR3 </a:t>
              </a:r>
              <a:r>
                <a:rPr lang="en-US" b="1" dirty="0" err="1">
                  <a:solidFill>
                    <a:srgbClr val="0070C0"/>
                  </a:solidFill>
                  <a:latin typeface="Microsoft JhengHei" panose="020B0604030504040204" pitchFamily="34" charset="-120"/>
                  <a:ea typeface="Microsoft YaHei" panose="020B0503020204020204" pitchFamily="34" charset="-122"/>
                  <a:cs typeface="Arimo"/>
                  <a:sym typeface="Arimo"/>
                </a:rPr>
                <a:t>記憶體</a:t>
              </a:r>
              <a:endParaRPr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629" name="Shape 629"/>
          <p:cNvSpPr/>
          <p:nvPr/>
        </p:nvSpPr>
        <p:spPr>
          <a:xfrm>
            <a:off x="673096" y="1064474"/>
            <a:ext cx="1382207" cy="21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Gill Sans"/>
              <a:buNone/>
            </a:pPr>
            <a:r>
              <a:rPr lang="en-US" sz="105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Main Memory DIMM</a:t>
            </a:r>
            <a:endParaRPr sz="105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704383" y="2071483"/>
            <a:ext cx="2043517" cy="454489"/>
            <a:chOff x="879267" y="2071483"/>
            <a:chExt cx="2043517" cy="454489"/>
          </a:xfrm>
        </p:grpSpPr>
        <p:sp>
          <p:nvSpPr>
            <p:cNvPr id="633" name="Shape 633"/>
            <p:cNvSpPr/>
            <p:nvPr/>
          </p:nvSpPr>
          <p:spPr>
            <a:xfrm>
              <a:off x="882270" y="2287739"/>
              <a:ext cx="2040514" cy="238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3"/>
                <a:buFont typeface="Arimo"/>
                <a:buNone/>
              </a:pPr>
              <a:r>
                <a:rPr lang="en-US" sz="1200" b="1" dirty="0" err="1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雙通道</a:t>
              </a:r>
              <a:r>
                <a:rPr lang="en-US" sz="1200" b="1" dirty="0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 32GB </a:t>
              </a:r>
              <a:r>
                <a:rPr lang="en-US" sz="1200" b="1" dirty="0" err="1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主記憶體</a:t>
              </a:r>
              <a:endParaRPr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0" name="Shape 621"/>
            <p:cNvSpPr/>
            <p:nvPr/>
          </p:nvSpPr>
          <p:spPr>
            <a:xfrm>
              <a:off x="879267" y="2071483"/>
              <a:ext cx="1310259" cy="201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25"/>
                <a:buFont typeface="Arimo"/>
                <a:buNone/>
              </a:pPr>
              <a:r>
                <a:rPr lang="en-US" b="1" i="0" u="none" strike="noStrike" cap="none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DDR3 </a:t>
              </a:r>
              <a:r>
                <a:rPr lang="en-US" b="1" dirty="0" err="1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記憶體</a:t>
              </a:r>
              <a:endParaRPr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zh-TW" altLang="en-US" dirty="0" smtClean="0">
                <a:solidFill>
                  <a:schemeClr val="lt1"/>
                </a:solidFill>
                <a:ea typeface="Microsoft JhengHei" panose="020B0604030504040204" pitchFamily="34" charset="-120"/>
              </a:rPr>
              <a:t>    </a:t>
            </a:r>
            <a:r>
              <a:rPr lang="en-US" altLang="zh-TW" dirty="0" smtClean="0">
                <a:solidFill>
                  <a:schemeClr val="lt1"/>
                </a:solidFill>
                <a:ea typeface="Microsoft JhengHei" panose="020B0604030504040204" pitchFamily="34" charset="-120"/>
              </a:rPr>
              <a:t>ES1640dc v2</a:t>
            </a:r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硬體設計剖析</a:t>
            </a:r>
            <a:endParaRPr lang="zh-TW" altLang="en-US" dirty="0"/>
          </a:p>
        </p:txBody>
      </p:sp>
      <p:pic>
        <p:nvPicPr>
          <p:cNvPr id="39" name="Shape 557" descr="ES1640dc v2_hardware_EN_CS6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428108" y="1627956"/>
            <a:ext cx="4672515" cy="3060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Shape 559"/>
          <p:cNvGrpSpPr/>
          <p:nvPr/>
        </p:nvGrpSpPr>
        <p:grpSpPr>
          <a:xfrm>
            <a:off x="4071182" y="1357304"/>
            <a:ext cx="2212957" cy="1348636"/>
            <a:chOff x="14203" y="-129"/>
            <a:chExt cx="6165943" cy="4794300"/>
          </a:xfrm>
        </p:grpSpPr>
        <p:cxnSp>
          <p:nvCxnSpPr>
            <p:cNvPr id="42" name="Shape 560"/>
            <p:cNvCxnSpPr/>
            <p:nvPr/>
          </p:nvCxnSpPr>
          <p:spPr>
            <a:xfrm rot="10800000" flipH="1">
              <a:off x="14203" y="-129"/>
              <a:ext cx="1926000" cy="4794300"/>
            </a:xfrm>
            <a:prstGeom prst="straightConnector1">
              <a:avLst/>
            </a:prstGeom>
            <a:noFill/>
            <a:ln w="25400" cap="flat" cmpd="sng">
              <a:solidFill>
                <a:srgbClr val="DE6A10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43" name="Shape 561"/>
            <p:cNvCxnSpPr/>
            <p:nvPr/>
          </p:nvCxnSpPr>
          <p:spPr>
            <a:xfrm>
              <a:off x="1926146" y="11524"/>
              <a:ext cx="4254000" cy="0"/>
            </a:xfrm>
            <a:prstGeom prst="straightConnector1">
              <a:avLst/>
            </a:prstGeom>
            <a:noFill/>
            <a:ln w="25400" cap="flat" cmpd="sng">
              <a:solidFill>
                <a:srgbClr val="DE6A1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45" name="Shape 567"/>
          <p:cNvGrpSpPr/>
          <p:nvPr/>
        </p:nvGrpSpPr>
        <p:grpSpPr>
          <a:xfrm>
            <a:off x="1823084" y="2697368"/>
            <a:ext cx="1767404" cy="1297712"/>
            <a:chOff x="557575" y="-521331"/>
            <a:chExt cx="4023743" cy="4614908"/>
          </a:xfrm>
        </p:grpSpPr>
        <p:cxnSp>
          <p:nvCxnSpPr>
            <p:cNvPr id="46" name="Shape 568"/>
            <p:cNvCxnSpPr/>
            <p:nvPr/>
          </p:nvCxnSpPr>
          <p:spPr>
            <a:xfrm rot="10800000" flipH="1">
              <a:off x="3608118" y="-521331"/>
              <a:ext cx="973200" cy="4614900"/>
            </a:xfrm>
            <a:prstGeom prst="straightConnector1">
              <a:avLst/>
            </a:prstGeom>
            <a:noFill/>
            <a:ln w="25400" cap="flat" cmpd="sng">
              <a:solidFill>
                <a:srgbClr val="FF2F9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47" name="Shape 569"/>
            <p:cNvCxnSpPr/>
            <p:nvPr/>
          </p:nvCxnSpPr>
          <p:spPr>
            <a:xfrm>
              <a:off x="557575" y="4093577"/>
              <a:ext cx="3070200" cy="0"/>
            </a:xfrm>
            <a:prstGeom prst="straightConnector1">
              <a:avLst/>
            </a:prstGeom>
            <a:noFill/>
            <a:ln w="25400" cap="flat" cmpd="sng">
              <a:solidFill>
                <a:srgbClr val="FF2F9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49" name="Shape 578"/>
          <p:cNvGrpSpPr/>
          <p:nvPr/>
        </p:nvGrpSpPr>
        <p:grpSpPr>
          <a:xfrm>
            <a:off x="2037422" y="1579899"/>
            <a:ext cx="1703456" cy="1117517"/>
            <a:chOff x="38091" y="41"/>
            <a:chExt cx="3801509" cy="3974100"/>
          </a:xfrm>
        </p:grpSpPr>
        <p:cxnSp>
          <p:nvCxnSpPr>
            <p:cNvPr id="50" name="Shape 579"/>
            <p:cNvCxnSpPr/>
            <p:nvPr/>
          </p:nvCxnSpPr>
          <p:spPr>
            <a:xfrm rot="10800000">
              <a:off x="2673800" y="41"/>
              <a:ext cx="1165800" cy="3974100"/>
            </a:xfrm>
            <a:prstGeom prst="straightConnector1">
              <a:avLst/>
            </a:prstGeom>
            <a:noFill/>
            <a:ln w="25400" cap="flat" cmpd="sng">
              <a:solidFill>
                <a:srgbClr val="006600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" name="Shape 580"/>
            <p:cNvCxnSpPr/>
            <p:nvPr/>
          </p:nvCxnSpPr>
          <p:spPr>
            <a:xfrm rot="10800000">
              <a:off x="38091" y="18235"/>
              <a:ext cx="2647200" cy="0"/>
            </a:xfrm>
            <a:prstGeom prst="straightConnector1">
              <a:avLst/>
            </a:prstGeom>
            <a:noFill/>
            <a:ln w="25400" cap="flat" cmpd="sng">
              <a:solidFill>
                <a:srgbClr val="0066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pic>
        <p:nvPicPr>
          <p:cNvPr id="62" name="Picture 2" descr="C:\Users\user\Desktop\20170928_Virtualization Station 直播\p1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7710" y="1255335"/>
            <a:ext cx="782708" cy="787746"/>
          </a:xfrm>
          <a:prstGeom prst="rect">
            <a:avLst/>
          </a:prstGeom>
          <a:noFill/>
        </p:spPr>
      </p:pic>
      <p:pic>
        <p:nvPicPr>
          <p:cNvPr id="63" name="Picture 2" descr="C:\Users\user\Desktop\20170928_Virtualization Station 直播\p1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829" y="3295258"/>
            <a:ext cx="782708" cy="7877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/>
        </p:nvSpPr>
        <p:spPr>
          <a:xfrm>
            <a:off x="-180528" y="2224386"/>
            <a:ext cx="5127600" cy="6942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41" name="Shape 641" descr="NVRAM_v2.png"/>
          <p:cNvPicPr preferRelativeResize="0"/>
          <p:nvPr/>
        </p:nvPicPr>
        <p:blipFill rotWithShape="1">
          <a:blip r:embed="rId3">
            <a:alphaModFix/>
          </a:blip>
          <a:srcRect b="3642"/>
          <a:stretch/>
        </p:blipFill>
        <p:spPr>
          <a:xfrm>
            <a:off x="3597059" y="1252389"/>
            <a:ext cx="6015500" cy="297554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42" name="Shape 642"/>
          <p:cNvSpPr/>
          <p:nvPr/>
        </p:nvSpPr>
        <p:spPr>
          <a:xfrm>
            <a:off x="107504" y="2449860"/>
            <a:ext cx="39078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5"/>
              <a:buFont typeface="Arimo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NVRAM w/ Copy-to-Flash</a:t>
            </a:r>
            <a:endParaRPr sz="2400" dirty="0"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3707904" y="1374275"/>
            <a:ext cx="2376300" cy="648600"/>
          </a:xfrm>
          <a:prstGeom prst="rect">
            <a:avLst/>
          </a:prstGeom>
          <a:solidFill>
            <a:srgbClr val="EC5D57">
              <a:alpha val="41960"/>
            </a:srgb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44" name="Shape 644"/>
          <p:cNvSpPr/>
          <p:nvPr/>
        </p:nvSpPr>
        <p:spPr>
          <a:xfrm>
            <a:off x="5752207" y="3904307"/>
            <a:ext cx="2123700" cy="1797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6" name="Shape 646"/>
          <p:cNvCxnSpPr/>
          <p:nvPr/>
        </p:nvCxnSpPr>
        <p:spPr>
          <a:xfrm>
            <a:off x="2887036" y="1707679"/>
            <a:ext cx="647969" cy="0"/>
          </a:xfrm>
          <a:prstGeom prst="straightConnector1">
            <a:avLst/>
          </a:prstGeom>
          <a:noFill/>
          <a:ln w="50800" cap="flat" cmpd="sng">
            <a:solidFill>
              <a:srgbClr val="EC5D57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48" name="Shape 648"/>
          <p:cNvSpPr/>
          <p:nvPr/>
        </p:nvSpPr>
        <p:spPr>
          <a:xfrm>
            <a:off x="246717" y="1404260"/>
            <a:ext cx="2412021" cy="74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sz="2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電池備援單元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(</a:t>
            </a:r>
            <a:r>
              <a:rPr lang="en-US" sz="2000" b="1" i="0" u="none" strike="noStrike" cap="none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BBU)</a:t>
            </a:r>
          </a:p>
          <a:p>
            <a:pPr>
              <a:buClr>
                <a:srgbClr val="000000"/>
              </a:buClr>
              <a:buSzPts val="375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異常斷電的資料備援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endParaRPr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9" name="Shape 649"/>
          <p:cNvSpPr/>
          <p:nvPr/>
        </p:nvSpPr>
        <p:spPr>
          <a:xfrm>
            <a:off x="339042" y="3297412"/>
            <a:ext cx="2631436" cy="10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DDR3 </a:t>
            </a:r>
            <a:r>
              <a:rPr 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RAM </a:t>
            </a:r>
            <a:r>
              <a:rPr 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DISK </a:t>
            </a:r>
            <a:r>
              <a:rPr lang="en-US" sz="2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模組</a:t>
            </a:r>
            <a:endParaRPr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搭配</a:t>
            </a:r>
            <a:r>
              <a:rPr lang="en-US" b="1" dirty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BBU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備用電源</a:t>
            </a:r>
            <a:endParaRPr b="1" dirty="0"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b="1" dirty="0" err="1" smtClean="0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提供完備的快取資料備援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0" name="Shape 650"/>
          <p:cNvSpPr/>
          <p:nvPr/>
        </p:nvSpPr>
        <p:spPr>
          <a:xfrm>
            <a:off x="8426847" y="3153570"/>
            <a:ext cx="605400" cy="10023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51" name="Shape 651"/>
          <p:cNvCxnSpPr/>
          <p:nvPr/>
        </p:nvCxnSpPr>
        <p:spPr>
          <a:xfrm>
            <a:off x="3246634" y="3989601"/>
            <a:ext cx="2477353" cy="24109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52" name="Shape 652"/>
          <p:cNvCxnSpPr/>
          <p:nvPr/>
        </p:nvCxnSpPr>
        <p:spPr>
          <a:xfrm>
            <a:off x="3246634" y="3534310"/>
            <a:ext cx="5256553" cy="45552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zh-TW" altLang="en-US" dirty="0" smtClean="0">
                <a:solidFill>
                  <a:schemeClr val="lt1"/>
                </a:solidFill>
                <a:cs typeface="Gill Sans"/>
                <a:sym typeface="Gill Sans"/>
              </a:rPr>
              <a:t>     </a:t>
            </a:r>
            <a:r>
              <a:rPr lang="en-US" altLang="zh-TW" dirty="0" smtClean="0">
                <a:solidFill>
                  <a:schemeClr val="lt1"/>
                </a:solidFill>
                <a:cs typeface="Gill Sans"/>
                <a:sym typeface="Gill Sans"/>
              </a:rPr>
              <a:t>NVRAM</a:t>
            </a:r>
            <a:r>
              <a:rPr lang="zh-TW" altLang="en-US" dirty="0" smtClean="0">
                <a:solidFill>
                  <a:schemeClr val="lt1"/>
                </a:solidFill>
                <a:cs typeface="Gill Sans"/>
                <a:sym typeface="Gill Sans"/>
              </a:rPr>
              <a:t> 數據完整性的秘密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/>
          <p:nvPr/>
        </p:nvSpPr>
        <p:spPr>
          <a:xfrm>
            <a:off x="467543" y="1002899"/>
            <a:ext cx="3777233" cy="96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50"/>
              <a:buFont typeface="Arimo"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當</a:t>
            </a:r>
            <a:r>
              <a:rPr lang="en-US" sz="3600" b="1" dirty="0" err="1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網路</a:t>
            </a:r>
            <a:r>
              <a:rPr lang="en-US" sz="3600" b="1" dirty="0" err="1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傳輸異常</a:t>
            </a:r>
            <a:endParaRPr sz="3600" b="1" i="0" u="none" strike="noStrike" cap="none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mo"/>
              <a:sym typeface="Arimo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662580" y="2282329"/>
            <a:ext cx="2768700" cy="2101502"/>
            <a:chOff x="159241" y="2584333"/>
            <a:chExt cx="2768700" cy="2101502"/>
          </a:xfrm>
        </p:grpSpPr>
        <p:grpSp>
          <p:nvGrpSpPr>
            <p:cNvPr id="31" name="群組 30"/>
            <p:cNvGrpSpPr/>
            <p:nvPr/>
          </p:nvGrpSpPr>
          <p:grpSpPr>
            <a:xfrm>
              <a:off x="337121" y="2584333"/>
              <a:ext cx="2446561" cy="2056543"/>
              <a:chOff x="337121" y="2584333"/>
              <a:chExt cx="2446561" cy="2056543"/>
            </a:xfrm>
          </p:grpSpPr>
          <p:sp>
            <p:nvSpPr>
              <p:cNvPr id="27" name="Shape 147"/>
              <p:cNvSpPr/>
              <p:nvPr/>
            </p:nvSpPr>
            <p:spPr>
              <a:xfrm>
                <a:off x="337121" y="2655248"/>
                <a:ext cx="2340204" cy="1985628"/>
              </a:xfrm>
              <a:prstGeom prst="rect">
                <a:avLst/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圓角矩形 27"/>
              <p:cNvSpPr/>
              <p:nvPr/>
            </p:nvSpPr>
            <p:spPr>
              <a:xfrm>
                <a:off x="443493" y="2761621"/>
                <a:ext cx="2127459" cy="138284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9" name="Shape 18"/>
              <p:cNvSpPr/>
              <p:nvPr/>
            </p:nvSpPr>
            <p:spPr>
              <a:xfrm>
                <a:off x="2174663" y="2584333"/>
                <a:ext cx="609019" cy="609003"/>
              </a:xfrm>
              <a:prstGeom prst="ellipse">
                <a:avLst/>
              </a:prstGeom>
              <a:solidFill>
                <a:srgbClr val="06C0D4"/>
              </a:solid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48"/>
              <p:cNvSpPr/>
              <p:nvPr/>
            </p:nvSpPr>
            <p:spPr>
              <a:xfrm rot="360116">
                <a:off x="2343223" y="2698777"/>
                <a:ext cx="324734" cy="404082"/>
              </a:xfrm>
              <a:prstGeom prst="chevron">
                <a:avLst>
                  <a:gd name="adj" fmla="val 50000"/>
                </a:avLst>
              </a:prstGeom>
              <a:solidFill>
                <a:schemeClr val="lt1">
                  <a:alpha val="40784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" name="群組 9"/>
              <p:cNvGrpSpPr/>
              <p:nvPr/>
            </p:nvGrpSpPr>
            <p:grpSpPr>
              <a:xfrm>
                <a:off x="666810" y="2966283"/>
                <a:ext cx="1703063" cy="1074819"/>
                <a:chOff x="1285852" y="2500312"/>
                <a:chExt cx="1703063" cy="1074819"/>
              </a:xfrm>
            </p:grpSpPr>
            <p:pic>
              <p:nvPicPr>
                <p:cNvPr id="11" name="圖片 10" descr="磁碟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0232" y="2500312"/>
                  <a:ext cx="988683" cy="1074819"/>
                </a:xfrm>
                <a:prstGeom prst="rect">
                  <a:avLst/>
                </a:prstGeom>
              </p:spPr>
            </p:pic>
            <p:pic>
              <p:nvPicPr>
                <p:cNvPr id="12" name="Shape 61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285852" y="2857502"/>
                  <a:ext cx="994377" cy="6366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61" name="Shape 661"/>
            <p:cNvSpPr/>
            <p:nvPr/>
          </p:nvSpPr>
          <p:spPr>
            <a:xfrm>
              <a:off x="159241" y="4010535"/>
              <a:ext cx="2768700" cy="6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None/>
              </a:pPr>
              <a:r>
                <a:rPr lang="zh-TW" altLang="en-US" sz="2000" b="1" i="0" u="none" strike="noStrike" cap="none" dirty="0" smtClean="0">
                  <a:solidFill>
                    <a:srgbClr val="00206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Gill Sans"/>
                  <a:sym typeface="Gill Sans"/>
                </a:rPr>
                <a:t>高可用儲存伺服器</a:t>
              </a:r>
              <a:r>
                <a:rPr lang="en-US" sz="2000" b="1" i="0" u="none" strike="noStrike" cap="none" dirty="0" smtClean="0">
                  <a:solidFill>
                    <a:srgbClr val="00206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Gill Sans"/>
                  <a:sym typeface="Gill Sans"/>
                </a:rPr>
                <a:t> </a:t>
              </a:r>
              <a:endParaRPr sz="2000" b="1" i="0" u="none" strike="noStrike" cap="none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Gill Sans"/>
                <a:sym typeface="Gill Sans"/>
              </a:endParaRPr>
            </a:p>
          </p:txBody>
        </p:sp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高可用儲存</a:t>
            </a:r>
            <a:r>
              <a:rPr lang="zh-TW" altLang="en-US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TW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– (</a:t>
            </a:r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網路故障</a:t>
            </a:r>
            <a:r>
              <a:rPr lang="en-US" altLang="zh-TW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)</a:t>
            </a:r>
            <a:endParaRPr lang="zh-TW" altLang="en-US" dirty="0"/>
          </a:p>
        </p:txBody>
      </p:sp>
      <p:pic>
        <p:nvPicPr>
          <p:cNvPr id="14" name="Shape 62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628617" y="1661353"/>
            <a:ext cx="4810708" cy="31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399" descr="P12.png"/>
          <p:cNvPicPr preferRelativeResize="0">
            <a:picLocks noChangeAspect="1" noChangeArrowheads="1"/>
          </p:cNvPicPr>
          <p:nvPr/>
        </p:nvPicPr>
        <p:blipFill>
          <a:blip r:embed="rId6"/>
          <a:srcRect l="34235" t="77753" r="34175"/>
          <a:stretch>
            <a:fillRect/>
          </a:stretch>
        </p:blipFill>
        <p:spPr bwMode="auto">
          <a:xfrm rot="9943015">
            <a:off x="5142694" y="2932571"/>
            <a:ext cx="1657011" cy="58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群組 22"/>
          <p:cNvGrpSpPr/>
          <p:nvPr/>
        </p:nvGrpSpPr>
        <p:grpSpPr>
          <a:xfrm>
            <a:off x="5649664" y="1857069"/>
            <a:ext cx="439829" cy="811849"/>
            <a:chOff x="4929190" y="2571750"/>
            <a:chExt cx="428628" cy="285752"/>
          </a:xfrm>
        </p:grpSpPr>
        <p:cxnSp>
          <p:nvCxnSpPr>
            <p:cNvPr id="24" name="直線接點 23"/>
            <p:cNvCxnSpPr/>
            <p:nvPr/>
          </p:nvCxnSpPr>
          <p:spPr>
            <a:xfrm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V="1"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7"/>
          <p:cNvGrpSpPr/>
          <p:nvPr/>
        </p:nvGrpSpPr>
        <p:grpSpPr>
          <a:xfrm>
            <a:off x="6010119" y="3330431"/>
            <a:ext cx="733930" cy="1082178"/>
            <a:chOff x="6010119" y="3330431"/>
            <a:chExt cx="733930" cy="1082178"/>
          </a:xfrm>
        </p:grpSpPr>
        <p:sp>
          <p:nvSpPr>
            <p:cNvPr id="35" name="圓角矩形 34"/>
            <p:cNvSpPr/>
            <p:nvPr/>
          </p:nvSpPr>
          <p:spPr>
            <a:xfrm>
              <a:off x="6048464" y="3330431"/>
              <a:ext cx="637562" cy="1082178"/>
            </a:xfrm>
            <a:prstGeom prst="roundRect">
              <a:avLst/>
            </a:prstGeom>
            <a:solidFill>
              <a:srgbClr val="00B0F0">
                <a:alpha val="82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Shape 639"/>
            <p:cNvSpPr/>
            <p:nvPr/>
          </p:nvSpPr>
          <p:spPr>
            <a:xfrm>
              <a:off x="6010119" y="3744551"/>
              <a:ext cx="733930" cy="193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3"/>
                <a:buFont typeface="Gill Sans"/>
                <a:buNone/>
              </a:pPr>
              <a:r>
                <a:rPr lang="en-US" sz="1200" b="0" i="0" u="none" strike="noStrike" cap="none" dirty="0" err="1" smtClean="0">
                  <a:solidFill>
                    <a:srgbClr val="000000"/>
                  </a:solidFill>
                  <a:latin typeface="+mj-lt"/>
                  <a:ea typeface="Gill Sans"/>
                  <a:cs typeface="Gill Sans"/>
                  <a:sym typeface="Gill Sans"/>
                </a:rPr>
                <a:t>MySQL</a:t>
              </a:r>
              <a:endParaRPr sz="1200" dirty="0">
                <a:latin typeface="+mj-lt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6692896" y="3323441"/>
            <a:ext cx="733930" cy="1082178"/>
            <a:chOff x="6734841" y="3323441"/>
            <a:chExt cx="733930" cy="1082178"/>
          </a:xfrm>
        </p:grpSpPr>
        <p:sp>
          <p:nvSpPr>
            <p:cNvPr id="36" name="圓角矩形 35"/>
            <p:cNvSpPr/>
            <p:nvPr/>
          </p:nvSpPr>
          <p:spPr>
            <a:xfrm>
              <a:off x="6796482" y="3323441"/>
              <a:ext cx="637562" cy="1082178"/>
            </a:xfrm>
            <a:prstGeom prst="roundRect">
              <a:avLst/>
            </a:prstGeom>
            <a:solidFill>
              <a:schemeClr val="accent1">
                <a:lumMod val="75000"/>
                <a:alpha val="8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Shape 639"/>
            <p:cNvSpPr/>
            <p:nvPr/>
          </p:nvSpPr>
          <p:spPr>
            <a:xfrm>
              <a:off x="6734841" y="3744551"/>
              <a:ext cx="733930" cy="193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3"/>
                <a:buFont typeface="Gill Sans"/>
                <a:buNone/>
              </a:pPr>
              <a:r>
                <a:rPr lang="en-US" sz="1100" b="0" i="0" u="none" strike="noStrike" cap="none" dirty="0" smtClean="0">
                  <a:solidFill>
                    <a:srgbClr val="000000"/>
                  </a:solidFill>
                  <a:latin typeface="+mj-lt"/>
                  <a:ea typeface="Gill Sans"/>
                  <a:cs typeface="Gill Sans"/>
                  <a:sym typeface="Gill Sans"/>
                </a:rPr>
                <a:t>ORACLE</a:t>
              </a:r>
              <a:endParaRPr sz="1100" dirty="0">
                <a:latin typeface="+mj-lt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7392451" y="3308061"/>
            <a:ext cx="733930" cy="1082178"/>
            <a:chOff x="7509897" y="3308061"/>
            <a:chExt cx="733930" cy="1082178"/>
          </a:xfrm>
        </p:grpSpPr>
        <p:sp>
          <p:nvSpPr>
            <p:cNvPr id="37" name="圓角矩形 36"/>
            <p:cNvSpPr/>
            <p:nvPr/>
          </p:nvSpPr>
          <p:spPr>
            <a:xfrm>
              <a:off x="7561279" y="3308061"/>
              <a:ext cx="637562" cy="1082178"/>
            </a:xfrm>
            <a:prstGeom prst="roundRect">
              <a:avLst/>
            </a:prstGeom>
            <a:solidFill>
              <a:schemeClr val="accent5">
                <a:lumMod val="75000"/>
                <a:alpha val="8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Shape 639"/>
            <p:cNvSpPr/>
            <p:nvPr/>
          </p:nvSpPr>
          <p:spPr>
            <a:xfrm>
              <a:off x="7509897" y="3744551"/>
              <a:ext cx="733930" cy="193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3"/>
                <a:buFont typeface="Gill Sans"/>
                <a:buNone/>
              </a:pPr>
              <a:r>
                <a:rPr lang="en-US" sz="1200" b="0" i="0" u="none" strike="noStrike" cap="none" dirty="0" smtClean="0">
                  <a:solidFill>
                    <a:srgbClr val="000000"/>
                  </a:solidFill>
                  <a:latin typeface="+mj-lt"/>
                  <a:ea typeface="Gill Sans"/>
                  <a:cs typeface="Gill Sans"/>
                  <a:sym typeface="Gill Sans"/>
                </a:rPr>
                <a:t>SQL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3"/>
                <a:buFont typeface="Gill Sans"/>
                <a:buNone/>
              </a:pPr>
              <a:r>
                <a:rPr lang="en-US" sz="1200" dirty="0" smtClean="0">
                  <a:latin typeface="+mj-lt"/>
                  <a:sym typeface="Gill Sans"/>
                </a:rPr>
                <a:t>Server</a:t>
              </a:r>
              <a:endParaRPr sz="1200" dirty="0">
                <a:latin typeface="+mj-lt"/>
              </a:endParaRPr>
            </a:p>
          </p:txBody>
        </p:sp>
      </p:grpSp>
      <p:sp>
        <p:nvSpPr>
          <p:cNvPr id="41" name="Shape 83"/>
          <p:cNvSpPr/>
          <p:nvPr/>
        </p:nvSpPr>
        <p:spPr>
          <a:xfrm rot="16200000">
            <a:off x="290044" y="1560352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83"/>
          <p:cNvSpPr/>
          <p:nvPr/>
        </p:nvSpPr>
        <p:spPr>
          <a:xfrm rot="5400000">
            <a:off x="3628616" y="1089892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28"/>
          <p:cNvSpPr/>
          <p:nvPr/>
        </p:nvSpPr>
        <p:spPr>
          <a:xfrm flipH="1">
            <a:off x="5925259" y="775251"/>
            <a:ext cx="1447066" cy="1033618"/>
          </a:xfrm>
          <a:prstGeom prst="wedgeEllipseCallout">
            <a:avLst>
              <a:gd name="adj1" fmla="val 48895"/>
              <a:gd name="adj2" fmla="val 73986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Network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Connection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lost</a:t>
            </a:r>
            <a:endParaRPr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Gill Sans"/>
              <a:sym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6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97193" y="1595272"/>
            <a:ext cx="4620304" cy="30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圓角矩形 52"/>
          <p:cNvSpPr/>
          <p:nvPr/>
        </p:nvSpPr>
        <p:spPr>
          <a:xfrm>
            <a:off x="6731724" y="2917656"/>
            <a:ext cx="1954635" cy="1484850"/>
          </a:xfrm>
          <a:prstGeom prst="roundRect">
            <a:avLst/>
          </a:prstGeom>
          <a:solidFill>
            <a:srgbClr val="00B0F0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0" name="Shape 670"/>
          <p:cNvSpPr/>
          <p:nvPr/>
        </p:nvSpPr>
        <p:spPr>
          <a:xfrm>
            <a:off x="467544" y="1288124"/>
            <a:ext cx="3794064" cy="90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50"/>
              <a:buFont typeface="Arimo"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當</a:t>
            </a:r>
            <a:r>
              <a:rPr lang="en-US" sz="3600" b="1" dirty="0" err="1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控制器</a:t>
            </a:r>
            <a:r>
              <a:rPr lang="en-US" sz="3600" b="1" dirty="0" err="1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故障</a:t>
            </a:r>
            <a:endParaRPr sz="36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標題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高可用儲存</a:t>
            </a:r>
            <a:r>
              <a:rPr lang="zh-TW" altLang="en-US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TW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– (</a:t>
            </a:r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控制器故障</a:t>
            </a:r>
            <a:r>
              <a:rPr lang="en-US" altLang="zh-TW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)</a:t>
            </a:r>
            <a:r>
              <a:rPr lang="zh-TW" altLang="en-US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/>
            </a:r>
            <a:br>
              <a:rPr lang="zh-TW" altLang="en-US" b="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</a:br>
            <a:endParaRPr lang="zh-TW" altLang="en-US" dirty="0"/>
          </a:p>
        </p:txBody>
      </p:sp>
      <p:sp>
        <p:nvSpPr>
          <p:cNvPr id="29" name="Shape 628"/>
          <p:cNvSpPr/>
          <p:nvPr/>
        </p:nvSpPr>
        <p:spPr>
          <a:xfrm>
            <a:off x="4535094" y="914711"/>
            <a:ext cx="1639203" cy="1115007"/>
          </a:xfrm>
          <a:prstGeom prst="wedgeEllipseCallout">
            <a:avLst>
              <a:gd name="adj1" fmla="val 48895"/>
              <a:gd name="adj2" fmla="val 73986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Controller Lost</a:t>
            </a:r>
            <a:endParaRPr sz="18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Gill Sans"/>
              <a:sym typeface="Gill Sans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545284" y="2620196"/>
            <a:ext cx="2355773" cy="1535560"/>
            <a:chOff x="450176" y="2449585"/>
            <a:chExt cx="2668995" cy="1739727"/>
          </a:xfrm>
        </p:grpSpPr>
        <p:pic>
          <p:nvPicPr>
            <p:cNvPr id="33" name="Shape 633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50176" y="2686666"/>
              <a:ext cx="2668995" cy="1502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634"/>
            <p:cNvSpPr/>
            <p:nvPr/>
          </p:nvSpPr>
          <p:spPr>
            <a:xfrm>
              <a:off x="545497" y="3212155"/>
              <a:ext cx="2478353" cy="34305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25"/>
                <a:buFont typeface="Gill Sans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Gill Sans"/>
                  <a:sym typeface="Gill Sans"/>
                </a:rPr>
                <a:t>Hypervisor</a:t>
              </a:r>
              <a:endParaRPr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5" name="Shape 175"/>
            <p:cNvSpPr/>
            <p:nvPr/>
          </p:nvSpPr>
          <p:spPr>
            <a:xfrm>
              <a:off x="640818" y="2449585"/>
              <a:ext cx="667249" cy="45558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6" name="Shape 175"/>
            <p:cNvSpPr/>
            <p:nvPr/>
          </p:nvSpPr>
          <p:spPr>
            <a:xfrm>
              <a:off x="1403389" y="2449585"/>
              <a:ext cx="667249" cy="45558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" name="Shape 175"/>
            <p:cNvSpPr/>
            <p:nvPr/>
          </p:nvSpPr>
          <p:spPr>
            <a:xfrm>
              <a:off x="2165959" y="2449585"/>
              <a:ext cx="667249" cy="45558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VM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179428" y="3108449"/>
            <a:ext cx="1008708" cy="792432"/>
            <a:chOff x="2285985" y="3714758"/>
            <a:chExt cx="775088" cy="495042"/>
          </a:xfrm>
        </p:grpSpPr>
        <p:sp>
          <p:nvSpPr>
            <p:cNvPr id="39" name="Shape 500"/>
            <p:cNvSpPr/>
            <p:nvPr/>
          </p:nvSpPr>
          <p:spPr>
            <a:xfrm>
              <a:off x="2339566" y="3714758"/>
              <a:ext cx="721507" cy="495042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5715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285985" y="3851271"/>
              <a:ext cx="43006" cy="222016"/>
            </a:xfrm>
            <a:prstGeom prst="rect">
              <a:avLst/>
            </a:prstGeom>
            <a:solidFill>
              <a:srgbClr val="04498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41" name="Shape 399" descr="P12.png"/>
          <p:cNvPicPr preferRelativeResize="0">
            <a:picLocks noChangeAspect="1" noChangeArrowheads="1"/>
          </p:cNvPicPr>
          <p:nvPr/>
        </p:nvPicPr>
        <p:blipFill>
          <a:blip r:embed="rId5"/>
          <a:srcRect l="34235" t="77753" r="34175"/>
          <a:stretch>
            <a:fillRect/>
          </a:stretch>
        </p:blipFill>
        <p:spPr bwMode="auto">
          <a:xfrm rot="9943015">
            <a:off x="6115306" y="2474377"/>
            <a:ext cx="1535673" cy="53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群組 41"/>
          <p:cNvGrpSpPr/>
          <p:nvPr/>
        </p:nvGrpSpPr>
        <p:grpSpPr>
          <a:xfrm>
            <a:off x="6859135" y="3022318"/>
            <a:ext cx="1591424" cy="540019"/>
            <a:chOff x="4143372" y="3143254"/>
            <a:chExt cx="1699328" cy="576634"/>
          </a:xfrm>
        </p:grpSpPr>
        <p:pic>
          <p:nvPicPr>
            <p:cNvPr id="43" name="圖片 42" descr="資源區隔.png"/>
            <p:cNvPicPr>
              <a:picLocks noChangeAspect="1"/>
            </p:cNvPicPr>
            <p:nvPr/>
          </p:nvPicPr>
          <p:blipFill>
            <a:blip r:embed="rId6"/>
            <a:srcRect l="50000" r="27810"/>
            <a:stretch>
              <a:fillRect/>
            </a:stretch>
          </p:blipFill>
          <p:spPr>
            <a:xfrm>
              <a:off x="4143372" y="3143254"/>
              <a:ext cx="699196" cy="576634"/>
            </a:xfrm>
            <a:prstGeom prst="rect">
              <a:avLst/>
            </a:prstGeom>
          </p:spPr>
        </p:pic>
        <p:pic>
          <p:nvPicPr>
            <p:cNvPr id="44" name="圖片 43" descr="資源區隔.png"/>
            <p:cNvPicPr>
              <a:picLocks noChangeAspect="1"/>
            </p:cNvPicPr>
            <p:nvPr/>
          </p:nvPicPr>
          <p:blipFill>
            <a:blip r:embed="rId6"/>
            <a:srcRect l="50000" r="27810"/>
            <a:stretch>
              <a:fillRect/>
            </a:stretch>
          </p:blipFill>
          <p:spPr>
            <a:xfrm>
              <a:off x="4643438" y="3143254"/>
              <a:ext cx="699196" cy="576634"/>
            </a:xfrm>
            <a:prstGeom prst="rect">
              <a:avLst/>
            </a:prstGeom>
          </p:spPr>
        </p:pic>
        <p:pic>
          <p:nvPicPr>
            <p:cNvPr id="45" name="圖片 44" descr="資源區隔.png"/>
            <p:cNvPicPr>
              <a:picLocks noChangeAspect="1"/>
            </p:cNvPicPr>
            <p:nvPr/>
          </p:nvPicPr>
          <p:blipFill>
            <a:blip r:embed="rId6"/>
            <a:srcRect l="50000" r="27810"/>
            <a:stretch>
              <a:fillRect/>
            </a:stretch>
          </p:blipFill>
          <p:spPr>
            <a:xfrm>
              <a:off x="5143504" y="3143254"/>
              <a:ext cx="699196" cy="576634"/>
            </a:xfrm>
            <a:prstGeom prst="rect">
              <a:avLst/>
            </a:prstGeom>
          </p:spPr>
        </p:pic>
      </p:grpSp>
      <p:grpSp>
        <p:nvGrpSpPr>
          <p:cNvPr id="46" name="群組 45"/>
          <p:cNvGrpSpPr/>
          <p:nvPr/>
        </p:nvGrpSpPr>
        <p:grpSpPr>
          <a:xfrm>
            <a:off x="7192214" y="3887701"/>
            <a:ext cx="992708" cy="460084"/>
            <a:chOff x="4500562" y="4000510"/>
            <a:chExt cx="1087586" cy="504057"/>
          </a:xfrm>
        </p:grpSpPr>
        <p:pic>
          <p:nvPicPr>
            <p:cNvPr id="47" name="圖片 46" descr="資料夾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500562" y="4071948"/>
              <a:ext cx="550309" cy="408807"/>
            </a:xfrm>
            <a:prstGeom prst="rect">
              <a:avLst/>
            </a:prstGeom>
          </p:spPr>
        </p:pic>
        <p:pic>
          <p:nvPicPr>
            <p:cNvPr id="48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14942" y="4000510"/>
              <a:ext cx="373206" cy="504057"/>
            </a:xfrm>
            <a:prstGeom prst="rect">
              <a:avLst/>
            </a:prstGeom>
            <a:noFill/>
          </p:spPr>
        </p:pic>
      </p:grpSp>
      <p:grpSp>
        <p:nvGrpSpPr>
          <p:cNvPr id="54" name="群組 22"/>
          <p:cNvGrpSpPr/>
          <p:nvPr/>
        </p:nvGrpSpPr>
        <p:grpSpPr>
          <a:xfrm>
            <a:off x="5270694" y="2108279"/>
            <a:ext cx="1115452" cy="743634"/>
            <a:chOff x="4929190" y="2571750"/>
            <a:chExt cx="428628" cy="285752"/>
          </a:xfrm>
        </p:grpSpPr>
        <p:cxnSp>
          <p:nvCxnSpPr>
            <p:cNvPr id="55" name="直線接點 54"/>
            <p:cNvCxnSpPr/>
            <p:nvPr/>
          </p:nvCxnSpPr>
          <p:spPr>
            <a:xfrm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flipV="1">
              <a:off x="4929190" y="2571750"/>
              <a:ext cx="428628" cy="2857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群組 60"/>
          <p:cNvGrpSpPr/>
          <p:nvPr/>
        </p:nvGrpSpPr>
        <p:grpSpPr>
          <a:xfrm>
            <a:off x="323602" y="1343636"/>
            <a:ext cx="4059185" cy="876962"/>
            <a:chOff x="323602" y="1343636"/>
            <a:chExt cx="4059185" cy="876962"/>
          </a:xfrm>
        </p:grpSpPr>
        <p:sp>
          <p:nvSpPr>
            <p:cNvPr id="57" name="Shape 83"/>
            <p:cNvSpPr/>
            <p:nvPr/>
          </p:nvSpPr>
          <p:spPr>
            <a:xfrm rot="16200000">
              <a:off x="323601" y="1870746"/>
              <a:ext cx="349853" cy="349852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rgbClr val="002060">
                <a:alpha val="2274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83"/>
            <p:cNvSpPr/>
            <p:nvPr/>
          </p:nvSpPr>
          <p:spPr>
            <a:xfrm rot="5400000">
              <a:off x="4032934" y="1343637"/>
              <a:ext cx="349853" cy="349852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rgbClr val="002060">
                <a:alpha val="2274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Shape 175"/>
          <p:cNvSpPr/>
          <p:nvPr/>
        </p:nvSpPr>
        <p:spPr>
          <a:xfrm>
            <a:off x="6790522" y="3546829"/>
            <a:ext cx="1828801" cy="28522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900"/>
            </a:pP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NFS / </a:t>
            </a:r>
            <a:r>
              <a:rPr lang="en-US" sz="1200" b="1" dirty="0" err="1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Database</a:t>
            </a:r>
            <a:endParaRPr sz="12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6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935283" y="1477172"/>
            <a:ext cx="4853003" cy="31787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圓角矩形 20"/>
          <p:cNvSpPr/>
          <p:nvPr/>
        </p:nvSpPr>
        <p:spPr>
          <a:xfrm>
            <a:off x="4068174" y="3296386"/>
            <a:ext cx="914400" cy="1174459"/>
          </a:xfrm>
          <a:prstGeom prst="roundRect">
            <a:avLst/>
          </a:prstGeom>
          <a:solidFill>
            <a:srgbClr val="00B0F0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6" name="Shape 696"/>
          <p:cNvSpPr/>
          <p:nvPr/>
        </p:nvSpPr>
        <p:spPr>
          <a:xfrm>
            <a:off x="539551" y="1481221"/>
            <a:ext cx="3159993" cy="143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buClr>
                <a:schemeClr val="dk1"/>
              </a:buClr>
              <a:buSzPts val="2250"/>
            </a:pPr>
            <a:r>
              <a:rPr lang="en-US" sz="3600" b="1" dirty="0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營運</a:t>
            </a:r>
            <a:r>
              <a:rPr lang="en-US" sz="3600" b="1" dirty="0" err="1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不間斷</a:t>
            </a:r>
            <a:r>
              <a:rPr lang="zh-TW" altLang="en-US" sz="36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之</a:t>
            </a:r>
            <a:r>
              <a:rPr lang="en-US" sz="3600" b="1" dirty="0" err="1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韌體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升</a:t>
            </a:r>
            <a:r>
              <a:rPr lang="zh-TW" altLang="en-US" sz="36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級</a:t>
            </a:r>
            <a:endParaRPr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高可用韌體更新</a:t>
            </a:r>
            <a:endParaRPr lang="zh-TW" altLang="en-US" dirty="0"/>
          </a:p>
        </p:txBody>
      </p:sp>
      <p:sp>
        <p:nvSpPr>
          <p:cNvPr id="8" name="Shape 628"/>
          <p:cNvSpPr/>
          <p:nvPr/>
        </p:nvSpPr>
        <p:spPr>
          <a:xfrm flipH="1">
            <a:off x="6567896" y="1048544"/>
            <a:ext cx="1684370" cy="1171163"/>
          </a:xfrm>
          <a:prstGeom prst="wedgeEllipseCallout">
            <a:avLst>
              <a:gd name="adj1" fmla="val 48895"/>
              <a:gd name="adj2" fmla="val 73986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sz="1800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Update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"/>
              <a:buFont typeface="Gill Sans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Firmware</a:t>
            </a:r>
            <a:endParaRPr sz="18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Gill Sans"/>
              <a:sym typeface="Gill Sans"/>
            </a:endParaRPr>
          </a:p>
        </p:txBody>
      </p:sp>
      <p:pic>
        <p:nvPicPr>
          <p:cNvPr id="9" name="Shape 399" descr="P12.png"/>
          <p:cNvPicPr preferRelativeResize="0">
            <a:picLocks noChangeAspect="1" noChangeArrowheads="1"/>
          </p:cNvPicPr>
          <p:nvPr/>
        </p:nvPicPr>
        <p:blipFill>
          <a:blip r:embed="rId4"/>
          <a:srcRect l="34235" t="77753" r="34175"/>
          <a:stretch>
            <a:fillRect/>
          </a:stretch>
        </p:blipFill>
        <p:spPr bwMode="auto">
          <a:xfrm rot="11628647" flipH="1">
            <a:off x="4353479" y="2515893"/>
            <a:ext cx="1407574" cy="64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圓角矩形 17"/>
          <p:cNvSpPr/>
          <p:nvPr/>
        </p:nvSpPr>
        <p:spPr>
          <a:xfrm>
            <a:off x="3103927" y="3322040"/>
            <a:ext cx="914400" cy="1174459"/>
          </a:xfrm>
          <a:prstGeom prst="roundRect">
            <a:avLst/>
          </a:prstGeom>
          <a:solidFill>
            <a:srgbClr val="00B0F0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0429" y="3759108"/>
            <a:ext cx="511730" cy="380148"/>
          </a:xfrm>
          <a:prstGeom prst="rect">
            <a:avLst/>
          </a:prstGeom>
        </p:spPr>
      </p:pic>
      <p:pic>
        <p:nvPicPr>
          <p:cNvPr id="16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312797" y="3596993"/>
            <a:ext cx="465476" cy="628678"/>
          </a:xfrm>
          <a:prstGeom prst="rect">
            <a:avLst/>
          </a:prstGeom>
          <a:noFill/>
        </p:spPr>
      </p:pic>
      <p:grpSp>
        <p:nvGrpSpPr>
          <p:cNvPr id="17" name="群組 16"/>
          <p:cNvGrpSpPr/>
          <p:nvPr/>
        </p:nvGrpSpPr>
        <p:grpSpPr>
          <a:xfrm>
            <a:off x="5675328" y="2199048"/>
            <a:ext cx="1151400" cy="770655"/>
            <a:chOff x="6103166" y="2341661"/>
            <a:chExt cx="754427" cy="504953"/>
          </a:xfrm>
        </p:grpSpPr>
        <p:pic>
          <p:nvPicPr>
            <p:cNvPr id="11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34235" t="77753" r="34175"/>
            <a:stretch>
              <a:fillRect/>
            </a:stretch>
          </p:blipFill>
          <p:spPr bwMode="auto">
            <a:xfrm rot="19150905" flipH="1" flipV="1">
              <a:off x="6103166" y="2341661"/>
              <a:ext cx="602628" cy="352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34235" t="77753" r="34175"/>
            <a:stretch>
              <a:fillRect/>
            </a:stretch>
          </p:blipFill>
          <p:spPr bwMode="auto">
            <a:xfrm rot="8408379" flipH="1" flipV="1">
              <a:off x="6254965" y="2493850"/>
              <a:ext cx="602628" cy="352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Shape 83"/>
          <p:cNvSpPr/>
          <p:nvPr/>
        </p:nvSpPr>
        <p:spPr>
          <a:xfrm rot="16200000">
            <a:off x="348768" y="2550254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83"/>
          <p:cNvSpPr/>
          <p:nvPr/>
        </p:nvSpPr>
        <p:spPr>
          <a:xfrm rot="5400000">
            <a:off x="3194035" y="1503028"/>
            <a:ext cx="349853" cy="34985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002060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3272194" y="998291"/>
            <a:ext cx="4587007" cy="2081106"/>
            <a:chOff x="3272194" y="1227327"/>
            <a:chExt cx="4587007" cy="1684289"/>
          </a:xfrm>
        </p:grpSpPr>
        <p:pic>
          <p:nvPicPr>
            <p:cNvPr id="705" name="Shape 705" descr="41631081_xxl-filtered.jpeg"/>
            <p:cNvPicPr preferRelativeResize="0"/>
            <p:nvPr/>
          </p:nvPicPr>
          <p:blipFill rotWithShape="1">
            <a:blip r:embed="rId3">
              <a:alphaModFix/>
            </a:blip>
            <a:srcRect t="11762"/>
            <a:stretch/>
          </p:blipFill>
          <p:spPr>
            <a:xfrm>
              <a:off x="3272194" y="1227327"/>
              <a:ext cx="2266282" cy="1684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Shape 706" descr="41631081_xxl-filtered.jpeg"/>
            <p:cNvPicPr preferRelativeResize="0"/>
            <p:nvPr/>
          </p:nvPicPr>
          <p:blipFill rotWithShape="1">
            <a:blip r:embed="rId4">
              <a:alphaModFix/>
            </a:blip>
            <a:srcRect t="11762"/>
            <a:stretch/>
          </p:blipFill>
          <p:spPr>
            <a:xfrm>
              <a:off x="5621968" y="1236852"/>
              <a:ext cx="2237233" cy="16747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Shape 708" descr="pasted-image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7701" y="2647746"/>
            <a:ext cx="1375172" cy="340221"/>
          </a:xfrm>
          <a:prstGeom prst="rect">
            <a:avLst/>
          </a:prstGeom>
          <a:noFill/>
          <a:ln>
            <a:noFill/>
          </a:ln>
          <a:effectLst>
            <a:outerShdw blurRad="76200" dist="51384" dir="5400000" algn="ctr" rotWithShape="0">
              <a:srgbClr val="000000">
                <a:alpha val="49410"/>
              </a:srgbClr>
            </a:outerShdw>
          </a:effectLst>
        </p:spPr>
      </p:pic>
      <p:pic>
        <p:nvPicPr>
          <p:cNvPr id="709" name="Shape 709" descr="pasted-image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7713" y="2370527"/>
            <a:ext cx="1375172" cy="346919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Shape 711"/>
          <p:cNvSpPr/>
          <p:nvPr/>
        </p:nvSpPr>
        <p:spPr>
          <a:xfrm>
            <a:off x="3277106" y="3078949"/>
            <a:ext cx="2261400" cy="1482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12" name="Shape 712"/>
          <p:cNvSpPr/>
          <p:nvPr/>
        </p:nvSpPr>
        <p:spPr>
          <a:xfrm>
            <a:off x="5621967" y="3078949"/>
            <a:ext cx="2237100" cy="1482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15" name="Shape 715"/>
          <p:cNvSpPr/>
          <p:nvPr/>
        </p:nvSpPr>
        <p:spPr>
          <a:xfrm>
            <a:off x="3555146" y="3045879"/>
            <a:ext cx="1939200" cy="134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indent="-64293">
              <a:spcBef>
                <a:spcPts val="1200"/>
              </a:spcBef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Intel</a:t>
            </a:r>
            <a:r>
              <a:rPr lang="en-US" sz="1200" b="1" baseline="30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®</a:t>
            </a: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Xeon</a:t>
            </a:r>
            <a:r>
              <a:rPr lang="en-US" sz="1200" b="1" baseline="30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®</a:t>
            </a:r>
            <a:endParaRPr lang="en-US" sz="1200" b="1" i="0" u="none" strike="noStrike" cap="none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R="0" lvl="0" indent="-64293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 E5 </a:t>
            </a:r>
            <a:r>
              <a:rPr lang="en-US" sz="12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雙主動控制器</a:t>
            </a:r>
            <a:endParaRPr sz="12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64293" marR="0" lvl="0" indent="-6429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40GbE </a:t>
            </a:r>
            <a:r>
              <a:rPr lang="en-US" sz="1200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讀寫</a:t>
            </a:r>
            <a:endParaRPr lang="en-US" sz="12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4293" marR="0" lvl="0" indent="-6429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96G </a:t>
            </a:r>
            <a:r>
              <a:rPr 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Memory</a:t>
            </a:r>
            <a:endParaRPr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6" name="Shape 716"/>
          <p:cNvSpPr/>
          <p:nvPr/>
        </p:nvSpPr>
        <p:spPr>
          <a:xfrm>
            <a:off x="5774497" y="2905155"/>
            <a:ext cx="1940700" cy="177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>
              <a:spcBef>
                <a:spcPts val="600"/>
              </a:spcBef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Intel</a:t>
            </a:r>
            <a:r>
              <a:rPr lang="en-US" sz="1200" b="1" baseline="30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® </a:t>
            </a: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Xeon</a:t>
            </a:r>
            <a:r>
              <a:rPr lang="en-US" sz="1200" b="1" baseline="30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 ®</a:t>
            </a: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D </a:t>
            </a:r>
            <a:r>
              <a:rPr lang="en-US" sz="12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處理器</a:t>
            </a:r>
            <a:endParaRPr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Up </a:t>
            </a:r>
            <a:r>
              <a:rPr lang="en-US" sz="12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to 128G DDR4 </a:t>
            </a: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</a:t>
            </a:r>
          </a:p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Memory</a:t>
            </a:r>
            <a:endParaRPr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QES </a:t>
            </a:r>
            <a:r>
              <a:rPr 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 QTS </a:t>
            </a:r>
            <a:r>
              <a:rPr lang="en-US" sz="12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雙系統選項</a:t>
            </a:r>
            <a:endParaRPr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Gill Sans"/>
              <a:buChar char="•"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 40GbE </a:t>
            </a:r>
            <a:r>
              <a:rPr lang="en-US" sz="12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讀寫</a:t>
            </a:r>
            <a:endParaRPr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8" name="Shape 718" descr="ES1640dc v2_Front.png"/>
          <p:cNvPicPr preferRelativeResize="0"/>
          <p:nvPr/>
        </p:nvPicPr>
        <p:blipFill rotWithShape="1">
          <a:blip r:embed="rId7">
            <a:alphaModFix/>
          </a:blip>
          <a:srcRect b="22988"/>
          <a:stretch/>
        </p:blipFill>
        <p:spPr>
          <a:xfrm>
            <a:off x="3542913" y="2294329"/>
            <a:ext cx="1440420" cy="693618"/>
          </a:xfrm>
          <a:prstGeom prst="rect">
            <a:avLst/>
          </a:prstGeom>
          <a:noFill/>
          <a:ln>
            <a:noFill/>
          </a:ln>
          <a:effectLst>
            <a:outerShdw blurRad="355600" dist="12700" dir="10800000" algn="ctr" rotWithShape="0">
              <a:srgbClr val="000000">
                <a:alpha val="74510"/>
              </a:srgbClr>
            </a:outerShdw>
          </a:effectLst>
        </p:spPr>
      </p:pic>
      <p:grpSp>
        <p:nvGrpSpPr>
          <p:cNvPr id="27" name="群組 26"/>
          <p:cNvGrpSpPr/>
          <p:nvPr/>
        </p:nvGrpSpPr>
        <p:grpSpPr>
          <a:xfrm>
            <a:off x="385894" y="1157088"/>
            <a:ext cx="2632647" cy="2070206"/>
            <a:chOff x="0" y="1837189"/>
            <a:chExt cx="2632647" cy="1752876"/>
          </a:xfrm>
        </p:grpSpPr>
        <p:sp>
          <p:nvSpPr>
            <p:cNvPr id="703" name="Shape 703"/>
            <p:cNvSpPr/>
            <p:nvPr/>
          </p:nvSpPr>
          <p:spPr>
            <a:xfrm>
              <a:off x="44113" y="1837189"/>
              <a:ext cx="2588534" cy="874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C8C8C"/>
                </a:buClr>
                <a:buSzPts val="492"/>
                <a:buFont typeface="Arimo"/>
                <a:buNone/>
              </a:pPr>
              <a:r>
                <a:rPr lang="en-US" sz="28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企業</a:t>
              </a:r>
              <a:r>
                <a:rPr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級</a:t>
              </a:r>
              <a:endParaRPr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92"/>
                <a:buFont typeface="Arimo"/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QES儲存系統</a:t>
              </a:r>
              <a:endParaRPr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4" name="Shape 704"/>
            <p:cNvSpPr/>
            <p:nvPr/>
          </p:nvSpPr>
          <p:spPr>
            <a:xfrm>
              <a:off x="0" y="3057541"/>
              <a:ext cx="2632551" cy="532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171"/>
                </a:buClr>
                <a:buSzPts val="352"/>
                <a:buFont typeface="Arimo"/>
                <a:buNone/>
              </a:pPr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高效能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171"/>
                </a:buClr>
                <a:buSzPts val="352"/>
                <a:buFont typeface="Arimo"/>
                <a:buNone/>
              </a:pPr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高性價比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171"/>
                </a:buClr>
                <a:buSzPts val="352"/>
                <a:buFont typeface="Arimo"/>
                <a:buNone/>
              </a:pPr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企業儲存的最佳選擇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17" name="Shape 717"/>
            <p:cNvCxnSpPr/>
            <p:nvPr/>
          </p:nvCxnSpPr>
          <p:spPr>
            <a:xfrm flipV="1">
              <a:off x="187331" y="2793723"/>
              <a:ext cx="2445220" cy="212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9" name="Shape 719"/>
          <p:cNvSpPr/>
          <p:nvPr/>
        </p:nvSpPr>
        <p:spPr>
          <a:xfrm>
            <a:off x="179512" y="392054"/>
            <a:ext cx="87129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DAF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企業儲存的最佳選項</a:t>
            </a:r>
            <a:endParaRPr lang="zh-TW" altLang="en-US" dirty="0"/>
          </a:p>
        </p:txBody>
      </p:sp>
      <p:pic>
        <p:nvPicPr>
          <p:cNvPr id="23" name="Shape 609" descr="xeon_d_rgb_300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7891" y="2676088"/>
            <a:ext cx="426712" cy="29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609" descr="xeon_d_rgb_300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03983" y="2652319"/>
            <a:ext cx="426712" cy="29704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圓角矩形 27"/>
          <p:cNvSpPr/>
          <p:nvPr/>
        </p:nvSpPr>
        <p:spPr>
          <a:xfrm>
            <a:off x="3651775" y="1986714"/>
            <a:ext cx="1199626" cy="27683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3" name="Shape 713"/>
          <p:cNvSpPr/>
          <p:nvPr/>
        </p:nvSpPr>
        <p:spPr>
          <a:xfrm>
            <a:off x="3162749" y="1108033"/>
            <a:ext cx="2366681" cy="70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SzPts val="239"/>
            </a:pPr>
            <a:r>
              <a:rPr lang="en-US" sz="2000" b="1" dirty="0" smtClean="0">
                <a:solidFill>
                  <a:srgbClr val="002060"/>
                </a:solidFill>
                <a:ea typeface="Microsoft YaHei" panose="020B0503020204020204" pitchFamily="34" charset="-122"/>
                <a:cs typeface="Arimo"/>
                <a:sym typeface="Arimo"/>
              </a:rPr>
              <a:t>ES1640dc v2</a:t>
            </a:r>
            <a:endParaRPr lang="en-US" sz="1200" dirty="0" smtClean="0">
              <a:solidFill>
                <a:srgbClr val="002060"/>
              </a:solidFill>
              <a:ea typeface="Microsoft YaHei" panose="020B0503020204020204" pitchFamily="34" charset="-122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承</a:t>
            </a:r>
            <a:r>
              <a:rPr lang="en-US" b="1" dirty="0" err="1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mo"/>
                <a:sym typeface="Arimo"/>
              </a:rPr>
              <a:t>載關鍵任務的高可用儲存</a:t>
            </a:r>
            <a:endParaRPr lang="en-US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endParaRPr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5806578" y="1997978"/>
            <a:ext cx="1766805" cy="27683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4" name="Shape 714"/>
          <p:cNvSpPr/>
          <p:nvPr/>
        </p:nvSpPr>
        <p:spPr>
          <a:xfrm>
            <a:off x="5687345" y="1098959"/>
            <a:ext cx="1964100" cy="114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TES-x85U Series</a:t>
            </a:r>
            <a:endParaRPr sz="1800" b="1" i="0" u="none" strike="noStrike" cap="none" dirty="0">
              <a:solidFill>
                <a:srgbClr val="002060"/>
              </a:solidFill>
              <a:latin typeface="+mn-lt"/>
              <a:ea typeface="Microsoft YaHei" panose="020B0503020204020204" pitchFamily="34" charset="-122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TES-1885U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TES-3085U</a:t>
            </a:r>
            <a:endParaRPr sz="1600" b="1" dirty="0">
              <a:solidFill>
                <a:srgbClr val="002060"/>
              </a:solidFill>
              <a:latin typeface="+mn-lt"/>
              <a:ea typeface="Microsoft JhengHei" panose="020B0604030504040204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9"/>
              <a:buFont typeface="Arimo"/>
              <a:buNone/>
            </a:pPr>
            <a:r>
              <a:rPr lang="en-US" b="0" i="0" u="none" strike="noStrike" cap="none" dirty="0">
                <a:solidFill>
                  <a:srgbClr val="C00000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 </a:t>
            </a:r>
            <a:r>
              <a:rPr lang="en-US" altLang="zh-TW" b="1" i="0" u="none" strike="noStrike" cap="none" dirty="0" smtClean="0">
                <a:solidFill>
                  <a:schemeClr val="bg1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(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QTS </a:t>
            </a:r>
            <a:r>
              <a:rPr lang="en-US" b="1" dirty="0">
                <a:solidFill>
                  <a:schemeClr val="bg1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/ Q</a:t>
            </a:r>
            <a:r>
              <a:rPr lang="en-US" b="1" i="0" u="none" strike="noStrike" cap="none" dirty="0">
                <a:solidFill>
                  <a:schemeClr val="bg1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ES </a:t>
            </a:r>
            <a:r>
              <a:rPr lang="en-US" b="1" i="0" u="none" strike="noStrike" cap="none" dirty="0" smtClean="0">
                <a:solidFill>
                  <a:schemeClr val="bg1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Ready</a:t>
            </a:r>
            <a:r>
              <a:rPr lang="en-US" altLang="zh-TW" b="1" i="0" u="none" strike="noStrike" cap="none" dirty="0" smtClean="0">
                <a:solidFill>
                  <a:schemeClr val="bg1"/>
                </a:solidFill>
                <a:latin typeface="+mn-lt"/>
                <a:ea typeface="Microsoft YaHei" panose="020B0503020204020204" pitchFamily="34" charset="-122"/>
                <a:cs typeface="Arimo"/>
                <a:sym typeface="Arimo"/>
              </a:rPr>
              <a:t>)</a:t>
            </a:r>
            <a:endParaRPr b="1" i="0" u="none" strike="noStrike" cap="none" dirty="0">
              <a:solidFill>
                <a:schemeClr val="bg1"/>
              </a:solidFill>
              <a:latin typeface="+mn-lt"/>
              <a:ea typeface="Microsoft YaHei" panose="020B0503020204020204" pitchFamily="34" charset="-122"/>
              <a:cs typeface="Arimo"/>
              <a:sym typeface="Arimo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614320" y="1966039"/>
            <a:ext cx="1269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2600"/>
              </a:buClr>
              <a:buSzPts val="239"/>
            </a:pPr>
            <a:r>
              <a:rPr lang="en-US" b="1" dirty="0" smtClean="0">
                <a:solidFill>
                  <a:schemeClr val="bg1"/>
                </a:solidFill>
                <a:ea typeface="Microsoft YaHei" panose="020B0503020204020204" pitchFamily="34" charset="-122"/>
                <a:cs typeface="Arimo"/>
                <a:sym typeface="Arimo"/>
              </a:rPr>
              <a:t>(QES Ready</a:t>
            </a:r>
            <a:r>
              <a:rPr lang="en-US" altLang="zh-TW" b="1" dirty="0" smtClean="0">
                <a:solidFill>
                  <a:schemeClr val="bg1"/>
                </a:solidFill>
                <a:ea typeface="Microsoft YaHei" panose="020B0503020204020204" pitchFamily="34" charset="-122"/>
                <a:cs typeface="Arimo"/>
                <a:sym typeface="Arimo"/>
              </a:rPr>
              <a:t>)</a:t>
            </a:r>
            <a:endParaRPr lang="en-US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179512" y="415174"/>
            <a:ext cx="87129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完美的企業儲存架構</a:t>
            </a:r>
            <a:endParaRPr lang="zh-TW" altLang="en-US" dirty="0"/>
          </a:p>
        </p:txBody>
      </p:sp>
      <p:grpSp>
        <p:nvGrpSpPr>
          <p:cNvPr id="30" name="群組 29"/>
          <p:cNvGrpSpPr/>
          <p:nvPr/>
        </p:nvGrpSpPr>
        <p:grpSpPr>
          <a:xfrm>
            <a:off x="1021665" y="1373529"/>
            <a:ext cx="6542911" cy="3231615"/>
            <a:chOff x="1021665" y="1483275"/>
            <a:chExt cx="6542911" cy="3429900"/>
          </a:xfrm>
        </p:grpSpPr>
        <p:sp>
          <p:nvSpPr>
            <p:cNvPr id="31" name="Shape 702"/>
            <p:cNvSpPr/>
            <p:nvPr/>
          </p:nvSpPr>
          <p:spPr>
            <a:xfrm>
              <a:off x="4714876" y="1483275"/>
              <a:ext cx="2849700" cy="3429900"/>
            </a:xfrm>
            <a:prstGeom prst="rect">
              <a:avLst/>
            </a:prstGeom>
            <a:solidFill>
              <a:srgbClr val="00B0F0">
                <a:alpha val="15000"/>
              </a:srgbClr>
            </a:solidFill>
            <a:ln w="25400" cap="flat" cmpd="sng">
              <a:noFill/>
              <a:prstDash val="sysDash"/>
              <a:miter lim="400000"/>
              <a:headEnd type="none" w="med" len="med"/>
              <a:tailEnd type="none" w="med" len="med"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682"/>
            <p:cNvSpPr/>
            <p:nvPr/>
          </p:nvSpPr>
          <p:spPr>
            <a:xfrm>
              <a:off x="1021665" y="1483275"/>
              <a:ext cx="2849700" cy="3429900"/>
            </a:xfrm>
            <a:prstGeom prst="rect">
              <a:avLst/>
            </a:prstGeom>
            <a:solidFill>
              <a:srgbClr val="00B0F0">
                <a:alpha val="15000"/>
              </a:srgbClr>
            </a:solidFill>
            <a:ln w="25400" cap="flat" cmpd="sng">
              <a:noFill/>
              <a:prstDash val="sysDash"/>
              <a:miter lim="400000"/>
              <a:headEnd type="none" w="med" len="med"/>
              <a:tailEnd type="none" w="med" len="med"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Shape 6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29051" y="3386729"/>
            <a:ext cx="2157095" cy="114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6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98160" y="3319260"/>
            <a:ext cx="2157095" cy="114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686" descr="pasted-image.pdf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55685" y="1577240"/>
            <a:ext cx="2514575" cy="1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691"/>
          <p:cNvSpPr/>
          <p:nvPr/>
        </p:nvSpPr>
        <p:spPr>
          <a:xfrm>
            <a:off x="1464865" y="3390698"/>
            <a:ext cx="1894800" cy="2925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563"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企業應用服務</a:t>
            </a:r>
            <a:endParaRPr lang="zh-TW" altLang="en-US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Gill Sans"/>
              <a:sym typeface="Gill Sans"/>
            </a:endParaRPr>
          </a:p>
        </p:txBody>
      </p:sp>
      <p:sp>
        <p:nvSpPr>
          <p:cNvPr id="39" name="Shape 693"/>
          <p:cNvSpPr/>
          <p:nvPr/>
        </p:nvSpPr>
        <p:spPr>
          <a:xfrm>
            <a:off x="1464865" y="3732579"/>
            <a:ext cx="1894800" cy="279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125"/>
            </a:pPr>
            <a:r>
              <a:rPr lang="zh-TW" altLang="en-US" b="1" dirty="0" smtClean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Gill Sans"/>
                <a:sym typeface="Gill Sans"/>
              </a:rPr>
              <a:t>運算伺服器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84" name="群組 83"/>
          <p:cNvGrpSpPr/>
          <p:nvPr/>
        </p:nvGrpSpPr>
        <p:grpSpPr>
          <a:xfrm>
            <a:off x="2214547" y="2676506"/>
            <a:ext cx="4186590" cy="601086"/>
            <a:chOff x="2214547" y="2747756"/>
            <a:chExt cx="4186590" cy="428628"/>
          </a:xfrm>
        </p:grpSpPr>
        <p:sp>
          <p:nvSpPr>
            <p:cNvPr id="41" name="Shape 701"/>
            <p:cNvSpPr/>
            <p:nvPr/>
          </p:nvSpPr>
          <p:spPr>
            <a:xfrm rot="16200000">
              <a:off x="2187375" y="2774928"/>
              <a:ext cx="428627" cy="3742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701"/>
            <p:cNvSpPr/>
            <p:nvPr/>
          </p:nvSpPr>
          <p:spPr>
            <a:xfrm rot="5400000">
              <a:off x="5999682" y="2774929"/>
              <a:ext cx="428627" cy="3742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Shape 691"/>
          <p:cNvSpPr/>
          <p:nvPr/>
        </p:nvSpPr>
        <p:spPr>
          <a:xfrm>
            <a:off x="5233974" y="3319260"/>
            <a:ext cx="1894800" cy="2925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563"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企業應用服務</a:t>
            </a:r>
            <a:endParaRPr lang="zh-TW" altLang="en-US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Gill Sans"/>
              <a:sym typeface="Gill Sans"/>
            </a:endParaRPr>
          </a:p>
        </p:txBody>
      </p:sp>
      <p:sp>
        <p:nvSpPr>
          <p:cNvPr id="44" name="Shape 693"/>
          <p:cNvSpPr/>
          <p:nvPr/>
        </p:nvSpPr>
        <p:spPr>
          <a:xfrm>
            <a:off x="5233974" y="3661141"/>
            <a:ext cx="1894800" cy="279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125"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Gill Sans"/>
                <a:sym typeface="Gill Sans"/>
              </a:rPr>
              <a:t>運算伺服器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5241036" y="1601332"/>
            <a:ext cx="1976932" cy="582327"/>
            <a:chOff x="6000760" y="1711078"/>
            <a:chExt cx="1976932" cy="582327"/>
          </a:xfrm>
        </p:grpSpPr>
        <p:sp>
          <p:nvSpPr>
            <p:cNvPr id="46" name="Shape 699"/>
            <p:cNvSpPr/>
            <p:nvPr/>
          </p:nvSpPr>
          <p:spPr>
            <a:xfrm>
              <a:off x="7000892" y="1714494"/>
              <a:ext cx="976800" cy="239100"/>
            </a:xfrm>
            <a:prstGeom prst="rect">
              <a:avLst/>
            </a:prstGeom>
            <a:solidFill>
              <a:srgbClr val="0070C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err="1">
                  <a:latin typeface="微軟正黑體" pitchFamily="34" charset="-120"/>
                  <a:ea typeface="微軟正黑體" pitchFamily="34" charset="-120"/>
                </a:rPr>
                <a:t>資料儲存</a:t>
              </a:r>
              <a:endParaRPr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7" name="Shape 700"/>
            <p:cNvSpPr/>
            <p:nvPr/>
          </p:nvSpPr>
          <p:spPr>
            <a:xfrm>
              <a:off x="7000892" y="2019294"/>
              <a:ext cx="976800" cy="239100"/>
            </a:xfrm>
            <a:prstGeom prst="rect">
              <a:avLst/>
            </a:prstGeom>
            <a:solidFill>
              <a:srgbClr val="0070C0"/>
            </a:solidFill>
            <a:ln w="190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err="1">
                  <a:latin typeface="微軟正黑體" pitchFamily="34" charset="-120"/>
                  <a:ea typeface="微軟正黑體" pitchFamily="34" charset="-120"/>
                </a:rPr>
                <a:t>資料保護</a:t>
              </a:r>
              <a:endParaRPr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48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0760" y="1711078"/>
              <a:ext cx="428628" cy="578911"/>
            </a:xfrm>
            <a:prstGeom prst="rect">
              <a:avLst/>
            </a:prstGeom>
            <a:noFill/>
          </p:spPr>
        </p:pic>
        <p:pic>
          <p:nvPicPr>
            <p:cNvPr id="49" name="Picture 4" descr="C:\Users\user\Desktop\RAID 50.60 進階功能介紹\未命名3-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0826" y="1714494"/>
              <a:ext cx="428628" cy="578911"/>
            </a:xfrm>
            <a:prstGeom prst="rect">
              <a:avLst/>
            </a:prstGeom>
            <a:noFill/>
          </p:spPr>
        </p:pic>
      </p:grpSp>
      <p:sp>
        <p:nvSpPr>
          <p:cNvPr id="55" name="Shape 701"/>
          <p:cNvSpPr/>
          <p:nvPr/>
        </p:nvSpPr>
        <p:spPr>
          <a:xfrm>
            <a:off x="3598363" y="1962473"/>
            <a:ext cx="1357322" cy="9079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資料移轉</a:t>
            </a:r>
          </a:p>
        </p:txBody>
      </p:sp>
      <p:sp>
        <p:nvSpPr>
          <p:cNvPr id="82" name="Shape 726"/>
          <p:cNvSpPr/>
          <p:nvPr/>
        </p:nvSpPr>
        <p:spPr>
          <a:xfrm>
            <a:off x="1284515" y="1080496"/>
            <a:ext cx="22494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2400" b="1" dirty="0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Gill Sans"/>
                <a:sym typeface="Gill Sans"/>
              </a:rPr>
              <a:t>主要機房</a:t>
            </a:r>
            <a:endParaRPr sz="24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0" name="Shape 718" descr="ES1640dc v2_Front.png"/>
          <p:cNvPicPr preferRelativeResize="0"/>
          <p:nvPr/>
        </p:nvPicPr>
        <p:blipFill rotWithShape="1">
          <a:blip r:embed="rId6">
            <a:alphaModFix/>
          </a:blip>
          <a:srcRect b="22988"/>
          <a:stretch/>
        </p:blipFill>
        <p:spPr>
          <a:xfrm>
            <a:off x="1065199" y="1659926"/>
            <a:ext cx="2485693" cy="1040634"/>
          </a:xfrm>
          <a:prstGeom prst="rect">
            <a:avLst/>
          </a:prstGeom>
          <a:noFill/>
          <a:ln>
            <a:noFill/>
          </a:ln>
          <a:effectLst>
            <a:outerShdw blurRad="355600" dist="12700" dir="10800000" algn="ctr" rotWithShape="0">
              <a:srgbClr val="000000">
                <a:alpha val="74510"/>
              </a:srgbClr>
            </a:outerShdw>
          </a:effectLst>
        </p:spPr>
      </p:pic>
      <p:sp>
        <p:nvSpPr>
          <p:cNvPr id="83" name="Shape 742"/>
          <p:cNvSpPr/>
          <p:nvPr/>
        </p:nvSpPr>
        <p:spPr>
          <a:xfrm>
            <a:off x="4936177" y="1092371"/>
            <a:ext cx="22494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Gill Sans"/>
              <a:buNone/>
            </a:pPr>
            <a:r>
              <a:rPr lang="en-US" sz="2400" b="1" dirty="0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Gill Sans"/>
                <a:sym typeface="Gill Sans"/>
              </a:rPr>
              <a:t>備援機房</a:t>
            </a:r>
            <a:endParaRPr sz="24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" name="Shape 699"/>
          <p:cNvSpPr/>
          <p:nvPr/>
        </p:nvSpPr>
        <p:spPr>
          <a:xfrm>
            <a:off x="2357421" y="1551520"/>
            <a:ext cx="976800" cy="239100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資料儲存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Shape 700"/>
          <p:cNvSpPr/>
          <p:nvPr/>
        </p:nvSpPr>
        <p:spPr>
          <a:xfrm>
            <a:off x="2357421" y="1856320"/>
            <a:ext cx="976800" cy="239100"/>
          </a:xfrm>
          <a:prstGeom prst="rect">
            <a:avLst/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資料保護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8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89" y="1548104"/>
            <a:ext cx="428628" cy="578911"/>
          </a:xfrm>
          <a:prstGeom prst="rect">
            <a:avLst/>
          </a:prstGeom>
          <a:noFill/>
        </p:spPr>
      </p:pic>
      <p:pic>
        <p:nvPicPr>
          <p:cNvPr id="59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5" y="1551520"/>
            <a:ext cx="428628" cy="5789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母片_(ZH+EN)z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標題 8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</a:rPr>
              <a:t>一窺 </a:t>
            </a:r>
            <a:r>
              <a:rPr lang="en-US" altLang="zh-TW" dirty="0" smtClean="0">
                <a:solidFill>
                  <a:schemeClr val="lt1"/>
                </a:solidFill>
              </a:rPr>
              <a:t>IT </a:t>
            </a:r>
            <a:r>
              <a:rPr lang="zh-TW" altLang="en-US" dirty="0" smtClean="0">
                <a:solidFill>
                  <a:schemeClr val="lt1"/>
                </a:solidFill>
              </a:rPr>
              <a:t>機房的秘密</a:t>
            </a:r>
            <a:endParaRPr lang="zh-TW" altLang="en-US" dirty="0"/>
          </a:p>
        </p:txBody>
      </p:sp>
      <p:grpSp>
        <p:nvGrpSpPr>
          <p:cNvPr id="21" name="群組 20"/>
          <p:cNvGrpSpPr/>
          <p:nvPr/>
        </p:nvGrpSpPr>
        <p:grpSpPr>
          <a:xfrm>
            <a:off x="1181342" y="704325"/>
            <a:ext cx="7145619" cy="4196474"/>
            <a:chOff x="1496293" y="846257"/>
            <a:chExt cx="6515717" cy="3826545"/>
          </a:xfrm>
        </p:grpSpPr>
        <p:pic>
          <p:nvPicPr>
            <p:cNvPr id="84" name="圖片 83" descr="VDI-architecture---VMware-Horizon-View_no-wor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293" y="846257"/>
              <a:ext cx="6471047" cy="3826545"/>
            </a:xfrm>
            <a:prstGeom prst="rect">
              <a:avLst/>
            </a:prstGeom>
          </p:spPr>
        </p:pic>
        <p:sp>
          <p:nvSpPr>
            <p:cNvPr id="85" name="Shape 136"/>
            <p:cNvSpPr/>
            <p:nvPr/>
          </p:nvSpPr>
          <p:spPr>
            <a:xfrm>
              <a:off x="3250412" y="3670996"/>
              <a:ext cx="648000" cy="486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CRM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86" name="Shape 139"/>
            <p:cNvSpPr/>
            <p:nvPr/>
          </p:nvSpPr>
          <p:spPr>
            <a:xfrm>
              <a:off x="2218189" y="2571477"/>
              <a:ext cx="702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SQL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Database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87" name="Shape 143"/>
            <p:cNvSpPr/>
            <p:nvPr/>
          </p:nvSpPr>
          <p:spPr>
            <a:xfrm>
              <a:off x="4406904" y="2527747"/>
              <a:ext cx="540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dk1"/>
                  </a:solidFill>
                  <a:latin typeface="+mj-lt"/>
                  <a:ea typeface="微軟正黑體" pitchFamily="34" charset="-120"/>
                  <a:sym typeface="Arial"/>
                </a:rPr>
                <a:t>EIP</a:t>
              </a:r>
              <a:endParaRPr sz="1000" b="1" i="0" u="none" strike="noStrike" cap="none" dirty="0">
                <a:solidFill>
                  <a:schemeClr val="dk1"/>
                </a:solidFill>
                <a:latin typeface="+mj-lt"/>
                <a:ea typeface="微軟正黑體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dk1"/>
                  </a:solidFill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88" name="Shape 149"/>
            <p:cNvSpPr/>
            <p:nvPr/>
          </p:nvSpPr>
          <p:spPr>
            <a:xfrm>
              <a:off x="1511430" y="3691565"/>
              <a:ext cx="916314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Domain 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Controller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89" name="Shape 159"/>
            <p:cNvSpPr/>
            <p:nvPr/>
          </p:nvSpPr>
          <p:spPr>
            <a:xfrm>
              <a:off x="5168837" y="3691565"/>
              <a:ext cx="540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 err="1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ESXi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hosts</a:t>
              </a:r>
              <a:endParaRPr sz="1000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90" name="Shape 162"/>
            <p:cNvSpPr/>
            <p:nvPr/>
          </p:nvSpPr>
          <p:spPr>
            <a:xfrm>
              <a:off x="6499710" y="1834177"/>
              <a:ext cx="843671" cy="540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Virtual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Desktop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1" name="Shape 163"/>
            <p:cNvSpPr/>
            <p:nvPr/>
          </p:nvSpPr>
          <p:spPr>
            <a:xfrm>
              <a:off x="4195636" y="3763003"/>
              <a:ext cx="702000" cy="378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 err="1">
                  <a:solidFill>
                    <a:schemeClr val="tx1"/>
                  </a:solidFill>
                  <a:latin typeface="+mj-lt"/>
                  <a:ea typeface="微軟正黑體" pitchFamily="34" charset="-120"/>
                  <a:sym typeface="Arial"/>
                </a:rPr>
                <a:t>vCenter</a:t>
              </a:r>
              <a:endParaRPr sz="1000" b="1" i="0" u="none" strike="noStrike" cap="none" dirty="0">
                <a:solidFill>
                  <a:schemeClr val="tx1"/>
                </a:solidFill>
                <a:latin typeface="+mj-lt"/>
                <a:ea typeface="微軟正黑體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dirty="0">
                <a:solidFill>
                  <a:schemeClr val="tx1"/>
                </a:solidFill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000" b="1" i="0" u="none" strike="noStrike" cap="none" dirty="0">
                <a:solidFill>
                  <a:srgbClr val="7F7F7F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2" name="Shape 169"/>
            <p:cNvSpPr/>
            <p:nvPr/>
          </p:nvSpPr>
          <p:spPr>
            <a:xfrm>
              <a:off x="6642586" y="2334243"/>
              <a:ext cx="571504" cy="35719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View </a:t>
              </a:r>
              <a:endParaRPr lang="en-US" sz="10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Agent</a:t>
              </a:r>
              <a:endParaRPr sz="1600" b="1" dirty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93" name="Shape 171"/>
            <p:cNvSpPr/>
            <p:nvPr/>
          </p:nvSpPr>
          <p:spPr>
            <a:xfrm>
              <a:off x="5999644" y="1762739"/>
              <a:ext cx="500066" cy="28575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00" b="1" i="0" u="none" strike="noStrike" cap="none" dirty="0" smtClean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                     RDP </a:t>
              </a:r>
              <a:endParaRPr sz="1000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94" name="Shape 174"/>
            <p:cNvSpPr/>
            <p:nvPr/>
          </p:nvSpPr>
          <p:spPr>
            <a:xfrm>
              <a:off x="3322619" y="2491185"/>
              <a:ext cx="648000" cy="486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ERP</a:t>
              </a:r>
              <a:endParaRPr sz="1000" b="1" dirty="0"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Server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5" name="Shape 175"/>
            <p:cNvSpPr/>
            <p:nvPr/>
          </p:nvSpPr>
          <p:spPr>
            <a:xfrm>
              <a:off x="5285264" y="1405549"/>
              <a:ext cx="642942" cy="3414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View </a:t>
              </a:r>
              <a:endParaRPr sz="1600" b="1" dirty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Client</a:t>
              </a:r>
              <a:endParaRPr sz="1600" b="1" dirty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96" name="Shape 176"/>
            <p:cNvSpPr/>
            <p:nvPr/>
          </p:nvSpPr>
          <p:spPr>
            <a:xfrm>
              <a:off x="6499710" y="3763003"/>
              <a:ext cx="1512300" cy="294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+mj-lt"/>
                  <a:ea typeface="微軟正黑體" pitchFamily="34" charset="-120"/>
                  <a:sym typeface="Arial"/>
                </a:rPr>
                <a:t>ES1640dc v2</a:t>
              </a:r>
              <a:endParaRPr sz="14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97" name="Shape 196"/>
            <p:cNvSpPr/>
            <p:nvPr/>
          </p:nvSpPr>
          <p:spPr>
            <a:xfrm>
              <a:off x="3181095" y="1486082"/>
              <a:ext cx="1019700" cy="212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Client Devices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98" name="Shape 201"/>
            <p:cNvCxnSpPr/>
            <p:nvPr/>
          </p:nvCxnSpPr>
          <p:spPr>
            <a:xfrm rot="10800000">
              <a:off x="5540021" y="3197202"/>
              <a:ext cx="51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FDA73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" name="Shape 171"/>
            <p:cNvSpPr/>
            <p:nvPr/>
          </p:nvSpPr>
          <p:spPr>
            <a:xfrm>
              <a:off x="5213826" y="1977053"/>
              <a:ext cx="785818" cy="35719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00" b="1" i="0" u="none" strike="noStrike" cap="none" dirty="0" err="1" smtClean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PCoIP</a:t>
              </a:r>
              <a:endParaRPr sz="1000" b="1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00" name="Shape 171"/>
            <p:cNvSpPr/>
            <p:nvPr/>
          </p:nvSpPr>
          <p:spPr>
            <a:xfrm>
              <a:off x="6142520" y="2691433"/>
              <a:ext cx="928694" cy="28575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900"/>
              </a:pPr>
              <a:r>
                <a:rPr lang="en-US" sz="1050" b="1" i="0" u="none" strike="noStrike" cap="none" dirty="0" smtClean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                     </a:t>
              </a:r>
              <a:r>
                <a:rPr lang="en-US" sz="1050" b="1" dirty="0" smtClean="0">
                  <a:latin typeface="+mj-lt"/>
                  <a:ea typeface="微軟正黑體" pitchFamily="34" charset="-120"/>
                </a:rPr>
                <a:t>Desktop OS</a:t>
              </a:r>
              <a:endParaRPr lang="en-US" sz="1050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101" name="Shape 175"/>
            <p:cNvSpPr/>
            <p:nvPr/>
          </p:nvSpPr>
          <p:spPr>
            <a:xfrm>
              <a:off x="2427744" y="4191631"/>
              <a:ext cx="714380" cy="3414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View 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 smtClean="0">
                  <a:solidFill>
                    <a:schemeClr val="bg1">
                      <a:lumMod val="9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Agent</a:t>
              </a:r>
              <a:endParaRPr b="1" dirty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11363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7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b="1" i="0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Verdana"/>
                <a:hlinkClick r:id="rId3"/>
              </a:rPr>
              <a:t>新電信光纖寬頻網路服務去年12月中斷近24小時 罰款50萬元 </a:t>
            </a:r>
            <a:r>
              <a:rPr lang="en-US" sz="12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– </a:t>
            </a:r>
            <a:r>
              <a:rPr lang="en-US" sz="1200" b="1" i="0" u="none" strike="noStrike" cap="none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新加坡新電信</a:t>
            </a:r>
            <a:r>
              <a:rPr lang="en-US" sz="12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 2017</a:t>
            </a:r>
            <a:endParaRPr sz="12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r>
              <a:rPr lang="en-US" sz="1400" b="1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事故導致將近九成的</a:t>
            </a:r>
            <a:r>
              <a:rPr lang="en-US" sz="1400" b="1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SingNet光纖寬頻網路服務使用者的服務受影響，在保養工作進行期間，伺服器不勝負荷，導致系統無法處理使用者進入IP地址的要求</a:t>
            </a:r>
            <a:r>
              <a:rPr lang="en-US" sz="1400" b="1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。</a:t>
            </a:r>
            <a:endParaRPr lang="en-US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endParaRPr sz="1400" b="1" dirty="0">
              <a:latin typeface="微軟正黑體" pitchFamily="34" charset="-120"/>
              <a:ea typeface="微軟正黑體" pitchFamily="34" charset="-120"/>
            </a:endParaRPr>
          </a:p>
          <a:p>
            <a:pPr marL="114300" lvl="0" indent="-114300">
              <a:spcBef>
                <a:spcPts val="1600"/>
              </a:spcBef>
              <a:buNone/>
            </a:pPr>
            <a:r>
              <a:rPr lang="en-US" b="1" i="0" u="sng" strike="noStrike" cap="none" dirty="0" err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Verdana"/>
                <a:hlinkClick r:id="rId4"/>
              </a:rPr>
              <a:t>兆豐銀出包</a:t>
            </a:r>
            <a:r>
              <a:rPr lang="en-US" b="1" i="0" u="sng" strike="noStrike" cap="none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Verdana"/>
                <a:hlinkClick r:id="rId4"/>
              </a:rPr>
              <a:t> </a:t>
            </a:r>
            <a:r>
              <a:rPr lang="en-US" b="1" i="0" u="sng" strike="noStrike" cap="none" dirty="0" err="1" smtClean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Verdana"/>
                <a:hlinkClick r:id="rId4"/>
              </a:rPr>
              <a:t>服務中斷四小時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en-US" sz="1200" b="1" i="0" u="none" strike="noStrike" cap="none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經濟日報</a:t>
            </a:r>
            <a:r>
              <a:rPr lang="en-US" sz="1200" b="1" i="0" u="none" strike="noStrike" cap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 </a:t>
            </a:r>
            <a:r>
              <a:rPr lang="en-US" sz="12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2017</a:t>
            </a:r>
            <a:endParaRPr sz="12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r>
              <a:rPr lang="en-US" sz="1400" b="1" u="none" strike="noStrike" cap="none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服務中斷發生在小年夜</a:t>
            </a:r>
            <a:r>
              <a:rPr lang="en-US" sz="1400" b="1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，民眾上銀行領鈔、換鈔、匯款人數不少，兆豐人員坦言</a:t>
            </a:r>
            <a:r>
              <a:rPr lang="en-US" sz="1400" b="1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，「</a:t>
            </a:r>
            <a:r>
              <a:rPr lang="en-US" sz="1400" b="1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被客戶K得滿頭包</a:t>
            </a:r>
            <a:r>
              <a:rPr lang="en-US" sz="1400" b="1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」。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endParaRPr lang="en-US" sz="1400" b="1" u="none" strike="noStrike" cap="none" dirty="0" smtClean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endParaRPr sz="1400" b="1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Verdana"/>
            </a:endParaRPr>
          </a:p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b="1" i="0" u="sng" strike="noStrike" cap="none" dirty="0" err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Verdana"/>
                <a:hlinkClick r:id="rId5"/>
              </a:rPr>
              <a:t>企業營運十大威脅出爐，前三大都得靠IT</a:t>
            </a:r>
            <a:r>
              <a:rPr lang="en-US" b="1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 </a:t>
            </a:r>
            <a:r>
              <a:rPr lang="en-US" sz="12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– </a:t>
            </a:r>
            <a:r>
              <a:rPr lang="en-US" sz="1200" b="1" i="0" u="none" strike="noStrike" cap="none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iThome</a:t>
            </a:r>
            <a:r>
              <a:rPr lang="en-US" sz="12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 2017</a:t>
            </a:r>
            <a:endParaRPr sz="12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r>
              <a:rPr lang="en-US" sz="1400" b="1" u="none" strike="noStrike" cap="none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無預警的資訊與通訊中斷不僅是最常發生的前三大威脅之一</a:t>
            </a:r>
            <a:r>
              <a:rPr lang="en-US" sz="1400" b="1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，</a:t>
            </a:r>
            <a:r>
              <a:rPr lang="en-US" sz="1400" b="1" u="none" strike="noStrike" cap="none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更是對企業造成無法持續營運排名</a:t>
            </a:r>
            <a:endParaRPr lang="en-US" sz="1400" b="1" u="none" strike="noStrike" cap="none" dirty="0" smtClean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Verdana"/>
              <a:buNone/>
            </a:pPr>
            <a:r>
              <a:rPr lang="en-US" sz="1400" b="1" u="none" strike="noStrike" cap="none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第一名的衝擊</a:t>
            </a:r>
            <a:r>
              <a:rPr lang="en-US" sz="1400" b="1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。</a:t>
            </a:r>
            <a:endParaRPr sz="1400" b="1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Verdana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Verdana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Verdana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 err="1">
                <a:solidFill>
                  <a:srgbClr val="FFFFFF"/>
                </a:solidFill>
                <a:cs typeface="Verdana"/>
                <a:sym typeface="Verdana"/>
              </a:rPr>
              <a:t>為什麼企業服務不能間斷</a:t>
            </a:r>
            <a:r>
              <a:rPr lang="en-US" sz="4000" dirty="0">
                <a:solidFill>
                  <a:srgbClr val="FFFFFF"/>
                </a:solidFill>
                <a:cs typeface="Verdana"/>
                <a:sym typeface="Verdana"/>
              </a:rPr>
              <a:t>？</a:t>
            </a:r>
            <a:endParaRPr sz="400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" name="Shape 414"/>
          <p:cNvSpPr/>
          <p:nvPr/>
        </p:nvSpPr>
        <p:spPr>
          <a:xfrm rot="5400000" flipV="1">
            <a:off x="1801091" y="-501581"/>
            <a:ext cx="504055" cy="377372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414"/>
          <p:cNvSpPr/>
          <p:nvPr/>
        </p:nvSpPr>
        <p:spPr>
          <a:xfrm rot="5400000" flipV="1">
            <a:off x="1821873" y="745328"/>
            <a:ext cx="504055" cy="377372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14"/>
          <p:cNvSpPr/>
          <p:nvPr/>
        </p:nvSpPr>
        <p:spPr>
          <a:xfrm rot="5400000" flipV="1">
            <a:off x="1828800" y="1791329"/>
            <a:ext cx="504055" cy="3773729"/>
          </a:xfrm>
          <a:prstGeom prst="bentArrow">
            <a:avLst>
              <a:gd name="adj1" fmla="val 6218"/>
              <a:gd name="adj2" fmla="val 11697"/>
              <a:gd name="adj3" fmla="val 0"/>
              <a:gd name="adj4" fmla="val 43750"/>
            </a:avLst>
          </a:prstGeom>
          <a:gradFill flip="none" rotWithShape="1">
            <a:gsLst>
              <a:gs pos="16000">
                <a:srgbClr val="FF6600"/>
              </a:gs>
              <a:gs pos="0">
                <a:srgbClr val="FF6600">
                  <a:alpha val="0"/>
                </a:srgbClr>
              </a:gs>
            </a:gsLst>
            <a:lin ang="17340000" scaled="0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99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>
                <a:solidFill>
                  <a:schemeClr val="lt1"/>
                </a:solidFill>
              </a:rPr>
              <a:t>企業儲存需求包含哪些項目？</a:t>
            </a:r>
            <a:endParaRPr lang="zh-TW" altLang="en-US" dirty="0"/>
          </a:p>
        </p:txBody>
      </p:sp>
      <p:sp>
        <p:nvSpPr>
          <p:cNvPr id="30" name="Shape 147"/>
          <p:cNvSpPr/>
          <p:nvPr/>
        </p:nvSpPr>
        <p:spPr>
          <a:xfrm>
            <a:off x="1214414" y="972913"/>
            <a:ext cx="1785950" cy="36782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1420261" y="3150989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圓角矩形 33"/>
          <p:cNvSpPr/>
          <p:nvPr/>
        </p:nvSpPr>
        <p:spPr>
          <a:xfrm>
            <a:off x="1420261" y="1708449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Shape 215"/>
          <p:cNvSpPr/>
          <p:nvPr/>
        </p:nvSpPr>
        <p:spPr>
          <a:xfrm>
            <a:off x="1563137" y="2637143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"/>
              <a:buFont typeface="Arimo"/>
              <a:buNone/>
            </a:pPr>
            <a:r>
              <a:rPr lang="en-US" b="1" dirty="0" err="1">
                <a:solidFill>
                  <a:srgbClr val="F66616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數據完整性</a:t>
            </a:r>
            <a:endParaRPr b="1" dirty="0">
              <a:solidFill>
                <a:srgbClr val="F6661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229"/>
          <p:cNvSpPr txBox="1"/>
          <p:nvPr/>
        </p:nvSpPr>
        <p:spPr>
          <a:xfrm>
            <a:off x="1366223" y="1079287"/>
            <a:ext cx="1527586" cy="428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資料儲存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Shape 215"/>
          <p:cNvSpPr/>
          <p:nvPr/>
        </p:nvSpPr>
        <p:spPr>
          <a:xfrm>
            <a:off x="1563137" y="4079683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zh-TW" altLang="en-US" b="1" dirty="0" smtClean="0">
                <a:solidFill>
                  <a:srgbClr val="F66616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存取效率</a:t>
            </a:r>
            <a:endParaRPr lang="zh-TW" altLang="en-US" b="1" dirty="0">
              <a:solidFill>
                <a:srgbClr val="F6661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Shape 147"/>
          <p:cNvSpPr/>
          <p:nvPr/>
        </p:nvSpPr>
        <p:spPr>
          <a:xfrm>
            <a:off x="3571868" y="964817"/>
            <a:ext cx="1785950" cy="36782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3777715" y="314289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圓角矩形 40"/>
          <p:cNvSpPr/>
          <p:nvPr/>
        </p:nvSpPr>
        <p:spPr>
          <a:xfrm>
            <a:off x="3777715" y="170035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Shape 215"/>
          <p:cNvSpPr/>
          <p:nvPr/>
        </p:nvSpPr>
        <p:spPr>
          <a:xfrm>
            <a:off x="3920591" y="2629047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快照保護</a:t>
            </a:r>
            <a:endParaRPr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229"/>
          <p:cNvSpPr txBox="1"/>
          <p:nvPr/>
        </p:nvSpPr>
        <p:spPr>
          <a:xfrm>
            <a:off x="3732904" y="1071191"/>
            <a:ext cx="1484555" cy="428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資料保護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Shape 215"/>
          <p:cNvSpPr/>
          <p:nvPr/>
        </p:nvSpPr>
        <p:spPr>
          <a:xfrm>
            <a:off x="3920591" y="4071587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高可用雙控</a:t>
            </a:r>
          </a:p>
        </p:txBody>
      </p:sp>
      <p:sp>
        <p:nvSpPr>
          <p:cNvPr id="47" name="Shape 147"/>
          <p:cNvSpPr/>
          <p:nvPr/>
        </p:nvSpPr>
        <p:spPr>
          <a:xfrm>
            <a:off x="5929322" y="964817"/>
            <a:ext cx="1785950" cy="36782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6135169" y="314289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圓角矩形 48"/>
          <p:cNvSpPr/>
          <p:nvPr/>
        </p:nvSpPr>
        <p:spPr>
          <a:xfrm>
            <a:off x="6135169" y="1700353"/>
            <a:ext cx="1357322" cy="12144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Shape 215"/>
          <p:cNvSpPr/>
          <p:nvPr/>
        </p:nvSpPr>
        <p:spPr>
          <a:xfrm>
            <a:off x="6278045" y="2629047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災難備援</a:t>
            </a:r>
            <a:endParaRPr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Shape 229"/>
          <p:cNvSpPr txBox="1"/>
          <p:nvPr/>
        </p:nvSpPr>
        <p:spPr>
          <a:xfrm>
            <a:off x="6099588" y="1071191"/>
            <a:ext cx="1559857" cy="428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資料轉移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Shape 215"/>
          <p:cNvSpPr/>
          <p:nvPr/>
        </p:nvSpPr>
        <p:spPr>
          <a:xfrm>
            <a:off x="6278045" y="4071587"/>
            <a:ext cx="1078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75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異地備份</a:t>
            </a:r>
          </a:p>
        </p:txBody>
      </p:sp>
      <p:sp>
        <p:nvSpPr>
          <p:cNvPr id="56" name="Shape 500"/>
          <p:cNvSpPr>
            <a:spLocks noChangeArrowheads="1"/>
          </p:cNvSpPr>
          <p:nvPr/>
        </p:nvSpPr>
        <p:spPr bwMode="auto">
          <a:xfrm rot="5400000">
            <a:off x="1256691" y="1014367"/>
            <a:ext cx="384200" cy="384064"/>
          </a:xfrm>
          <a:prstGeom prst="rtTriangle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/>
            <a:endParaRPr lang="zh-TW" altLang="zh-TW" dirty="0">
              <a:solidFill>
                <a:srgbClr val="002060"/>
              </a:solidFill>
              <a:sym typeface="Arial" pitchFamily="34" charset="0"/>
            </a:endParaRPr>
          </a:p>
        </p:txBody>
      </p:sp>
      <p:sp>
        <p:nvSpPr>
          <p:cNvPr id="57" name="Shape 500"/>
          <p:cNvSpPr>
            <a:spLocks noChangeArrowheads="1"/>
          </p:cNvSpPr>
          <p:nvPr/>
        </p:nvSpPr>
        <p:spPr bwMode="auto">
          <a:xfrm rot="5400000">
            <a:off x="3614409" y="1016159"/>
            <a:ext cx="384200" cy="384064"/>
          </a:xfrm>
          <a:prstGeom prst="rtTriangle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/>
            <a:endParaRPr lang="zh-TW" altLang="zh-TW" dirty="0">
              <a:solidFill>
                <a:srgbClr val="002060"/>
              </a:solidFill>
              <a:sym typeface="Arial" pitchFamily="34" charset="0"/>
            </a:endParaRPr>
          </a:p>
        </p:txBody>
      </p:sp>
      <p:sp>
        <p:nvSpPr>
          <p:cNvPr id="58" name="Shape 500"/>
          <p:cNvSpPr>
            <a:spLocks noChangeArrowheads="1"/>
          </p:cNvSpPr>
          <p:nvPr/>
        </p:nvSpPr>
        <p:spPr bwMode="auto">
          <a:xfrm rot="5400000">
            <a:off x="5972127" y="1020642"/>
            <a:ext cx="384200" cy="384064"/>
          </a:xfrm>
          <a:prstGeom prst="rtTriangle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/>
            <a:endParaRPr lang="zh-TW" altLang="zh-TW" dirty="0">
              <a:solidFill>
                <a:srgbClr val="002060"/>
              </a:solidFill>
              <a:sym typeface="Arial" pitchFamily="34" charset="0"/>
            </a:endParaRPr>
          </a:p>
        </p:txBody>
      </p:sp>
      <p:pic>
        <p:nvPicPr>
          <p:cNvPr id="59" name="圖片 39" descr="圖片 3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33389" y="2967829"/>
            <a:ext cx="1294669" cy="129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圖片 59" descr="P14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585" y="3306154"/>
            <a:ext cx="678739" cy="683466"/>
          </a:xfrm>
          <a:prstGeom prst="rect">
            <a:avLst/>
          </a:prstGeom>
        </p:spPr>
      </p:pic>
      <p:pic>
        <p:nvPicPr>
          <p:cNvPr id="66" name="Shape 7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6746" y="1866059"/>
            <a:ext cx="740990" cy="642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群組 66"/>
          <p:cNvGrpSpPr/>
          <p:nvPr/>
        </p:nvGrpSpPr>
        <p:grpSpPr>
          <a:xfrm>
            <a:off x="1813551" y="1928202"/>
            <a:ext cx="561250" cy="554923"/>
            <a:chOff x="3002638" y="3207739"/>
            <a:chExt cx="1048091" cy="1036275"/>
          </a:xfrm>
        </p:grpSpPr>
        <p:grpSp>
          <p:nvGrpSpPr>
            <p:cNvPr id="68" name="Shape 692"/>
            <p:cNvGrpSpPr/>
            <p:nvPr/>
          </p:nvGrpSpPr>
          <p:grpSpPr>
            <a:xfrm>
              <a:off x="3002638" y="3207739"/>
              <a:ext cx="1046404" cy="343200"/>
              <a:chOff x="5308956" y="3452803"/>
              <a:chExt cx="1046404" cy="343200"/>
            </a:xfrm>
          </p:grpSpPr>
          <p:sp>
            <p:nvSpPr>
              <p:cNvPr id="77" name="Shape 693"/>
              <p:cNvSpPr/>
              <p:nvPr/>
            </p:nvSpPr>
            <p:spPr>
              <a:xfrm>
                <a:off x="5308956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Shape 694"/>
              <p:cNvSpPr/>
              <p:nvPr/>
            </p:nvSpPr>
            <p:spPr>
              <a:xfrm>
                <a:off x="5660558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Shape 695"/>
              <p:cNvSpPr/>
              <p:nvPr/>
            </p:nvSpPr>
            <p:spPr>
              <a:xfrm>
                <a:off x="6012160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Shape 696"/>
            <p:cNvGrpSpPr/>
            <p:nvPr/>
          </p:nvGrpSpPr>
          <p:grpSpPr>
            <a:xfrm>
              <a:off x="3004325" y="3550903"/>
              <a:ext cx="1046404" cy="343200"/>
              <a:chOff x="5308956" y="3452803"/>
              <a:chExt cx="1046404" cy="343200"/>
            </a:xfrm>
          </p:grpSpPr>
          <p:sp>
            <p:nvSpPr>
              <p:cNvPr id="74" name="Shape 697"/>
              <p:cNvSpPr/>
              <p:nvPr/>
            </p:nvSpPr>
            <p:spPr>
              <a:xfrm>
                <a:off x="5308956" y="3452803"/>
                <a:ext cx="343200" cy="343200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Shape 698"/>
              <p:cNvSpPr/>
              <p:nvPr/>
            </p:nvSpPr>
            <p:spPr>
              <a:xfrm>
                <a:off x="5660558" y="3452803"/>
                <a:ext cx="343200" cy="343200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Shape 699"/>
              <p:cNvSpPr/>
              <p:nvPr/>
            </p:nvSpPr>
            <p:spPr>
              <a:xfrm>
                <a:off x="6012160" y="3452803"/>
                <a:ext cx="343200" cy="343200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Shape 700"/>
            <p:cNvGrpSpPr/>
            <p:nvPr/>
          </p:nvGrpSpPr>
          <p:grpSpPr>
            <a:xfrm>
              <a:off x="3002638" y="3900814"/>
              <a:ext cx="1046404" cy="343200"/>
              <a:chOff x="5308956" y="3452803"/>
              <a:chExt cx="1046404" cy="343200"/>
            </a:xfrm>
          </p:grpSpPr>
          <p:sp>
            <p:nvSpPr>
              <p:cNvPr id="71" name="Shape 701"/>
              <p:cNvSpPr/>
              <p:nvPr/>
            </p:nvSpPr>
            <p:spPr>
              <a:xfrm>
                <a:off x="5308956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Shape 702"/>
              <p:cNvSpPr/>
              <p:nvPr/>
            </p:nvSpPr>
            <p:spPr>
              <a:xfrm>
                <a:off x="5660558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 703"/>
              <p:cNvSpPr/>
              <p:nvPr/>
            </p:nvSpPr>
            <p:spPr>
              <a:xfrm>
                <a:off x="6012160" y="3452803"/>
                <a:ext cx="343200" cy="343200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" name="Shape 1523"/>
          <p:cNvPicPr preferRelativeResize="0"/>
          <p:nvPr/>
        </p:nvPicPr>
        <p:blipFill rotWithShape="1">
          <a:blip r:embed="rId6">
            <a:alphaModFix/>
          </a:blip>
          <a:srcRect l="81192" t="40575" r="5898" b="40809"/>
          <a:stretch/>
        </p:blipFill>
        <p:spPr>
          <a:xfrm>
            <a:off x="4373013" y="1847878"/>
            <a:ext cx="462371" cy="57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409" descr="C:\Users\coco\Desktop\1217\PPT\相機-0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66639" y="2076466"/>
            <a:ext cx="698644" cy="5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98925" y="3393014"/>
            <a:ext cx="377492" cy="509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6829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499"/>
          <p:cNvSpPr>
            <a:spLocks noChangeArrowheads="1"/>
          </p:cNvSpPr>
          <p:nvPr/>
        </p:nvSpPr>
        <p:spPr bwMode="auto">
          <a:xfrm rot="10800000">
            <a:off x="356791" y="3474721"/>
            <a:ext cx="3731879" cy="946669"/>
          </a:xfrm>
          <a:prstGeom prst="rect">
            <a:avLst/>
          </a:prstGeom>
          <a:solidFill>
            <a:srgbClr val="C1EFFF"/>
          </a:solidFill>
          <a:ln w="28575"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/>
            <a:endParaRPr lang="zh-TW" altLang="zh-TW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12" name="Shape 499"/>
          <p:cNvSpPr>
            <a:spLocks noChangeArrowheads="1"/>
          </p:cNvSpPr>
          <p:nvPr/>
        </p:nvSpPr>
        <p:spPr bwMode="auto">
          <a:xfrm rot="10800000">
            <a:off x="356791" y="2465281"/>
            <a:ext cx="3731879" cy="892820"/>
          </a:xfrm>
          <a:prstGeom prst="rect">
            <a:avLst/>
          </a:prstGeom>
          <a:solidFill>
            <a:srgbClr val="C1EFFF"/>
          </a:solidFill>
          <a:ln w="28575"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/>
            <a:endParaRPr lang="zh-TW" altLang="zh-TW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6" name="Shape 499"/>
          <p:cNvSpPr>
            <a:spLocks noChangeArrowheads="1"/>
          </p:cNvSpPr>
          <p:nvPr/>
        </p:nvSpPr>
        <p:spPr bwMode="auto">
          <a:xfrm rot="10800000">
            <a:off x="356792" y="1161812"/>
            <a:ext cx="3731879" cy="1194101"/>
          </a:xfrm>
          <a:prstGeom prst="rect">
            <a:avLst/>
          </a:prstGeom>
          <a:solidFill>
            <a:srgbClr val="C1EFFF"/>
          </a:solidFill>
          <a:ln w="28575"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/>
            <a:endParaRPr lang="zh-TW" altLang="zh-TW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528562" y="1179454"/>
            <a:ext cx="3763739" cy="120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4150" marR="0" lvl="0" indent="-184150" algn="l" rtl="0">
              <a:lnSpc>
                <a:spcPct val="1125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</a:pPr>
            <a:r>
              <a:rPr lang="en-US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資料儲存</a:t>
            </a:r>
            <a:endParaRPr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2C95DD"/>
              </a:buClr>
              <a:buSzPts val="1600"/>
            </a:pPr>
            <a:r>
              <a:rPr lang="en-US" sz="16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自我癒合</a:t>
            </a:r>
            <a:r>
              <a:rPr lang="en-US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‧ </a:t>
            </a:r>
            <a:r>
              <a:rPr lang="en-US" sz="16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永保數據的可用性</a:t>
            </a:r>
            <a:endParaRPr sz="1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2C95DD"/>
              </a:buClr>
              <a:buSzPts val="1600"/>
            </a:pPr>
            <a:r>
              <a:rPr lang="en-US" sz="16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即時資料壓縮</a:t>
            </a:r>
            <a:r>
              <a:rPr lang="en-US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‧ </a:t>
            </a:r>
            <a:r>
              <a:rPr lang="en-US" sz="1600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資料去重複刪除</a:t>
            </a:r>
            <a:endParaRPr lang="en-US" sz="1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95DD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95DD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+mn-lt"/>
                <a:ea typeface="微軟正黑體" panose="020B0604030504040204" pitchFamily="34" charset="-120"/>
                <a:cs typeface="Arial"/>
                <a:sym typeface="Arial"/>
              </a:rPr>
              <a:t>QES</a:t>
            </a:r>
            <a:r>
              <a:rPr lang="en-US" sz="40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- </a:t>
            </a:r>
            <a:r>
              <a:rPr lang="en-US" sz="4000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企業儲存的最佳夥伴</a:t>
            </a:r>
            <a:endParaRPr sz="4000" b="0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996" y="1719829"/>
            <a:ext cx="4575391" cy="23895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4704287" y="1153885"/>
            <a:ext cx="362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QNAP ZFS 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儲存系統</a:t>
            </a:r>
            <a:endParaRPr lang="zh-TW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457200" y="2498720"/>
            <a:ext cx="3706009" cy="82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0" indent="-184150">
              <a:lnSpc>
                <a:spcPct val="112500"/>
              </a:lnSpc>
              <a:spcBef>
                <a:spcPts val="800"/>
              </a:spcBef>
              <a:buClr>
                <a:srgbClr val="002060"/>
              </a:buClr>
              <a:buSzPct val="100000"/>
              <a:buFont typeface="Arial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資料保護</a:t>
            </a:r>
          </a:p>
          <a:p>
            <a:pPr marL="914400" lvl="1" indent="-330200">
              <a:lnSpc>
                <a:spcPct val="112500"/>
              </a:lnSpc>
              <a:spcBef>
                <a:spcPts val="800"/>
              </a:spcBef>
              <a:buClr>
                <a:srgbClr val="2C95DD"/>
              </a:buClr>
              <a:buSzPts val="1600"/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儲存快照保護、還原及複製</a:t>
            </a:r>
          </a:p>
        </p:txBody>
      </p:sp>
      <p:sp>
        <p:nvSpPr>
          <p:cNvPr id="11" name="矩形 10"/>
          <p:cNvSpPr/>
          <p:nvPr/>
        </p:nvSpPr>
        <p:spPr>
          <a:xfrm>
            <a:off x="457199" y="3559778"/>
            <a:ext cx="3695253" cy="82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0" indent="-184150">
              <a:lnSpc>
                <a:spcPct val="112500"/>
              </a:lnSpc>
              <a:spcBef>
                <a:spcPts val="800"/>
              </a:spcBef>
              <a:buClr>
                <a:srgbClr val="002060"/>
              </a:buClr>
              <a:buSzPts val="1600"/>
              <a:buFont typeface="Arial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資料轉移</a:t>
            </a:r>
          </a:p>
          <a:p>
            <a:pPr marL="914400" lvl="1" indent="-330200">
              <a:lnSpc>
                <a:spcPct val="112500"/>
              </a:lnSpc>
              <a:spcBef>
                <a:spcPts val="800"/>
              </a:spcBef>
              <a:buClr>
                <a:srgbClr val="2C95DD"/>
              </a:buClr>
              <a:buSzPts val="1600"/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區塊級快照同步異地備份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167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6701379_xx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84" y="1117600"/>
            <a:ext cx="8591915" cy="3670896"/>
          </a:xfrm>
          <a:prstGeom prst="rect">
            <a:avLst/>
          </a:prstGeom>
        </p:spPr>
      </p:pic>
      <p:sp>
        <p:nvSpPr>
          <p:cNvPr id="256" name="Shape 256"/>
          <p:cNvSpPr txBox="1">
            <a:spLocks noGrp="1"/>
          </p:cNvSpPr>
          <p:nvPr>
            <p:ph type="ctrTitle"/>
          </p:nvPr>
        </p:nvSpPr>
        <p:spPr>
          <a:xfrm>
            <a:off x="586098" y="1018110"/>
            <a:ext cx="4392301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</a:pPr>
            <a:r>
              <a:rPr lang="en-US" sz="54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資料儲存</a:t>
            </a:r>
            <a:endParaRPr sz="54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subTitle" idx="1"/>
          </p:nvPr>
        </p:nvSpPr>
        <p:spPr>
          <a:xfrm>
            <a:off x="3615762" y="1343296"/>
            <a:ext cx="2882763" cy="51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Verdana"/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企業儲存要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什</a:t>
            </a:r>
            <a:r>
              <a:rPr 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麼 ?</a:t>
            </a:r>
            <a:endParaRPr sz="2400" b="0" i="0" u="none" strike="noStrike" cap="none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526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4877</TotalTime>
  <Words>1591</Words>
  <Application>Microsoft Office PowerPoint</Application>
  <PresentationFormat>如螢幕大小 (16:9)</PresentationFormat>
  <Paragraphs>451</Paragraphs>
  <Slides>49</Slides>
  <Notes>49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3" baseType="lpstr">
      <vt:lpstr>Arial</vt:lpstr>
      <vt:lpstr>新細明體</vt:lpstr>
      <vt:lpstr>微軟正黑體</vt:lpstr>
      <vt:lpstr>Verdana</vt:lpstr>
      <vt:lpstr>Arimo</vt:lpstr>
      <vt:lpstr>Gill Sans</vt:lpstr>
      <vt:lpstr>Calibri</vt:lpstr>
      <vt:lpstr>Helvetica Neue Light</vt:lpstr>
      <vt:lpstr>華康新特黑體(P)</vt:lpstr>
      <vt:lpstr>Bad Script</vt:lpstr>
      <vt:lpstr>Gill Sans SemiBold</vt:lpstr>
      <vt:lpstr>Gill Sans Light</vt:lpstr>
      <vt:lpstr>Microsoft YaHei</vt:lpstr>
      <vt:lpstr>Simple Light</vt:lpstr>
      <vt:lpstr>投影片 1</vt:lpstr>
      <vt:lpstr>Agenda</vt:lpstr>
      <vt:lpstr>IT 機房管理常見問題</vt:lpstr>
      <vt:lpstr>IT、儲存一家親</vt:lpstr>
      <vt:lpstr>一窺 IT 機房的秘密</vt:lpstr>
      <vt:lpstr>為什麼企業服務不能間斷？</vt:lpstr>
      <vt:lpstr>企業儲存需求包含哪些項目？</vt:lpstr>
      <vt:lpstr>QES - 企業儲存的最佳夥伴</vt:lpstr>
      <vt:lpstr>資料儲存</vt:lpstr>
      <vt:lpstr>看不到的風險</vt:lpstr>
      <vt:lpstr>您的資料真的安全嗎? </vt:lpstr>
      <vt:lpstr>資料保護停看聽</vt:lpstr>
      <vt:lpstr>不僅檢查還能修復</vt:lpstr>
      <vt:lpstr>QES主動保護您的資料 </vt:lpstr>
      <vt:lpstr>安全之外</vt:lpstr>
      <vt:lpstr>您需要更有效的空間利用</vt:lpstr>
      <vt:lpstr>你是否也有一樣的困擾？ </vt:lpstr>
      <vt:lpstr>大家都只是這麼做</vt:lpstr>
      <vt:lpstr>看看 QES 怎麼玩 </vt:lpstr>
      <vt:lpstr>QES Fast clone</vt:lpstr>
      <vt:lpstr>資料壓縮好好用</vt:lpstr>
      <vt:lpstr>資料保護</vt:lpstr>
      <vt:lpstr>快照幫幫忙</vt:lpstr>
      <vt:lpstr>你需要的快照越多越好!</vt:lpstr>
      <vt:lpstr>撐開QES快照的保護傘</vt:lpstr>
      <vt:lpstr>而且，服務不能間斷! </vt:lpstr>
      <vt:lpstr>        Demo - QES Snapshot</vt:lpstr>
      <vt:lpstr>投影片 28</vt:lpstr>
      <vt:lpstr>天有不測風雲...</vt:lpstr>
      <vt:lpstr>您需要異地備援</vt:lpstr>
      <vt:lpstr>      但...通常會備份到天荒地老</vt:lpstr>
      <vt:lpstr>SnapSync 簡單備份、快速轉移</vt:lpstr>
      <vt:lpstr>實際案例</vt:lpstr>
      <vt:lpstr>高枕無憂的災難備援</vt:lpstr>
      <vt:lpstr>搭載 QES 的好夥伴</vt:lpstr>
      <vt:lpstr>TES-3085U</vt:lpstr>
      <vt:lpstr>TES-1885U</vt:lpstr>
      <vt:lpstr>TES-x85U Series</vt:lpstr>
      <vt:lpstr>一個投資　兩種選擇</vt:lpstr>
      <vt:lpstr>ES1640dc v2</vt:lpstr>
      <vt:lpstr>ES1640dc v2 </vt:lpstr>
      <vt:lpstr>    ES1640dc v2 硬體設計剖析</vt:lpstr>
      <vt:lpstr>     NVRAM 數據完整性的秘密</vt:lpstr>
      <vt:lpstr>高可用儲存 – (網路故障)</vt:lpstr>
      <vt:lpstr>高可用儲存 – (控制器故障) </vt:lpstr>
      <vt:lpstr>高可用韌體更新</vt:lpstr>
      <vt:lpstr>企業儲存的最佳選項</vt:lpstr>
      <vt:lpstr>完美的企業儲存架構</vt:lpstr>
      <vt:lpstr>投影片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QES-搭載ZFS企業級儲存系統  提供完整的企業資料儲存、保護與轉移</dc:title>
  <dc:creator>Cynthia Yang</dc:creator>
  <cp:lastModifiedBy>user</cp:lastModifiedBy>
  <cp:revision>179</cp:revision>
  <dcterms:modified xsi:type="dcterms:W3CDTF">2018-02-06T08:01:27Z</dcterms:modified>
</cp:coreProperties>
</file>