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2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illy Chiu" initials="" lastIdx="19" clrIdx="0"/>
  <p:cmAuthor id="1" name="Kevin Cheng" initials="" lastIdx="3" clrIdx="1"/>
  <p:cmAuthor id="2" name="user" initials="u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srgbClr val="00000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rgbClr val="00000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srgbClr val="00000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srgbClr val="00000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219" autoAdjust="0"/>
    <p:restoredTop sz="94538" autoAdjust="0"/>
  </p:normalViewPr>
  <p:slideViewPr>
    <p:cSldViewPr snapToGrid="0">
      <p:cViewPr>
        <p:scale>
          <a:sx n="91" d="100"/>
          <a:sy n="91" d="100"/>
        </p:scale>
        <p:origin x="-2328" y="-13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31T01:43:30.584" idx="19">
    <p:pos x="6000" y="0"/>
    <p:text>需要強調快照non stop. 
application consistent snapshot.</p:text>
    <p:extLst>
      <p:ext uri="{C676402C-5697-4E1C-873F-D02D1690AC5C}">
        <p15:threadingInfo xmlns:p15="http://schemas.microsoft.com/office/powerpoint/2012/main" xmlns="" timeZoneBias="7340042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450997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uFillTx/>
        <a:latin typeface="Microsoft JhengHei" panose="020B0604030504040204" pitchFamily="34" charset="-120"/>
        <a:ea typeface="Microsoft JhengHe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cktopsystems.com/data-storage-features/zfs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n-US" altLang="zh-TW" sz="1100" b="1" i="0" u="none" strike="noStrike" kern="1200" cap="none" dirty="0" smtClean="0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rPr>
              <a:t>QES: ZFS Based, Enterprise Grade Storage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n-US" altLang="zh-TW" sz="1100" b="1" i="0" u="none" strike="noStrike" kern="1200" cap="none" dirty="0" smtClean="0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rPr>
              <a:t>Complete solution for data store, protection, and migration</a:t>
            </a:r>
            <a:r>
              <a:rPr lang="en-US" altLang="zh-TW" sz="2800" dirty="0" smtClean="0">
                <a:uFillTx/>
              </a:rPr>
              <a:t/>
            </a:r>
            <a:br>
              <a:rPr lang="en-US" altLang="zh-TW" sz="2800" dirty="0" smtClean="0">
                <a:uFillTx/>
              </a:rPr>
            </a:br>
            <a:endParaRPr sz="2800" b="0" i="0" u="none" strike="noStrike" cap="none" dirty="0">
              <a:solidFill>
                <a:schemeClr val="dk1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787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137657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>
                <a:uFillTx/>
              </a:defRPr>
            </a:pPr>
            <a:r>
              <a:rPr lang="zh-TW" altLang="en-US" sz="1100" dirty="0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企業須加強防範大容量資料</a:t>
            </a:r>
            <a:endParaRPr lang="en-US" altLang="zh-TW" sz="1100" dirty="0" smtClean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3983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975361" y="4560570"/>
            <a:ext cx="53646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7490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975361" y="4560570"/>
            <a:ext cx="53646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點出問題</a:t>
            </a:r>
            <a:r>
              <a:rPr lang="en-US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 file </a:t>
            </a:r>
            <a:r>
              <a:rPr lang="en-US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level備份很慢</a:t>
            </a:r>
            <a:r>
              <a:rPr lang="en-US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sz="2400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Rsync</a:t>
            </a:r>
            <a:r>
              <a:rPr lang="en-US" sz="24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en-US" sz="2400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檔案層級協定</a:t>
            </a:r>
            <a:r>
              <a:rPr lang="en-US" sz="24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  </a:t>
            </a:r>
            <a:r>
              <a:rPr lang="en-US" sz="2400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v.s</a:t>
            </a:r>
            <a:r>
              <a:rPr lang="en-US" sz="24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.  </a:t>
            </a:r>
            <a:r>
              <a:rPr lang="en-US" sz="2400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Snapsync</a:t>
            </a:r>
            <a:r>
              <a:rPr lang="en-US" sz="24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en-US" sz="2400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區塊層級協定</a:t>
            </a:r>
            <a:r>
              <a:rPr lang="en-US" sz="24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0000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Synology DSM6.2 </a:t>
            </a:r>
            <a:r>
              <a:rPr lang="en-US" sz="2400" dirty="0" err="1">
                <a:solidFill>
                  <a:srgbClr val="FF0000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的異地備份是</a:t>
            </a:r>
            <a:r>
              <a:rPr lang="en-US" sz="2400" dirty="0">
                <a:solidFill>
                  <a:srgbClr val="FF0000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file </a:t>
            </a:r>
            <a:r>
              <a:rPr lang="en-US" sz="2400" dirty="0" err="1">
                <a:solidFill>
                  <a:srgbClr val="FF0000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level，會耗費大量的時間在做般移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9117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Billy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48520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43336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Billy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310385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Billy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21635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7027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114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 smtClean="0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Billy &gt; Kevin</a:t>
            </a:r>
          </a:p>
          <a:p>
            <a:pPr marL="114300" lvl="0" indent="114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 err="1" smtClean="0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放一個成功案例</a:t>
            </a:r>
            <a:r>
              <a:rPr lang="en-US" sz="1800" dirty="0" err="1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，MOMO</a:t>
            </a:r>
            <a:r>
              <a:rPr lang="en-US" sz="1800" dirty="0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</a:t>
            </a:r>
            <a:r>
              <a:rPr lang="en-US" sz="1800" dirty="0" err="1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說明他把</a:t>
            </a:r>
            <a:r>
              <a:rPr lang="en-US" sz="1800" dirty="0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QES </a:t>
            </a:r>
            <a:r>
              <a:rPr lang="en-US" sz="1800" dirty="0" err="1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拿來存</a:t>
            </a:r>
            <a:r>
              <a:rPr lang="en-US" sz="1800" dirty="0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log</a:t>
            </a:r>
            <a:endParaRPr sz="1800" dirty="0">
              <a:solidFill>
                <a:schemeClr val="dk2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114300" lvl="0" indent="114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200 Linux Host 連 </a:t>
            </a:r>
            <a:r>
              <a:rPr lang="en-US" sz="1800" dirty="0" err="1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NFS，在</a:t>
            </a:r>
            <a:r>
              <a:rPr lang="en-US" sz="1800" dirty="0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all flash </a:t>
            </a:r>
            <a:r>
              <a:rPr lang="en-US" sz="1800" dirty="0" err="1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的環境下運作</a:t>
            </a:r>
            <a:endParaRPr sz="1800" dirty="0">
              <a:solidFill>
                <a:schemeClr val="dk2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114300" lvl="0" indent="114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114300" lvl="0" indent="114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缺一個數據佐證</a:t>
            </a:r>
            <a:r>
              <a:rPr lang="en-US" sz="1800" dirty="0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.......   </a:t>
            </a:r>
            <a:r>
              <a:rPr lang="en-US" sz="1800" dirty="0" err="1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好處</a:t>
            </a:r>
            <a:endParaRPr sz="1800" dirty="0">
              <a:solidFill>
                <a:schemeClr val="dk2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246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chemeClr val="dk2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Verdan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How Important is Business Continuity?</a:t>
            </a:r>
            <a:endParaRPr sz="1400" dirty="0">
              <a:solidFill>
                <a:schemeClr val="dk2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Verdan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以 IT </a:t>
            </a:r>
            <a:r>
              <a:rPr lang="en-US" sz="1400" dirty="0" err="1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企業機房的資料為出發點，該怎麼去部屬</a:t>
            </a:r>
            <a:r>
              <a:rPr lang="en-US" sz="1400" dirty="0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 storage system</a:t>
            </a:r>
            <a:endParaRPr sz="1400" dirty="0">
              <a:solidFill>
                <a:schemeClr val="dk2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Verdana"/>
            </a:endParaRPr>
          </a:p>
          <a:p>
            <a:pPr marL="114300" lvl="0" indent="114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	</a:t>
            </a:r>
            <a:r>
              <a:rPr lang="en-US" sz="1400" dirty="0" err="1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如何做資料儲存、保護</a:t>
            </a:r>
            <a:r>
              <a:rPr lang="en-US" sz="1400" dirty="0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?  ==&gt; (BTRFS vs </a:t>
            </a:r>
            <a:r>
              <a:rPr lang="en-US" sz="1400" dirty="0" err="1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Qnap</a:t>
            </a:r>
            <a:r>
              <a:rPr lang="en-US" sz="1400" dirty="0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 ZFS)</a:t>
            </a:r>
            <a:endParaRPr sz="1400" dirty="0">
              <a:solidFill>
                <a:schemeClr val="dk2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Verdana"/>
            </a:endParaRPr>
          </a:p>
          <a:p>
            <a:pPr marL="0" lvl="0" indent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 err="1">
                <a:solidFill>
                  <a:srgbClr val="FF0000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如何做資料轉移</a:t>
            </a:r>
            <a:r>
              <a:rPr lang="en-US" sz="1400" dirty="0">
                <a:solidFill>
                  <a:srgbClr val="FF0000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(SNAPSYNC)</a:t>
            </a:r>
            <a:r>
              <a:rPr lang="en-US" sz="1400" dirty="0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  ==&gt; (QES / ES1640dc v2, TES-x85U)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299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Hoster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005960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 b="1" dirty="0" smtClean="0">
                <a:solidFill>
                  <a:srgbClr val="666666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 b="1" dirty="0" smtClean="0">
                <a:solidFill>
                  <a:srgbClr val="666666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Reason </a:t>
            </a:r>
            <a:r>
              <a:rPr lang="en-US" sz="1050" b="1" dirty="0">
                <a:solidFill>
                  <a:srgbClr val="666666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#1 ZFS is the Best – Copy on Write File System</a:t>
            </a:r>
            <a:endParaRPr sz="1050" b="1" dirty="0">
              <a:solidFill>
                <a:srgbClr val="666666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lnSpc>
                <a:spcPct val="115000"/>
              </a:lnSpc>
              <a:spcBef>
                <a:spcPts val="2700"/>
              </a:spcBef>
              <a:spcAft>
                <a:spcPts val="2700"/>
              </a:spcAft>
              <a:buNone/>
            </a:pPr>
            <a:r>
              <a:rPr lang="en-US" sz="1050" dirty="0">
                <a:solidFill>
                  <a:srgbClr val="666666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The copy on write architecture is the foundation of what makes </a:t>
            </a:r>
            <a:r>
              <a:rPr lang="en-US" sz="1050" u="sng" dirty="0">
                <a:solidFill>
                  <a:srgbClr val="1B98E0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ZFS</a:t>
            </a:r>
            <a:r>
              <a:rPr lang="en-US" sz="1050" dirty="0">
                <a:solidFill>
                  <a:srgbClr val="666666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so awesome.   With a copy on write architecture no data is overwritten which means a write no matter how large can be written as a single atomic transaction.  An interrupted write is never committed because the pointer to the new </a:t>
            </a:r>
            <a:r>
              <a:rPr lang="en-US" sz="1050" dirty="0" err="1">
                <a:solidFill>
                  <a:srgbClr val="666666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uberblock</a:t>
            </a:r>
            <a:r>
              <a:rPr lang="en-US" sz="1050" dirty="0">
                <a:solidFill>
                  <a:srgbClr val="666666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, which is the last action of a write is never written.  This same copy on write architecture enables several other features such as snapshots and clones to happen with minimal resources.  By leaving a pointer to the top of the tree for the old data ZFS enables a </a:t>
            </a:r>
            <a:r>
              <a:rPr lang="en-US" sz="1050" dirty="0" err="1">
                <a:solidFill>
                  <a:srgbClr val="666666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snaphot</a:t>
            </a:r>
            <a:r>
              <a:rPr lang="en-US" sz="1050" dirty="0">
                <a:solidFill>
                  <a:srgbClr val="666666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, a pointer to a valid copy of data at a particular time.  A clone is simply a duplicated pointer which can now move independently from the old pointer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4931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975361" y="4560570"/>
            <a:ext cx="53646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Billy</a:t>
            </a:r>
            <a:endParaRPr sz="1100" b="0" i="0" u="none" strike="noStrike" cap="none" dirty="0">
              <a:solidFill>
                <a:schemeClr val="dk1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18369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Billy</a:t>
            </a:r>
            <a:r>
              <a:rPr lang="en-US" sz="12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	</a:t>
            </a:r>
            <a:endParaRPr lang="en-US" sz="1200" dirty="0" smtClean="0"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err="1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技術解釋為何</a:t>
            </a:r>
            <a:r>
              <a:rPr lang="en-US" sz="1200" dirty="0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</a:t>
            </a:r>
            <a:r>
              <a:rPr lang="en-US" sz="12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QES 的 snapshot </a:t>
            </a:r>
            <a:r>
              <a:rPr lang="en-US" sz="1200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很快</a:t>
            </a:r>
            <a:r>
              <a:rPr lang="en-US" sz="12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？ (Copy on write)</a:t>
            </a:r>
            <a:endParaRPr sz="1200" dirty="0"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	</a:t>
            </a:r>
            <a:r>
              <a:rPr lang="en-US" sz="1200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插時間戳記，繼續寫資料</a:t>
            </a:r>
            <a:r>
              <a:rPr lang="en-US" sz="12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(Copy on write)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0948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Billy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436493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09252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Hoster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3" name="Shape 4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239754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需求</a:t>
            </a:r>
            <a:r>
              <a:rPr lang="en-US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為何要有異地備份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Storage本身就是會壞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淹水</a:t>
            </a:r>
            <a:endParaRPr sz="1100" b="0" i="0" u="none" strike="noStrike" cap="none" dirty="0">
              <a:solidFill>
                <a:schemeClr val="dk1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斷電</a:t>
            </a:r>
            <a:r>
              <a:rPr lang="en-US" sz="1100" b="0" i="0" u="none" strike="noStrike" cap="none" dirty="0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台電歲修</a:t>
            </a:r>
            <a:endParaRPr sz="1100" b="0" i="0" u="none" strike="noStrike" cap="none" dirty="0">
              <a:solidFill>
                <a:schemeClr val="dk1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網路</a:t>
            </a:r>
            <a:r>
              <a:rPr lang="en-US" sz="1100" b="0" i="0" u="none" strike="noStrike" cap="none" dirty="0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中華電系、電纜斷掉</a:t>
            </a:r>
            <a:endParaRPr sz="1100" b="0" i="0" u="none" strike="noStrike" cap="none" dirty="0">
              <a:solidFill>
                <a:schemeClr val="dk1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地震</a:t>
            </a:r>
            <a:r>
              <a:rPr lang="en-US" sz="1100" b="0" i="0" u="none" strike="noStrike" cap="none" dirty="0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endParaRPr sz="1100" b="0" i="0" u="none" strike="noStrike" cap="none" dirty="0">
              <a:solidFill>
                <a:schemeClr val="dk1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火警</a:t>
            </a:r>
            <a:r>
              <a:rPr lang="en-US" sz="1100" b="0" i="0" u="none" strike="noStrike" cap="none" dirty="0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seednet</a:t>
            </a:r>
            <a:r>
              <a:rPr lang="en-US" sz="1100" b="0" i="0" u="none" strike="noStrike" cap="none" dirty="0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火災</a:t>
            </a:r>
            <a:endParaRPr sz="1100" b="0" i="0" u="none" strike="noStrike" cap="none" dirty="0">
              <a:solidFill>
                <a:schemeClr val="dk1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665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6968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975361" y="4560570"/>
            <a:ext cx="53646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Billy</a:t>
            </a:r>
          </a:p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點出問題</a:t>
            </a:r>
            <a:r>
              <a:rPr lang="en-US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 file </a:t>
            </a:r>
            <a:r>
              <a:rPr lang="en-US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level備份很慢</a:t>
            </a:r>
            <a:r>
              <a:rPr lang="en-US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sz="2400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Rsync</a:t>
            </a:r>
            <a:r>
              <a:rPr lang="en-US" sz="24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en-US" sz="2400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檔案層級協定</a:t>
            </a:r>
            <a:r>
              <a:rPr lang="en-US" sz="24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  </a:t>
            </a:r>
            <a:r>
              <a:rPr lang="en-US" sz="2400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v.s</a:t>
            </a:r>
            <a:r>
              <a:rPr lang="en-US" sz="24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.  </a:t>
            </a:r>
            <a:r>
              <a:rPr lang="en-US" sz="2400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Snapsync</a:t>
            </a:r>
            <a:r>
              <a:rPr lang="en-US" sz="24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en-US" sz="2400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區塊層級協定</a:t>
            </a:r>
            <a:r>
              <a:rPr lang="en-US" sz="24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0000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Synology DSM6.2 </a:t>
            </a:r>
            <a:r>
              <a:rPr lang="en-US" sz="2400" dirty="0" err="1">
                <a:solidFill>
                  <a:srgbClr val="FF0000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的異地備份是</a:t>
            </a:r>
            <a:r>
              <a:rPr lang="en-US" sz="2400" dirty="0">
                <a:solidFill>
                  <a:srgbClr val="FF0000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file </a:t>
            </a:r>
            <a:r>
              <a:rPr lang="en-US" sz="2400" dirty="0" err="1">
                <a:solidFill>
                  <a:srgbClr val="FF0000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level，會耗費大量的時間在做般移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8846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7996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Billy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2" name="Shape 4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4909758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dirty="0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Kevin </a:t>
            </a:r>
          </a:p>
          <a:p>
            <a:pPr marL="69850" marR="0" lvl="0" indent="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dirty="0" err="1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有多快</a:t>
            </a:r>
            <a:r>
              <a:rPr lang="en-US" sz="28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sz="2800" b="0" i="0" u="none" strike="noStrike" cap="none" dirty="0">
              <a:solidFill>
                <a:schemeClr val="dk1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77446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9845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US" sz="1100" b="0" i="0" u="none" strike="noStrike" cap="none" baseline="0" dirty="0" err="1" smtClean="0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SRMis</a:t>
            </a:r>
            <a:r>
              <a:rPr lang="en-US" sz="1100" b="0" i="0" u="none" strike="noStrike" cap="none" baseline="0" dirty="0" smtClean="0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real disaster recovery solution. </a:t>
            </a:r>
          </a:p>
          <a:p>
            <a:pPr marL="29845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US" sz="1100" b="0" i="0" u="none" strike="noStrike" cap="none" baseline="0" dirty="0" smtClean="0">
                <a:solidFill>
                  <a:schemeClr val="dk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Storage can offload the loading of the server</a:t>
            </a:r>
            <a:endParaRPr sz="1100" b="0" i="0" u="none" strike="noStrike" cap="none" dirty="0">
              <a:solidFill>
                <a:schemeClr val="dk1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54080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Hoster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0928941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0103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Shape 5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Kevin</a:t>
            </a:r>
            <a:endParaRPr dirty="0"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0199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Kevin</a:t>
            </a:r>
            <a:endParaRPr dirty="0"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99746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Shape 5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Kevin</a:t>
            </a:r>
            <a:endParaRPr dirty="0"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82119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Shape 5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Kevin</a:t>
            </a:r>
            <a:endParaRPr dirty="0"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18594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Shape 5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Kevin</a:t>
            </a:r>
            <a:endParaRPr dirty="0"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635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>
              <a:spcBef>
                <a:spcPts val="0"/>
              </a:spcBef>
              <a:spcAft>
                <a:spcPts val="0"/>
              </a:spcAft>
              <a:buNone/>
            </a:pP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1858075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Kevin</a:t>
            </a:r>
            <a:endParaRPr dirty="0"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00" name="Shape 6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6603504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 txBox="1">
            <a:spLocks noGrp="1"/>
          </p:cNvSpPr>
          <p:nvPr>
            <p:ph type="body" idx="1"/>
          </p:nvPr>
        </p:nvSpPr>
        <p:spPr>
          <a:xfrm>
            <a:off x="975361" y="4560570"/>
            <a:ext cx="53646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Kevin</a:t>
            </a:r>
            <a:endParaRPr sz="1100" b="0" i="0" u="none" strike="noStrike" cap="none" dirty="0">
              <a:solidFill>
                <a:schemeClr val="dk1"/>
              </a:solidFill>
              <a:uFillTx/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523629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6" name="Shape 6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Billy</a:t>
            </a:r>
            <a:endParaRPr sz="1100" b="0" i="0" u="none" strike="noStrike" cap="none" dirty="0">
              <a:solidFill>
                <a:schemeClr val="dk1"/>
              </a:solidFill>
              <a:uFillTx/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45829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Billy</a:t>
            </a:r>
            <a:endParaRPr dirty="0"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66" name="Shape 6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6287575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Kevin</a:t>
            </a:r>
            <a:endParaRPr dirty="0"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94" name="Shape 6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5315876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>
            <a:spLocks noGrp="1"/>
          </p:cNvSpPr>
          <p:nvPr>
            <p:ph type="body" idx="1"/>
          </p:nvPr>
        </p:nvSpPr>
        <p:spPr>
          <a:xfrm>
            <a:off x="975361" y="4560570"/>
            <a:ext cx="53646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Kevin</a:t>
            </a:r>
            <a:endParaRPr sz="1100" b="0" i="0" u="none" strike="noStrike" cap="none" dirty="0">
              <a:solidFill>
                <a:schemeClr val="dk1"/>
              </a:solidFill>
              <a:uFillTx/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701" name="Shape 701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369010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2" name="Shape 7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Billy</a:t>
            </a:r>
            <a:endParaRPr sz="1100" b="0" i="0" u="none" strike="noStrike" cap="none" dirty="0">
              <a:solidFill>
                <a:schemeClr val="dk1"/>
              </a:solidFill>
              <a:uFillTx/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929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8286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Verdana"/>
              <a:buNone/>
            </a:pPr>
            <a:r>
              <a:rPr lang="en-US" sz="2800" dirty="0" err="1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實務面的問題</a:t>
            </a:r>
            <a:r>
              <a:rPr lang="en-US" sz="2800" dirty="0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 / </a:t>
            </a:r>
            <a:r>
              <a:rPr lang="en-US" sz="2800" dirty="0" err="1">
                <a:solidFill>
                  <a:schemeClr val="dk2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需求</a:t>
            </a:r>
            <a:endParaRPr sz="2800" dirty="0">
              <a:solidFill>
                <a:schemeClr val="dk2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Verdana"/>
            </a:endParaRPr>
          </a:p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601567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9774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儲存、保護及轉移</a:t>
            </a:r>
            <a:endParaRPr sz="3600" b="1" dirty="0"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Verdana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闡述Storage不論是天災或是人禍，一定有一天會壞。所以QNAP</a:t>
            </a:r>
            <a:r>
              <a:rPr lang="en-US" sz="18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 </a:t>
            </a:r>
            <a:r>
              <a:rPr lang="en-US" sz="1800" dirty="0" err="1"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storage提供了下面三個面性的solution</a:t>
            </a:r>
            <a:r>
              <a:rPr lang="en-US" sz="1800" dirty="0"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Verdana"/>
              </a:rPr>
              <a:t>。</a:t>
            </a:r>
            <a:endParaRPr sz="3600" b="1" dirty="0"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Verdana"/>
            </a:endParaRPr>
          </a:p>
        </p:txBody>
      </p:sp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189342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94527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618133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 descr="D:\工作進行中\20170911直播母版16比9\母片\2017_Think Big母版16比9_C內頁.jpg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4226" y="-18"/>
            <a:ext cx="9135514" cy="513808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  <a:sym typeface="Verda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  <a:uFillTx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  <a:uFillTx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  <a:uFillTx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  <a:uFillTx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  <a:uFillTx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  <a:uFillTx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  <a:uFillTx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  <a:uFillTx/>
              </a:defRPr>
            </a:lvl9pPr>
          </a:lstStyle>
          <a:p>
            <a:endParaRPr dirty="0">
              <a:uFillTx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>
              <a:uFillTx/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  <p:pic>
        <p:nvPicPr>
          <p:cNvPr id="6" name="Shape 69" descr="D:\工作進行中\20170911直播母版16比9\母片\2017_Think Big母版16比9_C內頁.jpg"/>
          <p:cNvPicPr preferRelativeResize="0"/>
          <p:nvPr userDrawn="1"/>
        </p:nvPicPr>
        <p:blipFill>
          <a:blip r:embed="rId3"/>
          <a:stretch>
            <a:fillRect/>
          </a:stretch>
        </p:blipFill>
        <p:spPr>
          <a:xfrm>
            <a:off x="-956" y="2232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ubtitle 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66713" y="115747"/>
            <a:ext cx="8410500" cy="66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 baseline="0">
                <a:solidFill>
                  <a:schemeClr val="lt2"/>
                </a:solidFill>
                <a:uFillTx/>
                <a:latin typeface="Arial" pitchFamily="34" charset="0"/>
                <a:ea typeface="微軟正黑體" pitchFamily="34" charset="-120"/>
                <a:cs typeface="微軟正黑體" pitchFamily="34" charset="-120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9pPr>
          </a:lstStyle>
          <a:p>
            <a:endParaRPr dirty="0">
              <a:uFillTx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物件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1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>
              <a:uFillTx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>
              <a:uFillTx/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>
              <a:uFillTx/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  <p:sp>
        <p:nvSpPr>
          <p:cNvPr id="7" name="Shape 86"/>
          <p:cNvSpPr txBox="1">
            <a:spLocks noGrp="1"/>
          </p:cNvSpPr>
          <p:nvPr>
            <p:ph type="title"/>
          </p:nvPr>
        </p:nvSpPr>
        <p:spPr>
          <a:xfrm>
            <a:off x="366713" y="115747"/>
            <a:ext cx="8410500" cy="66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 baseline="0">
                <a:solidFill>
                  <a:schemeClr val="lt2"/>
                </a:solidFill>
                <a:uFillTx/>
                <a:latin typeface="Arial" pitchFamily="34" charset="0"/>
                <a:ea typeface="微軟正黑體" pitchFamily="34" charset="-120"/>
                <a:cs typeface="微軟正黑體" pitchFamily="34" charset="-120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9pPr>
          </a:lstStyle>
          <a:p>
            <a:endParaRPr dirty="0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>
              <a:uFillTx/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  <p:sp>
        <p:nvSpPr>
          <p:cNvPr id="4" name="Shape 86"/>
          <p:cNvSpPr txBox="1">
            <a:spLocks noGrp="1"/>
          </p:cNvSpPr>
          <p:nvPr>
            <p:ph type="title"/>
          </p:nvPr>
        </p:nvSpPr>
        <p:spPr>
          <a:xfrm>
            <a:off x="366713" y="115747"/>
            <a:ext cx="8410500" cy="66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 baseline="0">
                <a:solidFill>
                  <a:schemeClr val="lt2"/>
                </a:solidFill>
                <a:uFillTx/>
                <a:latin typeface="Arial" pitchFamily="34" charset="0"/>
                <a:ea typeface="微軟正黑體" pitchFamily="34" charset="-120"/>
                <a:cs typeface="微軟正黑體" pitchFamily="34" charset="-120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9pPr>
          </a:lstStyle>
          <a:p>
            <a:endParaRPr dirty="0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>
              <a:uFillTx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  <p:sp>
        <p:nvSpPr>
          <p:cNvPr id="5" name="Shape 86"/>
          <p:cNvSpPr txBox="1">
            <a:spLocks noGrp="1"/>
          </p:cNvSpPr>
          <p:nvPr>
            <p:ph type="title"/>
          </p:nvPr>
        </p:nvSpPr>
        <p:spPr>
          <a:xfrm>
            <a:off x="366713" y="115747"/>
            <a:ext cx="8410500" cy="66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000" b="1" i="0" u="none" strike="noStrike" cap="none">
                <a:solidFill>
                  <a:schemeClr val="lt2"/>
                </a:solidFill>
                <a:uFillTx/>
                <a:latin typeface="微軟正黑體" pitchFamily="34" charset="-120"/>
                <a:ea typeface="微軟正黑體" pitchFamily="34" charset="-120"/>
                <a:cs typeface="微軟正黑體" pitchFamily="34" charset="-120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9pPr>
          </a:lstStyle>
          <a:p>
            <a:endParaRPr dirty="0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8000" cy="3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>
              <a:uFillTx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  <p:sp>
        <p:nvSpPr>
          <p:cNvPr id="6" name="Shape 86"/>
          <p:cNvSpPr txBox="1">
            <a:spLocks noGrp="1"/>
          </p:cNvSpPr>
          <p:nvPr>
            <p:ph type="title"/>
          </p:nvPr>
        </p:nvSpPr>
        <p:spPr>
          <a:xfrm>
            <a:off x="366713" y="115747"/>
            <a:ext cx="8410500" cy="66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000" b="1" i="0" u="none" strike="noStrike" cap="none">
                <a:solidFill>
                  <a:schemeClr val="lt2"/>
                </a:solidFill>
                <a:uFillTx/>
                <a:latin typeface="微軟正黑體" pitchFamily="34" charset="-120"/>
                <a:ea typeface="微軟正黑體" pitchFamily="34" charset="-120"/>
                <a:cs typeface="微軟正黑體" pitchFamily="34" charset="-120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uFillTx/>
              </a:defRPr>
            </a:lvl9pPr>
          </a:lstStyle>
          <a:p>
            <a:endParaRPr dirty="0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 descr="D:\工作進行中\20170911直播母版16比9\母片\2017_Think Big母版16比9_C內頁.jpg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-956" y="2232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>
              <a:uFillTx/>
            </a:endParaRPr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3600" b="0" i="0" u="none" strike="noStrike" cap="none">
          <a:solidFill>
            <a:srgbClr val="000000"/>
          </a:solidFill>
          <a:uFillTx/>
          <a:latin typeface="Microsoft JhengHei" panose="020B0604030504040204" pitchFamily="34" charset="-120"/>
          <a:ea typeface="Microsoft JhengHei" panose="020B0604030504040204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 pitchFamily="34" charset="0"/>
          <a:ea typeface="Microsoft JhengHei" panose="020B0604030504040204" pitchFamily="34" charset="-120"/>
          <a:cs typeface="Arial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openlab.web.cern.ch/sites/openlab.web.cern.ch/files/presentations/Disk%20corruption%20issues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15.png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4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78.png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8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83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nnel8news.sg/news8/latestnews/20171016-sg-singtel/3856614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ithome.com.tw/news/114440" TargetMode="External"/><Relationship Id="rId4" Type="http://schemas.openxmlformats.org/officeDocument/2006/relationships/hyperlink" Target="https://money.udn.com/money/story/5613/2254945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subTitle" idx="1"/>
          </p:nvPr>
        </p:nvSpPr>
        <p:spPr>
          <a:xfrm>
            <a:off x="301575" y="3577748"/>
            <a:ext cx="85206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</a:pPr>
            <a:endParaRPr sz="2400" b="0" i="0" u="none" strike="noStrike" cap="none" dirty="0">
              <a:solidFill>
                <a:schemeClr val="dk2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Verdana"/>
              <a:buNone/>
            </a:pPr>
            <a:endParaRPr sz="2400" b="0" i="0" u="none" strike="noStrike" cap="none" dirty="0">
              <a:solidFill>
                <a:schemeClr val="dk2"/>
              </a:solidFill>
              <a:uFillTx/>
              <a:sym typeface="Verdana"/>
            </a:endParaRPr>
          </a:p>
        </p:txBody>
      </p:sp>
      <p:pic>
        <p:nvPicPr>
          <p:cNvPr id="6" name="圖片 5" descr="母片_(ZH+EN)zh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uFillTx/>
                <a:latin typeface="+mj-lt"/>
              </a:rPr>
              <a:t>Potential risks</a:t>
            </a:r>
            <a:endParaRPr lang="zh-TW" altLang="en-US" dirty="0">
              <a:uFillTx/>
              <a:latin typeface="+mj-lt"/>
            </a:endParaRPr>
          </a:p>
        </p:txBody>
      </p:sp>
      <p:sp>
        <p:nvSpPr>
          <p:cNvPr id="11" name="文字方塊 10"/>
          <p:cNvSpPr txBox="1">
            <a:spLocks/>
          </p:cNvSpPr>
          <p:nvPr/>
        </p:nvSpPr>
        <p:spPr>
          <a:xfrm>
            <a:off x="245217" y="927558"/>
            <a:ext cx="7106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altLang="zh-TW" sz="1800" b="1" dirty="0" smtClean="0">
                <a:solidFill>
                  <a:srgbClr val="002060"/>
                </a:solidFill>
                <a:uFillTx/>
                <a:latin typeface="+mj-lt"/>
                <a:ea typeface="微軟正黑體" pitchFamily="34" charset="-120"/>
              </a:rPr>
              <a:t>Silent Data Corruption (</a:t>
            </a:r>
            <a:r>
              <a:rPr lang="en-US" altLang="zh-TW" sz="1800" b="1" dirty="0" smtClean="0">
                <a:solidFill>
                  <a:srgbClr val="002060"/>
                </a:solidFill>
                <a:uFillTx/>
              </a:rPr>
              <a:t>Expected Bit Error Rate)</a:t>
            </a:r>
            <a:endParaRPr lang="zh-TW" altLang="en-US" sz="1800" b="1" dirty="0" smtClean="0">
              <a:solidFill>
                <a:srgbClr val="002060"/>
              </a:solidFill>
              <a:uFillTx/>
            </a:endParaRPr>
          </a:p>
          <a:p>
            <a:pPr>
              <a:buClr>
                <a:schemeClr val="dk1"/>
              </a:buClr>
              <a:buSzPts val="1100"/>
            </a:pPr>
            <a:endParaRPr lang="en-US" altLang="zh-TW" sz="1800" b="1" u="sng" dirty="0" smtClean="0">
              <a:solidFill>
                <a:srgbClr val="002060"/>
              </a:solidFill>
              <a:uFillTx/>
              <a:latin typeface="+mj-lt"/>
              <a:ea typeface="微軟正黑體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325947" y="1206903"/>
            <a:ext cx="8427392" cy="2818267"/>
            <a:chOff x="325947" y="1206903"/>
            <a:chExt cx="8427392" cy="2818267"/>
          </a:xfrm>
        </p:grpSpPr>
        <p:sp>
          <p:nvSpPr>
            <p:cNvPr id="3" name="矩形 2"/>
            <p:cNvSpPr>
              <a:spLocks/>
            </p:cNvSpPr>
            <p:nvPr/>
          </p:nvSpPr>
          <p:spPr>
            <a:xfrm>
              <a:off x="342839" y="1424458"/>
              <a:ext cx="8410500" cy="26007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342900" fontAlgn="base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zh-TW" sz="1800" b="1" dirty="0" smtClean="0">
                  <a:solidFill>
                    <a:srgbClr val="002060"/>
                  </a:solidFill>
                  <a:uFillTx/>
                  <a:latin typeface="+mj-lt"/>
                  <a:ea typeface="微軟正黑體" panose="020B0604030504040204" pitchFamily="34" charset="-120"/>
                </a:rPr>
                <a:t>NIC: 10</a:t>
              </a:r>
              <a:r>
                <a:rPr lang="en-US" altLang="zh-TW" baseline="80000" dirty="0" smtClean="0">
                  <a:solidFill>
                    <a:srgbClr val="002060"/>
                  </a:solidFill>
                  <a:uFillTx/>
                  <a:latin typeface="+mj-lt"/>
                </a:rPr>
                <a:t>−10</a:t>
              </a:r>
              <a:endParaRPr lang="en-US" altLang="zh-TW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endParaRPr>
            </a:p>
            <a:p>
              <a:pPr indent="-342900" fontAlgn="base">
                <a:spcBef>
                  <a:spcPts val="600"/>
                </a:spcBef>
              </a:pPr>
              <a:r>
                <a:rPr lang="en-US" altLang="zh-TW" b="1" dirty="0" smtClean="0">
                  <a:solidFill>
                    <a:srgbClr val="002060"/>
                  </a:solidFill>
                  <a:uFillTx/>
                  <a:latin typeface="+mj-lt"/>
                  <a:ea typeface="微軟正黑體" panose="020B0604030504040204" pitchFamily="34" charset="-120"/>
                </a:rPr>
                <a:t>        (In average 1 bit error per 1.1 GB data.) </a:t>
              </a:r>
            </a:p>
            <a:p>
              <a:pPr marL="342900" indent="-342900" fontAlgn="base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zh-TW" sz="1800" b="1" dirty="0" smtClean="0">
                  <a:solidFill>
                    <a:srgbClr val="002060"/>
                  </a:solidFill>
                  <a:uFillTx/>
                  <a:latin typeface="+mj-lt"/>
                  <a:ea typeface="微軟正黑體" panose="020B0604030504040204" pitchFamily="34" charset="-120"/>
                </a:rPr>
                <a:t>Memory</a:t>
              </a:r>
              <a:r>
                <a:rPr lang="zh-TW" altLang="en-US" sz="1800" b="1" dirty="0" smtClean="0">
                  <a:solidFill>
                    <a:srgbClr val="002060"/>
                  </a:solidFill>
                  <a:uFillTx/>
                  <a:latin typeface="+mj-lt"/>
                  <a:ea typeface="微軟正黑體" panose="020B0604030504040204" pitchFamily="34" charset="-120"/>
                </a:rPr>
                <a:t>：</a:t>
              </a:r>
              <a:r>
                <a:rPr lang="en-US" altLang="zh-TW" sz="1800" b="1" dirty="0" smtClean="0">
                  <a:solidFill>
                    <a:srgbClr val="002060"/>
                  </a:solidFill>
                  <a:uFillTx/>
                  <a:latin typeface="+mj-lt"/>
                  <a:ea typeface="微軟正黑體" panose="020B0604030504040204" pitchFamily="34" charset="-120"/>
                </a:rPr>
                <a:t>10</a:t>
              </a:r>
              <a:r>
                <a:rPr lang="en-US" altLang="zh-TW" baseline="80000" dirty="0" smtClean="0">
                  <a:solidFill>
                    <a:srgbClr val="002060"/>
                  </a:solidFill>
                  <a:uFillTx/>
                  <a:latin typeface="+mj-lt"/>
                </a:rPr>
                <a:t>−12</a:t>
              </a:r>
              <a:endParaRPr lang="en-US" altLang="zh-TW" b="1" baseline="80000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endParaRPr>
            </a:p>
            <a:p>
              <a:pPr marL="342900" indent="-342900" fontAlgn="base">
                <a:spcBef>
                  <a:spcPts val="600"/>
                </a:spcBef>
              </a:pPr>
              <a:r>
                <a:rPr lang="en-US" altLang="zh-TW" b="1" dirty="0" smtClean="0">
                  <a:solidFill>
                    <a:srgbClr val="002060"/>
                  </a:solidFill>
                  <a:uFillTx/>
                  <a:latin typeface="+mj-lt"/>
                  <a:ea typeface="微軟正黑體" panose="020B0604030504040204" pitchFamily="34" charset="-120"/>
                </a:rPr>
                <a:t>        (In average 1 bit error per 116 GB data.) </a:t>
              </a:r>
            </a:p>
            <a:p>
              <a:pPr marL="342900" indent="-342900" fontAlgn="base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zh-TW" sz="1800" b="1" dirty="0" smtClean="0">
                  <a:solidFill>
                    <a:srgbClr val="C00000"/>
                  </a:solidFill>
                  <a:uFillTx/>
                  <a:latin typeface="+mj-lt"/>
                  <a:ea typeface="微軟正黑體" panose="020B0604030504040204" pitchFamily="34" charset="-120"/>
                </a:rPr>
                <a:t>Desktop Disk</a:t>
              </a:r>
              <a:r>
                <a:rPr lang="zh-TW" altLang="en-US" sz="1800" b="1" dirty="0" smtClean="0">
                  <a:solidFill>
                    <a:srgbClr val="C00000"/>
                  </a:solidFill>
                  <a:uFillTx/>
                  <a:latin typeface="+mj-lt"/>
                  <a:ea typeface="微軟正黑體" panose="020B0604030504040204" pitchFamily="34" charset="-120"/>
                </a:rPr>
                <a:t>：</a:t>
              </a:r>
              <a:r>
                <a:rPr lang="en-US" altLang="zh-TW" sz="1800" b="1" dirty="0" smtClean="0">
                  <a:solidFill>
                    <a:srgbClr val="C00000"/>
                  </a:solidFill>
                  <a:uFillTx/>
                  <a:latin typeface="+mj-lt"/>
                  <a:ea typeface="微軟正黑體" panose="020B0604030504040204" pitchFamily="34" charset="-120"/>
                </a:rPr>
                <a:t>10</a:t>
              </a:r>
              <a:r>
                <a:rPr lang="en-US" altLang="zh-TW" baseline="80000" dirty="0" smtClean="0">
                  <a:solidFill>
                    <a:srgbClr val="C00000"/>
                  </a:solidFill>
                  <a:uFillTx/>
                  <a:latin typeface="+mj-lt"/>
                </a:rPr>
                <a:t>−14</a:t>
              </a:r>
              <a:endParaRPr lang="en-US" altLang="zh-TW" b="1" baseline="80000" dirty="0" smtClean="0">
                <a:solidFill>
                  <a:srgbClr val="C00000"/>
                </a:solidFill>
                <a:uFillTx/>
                <a:latin typeface="+mj-lt"/>
                <a:ea typeface="微軟正黑體" panose="020B0604030504040204" pitchFamily="34" charset="-120"/>
              </a:endParaRPr>
            </a:p>
            <a:p>
              <a:pPr marL="342900" indent="-342900" fontAlgn="base">
                <a:spcBef>
                  <a:spcPts val="600"/>
                </a:spcBef>
              </a:pPr>
              <a:r>
                <a:rPr lang="en-US" altLang="zh-TW" b="1" dirty="0" smtClean="0">
                  <a:solidFill>
                    <a:srgbClr val="C00000"/>
                  </a:solidFill>
                  <a:uFillTx/>
                  <a:latin typeface="+mj-lt"/>
                  <a:ea typeface="微軟正黑體" panose="020B0604030504040204" pitchFamily="34" charset="-120"/>
                </a:rPr>
                <a:t>         (In average 1 bit error per 11.3TB data.) </a:t>
              </a:r>
            </a:p>
            <a:p>
              <a:pPr marL="342900" indent="-342900" fontAlgn="base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zh-TW" sz="1800" b="1" dirty="0" smtClean="0">
                  <a:solidFill>
                    <a:srgbClr val="C00000"/>
                  </a:solidFill>
                  <a:uFillTx/>
                  <a:latin typeface="+mj-lt"/>
                  <a:ea typeface="微軟正黑體" panose="020B0604030504040204" pitchFamily="34" charset="-120"/>
                </a:rPr>
                <a:t>Enterprise Disk</a:t>
              </a:r>
              <a:r>
                <a:rPr lang="zh-TW" altLang="en-US" sz="1800" b="1" dirty="0" smtClean="0">
                  <a:solidFill>
                    <a:srgbClr val="C00000"/>
                  </a:solidFill>
                  <a:uFillTx/>
                  <a:latin typeface="+mj-lt"/>
                  <a:ea typeface="微軟正黑體" panose="020B0604030504040204" pitchFamily="34" charset="-120"/>
                </a:rPr>
                <a:t>：</a:t>
              </a:r>
              <a:r>
                <a:rPr lang="en-US" altLang="zh-TW" sz="1800" b="1" dirty="0" smtClean="0">
                  <a:solidFill>
                    <a:srgbClr val="C00000"/>
                  </a:solidFill>
                  <a:uFillTx/>
                  <a:latin typeface="+mj-lt"/>
                  <a:ea typeface="微軟正黑體" panose="020B0604030504040204" pitchFamily="34" charset="-120"/>
                </a:rPr>
                <a:t>10</a:t>
              </a:r>
              <a:r>
                <a:rPr lang="en-US" altLang="zh-TW" baseline="80000" dirty="0" smtClean="0">
                  <a:solidFill>
                    <a:srgbClr val="C00000"/>
                  </a:solidFill>
                  <a:uFillTx/>
                  <a:latin typeface="+mj-lt"/>
                </a:rPr>
                <a:t>−15</a:t>
              </a:r>
              <a:endParaRPr lang="en-US" altLang="zh-TW" b="1" baseline="80000" dirty="0" smtClean="0">
                <a:solidFill>
                  <a:srgbClr val="C00000"/>
                </a:solidFill>
                <a:uFillTx/>
                <a:latin typeface="+mj-lt"/>
                <a:ea typeface="微軟正黑體" panose="020B0604030504040204" pitchFamily="34" charset="-120"/>
              </a:endParaRPr>
            </a:p>
            <a:p>
              <a:pPr marL="342900" indent="-342900" fontAlgn="base">
                <a:spcBef>
                  <a:spcPts val="600"/>
                </a:spcBef>
              </a:pPr>
              <a:r>
                <a:rPr lang="en-US" altLang="zh-TW" b="1" dirty="0" smtClean="0">
                  <a:solidFill>
                    <a:srgbClr val="C00000"/>
                  </a:solidFill>
                  <a:uFillTx/>
                  <a:latin typeface="+mj-lt"/>
                  <a:ea typeface="微軟正黑體" panose="020B0604030504040204" pitchFamily="34" charset="-120"/>
                </a:rPr>
                <a:t>        (In average 1 bit error per 113TB data.)</a:t>
              </a:r>
              <a:endParaRPr lang="en-US" altLang="zh-TW" dirty="0" smtClean="0">
                <a:solidFill>
                  <a:srgbClr val="C00000"/>
                </a:solidFill>
                <a:uFillTx/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5" name="矩形 4"/>
            <p:cNvSpPr>
              <a:spLocks/>
            </p:cNvSpPr>
            <p:nvPr/>
          </p:nvSpPr>
          <p:spPr>
            <a:xfrm>
              <a:off x="325947" y="1206903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TW" altLang="en-US" sz="1800" b="1" dirty="0">
                <a:solidFill>
                  <a:srgbClr val="002060"/>
                </a:solidFill>
                <a:uFillTx/>
                <a:latin typeface="+mj-lt"/>
              </a:endParaRPr>
            </a:p>
          </p:txBody>
        </p:sp>
      </p:grpSp>
      <p:sp>
        <p:nvSpPr>
          <p:cNvPr id="7" name="矩形 6"/>
          <p:cNvSpPr>
            <a:spLocks/>
          </p:cNvSpPr>
          <p:nvPr/>
        </p:nvSpPr>
        <p:spPr>
          <a:xfrm>
            <a:off x="243015" y="4329439"/>
            <a:ext cx="79948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u="sng" dirty="0" smtClean="0">
                <a:uFillTx/>
                <a:hlinkClick r:id="rId2"/>
              </a:rPr>
              <a:t>http://openlab.web.cern.ch/sites/openlab.web.cern.ch/files/presentations/Disk%20corruption%20issues.pdf</a:t>
            </a:r>
            <a:endParaRPr lang="en-US" altLang="zh-TW" sz="1200" dirty="0" smtClean="0">
              <a:uFillTx/>
            </a:endParaRPr>
          </a:p>
          <a:p>
            <a:r>
              <a:rPr lang="en-US" altLang="zh-TW" dirty="0" smtClean="0">
                <a:uFillTx/>
              </a:rPr>
              <a:t/>
            </a:r>
            <a:br>
              <a:rPr lang="en-US" altLang="zh-TW" dirty="0" smtClean="0">
                <a:uFillTx/>
              </a:rPr>
            </a:br>
            <a:endParaRPr lang="zh-TW" altLang="en-US" dirty="0">
              <a:uFillTx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/>
          </p:cNvSpPr>
          <p:nvPr/>
        </p:nvSpPr>
        <p:spPr>
          <a:xfrm>
            <a:off x="4014103" y="892516"/>
            <a:ext cx="5278177" cy="698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>
              <a:buClr>
                <a:srgbClr val="606060"/>
              </a:buClr>
              <a:buSzPts val="2500"/>
            </a:pPr>
            <a:r>
              <a:rPr lang="en-US" sz="1800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  <a:cs typeface="Arial" pitchFamily="34" charset="0"/>
                <a:sym typeface="Arimo"/>
              </a:rPr>
              <a:t>Everything looks fine, </a:t>
            </a:r>
            <a:r>
              <a:rPr lang="en-US" sz="3200" b="1" dirty="0" smtClean="0">
                <a:solidFill>
                  <a:srgbClr val="C00000"/>
                </a:solidFill>
                <a:uFillTx/>
                <a:latin typeface="+mj-lt"/>
                <a:ea typeface="微軟正黑體" panose="020B0604030504040204" pitchFamily="34" charset="-120"/>
                <a:cs typeface="Arial" pitchFamily="34" charset="0"/>
                <a:sym typeface="Arimo"/>
              </a:rPr>
              <a:t>BUT…...</a:t>
            </a:r>
            <a:endParaRPr sz="3200" b="1" i="0" u="none" strike="noStrike" cap="none" dirty="0">
              <a:solidFill>
                <a:srgbClr val="C00000"/>
              </a:solidFill>
              <a:uFillTx/>
              <a:latin typeface="+mj-lt"/>
              <a:ea typeface="微軟正黑體" panose="020B0604030504040204" pitchFamily="34" charset="-120"/>
              <a:cs typeface="Arial" pitchFamily="34" charset="0"/>
              <a:sym typeface="Arimo"/>
            </a:endParaRPr>
          </a:p>
        </p:txBody>
      </p:sp>
      <p:pic>
        <p:nvPicPr>
          <p:cNvPr id="265" name="Shape 26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62713" y="1685966"/>
            <a:ext cx="4221915" cy="281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149225" y="1543622"/>
            <a:ext cx="1752651" cy="116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850679" y="3761454"/>
            <a:ext cx="1806362" cy="637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67291" y="1573181"/>
            <a:ext cx="2973279" cy="27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lt1"/>
                </a:solidFill>
                <a:uFillTx/>
                <a:latin typeface="+mj-lt"/>
              </a:rPr>
              <a:t>Is your data really safe ?</a:t>
            </a:r>
            <a:endParaRPr lang="zh-TW" altLang="en-US" dirty="0">
              <a:uFillTx/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uFillTx/>
              </a:rPr>
              <a:t>Watch out !</a:t>
            </a:r>
            <a:endParaRPr lang="zh-TW" altLang="en-US" dirty="0">
              <a:uFillTx/>
            </a:endParaRPr>
          </a:p>
        </p:txBody>
      </p:sp>
      <p:sp>
        <p:nvSpPr>
          <p:cNvPr id="3" name="矩形 2"/>
          <p:cNvSpPr>
            <a:spLocks/>
          </p:cNvSpPr>
          <p:nvPr/>
        </p:nvSpPr>
        <p:spPr>
          <a:xfrm>
            <a:off x="215697" y="942428"/>
            <a:ext cx="848085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uFillTx/>
              </a:rPr>
              <a:t>  </a:t>
            </a:r>
            <a:r>
              <a:rPr lang="en-US" altLang="zh-TW" sz="2400" b="1" dirty="0" smtClean="0">
                <a:solidFill>
                  <a:srgbClr val="002060"/>
                </a:solidFill>
                <a:uFillTx/>
              </a:rPr>
              <a:t>Errors may result from the transmission reliability and </a:t>
            </a:r>
            <a:r>
              <a:rPr lang="zh-TW" altLang="en-US" sz="2400" b="1" dirty="0" smtClean="0">
                <a:solidFill>
                  <a:srgbClr val="002060"/>
                </a:solidFill>
                <a:uFillTx/>
              </a:rPr>
              <a:t> </a:t>
            </a:r>
            <a:endParaRPr lang="en-US" altLang="zh-TW" sz="2400" b="1" dirty="0" smtClean="0">
              <a:solidFill>
                <a:srgbClr val="002060"/>
              </a:solidFill>
              <a:uFillTx/>
            </a:endParaRPr>
          </a:p>
          <a:p>
            <a:r>
              <a:rPr lang="zh-TW" altLang="en-US" sz="2400" b="1" dirty="0" smtClean="0">
                <a:solidFill>
                  <a:srgbClr val="002060"/>
                </a:solidFill>
              </a:rPr>
              <a:t>   </a:t>
            </a:r>
            <a:r>
              <a:rPr lang="en-US" altLang="zh-TW" sz="2400" b="1" dirty="0" smtClean="0">
                <a:solidFill>
                  <a:srgbClr val="002060"/>
                </a:solidFill>
                <a:uFillTx/>
              </a:rPr>
              <a:t>the amount of data.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uFillTx/>
              </a:rPr>
              <a:t>  </a:t>
            </a:r>
            <a:r>
              <a:rPr lang="en-US" altLang="zh-TW" sz="2400" b="1" dirty="0" smtClean="0">
                <a:solidFill>
                  <a:srgbClr val="002060"/>
                </a:solidFill>
                <a:uFillTx/>
              </a:rPr>
              <a:t>The probability seems very low, yet not ignorable.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uFillTx/>
              </a:rPr>
              <a:t>  </a:t>
            </a:r>
            <a:r>
              <a:rPr lang="en-US" altLang="zh-TW" sz="2400" b="1" dirty="0" smtClean="0">
                <a:solidFill>
                  <a:srgbClr val="002060"/>
                </a:solidFill>
                <a:uFillTx/>
              </a:rPr>
              <a:t>QTS EXT4 for SMB protects the data by snapshots and </a:t>
            </a:r>
          </a:p>
          <a:p>
            <a:r>
              <a:rPr lang="en-US" altLang="zh-TW" sz="2400" b="1" dirty="0" smtClean="0">
                <a:solidFill>
                  <a:srgbClr val="002060"/>
                </a:solidFill>
              </a:rPr>
              <a:t>    </a:t>
            </a:r>
            <a:r>
              <a:rPr lang="en-US" altLang="zh-TW" sz="2400" b="1" dirty="0" smtClean="0">
                <a:solidFill>
                  <a:srgbClr val="002060"/>
                </a:solidFill>
                <a:uFillTx/>
              </a:rPr>
              <a:t>backups.</a:t>
            </a:r>
          </a:p>
          <a:p>
            <a:r>
              <a:rPr lang="en-US" altLang="zh-TW" dirty="0" smtClean="0">
                <a:uFillTx/>
              </a:rPr>
              <a:t/>
            </a:r>
            <a:br>
              <a:rPr lang="en-US" altLang="zh-TW" dirty="0" smtClean="0">
                <a:uFillTx/>
              </a:rPr>
            </a:br>
            <a:endParaRPr lang="zh-TW" altLang="en-US" dirty="0">
              <a:uFillTx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610332" y="3206189"/>
            <a:ext cx="2797133" cy="1302956"/>
            <a:chOff x="864974" y="2183028"/>
            <a:chExt cx="4720280" cy="219879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029" name="Picture 5" descr="https://lh5.googleusercontent.com/o1EAihWx7CJfOc3QaY-G3sdssr3CXQ4ds1SH1RRZTVzZ2ORFNGbwQEozjQ4UCFqxwfEe6fEqtY-OiAsDynKBBeCkRgMWd8vZ58T9oZwZqt3hzBEaM25vpbOWMn6UxXgNCGIUC8zwfK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64974" y="2183028"/>
              <a:ext cx="2141838" cy="2141838"/>
            </a:xfrm>
            <a:prstGeom prst="rect">
              <a:avLst/>
            </a:prstGeom>
            <a:noFill/>
          </p:spPr>
        </p:pic>
        <p:pic>
          <p:nvPicPr>
            <p:cNvPr id="1028" name="Picture 4" descr="https://lh5.googleusercontent.com/qI_wVLNhm65sc5AdZVU8dAF3WflgRe9thTJza8mZnPYJWBuEMkBM6CUzRp7-zyaJPyJ4A9erMZSzvnAZyiFbj1AU5c0_ZjJ0zWzTYVui_O3PIw5sMhOPNl72_c64QGfSndgL6WKzKgM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93045" y="2189614"/>
              <a:ext cx="2192209" cy="219220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l"/>
            <a:r>
              <a:rPr lang="zh-TW" altLang="en-US" dirty="0" smtClean="0">
                <a:uFillTx/>
                <a:latin typeface="+mj-lt"/>
              </a:rPr>
              <a:t>  </a:t>
            </a:r>
            <a:r>
              <a:rPr lang="en-US" altLang="zh-TW" dirty="0" smtClean="0">
                <a:uFillTx/>
                <a:latin typeface="+mj-lt"/>
              </a:rPr>
              <a:t>Scrubbing: Checking &amp; Correction</a:t>
            </a:r>
            <a:endParaRPr lang="zh-TW" altLang="en-US" dirty="0">
              <a:uFillTx/>
              <a:latin typeface="+mj-lt"/>
            </a:endParaRPr>
          </a:p>
        </p:txBody>
      </p:sp>
      <p:sp>
        <p:nvSpPr>
          <p:cNvPr id="10" name="五邊形 9"/>
          <p:cNvSpPr>
            <a:spLocks/>
          </p:cNvSpPr>
          <p:nvPr/>
        </p:nvSpPr>
        <p:spPr>
          <a:xfrm>
            <a:off x="1489994" y="862770"/>
            <a:ext cx="4762756" cy="500066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  <a:latin typeface="+mj-lt"/>
            </a:endParaRPr>
          </a:p>
        </p:txBody>
      </p:sp>
      <p:sp>
        <p:nvSpPr>
          <p:cNvPr id="11" name="＞形箭號 10"/>
          <p:cNvSpPr>
            <a:spLocks/>
          </p:cNvSpPr>
          <p:nvPr/>
        </p:nvSpPr>
        <p:spPr>
          <a:xfrm>
            <a:off x="5857495" y="862770"/>
            <a:ext cx="428628" cy="500066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uFillTx/>
              <a:latin typeface="+mj-lt"/>
            </a:endParaRPr>
          </a:p>
        </p:txBody>
      </p:sp>
      <p:sp>
        <p:nvSpPr>
          <p:cNvPr id="12" name="矩形 11"/>
          <p:cNvSpPr>
            <a:spLocks/>
          </p:cNvSpPr>
          <p:nvPr/>
        </p:nvSpPr>
        <p:spPr>
          <a:xfrm>
            <a:off x="435424" y="862770"/>
            <a:ext cx="1126008" cy="5000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  <a:latin typeface="+mj-lt"/>
            </a:endParaRPr>
          </a:p>
        </p:txBody>
      </p:sp>
      <p:sp>
        <p:nvSpPr>
          <p:cNvPr id="13" name="＞形箭號 12"/>
          <p:cNvSpPr>
            <a:spLocks/>
          </p:cNvSpPr>
          <p:nvPr/>
        </p:nvSpPr>
        <p:spPr>
          <a:xfrm>
            <a:off x="6205983" y="862770"/>
            <a:ext cx="428628" cy="500066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uFillTx/>
              <a:latin typeface="+mj-lt"/>
            </a:endParaRPr>
          </a:p>
        </p:txBody>
      </p:sp>
      <p:sp>
        <p:nvSpPr>
          <p:cNvPr id="16" name="文字方塊 15"/>
          <p:cNvSpPr txBox="1">
            <a:spLocks/>
          </p:cNvSpPr>
          <p:nvPr/>
        </p:nvSpPr>
        <p:spPr>
          <a:xfrm>
            <a:off x="479158" y="883468"/>
            <a:ext cx="55888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altLang="zh-TW" sz="2400" b="1" dirty="0" err="1" smtClean="0">
                <a:solidFill>
                  <a:schemeClr val="bg1"/>
                </a:solidFill>
                <a:uFillTx/>
                <a:latin typeface="+mj-lt"/>
                <a:ea typeface="微軟正黑體" pitchFamily="34" charset="-120"/>
              </a:rPr>
              <a:t>Filesystem</a:t>
            </a:r>
            <a:r>
              <a:rPr lang="en-US" altLang="zh-TW" sz="2400" b="1" dirty="0" smtClean="0">
                <a:solidFill>
                  <a:schemeClr val="bg1"/>
                </a:solidFill>
                <a:uFillTx/>
                <a:latin typeface="+mj-lt"/>
                <a:ea typeface="微軟正黑體" pitchFamily="34" charset="-120"/>
              </a:rPr>
              <a:t> Level Pool Scrubbing</a:t>
            </a:r>
            <a:endParaRPr lang="zh-TW" altLang="en-US" sz="2400" b="1" dirty="0" smtClean="0">
              <a:solidFill>
                <a:schemeClr val="bg1"/>
              </a:solidFill>
              <a:uFillTx/>
              <a:latin typeface="+mj-lt"/>
              <a:ea typeface="微軟正黑體" pitchFamily="34" charset="-120"/>
            </a:endParaRPr>
          </a:p>
          <a:p>
            <a:endParaRPr lang="zh-TW" altLang="en-US" dirty="0">
              <a:uFillTx/>
              <a:latin typeface="+mj-lt"/>
            </a:endParaRPr>
          </a:p>
        </p:txBody>
      </p:sp>
      <p:sp>
        <p:nvSpPr>
          <p:cNvPr id="17" name="Shape 271"/>
          <p:cNvSpPr txBox="1">
            <a:spLocks/>
          </p:cNvSpPr>
          <p:nvPr/>
        </p:nvSpPr>
        <p:spPr>
          <a:xfrm>
            <a:off x="2645205" y="2801059"/>
            <a:ext cx="1707854" cy="10497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600" b="1" dirty="0" smtClean="0"/>
              <a:t>Schedule the scanning for bad blocks and tries to restore the corrupted data.</a:t>
            </a:r>
            <a:endParaRPr sz="1600" b="1" dirty="0"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18" name="Shape 272"/>
          <p:cNvSpPr txBox="1">
            <a:spLocks/>
          </p:cNvSpPr>
          <p:nvPr/>
        </p:nvSpPr>
        <p:spPr>
          <a:xfrm>
            <a:off x="6953450" y="2574536"/>
            <a:ext cx="2064910" cy="110767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altLang="zh-TW" sz="1600" b="1" dirty="0" smtClean="0"/>
              <a:t>Not only scan bad blocks, but also correct them in </a:t>
            </a:r>
            <a:r>
              <a:rPr lang="en-US" altLang="zh-TW" sz="1600" b="1" dirty="0" err="1" smtClean="0"/>
              <a:t>filesystem</a:t>
            </a:r>
            <a:r>
              <a:rPr lang="en-US" altLang="zh-TW" sz="1600" b="1" dirty="0" smtClean="0"/>
              <a:t> level.</a:t>
            </a:r>
            <a:endParaRPr sz="1600" b="1" dirty="0"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22" name="圓角矩形 21"/>
          <p:cNvSpPr>
            <a:spLocks/>
          </p:cNvSpPr>
          <p:nvPr/>
        </p:nvSpPr>
        <p:spPr>
          <a:xfrm>
            <a:off x="4964627" y="3481644"/>
            <a:ext cx="1285884" cy="10715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  <a:latin typeface="+mj-lt"/>
            </a:endParaRPr>
          </a:p>
        </p:txBody>
      </p:sp>
      <p:pic>
        <p:nvPicPr>
          <p:cNvPr id="23" name="Picture 2" descr="C:\Users\user\Desktop\RAID 50.60 進階功能介紹\磁碟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6065" y="3767396"/>
            <a:ext cx="494457" cy="658795"/>
          </a:xfrm>
          <a:prstGeom prst="rect">
            <a:avLst/>
          </a:prstGeom>
          <a:noFill/>
        </p:spPr>
      </p:pic>
      <p:pic>
        <p:nvPicPr>
          <p:cNvPr id="24" name="Picture 2" descr="C:\Users\user\Desktop\RAID 50.60 進階功能介紹\磁碟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9007" y="3767396"/>
            <a:ext cx="494457" cy="658795"/>
          </a:xfrm>
          <a:prstGeom prst="rect">
            <a:avLst/>
          </a:prstGeom>
          <a:noFill/>
        </p:spPr>
      </p:pic>
      <p:pic>
        <p:nvPicPr>
          <p:cNvPr id="25" name="Picture 2" descr="C:\Users\user\Desktop\RAID 50.60 進階功能介紹\磁碟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8996" y="3767396"/>
            <a:ext cx="494457" cy="658795"/>
          </a:xfrm>
          <a:prstGeom prst="rect">
            <a:avLst/>
          </a:prstGeom>
          <a:noFill/>
        </p:spPr>
      </p:pic>
      <p:sp>
        <p:nvSpPr>
          <p:cNvPr id="26" name="圓角矩形 25"/>
          <p:cNvSpPr>
            <a:spLocks/>
          </p:cNvSpPr>
          <p:nvPr/>
        </p:nvSpPr>
        <p:spPr>
          <a:xfrm>
            <a:off x="4893189" y="2481512"/>
            <a:ext cx="2071702" cy="42862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 err="1" smtClean="0">
                <a:uFillTx/>
                <a:latin typeface="+mj-lt"/>
              </a:rPr>
              <a:t>Filesystem</a:t>
            </a:r>
            <a:r>
              <a:rPr lang="en-US" altLang="zh-TW" sz="1600" b="1" dirty="0" smtClean="0">
                <a:uFillTx/>
                <a:latin typeface="+mj-lt"/>
              </a:rPr>
              <a:t> Scrub</a:t>
            </a:r>
            <a:endParaRPr lang="zh-TW" altLang="en-US" sz="1600" b="1" dirty="0">
              <a:uFillTx/>
              <a:latin typeface="+mj-lt"/>
            </a:endParaRPr>
          </a:p>
        </p:txBody>
      </p:sp>
      <p:sp>
        <p:nvSpPr>
          <p:cNvPr id="27" name="橢圓 26"/>
          <p:cNvSpPr>
            <a:spLocks/>
          </p:cNvSpPr>
          <p:nvPr/>
        </p:nvSpPr>
        <p:spPr>
          <a:xfrm>
            <a:off x="5321817" y="4196024"/>
            <a:ext cx="285752" cy="285752"/>
          </a:xfrm>
          <a:prstGeom prst="ellipse">
            <a:avLst/>
          </a:prstGeom>
          <a:ln w="127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uFillTx/>
                <a:latin typeface="+mj-lt"/>
                <a:ea typeface="微軟正黑體" pitchFamily="34" charset="-120"/>
              </a:rPr>
              <a:t>D</a:t>
            </a:r>
            <a:endParaRPr lang="zh-TW" altLang="en-US" b="1" dirty="0"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28" name="橢圓 27"/>
          <p:cNvSpPr>
            <a:spLocks/>
          </p:cNvSpPr>
          <p:nvPr/>
        </p:nvSpPr>
        <p:spPr>
          <a:xfrm>
            <a:off x="5964759" y="4196024"/>
            <a:ext cx="285752" cy="285752"/>
          </a:xfrm>
          <a:prstGeom prst="ellipse">
            <a:avLst/>
          </a:prstGeom>
          <a:ln w="127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uFillTx/>
                <a:latin typeface="+mj-lt"/>
                <a:ea typeface="微軟正黑體" pitchFamily="34" charset="-120"/>
              </a:rPr>
              <a:t>D</a:t>
            </a:r>
            <a:endParaRPr lang="zh-TW" altLang="en-US" b="1" dirty="0"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29" name="橢圓 28"/>
          <p:cNvSpPr>
            <a:spLocks/>
          </p:cNvSpPr>
          <p:nvPr/>
        </p:nvSpPr>
        <p:spPr>
          <a:xfrm>
            <a:off x="6679139" y="4196024"/>
            <a:ext cx="285752" cy="285752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uFillTx/>
                <a:latin typeface="+mj-lt"/>
                <a:ea typeface="微軟正黑體" pitchFamily="34" charset="-120"/>
              </a:rPr>
              <a:t>P</a:t>
            </a:r>
            <a:endParaRPr lang="zh-TW" altLang="en-US" b="1" dirty="0"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31" name="圓角矩形 30"/>
          <p:cNvSpPr>
            <a:spLocks/>
          </p:cNvSpPr>
          <p:nvPr/>
        </p:nvSpPr>
        <p:spPr>
          <a:xfrm>
            <a:off x="535471" y="3434144"/>
            <a:ext cx="1285884" cy="10715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  <a:latin typeface="+mj-lt"/>
            </a:endParaRPr>
          </a:p>
        </p:txBody>
      </p:sp>
      <p:pic>
        <p:nvPicPr>
          <p:cNvPr id="32" name="Picture 2" descr="C:\Users\user\Desktop\RAID 50.60 進階功能介紹\磁碟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909" y="3719896"/>
            <a:ext cx="494457" cy="658795"/>
          </a:xfrm>
          <a:prstGeom prst="rect">
            <a:avLst/>
          </a:prstGeom>
          <a:noFill/>
        </p:spPr>
      </p:pic>
      <p:pic>
        <p:nvPicPr>
          <p:cNvPr id="33" name="Picture 2" descr="C:\Users\user\Desktop\RAID 50.60 進階功能介紹\磁碟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9851" y="3719896"/>
            <a:ext cx="494457" cy="658795"/>
          </a:xfrm>
          <a:prstGeom prst="rect">
            <a:avLst/>
          </a:prstGeom>
          <a:noFill/>
        </p:spPr>
      </p:pic>
      <p:pic>
        <p:nvPicPr>
          <p:cNvPr id="34" name="Picture 2" descr="C:\Users\user\Desktop\RAID 50.60 進階功能介紹\磁碟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9840" y="3719896"/>
            <a:ext cx="494457" cy="658795"/>
          </a:xfrm>
          <a:prstGeom prst="rect">
            <a:avLst/>
          </a:prstGeom>
          <a:noFill/>
        </p:spPr>
      </p:pic>
      <p:sp>
        <p:nvSpPr>
          <p:cNvPr id="35" name="圓角矩形 34"/>
          <p:cNvSpPr>
            <a:spLocks/>
          </p:cNvSpPr>
          <p:nvPr/>
        </p:nvSpPr>
        <p:spPr>
          <a:xfrm>
            <a:off x="464033" y="2434012"/>
            <a:ext cx="2071702" cy="42862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uFillTx/>
                <a:latin typeface="+mj-lt"/>
              </a:rPr>
              <a:t>RAID Scrub</a:t>
            </a:r>
            <a:endParaRPr lang="zh-TW" altLang="en-US" sz="2000" b="1" dirty="0">
              <a:uFillTx/>
              <a:latin typeface="+mj-lt"/>
            </a:endParaRPr>
          </a:p>
        </p:txBody>
      </p:sp>
      <p:sp>
        <p:nvSpPr>
          <p:cNvPr id="36" name="橢圓 35"/>
          <p:cNvSpPr>
            <a:spLocks/>
          </p:cNvSpPr>
          <p:nvPr/>
        </p:nvSpPr>
        <p:spPr>
          <a:xfrm>
            <a:off x="892661" y="4148524"/>
            <a:ext cx="285752" cy="285752"/>
          </a:xfrm>
          <a:prstGeom prst="ellipse">
            <a:avLst/>
          </a:prstGeom>
          <a:ln w="127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uFillTx/>
                <a:latin typeface="+mj-lt"/>
                <a:ea typeface="微軟正黑體" pitchFamily="34" charset="-120"/>
              </a:rPr>
              <a:t>D</a:t>
            </a:r>
            <a:endParaRPr lang="zh-TW" altLang="en-US" b="1" dirty="0"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37" name="橢圓 36"/>
          <p:cNvSpPr>
            <a:spLocks/>
          </p:cNvSpPr>
          <p:nvPr/>
        </p:nvSpPr>
        <p:spPr>
          <a:xfrm>
            <a:off x="1535603" y="4148524"/>
            <a:ext cx="285752" cy="285752"/>
          </a:xfrm>
          <a:prstGeom prst="ellipse">
            <a:avLst/>
          </a:prstGeom>
          <a:ln w="127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uFillTx/>
                <a:latin typeface="+mj-lt"/>
                <a:ea typeface="微軟正黑體" pitchFamily="34" charset="-120"/>
              </a:rPr>
              <a:t>D</a:t>
            </a:r>
            <a:endParaRPr lang="zh-TW" altLang="en-US" b="1" dirty="0"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38" name="橢圓 37"/>
          <p:cNvSpPr>
            <a:spLocks/>
          </p:cNvSpPr>
          <p:nvPr/>
        </p:nvSpPr>
        <p:spPr>
          <a:xfrm>
            <a:off x="2249983" y="4148524"/>
            <a:ext cx="285752" cy="285752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uFillTx/>
                <a:latin typeface="+mj-lt"/>
                <a:ea typeface="微軟正黑體" pitchFamily="34" charset="-120"/>
              </a:rPr>
              <a:t>P</a:t>
            </a:r>
            <a:endParaRPr lang="zh-TW" altLang="en-US" b="1" dirty="0">
              <a:uFillTx/>
              <a:latin typeface="+mj-lt"/>
              <a:ea typeface="微軟正黑體" pitchFamily="34" charset="-120"/>
            </a:endParaRPr>
          </a:p>
        </p:txBody>
      </p:sp>
      <p:pic>
        <p:nvPicPr>
          <p:cNvPr id="39" name="Picture 2" descr="C:\Users\user\Desktop\20170928_Virtualization Station 直播\無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298" y="3544362"/>
            <a:ext cx="288000" cy="287404"/>
          </a:xfrm>
          <a:prstGeom prst="rect">
            <a:avLst/>
          </a:prstGeom>
          <a:noFill/>
        </p:spPr>
      </p:pic>
      <p:grpSp>
        <p:nvGrpSpPr>
          <p:cNvPr id="40" name="群組 39"/>
          <p:cNvGrpSpPr/>
          <p:nvPr/>
        </p:nvGrpSpPr>
        <p:grpSpPr>
          <a:xfrm>
            <a:off x="1178413" y="2862639"/>
            <a:ext cx="5430876" cy="857257"/>
            <a:chOff x="1071538" y="2643187"/>
            <a:chExt cx="5430876" cy="658795"/>
          </a:xfrm>
        </p:grpSpPr>
        <p:cxnSp>
          <p:nvCxnSpPr>
            <p:cNvPr id="41" name="直線單箭頭接點 40"/>
            <p:cNvCxnSpPr/>
            <p:nvPr/>
          </p:nvCxnSpPr>
          <p:spPr>
            <a:xfrm rot="5400000" flipH="1">
              <a:off x="5172090" y="2971791"/>
              <a:ext cx="658795" cy="1588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/>
            <p:cNvCxnSpPr/>
            <p:nvPr/>
          </p:nvCxnSpPr>
          <p:spPr>
            <a:xfrm rot="5400000" flipH="1">
              <a:off x="6172222" y="2971791"/>
              <a:ext cx="658795" cy="1588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/>
            <p:cNvCxnSpPr/>
            <p:nvPr/>
          </p:nvCxnSpPr>
          <p:spPr>
            <a:xfrm rot="5400000" flipH="1">
              <a:off x="742934" y="2971791"/>
              <a:ext cx="658795" cy="1588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/>
            <p:cNvCxnSpPr/>
            <p:nvPr/>
          </p:nvCxnSpPr>
          <p:spPr>
            <a:xfrm rot="5400000" flipH="1">
              <a:off x="1743066" y="2971791"/>
              <a:ext cx="658795" cy="1588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圓角矩形 45"/>
          <p:cNvSpPr>
            <a:spLocks/>
          </p:cNvSpPr>
          <p:nvPr/>
        </p:nvSpPr>
        <p:spPr>
          <a:xfrm>
            <a:off x="321157" y="2228045"/>
            <a:ext cx="4143404" cy="2430800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  <a:latin typeface="+mj-lt"/>
            </a:endParaRPr>
          </a:p>
        </p:txBody>
      </p:sp>
      <p:sp>
        <p:nvSpPr>
          <p:cNvPr id="47" name="圓角矩形 46"/>
          <p:cNvSpPr>
            <a:spLocks/>
          </p:cNvSpPr>
          <p:nvPr/>
        </p:nvSpPr>
        <p:spPr>
          <a:xfrm>
            <a:off x="4750313" y="2228045"/>
            <a:ext cx="4143404" cy="2430800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  <a:latin typeface="+mj-lt"/>
            </a:endParaRPr>
          </a:p>
        </p:txBody>
      </p:sp>
      <p:pic>
        <p:nvPicPr>
          <p:cNvPr id="48" name="Picture 2" descr="C:\Users\user\Desktop\20170928_Virtualization Station 直播\無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7012" y="3566133"/>
            <a:ext cx="288000" cy="287404"/>
          </a:xfrm>
          <a:prstGeom prst="rect">
            <a:avLst/>
          </a:prstGeom>
          <a:noFill/>
        </p:spPr>
      </p:pic>
      <p:sp>
        <p:nvSpPr>
          <p:cNvPr id="49" name="Shape 273"/>
          <p:cNvSpPr txBox="1">
            <a:spLocks/>
          </p:cNvSpPr>
          <p:nvPr/>
        </p:nvSpPr>
        <p:spPr>
          <a:xfrm>
            <a:off x="351646" y="1292224"/>
            <a:ext cx="8229600" cy="75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/>
                <a:cs typeface="Verdana"/>
                <a:sym typeface="Verdana"/>
              </a:rPr>
              <a:t>RAID Scrub (QTS) enables user to schedule the scanning for RAID blocks and tries to 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/>
                <a:cs typeface="Verdana"/>
                <a:sym typeface="Verdana"/>
              </a:rPr>
              <a:t>restore the corrupted data. In contrast, QES scrub not only scans bad block but also corrects 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/>
                <a:cs typeface="Verdana"/>
                <a:sym typeface="Verdana"/>
              </a:rPr>
              <a:t>it in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/>
                <a:cs typeface="Verdana"/>
                <a:sym typeface="Verdana"/>
              </a:rPr>
              <a:t>filesystem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/>
                <a:cs typeface="Verdana"/>
                <a:sym typeface="Verdana"/>
              </a:rPr>
              <a:t> layer.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Verdana"/>
              <a:cs typeface="Arial" pitchFamily="34" charset="0"/>
              <a:sym typeface="Verdana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77"/>
          <p:cNvSpPr>
            <a:spLocks/>
          </p:cNvSpPr>
          <p:nvPr/>
        </p:nvSpPr>
        <p:spPr>
          <a:xfrm>
            <a:off x="1878227" y="1595044"/>
            <a:ext cx="5541145" cy="43456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algn="ctr">
              <a:buClr>
                <a:srgbClr val="000000"/>
              </a:buClr>
              <a:buSzPts val="563"/>
            </a:pPr>
            <a:r>
              <a:rPr lang="en-US" altLang="zh-TW" sz="1800" b="1" dirty="0" smtClean="0">
                <a:solidFill>
                  <a:schemeClr val="bg1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Arimo"/>
              </a:rPr>
              <a:t>Worry-free data storage</a:t>
            </a:r>
            <a:r>
              <a:rPr lang="zh-TW" altLang="en-US" sz="1800" b="1" dirty="0" smtClean="0">
                <a:solidFill>
                  <a:schemeClr val="bg1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Arimo"/>
              </a:rPr>
              <a:t> </a:t>
            </a:r>
            <a:r>
              <a:rPr lang="en-US" altLang="zh-TW" sz="1800" b="1" dirty="0" smtClean="0">
                <a:solidFill>
                  <a:schemeClr val="bg1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Arimo"/>
              </a:rPr>
              <a:t>(Silent data corruption)</a:t>
            </a:r>
          </a:p>
        </p:txBody>
      </p:sp>
      <p:pic>
        <p:nvPicPr>
          <p:cNvPr id="20" name="Shape 280"/>
          <p:cNvPicPr preferRelativeResize="0"/>
          <p:nvPr/>
        </p:nvPicPr>
        <p:blipFill>
          <a:blip r:embed="rId3"/>
          <a:srcRect b="15049"/>
          <a:stretch>
            <a:fillRect/>
          </a:stretch>
        </p:blipFill>
        <p:spPr>
          <a:xfrm>
            <a:off x="1493134" y="1898248"/>
            <a:ext cx="6324546" cy="26792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>
                <a:uFillTx/>
                <a:latin typeface="+mj-lt"/>
              </a:rPr>
              <a:t>Keep data away from corruption</a:t>
            </a:r>
            <a:endParaRPr lang="zh-TW" altLang="en-US" dirty="0">
              <a:uFillTx/>
              <a:latin typeface="+mj-lt"/>
            </a:endParaRPr>
          </a:p>
        </p:txBody>
      </p:sp>
      <p:sp>
        <p:nvSpPr>
          <p:cNvPr id="7" name="Shape 273"/>
          <p:cNvSpPr txBox="1">
            <a:spLocks/>
          </p:cNvSpPr>
          <p:nvPr/>
        </p:nvSpPr>
        <p:spPr>
          <a:xfrm>
            <a:off x="3014244" y="832708"/>
            <a:ext cx="6129756" cy="85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altLang="zh-TW" sz="1800" b="1" dirty="0" smtClean="0">
                <a:uFillTx/>
                <a:latin typeface="+mj-lt"/>
              </a:rPr>
              <a:t>ZFS uses its end-to-end checksums to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en-US" altLang="zh-TW" sz="2400" b="1" dirty="0" smtClean="0">
                <a:solidFill>
                  <a:srgbClr val="C00000"/>
                </a:solidFill>
                <a:uFillTx/>
                <a:latin typeface="+mj-lt"/>
              </a:rPr>
              <a:t>detect and correct</a:t>
            </a:r>
            <a:r>
              <a:rPr lang="en-US" altLang="zh-TW" sz="1800" b="1" dirty="0" smtClean="0">
                <a:solidFill>
                  <a:srgbClr val="C00000"/>
                </a:solidFill>
                <a:uFillTx/>
                <a:latin typeface="+mj-lt"/>
              </a:rPr>
              <a:t> </a:t>
            </a:r>
            <a:r>
              <a:rPr lang="en-US" altLang="zh-TW" sz="1800" b="1" dirty="0" smtClean="0">
                <a:uFillTx/>
                <a:latin typeface="+mj-lt"/>
              </a:rPr>
              <a:t>silent data corruption.</a:t>
            </a:r>
            <a:r>
              <a:rPr lang="zh-TW" altLang="en-US" sz="1800" b="1" dirty="0" smtClean="0">
                <a:solidFill>
                  <a:schemeClr val="tx1"/>
                </a:solidFill>
                <a:uFillTx/>
                <a:latin typeface="+mj-lt"/>
                <a:ea typeface="微軟正黑體" pitchFamily="34" charset="-120"/>
              </a:rPr>
              <a:t> 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FillTx/>
              <a:latin typeface="+mj-lt"/>
              <a:ea typeface="Verdana"/>
              <a:cs typeface="Arial" pitchFamily="34" charset="0"/>
              <a:sym typeface="Verdana"/>
            </a:endParaRPr>
          </a:p>
        </p:txBody>
      </p:sp>
      <p:sp>
        <p:nvSpPr>
          <p:cNvPr id="8" name="五邊形 7"/>
          <p:cNvSpPr>
            <a:spLocks/>
          </p:cNvSpPr>
          <p:nvPr/>
        </p:nvSpPr>
        <p:spPr>
          <a:xfrm>
            <a:off x="1489994" y="1014850"/>
            <a:ext cx="1096452" cy="5000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  <a:latin typeface="+mj-lt"/>
            </a:endParaRPr>
          </a:p>
        </p:txBody>
      </p:sp>
      <p:sp>
        <p:nvSpPr>
          <p:cNvPr id="9" name="＞形箭號 8"/>
          <p:cNvSpPr>
            <a:spLocks/>
          </p:cNvSpPr>
          <p:nvPr/>
        </p:nvSpPr>
        <p:spPr>
          <a:xfrm>
            <a:off x="2252147" y="1014850"/>
            <a:ext cx="428628" cy="500066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uFillTx/>
              <a:latin typeface="+mj-lt"/>
            </a:endParaRPr>
          </a:p>
        </p:txBody>
      </p:sp>
      <p:sp>
        <p:nvSpPr>
          <p:cNvPr id="10" name="矩形 9"/>
          <p:cNvSpPr>
            <a:spLocks/>
          </p:cNvSpPr>
          <p:nvPr/>
        </p:nvSpPr>
        <p:spPr>
          <a:xfrm>
            <a:off x="435424" y="1014850"/>
            <a:ext cx="1126008" cy="5000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  <a:latin typeface="+mj-lt"/>
            </a:endParaRPr>
          </a:p>
        </p:txBody>
      </p:sp>
      <p:sp>
        <p:nvSpPr>
          <p:cNvPr id="11" name="＞形箭號 10"/>
          <p:cNvSpPr>
            <a:spLocks/>
          </p:cNvSpPr>
          <p:nvPr/>
        </p:nvSpPr>
        <p:spPr>
          <a:xfrm>
            <a:off x="2618052" y="1014850"/>
            <a:ext cx="428628" cy="500066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uFillTx/>
              <a:latin typeface="+mj-lt"/>
            </a:endParaRPr>
          </a:p>
        </p:txBody>
      </p:sp>
      <p:sp>
        <p:nvSpPr>
          <p:cNvPr id="22" name="Shape 393"/>
          <p:cNvSpPr>
            <a:spLocks/>
          </p:cNvSpPr>
          <p:nvPr/>
        </p:nvSpPr>
        <p:spPr>
          <a:xfrm rot="10800000">
            <a:off x="4388432" y="1960648"/>
            <a:ext cx="405268" cy="228534"/>
          </a:xfrm>
          <a:prstGeom prst="triangl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7" name="Shape 277"/>
          <p:cNvSpPr>
            <a:spLocks/>
          </p:cNvSpPr>
          <p:nvPr/>
        </p:nvSpPr>
        <p:spPr>
          <a:xfrm>
            <a:off x="1684069" y="4400556"/>
            <a:ext cx="2174789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563"/>
            </a:pPr>
            <a:r>
              <a:rPr lang="en-US" altLang="zh-TW" b="1" dirty="0" smtClean="0">
                <a:solidFill>
                  <a:srgbClr val="002060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Arimo"/>
              </a:rPr>
              <a:t>Found a corrupted section</a:t>
            </a:r>
            <a:endParaRPr b="1" dirty="0">
              <a:solidFill>
                <a:srgbClr val="002060"/>
              </a:solidFill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18" name="Shape 277"/>
          <p:cNvSpPr>
            <a:spLocks/>
          </p:cNvSpPr>
          <p:nvPr/>
        </p:nvSpPr>
        <p:spPr>
          <a:xfrm>
            <a:off x="3722918" y="4425270"/>
            <a:ext cx="1899978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563"/>
            </a:pPr>
            <a:r>
              <a:rPr lang="en-US" altLang="zh-TW" b="1" dirty="0" smtClean="0">
                <a:solidFill>
                  <a:srgbClr val="002060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Arimo"/>
              </a:rPr>
              <a:t>Load data from the mirror section</a:t>
            </a:r>
            <a:endParaRPr b="1" dirty="0">
              <a:solidFill>
                <a:srgbClr val="002060"/>
              </a:solidFill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19" name="Shape 277"/>
          <p:cNvSpPr>
            <a:spLocks/>
          </p:cNvSpPr>
          <p:nvPr/>
        </p:nvSpPr>
        <p:spPr>
          <a:xfrm>
            <a:off x="5576422" y="4425270"/>
            <a:ext cx="2072771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563"/>
            </a:pPr>
            <a:r>
              <a:rPr lang="en-US" altLang="zh-TW" b="1" dirty="0" smtClean="0">
                <a:solidFill>
                  <a:srgbClr val="002060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Arimo"/>
              </a:rPr>
              <a:t>Correct the corrupted section </a:t>
            </a:r>
            <a:endParaRPr b="1" dirty="0">
              <a:solidFill>
                <a:srgbClr val="002060"/>
              </a:solidFill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15" name="文字方塊 14"/>
          <p:cNvSpPr txBox="1">
            <a:spLocks/>
          </p:cNvSpPr>
          <p:nvPr/>
        </p:nvSpPr>
        <p:spPr>
          <a:xfrm>
            <a:off x="446206" y="1010834"/>
            <a:ext cx="270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altLang="zh-TW" sz="2400" b="1" dirty="0" smtClean="0">
                <a:solidFill>
                  <a:schemeClr val="bg1"/>
                </a:solidFill>
                <a:uFillTx/>
                <a:latin typeface="+mj-lt"/>
                <a:ea typeface="微軟正黑體" pitchFamily="34" charset="-120"/>
              </a:rPr>
              <a:t>Data Integrity</a:t>
            </a:r>
            <a:endParaRPr lang="zh-TW" altLang="en-US" sz="2400" b="1" dirty="0">
              <a:uFillTx/>
              <a:latin typeface="+mj-lt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>
                <a:uFillTx/>
                <a:latin typeface="+mj-lt"/>
              </a:rPr>
              <a:t>Besides data integrity…</a:t>
            </a:r>
            <a:endParaRPr lang="zh-TW" altLang="en-US" dirty="0">
              <a:uFillTx/>
              <a:latin typeface="+mj-lt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44952" y="1854359"/>
          <a:ext cx="7407798" cy="164119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32852"/>
                <a:gridCol w="2643070"/>
                <a:gridCol w="2931876"/>
              </a:tblGrid>
              <a:tr h="5470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  <a:uFillTx/>
                          <a:latin typeface="+mj-lt"/>
                          <a:ea typeface="微軟正黑體" pitchFamily="34" charset="-120"/>
                        </a:rPr>
                        <a:t>Interface</a:t>
                      </a:r>
                      <a:endParaRPr lang="zh-TW" altLang="en-US" sz="1800" b="1" dirty="0">
                        <a:solidFill>
                          <a:schemeClr val="bg1"/>
                        </a:solidFill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  <a:uFillTx/>
                          <a:latin typeface="+mj-lt"/>
                          <a:ea typeface="微軟正黑體" pitchFamily="34" charset="-120"/>
                        </a:rPr>
                        <a:t>Cost per</a:t>
                      </a:r>
                      <a:r>
                        <a:rPr lang="zh-TW" altLang="en-US" sz="1800" b="1" dirty="0" smtClean="0">
                          <a:solidFill>
                            <a:schemeClr val="bg1"/>
                          </a:solidFill>
                          <a:uFillTx/>
                          <a:latin typeface="+mj-lt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  <a:uFillTx/>
                          <a:latin typeface="+mj-lt"/>
                          <a:ea typeface="微軟正黑體" pitchFamily="34" charset="-120"/>
                        </a:rPr>
                        <a:t>Gigabyte</a:t>
                      </a:r>
                      <a:endParaRPr lang="zh-TW" altLang="en-US" sz="1800" b="1" dirty="0" smtClean="0">
                        <a:solidFill>
                          <a:schemeClr val="bg1"/>
                        </a:solidFill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lang="en-US" altLang="zh-TW" sz="1800" b="1" i="0" u="none" strike="noStrike" cap="none" dirty="0" smtClean="0">
                          <a:solidFill>
                            <a:schemeClr val="bg1"/>
                          </a:solidFill>
                          <a:uFillTx/>
                          <a:latin typeface="+mj-lt"/>
                          <a:ea typeface="微軟正黑體" pitchFamily="34" charset="-120"/>
                          <a:cs typeface="+mn-cs"/>
                          <a:sym typeface="Arial"/>
                        </a:rPr>
                        <a:t>Cost for 10TB</a:t>
                      </a:r>
                      <a:endParaRPr lang="zh-TW" altLang="en-US" sz="1800" b="1" i="0" u="none" strike="noStrike" cap="none" dirty="0" smtClean="0">
                        <a:solidFill>
                          <a:schemeClr val="bg1"/>
                        </a:solidFill>
                        <a:uFillTx/>
                        <a:latin typeface="+mj-lt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5470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SAS</a:t>
                      </a:r>
                      <a:r>
                        <a:rPr lang="zh-TW" altLang="en-US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HDD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lang="en-US" altLang="zh-TW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0.08 USD/GB</a:t>
                      </a:r>
                      <a:endParaRPr lang="zh-TW" altLang="en-US" sz="1800" b="1" dirty="0" smtClean="0">
                        <a:solidFill>
                          <a:srgbClr val="C00000"/>
                        </a:solidFill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lang="en-US" altLang="zh-TW" sz="1800" b="1" i="0" u="none" strike="noStrike" cap="none" dirty="0" smtClean="0">
                          <a:solidFill>
                            <a:schemeClr val="dk1"/>
                          </a:solidFill>
                          <a:uFillTx/>
                          <a:latin typeface="+mj-lt"/>
                          <a:ea typeface="微軟正黑體" pitchFamily="34" charset="-120"/>
                          <a:cs typeface="+mn-cs"/>
                          <a:sym typeface="Arial"/>
                        </a:rPr>
                        <a:t>820USD</a:t>
                      </a:r>
                      <a:endParaRPr lang="en-US" sz="1800" b="1" i="0" u="none" strike="noStrike" cap="none" dirty="0">
                        <a:solidFill>
                          <a:schemeClr val="dk1"/>
                        </a:solidFill>
                        <a:uFillTx/>
                        <a:latin typeface="+mj-lt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anchor="ctr"/>
                </a:tc>
              </a:tr>
              <a:tr h="5470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SAS</a:t>
                      </a:r>
                      <a:r>
                        <a:rPr lang="zh-TW" altLang="en-US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SSD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lang="en-US" altLang="zh-TW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0.83 USD/GB</a:t>
                      </a:r>
                      <a:endParaRPr lang="zh-TW" altLang="en-US" sz="1800" b="1" dirty="0" smtClean="0">
                        <a:solidFill>
                          <a:srgbClr val="C00000"/>
                        </a:solidFill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lang="en-US" altLang="zh-TW" sz="1800" b="1" i="0" u="none" strike="noStrike" cap="none" dirty="0" smtClean="0">
                          <a:solidFill>
                            <a:schemeClr val="dk1"/>
                          </a:solidFill>
                          <a:uFillTx/>
                          <a:latin typeface="+mj-lt"/>
                          <a:ea typeface="微軟正黑體" pitchFamily="34" charset="-120"/>
                          <a:cs typeface="+mn-cs"/>
                          <a:sym typeface="Arial"/>
                        </a:rPr>
                        <a:t>8500USD</a:t>
                      </a:r>
                      <a:endParaRPr lang="en-US" sz="1800" b="1" i="0" u="none" strike="noStrike" cap="none" dirty="0">
                        <a:solidFill>
                          <a:schemeClr val="dk1"/>
                        </a:solidFill>
                        <a:uFillTx/>
                        <a:latin typeface="+mj-lt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文字方塊 12"/>
          <p:cNvSpPr txBox="1">
            <a:spLocks/>
          </p:cNvSpPr>
          <p:nvPr/>
        </p:nvSpPr>
        <p:spPr>
          <a:xfrm>
            <a:off x="7430947" y="3036649"/>
            <a:ext cx="1284790" cy="369332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10</a:t>
            </a:r>
            <a:r>
              <a:rPr lang="en-US" altLang="zh-TW" sz="1800" b="1" dirty="0" smtClean="0">
                <a:solidFill>
                  <a:schemeClr val="bg1"/>
                </a:solidFill>
                <a:uFillTx/>
                <a:latin typeface="+mj-lt"/>
                <a:ea typeface="微軟正黑體" pitchFamily="34" charset="-120"/>
              </a:rPr>
              <a:t> Times !</a:t>
            </a:r>
            <a:endParaRPr lang="zh-TW" altLang="en-US" sz="1800" b="1" dirty="0">
              <a:solidFill>
                <a:schemeClr val="bg1"/>
              </a:solidFill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15" name="Shape 292"/>
          <p:cNvSpPr>
            <a:spLocks/>
          </p:cNvSpPr>
          <p:nvPr/>
        </p:nvSpPr>
        <p:spPr>
          <a:xfrm>
            <a:off x="879676" y="965009"/>
            <a:ext cx="7419371" cy="62072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563"/>
            </a:pPr>
            <a:r>
              <a:rPr lang="en-US" altLang="zh-TW" sz="2400" b="1" dirty="0" smtClean="0">
                <a:solidFill>
                  <a:schemeClr val="bg1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Arimo"/>
              </a:rPr>
              <a:t>Embrace the trend of high performance storage!</a:t>
            </a:r>
            <a:endParaRPr sz="2400" b="1" dirty="0">
              <a:solidFill>
                <a:schemeClr val="bg1"/>
              </a:solidFill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7" name="Shape 393"/>
          <p:cNvSpPr>
            <a:spLocks/>
          </p:cNvSpPr>
          <p:nvPr/>
        </p:nvSpPr>
        <p:spPr>
          <a:xfrm rot="10800000">
            <a:off x="4286339" y="1446564"/>
            <a:ext cx="588685" cy="331964"/>
          </a:xfrm>
          <a:prstGeom prst="triangl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uFillTx/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8" name="Shape 84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470040" y="3252486"/>
            <a:ext cx="2144643" cy="153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-143808" y="85958"/>
            <a:ext cx="8410500" cy="665543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FFFFFF"/>
                </a:solidFill>
                <a:uFillTx/>
                <a:latin typeface="+mn-lt"/>
              </a:rPr>
              <a:t>Not only safe, but more efficient</a:t>
            </a:r>
            <a:endParaRPr lang="zh-TW" altLang="en-US" sz="3200" dirty="0">
              <a:solidFill>
                <a:srgbClr val="FFFFFF"/>
              </a:solidFill>
              <a:uFillTx/>
              <a:latin typeface="+mn-lt"/>
            </a:endParaRPr>
          </a:p>
        </p:txBody>
      </p:sp>
      <p:pic>
        <p:nvPicPr>
          <p:cNvPr id="7" name="Shape 28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748" y="1710626"/>
            <a:ext cx="9143270" cy="16884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79"/>
          <p:cNvSpPr>
            <a:spLocks/>
          </p:cNvSpPr>
          <p:nvPr/>
        </p:nvSpPr>
        <p:spPr>
          <a:xfrm>
            <a:off x="1856411" y="3271504"/>
            <a:ext cx="2344335" cy="1143008"/>
          </a:xfrm>
          <a:prstGeom prst="roundRect">
            <a:avLst>
              <a:gd name="adj" fmla="val 3968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83"/>
          <p:cNvSpPr>
            <a:spLocks/>
          </p:cNvSpPr>
          <p:nvPr/>
        </p:nvSpPr>
        <p:spPr>
          <a:xfrm rot="5400000">
            <a:off x="3734927" y="3371042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lt1"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文字方塊 9"/>
          <p:cNvSpPr txBox="1">
            <a:spLocks/>
          </p:cNvSpPr>
          <p:nvPr/>
        </p:nvSpPr>
        <p:spPr>
          <a:xfrm>
            <a:off x="1970714" y="3454783"/>
            <a:ext cx="214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uFillTx/>
                <a:latin typeface="+mj-lt"/>
                <a:ea typeface="微軟正黑體" pitchFamily="34" charset="-120"/>
              </a:rPr>
              <a:t>In-line </a:t>
            </a:r>
          </a:p>
          <a:p>
            <a:pPr algn="ctr"/>
            <a:r>
              <a:rPr lang="en-US" altLang="zh-TW" sz="2000" b="1" dirty="0" err="1" smtClean="0">
                <a:solidFill>
                  <a:schemeClr val="bg1"/>
                </a:solidFill>
                <a:uFillTx/>
                <a:latin typeface="+mj-lt"/>
                <a:ea typeface="微軟正黑體" pitchFamily="34" charset="-120"/>
              </a:rPr>
              <a:t>Deduplication</a:t>
            </a:r>
            <a:endParaRPr lang="en-US" altLang="zh-TW" sz="2000" b="1" dirty="0" smtClean="0">
              <a:solidFill>
                <a:schemeClr val="bg1"/>
              </a:solidFill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11" name="Shape 83"/>
          <p:cNvSpPr>
            <a:spLocks/>
          </p:cNvSpPr>
          <p:nvPr/>
        </p:nvSpPr>
        <p:spPr>
          <a:xfrm rot="16200000">
            <a:off x="1999287" y="3985884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lt1"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79"/>
          <p:cNvSpPr>
            <a:spLocks/>
          </p:cNvSpPr>
          <p:nvPr/>
        </p:nvSpPr>
        <p:spPr>
          <a:xfrm>
            <a:off x="4999683" y="3271504"/>
            <a:ext cx="2344335" cy="1143008"/>
          </a:xfrm>
          <a:prstGeom prst="roundRect">
            <a:avLst>
              <a:gd name="adj" fmla="val 3968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83"/>
          <p:cNvSpPr>
            <a:spLocks/>
          </p:cNvSpPr>
          <p:nvPr/>
        </p:nvSpPr>
        <p:spPr>
          <a:xfrm rot="5400000">
            <a:off x="6878199" y="3371042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lt1"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文字方塊 13"/>
          <p:cNvSpPr txBox="1">
            <a:spLocks/>
          </p:cNvSpPr>
          <p:nvPr/>
        </p:nvSpPr>
        <p:spPr>
          <a:xfrm>
            <a:off x="5100280" y="3454783"/>
            <a:ext cx="214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uFillTx/>
                <a:latin typeface="+mj-lt"/>
                <a:ea typeface="微軟正黑體" pitchFamily="34" charset="-120"/>
              </a:rPr>
              <a:t>In-line</a:t>
            </a:r>
          </a:p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uFillTx/>
                <a:latin typeface="+mj-lt"/>
                <a:ea typeface="微軟正黑體" pitchFamily="34" charset="-120"/>
              </a:rPr>
              <a:t> Compression</a:t>
            </a:r>
          </a:p>
        </p:txBody>
      </p:sp>
      <p:sp>
        <p:nvSpPr>
          <p:cNvPr id="15" name="Shape 83"/>
          <p:cNvSpPr>
            <a:spLocks/>
          </p:cNvSpPr>
          <p:nvPr/>
        </p:nvSpPr>
        <p:spPr>
          <a:xfrm rot="16200000">
            <a:off x="5142559" y="3985884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lt1"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392"/>
          <p:cNvSpPr>
            <a:spLocks/>
          </p:cNvSpPr>
          <p:nvPr/>
        </p:nvSpPr>
        <p:spPr>
          <a:xfrm>
            <a:off x="1092428" y="1021976"/>
            <a:ext cx="6962783" cy="57822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393"/>
          <p:cNvSpPr>
            <a:spLocks/>
          </p:cNvSpPr>
          <p:nvPr/>
        </p:nvSpPr>
        <p:spPr>
          <a:xfrm rot="10800000">
            <a:off x="4279477" y="1446564"/>
            <a:ext cx="588685" cy="331964"/>
          </a:xfrm>
          <a:prstGeom prst="triangl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Shape 292"/>
          <p:cNvSpPr>
            <a:spLocks/>
          </p:cNvSpPr>
          <p:nvPr/>
        </p:nvSpPr>
        <p:spPr>
          <a:xfrm>
            <a:off x="1131893" y="988043"/>
            <a:ext cx="6840187" cy="61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563"/>
            </a:pPr>
            <a:r>
              <a:rPr lang="en-US" sz="2400" b="1" dirty="0">
                <a:solidFill>
                  <a:schemeClr val="bg1"/>
                </a:solidFill>
                <a:uFillTx/>
              </a:rPr>
              <a:t>QES makes the storage space more efficient</a:t>
            </a:r>
            <a:endParaRPr sz="2400" b="1" dirty="0">
              <a:solidFill>
                <a:schemeClr val="bg1"/>
              </a:solidFill>
              <a:uFillTx/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FFFFFF"/>
                </a:solidFill>
                <a:uFillTx/>
                <a:latin typeface="+mn-lt"/>
              </a:rPr>
              <a:t>Have you experienced </a:t>
            </a:r>
            <a:r>
              <a:rPr lang="en-US" dirty="0" smtClean="0">
                <a:solidFill>
                  <a:srgbClr val="FFFFFF"/>
                </a:solidFill>
                <a:uFillTx/>
                <a:latin typeface="+mn-lt"/>
              </a:rPr>
              <a:t>this ?</a:t>
            </a:r>
            <a:endParaRPr lang="zh-TW" altLang="en-US" dirty="0">
              <a:solidFill>
                <a:srgbClr val="FFFFFF"/>
              </a:solidFill>
              <a:uFillTx/>
              <a:latin typeface="+mn-lt"/>
            </a:endParaRPr>
          </a:p>
        </p:txBody>
      </p:sp>
      <p:sp>
        <p:nvSpPr>
          <p:cNvPr id="335" name="Shape 335"/>
          <p:cNvSpPr>
            <a:spLocks/>
          </p:cNvSpPr>
          <p:nvPr/>
        </p:nvSpPr>
        <p:spPr>
          <a:xfrm>
            <a:off x="3584989" y="1309682"/>
            <a:ext cx="1973947" cy="37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r>
              <a:rPr lang="en-US" sz="1800" b="1" dirty="0">
                <a:solidFill>
                  <a:srgbClr val="002060"/>
                </a:solidFill>
                <a:uFillTx/>
                <a:latin typeface="+mn-lt"/>
                <a:ea typeface="微軟正黑體" panose="020B0604030504040204" pitchFamily="34" charset="-120"/>
              </a:rPr>
              <a:t>Traditional Copy </a:t>
            </a:r>
          </a:p>
        </p:txBody>
      </p:sp>
      <p:pic>
        <p:nvPicPr>
          <p:cNvPr id="14" name="圖片 13" descr="ls-2f-01.png"/>
          <p:cNvPicPr>
            <a:picLocks noChangeAspect="1"/>
          </p:cNvPicPr>
          <p:nvPr/>
        </p:nvPicPr>
        <p:blipFill>
          <a:blip r:embed="rId3"/>
          <a:srcRect t="13008"/>
          <a:stretch>
            <a:fillRect/>
          </a:stretch>
        </p:blipFill>
        <p:spPr>
          <a:xfrm>
            <a:off x="2884716" y="1785259"/>
            <a:ext cx="3217456" cy="2408526"/>
          </a:xfrm>
          <a:prstGeom prst="rect">
            <a:avLst/>
          </a:prstGeom>
        </p:spPr>
      </p:pic>
      <p:sp>
        <p:nvSpPr>
          <p:cNvPr id="20" name="Shape 108"/>
          <p:cNvSpPr>
            <a:spLocks/>
          </p:cNvSpPr>
          <p:nvPr/>
        </p:nvSpPr>
        <p:spPr>
          <a:xfrm>
            <a:off x="6398798" y="2280283"/>
            <a:ext cx="2098492" cy="708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r"/>
            <a:endParaRPr lang="zh-TW" altLang="en-US" sz="1800" b="1" dirty="0" smtClean="0">
              <a:solidFill>
                <a:srgbClr val="FFFFFF"/>
              </a:solidFill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Shape 148"/>
          <p:cNvSpPr>
            <a:spLocks/>
          </p:cNvSpPr>
          <p:nvPr/>
        </p:nvSpPr>
        <p:spPr>
          <a:xfrm>
            <a:off x="6398798" y="2435768"/>
            <a:ext cx="357190" cy="357190"/>
          </a:xfrm>
          <a:prstGeom prst="chevron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grpSp>
        <p:nvGrpSpPr>
          <p:cNvPr id="3" name="群組 34"/>
          <p:cNvGrpSpPr/>
          <p:nvPr/>
        </p:nvGrpSpPr>
        <p:grpSpPr>
          <a:xfrm>
            <a:off x="341463" y="1274264"/>
            <a:ext cx="2370611" cy="2585912"/>
            <a:chOff x="295835" y="1214301"/>
            <a:chExt cx="2810436" cy="3065682"/>
          </a:xfrm>
        </p:grpSpPr>
        <p:grpSp>
          <p:nvGrpSpPr>
            <p:cNvPr id="4" name="群組 28"/>
            <p:cNvGrpSpPr/>
            <p:nvPr/>
          </p:nvGrpSpPr>
          <p:grpSpPr>
            <a:xfrm>
              <a:off x="516400" y="1324944"/>
              <a:ext cx="2589871" cy="2920120"/>
              <a:chOff x="516400" y="1324944"/>
              <a:chExt cx="2329717" cy="2626792"/>
            </a:xfrm>
          </p:grpSpPr>
          <p:pic>
            <p:nvPicPr>
              <p:cNvPr id="10" name="圖片 9" descr="P14-0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6400" y="1324944"/>
                <a:ext cx="1246492" cy="1255173"/>
              </a:xfrm>
              <a:prstGeom prst="rect">
                <a:avLst/>
              </a:prstGeom>
            </p:spPr>
          </p:pic>
          <p:pic>
            <p:nvPicPr>
              <p:cNvPr id="11" name="圖片 10" descr="P14-0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190" y="2009772"/>
                <a:ext cx="1246492" cy="1255173"/>
              </a:xfrm>
              <a:prstGeom prst="rect">
                <a:avLst/>
              </a:prstGeom>
            </p:spPr>
          </p:pic>
          <p:pic>
            <p:nvPicPr>
              <p:cNvPr id="26" name="圖片 25" descr="P14-0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0950" y="2696563"/>
                <a:ext cx="1246492" cy="1255173"/>
              </a:xfrm>
              <a:prstGeom prst="rect">
                <a:avLst/>
              </a:prstGeom>
            </p:spPr>
          </p:pic>
          <p:pic>
            <p:nvPicPr>
              <p:cNvPr id="27" name="圖片 26" descr="P14-0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9625" y="2017689"/>
                <a:ext cx="1246492" cy="1255173"/>
              </a:xfrm>
              <a:prstGeom prst="rect">
                <a:avLst/>
              </a:prstGeom>
            </p:spPr>
          </p:pic>
        </p:grpSp>
        <p:pic>
          <p:nvPicPr>
            <p:cNvPr id="30" name="圖片 32" descr="角色化設定.png"/>
            <p:cNvPicPr>
              <a:picLocks noChangeAspect="1"/>
            </p:cNvPicPr>
            <p:nvPr/>
          </p:nvPicPr>
          <p:blipFill>
            <a:blip r:embed="rId5"/>
            <a:srcRect r="78175"/>
            <a:stretch>
              <a:fillRect/>
            </a:stretch>
          </p:blipFill>
          <p:spPr>
            <a:xfrm>
              <a:off x="374502" y="3463778"/>
              <a:ext cx="859163" cy="816205"/>
            </a:xfrm>
            <a:prstGeom prst="rect">
              <a:avLst/>
            </a:prstGeom>
          </p:spPr>
        </p:pic>
        <p:pic>
          <p:nvPicPr>
            <p:cNvPr id="31" name="圖片 36" descr="角色化設定.png"/>
            <p:cNvPicPr>
              <a:picLocks noChangeAspect="1"/>
            </p:cNvPicPr>
            <p:nvPr/>
          </p:nvPicPr>
          <p:blipFill>
            <a:blip r:embed="rId5"/>
            <a:srcRect l="27281" r="53077"/>
            <a:stretch>
              <a:fillRect/>
            </a:stretch>
          </p:blipFill>
          <p:spPr>
            <a:xfrm>
              <a:off x="793967" y="1214301"/>
              <a:ext cx="773247" cy="816205"/>
            </a:xfrm>
            <a:prstGeom prst="rect">
              <a:avLst/>
            </a:prstGeom>
          </p:spPr>
        </p:pic>
        <p:pic>
          <p:nvPicPr>
            <p:cNvPr id="32" name="圖片 33" descr="角色化設定.png"/>
            <p:cNvPicPr>
              <a:picLocks noChangeAspect="1"/>
            </p:cNvPicPr>
            <p:nvPr/>
          </p:nvPicPr>
          <p:blipFill>
            <a:blip r:embed="rId5"/>
            <a:srcRect l="53470" r="25797"/>
            <a:stretch>
              <a:fillRect/>
            </a:stretch>
          </p:blipFill>
          <p:spPr>
            <a:xfrm>
              <a:off x="2027673" y="1930610"/>
              <a:ext cx="816205" cy="816205"/>
            </a:xfrm>
            <a:prstGeom prst="rect">
              <a:avLst/>
            </a:prstGeom>
          </p:spPr>
        </p:pic>
        <p:pic>
          <p:nvPicPr>
            <p:cNvPr id="33" name="圖片 37" descr="角色化設定.png"/>
            <p:cNvPicPr>
              <a:picLocks noChangeAspect="1"/>
            </p:cNvPicPr>
            <p:nvPr/>
          </p:nvPicPr>
          <p:blipFill>
            <a:blip r:embed="rId5"/>
            <a:srcRect l="79660"/>
            <a:stretch>
              <a:fillRect/>
            </a:stretch>
          </p:blipFill>
          <p:spPr>
            <a:xfrm>
              <a:off x="1614707" y="2747266"/>
              <a:ext cx="800736" cy="816205"/>
            </a:xfrm>
            <a:prstGeom prst="rect">
              <a:avLst/>
            </a:prstGeom>
          </p:spPr>
        </p:pic>
        <p:pic>
          <p:nvPicPr>
            <p:cNvPr id="34" name="圖片 33" descr="P4-0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835" y="1861957"/>
              <a:ext cx="872318" cy="947570"/>
            </a:xfrm>
            <a:prstGeom prst="rect">
              <a:avLst/>
            </a:prstGeom>
          </p:spPr>
        </p:pic>
      </p:grpSp>
      <p:sp>
        <p:nvSpPr>
          <p:cNvPr id="17" name="Shape 108"/>
          <p:cNvSpPr>
            <a:spLocks/>
          </p:cNvSpPr>
          <p:nvPr/>
        </p:nvSpPr>
        <p:spPr>
          <a:xfrm>
            <a:off x="6398798" y="1274264"/>
            <a:ext cx="2098492" cy="708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/>
            <a:endParaRPr sz="1800" b="1" i="0" u="none" strike="noStrike" cap="none" dirty="0">
              <a:solidFill>
                <a:schemeClr val="lt1"/>
              </a:solidFill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8" name="Shape 148"/>
          <p:cNvSpPr>
            <a:spLocks/>
          </p:cNvSpPr>
          <p:nvPr/>
        </p:nvSpPr>
        <p:spPr>
          <a:xfrm>
            <a:off x="6398798" y="1429749"/>
            <a:ext cx="357190" cy="357190"/>
          </a:xfrm>
          <a:prstGeom prst="chevron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8" name="矩形 27"/>
          <p:cNvSpPr>
            <a:spLocks/>
          </p:cNvSpPr>
          <p:nvPr/>
        </p:nvSpPr>
        <p:spPr>
          <a:xfrm>
            <a:off x="6773570" y="1309682"/>
            <a:ext cx="1629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uFillTx/>
              </a:rPr>
              <a:t>Take Client </a:t>
            </a:r>
            <a:r>
              <a:rPr lang="en-US" sz="1800" b="1" dirty="0" smtClean="0">
                <a:solidFill>
                  <a:schemeClr val="bg1"/>
                </a:solidFill>
                <a:uFillTx/>
              </a:rPr>
              <a:t>Resource</a:t>
            </a:r>
            <a:endParaRPr lang="en-US" sz="1800" b="1" dirty="0">
              <a:solidFill>
                <a:schemeClr val="bg1"/>
              </a:solidFill>
              <a:uFillTx/>
            </a:endParaRPr>
          </a:p>
        </p:txBody>
      </p:sp>
      <p:sp>
        <p:nvSpPr>
          <p:cNvPr id="37" name="矩形 36"/>
          <p:cNvSpPr>
            <a:spLocks/>
          </p:cNvSpPr>
          <p:nvPr/>
        </p:nvSpPr>
        <p:spPr>
          <a:xfrm>
            <a:off x="6773570" y="2297819"/>
            <a:ext cx="162978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uFillTx/>
              </a:rPr>
              <a:t>Data Clone Slowly</a:t>
            </a:r>
          </a:p>
          <a:p>
            <a:r>
              <a:rPr lang="en-US" sz="1600" b="1" dirty="0">
                <a:uFillTx/>
              </a:rPr>
              <a:t/>
            </a:r>
            <a:br>
              <a:rPr lang="en-US" sz="1600" b="1" dirty="0">
                <a:uFillTx/>
              </a:rPr>
            </a:br>
            <a:endParaRPr lang="zh-TW" altLang="en-US" sz="1600" b="1" dirty="0" smtClean="0">
              <a:solidFill>
                <a:srgbClr val="FFFFFF"/>
              </a:solidFill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Shape 108"/>
          <p:cNvSpPr>
            <a:spLocks/>
          </p:cNvSpPr>
          <p:nvPr/>
        </p:nvSpPr>
        <p:spPr>
          <a:xfrm>
            <a:off x="6398798" y="3282041"/>
            <a:ext cx="2098492" cy="708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r"/>
            <a:endParaRPr lang="zh-TW" altLang="en-US" sz="1800" b="1" dirty="0" smtClean="0">
              <a:solidFill>
                <a:srgbClr val="FFFFFF"/>
              </a:solidFill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Shape 148"/>
          <p:cNvSpPr>
            <a:spLocks/>
          </p:cNvSpPr>
          <p:nvPr/>
        </p:nvSpPr>
        <p:spPr>
          <a:xfrm>
            <a:off x="6398798" y="3437526"/>
            <a:ext cx="357190" cy="357190"/>
          </a:xfrm>
          <a:prstGeom prst="chevron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8" name="矩形 37"/>
          <p:cNvSpPr>
            <a:spLocks/>
          </p:cNvSpPr>
          <p:nvPr/>
        </p:nvSpPr>
        <p:spPr>
          <a:xfrm>
            <a:off x="6761995" y="3292571"/>
            <a:ext cx="1629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uFillTx/>
              </a:rPr>
              <a:t>Extra Space </a:t>
            </a:r>
            <a:r>
              <a:rPr lang="en-US" sz="1800" b="1" dirty="0" smtClean="0">
                <a:solidFill>
                  <a:schemeClr val="bg1"/>
                </a:solidFill>
                <a:uFillTx/>
              </a:rPr>
              <a:t>Requirement</a:t>
            </a:r>
            <a:endParaRPr lang="en-US" sz="1800" b="1" dirty="0">
              <a:solidFill>
                <a:schemeClr val="bg1"/>
              </a:solidFill>
              <a:uFillTx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圓角矩形 43"/>
          <p:cNvSpPr>
            <a:spLocks/>
          </p:cNvSpPr>
          <p:nvPr/>
        </p:nvSpPr>
        <p:spPr>
          <a:xfrm>
            <a:off x="293809" y="2520226"/>
            <a:ext cx="3991087" cy="2097741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45" name="圓角矩形 44"/>
          <p:cNvSpPr>
            <a:spLocks/>
          </p:cNvSpPr>
          <p:nvPr/>
        </p:nvSpPr>
        <p:spPr>
          <a:xfrm>
            <a:off x="465931" y="2369619"/>
            <a:ext cx="1140310" cy="398032"/>
          </a:xfrm>
          <a:prstGeom prst="roundRect">
            <a:avLst/>
          </a:prstGeom>
          <a:solidFill>
            <a:srgbClr val="0070C0"/>
          </a:solidFill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20" name="圓角矩形 19"/>
          <p:cNvSpPr>
            <a:spLocks/>
          </p:cNvSpPr>
          <p:nvPr/>
        </p:nvSpPr>
        <p:spPr>
          <a:xfrm>
            <a:off x="-174812" y="941294"/>
            <a:ext cx="4663685" cy="1339327"/>
          </a:xfrm>
          <a:prstGeom prst="round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FFFFFF"/>
                </a:solidFill>
                <a:uFillTx/>
                <a:latin typeface="+mn-lt"/>
              </a:rPr>
              <a:t>Conventional solutions</a:t>
            </a:r>
            <a:endParaRPr lang="zh-TW" altLang="en-US" dirty="0">
              <a:solidFill>
                <a:srgbClr val="FFFFFF"/>
              </a:solidFill>
              <a:uFillTx/>
              <a:latin typeface="+mn-lt"/>
            </a:endParaRPr>
          </a:p>
        </p:txBody>
      </p:sp>
      <p:sp>
        <p:nvSpPr>
          <p:cNvPr id="346" name="Shape 346"/>
          <p:cNvSpPr txBox="1">
            <a:spLocks noGrp="1"/>
          </p:cNvSpPr>
          <p:nvPr>
            <p:ph type="body" idx="4294967295"/>
          </p:nvPr>
        </p:nvSpPr>
        <p:spPr>
          <a:xfrm>
            <a:off x="484095" y="991160"/>
            <a:ext cx="4277910" cy="1362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24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Common storage </a:t>
            </a:r>
            <a:r>
              <a:rPr lang="en-US" sz="24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provides</a:t>
            </a:r>
            <a:r>
              <a:rPr lang="en-US" b="1" dirty="0">
                <a:solidFill>
                  <a:srgbClr val="002060"/>
                </a:solidFill>
                <a:uFillTx/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b="1" dirty="0">
                <a:solidFill>
                  <a:srgbClr val="002060"/>
                </a:solidFill>
                <a:uFillTx/>
                <a:latin typeface="微軟正黑體" pitchFamily="34" charset="-120"/>
                <a:ea typeface="微軟正黑體" pitchFamily="34" charset="-120"/>
              </a:rPr>
            </a:br>
            <a:r>
              <a:rPr lang="en-US" sz="16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-  Server </a:t>
            </a:r>
            <a:r>
              <a:rPr lang="en-US" sz="16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side copy</a:t>
            </a:r>
            <a:br>
              <a:rPr lang="en-US" sz="16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</a:br>
            <a:r>
              <a:rPr lang="en-US" sz="16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-  Microsoft </a:t>
            </a:r>
            <a:r>
              <a:rPr lang="en-US" sz="1600" b="1" dirty="0" smtClean="0">
                <a:solidFill>
                  <a:srgbClr val="C00000"/>
                </a:solidFill>
                <a:uFillTx/>
                <a:latin typeface="+mn-lt"/>
                <a:ea typeface="微軟正黑體" pitchFamily="34" charset="-120"/>
              </a:rPr>
              <a:t>ODX </a:t>
            </a:r>
            <a:r>
              <a:rPr lang="en-US" sz="16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/</a:t>
            </a:r>
            <a:r>
              <a:rPr lang="en-US" sz="1600" b="1" dirty="0" smtClean="0">
                <a:solidFill>
                  <a:srgbClr val="C00000"/>
                </a:solidFill>
                <a:uFillTx/>
                <a:latin typeface="+mn-lt"/>
                <a:ea typeface="微軟正黑體" pitchFamily="34" charset="-120"/>
              </a:rPr>
              <a:t> </a:t>
            </a:r>
            <a:r>
              <a:rPr lang="en-US" altLang="zh-TW" sz="16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VMware </a:t>
            </a:r>
            <a:r>
              <a:rPr lang="en-US" sz="1600" b="1" dirty="0" smtClean="0">
                <a:solidFill>
                  <a:srgbClr val="C00000"/>
                </a:solidFill>
                <a:uFillTx/>
                <a:latin typeface="+mn-lt"/>
                <a:ea typeface="微軟正黑體" pitchFamily="34" charset="-120"/>
              </a:rPr>
              <a:t>VAAI</a:t>
            </a:r>
            <a:endParaRPr sz="1600" b="1" dirty="0">
              <a:solidFill>
                <a:srgbClr val="C00000"/>
              </a:solidFill>
              <a:uFillTx/>
              <a:latin typeface="+mn-lt"/>
              <a:ea typeface="微軟正黑體" pitchFamily="34" charset="-120"/>
            </a:endParaRPr>
          </a:p>
        </p:txBody>
      </p:sp>
      <p:grpSp>
        <p:nvGrpSpPr>
          <p:cNvPr id="2" name="群組 40"/>
          <p:cNvGrpSpPr/>
          <p:nvPr/>
        </p:nvGrpSpPr>
        <p:grpSpPr>
          <a:xfrm>
            <a:off x="4491221" y="961558"/>
            <a:ext cx="4319178" cy="3439626"/>
            <a:chOff x="4086107" y="926834"/>
            <a:chExt cx="4319178" cy="3439626"/>
          </a:xfrm>
        </p:grpSpPr>
        <p:sp>
          <p:nvSpPr>
            <p:cNvPr id="10" name="Shape 310"/>
            <p:cNvSpPr>
              <a:spLocks/>
            </p:cNvSpPr>
            <p:nvPr/>
          </p:nvSpPr>
          <p:spPr>
            <a:xfrm>
              <a:off x="4542731" y="926834"/>
              <a:ext cx="2971903" cy="459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9292"/>
                </a:buClr>
                <a:buSzPts val="352"/>
                <a:buFont typeface="Arimo"/>
                <a:buNone/>
              </a:pPr>
              <a:r>
                <a:rPr lang="en-US" sz="1600" b="1" i="0" u="none" strike="noStrike" cap="none" dirty="0">
                  <a:solidFill>
                    <a:srgbClr val="929292"/>
                  </a:solidFill>
                  <a:uFillTx/>
                  <a:latin typeface="+mn-lt"/>
                  <a:ea typeface="Arimo"/>
                  <a:cs typeface="Arimo"/>
                  <a:sym typeface="Arimo"/>
                </a:rPr>
                <a:t>Server-Side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uFillTx/>
                  <a:latin typeface="+mn-lt"/>
                  <a:ea typeface="Arimo"/>
                  <a:cs typeface="Arimo"/>
                  <a:sym typeface="Arimo"/>
                </a:rPr>
                <a:t> Copy</a:t>
              </a:r>
              <a:br>
                <a:rPr lang="en-US" sz="1600" b="1" i="0" u="none" strike="noStrike" cap="none" dirty="0">
                  <a:solidFill>
                    <a:srgbClr val="000000"/>
                  </a:solidFill>
                  <a:uFillTx/>
                  <a:latin typeface="+mn-lt"/>
                  <a:ea typeface="Arimo"/>
                  <a:cs typeface="Arimo"/>
                  <a:sym typeface="Arimo"/>
                </a:rPr>
              </a:br>
              <a:r>
                <a:rPr lang="en-US" sz="1600" b="1" i="0" u="none" strike="noStrike" cap="none" dirty="0">
                  <a:solidFill>
                    <a:srgbClr val="000000"/>
                  </a:solidFill>
                  <a:uFillTx/>
                  <a:latin typeface="+mn-lt"/>
                  <a:ea typeface="Arimo"/>
                  <a:cs typeface="Arimo"/>
                  <a:sym typeface="Arimo"/>
                </a:rPr>
                <a:t>Storage Offl</a:t>
              </a:r>
              <a:r>
                <a:rPr lang="en-US" sz="1600" b="1" dirty="0">
                  <a:uFillTx/>
                  <a:latin typeface="+mn-lt"/>
                  <a:ea typeface="Arimo"/>
                  <a:cs typeface="Arimo"/>
                  <a:sym typeface="Arimo"/>
                </a:rPr>
                <a:t>oad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uFillTx/>
                  <a:latin typeface="+mn-lt"/>
                  <a:ea typeface="Arimo"/>
                  <a:cs typeface="Arimo"/>
                  <a:sym typeface="Arimo"/>
                </a:rPr>
                <a:t> </a:t>
              </a:r>
              <a:endParaRPr sz="1600" dirty="0">
                <a:uFillTx/>
                <a:latin typeface="+mn-lt"/>
              </a:endParaRPr>
            </a:p>
          </p:txBody>
        </p:sp>
        <p:pic>
          <p:nvPicPr>
            <p:cNvPr id="11" name="圖片 10" descr="ls-2f-01.png"/>
            <p:cNvPicPr>
              <a:picLocks noChangeAspect="1"/>
            </p:cNvPicPr>
            <p:nvPr/>
          </p:nvPicPr>
          <p:blipFill>
            <a:blip r:embed="rId3"/>
            <a:srcRect l="52457" t="11698" b="20454"/>
            <a:stretch>
              <a:fillRect/>
            </a:stretch>
          </p:blipFill>
          <p:spPr>
            <a:xfrm>
              <a:off x="4516935" y="1497780"/>
              <a:ext cx="3141251" cy="2337498"/>
            </a:xfrm>
            <a:prstGeom prst="rect">
              <a:avLst/>
            </a:prstGeom>
          </p:spPr>
        </p:pic>
        <p:grpSp>
          <p:nvGrpSpPr>
            <p:cNvPr id="3" name="群組 11"/>
            <p:cNvGrpSpPr/>
            <p:nvPr/>
          </p:nvGrpSpPr>
          <p:grpSpPr>
            <a:xfrm>
              <a:off x="4086107" y="3751573"/>
              <a:ext cx="2098492" cy="614887"/>
              <a:chOff x="6286512" y="1630447"/>
              <a:chExt cx="2098492" cy="614887"/>
            </a:xfrm>
          </p:grpSpPr>
          <p:sp>
            <p:nvSpPr>
              <p:cNvPr id="15" name="Shape 108"/>
              <p:cNvSpPr>
                <a:spLocks/>
              </p:cNvSpPr>
              <p:nvPr/>
            </p:nvSpPr>
            <p:spPr>
              <a:xfrm>
                <a:off x="6286512" y="1630447"/>
                <a:ext cx="2098492" cy="6148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  <a:uFillTx/>
                  </a:rPr>
                  <a:t>      </a:t>
                </a:r>
                <a:r>
                  <a:rPr lang="en-US" sz="1800" b="1" dirty="0" smtClean="0">
                    <a:solidFill>
                      <a:schemeClr val="bg1"/>
                    </a:solidFill>
                    <a:uFillTx/>
                  </a:rPr>
                  <a:t>Extra </a:t>
                </a:r>
                <a:r>
                  <a:rPr lang="en-US" sz="1800" b="1" dirty="0">
                    <a:solidFill>
                      <a:schemeClr val="bg1"/>
                    </a:solidFill>
                    <a:uFillTx/>
                  </a:rPr>
                  <a:t>Space </a:t>
                </a:r>
                <a:r>
                  <a:rPr lang="en-US" sz="1800" b="1" dirty="0" smtClean="0">
                    <a:solidFill>
                      <a:schemeClr val="bg1"/>
                    </a:solidFill>
                    <a:uFillTx/>
                  </a:rPr>
                  <a:t>  </a:t>
                </a:r>
                <a:br>
                  <a:rPr lang="en-US" sz="1800" b="1" dirty="0" smtClean="0">
                    <a:solidFill>
                      <a:schemeClr val="bg1"/>
                    </a:solidFill>
                    <a:uFillTx/>
                  </a:rPr>
                </a:br>
                <a:r>
                  <a:rPr lang="en-US" sz="1800" b="1" dirty="0" smtClean="0">
                    <a:solidFill>
                      <a:schemeClr val="bg1"/>
                    </a:solidFill>
                    <a:uFillTx/>
                  </a:rPr>
                  <a:t>      Requirement</a:t>
                </a:r>
                <a:endParaRPr lang="en-US" sz="1800" b="1" dirty="0">
                  <a:solidFill>
                    <a:schemeClr val="bg1"/>
                  </a:solidFill>
                  <a:uFillTx/>
                </a:endParaRPr>
              </a:p>
            </p:txBody>
          </p:sp>
          <p:sp>
            <p:nvSpPr>
              <p:cNvPr id="16" name="Shape 148"/>
              <p:cNvSpPr>
                <a:spLocks/>
              </p:cNvSpPr>
              <p:nvPr/>
            </p:nvSpPr>
            <p:spPr>
              <a:xfrm>
                <a:off x="6286512" y="1785932"/>
                <a:ext cx="357190" cy="357190"/>
              </a:xfrm>
              <a:prstGeom prst="chevron">
                <a:avLst>
                  <a:gd name="adj" fmla="val 50000"/>
                </a:avLst>
              </a:prstGeom>
              <a:solidFill>
                <a:schemeClr val="lt1">
                  <a:alpha val="40784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1" i="0" u="none" strike="noStrike" cap="none">
                  <a:solidFill>
                    <a:schemeClr val="dk1"/>
                  </a:solidFill>
                  <a:uFillTx/>
                  <a:latin typeface="微軟正黑體" pitchFamily="34" charset="-120"/>
                  <a:ea typeface="微軟正黑體" pitchFamily="34" charset="-120"/>
                  <a:sym typeface="Arial"/>
                </a:endParaRPr>
              </a:p>
            </p:txBody>
          </p:sp>
        </p:grpSp>
        <p:grpSp>
          <p:nvGrpSpPr>
            <p:cNvPr id="4" name="群組 16"/>
            <p:cNvGrpSpPr/>
            <p:nvPr/>
          </p:nvGrpSpPr>
          <p:grpSpPr>
            <a:xfrm>
              <a:off x="6306793" y="3742664"/>
              <a:ext cx="2098492" cy="614887"/>
              <a:chOff x="6286512" y="2500312"/>
              <a:chExt cx="2098492" cy="614887"/>
            </a:xfrm>
          </p:grpSpPr>
          <p:sp>
            <p:nvSpPr>
              <p:cNvPr id="18" name="Shape 108"/>
              <p:cNvSpPr>
                <a:spLocks/>
              </p:cNvSpPr>
              <p:nvPr/>
            </p:nvSpPr>
            <p:spPr>
              <a:xfrm>
                <a:off x="6286512" y="2500312"/>
                <a:ext cx="2098492" cy="6148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  <a:uFillTx/>
                  </a:rPr>
                  <a:t>      </a:t>
                </a:r>
                <a:r>
                  <a:rPr lang="en-US" sz="1800" b="1" dirty="0" smtClean="0">
                    <a:solidFill>
                      <a:schemeClr val="bg1"/>
                    </a:solidFill>
                    <a:uFillTx/>
                  </a:rPr>
                  <a:t>Slowly</a:t>
                </a:r>
                <a:br>
                  <a:rPr lang="en-US" sz="1800" b="1" dirty="0" smtClean="0">
                    <a:solidFill>
                      <a:schemeClr val="bg1"/>
                    </a:solidFill>
                    <a:uFillTx/>
                  </a:rPr>
                </a:br>
                <a:r>
                  <a:rPr lang="zh-TW" altLang="en-US" sz="1800" b="1" dirty="0" smtClean="0">
                    <a:solidFill>
                      <a:schemeClr val="bg1"/>
                    </a:solidFill>
                    <a:uFillTx/>
                  </a:rPr>
                  <a:t>      </a:t>
                </a:r>
                <a:r>
                  <a:rPr lang="en-US" sz="1800" b="1" dirty="0" smtClean="0">
                    <a:solidFill>
                      <a:schemeClr val="bg1"/>
                    </a:solidFill>
                    <a:uFillTx/>
                  </a:rPr>
                  <a:t>Data Clone</a:t>
                </a:r>
                <a:endParaRPr lang="en-US" sz="1800" b="1" dirty="0">
                  <a:solidFill>
                    <a:schemeClr val="bg1"/>
                  </a:solidFill>
                  <a:uFillTx/>
                </a:endParaRPr>
              </a:p>
            </p:txBody>
          </p:sp>
          <p:sp>
            <p:nvSpPr>
              <p:cNvPr id="19" name="Shape 148"/>
              <p:cNvSpPr>
                <a:spLocks/>
              </p:cNvSpPr>
              <p:nvPr/>
            </p:nvSpPr>
            <p:spPr>
              <a:xfrm>
                <a:off x="6286512" y="2655797"/>
                <a:ext cx="357190" cy="357190"/>
              </a:xfrm>
              <a:prstGeom prst="chevron">
                <a:avLst>
                  <a:gd name="adj" fmla="val 50000"/>
                </a:avLst>
              </a:prstGeom>
              <a:solidFill>
                <a:schemeClr val="lt1">
                  <a:alpha val="40784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1" i="0" u="none" strike="noStrike" cap="none">
                  <a:solidFill>
                    <a:schemeClr val="dk1"/>
                  </a:solidFill>
                  <a:uFillTx/>
                  <a:latin typeface="微軟正黑體" pitchFamily="34" charset="-120"/>
                  <a:ea typeface="微軟正黑體" pitchFamily="34" charset="-120"/>
                  <a:sym typeface="Arial"/>
                </a:endParaRPr>
              </a:p>
            </p:txBody>
          </p:sp>
        </p:grpSp>
      </p:grpSp>
      <p:grpSp>
        <p:nvGrpSpPr>
          <p:cNvPr id="5" name="群組 42"/>
          <p:cNvGrpSpPr/>
          <p:nvPr/>
        </p:nvGrpSpPr>
        <p:grpSpPr>
          <a:xfrm>
            <a:off x="2102805" y="2591757"/>
            <a:ext cx="2071258" cy="2006008"/>
            <a:chOff x="1981119" y="2674882"/>
            <a:chExt cx="2071258" cy="2006008"/>
          </a:xfrm>
        </p:grpSpPr>
        <p:sp>
          <p:nvSpPr>
            <p:cNvPr id="28" name="圓角矩形 27"/>
            <p:cNvSpPr>
              <a:spLocks/>
            </p:cNvSpPr>
            <p:nvPr/>
          </p:nvSpPr>
          <p:spPr>
            <a:xfrm>
              <a:off x="1997074" y="2974441"/>
              <a:ext cx="1954635" cy="167779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uFillTx/>
              </a:endParaRPr>
            </a:p>
          </p:txBody>
        </p:sp>
        <p:sp>
          <p:nvSpPr>
            <p:cNvPr id="31" name="圓角矩形 30"/>
            <p:cNvSpPr>
              <a:spLocks/>
            </p:cNvSpPr>
            <p:nvPr/>
          </p:nvSpPr>
          <p:spPr>
            <a:xfrm>
              <a:off x="2114520" y="3268055"/>
              <a:ext cx="1711354" cy="105701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uFillTx/>
              </a:endParaRPr>
            </a:p>
          </p:txBody>
        </p:sp>
        <p:pic>
          <p:nvPicPr>
            <p:cNvPr id="21" name="Shape 318"/>
            <p:cNvPicPr preferRelativeResize="0"/>
            <p:nvPr/>
          </p:nvPicPr>
          <p:blipFill>
            <a:blip r:embed="rId4"/>
            <a:srcRect t="27897" b="26064"/>
            <a:stretch>
              <a:fillRect/>
            </a:stretch>
          </p:blipFill>
          <p:spPr>
            <a:xfrm>
              <a:off x="1981119" y="2674882"/>
              <a:ext cx="1973615" cy="5680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Shape 175"/>
            <p:cNvSpPr>
              <a:spLocks/>
            </p:cNvSpPr>
            <p:nvPr/>
          </p:nvSpPr>
          <p:spPr>
            <a:xfrm>
              <a:off x="2242805" y="3832948"/>
              <a:ext cx="588943" cy="402122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75000"/>
              </a:schemeClr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b="1" i="0" u="none" strike="noStrike" cap="none" dirty="0" smtClean="0">
                  <a:solidFill>
                    <a:schemeClr val="bg1">
                      <a:lumMod val="95000"/>
                    </a:schemeClr>
                  </a:solidFill>
                  <a:uFillTx/>
                  <a:latin typeface="微軟正黑體" pitchFamily="34" charset="-120"/>
                  <a:ea typeface="微軟正黑體" pitchFamily="34" charset="-120"/>
                  <a:sym typeface="Arial"/>
                </a:rPr>
                <a:t>VM</a:t>
              </a:r>
              <a:endParaRPr b="1" dirty="0">
                <a:solidFill>
                  <a:schemeClr val="bg1">
                    <a:lumMod val="95000"/>
                  </a:schemeClr>
                </a:solidFill>
                <a:uFillTx/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7" name="Shape 175"/>
            <p:cNvSpPr>
              <a:spLocks/>
            </p:cNvSpPr>
            <p:nvPr/>
          </p:nvSpPr>
          <p:spPr>
            <a:xfrm>
              <a:off x="2236374" y="3388331"/>
              <a:ext cx="588943" cy="402122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b="1" i="0" u="none" strike="noStrike" cap="none" dirty="0" smtClean="0">
                  <a:solidFill>
                    <a:schemeClr val="bg1">
                      <a:lumMod val="95000"/>
                    </a:schemeClr>
                  </a:solidFill>
                  <a:uFillTx/>
                  <a:latin typeface="微軟正黑體" pitchFamily="34" charset="-120"/>
                  <a:ea typeface="微軟正黑體" pitchFamily="34" charset="-120"/>
                  <a:sym typeface="Arial"/>
                </a:rPr>
                <a:t>VM</a:t>
              </a:r>
              <a:endParaRPr b="1" dirty="0">
                <a:solidFill>
                  <a:schemeClr val="bg1">
                    <a:lumMod val="95000"/>
                  </a:schemeClr>
                </a:solidFill>
                <a:uFillTx/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9" name="Shape 310"/>
            <p:cNvSpPr>
              <a:spLocks/>
            </p:cNvSpPr>
            <p:nvPr/>
          </p:nvSpPr>
          <p:spPr>
            <a:xfrm>
              <a:off x="2089353" y="4221455"/>
              <a:ext cx="1761688" cy="459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9292"/>
                </a:buClr>
                <a:buSzPts val="352"/>
                <a:buFont typeface="Arimo"/>
                <a:buNone/>
              </a:pPr>
              <a:r>
                <a:rPr lang="en-US" b="1" dirty="0" err="1" smtClean="0">
                  <a:solidFill>
                    <a:schemeClr val="tx1"/>
                  </a:solidFill>
                  <a:uFillTx/>
                  <a:latin typeface="+mn-lt"/>
                  <a:ea typeface="Arimo"/>
                  <a:cs typeface="Arimo"/>
                  <a:sym typeface="Arimo"/>
                </a:rPr>
                <a:t>i</a:t>
              </a:r>
              <a:r>
                <a:rPr lang="en-US" b="1" i="0" u="none" strike="noStrike" cap="none" dirty="0" err="1" smtClean="0">
                  <a:solidFill>
                    <a:schemeClr val="tx1"/>
                  </a:solidFill>
                  <a:uFillTx/>
                  <a:latin typeface="+mn-lt"/>
                  <a:ea typeface="Arimo"/>
                  <a:cs typeface="Arimo"/>
                  <a:sym typeface="Arimo"/>
                </a:rPr>
                <a:t>SCSI</a:t>
              </a:r>
              <a:r>
                <a:rPr lang="en-US" b="1" i="0" u="none" strike="noStrike" cap="none" dirty="0" smtClean="0">
                  <a:solidFill>
                    <a:schemeClr val="tx1"/>
                  </a:solidFill>
                  <a:uFillTx/>
                  <a:latin typeface="+mn-lt"/>
                  <a:ea typeface="Arimo"/>
                  <a:cs typeface="Arimo"/>
                  <a:sym typeface="Arimo"/>
                </a:rPr>
                <a:t> </a:t>
              </a:r>
              <a:r>
                <a:rPr lang="en-US" b="1" i="0" u="none" strike="noStrike" cap="none" dirty="0" err="1" smtClean="0">
                  <a:solidFill>
                    <a:schemeClr val="tx1"/>
                  </a:solidFill>
                  <a:uFillTx/>
                  <a:latin typeface="+mn-lt"/>
                  <a:ea typeface="Arimo"/>
                  <a:cs typeface="Arimo"/>
                  <a:sym typeface="Arimo"/>
                </a:rPr>
                <a:t>datastore</a:t>
              </a:r>
              <a:endParaRPr dirty="0">
                <a:solidFill>
                  <a:schemeClr val="tx1"/>
                </a:solidFill>
                <a:uFillTx/>
                <a:latin typeface="+mn-lt"/>
              </a:endParaRPr>
            </a:p>
          </p:txBody>
        </p:sp>
        <p:sp>
          <p:nvSpPr>
            <p:cNvPr id="30" name="Shape 310"/>
            <p:cNvSpPr>
              <a:spLocks/>
            </p:cNvSpPr>
            <p:nvPr/>
          </p:nvSpPr>
          <p:spPr>
            <a:xfrm>
              <a:off x="2854150" y="3602068"/>
              <a:ext cx="1198227" cy="488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9292"/>
                </a:buClr>
                <a:buSzPts val="352"/>
                <a:buFont typeface="Arimo"/>
                <a:buNone/>
              </a:pPr>
              <a:r>
                <a:rPr lang="en-US" b="1" i="0" u="none" strike="noStrike" cap="none" dirty="0" smtClean="0">
                  <a:solidFill>
                    <a:schemeClr val="tx1"/>
                  </a:solidFill>
                  <a:uFillTx/>
                  <a:latin typeface="+mn-lt"/>
                  <a:ea typeface="Arimo"/>
                  <a:cs typeface="Arimo"/>
                  <a:sym typeface="Arimo"/>
                </a:rPr>
                <a:t>Copy</a:t>
              </a:r>
              <a:endParaRPr dirty="0">
                <a:solidFill>
                  <a:schemeClr val="tx1"/>
                </a:solidFill>
                <a:uFillTx/>
                <a:latin typeface="+mn-lt"/>
              </a:endParaRPr>
            </a:p>
          </p:txBody>
        </p:sp>
        <p:sp>
          <p:nvSpPr>
            <p:cNvPr id="34" name="弧形箭號 (上彎) 33"/>
            <p:cNvSpPr>
              <a:spLocks/>
            </p:cNvSpPr>
            <p:nvPr/>
          </p:nvSpPr>
          <p:spPr>
            <a:xfrm rot="5400000" flipV="1">
              <a:off x="2680777" y="3687505"/>
              <a:ext cx="612396" cy="302004"/>
            </a:xfrm>
            <a:prstGeom prst="curvedUp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uFillTx/>
              </a:endParaRPr>
            </a:p>
          </p:txBody>
        </p:sp>
      </p:grpSp>
      <p:cxnSp>
        <p:nvCxnSpPr>
          <p:cNvPr id="36" name="直線單箭頭接點 35"/>
          <p:cNvCxnSpPr/>
          <p:nvPr/>
        </p:nvCxnSpPr>
        <p:spPr>
          <a:xfrm>
            <a:off x="1104975" y="3627178"/>
            <a:ext cx="1015068" cy="158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hape 310"/>
          <p:cNvSpPr>
            <a:spLocks/>
          </p:cNvSpPr>
          <p:nvPr/>
        </p:nvSpPr>
        <p:spPr>
          <a:xfrm>
            <a:off x="992499" y="3206595"/>
            <a:ext cx="1198227" cy="48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52"/>
              <a:buFont typeface="Arimo"/>
              <a:buNone/>
            </a:pPr>
            <a:r>
              <a:rPr lang="en-US" sz="1200" b="1" i="0" u="none" strike="noStrike" cap="none" dirty="0" smtClean="0">
                <a:solidFill>
                  <a:srgbClr val="0070C0"/>
                </a:solidFill>
                <a:uFillTx/>
                <a:latin typeface="+mn-lt"/>
                <a:ea typeface="Arimo"/>
                <a:cs typeface="Arimo"/>
                <a:sym typeface="Arimo"/>
              </a:rPr>
              <a:t>Copy </a:t>
            </a:r>
            <a:r>
              <a:rPr lang="en-US" sz="1200" b="1" i="0" u="none" strike="noStrike" cap="none" dirty="0" err="1" smtClean="0">
                <a:solidFill>
                  <a:srgbClr val="0070C0"/>
                </a:solidFill>
                <a:uFillTx/>
                <a:latin typeface="+mn-lt"/>
                <a:ea typeface="Arimo"/>
                <a:cs typeface="Arimo"/>
                <a:sym typeface="Arimo"/>
              </a:rPr>
              <a:t>Cmd</a:t>
            </a:r>
            <a:endParaRPr sz="1200" dirty="0">
              <a:solidFill>
                <a:srgbClr val="0070C0"/>
              </a:solidFill>
              <a:uFillTx/>
              <a:latin typeface="+mn-lt"/>
            </a:endParaRPr>
          </a:p>
        </p:txBody>
      </p:sp>
      <p:sp>
        <p:nvSpPr>
          <p:cNvPr id="38" name="Shape 310"/>
          <p:cNvSpPr>
            <a:spLocks/>
          </p:cNvSpPr>
          <p:nvPr/>
        </p:nvSpPr>
        <p:spPr>
          <a:xfrm>
            <a:off x="283055" y="4021623"/>
            <a:ext cx="1198227" cy="48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52"/>
              <a:buFont typeface="Arimo"/>
              <a:buNone/>
            </a:pPr>
            <a:r>
              <a:rPr lang="en-US" b="1" i="0" u="none" strike="noStrike" cap="none" dirty="0" err="1" smtClean="0">
                <a:solidFill>
                  <a:schemeClr val="tx1"/>
                </a:solidFill>
                <a:uFillTx/>
                <a:latin typeface="+mn-lt"/>
                <a:ea typeface="Arimo"/>
                <a:cs typeface="Arimo"/>
                <a:sym typeface="Arimo"/>
              </a:rPr>
              <a:t>ESXi</a:t>
            </a:r>
            <a:r>
              <a:rPr lang="en-US" b="1" i="0" u="none" strike="noStrike" cap="none" dirty="0" smtClean="0">
                <a:solidFill>
                  <a:schemeClr val="tx1"/>
                </a:solidFill>
                <a:uFillTx/>
                <a:latin typeface="+mn-lt"/>
                <a:ea typeface="Arimo"/>
                <a:cs typeface="Arimo"/>
                <a:sym typeface="Arimo"/>
              </a:rPr>
              <a:t> Host</a:t>
            </a:r>
            <a:endParaRPr dirty="0">
              <a:solidFill>
                <a:schemeClr val="tx1"/>
              </a:solidFill>
              <a:uFillTx/>
              <a:latin typeface="+mn-lt"/>
            </a:endParaRPr>
          </a:p>
        </p:txBody>
      </p:sp>
      <p:sp>
        <p:nvSpPr>
          <p:cNvPr id="39" name="Shape 310"/>
          <p:cNvSpPr>
            <a:spLocks/>
          </p:cNvSpPr>
          <p:nvPr/>
        </p:nvSpPr>
        <p:spPr>
          <a:xfrm>
            <a:off x="437476" y="2317070"/>
            <a:ext cx="1198227" cy="48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52"/>
              <a:buFont typeface="Arimo"/>
              <a:buNone/>
            </a:pPr>
            <a:r>
              <a:rPr lang="en-US" b="1" i="0" u="none" strike="noStrike" cap="none" dirty="0" smtClean="0">
                <a:solidFill>
                  <a:schemeClr val="bg1"/>
                </a:solidFill>
                <a:uFillTx/>
                <a:latin typeface="+mn-lt"/>
                <a:ea typeface="Arimo"/>
                <a:cs typeface="Arimo"/>
                <a:sym typeface="Arimo"/>
              </a:rPr>
              <a:t>VAAI ON</a:t>
            </a:r>
            <a:endParaRPr dirty="0">
              <a:solidFill>
                <a:schemeClr val="bg1"/>
              </a:solidFill>
              <a:uFillTx/>
              <a:latin typeface="+mn-lt"/>
            </a:endParaRPr>
          </a:p>
        </p:txBody>
      </p:sp>
      <p:pic>
        <p:nvPicPr>
          <p:cNvPr id="40" name="圖片 39" descr="P28_機房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21" y="2905925"/>
            <a:ext cx="755267" cy="12919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圓角矩形 16"/>
          <p:cNvSpPr>
            <a:spLocks/>
          </p:cNvSpPr>
          <p:nvPr/>
        </p:nvSpPr>
        <p:spPr>
          <a:xfrm>
            <a:off x="-174812" y="941294"/>
            <a:ext cx="4642640" cy="995082"/>
          </a:xfrm>
          <a:prstGeom prst="round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pic>
        <p:nvPicPr>
          <p:cNvPr id="358" name="Shape 35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729174" y="1028888"/>
            <a:ext cx="3708770" cy="2355033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>
            <a:spLocks/>
          </p:cNvSpPr>
          <p:nvPr/>
        </p:nvSpPr>
        <p:spPr>
          <a:xfrm>
            <a:off x="500614" y="2152963"/>
            <a:ext cx="3702505" cy="197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52"/>
              <a:buFont typeface="Gill Sans"/>
              <a:buNone/>
            </a:pPr>
            <a:r>
              <a:rPr lang="en-US" sz="1600" b="1" dirty="0">
                <a:uFillTx/>
                <a:latin typeface="+mn-lt"/>
                <a:ea typeface="微軟正黑體" panose="020B0604030504040204" pitchFamily="34" charset="-120"/>
                <a:cs typeface="Gill Sans"/>
                <a:sym typeface="Gill Sans"/>
              </a:rPr>
              <a:t>QES </a:t>
            </a:r>
            <a:r>
              <a:rPr lang="en-US" sz="1600" b="1" dirty="0" err="1">
                <a:uFillTx/>
                <a:latin typeface="+mn-lt"/>
                <a:ea typeface="微軟正黑體" panose="020B0604030504040204" pitchFamily="34" charset="-120"/>
                <a:cs typeface="Gill Sans"/>
                <a:sym typeface="Gill Sans"/>
              </a:rPr>
              <a:t>Dedup</a:t>
            </a:r>
            <a:r>
              <a:rPr lang="en-US" sz="1600" b="1" dirty="0">
                <a:uFillTx/>
                <a:latin typeface="+mn-lt"/>
                <a:ea typeface="微軟正黑體" panose="020B0604030504040204" pitchFamily="34" charset="-120"/>
                <a:cs typeface="Gill Sans"/>
                <a:sym typeface="Gill Sans"/>
              </a:rPr>
              <a:t>-based Fast Clone</a:t>
            </a:r>
            <a:endParaRPr sz="1600" dirty="0">
              <a:uFillTx/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359" name="Shape 359"/>
          <p:cNvSpPr>
            <a:spLocks/>
          </p:cNvSpPr>
          <p:nvPr/>
        </p:nvSpPr>
        <p:spPr>
          <a:xfrm>
            <a:off x="465964" y="1062250"/>
            <a:ext cx="3785401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mo"/>
              <a:buNone/>
            </a:pPr>
            <a:r>
              <a:rPr lang="en-US" sz="24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  <a:sym typeface="Arimo"/>
              </a:rPr>
              <a:t>QES Fast Clone</a:t>
            </a:r>
            <a:endParaRPr sz="2400" b="1" dirty="0">
              <a:solidFill>
                <a:srgbClr val="002060"/>
              </a:solidFill>
              <a:uFillTx/>
              <a:latin typeface="+mn-lt"/>
              <a:ea typeface="微軟正黑體" pitchFamily="34" charset="-120"/>
              <a:cs typeface="Arimo"/>
              <a:sym typeface="Arimo"/>
            </a:endParaRPr>
          </a:p>
          <a:p>
            <a:pPr lvl="0">
              <a:buClr>
                <a:srgbClr val="000000"/>
              </a:buClr>
              <a:buSzPts val="563"/>
            </a:pPr>
            <a:r>
              <a:rPr lang="en-US" sz="16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</a:rPr>
              <a:t>Clone quickly</a:t>
            </a:r>
            <a:r>
              <a:rPr lang="en-US" sz="16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</a:rPr>
              <a:t>,  No </a:t>
            </a:r>
            <a:r>
              <a:rPr lang="en-US" sz="16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</a:rPr>
              <a:t>extra space </a:t>
            </a:r>
            <a:r>
              <a:rPr lang="en-US" sz="16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</a:rPr>
              <a:t>needed</a:t>
            </a:r>
            <a:endParaRPr sz="1600" b="1" dirty="0">
              <a:solidFill>
                <a:srgbClr val="002060"/>
              </a:solidFill>
              <a:uFillTx/>
              <a:latin typeface="+mn-lt"/>
              <a:ea typeface="微軟正黑體" pitchFamily="34" charset="-120"/>
              <a:cs typeface="Arimo"/>
              <a:sym typeface="Arimo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FFFFFF"/>
                </a:solidFill>
                <a:uFillTx/>
                <a:latin typeface="+mn-lt"/>
              </a:rPr>
              <a:t>QES does it better</a:t>
            </a:r>
            <a:endParaRPr lang="zh-TW" altLang="en-US" dirty="0">
              <a:solidFill>
                <a:srgbClr val="FFFFFF"/>
              </a:solidFill>
              <a:uFillTx/>
              <a:latin typeface="+mn-lt"/>
            </a:endParaRPr>
          </a:p>
        </p:txBody>
      </p:sp>
      <p:pic>
        <p:nvPicPr>
          <p:cNvPr id="10" name="圖片 9" descr="ls-2f-01.png"/>
          <p:cNvPicPr>
            <a:picLocks noChangeAspect="1"/>
          </p:cNvPicPr>
          <p:nvPr/>
        </p:nvPicPr>
        <p:blipFill>
          <a:blip r:embed="rId4"/>
          <a:srcRect t="12410"/>
          <a:stretch>
            <a:fillRect/>
          </a:stretch>
        </p:blipFill>
        <p:spPr>
          <a:xfrm>
            <a:off x="648479" y="2525486"/>
            <a:ext cx="3086572" cy="2207520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4330762" y="3353588"/>
            <a:ext cx="4062177" cy="986606"/>
            <a:chOff x="4330762" y="3585408"/>
            <a:chExt cx="4062177" cy="986606"/>
          </a:xfrm>
        </p:grpSpPr>
        <p:sp>
          <p:nvSpPr>
            <p:cNvPr id="12" name="Shape 322"/>
            <p:cNvSpPr>
              <a:spLocks/>
            </p:cNvSpPr>
            <p:nvPr/>
          </p:nvSpPr>
          <p:spPr>
            <a:xfrm>
              <a:off x="4803439" y="3814214"/>
              <a:ext cx="3589500" cy="75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lvl="0">
                <a:buClr>
                  <a:srgbClr val="000000"/>
                </a:buClr>
                <a:buSzPts val="563"/>
              </a:pPr>
              <a:r>
                <a:rPr lang="en-US" sz="1800" b="1" dirty="0">
                  <a:uFillTx/>
                  <a:latin typeface="+mn-lt"/>
                </a:rPr>
                <a:t>Clone a </a:t>
              </a:r>
              <a:r>
                <a:rPr lang="en-US" sz="1800" b="1" dirty="0">
                  <a:solidFill>
                    <a:srgbClr val="C00000"/>
                  </a:solidFill>
                  <a:uFillTx/>
                  <a:latin typeface="+mn-lt"/>
                </a:rPr>
                <a:t>70GB</a:t>
              </a:r>
              <a:r>
                <a:rPr lang="en-US" sz="1800" b="1" dirty="0">
                  <a:uFillTx/>
                  <a:latin typeface="+mn-lt"/>
                </a:rPr>
                <a:t> file in </a:t>
              </a:r>
              <a:r>
                <a:rPr lang="en-US" sz="1800" b="1" dirty="0">
                  <a:solidFill>
                    <a:srgbClr val="C00000"/>
                  </a:solidFill>
                  <a:uFillTx/>
                  <a:latin typeface="+mn-lt"/>
                </a:rPr>
                <a:t>20 seconds</a:t>
              </a:r>
              <a:endParaRPr sz="1800" b="1" dirty="0">
                <a:solidFill>
                  <a:srgbClr val="C00000"/>
                </a:solidFill>
                <a:uFillTx/>
                <a:latin typeface="+mn-lt"/>
                <a:ea typeface="微軟正黑體" pitchFamily="34" charset="-120"/>
                <a:cs typeface="Arimo"/>
                <a:sym typeface="Arimo"/>
              </a:endParaRPr>
            </a:p>
          </p:txBody>
        </p:sp>
        <p:pic>
          <p:nvPicPr>
            <p:cNvPr id="13" name="圖片 12" descr="燈泡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0762" y="3585408"/>
              <a:ext cx="604827" cy="643142"/>
            </a:xfrm>
            <a:prstGeom prst="rect">
              <a:avLst/>
            </a:prstGeom>
          </p:spPr>
        </p:pic>
        <p:cxnSp>
          <p:nvCxnSpPr>
            <p:cNvPr id="14" name="直線接點 13"/>
            <p:cNvCxnSpPr/>
            <p:nvPr/>
          </p:nvCxnSpPr>
          <p:spPr>
            <a:xfrm>
              <a:off x="4830828" y="3942598"/>
              <a:ext cx="3429024" cy="1588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>
              <a:off x="4830828" y="4442664"/>
              <a:ext cx="3429024" cy="1588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46737656_xxl.jpg"/>
          <p:cNvPicPr>
            <a:picLocks noChangeAspect="1"/>
          </p:cNvPicPr>
          <p:nvPr/>
        </p:nvPicPr>
        <p:blipFill>
          <a:blip r:embed="rId3"/>
          <a:srcRect l="8311" t="9466" r="7983" b="11342"/>
          <a:stretch>
            <a:fillRect/>
          </a:stretch>
        </p:blipFill>
        <p:spPr>
          <a:xfrm>
            <a:off x="5037289" y="1699169"/>
            <a:ext cx="4106711" cy="2761965"/>
          </a:xfrm>
          <a:prstGeom prst="rect">
            <a:avLst/>
          </a:prstGeom>
        </p:spPr>
      </p:pic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uFillTx/>
                <a:latin typeface="+mj-lt"/>
                <a:ea typeface="微軟正黑體" panose="020B0604030504040204" pitchFamily="34" charset="-120"/>
              </a:rPr>
              <a:t>Agenda</a:t>
            </a:r>
            <a:endParaRPr dirty="0">
              <a:uFillTx/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235600" y="474563"/>
            <a:ext cx="7721468" cy="3576576"/>
            <a:chOff x="235600" y="659758"/>
            <a:chExt cx="7721468" cy="3576576"/>
          </a:xfrm>
        </p:grpSpPr>
        <p:sp>
          <p:nvSpPr>
            <p:cNvPr id="6" name="Shape 124"/>
            <p:cNvSpPr txBox="1">
              <a:spLocks/>
            </p:cNvSpPr>
            <p:nvPr/>
          </p:nvSpPr>
          <p:spPr>
            <a:xfrm>
              <a:off x="235600" y="659758"/>
              <a:ext cx="7721468" cy="35765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uFillTx/>
                <a:latin typeface="+mj-lt"/>
                <a:ea typeface="微軟正黑體" panose="020B0604030504040204" pitchFamily="34" charset="-120"/>
              </a:endParaRPr>
            </a:p>
            <a:p>
              <a:pPr lvl="2">
                <a:spcBef>
                  <a:spcPts val="800"/>
                </a:spcBef>
                <a:buFont typeface="Arial" pitchFamily="34" charset="0"/>
                <a:buChar char="•"/>
              </a:pPr>
              <a:r>
                <a:rPr lang="zh-TW" altLang="en-US" sz="2400" b="1" dirty="0" smtClean="0">
                  <a:solidFill>
                    <a:srgbClr val="002060"/>
                  </a:solidFill>
                  <a:uFillTx/>
                  <a:latin typeface="+mj-lt"/>
                  <a:ea typeface="微軟正黑體" panose="020B0604030504040204" pitchFamily="34" charset="-120"/>
                </a:rPr>
                <a:t> </a:t>
              </a:r>
              <a:r>
                <a:rPr lang="en-US" altLang="zh-TW" sz="2400" b="1" dirty="0" smtClean="0">
                  <a:solidFill>
                    <a:srgbClr val="002060"/>
                  </a:solidFill>
                  <a:uFillTx/>
                  <a:latin typeface="+mj-lt"/>
                  <a:ea typeface="微軟正黑體" panose="020B0604030504040204" pitchFamily="34" charset="-120"/>
                </a:rPr>
                <a:t>IT FAQs</a:t>
              </a:r>
              <a:endParaRPr lang="zh-TW" altLang="en-US" sz="2400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endParaRPr>
            </a:p>
            <a:p>
              <a:pPr lvl="2">
                <a:spcBef>
                  <a:spcPts val="800"/>
                </a:spcBef>
                <a:buFont typeface="Arial" pitchFamily="34" charset="0"/>
                <a:buChar char="•"/>
              </a:pPr>
              <a:r>
                <a:rPr lang="zh-TW" altLang="en-US" sz="2400" b="1" dirty="0" smtClean="0">
                  <a:solidFill>
                    <a:srgbClr val="002060"/>
                  </a:solidFill>
                  <a:uFillTx/>
                  <a:latin typeface="+mj-lt"/>
                  <a:ea typeface="微軟正黑體" panose="020B0604030504040204" pitchFamily="34" charset="-120"/>
                </a:rPr>
                <a:t> </a:t>
              </a:r>
              <a:r>
                <a:rPr lang="en-US" altLang="zh-TW" sz="2400" b="1" dirty="0" smtClean="0">
                  <a:solidFill>
                    <a:srgbClr val="002060"/>
                  </a:solidFill>
                  <a:uFillTx/>
                  <a:latin typeface="+mj-lt"/>
                  <a:ea typeface="微軟正黑體" panose="020B0604030504040204" pitchFamily="34" charset="-120"/>
                </a:rPr>
                <a:t>Storage, the key of IT infrastructure</a:t>
              </a:r>
              <a:endParaRPr lang="zh-TW" altLang="en-US" sz="2400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endParaRPr>
            </a:p>
            <a:p>
              <a:pPr lvl="2">
                <a:spcBef>
                  <a:spcPts val="800"/>
                </a:spcBef>
                <a:buFont typeface="Arial" pitchFamily="34" charset="0"/>
                <a:buChar char="•"/>
              </a:pPr>
              <a:r>
                <a:rPr lang="zh-TW" altLang="en-US" sz="2400" b="1" dirty="0" smtClean="0">
                  <a:solidFill>
                    <a:srgbClr val="002060"/>
                  </a:solidFill>
                  <a:uFillTx/>
                  <a:latin typeface="+mj-lt"/>
                  <a:ea typeface="微軟正黑體" panose="020B0604030504040204" pitchFamily="34" charset="-120"/>
                </a:rPr>
                <a:t> </a:t>
              </a:r>
              <a:r>
                <a:rPr lang="en-US" altLang="zh-TW" sz="2400" b="1" dirty="0" smtClean="0">
                  <a:solidFill>
                    <a:srgbClr val="002060"/>
                  </a:solidFill>
                  <a:uFillTx/>
                  <a:latin typeface="+mj-lt"/>
                  <a:ea typeface="微軟正黑體" panose="020B0604030504040204" pitchFamily="34" charset="-120"/>
                </a:rPr>
                <a:t>What do enterprises need?</a:t>
              </a:r>
              <a:endParaRPr lang="zh-TW" altLang="en-US" sz="2400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endParaRPr>
            </a:p>
            <a:p>
              <a:pPr lvl="2">
                <a:spcBef>
                  <a:spcPts val="800"/>
                </a:spcBef>
                <a:buFont typeface="Arial" pitchFamily="34" charset="0"/>
                <a:buChar char="•"/>
              </a:pPr>
              <a:endParaRPr lang="zh-TW" altLang="en-US" sz="2400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endParaRPr>
            </a:p>
            <a:p>
              <a:pPr lvl="2">
                <a:spcBef>
                  <a:spcPts val="800"/>
                </a:spcBef>
              </a:pPr>
              <a:endParaRPr lang="zh-TW" altLang="en-US" sz="2400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endParaRPr>
            </a:p>
            <a:p>
              <a:pPr lvl="2">
                <a:spcBef>
                  <a:spcPts val="800"/>
                </a:spcBef>
                <a:buFont typeface="Arial" pitchFamily="34" charset="0"/>
                <a:buChar char="•"/>
              </a:pPr>
              <a:r>
                <a:rPr lang="zh-TW" altLang="en-US" sz="2400" b="1" dirty="0" smtClean="0">
                  <a:solidFill>
                    <a:srgbClr val="002060"/>
                  </a:solidFill>
                  <a:uFillTx/>
                  <a:latin typeface="+mj-lt"/>
                  <a:ea typeface="微軟正黑體" panose="020B0604030504040204" pitchFamily="34" charset="-120"/>
                </a:rPr>
                <a:t> </a:t>
              </a:r>
              <a:r>
                <a:rPr lang="en-US" altLang="zh-TW" sz="2400" b="1" dirty="0" smtClean="0">
                  <a:solidFill>
                    <a:srgbClr val="002060"/>
                  </a:solidFill>
                  <a:uFillTx/>
                  <a:latin typeface="+mj-lt"/>
                  <a:ea typeface="微軟正黑體" panose="020B0604030504040204" pitchFamily="34" charset="-120"/>
                </a:rPr>
                <a:t>QNAP QES Products</a:t>
              </a:r>
              <a:endParaRPr sz="2400" dirty="0">
                <a:solidFill>
                  <a:schemeClr val="dk1"/>
                </a:solidFill>
                <a:uFillTx/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4" name="Shape 118"/>
            <p:cNvSpPr txBox="1">
              <a:spLocks/>
            </p:cNvSpPr>
            <p:nvPr/>
          </p:nvSpPr>
          <p:spPr>
            <a:xfrm>
              <a:off x="499345" y="2448381"/>
              <a:ext cx="3090370" cy="1295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algn="l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Verdana"/>
                <a:buNone/>
                <a:defRPr>
                  <a:uFillTx/>
                </a:defRPr>
              </a:pPr>
              <a:r>
                <a:rPr kumimoji="0" lang="en-US" altLang="zh-TW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+mj-lt"/>
                  <a:ea typeface="微軟正黑體" pitchFamily="34" charset="-120"/>
                  <a:cs typeface="Arial" pitchFamily="34" charset="0"/>
                  <a:sym typeface="Verdana"/>
                </a:rPr>
                <a:t>- Data </a:t>
              </a:r>
              <a:r>
                <a:rPr lang="en-US" altLang="zh-TW" sz="1800" b="1" noProof="0" dirty="0" smtClean="0">
                  <a:solidFill>
                    <a:srgbClr val="002060"/>
                  </a:solidFill>
                  <a:uFillTx/>
                  <a:latin typeface="+mj-lt"/>
                  <a:ea typeface="微軟正黑體" pitchFamily="34" charset="-120"/>
                  <a:cs typeface="Arial" pitchFamily="34" charset="0"/>
                  <a:sym typeface="Verdana"/>
                </a:rPr>
                <a:t>Store</a:t>
              </a:r>
              <a:endPara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ea typeface="微軟正黑體" pitchFamily="34" charset="-120"/>
                <a:cs typeface="Arial" pitchFamily="34" charset="0"/>
                <a:sym typeface="Verdana"/>
              </a:endParaRPr>
            </a:p>
            <a:p>
              <a:pPr lvl="0">
                <a:lnSpc>
                  <a:spcPct val="115000"/>
                </a:lnSpc>
                <a:buClr>
                  <a:schemeClr val="dk2"/>
                </a:buClr>
                <a:buSzPts val="1800"/>
              </a:pPr>
              <a:r>
                <a:rPr lang="en-US" altLang="zh-TW" sz="1800" b="1" dirty="0" smtClean="0">
                  <a:solidFill>
                    <a:srgbClr val="002060"/>
                  </a:solidFill>
                  <a:uFillTx/>
                  <a:latin typeface="+mj-lt"/>
                  <a:ea typeface="微軟正黑體" pitchFamily="34" charset="-120"/>
                  <a:cs typeface="Arial" pitchFamily="34" charset="0"/>
                  <a:sym typeface="Verdana"/>
                </a:rPr>
                <a:t>- Data Protection</a:t>
              </a:r>
              <a:endPara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ea typeface="微軟正黑體" pitchFamily="34" charset="-120"/>
                <a:cs typeface="Arial" pitchFamily="34" charset="0"/>
                <a:sym typeface="Verdana"/>
              </a:endParaRPr>
            </a:p>
            <a:p>
              <a:pPr lvl="0">
                <a:lnSpc>
                  <a:spcPct val="115000"/>
                </a:lnSpc>
                <a:buClr>
                  <a:schemeClr val="dk2"/>
                </a:buClr>
                <a:buSzPts val="1800"/>
              </a:pPr>
              <a:r>
                <a:rPr lang="en-US" altLang="zh-TW" sz="1800" b="1" dirty="0" smtClean="0">
                  <a:solidFill>
                    <a:srgbClr val="002060"/>
                  </a:solidFill>
                  <a:uFillTx/>
                  <a:latin typeface="+mj-lt"/>
                  <a:ea typeface="微軟正黑體" pitchFamily="34" charset="-120"/>
                  <a:cs typeface="Arial" pitchFamily="34" charset="0"/>
                  <a:sym typeface="Verdana"/>
                </a:rPr>
                <a:t>- Data Migration</a:t>
              </a:r>
              <a:endPara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ea typeface="微軟正黑體" pitchFamily="34" charset="-120"/>
                <a:cs typeface="Arial" pitchFamily="34" charset="0"/>
                <a:sym typeface="Verdan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Verdana"/>
                <a:buNone/>
                <a:defRPr>
                  <a:uFillTx/>
                </a:defRPr>
              </a:pPr>
              <a:endPara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FillTx/>
                <a:latin typeface="+mj-lt"/>
                <a:ea typeface="微軟正黑體" pitchFamily="34" charset="-120"/>
                <a:cs typeface="Arial" pitchFamily="34" charset="0"/>
                <a:sym typeface="Verdan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FFFFFF"/>
                </a:solidFill>
                <a:uFillTx/>
                <a:latin typeface="+mn-lt"/>
              </a:rPr>
              <a:t>QES </a:t>
            </a:r>
            <a:r>
              <a:rPr lang="en-US" sz="3200" dirty="0">
                <a:solidFill>
                  <a:srgbClr val="FFFFFF"/>
                </a:solidFill>
                <a:uFillTx/>
                <a:latin typeface="+mn-lt"/>
              </a:rPr>
              <a:t>Fast clone</a:t>
            </a:r>
            <a:endParaRPr sz="3200" dirty="0">
              <a:solidFill>
                <a:srgbClr val="FFFFFF"/>
              </a:solidFill>
              <a:uFillTx/>
              <a:latin typeface="+mn-lt"/>
            </a:endParaRPr>
          </a:p>
        </p:txBody>
      </p:sp>
      <p:pic>
        <p:nvPicPr>
          <p:cNvPr id="5" name="Shape 134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1752600" y="1276350"/>
            <a:ext cx="597987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>
            <a:spLocks/>
          </p:cNvSpPr>
          <p:nvPr/>
        </p:nvSpPr>
        <p:spPr>
          <a:xfrm>
            <a:off x="2848003" y="1504950"/>
            <a:ext cx="3931974" cy="2457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7" name="Shape 560"/>
          <p:cNvSpPr txBox="1">
            <a:spLocks/>
          </p:cNvSpPr>
          <p:nvPr/>
        </p:nvSpPr>
        <p:spPr>
          <a:xfrm>
            <a:off x="3183578" y="2329650"/>
            <a:ext cx="3369512" cy="1666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rgbClr val="002060"/>
              </a:buClr>
              <a:buSzPts val="6000"/>
              <a:defRPr>
                <a:uFillTx/>
              </a:defRPr>
            </a:pPr>
            <a:r>
              <a:rPr lang="en-US" sz="4800" b="1" dirty="0" smtClean="0">
                <a:solidFill>
                  <a:srgbClr val="002060"/>
                </a:solidFill>
                <a:uFillTx/>
                <a:latin typeface="微軟正黑體" pitchFamily="34" charset="-120"/>
                <a:ea typeface="微軟正黑體" pitchFamily="34" charset="-120"/>
              </a:rPr>
              <a:t>Fast Clone</a:t>
            </a:r>
          </a:p>
        </p:txBody>
      </p:sp>
      <p:sp>
        <p:nvSpPr>
          <p:cNvPr id="8" name="Shape 1009"/>
          <p:cNvSpPr>
            <a:spLocks/>
          </p:cNvSpPr>
          <p:nvPr/>
        </p:nvSpPr>
        <p:spPr>
          <a:xfrm>
            <a:off x="4425148" y="1785932"/>
            <a:ext cx="826639" cy="82663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2677" y="34177"/>
                </a:moveTo>
                <a:lnTo>
                  <a:pt x="87200" y="60000"/>
                </a:lnTo>
                <a:lnTo>
                  <a:pt x="42677" y="85822"/>
                </a:lnTo>
                <a:close/>
                <a:moveTo>
                  <a:pt x="60000" y="12681"/>
                </a:moveTo>
                <a:cubicBezTo>
                  <a:pt x="33866" y="12681"/>
                  <a:pt x="12681" y="33866"/>
                  <a:pt x="12681" y="60000"/>
                </a:cubicBezTo>
                <a:cubicBezTo>
                  <a:pt x="12681" y="86133"/>
                  <a:pt x="33866" y="107318"/>
                  <a:pt x="60000" y="107318"/>
                </a:cubicBezTo>
                <a:cubicBezTo>
                  <a:pt x="86133" y="107318"/>
                  <a:pt x="107318" y="86133"/>
                  <a:pt x="107318" y="60000"/>
                </a:cubicBezTo>
                <a:cubicBezTo>
                  <a:pt x="107318" y="33866"/>
                  <a:pt x="86133" y="12681"/>
                  <a:pt x="60000" y="12681"/>
                </a:cubicBezTo>
                <a:close/>
                <a:moveTo>
                  <a:pt x="60000" y="0"/>
                </a:moveTo>
                <a:cubicBezTo>
                  <a:pt x="93137" y="0"/>
                  <a:pt x="120000" y="26862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2" y="120000"/>
                  <a:pt x="0" y="93137"/>
                  <a:pt x="0" y="60000"/>
                </a:cubicBezTo>
                <a:cubicBezTo>
                  <a:pt x="0" y="26862"/>
                  <a:pt x="26862" y="0"/>
                  <a:pt x="6000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線接點 48"/>
          <p:cNvCxnSpPr>
            <a:stCxn id="302" idx="0"/>
          </p:cNvCxnSpPr>
          <p:nvPr/>
        </p:nvCxnSpPr>
        <p:spPr>
          <a:xfrm rot="16200000" flipV="1">
            <a:off x="636705" y="3472308"/>
            <a:ext cx="1037850" cy="1947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 rot="16200000" flipV="1">
            <a:off x="2243410" y="3485419"/>
            <a:ext cx="1043619" cy="768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 rot="16200000" flipV="1">
            <a:off x="3847104" y="3479218"/>
            <a:ext cx="1043619" cy="768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 rot="16200000" flipV="1">
            <a:off x="6692370" y="3487900"/>
            <a:ext cx="1043619" cy="768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hape 328"/>
          <p:cNvCxnSpPr/>
          <p:nvPr/>
        </p:nvCxnSpPr>
        <p:spPr>
          <a:xfrm rot="16200000" flipH="1">
            <a:off x="4005002" y="2557054"/>
            <a:ext cx="732717" cy="360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solidFill>
                  <a:srgbClr val="FFFFFF"/>
                </a:solidFill>
                <a:uFillTx/>
                <a:latin typeface="+mn-lt"/>
              </a:rPr>
              <a:t>Amazing data compression</a:t>
            </a:r>
            <a:endParaRPr dirty="0">
              <a:solidFill>
                <a:srgbClr val="FFFFFF"/>
              </a:solidFill>
              <a:uFillTx/>
              <a:latin typeface="+mn-lt"/>
            </a:endParaRPr>
          </a:p>
        </p:txBody>
      </p:sp>
      <p:sp>
        <p:nvSpPr>
          <p:cNvPr id="299" name="Shape 299"/>
          <p:cNvSpPr txBox="1">
            <a:spLocks/>
          </p:cNvSpPr>
          <p:nvPr/>
        </p:nvSpPr>
        <p:spPr>
          <a:xfrm>
            <a:off x="6091712" y="2606525"/>
            <a:ext cx="1651327" cy="326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b="1" dirty="0">
                <a:solidFill>
                  <a:srgbClr val="002060"/>
                </a:solidFill>
                <a:uFillTx/>
                <a:latin typeface="+mn-lt"/>
                <a:ea typeface="微軟正黑體" panose="020B0604030504040204" pitchFamily="34" charset="-120"/>
              </a:rPr>
              <a:t>200</a:t>
            </a:r>
            <a:r>
              <a:rPr lang="zh-TW" altLang="en-US" b="1" dirty="0">
                <a:solidFill>
                  <a:srgbClr val="002060"/>
                </a:solidFill>
                <a:uFillTx/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b="1" dirty="0" smtClean="0">
                <a:solidFill>
                  <a:srgbClr val="002060"/>
                </a:solidFill>
                <a:uFillTx/>
                <a:latin typeface="+mn-lt"/>
                <a:ea typeface="微軟正黑體" panose="020B0604030504040204" pitchFamily="34" charset="-120"/>
              </a:rPr>
              <a:t>Servers</a:t>
            </a:r>
            <a:endParaRPr lang="zh-TW" altLang="en-US" b="1" dirty="0">
              <a:solidFill>
                <a:srgbClr val="002060"/>
              </a:solidFill>
              <a:uFillTx/>
              <a:latin typeface="+mn-lt"/>
              <a:ea typeface="微軟正黑體" panose="020B0604030504040204" pitchFamily="34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uFillTx/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16" name="Shape 316"/>
          <p:cNvSpPr txBox="1">
            <a:spLocks/>
          </p:cNvSpPr>
          <p:nvPr/>
        </p:nvSpPr>
        <p:spPr>
          <a:xfrm>
            <a:off x="4871896" y="2516215"/>
            <a:ext cx="1110480" cy="338700"/>
          </a:xfrm>
          <a:prstGeom prst="rect">
            <a:avLst/>
          </a:prstGeom>
          <a:solidFill>
            <a:srgbClr val="FFFFFF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uFillTx/>
                <a:latin typeface="+mn-lt"/>
                <a:ea typeface="微軟正黑體" panose="020B0604030504040204" pitchFamily="34" charset="-120"/>
                <a:sym typeface="Arial"/>
              </a:rPr>
              <a:t>Switch</a:t>
            </a:r>
            <a:endParaRPr b="1" dirty="0">
              <a:solidFill>
                <a:srgbClr val="000000"/>
              </a:solidFill>
              <a:uFillTx/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17" name="Shape 317"/>
          <p:cNvSpPr txBox="1">
            <a:spLocks/>
          </p:cNvSpPr>
          <p:nvPr/>
        </p:nvSpPr>
        <p:spPr>
          <a:xfrm>
            <a:off x="3637649" y="1088680"/>
            <a:ext cx="1519025" cy="333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2060"/>
                </a:solidFill>
                <a:uFillTx/>
                <a:latin typeface="+mn-lt"/>
                <a:ea typeface="微軟正黑體" panose="020B0604030504040204" pitchFamily="34" charset="-120"/>
              </a:rPr>
              <a:t>TES-3085U</a:t>
            </a:r>
            <a:endParaRPr sz="2000" b="1" dirty="0">
              <a:solidFill>
                <a:srgbClr val="002060"/>
              </a:solidFill>
              <a:uFillTx/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318" name="Shape 318"/>
          <p:cNvPicPr preferRelativeResize="0"/>
          <p:nvPr/>
        </p:nvPicPr>
        <p:blipFill>
          <a:blip r:embed="rId3"/>
          <a:srcRect t="27897" b="26064"/>
          <a:stretch>
            <a:fillRect/>
          </a:stretch>
        </p:blipFill>
        <p:spPr>
          <a:xfrm>
            <a:off x="2567853" y="1434418"/>
            <a:ext cx="3612436" cy="10396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" name="Shape 328"/>
          <p:cNvCxnSpPr>
            <a:endCxn id="308" idx="1"/>
          </p:cNvCxnSpPr>
          <p:nvPr/>
        </p:nvCxnSpPr>
        <p:spPr>
          <a:xfrm flipV="1">
            <a:off x="5073134" y="4179263"/>
            <a:ext cx="1457438" cy="1121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ysDot"/>
            <a:miter lim="800000"/>
            <a:headEnd type="none" w="med" len="med"/>
            <a:tailEnd type="none" w="med" len="med"/>
          </a:ln>
        </p:spPr>
      </p:cxnSp>
      <p:cxnSp>
        <p:nvCxnSpPr>
          <p:cNvPr id="37" name="Shape 328"/>
          <p:cNvCxnSpPr/>
          <p:nvPr/>
        </p:nvCxnSpPr>
        <p:spPr>
          <a:xfrm flipV="1">
            <a:off x="5057754" y="4541388"/>
            <a:ext cx="1457438" cy="1121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ysDot"/>
            <a:miter lim="800000"/>
            <a:headEnd type="none" w="med" len="med"/>
            <a:tailEnd type="none" w="med" len="med"/>
          </a:ln>
        </p:spPr>
      </p:cxnSp>
      <p:pic>
        <p:nvPicPr>
          <p:cNvPr id="301" name="Shape 301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434449" y="4385324"/>
            <a:ext cx="1461832" cy="3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434449" y="4000969"/>
            <a:ext cx="1461832" cy="3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006074" y="4385324"/>
            <a:ext cx="1461832" cy="3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006074" y="4000969"/>
            <a:ext cx="1461832" cy="3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3577699" y="4385324"/>
            <a:ext cx="1461832" cy="3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3577699" y="4000969"/>
            <a:ext cx="1461832" cy="3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6530572" y="4385324"/>
            <a:ext cx="1461832" cy="3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6530572" y="4000969"/>
            <a:ext cx="1461832" cy="35658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橢圓 43"/>
          <p:cNvSpPr>
            <a:spLocks/>
          </p:cNvSpPr>
          <p:nvPr/>
        </p:nvSpPr>
        <p:spPr>
          <a:xfrm>
            <a:off x="1404421" y="1076446"/>
            <a:ext cx="1217580" cy="12175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41" name="橢圓 40"/>
          <p:cNvSpPr>
            <a:spLocks/>
          </p:cNvSpPr>
          <p:nvPr/>
        </p:nvSpPr>
        <p:spPr>
          <a:xfrm>
            <a:off x="115750" y="1106175"/>
            <a:ext cx="1217580" cy="12175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322" name="Shape 322"/>
          <p:cNvSpPr txBox="1">
            <a:spLocks/>
          </p:cNvSpPr>
          <p:nvPr/>
        </p:nvSpPr>
        <p:spPr>
          <a:xfrm>
            <a:off x="474032" y="1732100"/>
            <a:ext cx="694198" cy="3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  <a:uFillTx/>
                <a:latin typeface="+mn-lt"/>
                <a:ea typeface="微軟正黑體" pitchFamily="34" charset="-120"/>
                <a:sym typeface="Arial"/>
              </a:rPr>
              <a:t>SSD </a:t>
            </a:r>
            <a:endParaRPr lang="en-US" b="1" dirty="0" smtClean="0">
              <a:solidFill>
                <a:schemeClr val="bg1"/>
              </a:solidFill>
              <a:uFillTx/>
              <a:latin typeface="+mn-lt"/>
              <a:ea typeface="微軟正黑體" pitchFamily="34" charset="-12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 smtClean="0">
                <a:solidFill>
                  <a:schemeClr val="bg1"/>
                </a:solidFill>
                <a:uFillTx/>
                <a:latin typeface="+mn-lt"/>
                <a:ea typeface="微軟正黑體" pitchFamily="34" charset="-120"/>
              </a:rPr>
              <a:t>Pool</a:t>
            </a:r>
            <a:endParaRPr b="1" dirty="0">
              <a:solidFill>
                <a:schemeClr val="bg1"/>
              </a:solidFill>
              <a:uFillTx/>
              <a:latin typeface="+mn-lt"/>
              <a:ea typeface="微軟正黑體" pitchFamily="34" charset="-120"/>
              <a:sym typeface="Arial"/>
            </a:endParaRPr>
          </a:p>
        </p:txBody>
      </p:sp>
      <p:pic>
        <p:nvPicPr>
          <p:cNvPr id="39" name="Shape 166" descr="資料夾.png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1725823" y="1313703"/>
            <a:ext cx="522822" cy="38687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Shape 322"/>
          <p:cNvSpPr txBox="1">
            <a:spLocks/>
          </p:cNvSpPr>
          <p:nvPr/>
        </p:nvSpPr>
        <p:spPr>
          <a:xfrm>
            <a:off x="1514310" y="1723446"/>
            <a:ext cx="975851" cy="3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b="1" dirty="0" smtClean="0">
                <a:solidFill>
                  <a:schemeClr val="bg1"/>
                </a:solidFill>
                <a:uFillTx/>
                <a:latin typeface="+mn-lt"/>
                <a:ea typeface="微軟正黑體" pitchFamily="34" charset="-120"/>
              </a:rPr>
              <a:t>NFS </a:t>
            </a:r>
            <a:r>
              <a:rPr lang="en-US" altLang="zh-TW" b="1" dirty="0" smtClean="0">
                <a:solidFill>
                  <a:schemeClr val="bg1"/>
                </a:solidFill>
                <a:uFillTx/>
                <a:latin typeface="+mn-lt"/>
                <a:ea typeface="微軟正黑體" pitchFamily="34" charset="-120"/>
              </a:rPr>
              <a:t>Shared</a:t>
            </a:r>
            <a:endParaRPr lang="zh-TW" altLang="en-US" b="1" dirty="0">
              <a:solidFill>
                <a:schemeClr val="bg1"/>
              </a:solidFill>
              <a:uFillTx/>
              <a:latin typeface="+mn-lt"/>
              <a:ea typeface="微軟正黑體" pitchFamily="34" charset="-120"/>
            </a:endParaRPr>
          </a:p>
        </p:txBody>
      </p:sp>
      <p:pic>
        <p:nvPicPr>
          <p:cNvPr id="47" name="圖片 46" descr="資源區隔.png"/>
          <p:cNvPicPr>
            <a:picLocks noChangeAspect="1"/>
          </p:cNvPicPr>
          <p:nvPr/>
        </p:nvPicPr>
        <p:blipFill>
          <a:blip r:embed="rId6"/>
          <a:srcRect l="50000" r="27811" b="1319"/>
          <a:stretch>
            <a:fillRect/>
          </a:stretch>
        </p:blipFill>
        <p:spPr>
          <a:xfrm>
            <a:off x="268711" y="1168062"/>
            <a:ext cx="740746" cy="602866"/>
          </a:xfrm>
          <a:prstGeom prst="rect">
            <a:avLst/>
          </a:prstGeom>
        </p:spPr>
      </p:pic>
      <p:cxnSp>
        <p:nvCxnSpPr>
          <p:cNvPr id="56" name="直線接點 55"/>
          <p:cNvCxnSpPr/>
          <p:nvPr/>
        </p:nvCxnSpPr>
        <p:spPr>
          <a:xfrm>
            <a:off x="1149292" y="2941992"/>
            <a:ext cx="6065240" cy="2516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Shape 323"/>
          <p:cNvPicPr preferRelativeResize="0"/>
          <p:nvPr/>
        </p:nvPicPr>
        <p:blipFill rotWithShape="1">
          <a:blip r:embed="rId7"/>
          <a:srcRect/>
          <a:stretch/>
        </p:blipFill>
        <p:spPr>
          <a:xfrm>
            <a:off x="3894359" y="2448407"/>
            <a:ext cx="939347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圓角矩形 37"/>
          <p:cNvSpPr/>
          <p:nvPr/>
        </p:nvSpPr>
        <p:spPr>
          <a:xfrm>
            <a:off x="6319213" y="1200584"/>
            <a:ext cx="3172027" cy="1416359"/>
          </a:xfrm>
          <a:prstGeom prst="round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Picture 3" descr="C:\Users\Han Tsai\Desktop\AFOBOT _PPT\money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60700" y="928969"/>
            <a:ext cx="477244" cy="7490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字方塊 1"/>
          <p:cNvSpPr txBox="1">
            <a:spLocks/>
          </p:cNvSpPr>
          <p:nvPr/>
        </p:nvSpPr>
        <p:spPr>
          <a:xfrm>
            <a:off x="6367098" y="1370977"/>
            <a:ext cx="2958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dirty="0" smtClean="0">
                <a:solidFill>
                  <a:schemeClr val="tx1"/>
                </a:solidFill>
                <a:uFillTx/>
                <a:latin typeface="+mn-lt"/>
              </a:rPr>
              <a:t>10TB Space</a:t>
            </a:r>
          </a:p>
          <a:p>
            <a:r>
              <a:rPr lang="en-US" altLang="zh-TW" sz="1800" b="1" dirty="0" smtClean="0">
                <a:solidFill>
                  <a:srgbClr val="C00000"/>
                </a:solidFill>
                <a:uFillTx/>
                <a:latin typeface="+mn-lt"/>
              </a:rPr>
              <a:t>80%</a:t>
            </a:r>
            <a:r>
              <a:rPr lang="zh-TW" altLang="en-US" sz="1800" b="1" dirty="0">
                <a:uFillTx/>
                <a:latin typeface="+mn-lt"/>
              </a:rPr>
              <a:t> </a:t>
            </a:r>
            <a:r>
              <a:rPr lang="en-US" altLang="zh-TW" sz="1800" b="1" dirty="0" smtClean="0">
                <a:uFillTx/>
                <a:latin typeface="+mn-lt"/>
              </a:rPr>
              <a:t>Compress rate</a:t>
            </a:r>
          </a:p>
          <a:p>
            <a:r>
              <a:rPr lang="en-US" altLang="zh-TW" sz="1800" b="1" dirty="0" smtClean="0">
                <a:latin typeface="+mn-lt"/>
              </a:rPr>
              <a:t>(For specific data type) </a:t>
            </a:r>
            <a:r>
              <a:rPr lang="en-US" altLang="zh-TW" sz="1800" b="1" dirty="0" smtClean="0">
                <a:uFillTx/>
                <a:latin typeface="+mn-lt"/>
              </a:rPr>
              <a:t/>
            </a:r>
            <a:br>
              <a:rPr lang="en-US" altLang="zh-TW" sz="1800" b="1" dirty="0" smtClean="0">
                <a:uFillTx/>
                <a:latin typeface="+mn-lt"/>
              </a:rPr>
            </a:br>
            <a:r>
              <a:rPr lang="en-US" altLang="zh-TW" sz="1800" b="1" dirty="0" smtClean="0">
                <a:uFillTx/>
                <a:latin typeface="+mn-lt"/>
              </a:rPr>
              <a:t>8500 x 0.8 = </a:t>
            </a:r>
            <a:r>
              <a:rPr lang="en-US" altLang="zh-TW" sz="1800" b="1" dirty="0" smtClean="0">
                <a:solidFill>
                  <a:srgbClr val="C00000"/>
                </a:solidFill>
                <a:uFillTx/>
                <a:latin typeface="+mn-lt"/>
              </a:rPr>
              <a:t>6800 USD</a:t>
            </a:r>
            <a:endParaRPr lang="zh-TW" altLang="en-US" sz="1800" b="1" dirty="0">
              <a:solidFill>
                <a:srgbClr val="C00000"/>
              </a:solidFill>
              <a:uFillTx/>
              <a:latin typeface="+mn-lt"/>
            </a:endParaRPr>
          </a:p>
        </p:txBody>
      </p:sp>
      <p:grpSp>
        <p:nvGrpSpPr>
          <p:cNvPr id="46" name="群組 52"/>
          <p:cNvGrpSpPr/>
          <p:nvPr/>
        </p:nvGrpSpPr>
        <p:grpSpPr>
          <a:xfrm>
            <a:off x="435394" y="3059438"/>
            <a:ext cx="7488300" cy="822697"/>
            <a:chOff x="435394" y="2827090"/>
            <a:chExt cx="7488300" cy="822697"/>
          </a:xfrm>
        </p:grpSpPr>
        <p:sp>
          <p:nvSpPr>
            <p:cNvPr id="48" name="Shape 324"/>
            <p:cNvSpPr>
              <a:spLocks/>
            </p:cNvSpPr>
            <p:nvPr/>
          </p:nvSpPr>
          <p:spPr>
            <a:xfrm>
              <a:off x="435394" y="2827090"/>
              <a:ext cx="7488300" cy="822697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FFFFFF"/>
                  </a:solidFill>
                  <a:uFillTx/>
                  <a:ea typeface="微軟正黑體" panose="020B0604030504040204" pitchFamily="34" charset="-120"/>
                  <a:sym typeface="Arial"/>
                </a:rPr>
                <a:t/>
              </a:r>
              <a:br>
                <a:rPr lang="en-US" sz="2000" b="1" dirty="0" smtClean="0">
                  <a:solidFill>
                    <a:srgbClr val="FFFFFF"/>
                  </a:solidFill>
                  <a:uFillTx/>
                  <a:ea typeface="微軟正黑體" panose="020B0604030504040204" pitchFamily="34" charset="-120"/>
                  <a:sym typeface="Arial"/>
                </a:rPr>
              </a:br>
              <a:endParaRPr lang="en-US" sz="2000" b="1" dirty="0" smtClean="0">
                <a:solidFill>
                  <a:srgbClr val="FFFFFF"/>
                </a:solidFill>
                <a:uFillTx/>
                <a:ea typeface="微軟正黑體" panose="020B0604030504040204" pitchFamily="34" charset="-12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FFFFFF"/>
                  </a:solidFill>
                  <a:uFillTx/>
                  <a:ea typeface="微軟正黑體" panose="020B0604030504040204" pitchFamily="34" charset="-120"/>
                  <a:sym typeface="Arial"/>
                </a:rPr>
                <a:t>Citrix</a:t>
              </a:r>
              <a:endParaRPr sz="2000" b="1" dirty="0">
                <a:solidFill>
                  <a:srgbClr val="FFFFFF"/>
                </a:solidFill>
                <a:uFillTx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53" name="Shape 325"/>
            <p:cNvSpPr>
              <a:spLocks/>
            </p:cNvSpPr>
            <p:nvPr/>
          </p:nvSpPr>
          <p:spPr>
            <a:xfrm>
              <a:off x="3068020" y="2901075"/>
              <a:ext cx="2481300" cy="333900"/>
            </a:xfrm>
            <a:prstGeom prst="rect">
              <a:avLst/>
            </a:prstGeom>
            <a:solidFill>
              <a:srgbClr val="00B0F0"/>
            </a:solidFill>
            <a:ln w="19050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FFFF"/>
                  </a:solidFill>
                  <a:uFillTx/>
                  <a:ea typeface="微軟正黑體" panose="020B0604030504040204" pitchFamily="34" charset="-120"/>
                  <a:cs typeface="Calibri"/>
                  <a:sym typeface="Calibri"/>
                </a:rPr>
                <a:t>Oracle DB</a:t>
              </a:r>
              <a:endParaRPr sz="1800" b="1" dirty="0">
                <a:solidFill>
                  <a:srgbClr val="FFFFFF"/>
                </a:solidFill>
                <a:uFillTx/>
                <a:ea typeface="微軟正黑體" panose="020B0604030504040204" pitchFamily="34" charset="-120"/>
                <a:cs typeface="Calibri"/>
                <a:sym typeface="Calibri"/>
              </a:endParaRPr>
            </a:p>
          </p:txBody>
        </p:sp>
        <p:sp>
          <p:nvSpPr>
            <p:cNvPr id="54" name="Shape 326"/>
            <p:cNvSpPr>
              <a:spLocks/>
            </p:cNvSpPr>
            <p:nvPr/>
          </p:nvSpPr>
          <p:spPr>
            <a:xfrm>
              <a:off x="522219" y="2901075"/>
              <a:ext cx="2496576" cy="333900"/>
            </a:xfrm>
            <a:prstGeom prst="rect">
              <a:avLst/>
            </a:prstGeom>
            <a:solidFill>
              <a:srgbClr val="00B0F0"/>
            </a:solidFill>
            <a:ln w="19050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FFFF"/>
                  </a:solidFill>
                  <a:uFillTx/>
                  <a:ea typeface="微軟正黑體" panose="020B0604030504040204" pitchFamily="34" charset="-120"/>
                  <a:cs typeface="Calibri"/>
                  <a:sym typeface="Calibri"/>
                </a:rPr>
                <a:t>Apache Web Server</a:t>
              </a:r>
              <a:endParaRPr sz="1800" b="1" dirty="0">
                <a:solidFill>
                  <a:srgbClr val="FFFFFF"/>
                </a:solidFill>
                <a:uFillTx/>
                <a:ea typeface="微軟正黑體" panose="020B0604030504040204" pitchFamily="34" charset="-120"/>
                <a:cs typeface="Calibri"/>
                <a:sym typeface="Calibri"/>
              </a:endParaRPr>
            </a:p>
          </p:txBody>
        </p:sp>
        <p:sp>
          <p:nvSpPr>
            <p:cNvPr id="55" name="Shape 327"/>
            <p:cNvSpPr>
              <a:spLocks/>
            </p:cNvSpPr>
            <p:nvPr/>
          </p:nvSpPr>
          <p:spPr>
            <a:xfrm>
              <a:off x="5598544" y="2901075"/>
              <a:ext cx="2252700" cy="333900"/>
            </a:xfrm>
            <a:prstGeom prst="rect">
              <a:avLst/>
            </a:prstGeom>
            <a:solidFill>
              <a:srgbClr val="00B0F0"/>
            </a:solidFill>
            <a:ln w="19050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FFFF"/>
                  </a:solidFill>
                  <a:uFillTx/>
                  <a:ea typeface="微軟正黑體" panose="020B0604030504040204" pitchFamily="34" charset="-120"/>
                  <a:cs typeface="Calibri"/>
                  <a:sym typeface="Calibri"/>
                </a:rPr>
                <a:t>Applications</a:t>
              </a:r>
              <a:endParaRPr sz="1800" b="1" dirty="0">
                <a:solidFill>
                  <a:srgbClr val="FFFFFF"/>
                </a:solidFill>
                <a:uFillTx/>
                <a:ea typeface="微軟正黑體" panose="020B0604030504040204" pitchFamily="34" charset="-120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母片_(ZH+EN)zh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2"/>
            <a:ext cx="9143998" cy="5143498"/>
          </a:xfrm>
          <a:prstGeom prst="rect">
            <a:avLst/>
          </a:prstGeom>
        </p:spPr>
      </p:pic>
      <p:sp>
        <p:nvSpPr>
          <p:cNvPr id="371" name="Shape 371"/>
          <p:cNvSpPr txBox="1">
            <a:spLocks noGrp="1"/>
          </p:cNvSpPr>
          <p:nvPr>
            <p:ph type="ctrTitle"/>
          </p:nvPr>
        </p:nvSpPr>
        <p:spPr>
          <a:xfrm>
            <a:off x="392949" y="1888783"/>
            <a:ext cx="5261794" cy="740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1250"/>
            </a:pPr>
            <a:r>
              <a:rPr lang="en-US" sz="4800" dirty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  <a:cs typeface="Arial"/>
              </a:rPr>
              <a:t>Data </a:t>
            </a:r>
            <a:r>
              <a:rPr lang="en-US" sz="4800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  <a:cs typeface="Arial"/>
              </a:rPr>
              <a:t>Protection</a:t>
            </a:r>
            <a:endParaRPr sz="4800" b="1" i="0" u="none" strike="noStrike" cap="none" dirty="0">
              <a:solidFill>
                <a:srgbClr val="002060"/>
              </a:solidFill>
              <a:uFillTx/>
              <a:latin typeface="+mj-lt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72" name="Shape 372"/>
          <p:cNvSpPr txBox="1">
            <a:spLocks noGrp="1"/>
          </p:cNvSpPr>
          <p:nvPr>
            <p:ph type="subTitle" idx="1"/>
          </p:nvPr>
        </p:nvSpPr>
        <p:spPr>
          <a:xfrm>
            <a:off x="408666" y="2341461"/>
            <a:ext cx="4662098" cy="734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buClr>
                <a:schemeClr val="dk1"/>
              </a:buClr>
              <a:buSzPts val="1250"/>
            </a:pPr>
            <a:r>
              <a:rPr lang="en-US" sz="2000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  <a:cs typeface="Arial"/>
              </a:rPr>
              <a:t>What does enterprises need?</a:t>
            </a:r>
            <a:endParaRPr sz="2000" dirty="0">
              <a:uFillTx/>
              <a:latin typeface="+mj-lt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390"/>
          <p:cNvSpPr>
            <a:spLocks/>
          </p:cNvSpPr>
          <p:nvPr/>
        </p:nvSpPr>
        <p:spPr>
          <a:xfrm>
            <a:off x="3335885" y="1007071"/>
            <a:ext cx="2393742" cy="571504"/>
          </a:xfrm>
          <a:prstGeom prst="rect">
            <a:avLst/>
          </a:prstGeom>
          <a:solidFill>
            <a:srgbClr val="00206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endParaRPr lang="zh-TW" altLang="en-US" sz="2200" b="1" dirty="0" smtClean="0">
              <a:solidFill>
                <a:srgbClr val="FFFF00"/>
              </a:solidFill>
              <a:uFillTx/>
              <a:ea typeface="微軟正黑體" pitchFamily="34" charset="-120"/>
              <a:cs typeface="Verdana" pitchFamily="34" charset="0"/>
              <a:sym typeface="Verdana"/>
            </a:endParaRPr>
          </a:p>
        </p:txBody>
      </p:sp>
      <p:sp>
        <p:nvSpPr>
          <p:cNvPr id="17" name="圓角矩形 16"/>
          <p:cNvSpPr>
            <a:spLocks/>
          </p:cNvSpPr>
          <p:nvPr/>
        </p:nvSpPr>
        <p:spPr>
          <a:xfrm>
            <a:off x="3180766" y="864194"/>
            <a:ext cx="2692926" cy="3576067"/>
          </a:xfrm>
          <a:prstGeom prst="roundRect">
            <a:avLst>
              <a:gd name="adj" fmla="val 7641"/>
            </a:avLst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1" name="Shape 390"/>
          <p:cNvSpPr>
            <a:spLocks/>
          </p:cNvSpPr>
          <p:nvPr/>
        </p:nvSpPr>
        <p:spPr>
          <a:xfrm>
            <a:off x="415118" y="1007690"/>
            <a:ext cx="2393742" cy="844260"/>
          </a:xfrm>
          <a:prstGeom prst="rect">
            <a:avLst/>
          </a:prstGeom>
          <a:solidFill>
            <a:srgbClr val="00206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endParaRPr lang="zh-TW" altLang="en-US" sz="2200" b="1" dirty="0" smtClean="0">
              <a:solidFill>
                <a:srgbClr val="FFFF00"/>
              </a:solidFill>
              <a:uFillTx/>
              <a:ea typeface="微軟正黑體" pitchFamily="34" charset="-120"/>
              <a:cs typeface="Verdana" pitchFamily="34" charset="0"/>
              <a:sym typeface="Verdana"/>
            </a:endParaRPr>
          </a:p>
        </p:txBody>
      </p:sp>
      <p:pic>
        <p:nvPicPr>
          <p:cNvPr id="379" name="Shape 379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499832" y="3184117"/>
            <a:ext cx="2157927" cy="11911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圓角矩形 9"/>
          <p:cNvSpPr>
            <a:spLocks/>
          </p:cNvSpPr>
          <p:nvPr/>
        </p:nvSpPr>
        <p:spPr>
          <a:xfrm>
            <a:off x="259999" y="887962"/>
            <a:ext cx="2692926" cy="3576067"/>
          </a:xfrm>
          <a:prstGeom prst="roundRect">
            <a:avLst>
              <a:gd name="adj" fmla="val 7641"/>
            </a:avLst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77" name="Shape 3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4000"/>
            </a:pPr>
            <a:r>
              <a:rPr lang="en-US" dirty="0">
                <a:solidFill>
                  <a:schemeClr val="lt1"/>
                </a:solidFill>
                <a:uFillTx/>
                <a:latin typeface="+mj-lt"/>
              </a:rPr>
              <a:t>Snapshot to the </a:t>
            </a:r>
            <a:r>
              <a:rPr lang="en-US" dirty="0" smtClean="0">
                <a:solidFill>
                  <a:schemeClr val="lt1"/>
                </a:solidFill>
                <a:uFillTx/>
                <a:latin typeface="+mj-lt"/>
              </a:rPr>
              <a:t>rescue</a:t>
            </a:r>
            <a:endParaRPr dirty="0">
              <a:solidFill>
                <a:schemeClr val="lt1"/>
              </a:solidFill>
              <a:uFillTx/>
              <a:latin typeface="+mj-lt"/>
            </a:endParaRPr>
          </a:p>
        </p:txBody>
      </p:sp>
      <p:sp>
        <p:nvSpPr>
          <p:cNvPr id="378" name="Shape 378"/>
          <p:cNvSpPr txBox="1">
            <a:spLocks noGrp="1"/>
          </p:cNvSpPr>
          <p:nvPr>
            <p:ph type="body" idx="4294967295"/>
          </p:nvPr>
        </p:nvSpPr>
        <p:spPr>
          <a:xfrm>
            <a:off x="308480" y="1180554"/>
            <a:ext cx="2586446" cy="4672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None/>
            </a:pPr>
            <a:r>
              <a:rPr lang="en-US" b="1" dirty="0" smtClean="0">
                <a:solidFill>
                  <a:schemeClr val="bg1"/>
                </a:solidFill>
                <a:uFillTx/>
                <a:latin typeface="+mn-lt"/>
                <a:ea typeface="微軟正黑體" pitchFamily="34" charset="-120"/>
              </a:rPr>
              <a:t>Fast </a:t>
            </a:r>
            <a:r>
              <a:rPr lang="en-US" b="1" dirty="0">
                <a:solidFill>
                  <a:schemeClr val="bg1"/>
                </a:solidFill>
                <a:uFillTx/>
                <a:latin typeface="+mn-lt"/>
                <a:ea typeface="微軟正黑體" pitchFamily="34" charset="-120"/>
              </a:rPr>
              <a:t>recovery </a:t>
            </a:r>
            <a:r>
              <a:rPr lang="en-US" b="1" dirty="0" smtClean="0">
                <a:solidFill>
                  <a:schemeClr val="bg1"/>
                </a:solidFill>
                <a:uFillTx/>
                <a:latin typeface="+mn-lt"/>
                <a:ea typeface="微軟正黑體" pitchFamily="34" charset="-120"/>
              </a:rPr>
              <a:t>from </a:t>
            </a:r>
            <a:r>
              <a:rPr lang="en-US" b="1" dirty="0" err="1" smtClean="0">
                <a:solidFill>
                  <a:schemeClr val="bg1"/>
                </a:solidFill>
                <a:uFillTx/>
                <a:latin typeface="+mn-lt"/>
                <a:ea typeface="微軟正黑體" pitchFamily="34" charset="-120"/>
              </a:rPr>
              <a:t>ransomware</a:t>
            </a:r>
            <a:r>
              <a:rPr lang="en-US" b="1" dirty="0" smtClean="0">
                <a:solidFill>
                  <a:schemeClr val="bg1"/>
                </a:solidFill>
                <a:uFillTx/>
                <a:latin typeface="+mn-lt"/>
                <a:ea typeface="微軟正黑體" pitchFamily="34" charset="-120"/>
              </a:rPr>
              <a:t> </a:t>
            </a:r>
            <a:r>
              <a:rPr lang="en-US" b="1" dirty="0">
                <a:solidFill>
                  <a:schemeClr val="bg1"/>
                </a:solidFill>
                <a:uFillTx/>
                <a:latin typeface="+mn-lt"/>
                <a:ea typeface="微軟正黑體" pitchFamily="34" charset="-120"/>
              </a:rPr>
              <a:t>attacks</a:t>
            </a:r>
            <a:endParaRPr b="1" dirty="0">
              <a:solidFill>
                <a:schemeClr val="bg1"/>
              </a:solidFill>
              <a:uFillTx/>
              <a:latin typeface="+mn-lt"/>
              <a:ea typeface="微軟正黑體" pitchFamily="34" charset="-120"/>
            </a:endParaRPr>
          </a:p>
        </p:txBody>
      </p:sp>
      <p:pic>
        <p:nvPicPr>
          <p:cNvPr id="381" name="Shape 38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182065" y="2698672"/>
            <a:ext cx="2385027" cy="13298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378"/>
          <p:cNvSpPr txBox="1">
            <a:spLocks/>
          </p:cNvSpPr>
          <p:nvPr/>
        </p:nvSpPr>
        <p:spPr>
          <a:xfrm>
            <a:off x="3372374" y="1064292"/>
            <a:ext cx="2357307" cy="602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  <a:defRPr>
                <a:uFillTx/>
              </a:defRPr>
            </a:pPr>
            <a:r>
              <a:rPr lang="en-US" sz="1800" b="1" dirty="0">
                <a:solidFill>
                  <a:schemeClr val="bg1"/>
                </a:solidFill>
                <a:uFillTx/>
                <a:latin typeface="+mn-lt"/>
                <a:ea typeface="微軟正黑體" pitchFamily="34" charset="-120"/>
                <a:cs typeface="Verdana"/>
              </a:rPr>
              <a:t>Backup </a:t>
            </a:r>
            <a:r>
              <a:rPr lang="en-US" sz="1800" b="1" dirty="0" smtClean="0">
                <a:solidFill>
                  <a:schemeClr val="bg1"/>
                </a:solidFill>
                <a:uFillTx/>
                <a:latin typeface="+mn-lt"/>
                <a:ea typeface="微軟正黑體" pitchFamily="34" charset="-120"/>
                <a:cs typeface="Verdana"/>
              </a:rPr>
              <a:t>versioning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0" name="Shape 390"/>
          <p:cNvSpPr>
            <a:spLocks/>
          </p:cNvSpPr>
          <p:nvPr/>
        </p:nvSpPr>
        <p:spPr>
          <a:xfrm>
            <a:off x="6189540" y="1042026"/>
            <a:ext cx="2393742" cy="947252"/>
          </a:xfrm>
          <a:prstGeom prst="rect">
            <a:avLst/>
          </a:prstGeom>
          <a:solidFill>
            <a:srgbClr val="00206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endParaRPr lang="zh-TW" altLang="en-US" sz="2200" b="1" dirty="0" smtClean="0">
              <a:solidFill>
                <a:srgbClr val="FFFF00"/>
              </a:solidFill>
              <a:uFillTx/>
              <a:ea typeface="微軟正黑體" pitchFamily="34" charset="-120"/>
              <a:cs typeface="Verdana" pitchFamily="34" charset="0"/>
              <a:sym typeface="Verdana"/>
            </a:endParaRPr>
          </a:p>
        </p:txBody>
      </p:sp>
      <p:sp>
        <p:nvSpPr>
          <p:cNvPr id="21" name="圓角矩形 20"/>
          <p:cNvSpPr>
            <a:spLocks/>
          </p:cNvSpPr>
          <p:nvPr/>
        </p:nvSpPr>
        <p:spPr>
          <a:xfrm>
            <a:off x="6034421" y="899149"/>
            <a:ext cx="2692926" cy="3576067"/>
          </a:xfrm>
          <a:prstGeom prst="roundRect">
            <a:avLst>
              <a:gd name="adj" fmla="val 7641"/>
            </a:avLst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9" name="Shape 378"/>
          <p:cNvSpPr txBox="1">
            <a:spLocks/>
          </p:cNvSpPr>
          <p:nvPr/>
        </p:nvSpPr>
        <p:spPr>
          <a:xfrm>
            <a:off x="6140741" y="1104009"/>
            <a:ext cx="2449106" cy="1129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2"/>
              </a:buClr>
              <a:buSzPts val="1800"/>
              <a:defRPr>
                <a:uFillTx/>
              </a:defRPr>
            </a:pPr>
            <a:r>
              <a:rPr lang="en-US" sz="1800" b="1" dirty="0">
                <a:solidFill>
                  <a:schemeClr val="bg1"/>
                </a:solidFill>
                <a:uFillTx/>
                <a:latin typeface="+mn-lt"/>
                <a:ea typeface="微軟正黑體" pitchFamily="34" charset="-120"/>
                <a:cs typeface="Verdana"/>
              </a:rPr>
              <a:t>Recovery from human errors</a:t>
            </a:r>
            <a:endParaRPr lang="zh-TW" altLang="en-US" sz="1800" b="1" dirty="0">
              <a:solidFill>
                <a:schemeClr val="bg1"/>
              </a:solidFill>
              <a:uFillTx/>
              <a:latin typeface="+mn-lt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73703" y="3124987"/>
            <a:ext cx="1130517" cy="901509"/>
          </a:xfrm>
          <a:prstGeom prst="rect">
            <a:avLst/>
          </a:prstGeom>
          <a:noFill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481822" y="3137816"/>
            <a:ext cx="1289804" cy="881598"/>
          </a:xfrm>
          <a:prstGeom prst="rect">
            <a:avLst/>
          </a:prstGeom>
          <a:noFill/>
        </p:spPr>
      </p:pic>
      <p:grpSp>
        <p:nvGrpSpPr>
          <p:cNvPr id="2" name="群組 45"/>
          <p:cNvGrpSpPr/>
          <p:nvPr/>
        </p:nvGrpSpPr>
        <p:grpSpPr>
          <a:xfrm>
            <a:off x="3758268" y="2266113"/>
            <a:ext cx="1543573" cy="931179"/>
            <a:chOff x="3783435" y="1946245"/>
            <a:chExt cx="1543573" cy="1090570"/>
          </a:xfrm>
        </p:grpSpPr>
        <p:cxnSp>
          <p:nvCxnSpPr>
            <p:cNvPr id="39" name="肘形接點 38"/>
            <p:cNvCxnSpPr/>
            <p:nvPr/>
          </p:nvCxnSpPr>
          <p:spPr>
            <a:xfrm rot="5400000" flipH="1" flipV="1">
              <a:off x="3624045" y="2130805"/>
              <a:ext cx="1048622" cy="72984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肘形接點 40"/>
            <p:cNvCxnSpPr/>
            <p:nvPr/>
          </p:nvCxnSpPr>
          <p:spPr>
            <a:xfrm rot="16200000" flipH="1">
              <a:off x="4412608" y="2122414"/>
              <a:ext cx="1090570" cy="738231"/>
            </a:xfrm>
            <a:prstGeom prst="bentConnector3">
              <a:avLst>
                <a:gd name="adj1" fmla="val 51538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4" descr="「google doc」的圖片搜尋結果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66454" y="1745993"/>
            <a:ext cx="1015070" cy="101507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028" name="Picture 4" descr="https://lh6.googleusercontent.com/-gVF5bKiq7_jERdlYaX7fcrepXtm58wHWwa3Ih-og_nOMLQ7o3sfRuCUqKKFVZhJ_2bg3hxcq-pui6nyraKErcihTPJX2_UnfwAkrVNJjwQImBlwCyzRKKDzo6WDtZosBxQqLCmA6v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9833" y="1916548"/>
            <a:ext cx="2157927" cy="120843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/>
          </p:cNvSpPr>
          <p:nvPr/>
        </p:nvSpPr>
        <p:spPr>
          <a:xfrm>
            <a:off x="215516" y="2458317"/>
            <a:ext cx="50046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700"/>
            </a:pPr>
            <a:r>
              <a:rPr lang="en-US" sz="2800" b="1" i="0" strike="noStrike" cap="none" dirty="0">
                <a:solidFill>
                  <a:srgbClr val="C00000"/>
                </a:solidFill>
                <a:uFillTx/>
                <a:latin typeface="+mn-lt"/>
                <a:ea typeface="微軟正黑體" pitchFamily="34" charset="-120"/>
                <a:cs typeface="Arimo"/>
                <a:sym typeface="Arimo"/>
              </a:rPr>
              <a:t>QES</a:t>
            </a:r>
            <a:r>
              <a:rPr lang="en-US" sz="2400" b="1" i="0" strike="noStrike" cap="none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  <a:sym typeface="Arimo"/>
              </a:rPr>
              <a:t> </a:t>
            </a:r>
            <a:r>
              <a:rPr lang="en-US" sz="2400" b="1" dirty="0">
                <a:solidFill>
                  <a:schemeClr val="tx1"/>
                </a:solidFill>
                <a:uFillTx/>
                <a:latin typeface="+mn-lt"/>
                <a:ea typeface="微軟正黑體" pitchFamily="34" charset="-120"/>
                <a:cs typeface="Arimo"/>
              </a:rPr>
              <a:t>near-unlimited </a:t>
            </a:r>
            <a:r>
              <a:rPr lang="en-US" sz="2400" b="1" dirty="0" smtClean="0">
                <a:solidFill>
                  <a:schemeClr val="tx1"/>
                </a:solidFill>
                <a:uFillTx/>
                <a:latin typeface="+mn-lt"/>
                <a:ea typeface="微軟正黑體" pitchFamily="34" charset="-120"/>
                <a:cs typeface="Arimo"/>
              </a:rPr>
              <a:t>Snapshots</a:t>
            </a:r>
            <a:endParaRPr sz="2400" b="1" dirty="0">
              <a:solidFill>
                <a:schemeClr val="tx1"/>
              </a:solidFill>
              <a:uFillTx/>
              <a:latin typeface="+mn-lt"/>
              <a:ea typeface="微軟正黑體" pitchFamily="34" charset="-120"/>
              <a:cs typeface="Arimo"/>
            </a:endParaRPr>
          </a:p>
        </p:txBody>
      </p:sp>
      <p:pic>
        <p:nvPicPr>
          <p:cNvPr id="388" name="Shape 388" descr="mac.png"/>
          <p:cNvPicPr preferRelativeResize="0"/>
          <p:nvPr/>
        </p:nvPicPr>
        <p:blipFill rotWithShape="1">
          <a:blip r:embed="rId3"/>
          <a:srcRect r="24023"/>
          <a:stretch/>
        </p:blipFill>
        <p:spPr>
          <a:xfrm>
            <a:off x="5439816" y="952798"/>
            <a:ext cx="3740696" cy="363517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89" name="Shape 389" descr="Image 9.png"/>
          <p:cNvPicPr preferRelativeResize="0"/>
          <p:nvPr/>
        </p:nvPicPr>
        <p:blipFill rotWithShape="1">
          <a:blip r:embed="rId4"/>
          <a:srcRect t="6273" r="24345" b="3855"/>
          <a:stretch/>
        </p:blipFill>
        <p:spPr>
          <a:xfrm>
            <a:off x="5679800" y="1415140"/>
            <a:ext cx="3497818" cy="207437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Shape 390"/>
          <p:cNvSpPr>
            <a:spLocks/>
          </p:cNvSpPr>
          <p:nvPr/>
        </p:nvSpPr>
        <p:spPr>
          <a:xfrm>
            <a:off x="0" y="3695998"/>
            <a:ext cx="3796500" cy="6906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5400" dir="5400000" algn="ctr" rotWithShape="0">
              <a:srgbClr val="000000">
                <a:alpha val="49410"/>
              </a:srgbClr>
            </a:outerShdw>
          </a:effectLst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mo"/>
              <a:buNone/>
            </a:pPr>
            <a:r>
              <a:rPr lang="en-US" sz="2400" b="1" i="0" u="none" strike="noStrike" cap="none" dirty="0" smtClean="0">
                <a:solidFill>
                  <a:srgbClr val="FFFFFF"/>
                </a:solidFill>
                <a:uFillTx/>
                <a:latin typeface="+mn-lt"/>
                <a:ea typeface="微軟正黑體" pitchFamily="34" charset="-120"/>
                <a:cs typeface="Arimo"/>
                <a:sym typeface="Arimo"/>
              </a:rPr>
              <a:t>      65535 </a:t>
            </a:r>
            <a:r>
              <a:rPr lang="en-US" sz="2400" b="1" dirty="0" smtClean="0">
                <a:solidFill>
                  <a:srgbClr val="FFFFFF"/>
                </a:solidFill>
                <a:uFillTx/>
                <a:latin typeface="+mn-lt"/>
                <a:ea typeface="微軟正黑體" pitchFamily="34" charset="-120"/>
                <a:cs typeface="Arimo"/>
                <a:sym typeface="Arimo"/>
              </a:rPr>
              <a:t>Snapshots</a:t>
            </a:r>
            <a:endParaRPr sz="2400" b="1" dirty="0">
              <a:uFillTx/>
              <a:latin typeface="+mn-lt"/>
              <a:ea typeface="微軟正黑體" pitchFamily="34" charset="-120"/>
            </a:endParaRPr>
          </a:p>
        </p:txBody>
      </p:sp>
      <p:sp>
        <p:nvSpPr>
          <p:cNvPr id="393" name="Shape 3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00000"/>
              </a:lnSpc>
              <a:buSzPts val="4000"/>
            </a:pPr>
            <a:r>
              <a:rPr lang="en-US" dirty="0">
                <a:solidFill>
                  <a:schemeClr val="lt1"/>
                </a:solidFill>
                <a:uFillTx/>
                <a:latin typeface="+mn-lt"/>
              </a:rPr>
              <a:t>You need a lot of </a:t>
            </a:r>
            <a:r>
              <a:rPr lang="en-US" dirty="0" smtClean="0">
                <a:solidFill>
                  <a:schemeClr val="lt1"/>
                </a:solidFill>
                <a:uFillTx/>
                <a:latin typeface="+mn-lt"/>
              </a:rPr>
              <a:t>Snapshots</a:t>
            </a:r>
            <a:endParaRPr sz="3600" b="0" i="0" u="none" strike="noStrike" cap="none" dirty="0">
              <a:solidFill>
                <a:schemeClr val="lt1"/>
              </a:solidFill>
              <a:uFillTx/>
              <a:latin typeface="+mn-lt"/>
              <a:sym typeface="Arial"/>
            </a:endParaRPr>
          </a:p>
        </p:txBody>
      </p:sp>
      <p:pic>
        <p:nvPicPr>
          <p:cNvPr id="395" name="Shape 39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41964" y="2634352"/>
            <a:ext cx="4108862" cy="256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356"/>
          <p:cNvSpPr>
            <a:spLocks/>
          </p:cNvSpPr>
          <p:nvPr/>
        </p:nvSpPr>
        <p:spPr>
          <a:xfrm>
            <a:off x="1913946" y="1321979"/>
            <a:ext cx="1141224" cy="114122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uFillTx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" name="Shape 857"/>
          <p:cNvSpPr>
            <a:spLocks/>
          </p:cNvSpPr>
          <p:nvPr/>
        </p:nvSpPr>
        <p:spPr>
          <a:xfrm>
            <a:off x="2415124" y="1532439"/>
            <a:ext cx="376355" cy="53302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18" name="Shape 409" descr="C:\Users\coco\Desktop\1217\PPT\相機-01.png"/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2137171" y="1761920"/>
            <a:ext cx="698644" cy="53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/>
          <p:cNvGrpSpPr/>
          <p:nvPr/>
        </p:nvGrpSpPr>
        <p:grpSpPr>
          <a:xfrm>
            <a:off x="351420" y="1433481"/>
            <a:ext cx="2668675" cy="2314488"/>
            <a:chOff x="351421" y="1433481"/>
            <a:chExt cx="2554150" cy="2314488"/>
          </a:xfrm>
        </p:grpSpPr>
        <p:sp>
          <p:nvSpPr>
            <p:cNvPr id="9" name="Shape 108"/>
            <p:cNvSpPr>
              <a:spLocks/>
            </p:cNvSpPr>
            <p:nvPr/>
          </p:nvSpPr>
          <p:spPr>
            <a:xfrm>
              <a:off x="351421" y="1433481"/>
              <a:ext cx="2554150" cy="84603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r"/>
              <a:endParaRPr sz="1800" b="1" i="0" u="none" strike="noStrike" cap="none" dirty="0">
                <a:solidFill>
                  <a:schemeClr val="lt1"/>
                </a:solidFill>
                <a:uFillTx/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4" name="Shape 108"/>
            <p:cNvSpPr>
              <a:spLocks/>
            </p:cNvSpPr>
            <p:nvPr/>
          </p:nvSpPr>
          <p:spPr>
            <a:xfrm>
              <a:off x="351421" y="2901934"/>
              <a:ext cx="2554150" cy="84603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r"/>
              <a:endParaRPr sz="1800" b="1" i="0" u="none" strike="noStrike" cap="none" dirty="0">
                <a:solidFill>
                  <a:schemeClr val="lt1"/>
                </a:solidFill>
                <a:uFillTx/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sp>
        <p:nvSpPr>
          <p:cNvPr id="438" name="Shape 4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100"/>
            </a:pPr>
            <a:r>
              <a:rPr lang="en-US" sz="3200" dirty="0">
                <a:solidFill>
                  <a:schemeClr val="lt1"/>
                </a:solidFill>
                <a:uFillTx/>
                <a:latin typeface="+mj-lt"/>
              </a:rPr>
              <a:t>QES </a:t>
            </a:r>
            <a:r>
              <a:rPr lang="en-US" sz="3200" dirty="0" smtClean="0">
                <a:solidFill>
                  <a:schemeClr val="lt1"/>
                </a:solidFill>
                <a:uFillTx/>
                <a:latin typeface="+mj-lt"/>
              </a:rPr>
              <a:t>Snapshot </a:t>
            </a:r>
            <a:r>
              <a:rPr lang="en-US" sz="3200" dirty="0">
                <a:solidFill>
                  <a:schemeClr val="lt1"/>
                </a:solidFill>
                <a:uFillTx/>
                <a:latin typeface="+mj-lt"/>
              </a:rPr>
              <a:t>protects </a:t>
            </a:r>
            <a:r>
              <a:rPr lang="en-US" sz="3200" dirty="0" smtClean="0">
                <a:solidFill>
                  <a:schemeClr val="lt1"/>
                </a:solidFill>
                <a:uFillTx/>
                <a:latin typeface="+mj-lt"/>
              </a:rPr>
              <a:t>you</a:t>
            </a:r>
            <a:endParaRPr sz="3600" b="0" dirty="0">
              <a:solidFill>
                <a:schemeClr val="lt1"/>
              </a:solidFill>
              <a:uFillTx/>
            </a:endParaRPr>
          </a:p>
        </p:txBody>
      </p:sp>
      <p:pic>
        <p:nvPicPr>
          <p:cNvPr id="439" name="Shape 439"/>
          <p:cNvPicPr preferRelativeResize="0"/>
          <p:nvPr/>
        </p:nvPicPr>
        <p:blipFill>
          <a:blip r:embed="rId3"/>
          <a:srcRect b="15619"/>
          <a:stretch>
            <a:fillRect/>
          </a:stretch>
        </p:blipFill>
        <p:spPr>
          <a:xfrm>
            <a:off x="3394073" y="1432351"/>
            <a:ext cx="5194513" cy="229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66" descr="資料夾.png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3167347" y="3046048"/>
            <a:ext cx="799552" cy="5916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48"/>
          <p:cNvSpPr>
            <a:spLocks/>
          </p:cNvSpPr>
          <p:nvPr/>
        </p:nvSpPr>
        <p:spPr>
          <a:xfrm>
            <a:off x="404120" y="1638442"/>
            <a:ext cx="357190" cy="357190"/>
          </a:xfrm>
          <a:prstGeom prst="chevron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1" name="Shape 437"/>
          <p:cNvSpPr txBox="1">
            <a:spLocks/>
          </p:cNvSpPr>
          <p:nvPr/>
        </p:nvSpPr>
        <p:spPr>
          <a:xfrm>
            <a:off x="752561" y="1453457"/>
            <a:ext cx="2569371" cy="891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2060"/>
              </a:buClr>
              <a:buSzPct val="100000"/>
              <a:defRPr>
                <a:uFillTx/>
              </a:defRPr>
            </a:pPr>
            <a:r>
              <a:rPr lang="en-US" sz="2400" b="1" dirty="0" smtClean="0">
                <a:solidFill>
                  <a:schemeClr val="bg1"/>
                </a:solidFill>
              </a:rPr>
              <a:t>Near real-time</a:t>
            </a:r>
            <a:r>
              <a:rPr kumimoji="0" lang="en-US" altLang="zh-TW" sz="2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   </a:t>
            </a:r>
          </a:p>
          <a:p>
            <a:pPr lvl="0">
              <a:buClr>
                <a:srgbClr val="002060"/>
              </a:buClr>
              <a:buSzPct val="100000"/>
              <a:defRPr>
                <a:uFillTx/>
              </a:defRPr>
            </a:pP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微軟正黑體" pitchFamily="34" charset="-120"/>
                <a:cs typeface="Verdana"/>
                <a:sym typeface="Verdana"/>
              </a:rPr>
              <a:t>-</a:t>
            </a:r>
            <a:r>
              <a:rPr kumimoji="0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uFillTx/>
                <a:latin typeface="+mn-lt"/>
              </a:rPr>
              <a:t>Data Protection</a:t>
            </a: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15" name="Shape 148"/>
          <p:cNvSpPr>
            <a:spLocks/>
          </p:cNvSpPr>
          <p:nvPr/>
        </p:nvSpPr>
        <p:spPr>
          <a:xfrm>
            <a:off x="342875" y="3106895"/>
            <a:ext cx="357190" cy="357190"/>
          </a:xfrm>
          <a:prstGeom prst="chevron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6" name="Shape 437"/>
          <p:cNvSpPr txBox="1">
            <a:spLocks/>
          </p:cNvSpPr>
          <p:nvPr/>
        </p:nvSpPr>
        <p:spPr>
          <a:xfrm>
            <a:off x="615665" y="2933485"/>
            <a:ext cx="2385121" cy="891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2060"/>
              </a:buClr>
              <a:buSzPct val="100000"/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uFillTx/>
              </a:rPr>
              <a:t>Fast recovery</a:t>
            </a:r>
            <a:endParaRPr lang="zh-TW" altLang="en-US" sz="2400" b="1" dirty="0">
              <a:solidFill>
                <a:schemeClr val="bg1"/>
              </a:solidFill>
              <a:uFillTx/>
              <a:sym typeface="Verdana"/>
            </a:endParaRPr>
          </a:p>
          <a:p>
            <a:pPr lvl="0">
              <a:buClr>
                <a:srgbClr val="002060"/>
              </a:buClr>
              <a:buSzPct val="100000"/>
            </a:pPr>
            <a:r>
              <a:rPr kumimoji="0" lang="en-US" altLang="zh-TW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微軟正黑體" pitchFamily="34" charset="-120"/>
                <a:cs typeface="Verdana"/>
                <a:sym typeface="Verdana"/>
              </a:rPr>
              <a:t>  </a:t>
            </a: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微軟正黑體" pitchFamily="34" charset="-120"/>
                <a:cs typeface="Verdana"/>
                <a:sym typeface="Verdana"/>
              </a:rPr>
              <a:t>- </a:t>
            </a:r>
            <a:r>
              <a:rPr lang="en-US" altLang="zh-TW" sz="1600" b="1" dirty="0" smtClean="0">
                <a:solidFill>
                  <a:schemeClr val="bg1"/>
                </a:solidFill>
                <a:uFillTx/>
                <a:latin typeface="+mn-lt"/>
                <a:ea typeface="微軟正黑體" pitchFamily="34" charset="-120"/>
                <a:cs typeface="Verdana"/>
                <a:sym typeface="Verdana"/>
              </a:rPr>
              <a:t>Review &amp;</a:t>
            </a:r>
            <a:r>
              <a:rPr lang="zh-TW" altLang="en-US" sz="1600" b="1" dirty="0" smtClean="0">
                <a:solidFill>
                  <a:schemeClr val="bg1"/>
                </a:solidFill>
                <a:uFillTx/>
                <a:latin typeface="+mn-lt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600" b="1" dirty="0" smtClean="0">
                <a:solidFill>
                  <a:schemeClr val="bg1"/>
                </a:solidFill>
                <a:uFillTx/>
                <a:latin typeface="+mn-lt"/>
                <a:ea typeface="微軟正黑體" pitchFamily="34" charset="-120"/>
                <a:cs typeface="Verdana"/>
                <a:sym typeface="Verdana"/>
              </a:rPr>
              <a:t>Access</a:t>
            </a:r>
            <a:endParaRPr lang="zh-TW" altLang="en-US" sz="1600" b="1" dirty="0" smtClean="0">
              <a:solidFill>
                <a:schemeClr val="bg1"/>
              </a:solidFill>
              <a:uFillTx/>
              <a:latin typeface="+mn-lt"/>
              <a:ea typeface="微軟正黑體" pitchFamily="34" charset="-120"/>
              <a:cs typeface="Verdana"/>
              <a:sym typeface="Verdana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>
                <a:uFillTx/>
              </a:defRPr>
            </a:pP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3" name="文字方塊 22"/>
          <p:cNvSpPr txBox="1">
            <a:spLocks/>
          </p:cNvSpPr>
          <p:nvPr/>
        </p:nvSpPr>
        <p:spPr>
          <a:xfrm>
            <a:off x="3385457" y="3763585"/>
            <a:ext cx="520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chemeClr val="tx1"/>
                </a:solidFill>
                <a:uFillTx/>
                <a:latin typeface="微軟正黑體" pitchFamily="34" charset="-120"/>
                <a:ea typeface="微軟正黑體" pitchFamily="34" charset="-120"/>
              </a:rPr>
              <a:t>Insert timestamp, and then keep writing </a:t>
            </a:r>
            <a:endParaRPr lang="zh-TW" altLang="en-US" sz="1800" b="1" dirty="0">
              <a:solidFill>
                <a:schemeClr val="tx1"/>
              </a:solidFill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4" name="Shape 166" descr="資料夾.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093386" y="2044354"/>
            <a:ext cx="918831" cy="865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>
            <a:spLocks/>
          </p:cNvSpPr>
          <p:nvPr/>
        </p:nvSpPr>
        <p:spPr>
          <a:xfrm>
            <a:off x="993453" y="1512082"/>
            <a:ext cx="8001000" cy="3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404" name="Shape 404" descr="C:\Users\coco\Desktop\1217\PPT\文件甲.png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7295609" y="3648265"/>
            <a:ext cx="663998" cy="4853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405"/>
          <p:cNvGrpSpPr/>
          <p:nvPr/>
        </p:nvGrpSpPr>
        <p:grpSpPr>
          <a:xfrm>
            <a:off x="4666784" y="1957236"/>
            <a:ext cx="1109799" cy="603234"/>
            <a:chOff x="3643306" y="2285998"/>
            <a:chExt cx="1349792" cy="733683"/>
          </a:xfrm>
        </p:grpSpPr>
        <p:pic>
          <p:nvPicPr>
            <p:cNvPr id="406" name="Shape 406" descr="C:\Users\coco\Desktop\1217\PPT\相機-01.png"/>
            <p:cNvPicPr preferRelativeResize="0"/>
            <p:nvPr/>
          </p:nvPicPr>
          <p:blipFill rotWithShape="1">
            <a:blip r:embed="rId4"/>
            <a:srcRect/>
            <a:stretch/>
          </p:blipFill>
          <p:spPr>
            <a:xfrm>
              <a:off x="4143373" y="2285998"/>
              <a:ext cx="849725" cy="649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Shape 407" descr="C:\Users\coco\Desktop\1217\PPT\文件甲.png"/>
            <p:cNvPicPr preferRelativeResize="0"/>
            <p:nvPr/>
          </p:nvPicPr>
          <p:blipFill rotWithShape="1">
            <a:blip r:embed="rId5"/>
            <a:srcRect/>
            <a:stretch/>
          </p:blipFill>
          <p:spPr>
            <a:xfrm>
              <a:off x="3643306" y="2500311"/>
              <a:ext cx="710570" cy="5193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9" name="Shape 409" descr="C:\Users\coco\Desktop\1217\PPT\相機-01.png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5720880" y="2385864"/>
            <a:ext cx="698644" cy="53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 descr="C:\Users\coco\Desktop\1217\PPT\文件甲.png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5309726" y="2562073"/>
            <a:ext cx="584231" cy="427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Shape 411"/>
          <p:cNvGrpSpPr/>
          <p:nvPr/>
        </p:nvGrpSpPr>
        <p:grpSpPr>
          <a:xfrm>
            <a:off x="5952668" y="2743054"/>
            <a:ext cx="1109798" cy="603235"/>
            <a:chOff x="3643306" y="2285998"/>
            <a:chExt cx="1349791" cy="733684"/>
          </a:xfrm>
        </p:grpSpPr>
        <p:pic>
          <p:nvPicPr>
            <p:cNvPr id="412" name="Shape 412" descr="C:\Users\coco\Desktop\1217\PPT\相機-01.png"/>
            <p:cNvPicPr preferRelativeResize="0"/>
            <p:nvPr/>
          </p:nvPicPr>
          <p:blipFill rotWithShape="1">
            <a:blip r:embed="rId4"/>
            <a:srcRect/>
            <a:stretch/>
          </p:blipFill>
          <p:spPr>
            <a:xfrm>
              <a:off x="4143372" y="2285998"/>
              <a:ext cx="849725" cy="649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Shape 413" descr="C:\Users\coco\Desktop\1217\PPT\文件甲.png"/>
            <p:cNvPicPr preferRelativeResize="0"/>
            <p:nvPr/>
          </p:nvPicPr>
          <p:blipFill rotWithShape="1">
            <a:blip r:embed="rId5"/>
            <a:srcRect/>
            <a:stretch/>
          </p:blipFill>
          <p:spPr>
            <a:xfrm>
              <a:off x="3643306" y="2500312"/>
              <a:ext cx="710570" cy="5193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Shape 414"/>
          <p:cNvGrpSpPr/>
          <p:nvPr/>
        </p:nvGrpSpPr>
        <p:grpSpPr>
          <a:xfrm>
            <a:off x="6633782" y="3139982"/>
            <a:ext cx="1109798" cy="603235"/>
            <a:chOff x="3643306" y="2285998"/>
            <a:chExt cx="1349791" cy="733684"/>
          </a:xfrm>
        </p:grpSpPr>
        <p:pic>
          <p:nvPicPr>
            <p:cNvPr id="415" name="Shape 415" descr="C:\Users\coco\Desktop\1217\PPT\相機-01.png"/>
            <p:cNvPicPr preferRelativeResize="0"/>
            <p:nvPr/>
          </p:nvPicPr>
          <p:blipFill rotWithShape="1">
            <a:blip r:embed="rId4"/>
            <a:srcRect/>
            <a:stretch/>
          </p:blipFill>
          <p:spPr>
            <a:xfrm>
              <a:off x="4143372" y="2285998"/>
              <a:ext cx="849725" cy="649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Shape 416" descr="C:\Users\coco\Desktop\1217\PPT\文件甲.png"/>
            <p:cNvPicPr preferRelativeResize="0"/>
            <p:nvPr/>
          </p:nvPicPr>
          <p:blipFill rotWithShape="1">
            <a:blip r:embed="rId5"/>
            <a:srcRect/>
            <a:stretch/>
          </p:blipFill>
          <p:spPr>
            <a:xfrm>
              <a:off x="3643306" y="2500312"/>
              <a:ext cx="710570" cy="5193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7" name="Shape 417" descr="C:\Users\coco\Desktop\1217\PPT\驚嘆號-01.png"/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7713620" y="3462779"/>
            <a:ext cx="763381" cy="8053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" name="Shape 418"/>
          <p:cNvCxnSpPr/>
          <p:nvPr/>
        </p:nvCxnSpPr>
        <p:spPr>
          <a:xfrm flipH="1">
            <a:off x="3953772" y="3958991"/>
            <a:ext cx="3322800" cy="8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19" name="Shape 419"/>
          <p:cNvCxnSpPr/>
          <p:nvPr/>
        </p:nvCxnSpPr>
        <p:spPr>
          <a:xfrm rot="10800000">
            <a:off x="3919117" y="3586943"/>
            <a:ext cx="25002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20" name="Shape 420"/>
          <p:cNvCxnSpPr/>
          <p:nvPr/>
        </p:nvCxnSpPr>
        <p:spPr>
          <a:xfrm rot="10800000">
            <a:off x="3919037" y="3171674"/>
            <a:ext cx="1785900" cy="150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21" name="Shape 421"/>
          <p:cNvCxnSpPr/>
          <p:nvPr/>
        </p:nvCxnSpPr>
        <p:spPr>
          <a:xfrm rot="10800000">
            <a:off x="3918995" y="2781955"/>
            <a:ext cx="1143000" cy="150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22" name="Shape 422"/>
          <p:cNvCxnSpPr/>
          <p:nvPr/>
        </p:nvCxnSpPr>
        <p:spPr>
          <a:xfrm rot="10800000">
            <a:off x="3919067" y="2385856"/>
            <a:ext cx="714300" cy="150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23" name="Shape 423"/>
          <p:cNvSpPr>
            <a:spLocks/>
          </p:cNvSpPr>
          <p:nvPr/>
        </p:nvSpPr>
        <p:spPr>
          <a:xfrm>
            <a:off x="4204739" y="2385768"/>
            <a:ext cx="524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7F7F7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12:50</a:t>
            </a:r>
            <a:endParaRPr sz="1000" b="1" i="0" u="none" strike="noStrike" cap="none" dirty="0">
              <a:solidFill>
                <a:srgbClr val="7F7F7F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24" name="Shape 424"/>
          <p:cNvSpPr>
            <a:spLocks/>
          </p:cNvSpPr>
          <p:nvPr/>
        </p:nvSpPr>
        <p:spPr>
          <a:xfrm>
            <a:off x="4823244" y="2781867"/>
            <a:ext cx="524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7F7F7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13:10</a:t>
            </a:r>
            <a:endParaRPr sz="1000" b="1" i="0" u="none" strike="noStrike" cap="none" dirty="0">
              <a:solidFill>
                <a:srgbClr val="7F7F7F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25" name="Shape 425"/>
          <p:cNvSpPr>
            <a:spLocks/>
          </p:cNvSpPr>
          <p:nvPr/>
        </p:nvSpPr>
        <p:spPr>
          <a:xfrm>
            <a:off x="5419185" y="3162867"/>
            <a:ext cx="524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7F7F7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13:30</a:t>
            </a:r>
            <a:endParaRPr sz="1000" b="1" i="0" u="none" strike="noStrike" cap="none" dirty="0">
              <a:solidFill>
                <a:srgbClr val="7F7F7F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26" name="Shape 426"/>
          <p:cNvSpPr>
            <a:spLocks/>
          </p:cNvSpPr>
          <p:nvPr/>
        </p:nvSpPr>
        <p:spPr>
          <a:xfrm>
            <a:off x="6133565" y="3602446"/>
            <a:ext cx="524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7F7F7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14:00</a:t>
            </a:r>
            <a:endParaRPr sz="1000" b="1" i="0" u="none" strike="noStrike" cap="none" dirty="0">
              <a:solidFill>
                <a:srgbClr val="7F7F7F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27" name="Shape 427"/>
          <p:cNvSpPr>
            <a:spLocks/>
          </p:cNvSpPr>
          <p:nvPr/>
        </p:nvSpPr>
        <p:spPr>
          <a:xfrm>
            <a:off x="6789173" y="4001067"/>
            <a:ext cx="524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7F7F7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14:30</a:t>
            </a:r>
            <a:endParaRPr sz="1000" b="1" i="0" u="none" strike="noStrike" cap="none" dirty="0">
              <a:solidFill>
                <a:srgbClr val="7F7F7F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428" name="Shape 428" descr="C:\Users\coco\Desktop\1217\PPT\漏斗-01.png"/>
          <p:cNvPicPr preferRelativeResize="0"/>
          <p:nvPr/>
        </p:nvPicPr>
        <p:blipFill rotWithShape="1">
          <a:blip r:embed="rId7"/>
          <a:srcRect/>
          <a:stretch/>
        </p:blipFill>
        <p:spPr>
          <a:xfrm>
            <a:off x="4466815" y="3398505"/>
            <a:ext cx="860656" cy="90772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Shape 429"/>
          <p:cNvSpPr>
            <a:spLocks/>
          </p:cNvSpPr>
          <p:nvPr/>
        </p:nvSpPr>
        <p:spPr>
          <a:xfrm>
            <a:off x="6564983" y="1467632"/>
            <a:ext cx="2196938" cy="1432583"/>
          </a:xfrm>
          <a:prstGeom prst="irregularSeal1">
            <a:avLst/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sz="2400" b="1" dirty="0">
                <a:solidFill>
                  <a:srgbClr val="C00000"/>
                </a:solidFill>
                <a:uFillTx/>
                <a:latin typeface="+mn-lt"/>
                <a:ea typeface="微軟正黑體" panose="020B0604030504040204" pitchFamily="34" charset="-120"/>
              </a:rPr>
              <a:t>Non </a:t>
            </a:r>
            <a:r>
              <a:rPr lang="en-US" sz="2400" b="1" dirty="0" smtClean="0">
                <a:solidFill>
                  <a:srgbClr val="C00000"/>
                </a:solidFill>
                <a:uFillTx/>
                <a:latin typeface="+mn-lt"/>
                <a:ea typeface="微軟正黑體" panose="020B0604030504040204" pitchFamily="34" charset="-120"/>
              </a:rPr>
              <a:t>Stop</a:t>
            </a:r>
            <a:endParaRPr sz="2400" b="1" i="0" u="none" strike="noStrike" cap="none" dirty="0">
              <a:solidFill>
                <a:srgbClr val="C00000"/>
              </a:solidFill>
              <a:uFillTx/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431" name="Shape 431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419396" y="3283450"/>
            <a:ext cx="3499599" cy="8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Shape 432" descr="C:\Users\coco\Desktop\1217\PPT\7-6-01.png"/>
          <p:cNvPicPr preferRelativeResize="0"/>
          <p:nvPr/>
        </p:nvPicPr>
        <p:blipFill rotWithShape="1">
          <a:blip r:embed="rId9"/>
          <a:srcRect/>
          <a:stretch/>
        </p:blipFill>
        <p:spPr>
          <a:xfrm>
            <a:off x="2238661" y="2217187"/>
            <a:ext cx="1108342" cy="115769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標題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uFillTx/>
                <a:latin typeface="+mj-lt"/>
              </a:rPr>
              <a:t>Of course, services non-stop </a:t>
            </a:r>
            <a:r>
              <a:rPr lang="zh-TW" altLang="en-US" dirty="0" smtClean="0">
                <a:solidFill>
                  <a:srgbClr val="FFFFFF"/>
                </a:solidFill>
                <a:uFillTx/>
                <a:latin typeface="+mj-lt"/>
              </a:rPr>
              <a:t/>
            </a:r>
            <a:br>
              <a:rPr lang="zh-TW" altLang="en-US" dirty="0" smtClean="0">
                <a:solidFill>
                  <a:srgbClr val="FFFFFF"/>
                </a:solidFill>
                <a:uFillTx/>
                <a:latin typeface="+mj-lt"/>
              </a:rPr>
            </a:br>
            <a:endParaRPr lang="zh-TW" altLang="en-US" dirty="0">
              <a:uFillTx/>
              <a:latin typeface="+mj-lt"/>
            </a:endParaRPr>
          </a:p>
        </p:txBody>
      </p:sp>
      <p:sp>
        <p:nvSpPr>
          <p:cNvPr id="43" name="Shape 168"/>
          <p:cNvSpPr>
            <a:spLocks/>
          </p:cNvSpPr>
          <p:nvPr/>
        </p:nvSpPr>
        <p:spPr>
          <a:xfrm>
            <a:off x="6935435" y="1419498"/>
            <a:ext cx="1396594" cy="1382313"/>
          </a:xfrm>
          <a:prstGeom prst="blockArc">
            <a:avLst>
              <a:gd name="adj1" fmla="val 15596157"/>
              <a:gd name="adj2" fmla="val 12367764"/>
              <a:gd name="adj3" fmla="val 5895"/>
            </a:avLst>
          </a:prstGeom>
          <a:solidFill>
            <a:srgbClr val="0070C0">
              <a:alpha val="99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群組 46"/>
          <p:cNvGrpSpPr/>
          <p:nvPr/>
        </p:nvGrpSpPr>
        <p:grpSpPr>
          <a:xfrm>
            <a:off x="6785758" y="912864"/>
            <a:ext cx="747595" cy="882314"/>
            <a:chOff x="3564948" y="3228528"/>
            <a:chExt cx="1442167" cy="1702048"/>
          </a:xfrm>
        </p:grpSpPr>
        <p:sp>
          <p:nvSpPr>
            <p:cNvPr id="48" name="橢圓 47"/>
            <p:cNvSpPr>
              <a:spLocks/>
            </p:cNvSpPr>
            <p:nvPr/>
          </p:nvSpPr>
          <p:spPr>
            <a:xfrm>
              <a:off x="3571868" y="3429006"/>
              <a:ext cx="1285884" cy="12858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uFillTx/>
              </a:endParaRPr>
            </a:p>
          </p:txBody>
        </p:sp>
        <p:sp>
          <p:nvSpPr>
            <p:cNvPr id="49" name="圓角矩形 48"/>
            <p:cNvSpPr>
              <a:spLocks/>
            </p:cNvSpPr>
            <p:nvPr/>
          </p:nvSpPr>
          <p:spPr>
            <a:xfrm rot="508191">
              <a:off x="4143372" y="3228528"/>
              <a:ext cx="214314" cy="35719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uFillTx/>
              </a:endParaRPr>
            </a:p>
          </p:txBody>
        </p:sp>
        <p:pic>
          <p:nvPicPr>
            <p:cNvPr id="50" name="圖片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4948" y="3601080"/>
              <a:ext cx="1442167" cy="1329496"/>
            </a:xfrm>
            <a:prstGeom prst="rect">
              <a:avLst/>
            </a:prstGeom>
          </p:spPr>
        </p:pic>
      </p:grpSp>
      <p:pic>
        <p:nvPicPr>
          <p:cNvPr id="51" name="圖片 50" descr="打勾.png"/>
          <p:cNvPicPr>
            <a:picLocks noChangeAspect="1"/>
          </p:cNvPicPr>
          <p:nvPr/>
        </p:nvPicPr>
        <p:blipFill>
          <a:blip r:embed="rId11"/>
          <a:srcRect l="84678" t="32057" b="50133"/>
          <a:stretch>
            <a:fillRect/>
          </a:stretch>
        </p:blipFill>
        <p:spPr>
          <a:xfrm>
            <a:off x="2495441" y="2020931"/>
            <a:ext cx="890596" cy="879022"/>
          </a:xfrm>
          <a:prstGeom prst="rect">
            <a:avLst/>
          </a:prstGeom>
        </p:spPr>
      </p:pic>
      <p:sp>
        <p:nvSpPr>
          <p:cNvPr id="53" name="五邊形 52"/>
          <p:cNvSpPr>
            <a:spLocks/>
          </p:cNvSpPr>
          <p:nvPr/>
        </p:nvSpPr>
        <p:spPr>
          <a:xfrm>
            <a:off x="1437038" y="1114587"/>
            <a:ext cx="3475666" cy="500066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54" name="＞形箭號 53"/>
          <p:cNvSpPr>
            <a:spLocks/>
          </p:cNvSpPr>
          <p:nvPr/>
        </p:nvSpPr>
        <p:spPr>
          <a:xfrm>
            <a:off x="4611471" y="1114587"/>
            <a:ext cx="428628" cy="500066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uFillTx/>
            </a:endParaRPr>
          </a:p>
        </p:txBody>
      </p:sp>
      <p:sp>
        <p:nvSpPr>
          <p:cNvPr id="55" name="矩形 54"/>
          <p:cNvSpPr>
            <a:spLocks/>
          </p:cNvSpPr>
          <p:nvPr/>
        </p:nvSpPr>
        <p:spPr>
          <a:xfrm>
            <a:off x="436938" y="1114587"/>
            <a:ext cx="1071538" cy="5000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56" name="＞形箭號 55"/>
          <p:cNvSpPr>
            <a:spLocks/>
          </p:cNvSpPr>
          <p:nvPr/>
        </p:nvSpPr>
        <p:spPr>
          <a:xfrm>
            <a:off x="4968661" y="1114587"/>
            <a:ext cx="428628" cy="500066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uFillTx/>
            </a:endParaRPr>
          </a:p>
        </p:txBody>
      </p:sp>
      <p:sp>
        <p:nvSpPr>
          <p:cNvPr id="58" name="文字方塊 57"/>
          <p:cNvSpPr txBox="1">
            <a:spLocks/>
          </p:cNvSpPr>
          <p:nvPr/>
        </p:nvSpPr>
        <p:spPr>
          <a:xfrm>
            <a:off x="523883" y="1106136"/>
            <a:ext cx="4402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2C95DD"/>
              </a:buClr>
              <a:buSzPts val="2000"/>
            </a:pPr>
            <a:r>
              <a:rPr lang="en-US" sz="2400" b="1" dirty="0" smtClean="0">
                <a:solidFill>
                  <a:schemeClr val="bg1"/>
                </a:solidFill>
                <a:uFillTx/>
              </a:rPr>
              <a:t>Flexible </a:t>
            </a:r>
            <a:r>
              <a:rPr lang="en-US" sz="2400" b="1" dirty="0">
                <a:solidFill>
                  <a:schemeClr val="bg1"/>
                </a:solidFill>
                <a:uFillTx/>
              </a:rPr>
              <a:t>way to revert / </a:t>
            </a:r>
            <a:r>
              <a:rPr lang="en-US" sz="2400" b="1" dirty="0" smtClean="0">
                <a:solidFill>
                  <a:schemeClr val="bg1"/>
                </a:solidFill>
                <a:uFillTx/>
              </a:rPr>
              <a:t>clone</a:t>
            </a:r>
            <a:endParaRPr lang="zh-TW" altLang="en-US" sz="2400" b="1" dirty="0" smtClean="0">
              <a:solidFill>
                <a:schemeClr val="bg1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FFFFFF"/>
                </a:solidFill>
                <a:uFillTx/>
              </a:rPr>
              <a:t>                     Demo - </a:t>
            </a:r>
            <a:r>
              <a:rPr lang="en-US" sz="3200" dirty="0" smtClean="0">
                <a:solidFill>
                  <a:srgbClr val="FFFFFF"/>
                </a:solidFill>
                <a:uFillTx/>
                <a:latin typeface="+mn-lt"/>
              </a:rPr>
              <a:t>QES Snapshot</a:t>
            </a:r>
            <a:endParaRPr sz="3200" dirty="0">
              <a:solidFill>
                <a:srgbClr val="FFFFFF"/>
              </a:solidFill>
              <a:uFillTx/>
              <a:latin typeface="+mn-lt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752600" y="1276350"/>
            <a:ext cx="5979877" cy="3276600"/>
            <a:chOff x="1752600" y="1276350"/>
            <a:chExt cx="5979877" cy="3276600"/>
          </a:xfrm>
        </p:grpSpPr>
        <p:pic>
          <p:nvPicPr>
            <p:cNvPr id="10" name="Shape 1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52600" y="1276350"/>
              <a:ext cx="5979877" cy="3276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矩形 10"/>
            <p:cNvSpPr/>
            <p:nvPr/>
          </p:nvSpPr>
          <p:spPr>
            <a:xfrm>
              <a:off x="2848003" y="1504950"/>
              <a:ext cx="3931974" cy="245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Shape 560"/>
            <p:cNvSpPr txBox="1">
              <a:spLocks/>
            </p:cNvSpPr>
            <p:nvPr/>
          </p:nvSpPr>
          <p:spPr>
            <a:xfrm>
              <a:off x="3068732" y="2332417"/>
              <a:ext cx="3369512" cy="1666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ts val="6000"/>
                <a:defRPr/>
              </a:pPr>
              <a:r>
                <a:rPr lang="en-US" sz="3600" b="1" dirty="0" smtClean="0">
                  <a:solidFill>
                    <a:srgbClr val="002060"/>
                  </a:solidFill>
                  <a:latin typeface="+mn-lt"/>
                  <a:ea typeface="微軟正黑體" pitchFamily="34" charset="-120"/>
                </a:rPr>
                <a:t>Revert Snapshot</a:t>
              </a:r>
            </a:p>
          </p:txBody>
        </p:sp>
        <p:sp>
          <p:nvSpPr>
            <p:cNvPr id="13" name="Shape 1009"/>
            <p:cNvSpPr/>
            <p:nvPr/>
          </p:nvSpPr>
          <p:spPr>
            <a:xfrm>
              <a:off x="4286248" y="1785932"/>
              <a:ext cx="826639" cy="8266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677" y="34177"/>
                  </a:moveTo>
                  <a:lnTo>
                    <a:pt x="87200" y="60000"/>
                  </a:lnTo>
                  <a:lnTo>
                    <a:pt x="42677" y="85822"/>
                  </a:lnTo>
                  <a:close/>
                  <a:moveTo>
                    <a:pt x="60000" y="12681"/>
                  </a:moveTo>
                  <a:cubicBezTo>
                    <a:pt x="33866" y="12681"/>
                    <a:pt x="12681" y="33866"/>
                    <a:pt x="12681" y="60000"/>
                  </a:cubicBezTo>
                  <a:cubicBezTo>
                    <a:pt x="12681" y="86133"/>
                    <a:pt x="33866" y="107318"/>
                    <a:pt x="60000" y="107318"/>
                  </a:cubicBezTo>
                  <a:cubicBezTo>
                    <a:pt x="86133" y="107318"/>
                    <a:pt x="107318" y="86133"/>
                    <a:pt x="107318" y="60000"/>
                  </a:cubicBezTo>
                  <a:cubicBezTo>
                    <a:pt x="107318" y="33866"/>
                    <a:pt x="86133" y="12681"/>
                    <a:pt x="60000" y="12681"/>
                  </a:cubicBezTo>
                  <a:close/>
                  <a:moveTo>
                    <a:pt x="60000" y="0"/>
                  </a:moveTo>
                  <a:cubicBezTo>
                    <a:pt x="93137" y="0"/>
                    <a:pt x="120000" y="26862"/>
                    <a:pt x="120000" y="60000"/>
                  </a:cubicBezTo>
                  <a:cubicBezTo>
                    <a:pt x="120000" y="93137"/>
                    <a:pt x="93137" y="120000"/>
                    <a:pt x="60000" y="120000"/>
                  </a:cubicBezTo>
                  <a:cubicBezTo>
                    <a:pt x="26862" y="120000"/>
                    <a:pt x="0" y="93137"/>
                    <a:pt x="0" y="60000"/>
                  </a:cubicBezTo>
                  <a:cubicBezTo>
                    <a:pt x="0" y="26862"/>
                    <a:pt x="26862" y="0"/>
                    <a:pt x="60000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母片_(ZH+EN)zh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"/>
            <a:ext cx="9143996" cy="5143497"/>
          </a:xfrm>
          <a:prstGeom prst="rect">
            <a:avLst/>
          </a:prstGeom>
        </p:spPr>
      </p:pic>
      <p:sp>
        <p:nvSpPr>
          <p:cNvPr id="7" name="Shape 371"/>
          <p:cNvSpPr txBox="1">
            <a:spLocks/>
          </p:cNvSpPr>
          <p:nvPr/>
        </p:nvSpPr>
        <p:spPr>
          <a:xfrm>
            <a:off x="408666" y="2136138"/>
            <a:ext cx="5261794" cy="740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dk1"/>
              </a:buClr>
              <a:buSzPts val="1250"/>
            </a:pPr>
            <a:r>
              <a:rPr lang="en-US" altLang="zh-TW" sz="4800" b="1" dirty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  <a:sym typeface="Verdana"/>
              </a:rPr>
              <a:t>Data Migration</a:t>
            </a:r>
            <a:endParaRPr lang="zh-TW" altLang="en-US" sz="4800" b="1" dirty="0">
              <a:solidFill>
                <a:srgbClr val="002060"/>
              </a:solidFill>
              <a:uFillTx/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8" name="Shape 372"/>
          <p:cNvSpPr txBox="1">
            <a:spLocks/>
          </p:cNvSpPr>
          <p:nvPr/>
        </p:nvSpPr>
        <p:spPr>
          <a:xfrm>
            <a:off x="408666" y="2698451"/>
            <a:ext cx="4580023" cy="64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250"/>
            </a:pPr>
            <a:r>
              <a:rPr lang="en-US" sz="2000" b="1" dirty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rPr>
              <a:t>What does enterprises need?</a:t>
            </a:r>
            <a:endParaRPr lang="en-US" sz="2000" dirty="0">
              <a:uFillTx/>
              <a:latin typeface="+mj-lt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00000"/>
              </a:lnSpc>
              <a:buSzPts val="4000"/>
            </a:pPr>
            <a:r>
              <a:rPr lang="en-US" dirty="0">
                <a:solidFill>
                  <a:schemeClr val="lt1"/>
                </a:solidFill>
                <a:uFillTx/>
                <a:latin typeface="+mj-lt"/>
              </a:rPr>
              <a:t>Accidents do </a:t>
            </a:r>
            <a:r>
              <a:rPr lang="en-US" dirty="0" smtClean="0">
                <a:solidFill>
                  <a:schemeClr val="lt1"/>
                </a:solidFill>
                <a:uFillTx/>
                <a:latin typeface="+mj-lt"/>
              </a:rPr>
              <a:t>happen</a:t>
            </a:r>
            <a:endParaRPr b="0" i="0" u="none" strike="noStrike" cap="none" dirty="0">
              <a:solidFill>
                <a:schemeClr val="lt1"/>
              </a:solidFill>
              <a:uFillTx/>
              <a:latin typeface="+mj-lt"/>
              <a:sym typeface="Arial"/>
            </a:endParaRPr>
          </a:p>
        </p:txBody>
      </p:sp>
      <p:pic>
        <p:nvPicPr>
          <p:cNvPr id="12" name="Shape 45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7146845" y="1280736"/>
            <a:ext cx="1916132" cy="1787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 descr="https://lh6.googleusercontent.com/5tP1f4bFMhYTUkWLEaTJBxCo2Oe9RCTG60d1Ee0nkrV_H1PddFttcJHT-t8gdVSQH-Tyve8u_mVFRX3a14GgaZb3zBMfgDOjd-pj6rUjOYgKL243Gc3F7XReRPmf2SqsiQ2yV-MfVR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80246"/>
            <a:ext cx="5798936" cy="3865957"/>
          </a:xfrm>
          <a:prstGeom prst="rect">
            <a:avLst/>
          </a:prstGeom>
          <a:noFill/>
        </p:spPr>
      </p:pic>
      <p:pic>
        <p:nvPicPr>
          <p:cNvPr id="2052" name="Picture 4" descr="https://lh4.googleusercontent.com/qeSbneyoTpAKWKdx2WHK8S0WpYdcQZpQKsm3-CY5xxAlTQCISJV3H2kjZ1WuJE4HA-lEZ2I4p3coR1-FK_0buR0dP1iIID4PMPUP8c5qw07oUZ6-z-TJW1WDybj6zlCKVQOjjx-4qL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4166" y="1280736"/>
            <a:ext cx="2451743" cy="1448061"/>
          </a:xfrm>
          <a:prstGeom prst="rect">
            <a:avLst/>
          </a:prstGeom>
          <a:noFill/>
        </p:spPr>
      </p:pic>
      <p:pic>
        <p:nvPicPr>
          <p:cNvPr id="14" name="Shape 453"/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4574166" y="2827753"/>
            <a:ext cx="2449540" cy="183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 smtClean="0">
                <a:uFillTx/>
                <a:latin typeface="+mj-lt"/>
                <a:ea typeface="微軟正黑體" panose="020B0604030504040204" pitchFamily="34" charset="-120"/>
              </a:rPr>
              <a:t>IT FAQs</a:t>
            </a:r>
            <a:endParaRPr dirty="0">
              <a:uFillTx/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24" name="Shape 124"/>
          <p:cNvSpPr txBox="1">
            <a:spLocks/>
          </p:cNvSpPr>
          <p:nvPr/>
        </p:nvSpPr>
        <p:spPr>
          <a:xfrm>
            <a:off x="258750" y="908698"/>
            <a:ext cx="8885250" cy="203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uFillTx/>
              <a:latin typeface="+mj-lt"/>
              <a:ea typeface="微軟正黑體" panose="020B0604030504040204" pitchFamily="34" charset="-120"/>
            </a:endParaRPr>
          </a:p>
          <a:p>
            <a:pPr lvl="2">
              <a:spcBef>
                <a:spcPts val="800"/>
              </a:spcBef>
            </a:pPr>
            <a:r>
              <a:rPr lang="en-US" altLang="zh-TW" sz="2400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rPr>
              <a:t>Have you experienced before...?</a:t>
            </a:r>
          </a:p>
          <a:p>
            <a:pPr lvl="2">
              <a:spcBef>
                <a:spcPts val="800"/>
              </a:spcBef>
              <a:buFont typeface="Arial" pitchFamily="34" charset="0"/>
              <a:buChar char="•"/>
            </a:pPr>
            <a:r>
              <a:rPr lang="zh-TW" altLang="en-US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rPr>
              <a:t>  </a:t>
            </a:r>
            <a:r>
              <a:rPr lang="en-US" sz="1800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rPr>
              <a:t>The number of snapshots that can be kept is limited.</a:t>
            </a:r>
            <a:endParaRPr sz="1800" b="1" dirty="0">
              <a:solidFill>
                <a:srgbClr val="002060"/>
              </a:solidFill>
              <a:uFillTx/>
              <a:latin typeface="+mj-lt"/>
              <a:ea typeface="微軟正黑體" panose="020B0604030504040204" pitchFamily="34" charset="-120"/>
            </a:endParaRPr>
          </a:p>
          <a:p>
            <a:pPr lvl="2">
              <a:spcBef>
                <a:spcPts val="800"/>
              </a:spcBef>
              <a:buFont typeface="Arial" pitchFamily="34" charset="0"/>
              <a:buChar char="•"/>
            </a:pPr>
            <a:r>
              <a:rPr lang="zh-TW" altLang="en-US" sz="1800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rPr>
              <a:t>  </a:t>
            </a:r>
            <a:r>
              <a:rPr lang="en-US" altLang="zh-TW" sz="1800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rPr>
              <a:t>System update is needed but critical services need to stay online.</a:t>
            </a:r>
          </a:p>
          <a:p>
            <a:pPr lvl="2">
              <a:spcBef>
                <a:spcPts val="800"/>
              </a:spcBef>
              <a:buFont typeface="Arial" pitchFamily="34" charset="0"/>
              <a:buChar char="•"/>
            </a:pPr>
            <a:r>
              <a:rPr lang="zh-TW" altLang="en-US" sz="1800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rPr>
              <a:t>  </a:t>
            </a:r>
            <a:r>
              <a:rPr lang="en-US" altLang="zh-TW" sz="1800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rPr>
              <a:t>Storage efficiency is not optimized due to data duplication.</a:t>
            </a:r>
            <a:endParaRPr sz="1800" b="1" dirty="0">
              <a:solidFill>
                <a:srgbClr val="002060"/>
              </a:solidFill>
              <a:uFillTx/>
              <a:latin typeface="+mj-lt"/>
              <a:ea typeface="微軟正黑體" panose="020B0604030504040204" pitchFamily="34" charset="-120"/>
            </a:endParaRPr>
          </a:p>
          <a:p>
            <a:pPr lvl="2">
              <a:spcBef>
                <a:spcPts val="800"/>
              </a:spcBef>
              <a:buFont typeface="Arial" pitchFamily="34" charset="0"/>
              <a:buChar char="•"/>
            </a:pPr>
            <a:r>
              <a:rPr lang="zh-TW" altLang="en-US" sz="1800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rPr>
              <a:t>  </a:t>
            </a:r>
            <a:r>
              <a:rPr lang="en-US" altLang="zh-TW" sz="1800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rPr>
              <a:t>Archived data is silently corrupted</a:t>
            </a:r>
            <a:r>
              <a:rPr lang="en-US" altLang="zh-TW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</a:rPr>
              <a:t>.</a:t>
            </a:r>
            <a:endParaRPr dirty="0">
              <a:solidFill>
                <a:schemeClr val="dk1"/>
              </a:solidFill>
              <a:uFillTx/>
              <a:latin typeface="+mj-lt"/>
              <a:ea typeface="微軟正黑體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uFillTx/>
              <a:latin typeface="+mj-lt"/>
              <a:ea typeface="微軟正黑體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uFillTx/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25" name="Shape 125" descr="pasted-image.pdf"/>
          <p:cNvPicPr preferRelativeResize="0"/>
          <p:nvPr/>
        </p:nvPicPr>
        <p:blipFill>
          <a:blip r:embed="rId3"/>
          <a:srcRect t="25820" b="27028"/>
          <a:stretch>
            <a:fillRect/>
          </a:stretch>
        </p:blipFill>
        <p:spPr>
          <a:xfrm>
            <a:off x="5495187" y="3816927"/>
            <a:ext cx="2775465" cy="81741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6" name="Shape 126" descr="pasted-image.pdf"/>
          <p:cNvPicPr preferRelativeResize="0"/>
          <p:nvPr/>
        </p:nvPicPr>
        <p:blipFill>
          <a:blip r:embed="rId4"/>
          <a:srcRect t="25173" b="23346"/>
          <a:stretch>
            <a:fillRect/>
          </a:stretch>
        </p:blipFill>
        <p:spPr>
          <a:xfrm>
            <a:off x="2961186" y="3802283"/>
            <a:ext cx="2535671" cy="81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 descr="ES1640dc v2_Front.png"/>
          <p:cNvPicPr preferRelativeResize="0"/>
          <p:nvPr/>
        </p:nvPicPr>
        <p:blipFill>
          <a:blip r:embed="rId5"/>
          <a:srcRect t="18058" b="16790"/>
          <a:stretch>
            <a:fillRect/>
          </a:stretch>
        </p:blipFill>
        <p:spPr>
          <a:xfrm>
            <a:off x="318126" y="3611302"/>
            <a:ext cx="2512743" cy="102339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五邊形 9"/>
          <p:cNvSpPr>
            <a:spLocks/>
          </p:cNvSpPr>
          <p:nvPr/>
        </p:nvSpPr>
        <p:spPr>
          <a:xfrm>
            <a:off x="1394204" y="3063028"/>
            <a:ext cx="3475666" cy="5000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  <a:latin typeface="+mj-lt"/>
            </a:endParaRPr>
          </a:p>
        </p:txBody>
      </p:sp>
      <p:sp>
        <p:nvSpPr>
          <p:cNvPr id="11" name="＞形箭號 10"/>
          <p:cNvSpPr>
            <a:spLocks/>
          </p:cNvSpPr>
          <p:nvPr/>
        </p:nvSpPr>
        <p:spPr>
          <a:xfrm>
            <a:off x="4568637" y="3063028"/>
            <a:ext cx="428628" cy="500066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uFillTx/>
              <a:latin typeface="+mj-lt"/>
            </a:endParaRPr>
          </a:p>
        </p:txBody>
      </p:sp>
      <p:sp>
        <p:nvSpPr>
          <p:cNvPr id="12" name="矩形 11"/>
          <p:cNvSpPr>
            <a:spLocks/>
          </p:cNvSpPr>
          <p:nvPr/>
        </p:nvSpPr>
        <p:spPr>
          <a:xfrm>
            <a:off x="394104" y="3063028"/>
            <a:ext cx="1071538" cy="5000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  <a:latin typeface="+mj-lt"/>
            </a:endParaRPr>
          </a:p>
        </p:txBody>
      </p:sp>
      <p:sp>
        <p:nvSpPr>
          <p:cNvPr id="13" name="＞形箭號 12"/>
          <p:cNvSpPr>
            <a:spLocks/>
          </p:cNvSpPr>
          <p:nvPr/>
        </p:nvSpPr>
        <p:spPr>
          <a:xfrm>
            <a:off x="4925827" y="3063028"/>
            <a:ext cx="428628" cy="500066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uFillTx/>
              <a:latin typeface="+mj-lt"/>
            </a:endParaRPr>
          </a:p>
        </p:txBody>
      </p:sp>
      <p:sp>
        <p:nvSpPr>
          <p:cNvPr id="8" name="文字方塊 7"/>
          <p:cNvSpPr txBox="1">
            <a:spLocks/>
          </p:cNvSpPr>
          <p:nvPr/>
        </p:nvSpPr>
        <p:spPr>
          <a:xfrm>
            <a:off x="481049" y="3066152"/>
            <a:ext cx="5170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uFillTx/>
                <a:latin typeface="+mj-lt"/>
                <a:ea typeface="微軟正黑體" pitchFamily="34" charset="-120"/>
              </a:rPr>
              <a:t>Let QES deal with them!</a:t>
            </a:r>
            <a:endParaRPr lang="zh-TW" altLang="en-US" sz="2400" dirty="0">
              <a:uFillTx/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chemeClr val="lt1"/>
                </a:solidFill>
                <a:uFillTx/>
                <a:latin typeface="+mj-lt"/>
              </a:rPr>
              <a:t>You need remote backups</a:t>
            </a:r>
            <a:endParaRPr dirty="0">
              <a:solidFill>
                <a:schemeClr val="lt1"/>
              </a:solidFill>
              <a:uFillTx/>
              <a:latin typeface="+mj-lt"/>
            </a:endParaRPr>
          </a:p>
        </p:txBody>
      </p:sp>
      <p:pic>
        <p:nvPicPr>
          <p:cNvPr id="10" name="Shape 42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4488" y="2112608"/>
            <a:ext cx="7659375" cy="234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66" descr="資料夾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5326" y="3073340"/>
            <a:ext cx="1357322" cy="1004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66" descr="資料夾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7028" y="3077599"/>
            <a:ext cx="1357322" cy="1004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C:\Users\user\Desktop\RAID 50.60 進階功能介紹\未命名3-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5502" y="1548000"/>
            <a:ext cx="629775" cy="850582"/>
          </a:xfrm>
          <a:prstGeom prst="rect">
            <a:avLst/>
          </a:prstGeom>
          <a:noFill/>
        </p:spPr>
      </p:pic>
      <p:pic>
        <p:nvPicPr>
          <p:cNvPr id="14" name="Picture 4" descr="C:\Users\user\Desktop\RAID 50.60 進階功能介紹\未命名3-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1502" y="1548000"/>
            <a:ext cx="629775" cy="850582"/>
          </a:xfrm>
          <a:prstGeom prst="rect">
            <a:avLst/>
          </a:prstGeom>
          <a:noFill/>
        </p:spPr>
      </p:pic>
      <p:pic>
        <p:nvPicPr>
          <p:cNvPr id="15" name="Picture 4" descr="C:\Users\user\Desktop\RAID 50.60 進階功能介紹\未命名3-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1502" y="1520400"/>
            <a:ext cx="629775" cy="850582"/>
          </a:xfrm>
          <a:prstGeom prst="rect">
            <a:avLst/>
          </a:prstGeom>
          <a:noFill/>
        </p:spPr>
      </p:pic>
      <p:pic>
        <p:nvPicPr>
          <p:cNvPr id="16" name="Picture 4" descr="C:\Users\user\Desktop\RAID 50.60 進階功能介紹\未命名3-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7502" y="1520400"/>
            <a:ext cx="629775" cy="850582"/>
          </a:xfrm>
          <a:prstGeom prst="rect">
            <a:avLst/>
          </a:prstGeom>
          <a:noFill/>
        </p:spPr>
      </p:pic>
      <p:sp>
        <p:nvSpPr>
          <p:cNvPr id="17" name="Shape 500"/>
          <p:cNvSpPr/>
          <p:nvPr/>
        </p:nvSpPr>
        <p:spPr>
          <a:xfrm>
            <a:off x="3565231" y="2565560"/>
            <a:ext cx="1861412" cy="43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2F5597"/>
              </a:buClr>
              <a:buSzPts val="1400"/>
            </a:pPr>
            <a:r>
              <a:rPr lang="en-US" sz="11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Remote</a:t>
            </a:r>
            <a:r>
              <a:rPr lang="zh-TW" altLang="en-US" sz="11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sz="11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Replication</a:t>
            </a:r>
            <a:endParaRPr sz="1100" b="1" i="0" u="none" strike="noStrike" cap="none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8" name="Shape 500"/>
          <p:cNvSpPr/>
          <p:nvPr/>
        </p:nvSpPr>
        <p:spPr>
          <a:xfrm>
            <a:off x="722431" y="1105161"/>
            <a:ext cx="947969" cy="378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2F5597"/>
              </a:buClr>
              <a:buSzPts val="1400"/>
            </a:pPr>
            <a:r>
              <a:rPr lang="en-US" sz="1000" b="1" dirty="0" err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iSCSI</a:t>
            </a:r>
            <a:r>
              <a:rPr lang="en-US" sz="1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LUNs</a:t>
            </a:r>
            <a:endParaRPr sz="1000" b="1" i="0" u="none" strike="noStrike" cap="none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9" name="Shape 500"/>
          <p:cNvSpPr/>
          <p:nvPr/>
        </p:nvSpPr>
        <p:spPr>
          <a:xfrm>
            <a:off x="1695631" y="1105161"/>
            <a:ext cx="947969" cy="378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2F5597"/>
              </a:buClr>
              <a:buSzPts val="1400"/>
            </a:pPr>
            <a:r>
              <a:rPr lang="en-US" sz="1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Shared Folders</a:t>
            </a:r>
            <a:endParaRPr sz="1000" b="1" i="0" u="none" strike="noStrike" cap="none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0" name="Shape 500"/>
          <p:cNvSpPr/>
          <p:nvPr/>
        </p:nvSpPr>
        <p:spPr>
          <a:xfrm>
            <a:off x="693630" y="3979710"/>
            <a:ext cx="2300369" cy="49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2F5597"/>
              </a:buClr>
              <a:buSzPts val="1400"/>
            </a:pPr>
            <a:r>
              <a:rPr lang="en-US" sz="1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Local Enterprise</a:t>
            </a:r>
          </a:p>
          <a:p>
            <a:pPr lvl="0" algn="ctr">
              <a:buClr>
                <a:srgbClr val="2F5597"/>
              </a:buClr>
              <a:buSzPts val="1400"/>
            </a:pPr>
            <a:r>
              <a:rPr lang="en-US" sz="1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Storage</a:t>
            </a:r>
          </a:p>
        </p:txBody>
      </p:sp>
      <p:sp>
        <p:nvSpPr>
          <p:cNvPr id="21" name="Shape 500"/>
          <p:cNvSpPr/>
          <p:nvPr/>
        </p:nvSpPr>
        <p:spPr>
          <a:xfrm>
            <a:off x="6210030" y="3979710"/>
            <a:ext cx="2300369" cy="49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2F5597"/>
              </a:buClr>
              <a:buSzPts val="1400"/>
            </a:pPr>
            <a:r>
              <a:rPr lang="en-US" sz="1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Remote Enterprise</a:t>
            </a:r>
          </a:p>
          <a:p>
            <a:pPr lvl="0" algn="ctr">
              <a:buClr>
                <a:srgbClr val="2F5597"/>
              </a:buClr>
              <a:buSzPts val="1400"/>
            </a:pPr>
            <a:r>
              <a:rPr lang="en-US" sz="1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Storage</a:t>
            </a:r>
          </a:p>
        </p:txBody>
      </p:sp>
      <p:sp>
        <p:nvSpPr>
          <p:cNvPr id="22" name="Shape 500"/>
          <p:cNvSpPr/>
          <p:nvPr/>
        </p:nvSpPr>
        <p:spPr>
          <a:xfrm>
            <a:off x="6332431" y="1091961"/>
            <a:ext cx="947969" cy="378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2F5597"/>
              </a:buClr>
              <a:buSzPts val="1400"/>
            </a:pPr>
            <a:r>
              <a:rPr lang="en-US" sz="1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Replicated</a:t>
            </a:r>
          </a:p>
          <a:p>
            <a:pPr lvl="0" algn="ctr">
              <a:buClr>
                <a:srgbClr val="2F5597"/>
              </a:buClr>
              <a:buSzPts val="1400"/>
            </a:pPr>
            <a:r>
              <a:rPr lang="en-US" sz="1000" b="1" dirty="0" err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iSCSI</a:t>
            </a:r>
            <a:r>
              <a:rPr lang="en-US" sz="1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LUNs</a:t>
            </a:r>
            <a:endParaRPr sz="1000" b="1" i="0" u="none" strike="noStrike" cap="none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3" name="Shape 500"/>
          <p:cNvSpPr/>
          <p:nvPr/>
        </p:nvSpPr>
        <p:spPr>
          <a:xfrm>
            <a:off x="7212031" y="1070361"/>
            <a:ext cx="1161569" cy="40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2F5597"/>
              </a:buClr>
              <a:buSzPts val="1400"/>
            </a:pPr>
            <a:r>
              <a:rPr lang="en-US" sz="1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Replicated</a:t>
            </a:r>
          </a:p>
          <a:p>
            <a:pPr lvl="0" algn="ctr">
              <a:buClr>
                <a:srgbClr val="2F5597"/>
              </a:buClr>
              <a:buSzPts val="1400"/>
            </a:pPr>
            <a:r>
              <a:rPr lang="en-US" sz="1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Shared Folders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827874" y="1438520"/>
          <a:ext cx="7606936" cy="2076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734"/>
                <a:gridCol w="1901734"/>
                <a:gridCol w="1901734"/>
                <a:gridCol w="1901734"/>
              </a:tblGrid>
              <a:tr h="5894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Backup level</a:t>
                      </a:r>
                      <a:endParaRPr lang="zh-TW" altLang="en-US" sz="1800" b="1" dirty="0"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File</a:t>
                      </a:r>
                      <a:r>
                        <a:rPr lang="en-US" altLang="zh-TW" sz="1800" b="1" baseline="0" dirty="0" smtClean="0">
                          <a:uFillTx/>
                          <a:latin typeface="+mj-lt"/>
                          <a:ea typeface="微軟正黑體" pitchFamily="34" charset="-120"/>
                        </a:rPr>
                        <a:t> Size</a:t>
                      </a:r>
                      <a:endParaRPr lang="zh-TW" altLang="en-US" sz="1800" b="1" dirty="0"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Modify</a:t>
                      </a:r>
                      <a:endParaRPr lang="zh-TW" altLang="en-US" sz="1800" b="1" dirty="0"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Time</a:t>
                      </a:r>
                      <a:r>
                        <a:rPr lang="en-US" altLang="zh-TW" sz="1800" b="1" baseline="0" dirty="0" smtClean="0">
                          <a:uFillTx/>
                          <a:latin typeface="+mj-lt"/>
                          <a:ea typeface="微軟正黑體" pitchFamily="34" charset="-120"/>
                        </a:rPr>
                        <a:t> (s)</a:t>
                      </a:r>
                      <a:endParaRPr lang="zh-TW" altLang="en-US" sz="1800" b="1" dirty="0"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0070C0"/>
                    </a:solidFill>
                  </a:tcPr>
                </a:tc>
              </a:tr>
              <a:tr h="72872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File</a:t>
                      </a:r>
                      <a:r>
                        <a:rPr lang="zh-TW" altLang="en-US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level</a:t>
                      </a:r>
                      <a:endParaRPr lang="zh-TW" altLang="en-US" sz="1800" b="1" dirty="0"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C1EFFF">
                        <a:alpha val="9764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20GB</a:t>
                      </a:r>
                      <a:endParaRPr lang="zh-TW" altLang="en-US" sz="1800" b="1" dirty="0"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C1EFFF">
                        <a:alpha val="9764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&lt;10MB</a:t>
                      </a:r>
                      <a:endParaRPr lang="zh-TW" altLang="en-US" sz="1800" b="1" dirty="0"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C1EFFF">
                        <a:alpha val="9764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uFillTx/>
                          <a:latin typeface="+mj-lt"/>
                          <a:ea typeface="微軟正黑體" pitchFamily="34" charset="-120"/>
                        </a:rPr>
                        <a:t>~270</a:t>
                      </a:r>
                      <a:endParaRPr lang="zh-TW" altLang="en-US" sz="1800" b="1" dirty="0"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C1EFFF">
                        <a:alpha val="97647"/>
                      </a:srgbClr>
                    </a:solidFill>
                  </a:tcPr>
                </a:tc>
              </a:tr>
              <a:tr h="75861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uFillTx/>
                          <a:latin typeface="+mj-lt"/>
                          <a:ea typeface="微軟正黑體" pitchFamily="34" charset="-120"/>
                        </a:rPr>
                        <a:t>Block Level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C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uFillTx/>
                          <a:latin typeface="+mj-lt"/>
                          <a:ea typeface="微軟正黑體" pitchFamily="34" charset="-120"/>
                        </a:rPr>
                        <a:t>20GB</a:t>
                      </a:r>
                      <a:endParaRPr lang="zh-TW" altLang="en-US" sz="1800" b="1" dirty="0" smtClean="0">
                        <a:solidFill>
                          <a:srgbClr val="C00000"/>
                        </a:solidFill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C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uFillTx/>
                          <a:latin typeface="+mj-lt"/>
                          <a:ea typeface="微軟正黑體" pitchFamily="34" charset="-120"/>
                        </a:rPr>
                        <a:t>&lt;10MB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C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uFillTx/>
                          <a:latin typeface="+mj-lt"/>
                          <a:ea typeface="微軟正黑體" pitchFamily="34" charset="-120"/>
                        </a:rPr>
                        <a:t>&lt;10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uFillTx/>
                        <a:latin typeface="+mj-lt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C00000">
                        <a:alpha val="1019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chemeClr val="lt1"/>
                </a:solidFill>
                <a:uFillTx/>
                <a:latin typeface="+mj-lt"/>
              </a:rPr>
              <a:t>But</a:t>
            </a:r>
            <a:r>
              <a:rPr lang="en-US" dirty="0">
                <a:solidFill>
                  <a:schemeClr val="lt1"/>
                </a:solidFill>
                <a:uFillTx/>
                <a:latin typeface="+mj-lt"/>
              </a:rPr>
              <a:t>… it takes forever</a:t>
            </a:r>
            <a:endParaRPr lang="zh-TW" altLang="en-US" dirty="0">
              <a:solidFill>
                <a:schemeClr val="lt1"/>
              </a:solidFill>
              <a:uFillTx/>
              <a:latin typeface="+mj-lt"/>
            </a:endParaRPr>
          </a:p>
        </p:txBody>
      </p:sp>
      <p:sp>
        <p:nvSpPr>
          <p:cNvPr id="18" name="Shape 772"/>
          <p:cNvSpPr>
            <a:spLocks/>
          </p:cNvSpPr>
          <p:nvPr/>
        </p:nvSpPr>
        <p:spPr>
          <a:xfrm>
            <a:off x="321562" y="2643902"/>
            <a:ext cx="786019" cy="88637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6623" y="98551"/>
                </a:moveTo>
                <a:lnTo>
                  <a:pt x="46623" y="99937"/>
                </a:lnTo>
                <a:lnTo>
                  <a:pt x="42499" y="99937"/>
                </a:lnTo>
                <a:lnTo>
                  <a:pt x="42499" y="112549"/>
                </a:lnTo>
                <a:lnTo>
                  <a:pt x="46623" y="112549"/>
                </a:lnTo>
                <a:lnTo>
                  <a:pt x="46623" y="113935"/>
                </a:lnTo>
                <a:lnTo>
                  <a:pt x="73445" y="113935"/>
                </a:lnTo>
                <a:lnTo>
                  <a:pt x="73445" y="112549"/>
                </a:lnTo>
                <a:lnTo>
                  <a:pt x="77568" y="112549"/>
                </a:lnTo>
                <a:lnTo>
                  <a:pt x="77568" y="99937"/>
                </a:lnTo>
                <a:lnTo>
                  <a:pt x="73445" y="99937"/>
                </a:lnTo>
                <a:lnTo>
                  <a:pt x="73445" y="98551"/>
                </a:lnTo>
                <a:close/>
                <a:moveTo>
                  <a:pt x="109392" y="6024"/>
                </a:moveTo>
                <a:cubicBezTo>
                  <a:pt x="105941" y="5750"/>
                  <a:pt x="100649" y="9243"/>
                  <a:pt x="93641" y="14185"/>
                </a:cubicBezTo>
                <a:lnTo>
                  <a:pt x="93641" y="34190"/>
                </a:lnTo>
                <a:lnTo>
                  <a:pt x="93458" y="34190"/>
                </a:lnTo>
                <a:cubicBezTo>
                  <a:pt x="93229" y="37813"/>
                  <a:pt x="92436" y="41275"/>
                  <a:pt x="91161" y="44485"/>
                </a:cubicBezTo>
                <a:cubicBezTo>
                  <a:pt x="98403" y="46950"/>
                  <a:pt x="103438" y="44225"/>
                  <a:pt x="107258" y="40380"/>
                </a:cubicBezTo>
                <a:cubicBezTo>
                  <a:pt x="111150" y="36463"/>
                  <a:pt x="114102" y="27993"/>
                  <a:pt x="114088" y="20861"/>
                </a:cubicBezTo>
                <a:cubicBezTo>
                  <a:pt x="114495" y="10444"/>
                  <a:pt x="112888" y="6301"/>
                  <a:pt x="109392" y="6024"/>
                </a:cubicBezTo>
                <a:close/>
                <a:moveTo>
                  <a:pt x="10607" y="6024"/>
                </a:moveTo>
                <a:cubicBezTo>
                  <a:pt x="7111" y="6301"/>
                  <a:pt x="5504" y="10444"/>
                  <a:pt x="5911" y="20861"/>
                </a:cubicBezTo>
                <a:cubicBezTo>
                  <a:pt x="5897" y="27993"/>
                  <a:pt x="8849" y="36463"/>
                  <a:pt x="12741" y="40380"/>
                </a:cubicBezTo>
                <a:cubicBezTo>
                  <a:pt x="16574" y="44238"/>
                  <a:pt x="21629" y="46968"/>
                  <a:pt x="28912" y="44464"/>
                </a:cubicBezTo>
                <a:cubicBezTo>
                  <a:pt x="27645" y="41256"/>
                  <a:pt x="26859" y="37801"/>
                  <a:pt x="26639" y="34190"/>
                </a:cubicBezTo>
                <a:lnTo>
                  <a:pt x="26426" y="34190"/>
                </a:lnTo>
                <a:lnTo>
                  <a:pt x="26426" y="14232"/>
                </a:lnTo>
                <a:cubicBezTo>
                  <a:pt x="19384" y="9265"/>
                  <a:pt x="14069" y="5749"/>
                  <a:pt x="10607" y="6024"/>
                </a:cubicBezTo>
                <a:close/>
                <a:moveTo>
                  <a:pt x="9691" y="15"/>
                </a:moveTo>
                <a:cubicBezTo>
                  <a:pt x="15111" y="328"/>
                  <a:pt x="21705" y="5426"/>
                  <a:pt x="26426" y="8245"/>
                </a:cubicBezTo>
                <a:lnTo>
                  <a:pt x="26426" y="5707"/>
                </a:lnTo>
                <a:cubicBezTo>
                  <a:pt x="25235" y="5395"/>
                  <a:pt x="24390" y="4500"/>
                  <a:pt x="24390" y="3449"/>
                </a:cubicBezTo>
                <a:cubicBezTo>
                  <a:pt x="24390" y="2112"/>
                  <a:pt x="25758" y="1028"/>
                  <a:pt x="27445" y="1028"/>
                </a:cubicBezTo>
                <a:lnTo>
                  <a:pt x="92622" y="1028"/>
                </a:lnTo>
                <a:cubicBezTo>
                  <a:pt x="94310" y="1028"/>
                  <a:pt x="95677" y="2112"/>
                  <a:pt x="95677" y="3449"/>
                </a:cubicBezTo>
                <a:cubicBezTo>
                  <a:pt x="95677" y="4500"/>
                  <a:pt x="94832" y="5395"/>
                  <a:pt x="93641" y="5707"/>
                </a:cubicBezTo>
                <a:lnTo>
                  <a:pt x="93641" y="8202"/>
                </a:lnTo>
                <a:cubicBezTo>
                  <a:pt x="98358" y="5376"/>
                  <a:pt x="104914" y="326"/>
                  <a:pt x="110308" y="15"/>
                </a:cubicBezTo>
                <a:cubicBezTo>
                  <a:pt x="115811" y="-302"/>
                  <a:pt x="120105" y="4310"/>
                  <a:pt x="119998" y="21239"/>
                </a:cubicBezTo>
                <a:cubicBezTo>
                  <a:pt x="119784" y="30215"/>
                  <a:pt x="116477" y="39118"/>
                  <a:pt x="111249" y="43685"/>
                </a:cubicBezTo>
                <a:cubicBezTo>
                  <a:pt x="106099" y="48184"/>
                  <a:pt x="98485" y="51984"/>
                  <a:pt x="89073" y="48762"/>
                </a:cubicBezTo>
                <a:cubicBezTo>
                  <a:pt x="84776" y="56343"/>
                  <a:pt x="77598" y="62016"/>
                  <a:pt x="69049" y="64330"/>
                </a:cubicBezTo>
                <a:lnTo>
                  <a:pt x="69049" y="68332"/>
                </a:lnTo>
                <a:cubicBezTo>
                  <a:pt x="70315" y="68562"/>
                  <a:pt x="71236" y="69470"/>
                  <a:pt x="71236" y="70549"/>
                </a:cubicBezTo>
                <a:lnTo>
                  <a:pt x="71236" y="79904"/>
                </a:lnTo>
                <a:cubicBezTo>
                  <a:pt x="71236" y="80983"/>
                  <a:pt x="70315" y="81891"/>
                  <a:pt x="69049" y="82121"/>
                </a:cubicBezTo>
                <a:lnTo>
                  <a:pt x="69049" y="85184"/>
                </a:lnTo>
                <a:cubicBezTo>
                  <a:pt x="69049" y="85573"/>
                  <a:pt x="68929" y="85939"/>
                  <a:pt x="68685" y="86249"/>
                </a:cubicBezTo>
                <a:cubicBezTo>
                  <a:pt x="83757" y="86965"/>
                  <a:pt x="94658" y="89496"/>
                  <a:pt x="95176" y="92486"/>
                </a:cubicBezTo>
                <a:lnTo>
                  <a:pt x="108922" y="92486"/>
                </a:lnTo>
                <a:lnTo>
                  <a:pt x="108922" y="120000"/>
                </a:lnTo>
                <a:lnTo>
                  <a:pt x="11145" y="120000"/>
                </a:lnTo>
                <a:lnTo>
                  <a:pt x="11145" y="92486"/>
                </a:lnTo>
                <a:lnTo>
                  <a:pt x="24186" y="92486"/>
                </a:lnTo>
                <a:cubicBezTo>
                  <a:pt x="24693" y="89455"/>
                  <a:pt x="35896" y="86889"/>
                  <a:pt x="51356" y="86219"/>
                </a:cubicBezTo>
                <a:cubicBezTo>
                  <a:pt x="51130" y="85915"/>
                  <a:pt x="51018" y="85560"/>
                  <a:pt x="51018" y="85184"/>
                </a:cubicBezTo>
                <a:lnTo>
                  <a:pt x="51018" y="82121"/>
                </a:lnTo>
                <a:cubicBezTo>
                  <a:pt x="49752" y="81891"/>
                  <a:pt x="48831" y="80983"/>
                  <a:pt x="48831" y="79904"/>
                </a:cubicBezTo>
                <a:lnTo>
                  <a:pt x="48831" y="70549"/>
                </a:lnTo>
                <a:cubicBezTo>
                  <a:pt x="48831" y="69470"/>
                  <a:pt x="49752" y="68562"/>
                  <a:pt x="51018" y="68332"/>
                </a:cubicBezTo>
                <a:lnTo>
                  <a:pt x="51018" y="64347"/>
                </a:lnTo>
                <a:cubicBezTo>
                  <a:pt x="42445" y="62018"/>
                  <a:pt x="35275" y="56324"/>
                  <a:pt x="30992" y="48744"/>
                </a:cubicBezTo>
                <a:cubicBezTo>
                  <a:pt x="21549" y="52001"/>
                  <a:pt x="13912" y="48194"/>
                  <a:pt x="8750" y="43685"/>
                </a:cubicBezTo>
                <a:cubicBezTo>
                  <a:pt x="3522" y="39118"/>
                  <a:pt x="215" y="30215"/>
                  <a:pt x="1" y="21239"/>
                </a:cubicBezTo>
                <a:cubicBezTo>
                  <a:pt x="-105" y="4310"/>
                  <a:pt x="4188" y="-302"/>
                  <a:pt x="9691" y="1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矩形 18"/>
          <p:cNvSpPr>
            <a:spLocks/>
          </p:cNvSpPr>
          <p:nvPr/>
        </p:nvSpPr>
        <p:spPr>
          <a:xfrm>
            <a:off x="446606" y="2679351"/>
            <a:ext cx="745588" cy="307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  <a:uFillTx/>
                <a:latin typeface="+mj-lt"/>
                <a:ea typeface="華康新特黑體(P)" pitchFamily="2" charset="-120"/>
              </a:rPr>
              <a:t>WIN</a:t>
            </a:r>
            <a:endParaRPr lang="zh-TW" altLang="en-US" b="1" dirty="0">
              <a:solidFill>
                <a:srgbClr val="FFFF00"/>
              </a:solidFill>
              <a:uFillTx/>
              <a:latin typeface="+mj-lt"/>
              <a:ea typeface="華康新特黑體(P)" pitchFamily="2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61219" y="129619"/>
            <a:ext cx="8410500" cy="665543"/>
          </a:xfrm>
        </p:spPr>
        <p:txBody>
          <a:bodyPr/>
          <a:lstStyle/>
          <a:p>
            <a:pPr lvl="0" algn="l"/>
            <a:r>
              <a:rPr lang="en-US" altLang="zh-TW" sz="3200" dirty="0" smtClean="0">
                <a:uFillTx/>
                <a:latin typeface="+mn-lt"/>
              </a:rPr>
              <a:t>     </a:t>
            </a:r>
            <a:r>
              <a:rPr lang="en-US" altLang="zh-TW" sz="3200" dirty="0" err="1" smtClean="0">
                <a:uFillTx/>
                <a:latin typeface="+mn-lt"/>
              </a:rPr>
              <a:t>SnapSync</a:t>
            </a:r>
            <a:r>
              <a:rPr lang="en-US" altLang="zh-TW" sz="3200" dirty="0" smtClean="0">
                <a:uFillTx/>
                <a:latin typeface="+mn-lt"/>
              </a:rPr>
              <a:t> </a:t>
            </a:r>
            <a:r>
              <a:rPr lang="en-US" altLang="zh-TW" sz="3200" dirty="0">
                <a:uFillTx/>
                <a:latin typeface="+mn-lt"/>
              </a:rPr>
              <a:t>backup is easy and fast</a:t>
            </a:r>
            <a:endParaRPr lang="zh-TW" altLang="en-US" sz="3200" dirty="0">
              <a:uFillTx/>
              <a:latin typeface="+mn-lt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905582" y="942355"/>
            <a:ext cx="5400339" cy="649928"/>
            <a:chOff x="1796111" y="1006750"/>
            <a:chExt cx="5400339" cy="649928"/>
          </a:xfrm>
        </p:grpSpPr>
        <p:sp>
          <p:nvSpPr>
            <p:cNvPr id="8" name="Shape 392"/>
            <p:cNvSpPr/>
            <p:nvPr/>
          </p:nvSpPr>
          <p:spPr>
            <a:xfrm>
              <a:off x="1952861" y="1006750"/>
              <a:ext cx="5136711" cy="5022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393"/>
            <p:cNvSpPr/>
            <p:nvPr/>
          </p:nvSpPr>
          <p:spPr>
            <a:xfrm rot="10800000">
              <a:off x="4260277" y="1362386"/>
              <a:ext cx="521879" cy="294292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Shape 475"/>
            <p:cNvSpPr>
              <a:spLocks/>
            </p:cNvSpPr>
            <p:nvPr/>
          </p:nvSpPr>
          <p:spPr>
            <a:xfrm>
              <a:off x="1796111" y="1078774"/>
              <a:ext cx="5400339" cy="3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013"/>
              </a:pPr>
              <a:r>
                <a:rPr lang="en-US" altLang="zh-TW" sz="2400" b="1" dirty="0">
                  <a:solidFill>
                    <a:schemeClr val="bg1"/>
                  </a:solidFill>
                  <a:uFillTx/>
                  <a:latin typeface="+mn-lt"/>
                </a:rPr>
                <a:t>Easy backup through </a:t>
              </a:r>
              <a:r>
                <a:rPr lang="en-US" altLang="zh-TW" sz="2400" b="1" dirty="0" err="1" smtClean="0">
                  <a:solidFill>
                    <a:schemeClr val="bg1"/>
                  </a:solidFill>
                  <a:uFillTx/>
                  <a:latin typeface="+mn-lt"/>
                </a:rPr>
                <a:t>SnapSync</a:t>
              </a:r>
              <a:endParaRPr sz="2400" b="1" i="0" u="none" strike="noStrike" cap="none" dirty="0">
                <a:solidFill>
                  <a:schemeClr val="bg1"/>
                </a:solidFill>
                <a:uFillTx/>
                <a:latin typeface="+mn-lt"/>
                <a:ea typeface="微軟正黑體" panose="020B0604030504040204" pitchFamily="34" charset="-120"/>
                <a:cs typeface="Bad Script"/>
                <a:sym typeface="Bad Script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rcRect t="14532"/>
          <a:stretch>
            <a:fillRect/>
          </a:stretch>
        </p:blipFill>
        <p:spPr>
          <a:xfrm>
            <a:off x="962192" y="2144332"/>
            <a:ext cx="7305675" cy="2514242"/>
          </a:xfrm>
          <a:prstGeom prst="rect">
            <a:avLst/>
          </a:prstGeom>
        </p:spPr>
      </p:pic>
      <p:sp>
        <p:nvSpPr>
          <p:cNvPr id="6" name="Shape 475"/>
          <p:cNvSpPr>
            <a:spLocks/>
          </p:cNvSpPr>
          <p:nvPr/>
        </p:nvSpPr>
        <p:spPr>
          <a:xfrm>
            <a:off x="1545668" y="1739889"/>
            <a:ext cx="1171776" cy="365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1013"/>
            </a:pPr>
            <a:r>
              <a:rPr lang="en-US" altLang="zh-TW" sz="2400" b="1" dirty="0" smtClean="0">
                <a:solidFill>
                  <a:srgbClr val="002060"/>
                </a:solidFill>
                <a:uFillTx/>
                <a:latin typeface="+mn-lt"/>
              </a:rPr>
              <a:t>Server</a:t>
            </a:r>
            <a:endParaRPr sz="2400" b="1" i="0" u="none" strike="noStrike" cap="none" dirty="0">
              <a:solidFill>
                <a:srgbClr val="002060"/>
              </a:solidFill>
              <a:uFillTx/>
              <a:latin typeface="+mn-lt"/>
              <a:ea typeface="微軟正黑體" panose="020B0604030504040204" pitchFamily="34" charset="-120"/>
              <a:cs typeface="Bad Script"/>
              <a:sym typeface="Bad Script"/>
            </a:endParaRPr>
          </a:p>
        </p:txBody>
      </p:sp>
      <p:sp>
        <p:nvSpPr>
          <p:cNvPr id="7" name="Shape 475"/>
          <p:cNvSpPr>
            <a:spLocks/>
          </p:cNvSpPr>
          <p:nvPr/>
        </p:nvSpPr>
        <p:spPr>
          <a:xfrm>
            <a:off x="5883702" y="1679788"/>
            <a:ext cx="1171776" cy="365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1013"/>
            </a:pPr>
            <a:r>
              <a:rPr lang="en-US" altLang="zh-TW" sz="2400" b="1" dirty="0" smtClean="0">
                <a:solidFill>
                  <a:srgbClr val="002060"/>
                </a:solidFill>
                <a:uFillTx/>
                <a:latin typeface="+mn-lt"/>
              </a:rPr>
              <a:t>Server</a:t>
            </a:r>
            <a:endParaRPr sz="2400" b="1" i="0" u="none" strike="noStrike" cap="none" dirty="0">
              <a:solidFill>
                <a:srgbClr val="002060"/>
              </a:solidFill>
              <a:uFillTx/>
              <a:latin typeface="+mn-lt"/>
              <a:ea typeface="微軟正黑體" panose="020B0604030504040204" pitchFamily="34" charset="-120"/>
              <a:cs typeface="Bad Script"/>
              <a:sym typeface="Bad Scrip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/>
          </p:cNvSpPr>
          <p:nvPr/>
        </p:nvSpPr>
        <p:spPr>
          <a:xfrm>
            <a:off x="115916" y="1103399"/>
            <a:ext cx="4517700" cy="3399600"/>
          </a:xfrm>
          <a:prstGeom prst="rect">
            <a:avLst/>
          </a:prstGeom>
          <a:solidFill>
            <a:srgbClr val="C1EFFF"/>
          </a:solidFill>
          <a:ln w="38100" cap="flat" cmpd="sng">
            <a:noFill/>
            <a:prstDash val="dash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uFillTx/>
              <a:latin typeface="+mn-lt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513" name="Shape 513"/>
          <p:cNvSpPr>
            <a:spLocks/>
          </p:cNvSpPr>
          <p:nvPr/>
        </p:nvSpPr>
        <p:spPr>
          <a:xfrm>
            <a:off x="393461" y="2404533"/>
            <a:ext cx="1893600" cy="9776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>
            <a:noFill/>
            <a:prstDash val="dot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uFillTx/>
              <a:latin typeface="+mn-lt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522" name="Shape 522"/>
          <p:cNvSpPr>
            <a:spLocks/>
          </p:cNvSpPr>
          <p:nvPr/>
        </p:nvSpPr>
        <p:spPr>
          <a:xfrm>
            <a:off x="393460" y="3527906"/>
            <a:ext cx="1893600" cy="875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>
            <a:noFill/>
            <a:prstDash val="dot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uFillTx/>
              <a:latin typeface="+mn-lt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495" name="Shape 495"/>
          <p:cNvSpPr>
            <a:spLocks/>
          </p:cNvSpPr>
          <p:nvPr/>
        </p:nvSpPr>
        <p:spPr>
          <a:xfrm>
            <a:off x="6516217" y="2790613"/>
            <a:ext cx="2010000" cy="1712242"/>
          </a:xfrm>
          <a:prstGeom prst="rect">
            <a:avLst/>
          </a:prstGeom>
          <a:solidFill>
            <a:srgbClr val="C1EFFF"/>
          </a:solidFill>
          <a:ln w="38100" cap="flat" cmpd="sng">
            <a:noFill/>
            <a:prstDash val="dash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uFillTx/>
              <a:latin typeface="+mn-lt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cxnSp>
        <p:nvCxnSpPr>
          <p:cNvPr id="481" name="Shape 481"/>
          <p:cNvCxnSpPr/>
          <p:nvPr/>
        </p:nvCxnSpPr>
        <p:spPr>
          <a:xfrm rot="-5400000">
            <a:off x="1873400" y="2160542"/>
            <a:ext cx="1212300" cy="440400"/>
          </a:xfrm>
          <a:prstGeom prst="bentConnector3">
            <a:avLst>
              <a:gd name="adj1" fmla="val 0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482" name="Shape 482"/>
          <p:cNvCxnSpPr/>
          <p:nvPr/>
        </p:nvCxnSpPr>
        <p:spPr>
          <a:xfrm rot="-5400000">
            <a:off x="1489858" y="2730010"/>
            <a:ext cx="2123400" cy="440400"/>
          </a:xfrm>
          <a:prstGeom prst="bentConnector3">
            <a:avLst>
              <a:gd name="adj1" fmla="val 0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83" name="Shape 4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en-US" altLang="zh-TW" sz="3200" b="1" i="0" u="none" strike="noStrike" cap="none" dirty="0" smtClean="0">
                <a:solidFill>
                  <a:schemeClr val="lt1"/>
                </a:solidFill>
                <a:uFillTx/>
                <a:latin typeface="+mn-lt"/>
                <a:ea typeface="微軟正黑體" panose="020B0604030504040204" pitchFamily="34" charset="-120"/>
                <a:cs typeface="Arial"/>
                <a:sym typeface="Arial"/>
              </a:rPr>
              <a:t>Case study</a:t>
            </a:r>
            <a:endParaRPr sz="3200" b="1" i="0" u="none" strike="noStrike" cap="none" dirty="0">
              <a:solidFill>
                <a:schemeClr val="lt1"/>
              </a:solidFill>
              <a:uFillTx/>
              <a:latin typeface="+mn-lt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cxnSp>
        <p:nvCxnSpPr>
          <p:cNvPr id="484" name="Shape 484"/>
          <p:cNvCxnSpPr/>
          <p:nvPr/>
        </p:nvCxnSpPr>
        <p:spPr>
          <a:xfrm rot="-5400000" flipH="1">
            <a:off x="2909162" y="2837087"/>
            <a:ext cx="1973700" cy="232200"/>
          </a:xfrm>
          <a:prstGeom prst="bent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485" name="Shape 485"/>
          <p:cNvCxnSpPr/>
          <p:nvPr/>
        </p:nvCxnSpPr>
        <p:spPr>
          <a:xfrm>
            <a:off x="1627635" y="1684533"/>
            <a:ext cx="10665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86" name="Shape 486"/>
          <p:cNvSpPr txBox="1">
            <a:spLocks/>
          </p:cNvSpPr>
          <p:nvPr/>
        </p:nvSpPr>
        <p:spPr>
          <a:xfrm>
            <a:off x="293505" y="1358106"/>
            <a:ext cx="159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rgbClr val="000000"/>
                </a:solidFill>
                <a:uFillTx/>
                <a:latin typeface="+mn-lt"/>
                <a:ea typeface="微軟正黑體" panose="020B0604030504040204" pitchFamily="34" charset="-120"/>
                <a:sym typeface="Arial"/>
              </a:rPr>
              <a:t>Production </a:t>
            </a:r>
            <a:r>
              <a:rPr lang="en-US" sz="1200" b="1" i="0" u="none" strike="noStrike" cap="none" dirty="0">
                <a:solidFill>
                  <a:srgbClr val="000000"/>
                </a:solidFill>
                <a:uFillTx/>
                <a:latin typeface="+mn-lt"/>
                <a:ea typeface="微軟正黑體" panose="020B0604030504040204" pitchFamily="34" charset="-120"/>
                <a:sym typeface="Arial"/>
              </a:rPr>
              <a:t>Server</a:t>
            </a:r>
            <a:endParaRPr sz="1200" b="1" i="0" u="none" strike="noStrike" cap="none" dirty="0">
              <a:solidFill>
                <a:srgbClr val="000000"/>
              </a:solidFill>
              <a:uFillTx/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87" name="Shape 487"/>
          <p:cNvSpPr txBox="1">
            <a:spLocks/>
          </p:cNvSpPr>
          <p:nvPr/>
        </p:nvSpPr>
        <p:spPr>
          <a:xfrm>
            <a:off x="2656704" y="4140935"/>
            <a:ext cx="182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uFillTx/>
                <a:latin typeface="+mn-lt"/>
                <a:ea typeface="微軟正黑體" panose="020B0604030504040204" pitchFamily="34" charset="-120"/>
                <a:sym typeface="Arial"/>
              </a:rPr>
              <a:t>NAS: QNAP ES1640dc</a:t>
            </a:r>
            <a:endParaRPr sz="1200" b="1" i="0" u="none" strike="noStrike" cap="none" dirty="0">
              <a:solidFill>
                <a:srgbClr val="000000"/>
              </a:solidFill>
              <a:uFillTx/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cxnSp>
        <p:nvCxnSpPr>
          <p:cNvPr id="488" name="Shape 488"/>
          <p:cNvCxnSpPr/>
          <p:nvPr/>
        </p:nvCxnSpPr>
        <p:spPr>
          <a:xfrm rot="-5400000" flipH="1">
            <a:off x="2842412" y="2779775"/>
            <a:ext cx="2254500" cy="379500"/>
          </a:xfrm>
          <a:prstGeom prst="bentConnector2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91" name="Shape 491"/>
          <p:cNvSpPr txBox="1">
            <a:spLocks/>
          </p:cNvSpPr>
          <p:nvPr/>
        </p:nvSpPr>
        <p:spPr>
          <a:xfrm>
            <a:off x="6837061" y="3333343"/>
            <a:ext cx="1311754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rgbClr val="000000"/>
                </a:solidFill>
                <a:uFillTx/>
                <a:latin typeface="+mn-lt"/>
                <a:ea typeface="微軟正黑體" panose="020B0604030504040204" pitchFamily="34" charset="-120"/>
                <a:sym typeface="Arial"/>
              </a:rPr>
              <a:t>Shared Folder</a:t>
            </a:r>
            <a:endParaRPr sz="1200" b="1" i="0" u="none" strike="noStrike" cap="none" dirty="0">
              <a:solidFill>
                <a:srgbClr val="000000"/>
              </a:solidFill>
              <a:uFillTx/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92" name="Shape 492"/>
          <p:cNvSpPr txBox="1">
            <a:spLocks/>
          </p:cNvSpPr>
          <p:nvPr/>
        </p:nvSpPr>
        <p:spPr>
          <a:xfrm>
            <a:off x="6588224" y="4166959"/>
            <a:ext cx="187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uFillTx/>
                <a:latin typeface="+mn-lt"/>
                <a:ea typeface="微軟正黑體" panose="020B0604030504040204" pitchFamily="34" charset="-120"/>
                <a:sym typeface="Arial"/>
              </a:rPr>
              <a:t>NAS: QNAP ES1640dc</a:t>
            </a:r>
            <a:endParaRPr sz="1200" b="1" i="0" u="none" strike="noStrike" cap="none" dirty="0">
              <a:solidFill>
                <a:srgbClr val="000000"/>
              </a:solidFill>
              <a:uFillTx/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94" name="Shape 494"/>
          <p:cNvSpPr>
            <a:spLocks/>
          </p:cNvSpPr>
          <p:nvPr/>
        </p:nvSpPr>
        <p:spPr>
          <a:xfrm>
            <a:off x="3761684" y="1148983"/>
            <a:ext cx="803400" cy="236100"/>
          </a:xfrm>
          <a:prstGeom prst="rect">
            <a:avLst/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sz="1100" b="1" i="0" u="none" strike="noStrike" cap="none" dirty="0">
                <a:solidFill>
                  <a:schemeClr val="bg1"/>
                </a:solidFill>
                <a:uFillTx/>
                <a:ea typeface="微軟正黑體" pitchFamily="34" charset="-120"/>
                <a:sym typeface="Arial"/>
              </a:rPr>
              <a:t>Taiwan</a:t>
            </a:r>
            <a:endParaRPr sz="1100" b="1" i="0" u="none" strike="noStrike" cap="none" dirty="0">
              <a:solidFill>
                <a:schemeClr val="bg1"/>
              </a:solidFill>
              <a:uFillTx/>
              <a:ea typeface="微軟正黑體" pitchFamily="34" charset="-120"/>
              <a:sym typeface="Arial"/>
            </a:endParaRPr>
          </a:p>
        </p:txBody>
      </p:sp>
      <p:sp>
        <p:nvSpPr>
          <p:cNvPr id="496" name="Shape 496"/>
          <p:cNvSpPr>
            <a:spLocks/>
          </p:cNvSpPr>
          <p:nvPr/>
        </p:nvSpPr>
        <p:spPr>
          <a:xfrm>
            <a:off x="7883061" y="2832402"/>
            <a:ext cx="586200" cy="237900"/>
          </a:xfrm>
          <a:prstGeom prst="rect">
            <a:avLst/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sz="1100" b="1" i="0" u="none" strike="noStrike" cap="none" dirty="0">
                <a:solidFill>
                  <a:schemeClr val="bg1"/>
                </a:solidFill>
                <a:uFillTx/>
                <a:ea typeface="微軟正黑體" pitchFamily="34" charset="-120"/>
                <a:sym typeface="Arial"/>
              </a:rPr>
              <a:t>USA </a:t>
            </a:r>
            <a:endParaRPr sz="1100" b="1" dirty="0">
              <a:solidFill>
                <a:schemeClr val="bg1"/>
              </a:solidFill>
              <a:uFillTx/>
              <a:ea typeface="微軟正黑體" pitchFamily="34" charset="-120"/>
            </a:endParaRPr>
          </a:p>
        </p:txBody>
      </p:sp>
      <p:cxnSp>
        <p:nvCxnSpPr>
          <p:cNvPr id="497" name="Shape 497"/>
          <p:cNvCxnSpPr/>
          <p:nvPr/>
        </p:nvCxnSpPr>
        <p:spPr>
          <a:xfrm>
            <a:off x="4497493" y="4016587"/>
            <a:ext cx="2115808" cy="14500"/>
          </a:xfrm>
          <a:prstGeom prst="straightConnector1">
            <a:avLst/>
          </a:prstGeom>
          <a:noFill/>
          <a:ln w="76200" cap="flat" cmpd="sng">
            <a:solidFill>
              <a:srgbClr val="2F5496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499" name="Shape 499"/>
          <p:cNvSpPr txBox="1">
            <a:spLocks/>
          </p:cNvSpPr>
          <p:nvPr/>
        </p:nvSpPr>
        <p:spPr>
          <a:xfrm>
            <a:off x="2731570" y="3281917"/>
            <a:ext cx="1213975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uFillTx/>
                <a:latin typeface="+mn-lt"/>
                <a:ea typeface="微軟正黑體" panose="020B0604030504040204" pitchFamily="34" charset="-120"/>
                <a:sym typeface="Arial"/>
              </a:rPr>
              <a:t>Shared Folder</a:t>
            </a:r>
            <a:endParaRPr sz="1100" b="1" i="0" u="none" strike="noStrike" cap="none" dirty="0">
              <a:solidFill>
                <a:srgbClr val="000000"/>
              </a:solidFill>
              <a:uFillTx/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00" name="Shape 500"/>
          <p:cNvSpPr>
            <a:spLocks/>
          </p:cNvSpPr>
          <p:nvPr/>
        </p:nvSpPr>
        <p:spPr>
          <a:xfrm>
            <a:off x="4636393" y="4014657"/>
            <a:ext cx="1798273" cy="43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2060"/>
                </a:solidFill>
                <a:uFillTx/>
                <a:latin typeface="+mn-lt"/>
                <a:ea typeface="微軟正黑體" panose="020B0604030504040204" pitchFamily="34" charset="-120"/>
                <a:sym typeface="Arial"/>
              </a:rPr>
              <a:t>ISP 100M/100M VPN</a:t>
            </a:r>
            <a:endParaRPr sz="1200" b="1" i="0" u="none" strike="noStrike" cap="none" dirty="0">
              <a:solidFill>
                <a:srgbClr val="002060"/>
              </a:solidFill>
              <a:uFillTx/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502" name="Shape 502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2713349" y="3579862"/>
            <a:ext cx="1758295" cy="62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Shape 50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6649909" y="3585710"/>
            <a:ext cx="1758295" cy="62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Shape 505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385794" y="1628873"/>
            <a:ext cx="1374949" cy="335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Shape 506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2627784" y="1616855"/>
            <a:ext cx="1174834" cy="45083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Shape 507"/>
          <p:cNvSpPr txBox="1">
            <a:spLocks/>
          </p:cNvSpPr>
          <p:nvPr/>
        </p:nvSpPr>
        <p:spPr>
          <a:xfrm>
            <a:off x="393460" y="3090033"/>
            <a:ext cx="1902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uFillTx/>
                <a:latin typeface="+mn-lt"/>
                <a:ea typeface="微軟正黑體" panose="020B0604030504040204" pitchFamily="34" charset="-120"/>
                <a:sym typeface="Arial"/>
              </a:rPr>
              <a:t>Windows Workstations</a:t>
            </a:r>
            <a:endParaRPr sz="1200" b="1" i="0" u="none" strike="noStrike" cap="none" dirty="0">
              <a:solidFill>
                <a:srgbClr val="000000"/>
              </a:solidFill>
              <a:uFillTx/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14" name="Shape 514"/>
          <p:cNvSpPr txBox="1">
            <a:spLocks/>
          </p:cNvSpPr>
          <p:nvPr/>
        </p:nvSpPr>
        <p:spPr>
          <a:xfrm>
            <a:off x="2890925" y="2057423"/>
            <a:ext cx="819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B050"/>
                </a:solidFill>
                <a:uFillTx/>
                <a:latin typeface="+mn-lt"/>
                <a:ea typeface="微軟正黑體" panose="020B0604030504040204" pitchFamily="34" charset="-120"/>
                <a:sym typeface="Arial"/>
              </a:rPr>
              <a:t>VLAN1</a:t>
            </a:r>
            <a:endParaRPr sz="1400" b="1" i="0" u="none" strike="noStrike" cap="none" dirty="0">
              <a:solidFill>
                <a:srgbClr val="00B050"/>
              </a:solidFill>
              <a:uFillTx/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15" name="Shape 515"/>
          <p:cNvSpPr>
            <a:spLocks/>
          </p:cNvSpPr>
          <p:nvPr/>
        </p:nvSpPr>
        <p:spPr>
          <a:xfrm>
            <a:off x="2888233" y="2260720"/>
            <a:ext cx="834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B0F0"/>
                </a:solidFill>
                <a:uFillTx/>
                <a:latin typeface="+mn-lt"/>
                <a:ea typeface="微軟正黑體" panose="020B0604030504040204" pitchFamily="34" charset="-120"/>
                <a:sym typeface="Arial"/>
              </a:rPr>
              <a:t>VLAN2</a:t>
            </a:r>
            <a:endParaRPr sz="1400" b="1" i="0" u="none" strike="noStrike" cap="none" dirty="0">
              <a:solidFill>
                <a:srgbClr val="00B0F0"/>
              </a:solidFill>
              <a:uFillTx/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16" name="Shape 516"/>
          <p:cNvSpPr txBox="1">
            <a:spLocks/>
          </p:cNvSpPr>
          <p:nvPr/>
        </p:nvSpPr>
        <p:spPr>
          <a:xfrm>
            <a:off x="393460" y="4111503"/>
            <a:ext cx="2025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uFillTx/>
                <a:latin typeface="+mn-lt"/>
                <a:ea typeface="微軟正黑體" panose="020B0604030504040204" pitchFamily="34" charset="-120"/>
                <a:sym typeface="Arial"/>
              </a:rPr>
              <a:t>Windows Workstations</a:t>
            </a:r>
            <a:endParaRPr sz="1200" b="1" i="0" u="none" strike="noStrike" cap="none" dirty="0">
              <a:solidFill>
                <a:srgbClr val="000000"/>
              </a:solidFill>
              <a:uFillTx/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2" name="群組 47"/>
          <p:cNvGrpSpPr/>
          <p:nvPr/>
        </p:nvGrpSpPr>
        <p:grpSpPr>
          <a:xfrm>
            <a:off x="513876" y="2502750"/>
            <a:ext cx="1621804" cy="652126"/>
            <a:chOff x="446143" y="2489202"/>
            <a:chExt cx="1621804" cy="652126"/>
          </a:xfrm>
        </p:grpSpPr>
        <p:pic>
          <p:nvPicPr>
            <p:cNvPr id="509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446143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815290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184437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553583" y="2489202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群組 48"/>
          <p:cNvGrpSpPr/>
          <p:nvPr/>
        </p:nvGrpSpPr>
        <p:grpSpPr>
          <a:xfrm>
            <a:off x="463076" y="3535682"/>
            <a:ext cx="1621804" cy="652126"/>
            <a:chOff x="446143" y="2489202"/>
            <a:chExt cx="1621804" cy="652126"/>
          </a:xfrm>
        </p:grpSpPr>
        <p:pic>
          <p:nvPicPr>
            <p:cNvPr id="50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446143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815290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184437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553583" y="2489202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9" name="Shape 489"/>
          <p:cNvSpPr txBox="1">
            <a:spLocks/>
          </p:cNvSpPr>
          <p:nvPr/>
        </p:nvSpPr>
        <p:spPr>
          <a:xfrm>
            <a:off x="2605866" y="1352212"/>
            <a:ext cx="125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rgbClr val="000000"/>
                </a:solidFill>
                <a:uFillTx/>
                <a:latin typeface="+mn-lt"/>
                <a:ea typeface="微軟正黑體" panose="020B0604030504040204" pitchFamily="34" charset="-120"/>
                <a:sym typeface="Arial"/>
              </a:rPr>
              <a:t>12XGT </a:t>
            </a:r>
            <a:r>
              <a:rPr lang="en-US" sz="1200" b="1" i="0" u="none" strike="noStrike" cap="none" dirty="0">
                <a:solidFill>
                  <a:srgbClr val="000000"/>
                </a:solidFill>
                <a:uFillTx/>
                <a:latin typeface="+mn-lt"/>
                <a:ea typeface="微軟正黑體" panose="020B0604030504040204" pitchFamily="34" charset="-120"/>
                <a:sym typeface="Arial"/>
              </a:rPr>
              <a:t>Switch</a:t>
            </a:r>
            <a:endParaRPr sz="1200" b="1" i="0" u="none" strike="noStrike" cap="none" dirty="0">
              <a:solidFill>
                <a:srgbClr val="000000"/>
              </a:solidFill>
              <a:uFillTx/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4" name="群組 54"/>
          <p:cNvGrpSpPr/>
          <p:nvPr/>
        </p:nvGrpSpPr>
        <p:grpSpPr>
          <a:xfrm>
            <a:off x="513876" y="2489204"/>
            <a:ext cx="1621804" cy="652126"/>
            <a:chOff x="446143" y="2489202"/>
            <a:chExt cx="1621804" cy="652126"/>
          </a:xfrm>
        </p:grpSpPr>
        <p:pic>
          <p:nvPicPr>
            <p:cNvPr id="56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446143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815290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184437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553583" y="2489202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" name="Shape 500"/>
          <p:cNvSpPr>
            <a:spLocks/>
          </p:cNvSpPr>
          <p:nvPr/>
        </p:nvSpPr>
        <p:spPr>
          <a:xfrm>
            <a:off x="4630831" y="3530360"/>
            <a:ext cx="1705575" cy="43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2F5597"/>
              </a:buClr>
              <a:buSzPts val="1400"/>
            </a:pPr>
            <a:r>
              <a:rPr lang="en-US" sz="1200" b="1" dirty="0" smtClean="0">
                <a:solidFill>
                  <a:srgbClr val="002060"/>
                </a:solidFill>
                <a:uFillTx/>
                <a:latin typeface="+mn-lt"/>
                <a:ea typeface="微軟正黑體" panose="020B0604030504040204" pitchFamily="34" charset="-120"/>
              </a:rPr>
              <a:t>Cross-Ocean</a:t>
            </a:r>
          </a:p>
          <a:p>
            <a:pPr lvl="0" algn="ctr">
              <a:buClr>
                <a:srgbClr val="2F5597"/>
              </a:buClr>
              <a:buSzPts val="1400"/>
            </a:pPr>
            <a:r>
              <a:rPr lang="en-US" sz="1200" b="1" dirty="0" smtClean="0">
                <a:solidFill>
                  <a:srgbClr val="002060"/>
                </a:solidFill>
                <a:uFillTx/>
                <a:latin typeface="+mn-lt"/>
                <a:ea typeface="微軟正黑體" panose="020B0604030504040204" pitchFamily="34" charset="-120"/>
              </a:rPr>
              <a:t>Remote Backup</a:t>
            </a:r>
            <a:endParaRPr sz="1200" b="1" i="0" u="none" strike="noStrike" cap="none" dirty="0">
              <a:solidFill>
                <a:srgbClr val="002060"/>
              </a:solidFill>
              <a:uFillTx/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63" name="Shape 166" descr="資料夾.png"/>
          <p:cNvPicPr preferRelativeResize="0"/>
          <p:nvPr/>
        </p:nvPicPr>
        <p:blipFill rotWithShape="1">
          <a:blip r:embed="rId7"/>
          <a:srcRect/>
          <a:stretch/>
        </p:blipFill>
        <p:spPr>
          <a:xfrm>
            <a:off x="3070757" y="2913881"/>
            <a:ext cx="478469" cy="354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166" descr="資料夾.png"/>
          <p:cNvPicPr preferRelativeResize="0"/>
          <p:nvPr/>
        </p:nvPicPr>
        <p:blipFill rotWithShape="1">
          <a:blip r:embed="rId7"/>
          <a:srcRect/>
          <a:stretch/>
        </p:blipFill>
        <p:spPr>
          <a:xfrm>
            <a:off x="7273610" y="2951134"/>
            <a:ext cx="478469" cy="354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4" descr="「google doc」的圖片搜尋結果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95613" y="2865118"/>
            <a:ext cx="623147" cy="623147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>
            <a:spLocks/>
          </p:cNvSpPr>
          <p:nvPr/>
        </p:nvSpPr>
        <p:spPr>
          <a:xfrm>
            <a:off x="-691179" y="1153178"/>
            <a:ext cx="3872261" cy="1414630"/>
          </a:xfrm>
          <a:prstGeom prst="round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533" name="Shape 533"/>
          <p:cNvSpPr>
            <a:spLocks/>
          </p:cNvSpPr>
          <p:nvPr/>
        </p:nvSpPr>
        <p:spPr>
          <a:xfrm>
            <a:off x="549453" y="1534474"/>
            <a:ext cx="23961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r>
              <a:rPr lang="en-US" altLang="zh-TW" sz="1800" b="1" dirty="0">
                <a:solidFill>
                  <a:srgbClr val="0070C0"/>
                </a:solidFill>
                <a:uFillTx/>
                <a:latin typeface="+mn-lt"/>
              </a:rPr>
              <a:t>SRA</a:t>
            </a:r>
            <a:r>
              <a:rPr lang="en-US" altLang="zh-TW" sz="1800" b="1" dirty="0">
                <a:solidFill>
                  <a:srgbClr val="FF0000"/>
                </a:solidFill>
                <a:uFillTx/>
                <a:latin typeface="+mn-lt"/>
              </a:rPr>
              <a:t>*</a:t>
            </a:r>
            <a:r>
              <a:rPr lang="en-US" altLang="zh-TW" sz="1800" b="1" dirty="0">
                <a:solidFill>
                  <a:srgbClr val="0070C0"/>
                </a:solidFill>
                <a:uFillTx/>
                <a:latin typeface="+mn-lt"/>
              </a:rPr>
              <a:t> &amp; </a:t>
            </a:r>
            <a:r>
              <a:rPr lang="en-US" altLang="zh-TW" sz="1800" b="1" dirty="0" err="1">
                <a:solidFill>
                  <a:srgbClr val="0070C0"/>
                </a:solidFill>
                <a:uFillTx/>
                <a:latin typeface="+mn-lt"/>
              </a:rPr>
              <a:t>SnapSync</a:t>
            </a:r>
            <a:r>
              <a:rPr lang="en-US" altLang="zh-TW" sz="1800" b="1" dirty="0">
                <a:solidFill>
                  <a:srgbClr val="0070C0"/>
                </a:solidFill>
                <a:uFillTx/>
                <a:latin typeface="+mn-lt"/>
              </a:rPr>
              <a:t> </a:t>
            </a:r>
          </a:p>
          <a:p>
            <a:r>
              <a:rPr lang="en-US" altLang="zh-TW" sz="1800" b="1" dirty="0">
                <a:uFillTx/>
                <a:latin typeface="+mn-lt"/>
              </a:rPr>
              <a:t>make backups </a:t>
            </a:r>
          </a:p>
          <a:p>
            <a:r>
              <a:rPr lang="en-US" altLang="zh-TW" sz="1800" b="1" dirty="0">
                <a:uFillTx/>
                <a:latin typeface="+mn-lt"/>
              </a:rPr>
              <a:t>and disaster recovery easy and quick</a:t>
            </a:r>
          </a:p>
          <a:p>
            <a:r>
              <a:rPr lang="en-US" altLang="zh-TW" sz="2400" dirty="0">
                <a:uFillTx/>
                <a:latin typeface="+mn-lt"/>
              </a:rPr>
              <a:t/>
            </a:r>
            <a:br>
              <a:rPr lang="en-US" altLang="zh-TW" sz="2400" dirty="0">
                <a:uFillTx/>
                <a:latin typeface="+mn-lt"/>
              </a:rPr>
            </a:br>
            <a:endParaRPr sz="1600" b="1" dirty="0">
              <a:solidFill>
                <a:srgbClr val="002060"/>
              </a:solidFill>
              <a:uFillTx/>
              <a:latin typeface="+mn-lt"/>
              <a:ea typeface="微軟正黑體" pitchFamily="34" charset="-120"/>
            </a:endParaRPr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>
                <a:latin typeface="+mn-lt"/>
              </a:rPr>
              <a:t>Real disaster recovery</a:t>
            </a:r>
            <a:endParaRPr lang="zh-TW" altLang="en-US" sz="3200" dirty="0">
              <a:uFillTx/>
              <a:latin typeface="+mn-lt"/>
            </a:endParaRPr>
          </a:p>
        </p:txBody>
      </p:sp>
      <p:pic>
        <p:nvPicPr>
          <p:cNvPr id="12" name="Shape 50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62485" y="2851376"/>
            <a:ext cx="1650031" cy="7413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276"/>
          <p:cNvSpPr txBox="1">
            <a:spLocks/>
          </p:cNvSpPr>
          <p:nvPr/>
        </p:nvSpPr>
        <p:spPr>
          <a:xfrm>
            <a:off x="300027" y="3685191"/>
            <a:ext cx="3321760" cy="736338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b="1" dirty="0" smtClean="0">
                <a:solidFill>
                  <a:schemeClr val="bg1"/>
                </a:solidFill>
                <a:uFillTx/>
                <a:latin typeface="+mn-lt"/>
                <a:ea typeface="微軟正黑體" pitchFamily="34" charset="-120"/>
              </a:rPr>
              <a:t>      </a:t>
            </a:r>
            <a:r>
              <a:rPr lang="en-US" altLang="zh-TW" sz="1800" b="1" dirty="0" smtClean="0">
                <a:solidFill>
                  <a:schemeClr val="bg1"/>
                </a:solidFill>
                <a:uFillTx/>
                <a:latin typeface="+mn-lt"/>
              </a:rPr>
              <a:t>Certified </a:t>
            </a:r>
            <a:r>
              <a:rPr lang="en-US" altLang="zh-TW" sz="1800" b="1" dirty="0">
                <a:solidFill>
                  <a:schemeClr val="bg1"/>
                </a:solidFill>
                <a:uFillTx/>
                <a:latin typeface="+mn-lt"/>
              </a:rPr>
              <a:t>for VMware SRM </a:t>
            </a:r>
            <a:r>
              <a:rPr lang="en-US" altLang="zh-TW" sz="1800" b="1" dirty="0" smtClean="0">
                <a:solidFill>
                  <a:schemeClr val="bg1"/>
                </a:solidFill>
                <a:uFillTx/>
                <a:latin typeface="+mn-lt"/>
              </a:rPr>
              <a:t> </a:t>
            </a:r>
          </a:p>
          <a:p>
            <a:pPr lvl="0">
              <a:buClr>
                <a:srgbClr val="FFFFFF"/>
              </a:buClr>
              <a:buSzPts val="2000"/>
            </a:pPr>
            <a:r>
              <a:rPr lang="en-US" altLang="zh-TW" sz="1800" b="1" dirty="0" smtClean="0">
                <a:solidFill>
                  <a:schemeClr val="bg1"/>
                </a:solidFill>
                <a:latin typeface="+mn-lt"/>
              </a:rPr>
              <a:t>     </a:t>
            </a:r>
            <a:r>
              <a:rPr lang="en-US" altLang="zh-TW" sz="1800" b="1" dirty="0" smtClean="0">
                <a:solidFill>
                  <a:schemeClr val="bg1"/>
                </a:solidFill>
                <a:uFillTx/>
                <a:latin typeface="+mn-lt"/>
              </a:rPr>
              <a:t>program</a:t>
            </a:r>
            <a:endParaRPr lang="zh-TW" altLang="en-US" sz="1800" b="1" dirty="0" smtClean="0">
              <a:solidFill>
                <a:schemeClr val="bg1"/>
              </a:solidFill>
              <a:uFillTx/>
              <a:latin typeface="+mn-lt"/>
              <a:ea typeface="微軟正黑體" pitchFamily="34" charset="-120"/>
            </a:endParaRPr>
          </a:p>
        </p:txBody>
      </p:sp>
      <p:pic>
        <p:nvPicPr>
          <p:cNvPr id="14" name="圖片 13" descr="燈泡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80175"/>
            <a:ext cx="604827" cy="64314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rcRect l="5981" t="5292" r="5467" b="4501"/>
          <a:stretch>
            <a:fillRect/>
          </a:stretch>
        </p:blipFill>
        <p:spPr>
          <a:xfrm>
            <a:off x="3977297" y="861773"/>
            <a:ext cx="4633851" cy="36444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母片_(ZH+EN)zh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1" name="圖片 10" descr="ES1640dc v2_Front.png"/>
          <p:cNvPicPr>
            <a:picLocks noChangeAspect="1"/>
          </p:cNvPicPr>
          <p:nvPr/>
        </p:nvPicPr>
        <p:blipFill>
          <a:blip r:embed="rId4"/>
          <a:srcRect t="23007" b="21568"/>
          <a:stretch>
            <a:fillRect/>
          </a:stretch>
        </p:blipFill>
        <p:spPr>
          <a:xfrm>
            <a:off x="3062156" y="3061709"/>
            <a:ext cx="3083339" cy="1068286"/>
          </a:xfrm>
          <a:prstGeom prst="rect">
            <a:avLst/>
          </a:prstGeom>
        </p:spPr>
      </p:pic>
      <p:sp>
        <p:nvSpPr>
          <p:cNvPr id="12" name="矩形 11"/>
          <p:cNvSpPr>
            <a:spLocks/>
          </p:cNvSpPr>
          <p:nvPr/>
        </p:nvSpPr>
        <p:spPr>
          <a:xfrm>
            <a:off x="3775934" y="2366682"/>
            <a:ext cx="3141233" cy="3765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3" name="Shape 544"/>
          <p:cNvSpPr txBox="1">
            <a:spLocks noGrp="1"/>
          </p:cNvSpPr>
          <p:nvPr>
            <p:ph type="ctrTitle"/>
          </p:nvPr>
        </p:nvSpPr>
        <p:spPr>
          <a:xfrm>
            <a:off x="2877542" y="1481010"/>
            <a:ext cx="5240225" cy="88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>
              <a:buSzPts val="1250"/>
            </a:pPr>
            <a:r>
              <a:rPr lang="en-US" altLang="zh-TW" sz="4000" dirty="0" smtClean="0">
                <a:solidFill>
                  <a:srgbClr val="002060"/>
                </a:solidFill>
                <a:uFillTx/>
                <a:latin typeface="+mn-lt"/>
                <a:ea typeface="微軟正黑體" panose="020B0604030504040204" pitchFamily="34" charset="-120"/>
                <a:cs typeface="Arial"/>
              </a:rPr>
              <a:t>QNAP </a:t>
            </a:r>
            <a:r>
              <a:rPr lang="en-US" altLang="zh-TW" sz="4000" dirty="0">
                <a:solidFill>
                  <a:srgbClr val="002060"/>
                </a:solidFill>
                <a:uFillTx/>
                <a:latin typeface="+mn-lt"/>
                <a:ea typeface="微軟正黑體" panose="020B0604030504040204" pitchFamily="34" charset="-120"/>
                <a:cs typeface="Arial"/>
              </a:rPr>
              <a:t>QES Products</a:t>
            </a:r>
            <a:endParaRPr sz="4000" dirty="0">
              <a:solidFill>
                <a:srgbClr val="002060"/>
              </a:solidFill>
              <a:uFillTx/>
              <a:latin typeface="+mn-lt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4" name="Shape 545"/>
          <p:cNvSpPr txBox="1">
            <a:spLocks noGrp="1"/>
          </p:cNvSpPr>
          <p:nvPr>
            <p:ph type="subTitle" idx="1"/>
          </p:nvPr>
        </p:nvSpPr>
        <p:spPr>
          <a:xfrm>
            <a:off x="3373089" y="2341546"/>
            <a:ext cx="3942111" cy="4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Verdana"/>
              <a:buNone/>
            </a:pPr>
            <a:r>
              <a:rPr lang="en-US" sz="1800" dirty="0">
                <a:solidFill>
                  <a:schemeClr val="bg1"/>
                </a:solidFill>
                <a:uFillTx/>
                <a:latin typeface="+mn-lt"/>
              </a:rPr>
              <a:t>TES-x85U / ES1640dc v2</a:t>
            </a:r>
            <a:endParaRPr sz="1800" b="0" i="0" u="none" strike="noStrike" cap="none" dirty="0">
              <a:solidFill>
                <a:schemeClr val="bg1"/>
              </a:solidFill>
              <a:uFillTx/>
              <a:latin typeface="+mn-lt"/>
              <a:sym typeface="Verdana"/>
            </a:endParaRPr>
          </a:p>
        </p:txBody>
      </p:sp>
      <p:pic>
        <p:nvPicPr>
          <p:cNvPr id="15" name="Shape 518"/>
          <p:cNvPicPr preferRelativeResize="0"/>
          <p:nvPr/>
        </p:nvPicPr>
        <p:blipFill>
          <a:blip r:embed="rId5"/>
          <a:srcRect t="26667" b="20000"/>
          <a:stretch>
            <a:fillRect/>
          </a:stretch>
        </p:blipFill>
        <p:spPr>
          <a:xfrm>
            <a:off x="3928567" y="3319664"/>
            <a:ext cx="3204839" cy="106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527"/>
          <p:cNvPicPr preferRelativeResize="0"/>
          <p:nvPr/>
        </p:nvPicPr>
        <p:blipFill>
          <a:blip r:embed="rId6"/>
          <a:srcRect t="23217" b="24855"/>
          <a:stretch>
            <a:fillRect/>
          </a:stretch>
        </p:blipFill>
        <p:spPr>
          <a:xfrm>
            <a:off x="5247936" y="3547890"/>
            <a:ext cx="3142591" cy="1019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>
            <a:spLocks/>
          </p:cNvSpPr>
          <p:nvPr/>
        </p:nvSpPr>
        <p:spPr>
          <a:xfrm>
            <a:off x="179512" y="411510"/>
            <a:ext cx="87849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endParaRPr sz="4000" b="0" i="0" u="none" strike="noStrike" cap="none" dirty="0">
              <a:solidFill>
                <a:schemeClr val="lt1"/>
              </a:solidFill>
              <a:uFillTx/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3200" dirty="0" smtClean="0">
                <a:uFillTx/>
                <a:latin typeface="+mn-lt"/>
              </a:rPr>
              <a:t>TES-3085U</a:t>
            </a:r>
            <a:endParaRPr lang="zh-TW" altLang="en-US" sz="3200" dirty="0">
              <a:uFillTx/>
              <a:latin typeface="+mn-lt"/>
            </a:endParaRPr>
          </a:p>
        </p:txBody>
      </p:sp>
      <p:sp>
        <p:nvSpPr>
          <p:cNvPr id="8" name="圓角矩形 7"/>
          <p:cNvSpPr>
            <a:spLocks/>
          </p:cNvSpPr>
          <p:nvPr/>
        </p:nvSpPr>
        <p:spPr>
          <a:xfrm>
            <a:off x="4571999" y="1679573"/>
            <a:ext cx="4101833" cy="2290543"/>
          </a:xfrm>
          <a:prstGeom prst="roundRect">
            <a:avLst>
              <a:gd name="adj" fmla="val 11233"/>
            </a:avLst>
          </a:prstGeom>
          <a:solidFill>
            <a:srgbClr val="41BEC8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uFillTx/>
            </a:endParaRPr>
          </a:p>
        </p:txBody>
      </p:sp>
      <p:sp>
        <p:nvSpPr>
          <p:cNvPr id="9" name="＞形箭號 8"/>
          <p:cNvSpPr>
            <a:spLocks/>
          </p:cNvSpPr>
          <p:nvPr/>
        </p:nvSpPr>
        <p:spPr>
          <a:xfrm>
            <a:off x="4687451" y="2345630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  <a:uFillTx/>
            </a:endParaRPr>
          </a:p>
        </p:txBody>
      </p:sp>
      <p:sp>
        <p:nvSpPr>
          <p:cNvPr id="10" name="＞形箭號 9"/>
          <p:cNvSpPr>
            <a:spLocks/>
          </p:cNvSpPr>
          <p:nvPr/>
        </p:nvSpPr>
        <p:spPr>
          <a:xfrm>
            <a:off x="4687451" y="2754696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  <a:uFillTx/>
            </a:endParaRPr>
          </a:p>
        </p:txBody>
      </p:sp>
      <p:sp>
        <p:nvSpPr>
          <p:cNvPr id="11" name="圓角矩形 10"/>
          <p:cNvSpPr>
            <a:spLocks/>
          </p:cNvSpPr>
          <p:nvPr/>
        </p:nvSpPr>
        <p:spPr>
          <a:xfrm>
            <a:off x="4572000" y="1571618"/>
            <a:ext cx="4101836" cy="538926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altLang="zh-TW" sz="2400" b="1" dirty="0" smtClean="0">
                <a:solidFill>
                  <a:schemeClr val="bg1"/>
                </a:solidFill>
                <a:uFillTx/>
                <a:ea typeface="Microsoft JhengHei"/>
                <a:cs typeface="Microsoft JhengHei"/>
                <a:sym typeface="Microsoft JhengHei"/>
              </a:rPr>
              <a:t>Specification</a:t>
            </a:r>
            <a:endParaRPr lang="zh-TW" altLang="zh-TW" sz="2400" b="1" dirty="0">
              <a:solidFill>
                <a:schemeClr val="bg1"/>
              </a:solidFill>
              <a:uFillTx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515"/>
          <p:cNvSpPr txBox="1">
            <a:spLocks/>
          </p:cNvSpPr>
          <p:nvPr/>
        </p:nvSpPr>
        <p:spPr>
          <a:xfrm>
            <a:off x="857224" y="1643056"/>
            <a:ext cx="24705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sym typeface="Arial"/>
              </a:rPr>
              <a:t>TES-3085U</a:t>
            </a:r>
            <a:endParaRPr b="1" dirty="0">
              <a:solidFill>
                <a:srgbClr val="002060"/>
              </a:solidFill>
              <a:uFillTx/>
              <a:latin typeface="+mn-lt"/>
              <a:ea typeface="微軟正黑體" pitchFamily="34" charset="-120"/>
            </a:endParaRPr>
          </a:p>
        </p:txBody>
      </p:sp>
      <p:sp>
        <p:nvSpPr>
          <p:cNvPr id="13" name="Shape 516"/>
          <p:cNvSpPr txBox="1">
            <a:spLocks/>
          </p:cNvSpPr>
          <p:nvPr/>
        </p:nvSpPr>
        <p:spPr>
          <a:xfrm>
            <a:off x="5041942" y="2143122"/>
            <a:ext cx="3744900" cy="175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000"/>
            </a:pPr>
            <a:r>
              <a:rPr lang="en-US" sz="1800" b="1" i="0" u="none" strike="noStrike" cap="none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sym typeface="Arial"/>
              </a:rPr>
              <a:t>2U </a:t>
            </a:r>
            <a:r>
              <a:rPr lang="en-US" sz="1800" b="1" i="0" u="none" strike="noStrike" cap="none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sym typeface="Arial"/>
              </a:rPr>
              <a:t>rack mount</a:t>
            </a:r>
            <a:endParaRPr sz="1800" b="1" dirty="0">
              <a:solidFill>
                <a:srgbClr val="002060"/>
              </a:solidFill>
              <a:uFillTx/>
              <a:latin typeface="+mn-lt"/>
              <a:ea typeface="微軟正黑體" pitchFamily="34" charset="-12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000"/>
            </a:pPr>
            <a:r>
              <a:rPr lang="en-US" sz="1800" b="1" i="0" u="none" strike="noStrike" cap="none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sym typeface="Arial"/>
              </a:rPr>
              <a:t>24 x </a:t>
            </a:r>
            <a:r>
              <a:rPr lang="en-US" sz="1800" b="1" i="0" u="none" strike="noStrike" cap="none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sym typeface="Arial"/>
              </a:rPr>
              <a:t>2.5</a:t>
            </a:r>
            <a:r>
              <a:rPr lang="en-US" sz="18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”</a:t>
            </a:r>
            <a:r>
              <a:rPr lang="en-US" sz="1800" b="1" i="0" u="none" strike="noStrike" cap="none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sym typeface="Arial"/>
              </a:rPr>
              <a:t> SAS </a:t>
            </a:r>
            <a:r>
              <a:rPr lang="en-US" sz="18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12Gb/s, 6Gb/s</a:t>
            </a:r>
          </a:p>
          <a:p>
            <a:pPr marL="342900" marR="0" lvl="0" indent="-342900" algn="l" rtl="0">
              <a:lnSpc>
                <a:spcPct val="100000"/>
              </a:lnSpc>
              <a:spcAft>
                <a:spcPts val="0"/>
              </a:spcAft>
              <a:buClr>
                <a:srgbClr val="002060"/>
              </a:buClr>
              <a:buSzPts val="2000"/>
            </a:pPr>
            <a:r>
              <a:rPr lang="en-US" sz="18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SATA 6Gb/s </a:t>
            </a:r>
            <a:r>
              <a:rPr lang="en-US" sz="18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Disk and </a:t>
            </a:r>
            <a:r>
              <a:rPr lang="en-US" altLang="zh-TW" sz="18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SSD</a:t>
            </a:r>
            <a:endParaRPr sz="1800" b="1" dirty="0">
              <a:solidFill>
                <a:srgbClr val="002060"/>
              </a:solidFill>
              <a:uFillTx/>
              <a:latin typeface="+mn-lt"/>
              <a:ea typeface="微軟正黑體" pitchFamily="34" charset="-12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000"/>
            </a:pPr>
            <a:r>
              <a:rPr lang="en-US" sz="1800" b="1" i="0" u="none" strike="noStrike" cap="none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sym typeface="Arial"/>
              </a:rPr>
              <a:t>6 </a:t>
            </a:r>
            <a:r>
              <a:rPr lang="en-US" sz="1800" b="1" i="0" u="none" strike="noStrike" cap="none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sym typeface="Arial"/>
              </a:rPr>
              <a:t>x 2.5” SATA 6Gb/s </a:t>
            </a:r>
            <a:r>
              <a:rPr lang="en-US" sz="1800" b="1" i="0" u="none" strike="noStrike" cap="none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sym typeface="Arial"/>
              </a:rPr>
              <a:t>SSD</a:t>
            </a:r>
            <a:endParaRPr sz="1800" b="1" dirty="0">
              <a:solidFill>
                <a:srgbClr val="002060"/>
              </a:solidFill>
              <a:uFillTx/>
              <a:latin typeface="+mn-lt"/>
              <a:ea typeface="微軟正黑體" pitchFamily="34" charset="-120"/>
            </a:endParaRPr>
          </a:p>
        </p:txBody>
      </p:sp>
      <p:sp>
        <p:nvSpPr>
          <p:cNvPr id="14" name="Shape 517"/>
          <p:cNvSpPr txBox="1">
            <a:spLocks/>
          </p:cNvSpPr>
          <p:nvPr/>
        </p:nvSpPr>
        <p:spPr>
          <a:xfrm>
            <a:off x="897983" y="2287698"/>
            <a:ext cx="3286149" cy="46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  <a:spcAft>
                <a:spcPts val="1600"/>
              </a:spcAft>
            </a:pPr>
            <a:r>
              <a:rPr lang="en-US" altLang="zh-TW" sz="18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Verdana"/>
              </a:rPr>
              <a:t>Best </a:t>
            </a:r>
            <a:r>
              <a:rPr lang="en-US" altLang="zh-TW" sz="18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Verdana"/>
              </a:rPr>
              <a:t>Choice for </a:t>
            </a:r>
            <a:r>
              <a:rPr lang="en-US" altLang="zh-TW" sz="18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Verdana"/>
              </a:rPr>
              <a:t>All </a:t>
            </a:r>
            <a:r>
              <a:rPr lang="en-US" altLang="zh-TW" sz="18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Verdana"/>
              </a:rPr>
              <a:t>Flash Storage</a:t>
            </a:r>
            <a:endParaRPr sz="1800" b="1" dirty="0">
              <a:solidFill>
                <a:srgbClr val="002060"/>
              </a:solidFill>
              <a:uFillTx/>
              <a:latin typeface="+mn-lt"/>
              <a:ea typeface="微軟正黑體" pitchFamily="34" charset="-120"/>
              <a:cs typeface="Verdana"/>
            </a:endParaRPr>
          </a:p>
        </p:txBody>
      </p:sp>
      <p:pic>
        <p:nvPicPr>
          <p:cNvPr id="15" name="Shape 518"/>
          <p:cNvPicPr preferRelativeResize="0"/>
          <p:nvPr/>
        </p:nvPicPr>
        <p:blipFill>
          <a:blip r:embed="rId3"/>
          <a:srcRect t="26667" b="20000"/>
          <a:stretch>
            <a:fillRect/>
          </a:stretch>
        </p:blipFill>
        <p:spPr>
          <a:xfrm>
            <a:off x="541480" y="2624096"/>
            <a:ext cx="3642652" cy="121444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＞形箭號 15"/>
          <p:cNvSpPr>
            <a:spLocks/>
          </p:cNvSpPr>
          <p:nvPr/>
        </p:nvSpPr>
        <p:spPr>
          <a:xfrm>
            <a:off x="4714876" y="3481527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  <a:uFillTx/>
            </a:endParaRPr>
          </a:p>
        </p:txBody>
      </p:sp>
      <p:sp>
        <p:nvSpPr>
          <p:cNvPr id="17" name="Shape 83"/>
          <p:cNvSpPr>
            <a:spLocks/>
          </p:cNvSpPr>
          <p:nvPr/>
        </p:nvSpPr>
        <p:spPr>
          <a:xfrm rot="16200000">
            <a:off x="357156" y="3357569"/>
            <a:ext cx="540828" cy="540826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8" name="Shape 83"/>
          <p:cNvSpPr>
            <a:spLocks/>
          </p:cNvSpPr>
          <p:nvPr/>
        </p:nvSpPr>
        <p:spPr>
          <a:xfrm rot="5400000">
            <a:off x="3643305" y="1571619"/>
            <a:ext cx="540828" cy="540826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200" dirty="0" smtClean="0">
                <a:solidFill>
                  <a:schemeClr val="lt1"/>
                </a:solidFill>
                <a:uFillTx/>
                <a:latin typeface="+mn-lt"/>
                <a:ea typeface="Microsoft JhengHei" panose="020B0604030504040204" pitchFamily="34" charset="-120"/>
              </a:rPr>
              <a:t>TES-1885U</a:t>
            </a:r>
            <a:endParaRPr lang="zh-TW" altLang="en-US" sz="3200" dirty="0">
              <a:uFillTx/>
              <a:latin typeface="+mn-lt"/>
            </a:endParaRPr>
          </a:p>
        </p:txBody>
      </p:sp>
      <p:sp>
        <p:nvSpPr>
          <p:cNvPr id="8" name="圓角矩形 7"/>
          <p:cNvSpPr>
            <a:spLocks/>
          </p:cNvSpPr>
          <p:nvPr/>
        </p:nvSpPr>
        <p:spPr>
          <a:xfrm>
            <a:off x="4571999" y="1679573"/>
            <a:ext cx="4101833" cy="2510462"/>
          </a:xfrm>
          <a:prstGeom prst="roundRect">
            <a:avLst>
              <a:gd name="adj" fmla="val 11233"/>
            </a:avLst>
          </a:prstGeom>
          <a:solidFill>
            <a:srgbClr val="41BEC8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uFillTx/>
            </a:endParaRPr>
          </a:p>
        </p:txBody>
      </p:sp>
      <p:sp>
        <p:nvSpPr>
          <p:cNvPr id="9" name="＞形箭號 8"/>
          <p:cNvSpPr>
            <a:spLocks/>
          </p:cNvSpPr>
          <p:nvPr/>
        </p:nvSpPr>
        <p:spPr>
          <a:xfrm>
            <a:off x="4687451" y="2321354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  <a:uFillTx/>
            </a:endParaRPr>
          </a:p>
        </p:txBody>
      </p:sp>
      <p:sp>
        <p:nvSpPr>
          <p:cNvPr id="10" name="＞形箭號 9"/>
          <p:cNvSpPr>
            <a:spLocks/>
          </p:cNvSpPr>
          <p:nvPr/>
        </p:nvSpPr>
        <p:spPr>
          <a:xfrm>
            <a:off x="4675876" y="2775487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  <a:uFillTx/>
            </a:endParaRPr>
          </a:p>
        </p:txBody>
      </p:sp>
      <p:sp>
        <p:nvSpPr>
          <p:cNvPr id="11" name="圓角矩形 10"/>
          <p:cNvSpPr>
            <a:spLocks/>
          </p:cNvSpPr>
          <p:nvPr/>
        </p:nvSpPr>
        <p:spPr>
          <a:xfrm>
            <a:off x="4572000" y="1571618"/>
            <a:ext cx="4101836" cy="538926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altLang="zh-TW" sz="2400" b="1" dirty="0" smtClean="0">
                <a:solidFill>
                  <a:schemeClr val="bg1"/>
                </a:solidFill>
                <a:uFillTx/>
                <a:ea typeface="Microsoft JhengHei"/>
                <a:cs typeface="Microsoft JhengHei"/>
                <a:sym typeface="Microsoft JhengHei"/>
              </a:rPr>
              <a:t>Specification</a:t>
            </a:r>
            <a:endParaRPr lang="zh-TW" altLang="zh-TW" sz="2400" b="1" dirty="0">
              <a:solidFill>
                <a:schemeClr val="bg1"/>
              </a:solidFill>
              <a:uFillTx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515"/>
          <p:cNvSpPr txBox="1">
            <a:spLocks/>
          </p:cNvSpPr>
          <p:nvPr/>
        </p:nvSpPr>
        <p:spPr>
          <a:xfrm>
            <a:off x="857224" y="1698973"/>
            <a:ext cx="24705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TES-1885U</a:t>
            </a:r>
          </a:p>
        </p:txBody>
      </p:sp>
      <p:sp>
        <p:nvSpPr>
          <p:cNvPr id="13" name="Shape 516"/>
          <p:cNvSpPr txBox="1">
            <a:spLocks/>
          </p:cNvSpPr>
          <p:nvPr/>
        </p:nvSpPr>
        <p:spPr>
          <a:xfrm>
            <a:off x="5041942" y="2143122"/>
            <a:ext cx="3413289" cy="188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1200"/>
              </a:spcBef>
              <a:buClr>
                <a:srgbClr val="002060"/>
              </a:buClr>
              <a:buSzPts val="2000"/>
            </a:pPr>
            <a:r>
              <a:rPr lang="en-US" sz="18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2U </a:t>
            </a:r>
            <a:r>
              <a:rPr lang="en-US" altLang="zh-TW" sz="18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rack mount</a:t>
            </a:r>
            <a:endParaRPr lang="zh-TW" altLang="en-US" sz="1800" b="1" dirty="0" smtClean="0">
              <a:solidFill>
                <a:srgbClr val="002060"/>
              </a:solidFill>
              <a:uFillTx/>
              <a:latin typeface="+mn-lt"/>
              <a:ea typeface="微軟正黑體" pitchFamily="34" charset="-120"/>
            </a:endParaRPr>
          </a:p>
          <a:p>
            <a:pPr>
              <a:spcBef>
                <a:spcPts val="1200"/>
              </a:spcBef>
              <a:buClr>
                <a:srgbClr val="002060"/>
              </a:buClr>
              <a:buSzPts val="2000"/>
            </a:pPr>
            <a:r>
              <a:rPr lang="en-US" sz="1800" b="1" dirty="0" smtClean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12 x 3.5”/2.5” </a:t>
            </a:r>
            <a:br>
              <a:rPr lang="en-US" sz="1800" b="1" dirty="0" smtClean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</a:br>
            <a:r>
              <a:rPr lang="en-US" sz="1800" b="1" dirty="0" smtClean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SAS 12Gb/s, </a:t>
            </a:r>
            <a:r>
              <a:rPr lang="en-US" sz="1800" b="1" dirty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6Gb/s, </a:t>
            </a:r>
            <a:br>
              <a:rPr lang="en-US" sz="1800" b="1" dirty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</a:br>
            <a:r>
              <a:rPr lang="en-US" sz="1800" b="1" dirty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SATA 6Gb/s </a:t>
            </a:r>
            <a:r>
              <a:rPr lang="en-US" altLang="zh-TW" sz="1800" b="1" dirty="0" smtClean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Disk and SSD</a:t>
            </a:r>
            <a:endParaRPr lang="en-US" sz="1800" b="1" dirty="0">
              <a:solidFill>
                <a:srgbClr val="002060"/>
              </a:solidFill>
              <a:uFillTx/>
              <a:latin typeface="+mn-lt"/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1200"/>
              </a:spcBef>
              <a:buClr>
                <a:srgbClr val="002060"/>
              </a:buClr>
              <a:buSzPts val="2000"/>
            </a:pPr>
            <a:r>
              <a:rPr lang="en-US" sz="18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6 x 2.5” SATA 6Gb/s SSD</a:t>
            </a:r>
          </a:p>
        </p:txBody>
      </p:sp>
      <p:sp>
        <p:nvSpPr>
          <p:cNvPr id="14" name="Shape 517"/>
          <p:cNvSpPr txBox="1">
            <a:spLocks/>
          </p:cNvSpPr>
          <p:nvPr/>
        </p:nvSpPr>
        <p:spPr>
          <a:xfrm>
            <a:off x="827350" y="2308569"/>
            <a:ext cx="3387460" cy="46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  <a:spcAft>
                <a:spcPts val="1600"/>
              </a:spcAft>
            </a:pPr>
            <a:r>
              <a:rPr lang="en-US" altLang="zh-TW" sz="18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Verdana"/>
              </a:rPr>
              <a:t>Best </a:t>
            </a:r>
            <a:r>
              <a:rPr lang="en-US" altLang="zh-TW" sz="18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Verdana"/>
              </a:rPr>
              <a:t>Choice </a:t>
            </a:r>
            <a:r>
              <a:rPr lang="en-US" altLang="zh-TW" sz="18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Verdana"/>
              </a:rPr>
              <a:t>for Data </a:t>
            </a:r>
            <a:r>
              <a:rPr lang="en-US" altLang="zh-TW" sz="18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Verdana"/>
              </a:rPr>
              <a:t>Backup</a:t>
            </a:r>
            <a:endParaRPr lang="zh-TW" altLang="en-US" sz="1800" b="1" dirty="0">
              <a:solidFill>
                <a:srgbClr val="002060"/>
              </a:solidFill>
              <a:uFillTx/>
              <a:latin typeface="+mn-lt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15" name="＞形箭號 14"/>
          <p:cNvSpPr>
            <a:spLocks/>
          </p:cNvSpPr>
          <p:nvPr/>
        </p:nvSpPr>
        <p:spPr>
          <a:xfrm>
            <a:off x="4674176" y="3709769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  <a:uFillTx/>
            </a:endParaRPr>
          </a:p>
        </p:txBody>
      </p:sp>
      <p:sp>
        <p:nvSpPr>
          <p:cNvPr id="16" name="Shape 83"/>
          <p:cNvSpPr>
            <a:spLocks/>
          </p:cNvSpPr>
          <p:nvPr/>
        </p:nvSpPr>
        <p:spPr>
          <a:xfrm rot="16200000">
            <a:off x="357156" y="3550726"/>
            <a:ext cx="540828" cy="540826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17" name="Shape 527"/>
          <p:cNvPicPr preferRelativeResize="0"/>
          <p:nvPr/>
        </p:nvPicPr>
        <p:blipFill>
          <a:blip r:embed="rId3"/>
          <a:srcRect t="23217" b="24855"/>
          <a:stretch>
            <a:fillRect/>
          </a:stretch>
        </p:blipFill>
        <p:spPr>
          <a:xfrm>
            <a:off x="571472" y="2654796"/>
            <a:ext cx="3571900" cy="115852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83"/>
          <p:cNvSpPr>
            <a:spLocks/>
          </p:cNvSpPr>
          <p:nvPr/>
        </p:nvSpPr>
        <p:spPr>
          <a:xfrm rot="5400000">
            <a:off x="3643305" y="1571619"/>
            <a:ext cx="540828" cy="540826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uFillTx/>
                <a:latin typeface="+mn-lt"/>
              </a:rPr>
              <a:t>TES-x85U Series</a:t>
            </a:r>
            <a:endParaRPr sz="3200" dirty="0">
              <a:uFillTx/>
              <a:latin typeface="+mn-lt"/>
            </a:endParaRPr>
          </a:p>
        </p:txBody>
      </p:sp>
      <p:sp>
        <p:nvSpPr>
          <p:cNvPr id="6" name="Shape 596"/>
          <p:cNvSpPr txBox="1">
            <a:spLocks/>
          </p:cNvSpPr>
          <p:nvPr/>
        </p:nvSpPr>
        <p:spPr>
          <a:xfrm>
            <a:off x="256561" y="867043"/>
            <a:ext cx="5853600" cy="17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2400" b="1" dirty="0" smtClean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Built-in </a:t>
            </a:r>
            <a:r>
              <a:rPr lang="en-US" altLang="zh-TW" sz="2400" b="1" dirty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2 x 10 </a:t>
            </a:r>
            <a:r>
              <a:rPr lang="en-US" altLang="zh-TW" sz="2400" b="1" dirty="0" err="1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GbE</a:t>
            </a:r>
            <a:r>
              <a:rPr lang="en-US" altLang="zh-TW" sz="2400" b="1" dirty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 SFP+ </a:t>
            </a:r>
            <a:r>
              <a:rPr lang="en-US" altLang="zh-TW" sz="2400" b="1" dirty="0" smtClean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ports</a:t>
            </a:r>
          </a:p>
          <a:p>
            <a:pPr marL="342900" indent="-342900"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2400" b="1" dirty="0" smtClean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4 </a:t>
            </a:r>
            <a:r>
              <a:rPr lang="en-US" altLang="zh-TW" sz="2400" b="1" dirty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x </a:t>
            </a:r>
            <a:r>
              <a:rPr lang="en-US" altLang="zh-TW" sz="2400" b="1" dirty="0" err="1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PCIe</a:t>
            </a:r>
            <a:r>
              <a:rPr lang="en-US" altLang="zh-TW" sz="2400" b="1" dirty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 3.0 </a:t>
            </a:r>
            <a:r>
              <a:rPr lang="en-US" altLang="zh-TW" sz="2400" b="1" dirty="0" smtClean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slots</a:t>
            </a:r>
          </a:p>
          <a:p>
            <a:pPr marL="342900" indent="-342900"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2400" b="1" dirty="0" smtClean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6 </a:t>
            </a:r>
            <a:r>
              <a:rPr lang="en-US" altLang="zh-TW" sz="2400" b="1" dirty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x 2.5” SSD bays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620" y="2188889"/>
            <a:ext cx="4993401" cy="2284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 smtClean="0">
                <a:solidFill>
                  <a:schemeClr val="lt1"/>
                </a:solidFill>
                <a:uFillTx/>
                <a:latin typeface="+mn-lt"/>
              </a:rPr>
              <a:t>Dual QNAP OS</a:t>
            </a:r>
            <a:endParaRPr sz="3200" dirty="0">
              <a:uFillTx/>
              <a:latin typeface="+mn-lt"/>
            </a:endParaRPr>
          </a:p>
        </p:txBody>
      </p:sp>
      <p:pic>
        <p:nvPicPr>
          <p:cNvPr id="578" name="Shape 57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39938" y="2664179"/>
            <a:ext cx="3396680" cy="212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Shape 57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086357" y="2902291"/>
            <a:ext cx="3585257" cy="22412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254"/>
          <p:cNvSpPr>
            <a:spLocks noChangeArrowheads="1"/>
          </p:cNvSpPr>
          <p:nvPr/>
        </p:nvSpPr>
        <p:spPr bwMode="auto">
          <a:xfrm>
            <a:off x="1197639" y="3193215"/>
            <a:ext cx="2821650" cy="65659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 defTabSz="4572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800" b="1" dirty="0" smtClean="0">
                <a:uFillTx/>
                <a:latin typeface="+mn-lt"/>
                <a:ea typeface="微軟正黑體" panose="020B0604030504040204" pitchFamily="34" charset="-120"/>
                <a:cs typeface="Gill Sans"/>
                <a:sym typeface="Gill Sans"/>
              </a:rPr>
              <a:t>Application </a:t>
            </a:r>
            <a:br>
              <a:rPr lang="en-US" altLang="zh-TW" sz="1800" b="1" dirty="0" smtClean="0">
                <a:uFillTx/>
                <a:latin typeface="+mn-lt"/>
                <a:ea typeface="微軟正黑體" panose="020B0604030504040204" pitchFamily="34" charset="-120"/>
                <a:cs typeface="Gill Sans"/>
                <a:sym typeface="Gill Sans"/>
              </a:rPr>
            </a:br>
            <a:r>
              <a:rPr lang="en-US" altLang="zh-TW" sz="1800" b="1" dirty="0" smtClean="0">
                <a:uFillTx/>
                <a:latin typeface="+mn-lt"/>
                <a:ea typeface="微軟正黑體" panose="020B0604030504040204" pitchFamily="34" charset="-120"/>
                <a:cs typeface="Gill Sans"/>
                <a:sym typeface="Gill Sans"/>
              </a:rPr>
              <a:t>diversity</a:t>
            </a:r>
            <a:endParaRPr lang="zh-TW" altLang="zh-TW" sz="1800" b="1" dirty="0">
              <a:uFillTx/>
              <a:latin typeface="+mn-lt"/>
              <a:ea typeface="微軟正黑體" panose="020B0604030504040204" pitchFamily="34" charset="-120"/>
              <a:cs typeface="Gill Sans"/>
              <a:sym typeface="Gill Sans"/>
            </a:endParaRPr>
          </a:p>
        </p:txBody>
      </p:sp>
      <p:sp>
        <p:nvSpPr>
          <p:cNvPr id="13" name="Shape 255"/>
          <p:cNvSpPr>
            <a:spLocks noChangeArrowheads="1"/>
          </p:cNvSpPr>
          <p:nvPr/>
        </p:nvSpPr>
        <p:spPr bwMode="auto">
          <a:xfrm>
            <a:off x="6845261" y="3193215"/>
            <a:ext cx="1243930" cy="656590"/>
          </a:xfrm>
          <a:prstGeom prst="rect">
            <a:avLst/>
          </a:prstGeom>
          <a:noFill/>
          <a:ln>
            <a:noFill/>
          </a:ln>
        </p:spPr>
        <p:txBody>
          <a:bodyPr wrap="none" lIns="50800" tIns="50800" rIns="50800" bIns="50800" anchor="ctr">
            <a:spAutoFit/>
          </a:bodyPr>
          <a:lstStyle>
            <a:lvl1pPr defTabSz="4572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r>
              <a:rPr lang="en-US" altLang="zh-TW" sz="1800" b="1" dirty="0" smtClean="0">
                <a:uFillTx/>
                <a:latin typeface="+mn-lt"/>
                <a:ea typeface="微軟正黑體" panose="020B0604030504040204" pitchFamily="34" charset="-120"/>
                <a:cs typeface="Gill Sans"/>
                <a:sym typeface="Gill Sans"/>
              </a:rPr>
              <a:t>Business </a:t>
            </a:r>
          </a:p>
          <a:p>
            <a:pPr algn="r" eaLnBrk="1" hangingPunct="1"/>
            <a:r>
              <a:rPr lang="en-US" altLang="zh-TW" sz="1800" b="1" dirty="0" smtClean="0">
                <a:uFillTx/>
                <a:latin typeface="+mn-lt"/>
                <a:ea typeface="微軟正黑體" panose="020B0604030504040204" pitchFamily="34" charset="-120"/>
                <a:cs typeface="Gill Sans"/>
                <a:sym typeface="Gill Sans"/>
              </a:rPr>
              <a:t>Continuity</a:t>
            </a:r>
            <a:endParaRPr lang="zh-TW" altLang="zh-TW" sz="1800" b="1" dirty="0">
              <a:uFillTx/>
              <a:latin typeface="+mn-lt"/>
              <a:ea typeface="微軟正黑體" panose="020B0604030504040204" pitchFamily="34" charset="-120"/>
              <a:cs typeface="Gill Sans"/>
              <a:sym typeface="Gill Sans"/>
            </a:endParaRPr>
          </a:p>
        </p:txBody>
      </p:sp>
      <p:sp>
        <p:nvSpPr>
          <p:cNvPr id="15" name="Shape 257"/>
          <p:cNvSpPr>
            <a:spLocks noChangeArrowheads="1"/>
          </p:cNvSpPr>
          <p:nvPr/>
        </p:nvSpPr>
        <p:spPr bwMode="auto">
          <a:xfrm>
            <a:off x="3676801" y="2072635"/>
            <a:ext cx="1713360" cy="348813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 defTabSz="4572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1600" b="1" dirty="0" smtClean="0">
                <a:solidFill>
                  <a:srgbClr val="002060"/>
                </a:solidFill>
                <a:uFillTx/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Complementary</a:t>
            </a:r>
            <a:endParaRPr lang="zh-TW" altLang="zh-TW" sz="1600" b="1" dirty="0">
              <a:solidFill>
                <a:srgbClr val="002060"/>
              </a:solidFill>
              <a:uFillTx/>
              <a:latin typeface="+mn-lt"/>
              <a:ea typeface="微軟正黑體" panose="020B0604030504040204" pitchFamily="34" charset="-120"/>
              <a:cs typeface="Gill Sans SemiBold"/>
              <a:sym typeface="Gill Sans SemiBold"/>
            </a:endParaRPr>
          </a:p>
        </p:txBody>
      </p:sp>
      <p:sp>
        <p:nvSpPr>
          <p:cNvPr id="19" name="Shape 108"/>
          <p:cNvSpPr>
            <a:spLocks/>
          </p:cNvSpPr>
          <p:nvPr/>
        </p:nvSpPr>
        <p:spPr>
          <a:xfrm>
            <a:off x="616227" y="1402546"/>
            <a:ext cx="3030986" cy="154908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0" name="Shape 108"/>
          <p:cNvSpPr>
            <a:spLocks/>
          </p:cNvSpPr>
          <p:nvPr/>
        </p:nvSpPr>
        <p:spPr>
          <a:xfrm>
            <a:off x="744568" y="2238569"/>
            <a:ext cx="2735500" cy="60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8" name="Shape 250"/>
          <p:cNvSpPr>
            <a:spLocks/>
          </p:cNvSpPr>
          <p:nvPr/>
        </p:nvSpPr>
        <p:spPr>
          <a:xfrm>
            <a:off x="627176" y="1282249"/>
            <a:ext cx="3045203" cy="1099788"/>
          </a:xfrm>
          <a:prstGeom prst="rect">
            <a:avLst/>
          </a:prstGeom>
          <a:ln w="12700">
            <a:noFill/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TW" altLang="zh-TW" sz="5400" b="1" dirty="0" smtClean="0">
                <a:solidFill>
                  <a:schemeClr val="bg1">
                    <a:lumMod val="95000"/>
                  </a:schemeClr>
                </a:solidFill>
                <a:uFillTx/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QTS</a:t>
            </a:r>
            <a:endParaRPr lang="zh-TW" altLang="zh-TW" sz="5400" b="1" dirty="0">
              <a:solidFill>
                <a:schemeClr val="bg1">
                  <a:lumMod val="95000"/>
                </a:schemeClr>
              </a:solidFill>
              <a:uFillTx/>
              <a:latin typeface="+mn-lt"/>
              <a:ea typeface="微軟正黑體" panose="020B0604030504040204" pitchFamily="34" charset="-120"/>
              <a:cs typeface="Gill Sans SemiBold"/>
              <a:sym typeface="Gill Sans SemiBold"/>
            </a:endParaRPr>
          </a:p>
        </p:txBody>
      </p:sp>
      <p:sp>
        <p:nvSpPr>
          <p:cNvPr id="25" name="Shape 108"/>
          <p:cNvSpPr>
            <a:spLocks/>
          </p:cNvSpPr>
          <p:nvPr/>
        </p:nvSpPr>
        <p:spPr>
          <a:xfrm>
            <a:off x="5427400" y="1406280"/>
            <a:ext cx="3030986" cy="154908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6" name="Shape 108"/>
          <p:cNvSpPr>
            <a:spLocks/>
          </p:cNvSpPr>
          <p:nvPr/>
        </p:nvSpPr>
        <p:spPr>
          <a:xfrm>
            <a:off x="5555741" y="2242303"/>
            <a:ext cx="2735500" cy="60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7" name="Shape 250"/>
          <p:cNvSpPr>
            <a:spLocks/>
          </p:cNvSpPr>
          <p:nvPr/>
        </p:nvSpPr>
        <p:spPr>
          <a:xfrm>
            <a:off x="5546008" y="2392852"/>
            <a:ext cx="2771984" cy="361125"/>
          </a:xfrm>
          <a:prstGeom prst="rect">
            <a:avLst/>
          </a:prstGeom>
          <a:ln w="12700">
            <a:noFill/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zh-TW" sz="1400" b="1" dirty="0" smtClean="0">
                <a:solidFill>
                  <a:srgbClr val="00B0F0"/>
                </a:solidFill>
                <a:uFillTx/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Q</a:t>
            </a:r>
            <a:r>
              <a:rPr lang="en-US" altLang="zh-TW" sz="1400" b="1" dirty="0" smtClean="0">
                <a:uFillTx/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NAP</a:t>
            </a:r>
            <a:r>
              <a:rPr lang="en-US" altLang="zh-TW" sz="1400" b="1" dirty="0" smtClean="0">
                <a:solidFill>
                  <a:srgbClr val="002060"/>
                </a:solidFill>
                <a:uFillTx/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 </a:t>
            </a:r>
            <a:r>
              <a:rPr lang="en-US" altLang="zh-TW" sz="1400" b="1" dirty="0" smtClean="0">
                <a:solidFill>
                  <a:srgbClr val="00B0F0"/>
                </a:solidFill>
                <a:uFillTx/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E</a:t>
            </a:r>
            <a:r>
              <a:rPr lang="en-US" altLang="zh-TW" sz="1400" b="1" dirty="0" smtClean="0">
                <a:uFillTx/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nterprise</a:t>
            </a:r>
            <a:r>
              <a:rPr lang="en-US" altLang="zh-TW" sz="1400" b="1" dirty="0" smtClean="0">
                <a:solidFill>
                  <a:srgbClr val="002060"/>
                </a:solidFill>
                <a:uFillTx/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 </a:t>
            </a:r>
            <a:r>
              <a:rPr lang="en-US" altLang="zh-TW" sz="1400" b="1" dirty="0" smtClean="0">
                <a:uFillTx/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NAS</a:t>
            </a:r>
            <a:r>
              <a:rPr lang="en-US" altLang="zh-TW" sz="1400" b="1" dirty="0" smtClean="0">
                <a:solidFill>
                  <a:srgbClr val="002060"/>
                </a:solidFill>
                <a:uFillTx/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 </a:t>
            </a:r>
            <a:r>
              <a:rPr lang="en-US" altLang="zh-TW" sz="1400" b="1" dirty="0" smtClean="0">
                <a:solidFill>
                  <a:srgbClr val="00B0F0"/>
                </a:solidFill>
                <a:uFillTx/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S</a:t>
            </a:r>
            <a:r>
              <a:rPr lang="en-US" altLang="zh-TW" sz="1400" b="1" dirty="0" smtClean="0">
                <a:uFillTx/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ystem</a:t>
            </a:r>
            <a:endParaRPr lang="zh-TW" altLang="zh-TW" sz="1400" b="1" dirty="0">
              <a:uFillTx/>
              <a:latin typeface="+mn-lt"/>
              <a:ea typeface="微軟正黑體" panose="020B0604030504040204" pitchFamily="34" charset="-120"/>
              <a:cs typeface="Gill Sans Light"/>
              <a:sym typeface="Gill Sans Light"/>
            </a:endParaRPr>
          </a:p>
        </p:txBody>
      </p:sp>
      <p:sp>
        <p:nvSpPr>
          <p:cNvPr id="28" name="Shape 250"/>
          <p:cNvSpPr>
            <a:spLocks/>
          </p:cNvSpPr>
          <p:nvPr/>
        </p:nvSpPr>
        <p:spPr>
          <a:xfrm>
            <a:off x="5427465" y="1286829"/>
            <a:ext cx="3045203" cy="1099788"/>
          </a:xfrm>
          <a:prstGeom prst="rect">
            <a:avLst/>
          </a:prstGeom>
          <a:ln w="12700">
            <a:noFill/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zh-TW" sz="5400" b="1" dirty="0" smtClean="0">
                <a:solidFill>
                  <a:schemeClr val="bg1">
                    <a:lumMod val="95000"/>
                  </a:schemeClr>
                </a:solidFill>
                <a:uFillTx/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QES</a:t>
            </a:r>
            <a:endParaRPr lang="zh-TW" altLang="zh-TW" sz="5400" b="1" dirty="0">
              <a:solidFill>
                <a:schemeClr val="bg1">
                  <a:lumMod val="95000"/>
                </a:schemeClr>
              </a:solidFill>
              <a:uFillTx/>
              <a:latin typeface="+mn-lt"/>
              <a:ea typeface="微軟正黑體" panose="020B0604030504040204" pitchFamily="34" charset="-120"/>
              <a:cs typeface="Gill Sans SemiBold"/>
              <a:sym typeface="Gill Sans SemiBold"/>
            </a:endParaRPr>
          </a:p>
        </p:txBody>
      </p:sp>
      <p:sp>
        <p:nvSpPr>
          <p:cNvPr id="18" name="Shape 250"/>
          <p:cNvSpPr>
            <a:spLocks/>
          </p:cNvSpPr>
          <p:nvPr/>
        </p:nvSpPr>
        <p:spPr>
          <a:xfrm>
            <a:off x="752920" y="2384266"/>
            <a:ext cx="2771984" cy="337336"/>
          </a:xfrm>
          <a:prstGeom prst="rect">
            <a:avLst/>
          </a:prstGeom>
          <a:ln w="12700">
            <a:noFill/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zh-TW" sz="1400" b="1" dirty="0" smtClean="0">
                <a:solidFill>
                  <a:srgbClr val="00B0F0"/>
                </a:solidFill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Q</a:t>
            </a:r>
            <a:r>
              <a:rPr lang="en-US" altLang="zh-TW" sz="1400" b="1" dirty="0" smtClean="0"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NAP </a:t>
            </a:r>
            <a:r>
              <a:rPr lang="en-US" altLang="zh-TW" sz="1400" b="1" dirty="0" smtClean="0">
                <a:solidFill>
                  <a:srgbClr val="00B0F0"/>
                </a:solidFill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T</a:t>
            </a:r>
            <a:r>
              <a:rPr lang="en-US" altLang="zh-TW" sz="1400" b="1" dirty="0" smtClean="0"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urbo NAS </a:t>
            </a:r>
            <a:r>
              <a:rPr lang="en-US" altLang="zh-TW" sz="1400" b="1" dirty="0" smtClean="0">
                <a:solidFill>
                  <a:srgbClr val="00B0F0"/>
                </a:solidFill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S</a:t>
            </a:r>
            <a:r>
              <a:rPr lang="en-US" altLang="zh-TW" sz="1400" b="1" dirty="0" smtClean="0"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ystem</a:t>
            </a:r>
          </a:p>
        </p:txBody>
      </p:sp>
      <p:cxnSp>
        <p:nvCxnSpPr>
          <p:cNvPr id="23" name="肘形接點 22"/>
          <p:cNvCxnSpPr/>
          <p:nvPr/>
        </p:nvCxnSpPr>
        <p:spPr>
          <a:xfrm>
            <a:off x="3709116" y="2466303"/>
            <a:ext cx="1667814" cy="1"/>
          </a:xfrm>
          <a:prstGeom prst="bentConnector3">
            <a:avLst>
              <a:gd name="adj1" fmla="val 50000"/>
            </a:avLst>
          </a:prstGeom>
          <a:ln w="57150">
            <a:solidFill>
              <a:srgbClr val="0070C0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標題 8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>
                <a:uFillTx/>
                <a:latin typeface="+mj-lt"/>
              </a:rPr>
              <a:t>What‘s inside a server room ?</a:t>
            </a:r>
            <a:endParaRPr lang="zh-TW" altLang="en-US" dirty="0">
              <a:uFillTx/>
              <a:latin typeface="+mj-lt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1181342" y="704325"/>
            <a:ext cx="7145619" cy="4196474"/>
            <a:chOff x="1496293" y="846257"/>
            <a:chExt cx="6515717" cy="3826545"/>
          </a:xfrm>
        </p:grpSpPr>
        <p:pic>
          <p:nvPicPr>
            <p:cNvPr id="84" name="圖片 83" descr="VDI-architecture---VMware-Horizon-View_no-wor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6293" y="846257"/>
              <a:ext cx="6471047" cy="3826545"/>
            </a:xfrm>
            <a:prstGeom prst="rect">
              <a:avLst/>
            </a:prstGeom>
          </p:spPr>
        </p:pic>
        <p:sp>
          <p:nvSpPr>
            <p:cNvPr id="85" name="Shape 136"/>
            <p:cNvSpPr>
              <a:spLocks/>
            </p:cNvSpPr>
            <p:nvPr/>
          </p:nvSpPr>
          <p:spPr>
            <a:xfrm>
              <a:off x="3250412" y="3670996"/>
              <a:ext cx="648000" cy="486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CRM</a:t>
              </a:r>
              <a:endParaRPr sz="1000" b="1" dirty="0">
                <a:uFillTx/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server</a:t>
              </a:r>
              <a:endParaRPr sz="1000" b="1" i="0" u="none" strike="noStrike" cap="none" dirty="0">
                <a:solidFill>
                  <a:srgbClr val="000000"/>
                </a:solidFill>
                <a:uFillTx/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86" name="Shape 139"/>
            <p:cNvSpPr>
              <a:spLocks/>
            </p:cNvSpPr>
            <p:nvPr/>
          </p:nvSpPr>
          <p:spPr>
            <a:xfrm>
              <a:off x="2218189" y="2571477"/>
              <a:ext cx="702000" cy="378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SQL</a:t>
              </a:r>
              <a:endParaRPr sz="1000" b="1" dirty="0">
                <a:uFillTx/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Database</a:t>
              </a:r>
              <a:endParaRPr sz="1000" b="1" dirty="0">
                <a:uFillTx/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Server</a:t>
              </a:r>
              <a:endParaRPr sz="1000" b="1" i="0" u="none" strike="noStrike" cap="none" dirty="0">
                <a:solidFill>
                  <a:srgbClr val="000000"/>
                </a:solidFill>
                <a:uFillTx/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87" name="Shape 143"/>
            <p:cNvSpPr>
              <a:spLocks/>
            </p:cNvSpPr>
            <p:nvPr/>
          </p:nvSpPr>
          <p:spPr>
            <a:xfrm>
              <a:off x="4406904" y="2527747"/>
              <a:ext cx="540000" cy="378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dk1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EIP</a:t>
              </a:r>
              <a:endParaRPr sz="1000" b="1" i="0" u="none" strike="noStrike" cap="none" dirty="0">
                <a:solidFill>
                  <a:schemeClr val="dk1"/>
                </a:solidFill>
                <a:uFillTx/>
                <a:latin typeface="+mj-lt"/>
                <a:ea typeface="微軟正黑體" pitchFamily="34" charset="-12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dk1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Server</a:t>
              </a:r>
              <a:endParaRPr sz="1000" b="1" dirty="0">
                <a:uFillTx/>
                <a:latin typeface="+mj-lt"/>
                <a:ea typeface="微軟正黑體" pitchFamily="34" charset="-120"/>
              </a:endParaRPr>
            </a:p>
          </p:txBody>
        </p:sp>
        <p:sp>
          <p:nvSpPr>
            <p:cNvPr id="88" name="Shape 149"/>
            <p:cNvSpPr>
              <a:spLocks/>
            </p:cNvSpPr>
            <p:nvPr/>
          </p:nvSpPr>
          <p:spPr>
            <a:xfrm>
              <a:off x="1511430" y="3691565"/>
              <a:ext cx="916314" cy="378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Domain </a:t>
              </a:r>
              <a:endParaRPr sz="1000" b="1" dirty="0">
                <a:uFillTx/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Controller</a:t>
              </a:r>
              <a:endParaRPr sz="1000" b="1" i="0" u="none" strike="noStrike" cap="none" dirty="0">
                <a:solidFill>
                  <a:srgbClr val="000000"/>
                </a:solidFill>
                <a:uFillTx/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89" name="Shape 159"/>
            <p:cNvSpPr>
              <a:spLocks/>
            </p:cNvSpPr>
            <p:nvPr/>
          </p:nvSpPr>
          <p:spPr>
            <a:xfrm>
              <a:off x="5168837" y="3691565"/>
              <a:ext cx="540000" cy="378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 err="1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ESXi</a:t>
              </a:r>
              <a:endParaRPr sz="1000" b="1" dirty="0">
                <a:uFillTx/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hosts</a:t>
              </a:r>
              <a:endParaRPr sz="1000" b="1" dirty="0">
                <a:uFillTx/>
                <a:latin typeface="+mj-lt"/>
                <a:ea typeface="微軟正黑體" pitchFamily="34" charset="-120"/>
              </a:endParaRPr>
            </a:p>
          </p:txBody>
        </p:sp>
        <p:sp>
          <p:nvSpPr>
            <p:cNvPr id="90" name="Shape 162"/>
            <p:cNvSpPr>
              <a:spLocks/>
            </p:cNvSpPr>
            <p:nvPr/>
          </p:nvSpPr>
          <p:spPr>
            <a:xfrm>
              <a:off x="6499710" y="1834177"/>
              <a:ext cx="843671" cy="540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Virtual</a:t>
              </a:r>
              <a:endParaRPr sz="1000" b="1" dirty="0">
                <a:uFillTx/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Server</a:t>
              </a:r>
              <a:endParaRPr sz="1000" b="1" dirty="0">
                <a:uFillTx/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Desktop</a:t>
              </a:r>
              <a:endParaRPr sz="1000" b="1" i="0" u="none" strike="noStrike" cap="none" dirty="0">
                <a:solidFill>
                  <a:srgbClr val="000000"/>
                </a:solidFill>
                <a:uFillTx/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91" name="Shape 163"/>
            <p:cNvSpPr>
              <a:spLocks/>
            </p:cNvSpPr>
            <p:nvPr/>
          </p:nvSpPr>
          <p:spPr>
            <a:xfrm>
              <a:off x="4195636" y="3763003"/>
              <a:ext cx="702000" cy="378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 err="1">
                  <a:solidFill>
                    <a:schemeClr val="tx1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vCenter</a:t>
              </a:r>
              <a:endParaRPr sz="1000" b="1" i="0" u="none" strike="noStrike" cap="none" dirty="0">
                <a:solidFill>
                  <a:schemeClr val="tx1"/>
                </a:solidFill>
                <a:uFillTx/>
                <a:latin typeface="+mj-lt"/>
                <a:ea typeface="微軟正黑體" pitchFamily="34" charset="-12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tx1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Server</a:t>
              </a:r>
              <a:endParaRPr sz="1000" b="1" dirty="0">
                <a:solidFill>
                  <a:schemeClr val="tx1"/>
                </a:solidFill>
                <a:uFillTx/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1000" b="1" i="0" u="none" strike="noStrike" cap="none" dirty="0">
                <a:solidFill>
                  <a:srgbClr val="7F7F7F"/>
                </a:solidFill>
                <a:uFillTx/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92" name="Shape 169"/>
            <p:cNvSpPr>
              <a:spLocks/>
            </p:cNvSpPr>
            <p:nvPr/>
          </p:nvSpPr>
          <p:spPr>
            <a:xfrm>
              <a:off x="6642586" y="2334243"/>
              <a:ext cx="571504" cy="35719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>
                      <a:lumMod val="95000"/>
                    </a:schemeClr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View </a:t>
              </a:r>
              <a:endParaRPr lang="en-US" sz="1000" b="1" i="0" u="none" strike="noStrike" cap="none" dirty="0" smtClean="0">
                <a:solidFill>
                  <a:schemeClr val="bg1">
                    <a:lumMod val="95000"/>
                  </a:schemeClr>
                </a:solidFill>
                <a:uFillTx/>
                <a:latin typeface="+mj-lt"/>
                <a:ea typeface="微軟正黑體" pitchFamily="34" charset="-12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 smtClean="0">
                  <a:solidFill>
                    <a:schemeClr val="bg1">
                      <a:lumMod val="95000"/>
                    </a:schemeClr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Agent</a:t>
              </a:r>
              <a:endParaRPr sz="1600" b="1" dirty="0">
                <a:solidFill>
                  <a:schemeClr val="bg1">
                    <a:lumMod val="95000"/>
                  </a:schemeClr>
                </a:solidFill>
                <a:uFillTx/>
                <a:latin typeface="+mj-lt"/>
                <a:ea typeface="微軟正黑體" pitchFamily="34" charset="-120"/>
              </a:endParaRPr>
            </a:p>
          </p:txBody>
        </p:sp>
        <p:sp>
          <p:nvSpPr>
            <p:cNvPr id="93" name="Shape 171"/>
            <p:cNvSpPr>
              <a:spLocks/>
            </p:cNvSpPr>
            <p:nvPr/>
          </p:nvSpPr>
          <p:spPr>
            <a:xfrm>
              <a:off x="5999644" y="1762739"/>
              <a:ext cx="500066" cy="28575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00" b="1" i="0" u="none" strike="noStrike" cap="none" dirty="0" smtClean="0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                     RDP </a:t>
              </a:r>
              <a:endParaRPr sz="1000" b="1" dirty="0">
                <a:uFillTx/>
                <a:latin typeface="+mj-lt"/>
                <a:ea typeface="微軟正黑體" pitchFamily="34" charset="-120"/>
              </a:endParaRPr>
            </a:p>
          </p:txBody>
        </p:sp>
        <p:sp>
          <p:nvSpPr>
            <p:cNvPr id="94" name="Shape 174"/>
            <p:cNvSpPr>
              <a:spLocks/>
            </p:cNvSpPr>
            <p:nvPr/>
          </p:nvSpPr>
          <p:spPr>
            <a:xfrm>
              <a:off x="3322619" y="2491185"/>
              <a:ext cx="648000" cy="486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ERP</a:t>
              </a:r>
              <a:endParaRPr sz="1000" b="1" dirty="0">
                <a:uFillTx/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Server</a:t>
              </a:r>
              <a:endParaRPr sz="1000" b="1" i="0" u="none" strike="noStrike" cap="none" dirty="0">
                <a:solidFill>
                  <a:srgbClr val="000000"/>
                </a:solidFill>
                <a:uFillTx/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95" name="Shape 175"/>
            <p:cNvSpPr>
              <a:spLocks/>
            </p:cNvSpPr>
            <p:nvPr/>
          </p:nvSpPr>
          <p:spPr>
            <a:xfrm>
              <a:off x="5285264" y="1405549"/>
              <a:ext cx="642942" cy="3414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>
                      <a:lumMod val="95000"/>
                    </a:schemeClr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View </a:t>
              </a:r>
              <a:endParaRPr sz="1600" b="1" dirty="0">
                <a:solidFill>
                  <a:schemeClr val="bg1">
                    <a:lumMod val="95000"/>
                  </a:schemeClr>
                </a:solidFill>
                <a:uFillTx/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>
                      <a:lumMod val="95000"/>
                    </a:schemeClr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Client</a:t>
              </a:r>
              <a:endParaRPr sz="1600" b="1" dirty="0">
                <a:solidFill>
                  <a:schemeClr val="bg1">
                    <a:lumMod val="95000"/>
                  </a:schemeClr>
                </a:solidFill>
                <a:uFillTx/>
                <a:latin typeface="+mj-lt"/>
                <a:ea typeface="微軟正黑體" pitchFamily="34" charset="-120"/>
              </a:endParaRPr>
            </a:p>
          </p:txBody>
        </p:sp>
        <p:sp>
          <p:nvSpPr>
            <p:cNvPr id="96" name="Shape 176"/>
            <p:cNvSpPr>
              <a:spLocks/>
            </p:cNvSpPr>
            <p:nvPr/>
          </p:nvSpPr>
          <p:spPr>
            <a:xfrm>
              <a:off x="6499710" y="3763003"/>
              <a:ext cx="1512300" cy="294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rgbClr val="00206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ES1640dc v2</a:t>
              </a:r>
              <a:endParaRPr sz="1400" b="1" i="0" u="none" strike="noStrike" cap="none" dirty="0">
                <a:solidFill>
                  <a:srgbClr val="002060"/>
                </a:solidFill>
                <a:uFillTx/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97" name="Shape 196"/>
            <p:cNvSpPr>
              <a:spLocks/>
            </p:cNvSpPr>
            <p:nvPr/>
          </p:nvSpPr>
          <p:spPr>
            <a:xfrm>
              <a:off x="3181095" y="1486082"/>
              <a:ext cx="1019700" cy="2121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Client Devices</a:t>
              </a:r>
              <a:endParaRPr sz="1000" b="1" i="0" u="none" strike="noStrike" cap="none" dirty="0">
                <a:solidFill>
                  <a:srgbClr val="000000"/>
                </a:solidFill>
                <a:uFillTx/>
                <a:latin typeface="+mj-lt"/>
                <a:ea typeface="微軟正黑體" pitchFamily="34" charset="-120"/>
                <a:sym typeface="Arial"/>
              </a:endParaRPr>
            </a:p>
          </p:txBody>
        </p:sp>
        <p:cxnSp>
          <p:nvCxnSpPr>
            <p:cNvPr id="98" name="Shape 201"/>
            <p:cNvCxnSpPr/>
            <p:nvPr/>
          </p:nvCxnSpPr>
          <p:spPr>
            <a:xfrm rot="10800000">
              <a:off x="5540021" y="3197202"/>
              <a:ext cx="5100" cy="18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FDA73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9" name="Shape 171"/>
            <p:cNvSpPr>
              <a:spLocks/>
            </p:cNvSpPr>
            <p:nvPr/>
          </p:nvSpPr>
          <p:spPr>
            <a:xfrm>
              <a:off x="5213826" y="1977053"/>
              <a:ext cx="785818" cy="35719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00" b="1" i="0" u="none" strike="noStrike" cap="none" dirty="0" err="1" smtClean="0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PCoIP</a:t>
              </a:r>
              <a:endParaRPr sz="1000" b="1" i="0" u="none" strike="noStrike" cap="none" dirty="0">
                <a:solidFill>
                  <a:srgbClr val="000000"/>
                </a:solidFill>
                <a:uFillTx/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100" name="Shape 171"/>
            <p:cNvSpPr>
              <a:spLocks/>
            </p:cNvSpPr>
            <p:nvPr/>
          </p:nvSpPr>
          <p:spPr>
            <a:xfrm>
              <a:off x="6142520" y="2691433"/>
              <a:ext cx="928694" cy="28575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900"/>
              </a:pPr>
              <a:r>
                <a:rPr lang="en-US" sz="1050" b="1" i="0" u="none" strike="noStrike" cap="none" dirty="0" smtClean="0">
                  <a:solidFill>
                    <a:srgbClr val="000000"/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                     </a:t>
              </a:r>
              <a:r>
                <a:rPr lang="en-US" sz="1050" b="1" dirty="0" smtClean="0">
                  <a:uFillTx/>
                  <a:latin typeface="+mj-lt"/>
                  <a:ea typeface="微軟正黑體" pitchFamily="34" charset="-120"/>
                </a:rPr>
                <a:t>Desktop OS</a:t>
              </a:r>
              <a:endParaRPr lang="en-US" sz="1050" b="1" dirty="0">
                <a:uFillTx/>
                <a:latin typeface="+mj-lt"/>
                <a:ea typeface="微軟正黑體" pitchFamily="34" charset="-120"/>
              </a:endParaRPr>
            </a:p>
          </p:txBody>
        </p:sp>
        <p:sp>
          <p:nvSpPr>
            <p:cNvPr id="101" name="Shape 175"/>
            <p:cNvSpPr>
              <a:spLocks/>
            </p:cNvSpPr>
            <p:nvPr/>
          </p:nvSpPr>
          <p:spPr>
            <a:xfrm>
              <a:off x="2427744" y="4191631"/>
              <a:ext cx="714380" cy="3414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 dirty="0">
                  <a:solidFill>
                    <a:schemeClr val="bg1">
                      <a:lumMod val="95000"/>
                    </a:schemeClr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View </a:t>
              </a:r>
              <a:endParaRPr b="1" dirty="0">
                <a:solidFill>
                  <a:schemeClr val="bg1">
                    <a:lumMod val="95000"/>
                  </a:schemeClr>
                </a:solidFill>
                <a:uFillTx/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 dirty="0" smtClean="0">
                  <a:solidFill>
                    <a:schemeClr val="bg1">
                      <a:lumMod val="95000"/>
                    </a:schemeClr>
                  </a:solidFill>
                  <a:uFillTx/>
                  <a:latin typeface="+mj-lt"/>
                  <a:ea typeface="微軟正黑體" pitchFamily="34" charset="-120"/>
                  <a:sym typeface="Arial"/>
                </a:rPr>
                <a:t>Agent</a:t>
              </a:r>
              <a:endParaRPr b="1" dirty="0">
                <a:solidFill>
                  <a:schemeClr val="bg1">
                    <a:lumMod val="95000"/>
                  </a:schemeClr>
                </a:solidFill>
                <a:uFillTx/>
                <a:latin typeface="+mj-lt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uFillTx/>
                <a:latin typeface="+mn-lt"/>
              </a:rPr>
              <a:t>ES1640dc v2</a:t>
            </a:r>
            <a:endParaRPr sz="3200" dirty="0">
              <a:solidFill>
                <a:schemeClr val="lt1"/>
              </a:solidFill>
              <a:uFillTx/>
              <a:latin typeface="+mn-lt"/>
            </a:endParaRPr>
          </a:p>
        </p:txBody>
      </p:sp>
      <p:sp>
        <p:nvSpPr>
          <p:cNvPr id="585" name="Shape 585"/>
          <p:cNvSpPr txBox="1">
            <a:spLocks/>
          </p:cNvSpPr>
          <p:nvPr/>
        </p:nvSpPr>
        <p:spPr>
          <a:xfrm>
            <a:off x="4993875" y="3783550"/>
            <a:ext cx="55767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uFillTx/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9" name="圓角矩形 8"/>
          <p:cNvSpPr>
            <a:spLocks/>
          </p:cNvSpPr>
          <p:nvPr/>
        </p:nvSpPr>
        <p:spPr>
          <a:xfrm>
            <a:off x="4571999" y="1679573"/>
            <a:ext cx="4101833" cy="2277432"/>
          </a:xfrm>
          <a:prstGeom prst="roundRect">
            <a:avLst>
              <a:gd name="adj" fmla="val 11233"/>
            </a:avLst>
          </a:prstGeom>
          <a:solidFill>
            <a:srgbClr val="41BEC8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uFillTx/>
            </a:endParaRPr>
          </a:p>
        </p:txBody>
      </p:sp>
      <p:sp>
        <p:nvSpPr>
          <p:cNvPr id="10" name="＞形箭號 9"/>
          <p:cNvSpPr>
            <a:spLocks/>
          </p:cNvSpPr>
          <p:nvPr/>
        </p:nvSpPr>
        <p:spPr>
          <a:xfrm>
            <a:off x="4687451" y="2321354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  <a:uFillTx/>
            </a:endParaRPr>
          </a:p>
        </p:txBody>
      </p:sp>
      <p:sp>
        <p:nvSpPr>
          <p:cNvPr id="11" name="＞形箭號 10"/>
          <p:cNvSpPr>
            <a:spLocks/>
          </p:cNvSpPr>
          <p:nvPr/>
        </p:nvSpPr>
        <p:spPr>
          <a:xfrm>
            <a:off x="4699026" y="2776719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  <a:uFillTx/>
            </a:endParaRPr>
          </a:p>
        </p:txBody>
      </p:sp>
      <p:sp>
        <p:nvSpPr>
          <p:cNvPr id="12" name="圓角矩形 11"/>
          <p:cNvSpPr>
            <a:spLocks/>
          </p:cNvSpPr>
          <p:nvPr/>
        </p:nvSpPr>
        <p:spPr>
          <a:xfrm>
            <a:off x="4572000" y="1571618"/>
            <a:ext cx="4101836" cy="538926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altLang="zh-TW" sz="2400" b="1" dirty="0" smtClean="0">
                <a:solidFill>
                  <a:schemeClr val="bg1"/>
                </a:solidFill>
                <a:uFillTx/>
                <a:ea typeface="Microsoft JhengHei"/>
                <a:cs typeface="Microsoft JhengHei"/>
                <a:sym typeface="Microsoft JhengHei"/>
              </a:rPr>
              <a:t>Specification</a:t>
            </a:r>
            <a:endParaRPr lang="zh-TW" altLang="zh-TW" sz="2400" b="1" dirty="0">
              <a:solidFill>
                <a:schemeClr val="bg1"/>
              </a:solidFill>
              <a:uFillTx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Shape 515"/>
          <p:cNvSpPr txBox="1">
            <a:spLocks/>
          </p:cNvSpPr>
          <p:nvPr/>
        </p:nvSpPr>
        <p:spPr>
          <a:xfrm>
            <a:off x="957892" y="1643056"/>
            <a:ext cx="24705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ES1640dc v2</a:t>
            </a:r>
            <a:endParaRPr lang="en-US" sz="2800" b="1" dirty="0">
              <a:solidFill>
                <a:srgbClr val="002060"/>
              </a:solidFill>
              <a:uFillTx/>
              <a:latin typeface="+mn-lt"/>
              <a:ea typeface="微軟正黑體" pitchFamily="34" charset="-120"/>
            </a:endParaRPr>
          </a:p>
        </p:txBody>
      </p:sp>
      <p:sp>
        <p:nvSpPr>
          <p:cNvPr id="14" name="Shape 516"/>
          <p:cNvSpPr txBox="1">
            <a:spLocks/>
          </p:cNvSpPr>
          <p:nvPr/>
        </p:nvSpPr>
        <p:spPr>
          <a:xfrm>
            <a:off x="5041942" y="2143121"/>
            <a:ext cx="3744900" cy="1751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1200"/>
              </a:spcBef>
              <a:buClr>
                <a:srgbClr val="002060"/>
              </a:buClr>
              <a:buSzPts val="2000"/>
            </a:pPr>
            <a:r>
              <a:rPr lang="en-US" sz="18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3U </a:t>
            </a:r>
            <a:r>
              <a:rPr lang="en-US" altLang="zh-TW" sz="18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rack mount</a:t>
            </a:r>
            <a:endParaRPr lang="zh-TW" altLang="en-US" sz="1800" b="1" dirty="0" smtClean="0">
              <a:solidFill>
                <a:srgbClr val="002060"/>
              </a:solidFill>
              <a:uFillTx/>
              <a:latin typeface="+mn-lt"/>
              <a:ea typeface="微軟正黑體" pitchFamily="34" charset="-120"/>
            </a:endParaRPr>
          </a:p>
          <a:p>
            <a:pPr marL="342900" lvl="0" indent="-342900">
              <a:spcBef>
                <a:spcPts val="1200"/>
              </a:spcBef>
              <a:buClr>
                <a:srgbClr val="002060"/>
              </a:buClr>
              <a:buSzPts val="2000"/>
            </a:pPr>
            <a:r>
              <a:rPr lang="en-US" sz="1800" b="1" dirty="0" smtClean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</a:rPr>
              <a:t>16 x 3.5” </a:t>
            </a:r>
            <a:r>
              <a:rPr lang="en-US" sz="18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SAS 12Gb/s </a:t>
            </a:r>
            <a:r>
              <a:rPr lang="en-US" altLang="zh-TW" sz="18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Disk/SSD</a:t>
            </a:r>
            <a:endParaRPr lang="zh-TW" altLang="en-US" sz="1800" b="1" dirty="0" smtClean="0">
              <a:solidFill>
                <a:srgbClr val="002060"/>
              </a:solidFill>
              <a:uFillTx/>
              <a:latin typeface="+mn-lt"/>
              <a:ea typeface="微軟正黑體" pitchFamily="34" charset="-120"/>
            </a:endParaRPr>
          </a:p>
          <a:p>
            <a:pPr marL="342900" lvl="0" indent="-342900">
              <a:spcBef>
                <a:spcPts val="1200"/>
              </a:spcBef>
              <a:buClr>
                <a:srgbClr val="002060"/>
              </a:buClr>
              <a:buSzPts val="2000"/>
            </a:pPr>
            <a:r>
              <a:rPr lang="en-US" altLang="zh-TW" sz="18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Dual Controller</a:t>
            </a:r>
            <a:endParaRPr lang="zh-TW" altLang="en-US" sz="1800" b="1" dirty="0">
              <a:solidFill>
                <a:srgbClr val="002060"/>
              </a:solidFill>
              <a:uFillTx/>
              <a:latin typeface="+mn-lt"/>
              <a:ea typeface="微軟正黑體" pitchFamily="34" charset="-120"/>
            </a:endParaRPr>
          </a:p>
        </p:txBody>
      </p:sp>
      <p:sp>
        <p:nvSpPr>
          <p:cNvPr id="15" name="Shape 517"/>
          <p:cNvSpPr txBox="1">
            <a:spLocks/>
          </p:cNvSpPr>
          <p:nvPr/>
        </p:nvSpPr>
        <p:spPr>
          <a:xfrm>
            <a:off x="931579" y="2103503"/>
            <a:ext cx="3387460" cy="46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  <a:spcAft>
                <a:spcPts val="1600"/>
              </a:spcAft>
            </a:pPr>
            <a:r>
              <a:rPr lang="en-US" altLang="zh-TW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Verdana"/>
              </a:rPr>
              <a:t>Best </a:t>
            </a:r>
            <a:r>
              <a:rPr lang="en-US" altLang="zh-TW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Verdana"/>
              </a:rPr>
              <a:t>Choice </a:t>
            </a:r>
            <a:r>
              <a:rPr lang="en-US" altLang="zh-TW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Verdana"/>
              </a:rPr>
              <a:t>for Non-stop </a:t>
            </a:r>
            <a:r>
              <a:rPr lang="en-US" altLang="zh-TW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Verdana"/>
              </a:rPr>
              <a:t>Service</a:t>
            </a:r>
            <a:endParaRPr b="1" dirty="0">
              <a:solidFill>
                <a:srgbClr val="002060"/>
              </a:solidFill>
              <a:uFillTx/>
              <a:latin typeface="+mn-lt"/>
              <a:ea typeface="微軟正黑體" pitchFamily="34" charset="-120"/>
              <a:cs typeface="Verdana"/>
            </a:endParaRPr>
          </a:p>
        </p:txBody>
      </p:sp>
      <p:sp>
        <p:nvSpPr>
          <p:cNvPr id="17" name="＞形箭號 16"/>
          <p:cNvSpPr>
            <a:spLocks/>
          </p:cNvSpPr>
          <p:nvPr/>
        </p:nvSpPr>
        <p:spPr>
          <a:xfrm>
            <a:off x="4690946" y="3195097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  <a:uFillTx/>
            </a:endParaRPr>
          </a:p>
        </p:txBody>
      </p:sp>
      <p:sp>
        <p:nvSpPr>
          <p:cNvPr id="18" name="Shape 83"/>
          <p:cNvSpPr>
            <a:spLocks/>
          </p:cNvSpPr>
          <p:nvPr/>
        </p:nvSpPr>
        <p:spPr>
          <a:xfrm rot="16200000">
            <a:off x="204911" y="3429524"/>
            <a:ext cx="540828" cy="540826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9" name="Shape 83"/>
          <p:cNvSpPr>
            <a:spLocks/>
          </p:cNvSpPr>
          <p:nvPr/>
        </p:nvSpPr>
        <p:spPr>
          <a:xfrm rot="5400000">
            <a:off x="3643305" y="1571619"/>
            <a:ext cx="540828" cy="540826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22" name="圖片 21" descr="ES1640dc v2_Front.png"/>
          <p:cNvPicPr>
            <a:picLocks noChangeAspect="1"/>
          </p:cNvPicPr>
          <p:nvPr/>
        </p:nvPicPr>
        <p:blipFill>
          <a:blip r:embed="rId3"/>
          <a:srcRect t="23007" b="21568"/>
          <a:stretch>
            <a:fillRect/>
          </a:stretch>
        </p:blipFill>
        <p:spPr>
          <a:xfrm>
            <a:off x="531457" y="2414789"/>
            <a:ext cx="3612334" cy="1251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552"/>
          <p:cNvPicPr preferRelativeResize="0"/>
          <p:nvPr/>
        </p:nvPicPr>
        <p:blipFill>
          <a:blip r:embed="rId3"/>
          <a:srcRect b="5629"/>
          <a:stretch>
            <a:fillRect/>
          </a:stretch>
        </p:blipFill>
        <p:spPr>
          <a:xfrm>
            <a:off x="3277673" y="2699430"/>
            <a:ext cx="5576700" cy="199756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Shape 594"/>
          <p:cNvSpPr txBox="1">
            <a:spLocks noGrp="1"/>
          </p:cNvSpPr>
          <p:nvPr>
            <p:ph type="title"/>
          </p:nvPr>
        </p:nvSpPr>
        <p:spPr>
          <a:xfrm>
            <a:off x="366713" y="156207"/>
            <a:ext cx="8410500" cy="6655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uFillTx/>
                <a:latin typeface="+mn-lt"/>
              </a:rPr>
              <a:t>ES1640dc v2 </a:t>
            </a:r>
            <a:endParaRPr sz="3200" dirty="0">
              <a:solidFill>
                <a:schemeClr val="lt1"/>
              </a:solidFill>
              <a:uFillTx/>
              <a:latin typeface="+mn-lt"/>
            </a:endParaRPr>
          </a:p>
        </p:txBody>
      </p:sp>
      <p:sp>
        <p:nvSpPr>
          <p:cNvPr id="595" name="Shape 595"/>
          <p:cNvSpPr txBox="1">
            <a:spLocks/>
          </p:cNvSpPr>
          <p:nvPr/>
        </p:nvSpPr>
        <p:spPr>
          <a:xfrm>
            <a:off x="4993875" y="3783550"/>
            <a:ext cx="55767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uFillTx/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596" name="Shape 596"/>
          <p:cNvSpPr txBox="1">
            <a:spLocks/>
          </p:cNvSpPr>
          <p:nvPr/>
        </p:nvSpPr>
        <p:spPr>
          <a:xfrm>
            <a:off x="232631" y="1128367"/>
            <a:ext cx="5853600" cy="17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indent="-279400" fontAlgn="base">
              <a:spcBef>
                <a:spcPts val="600"/>
              </a:spcBef>
              <a:buClr>
                <a:srgbClr val="002060"/>
              </a:buClr>
              <a:buSzPts val="1800"/>
              <a:buChar char="•"/>
            </a:pPr>
            <a:r>
              <a:rPr lang="en-US" altLang="zh-TW" sz="24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Dual </a:t>
            </a:r>
            <a:r>
              <a:rPr lang="en-US" altLang="zh-TW" sz="24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controllers</a:t>
            </a:r>
          </a:p>
          <a:p>
            <a:pPr marL="342900" indent="-279400" fontAlgn="base">
              <a:spcBef>
                <a:spcPts val="600"/>
              </a:spcBef>
              <a:buClr>
                <a:srgbClr val="002060"/>
              </a:buClr>
              <a:buSzPts val="1800"/>
              <a:buChar char="•"/>
            </a:pPr>
            <a:r>
              <a:rPr lang="en-US" altLang="zh-TW" sz="24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Built-in 8 x 10 </a:t>
            </a:r>
            <a:r>
              <a:rPr lang="en-US" altLang="zh-TW" sz="2400" b="1" dirty="0" err="1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GbE</a:t>
            </a:r>
            <a:r>
              <a:rPr lang="en-US" altLang="zh-TW" sz="24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 SFP+ ports</a:t>
            </a:r>
          </a:p>
          <a:p>
            <a:pPr marL="342900" indent="-279400" fontAlgn="base">
              <a:spcBef>
                <a:spcPts val="600"/>
              </a:spcBef>
              <a:buClr>
                <a:srgbClr val="002060"/>
              </a:buClr>
              <a:buSzPts val="1800"/>
              <a:buChar char="•"/>
            </a:pPr>
            <a:r>
              <a:rPr lang="en-US" altLang="zh-TW" sz="24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Built-in 4 x 10GBASE-T ports</a:t>
            </a:r>
          </a:p>
          <a:p>
            <a:pPr marL="342900" indent="-279400" fontAlgn="base">
              <a:spcBef>
                <a:spcPts val="600"/>
              </a:spcBef>
              <a:buClr>
                <a:srgbClr val="002060"/>
              </a:buClr>
              <a:buSzPts val="1800"/>
              <a:buChar char="•"/>
            </a:pPr>
            <a:r>
              <a:rPr lang="en-US" altLang="zh-TW" sz="24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</a:rPr>
              <a:t>Built-in 4 x SAS 12Gbps ports</a:t>
            </a:r>
          </a:p>
          <a:p>
            <a:pPr marL="342900" lvl="0" indent="-279400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</a:pPr>
            <a:endParaRPr sz="1800" b="1" dirty="0">
              <a:solidFill>
                <a:srgbClr val="002060"/>
              </a:solidFill>
              <a:uFillTx/>
              <a:latin typeface="+mn-lt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/>
          </p:cNvSpPr>
          <p:nvPr/>
        </p:nvSpPr>
        <p:spPr>
          <a:xfrm>
            <a:off x="6443850" y="2299509"/>
            <a:ext cx="2523593" cy="26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>
              <a:buClr>
                <a:srgbClr val="000000"/>
              </a:buClr>
              <a:buSzPts val="843"/>
            </a:pPr>
            <a:r>
              <a:rPr lang="en-US" altLang="zh-TW" sz="1000" b="1" dirty="0" smtClean="0">
                <a:uFillTx/>
                <a:latin typeface="+mn-lt"/>
                <a:ea typeface="微軟正黑體" pitchFamily="34" charset="-120"/>
                <a:cs typeface="Arimo"/>
              </a:rPr>
              <a:t>Provides </a:t>
            </a:r>
            <a:r>
              <a:rPr lang="en-US" altLang="zh-TW" sz="1000" b="1" dirty="0">
                <a:uFillTx/>
                <a:latin typeface="+mn-lt"/>
                <a:ea typeface="微軟正黑體" pitchFamily="34" charset="-120"/>
                <a:cs typeface="Arimo"/>
              </a:rPr>
              <a:t>the performance required by software-defined storage and commercial mission-critical applications</a:t>
            </a:r>
            <a:endParaRPr sz="1000" b="1" dirty="0">
              <a:uFillTx/>
              <a:latin typeface="+mn-lt"/>
              <a:ea typeface="微軟正黑體" pitchFamily="34" charset="-120"/>
              <a:cs typeface="Arimo"/>
            </a:endParaRPr>
          </a:p>
        </p:txBody>
      </p:sp>
      <p:pic>
        <p:nvPicPr>
          <p:cNvPr id="609" name="Shape 609" descr="xeon_d_rgb_3000.png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6431908" y="1211987"/>
            <a:ext cx="601771" cy="418904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Shape 610"/>
          <p:cNvSpPr>
            <a:spLocks/>
          </p:cNvSpPr>
          <p:nvPr/>
        </p:nvSpPr>
        <p:spPr>
          <a:xfrm>
            <a:off x="6438644" y="1773634"/>
            <a:ext cx="2327885" cy="37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mo"/>
              <a:buNone/>
            </a:pPr>
            <a:r>
              <a:rPr lang="en-US" b="1" i="0" u="none" strike="noStrike" cap="none" dirty="0">
                <a:solidFill>
                  <a:srgbClr val="0070C0"/>
                </a:solidFill>
                <a:uFillTx/>
                <a:latin typeface="+mn-lt"/>
                <a:ea typeface="微軟正黑體" pitchFamily="34" charset="-120"/>
                <a:cs typeface="Arimo"/>
                <a:sym typeface="Arimo"/>
              </a:rPr>
              <a:t>Intel</a:t>
            </a:r>
            <a:r>
              <a:rPr lang="en-US" b="1" i="0" u="none" strike="noStrike" cap="none" baseline="30000" dirty="0">
                <a:solidFill>
                  <a:srgbClr val="0070C0"/>
                </a:solidFill>
                <a:uFillTx/>
                <a:latin typeface="+mn-lt"/>
                <a:ea typeface="微軟正黑體" pitchFamily="34" charset="-120"/>
                <a:cs typeface="Arimo"/>
                <a:sym typeface="Arimo"/>
              </a:rPr>
              <a:t>®</a:t>
            </a:r>
            <a:r>
              <a:rPr lang="en-US" b="1" i="0" u="none" strike="noStrike" cap="none" dirty="0">
                <a:solidFill>
                  <a:srgbClr val="0070C0"/>
                </a:solidFill>
                <a:uFillTx/>
                <a:latin typeface="+mn-lt"/>
                <a:ea typeface="微軟正黑體" pitchFamily="34" charset="-120"/>
                <a:cs typeface="Arimo"/>
                <a:sym typeface="Arimo"/>
              </a:rPr>
              <a:t> Xeon</a:t>
            </a:r>
            <a:r>
              <a:rPr lang="en-US" b="1" i="0" u="none" strike="noStrike" cap="none" baseline="30000" dirty="0">
                <a:solidFill>
                  <a:srgbClr val="0070C0"/>
                </a:solidFill>
                <a:uFillTx/>
                <a:latin typeface="+mn-lt"/>
                <a:ea typeface="微軟正黑體" pitchFamily="34" charset="-120"/>
                <a:cs typeface="Arimo"/>
                <a:sym typeface="Arimo"/>
              </a:rPr>
              <a:t>®</a:t>
            </a:r>
            <a:r>
              <a:rPr lang="en-US" b="1" i="0" u="none" strike="noStrike" cap="none" dirty="0">
                <a:solidFill>
                  <a:srgbClr val="0070C0"/>
                </a:solidFill>
                <a:uFillTx/>
                <a:latin typeface="+mn-lt"/>
                <a:ea typeface="微軟正黑體" pitchFamily="34" charset="-120"/>
                <a:cs typeface="Arimo"/>
                <a:sym typeface="Arimo"/>
              </a:rPr>
              <a:t> E5-2400 v2 </a:t>
            </a:r>
            <a:endParaRPr lang="en-US" b="1" i="0" u="none" strike="noStrike" cap="none" dirty="0" smtClean="0">
              <a:solidFill>
                <a:srgbClr val="0070C0"/>
              </a:solidFill>
              <a:uFillTx/>
              <a:latin typeface="+mn-lt"/>
              <a:ea typeface="微軟正黑體" pitchFamily="34" charset="-120"/>
              <a:cs typeface="Arimo"/>
              <a:sym typeface="Arimo"/>
            </a:endParaRPr>
          </a:p>
          <a:p>
            <a:r>
              <a:rPr lang="en-US" altLang="zh-TW" b="1" dirty="0">
                <a:solidFill>
                  <a:srgbClr val="0070C0"/>
                </a:solidFill>
                <a:uFillTx/>
                <a:latin typeface="+mn-lt"/>
                <a:ea typeface="微軟正黑體" pitchFamily="34" charset="-120"/>
                <a:cs typeface="Arimo"/>
              </a:rPr>
              <a:t>series </a:t>
            </a:r>
            <a:r>
              <a:rPr lang="en-US" altLang="zh-TW" b="1" dirty="0" smtClean="0">
                <a:solidFill>
                  <a:srgbClr val="0070C0"/>
                </a:solidFill>
                <a:uFillTx/>
                <a:latin typeface="+mn-lt"/>
                <a:ea typeface="微軟正黑體" pitchFamily="34" charset="-120"/>
                <a:cs typeface="Arimo"/>
              </a:rPr>
              <a:t>processor</a:t>
            </a:r>
            <a:endParaRPr b="1" dirty="0">
              <a:solidFill>
                <a:srgbClr val="0070C0"/>
              </a:solidFill>
              <a:uFillTx/>
              <a:latin typeface="+mn-lt"/>
              <a:ea typeface="微軟正黑體" pitchFamily="34" charset="-120"/>
            </a:endParaRPr>
          </a:p>
        </p:txBody>
      </p:sp>
      <p:sp>
        <p:nvSpPr>
          <p:cNvPr id="35" name="標題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3200" dirty="0" smtClean="0">
                <a:solidFill>
                  <a:schemeClr val="lt1"/>
                </a:solidFill>
                <a:uFillTx/>
                <a:latin typeface="+mn-lt"/>
                <a:ea typeface="Microsoft JhengHei" panose="020B0604030504040204" pitchFamily="34" charset="-120"/>
              </a:rPr>
              <a:t>    </a:t>
            </a:r>
            <a:r>
              <a:rPr lang="en-US" altLang="zh-TW" sz="3200" dirty="0" smtClean="0">
                <a:solidFill>
                  <a:schemeClr val="lt1"/>
                </a:solidFill>
                <a:uFillTx/>
                <a:latin typeface="+mj-lt"/>
                <a:ea typeface="Microsoft JhengHei" panose="020B0604030504040204" pitchFamily="34" charset="-120"/>
              </a:rPr>
              <a:t>ES1640dc v2</a:t>
            </a:r>
            <a:r>
              <a:rPr lang="zh-TW" altLang="en-US" sz="3200" dirty="0" smtClean="0">
                <a:solidFill>
                  <a:schemeClr val="lt1"/>
                </a:solidFill>
                <a:uFillTx/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TW" sz="3200" dirty="0" smtClean="0">
                <a:uFillTx/>
                <a:latin typeface="+mj-lt"/>
              </a:rPr>
              <a:t>HW design</a:t>
            </a:r>
            <a:endParaRPr lang="zh-TW" altLang="en-US" sz="3200" dirty="0">
              <a:uFillTx/>
              <a:latin typeface="+mj-lt"/>
            </a:endParaRPr>
          </a:p>
        </p:txBody>
      </p:sp>
      <p:pic>
        <p:nvPicPr>
          <p:cNvPr id="39" name="Shape 557" descr="ES1640dc v2_hardware_EN_CS6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428108" y="1627956"/>
            <a:ext cx="4672515" cy="3060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Shape 559"/>
          <p:cNvGrpSpPr/>
          <p:nvPr/>
        </p:nvGrpSpPr>
        <p:grpSpPr>
          <a:xfrm>
            <a:off x="4071182" y="1357304"/>
            <a:ext cx="2212957" cy="1348636"/>
            <a:chOff x="14203" y="-129"/>
            <a:chExt cx="6165943" cy="4794300"/>
          </a:xfrm>
        </p:grpSpPr>
        <p:cxnSp>
          <p:nvCxnSpPr>
            <p:cNvPr id="42" name="Shape 560"/>
            <p:cNvCxnSpPr/>
            <p:nvPr/>
          </p:nvCxnSpPr>
          <p:spPr>
            <a:xfrm rot="10800000" flipH="1">
              <a:off x="14203" y="-129"/>
              <a:ext cx="1926000" cy="4794300"/>
            </a:xfrm>
            <a:prstGeom prst="straightConnector1">
              <a:avLst/>
            </a:prstGeom>
            <a:noFill/>
            <a:ln w="25400" cap="flat" cmpd="sng">
              <a:solidFill>
                <a:srgbClr val="DE6A10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43" name="Shape 561"/>
            <p:cNvCxnSpPr/>
            <p:nvPr/>
          </p:nvCxnSpPr>
          <p:spPr>
            <a:xfrm>
              <a:off x="1926146" y="11524"/>
              <a:ext cx="4254000" cy="0"/>
            </a:xfrm>
            <a:prstGeom prst="straightConnector1">
              <a:avLst/>
            </a:prstGeom>
            <a:noFill/>
            <a:ln w="25400" cap="flat" cmpd="sng">
              <a:solidFill>
                <a:srgbClr val="DE6A10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5" name="Shape 567"/>
          <p:cNvGrpSpPr/>
          <p:nvPr/>
        </p:nvGrpSpPr>
        <p:grpSpPr>
          <a:xfrm>
            <a:off x="1823084" y="2697368"/>
            <a:ext cx="1767404" cy="1297712"/>
            <a:chOff x="557575" y="-521331"/>
            <a:chExt cx="4023743" cy="4614908"/>
          </a:xfrm>
        </p:grpSpPr>
        <p:cxnSp>
          <p:nvCxnSpPr>
            <p:cNvPr id="46" name="Shape 568"/>
            <p:cNvCxnSpPr/>
            <p:nvPr/>
          </p:nvCxnSpPr>
          <p:spPr>
            <a:xfrm rot="10800000" flipH="1">
              <a:off x="3608118" y="-521331"/>
              <a:ext cx="973200" cy="4614900"/>
            </a:xfrm>
            <a:prstGeom prst="straightConnector1">
              <a:avLst/>
            </a:prstGeom>
            <a:noFill/>
            <a:ln w="25400" cap="flat" cmpd="sng">
              <a:solidFill>
                <a:srgbClr val="FF2F9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47" name="Shape 569"/>
            <p:cNvCxnSpPr/>
            <p:nvPr/>
          </p:nvCxnSpPr>
          <p:spPr>
            <a:xfrm>
              <a:off x="557575" y="4093577"/>
              <a:ext cx="3070200" cy="0"/>
            </a:xfrm>
            <a:prstGeom prst="straightConnector1">
              <a:avLst/>
            </a:prstGeom>
            <a:noFill/>
            <a:ln w="25400" cap="flat" cmpd="sng">
              <a:solidFill>
                <a:srgbClr val="FF2F9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grpSp>
        <p:nvGrpSpPr>
          <p:cNvPr id="6" name="Shape 578"/>
          <p:cNvGrpSpPr/>
          <p:nvPr/>
        </p:nvGrpSpPr>
        <p:grpSpPr>
          <a:xfrm>
            <a:off x="2037422" y="1579899"/>
            <a:ext cx="1703456" cy="1117517"/>
            <a:chOff x="38091" y="41"/>
            <a:chExt cx="3801509" cy="3974100"/>
          </a:xfrm>
        </p:grpSpPr>
        <p:cxnSp>
          <p:nvCxnSpPr>
            <p:cNvPr id="50" name="Shape 579"/>
            <p:cNvCxnSpPr/>
            <p:nvPr/>
          </p:nvCxnSpPr>
          <p:spPr>
            <a:xfrm rot="10800000">
              <a:off x="2673800" y="41"/>
              <a:ext cx="1165800" cy="3974100"/>
            </a:xfrm>
            <a:prstGeom prst="straightConnector1">
              <a:avLst/>
            </a:prstGeom>
            <a:noFill/>
            <a:ln w="25400" cap="flat" cmpd="sng">
              <a:solidFill>
                <a:srgbClr val="006600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51" name="Shape 580"/>
            <p:cNvCxnSpPr/>
            <p:nvPr/>
          </p:nvCxnSpPr>
          <p:spPr>
            <a:xfrm rot="10800000">
              <a:off x="38091" y="18235"/>
              <a:ext cx="2647200" cy="0"/>
            </a:xfrm>
            <a:prstGeom prst="straightConnector1">
              <a:avLst/>
            </a:prstGeom>
            <a:noFill/>
            <a:ln w="25400" cap="flat" cmpd="sng">
              <a:solidFill>
                <a:srgbClr val="006600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26" name="群組 25"/>
          <p:cNvGrpSpPr/>
          <p:nvPr/>
        </p:nvGrpSpPr>
        <p:grpSpPr>
          <a:xfrm>
            <a:off x="570068" y="1064474"/>
            <a:ext cx="2699594" cy="3781744"/>
            <a:chOff x="634462" y="1064474"/>
            <a:chExt cx="2699594" cy="3781744"/>
          </a:xfrm>
        </p:grpSpPr>
        <p:sp>
          <p:nvSpPr>
            <p:cNvPr id="619" name="Shape 619"/>
            <p:cNvSpPr>
              <a:spLocks/>
            </p:cNvSpPr>
            <p:nvPr/>
          </p:nvSpPr>
          <p:spPr>
            <a:xfrm>
              <a:off x="634462" y="3082457"/>
              <a:ext cx="1289928" cy="22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63"/>
                <a:buFont typeface="Gill Sans"/>
                <a:buNone/>
              </a:pPr>
              <a:r>
                <a:rPr lang="en-US" sz="1000" b="1" i="0" u="none" strike="noStrike" cap="none" dirty="0">
                  <a:solidFill>
                    <a:schemeClr val="accent5">
                      <a:lumMod val="75000"/>
                    </a:schemeClr>
                  </a:solidFill>
                  <a:uFillTx/>
                  <a:latin typeface="+mn-lt"/>
                  <a:ea typeface="微軟正黑體" pitchFamily="34" charset="-120"/>
                  <a:cs typeface="Gill Sans"/>
                  <a:sym typeface="Gill Sans"/>
                </a:rPr>
                <a:t>Write Cache DIMM</a:t>
              </a:r>
              <a:endParaRPr sz="1000" b="1" dirty="0">
                <a:solidFill>
                  <a:schemeClr val="accent5">
                    <a:lumMod val="75000"/>
                  </a:schemeClr>
                </a:solidFill>
                <a:uFillTx/>
                <a:latin typeface="+mn-lt"/>
                <a:ea typeface="微軟正黑體" pitchFamily="34" charset="-120"/>
              </a:endParaRPr>
            </a:p>
          </p:txBody>
        </p:sp>
        <p:grpSp>
          <p:nvGrpSpPr>
            <p:cNvPr id="2" name="群組 54"/>
            <p:cNvGrpSpPr/>
            <p:nvPr/>
          </p:nvGrpSpPr>
          <p:grpSpPr>
            <a:xfrm>
              <a:off x="704383" y="4138565"/>
              <a:ext cx="2629673" cy="707653"/>
              <a:chOff x="201043" y="4222454"/>
              <a:chExt cx="2629673" cy="707653"/>
            </a:xfrm>
          </p:grpSpPr>
          <p:sp>
            <p:nvSpPr>
              <p:cNvPr id="620" name="Shape 620"/>
              <p:cNvSpPr>
                <a:spLocks/>
              </p:cNvSpPr>
              <p:nvPr/>
            </p:nvSpPr>
            <p:spPr>
              <a:xfrm>
                <a:off x="211701" y="4323433"/>
                <a:ext cx="2097635" cy="6066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75" tIns="14275" rIns="14275" bIns="14275" anchor="ctr" anchorCtr="0">
                <a:noAutofit/>
              </a:bodyPr>
              <a:lstStyle/>
              <a:p>
                <a:pPr lvl="0">
                  <a:buClr>
                    <a:srgbClr val="000000"/>
                  </a:buClr>
                  <a:buSzPts val="843"/>
                </a:pPr>
                <a:r>
                  <a:rPr lang="en-US" altLang="zh-TW" sz="1000" b="1" dirty="0">
                    <a:uFillTx/>
                    <a:latin typeface="+mn-lt"/>
                  </a:rPr>
                  <a:t>NVRAM dedicated DDR3 memory modules Supports 16GB</a:t>
                </a:r>
                <a:endParaRPr sz="1000" b="1" dirty="0">
                  <a:uFillTx/>
                  <a:latin typeface="+mn-lt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621" name="Shape 621"/>
              <p:cNvSpPr>
                <a:spLocks/>
              </p:cNvSpPr>
              <p:nvPr/>
            </p:nvSpPr>
            <p:spPr>
              <a:xfrm>
                <a:off x="201043" y="4222454"/>
                <a:ext cx="2629673" cy="2019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75" tIns="14275" rIns="14275" bIns="1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25"/>
                  <a:buFont typeface="Arimo"/>
                  <a:buNone/>
                </a:pPr>
                <a:r>
                  <a:rPr lang="en-US" b="1" i="0" u="none" strike="noStrike" cap="none" dirty="0">
                    <a:solidFill>
                      <a:srgbClr val="0070C0"/>
                    </a:solidFill>
                    <a:uFillTx/>
                    <a:latin typeface="+mn-lt"/>
                    <a:ea typeface="Microsoft YaHei" panose="020B0503020204020204" pitchFamily="34" charset="-122"/>
                    <a:cs typeface="Arimo"/>
                    <a:sym typeface="Arimo"/>
                  </a:rPr>
                  <a:t>DDR3 </a:t>
                </a:r>
                <a:r>
                  <a:rPr lang="en-US" b="1" dirty="0" smtClean="0">
                    <a:solidFill>
                      <a:srgbClr val="0070C0"/>
                    </a:solidFill>
                    <a:uFillTx/>
                    <a:latin typeface="+mn-lt"/>
                    <a:ea typeface="Microsoft YaHei" panose="020B0503020204020204" pitchFamily="34" charset="-122"/>
                    <a:cs typeface="Arimo"/>
                    <a:sym typeface="Arimo"/>
                  </a:rPr>
                  <a:t>RAMDISK</a:t>
                </a:r>
                <a:endParaRPr b="1" dirty="0">
                  <a:solidFill>
                    <a:srgbClr val="0070C0"/>
                  </a:solidFill>
                  <a:uFillTx/>
                  <a:latin typeface="+mn-lt"/>
                  <a:ea typeface="Microsoft JhengHei" panose="020B0604030504040204" pitchFamily="34" charset="-120"/>
                </a:endParaRPr>
              </a:p>
            </p:txBody>
          </p:sp>
        </p:grpSp>
        <p:sp>
          <p:nvSpPr>
            <p:cNvPr id="629" name="Shape 629"/>
            <p:cNvSpPr>
              <a:spLocks/>
            </p:cNvSpPr>
            <p:nvPr/>
          </p:nvSpPr>
          <p:spPr>
            <a:xfrm>
              <a:off x="634462" y="1064474"/>
              <a:ext cx="1382207" cy="219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63"/>
                <a:buFont typeface="Gill Sans"/>
                <a:buNone/>
              </a:pPr>
              <a:r>
                <a:rPr lang="en-US" sz="1050" b="1" i="0" u="none" strike="noStrike" cap="none" dirty="0">
                  <a:solidFill>
                    <a:schemeClr val="accent5">
                      <a:lumMod val="75000"/>
                    </a:schemeClr>
                  </a:solidFill>
                  <a:uFillTx/>
                  <a:latin typeface="+mn-lt"/>
                  <a:ea typeface="微軟正黑體" pitchFamily="34" charset="-120"/>
                  <a:cs typeface="Gill Sans"/>
                  <a:sym typeface="Gill Sans"/>
                </a:rPr>
                <a:t>Main Memory DIMM</a:t>
              </a:r>
              <a:endParaRPr sz="1050" b="1" dirty="0">
                <a:solidFill>
                  <a:schemeClr val="accent5">
                    <a:lumMod val="75000"/>
                  </a:schemeClr>
                </a:solidFill>
                <a:uFillTx/>
                <a:latin typeface="+mn-lt"/>
                <a:ea typeface="微軟正黑體" pitchFamily="34" charset="-120"/>
              </a:endParaRPr>
            </a:p>
          </p:txBody>
        </p:sp>
        <p:grpSp>
          <p:nvGrpSpPr>
            <p:cNvPr id="3" name="群組 55"/>
            <p:cNvGrpSpPr/>
            <p:nvPr/>
          </p:nvGrpSpPr>
          <p:grpSpPr>
            <a:xfrm>
              <a:off x="704383" y="2071483"/>
              <a:ext cx="2044030" cy="900785"/>
              <a:chOff x="879267" y="2071483"/>
              <a:chExt cx="2044030" cy="900785"/>
            </a:xfrm>
          </p:grpSpPr>
          <p:sp>
            <p:nvSpPr>
              <p:cNvPr id="633" name="Shape 633"/>
              <p:cNvSpPr>
                <a:spLocks/>
              </p:cNvSpPr>
              <p:nvPr/>
            </p:nvSpPr>
            <p:spPr>
              <a:xfrm>
                <a:off x="882783" y="2151772"/>
                <a:ext cx="2040514" cy="8204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75" tIns="14275" rIns="14275" bIns="14275" anchor="ctr" anchorCtr="0">
                <a:noAutofit/>
              </a:bodyPr>
              <a:lstStyle/>
              <a:p>
                <a:pPr lvl="0">
                  <a:buClr>
                    <a:srgbClr val="000000"/>
                  </a:buClr>
                  <a:buSzPts val="843"/>
                </a:pPr>
                <a:r>
                  <a:rPr lang="en-US" altLang="zh-TW" sz="1000" b="1" dirty="0">
                    <a:uFillTx/>
                    <a:latin typeface="+mn-lt"/>
                  </a:rPr>
                  <a:t>Dual-channel DDR3 system main memory - each channel supports 16GB, providing up to 32GB total capacity</a:t>
                </a:r>
                <a:endParaRPr sz="1000" b="1" dirty="0">
                  <a:uFillTx/>
                  <a:latin typeface="+mn-lt"/>
                  <a:ea typeface="微軟正黑體" pitchFamily="34" charset="-120"/>
                </a:endParaRPr>
              </a:p>
            </p:txBody>
          </p:sp>
          <p:sp>
            <p:nvSpPr>
              <p:cNvPr id="40" name="Shape 621"/>
              <p:cNvSpPr>
                <a:spLocks/>
              </p:cNvSpPr>
              <p:nvPr/>
            </p:nvSpPr>
            <p:spPr>
              <a:xfrm>
                <a:off x="879267" y="2071483"/>
                <a:ext cx="1310259" cy="2019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75" tIns="14275" rIns="14275" bIns="1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25"/>
                  <a:buFont typeface="Arimo"/>
                  <a:buNone/>
                </a:pPr>
                <a:r>
                  <a:rPr lang="en-US" b="1" i="0" u="none" strike="noStrike" cap="none" dirty="0">
                    <a:solidFill>
                      <a:srgbClr val="0070C0"/>
                    </a:solidFill>
                    <a:uFillTx/>
                    <a:latin typeface="+mn-lt"/>
                    <a:ea typeface="微軟正黑體" pitchFamily="34" charset="-120"/>
                    <a:cs typeface="Arimo"/>
                    <a:sym typeface="Arimo"/>
                  </a:rPr>
                  <a:t>DDR3 </a:t>
                </a:r>
                <a:r>
                  <a:rPr lang="en-US" b="1" i="0" u="none" strike="noStrike" cap="none" dirty="0" smtClean="0">
                    <a:solidFill>
                      <a:srgbClr val="0070C0"/>
                    </a:solidFill>
                    <a:uFillTx/>
                    <a:latin typeface="+mn-lt"/>
                    <a:ea typeface="微軟正黑體" pitchFamily="34" charset="-120"/>
                    <a:cs typeface="Arimo"/>
                    <a:sym typeface="Arimo"/>
                  </a:rPr>
                  <a:t>Memory</a:t>
                </a:r>
                <a:endParaRPr b="1" dirty="0">
                  <a:solidFill>
                    <a:srgbClr val="0070C0"/>
                  </a:solidFill>
                  <a:uFillTx/>
                  <a:latin typeface="+mn-lt"/>
                  <a:ea typeface="微軟正黑體" pitchFamily="34" charset="-120"/>
                </a:endParaRPr>
              </a:p>
            </p:txBody>
          </p:sp>
        </p:grpSp>
        <p:pic>
          <p:nvPicPr>
            <p:cNvPr id="62" name="Picture 2" descr="C:\Users\user\Desktop\20170928_Virtualization Station 直播\p17-2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87710" y="1255335"/>
              <a:ext cx="782708" cy="787746"/>
            </a:xfrm>
            <a:prstGeom prst="rect">
              <a:avLst/>
            </a:prstGeom>
            <a:noFill/>
          </p:spPr>
        </p:pic>
        <p:pic>
          <p:nvPicPr>
            <p:cNvPr id="63" name="Picture 2" descr="C:\Users\user\Desktop\20170928_Virtualization Station 直播\p17-2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96829" y="3295258"/>
              <a:ext cx="782708" cy="78774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>
            <a:spLocks/>
          </p:cNvSpPr>
          <p:nvPr/>
        </p:nvSpPr>
        <p:spPr>
          <a:xfrm>
            <a:off x="-180528" y="2224386"/>
            <a:ext cx="5127600" cy="6942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uFillTx/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41" name="Shape 641" descr="NVRAM_v2.png"/>
          <p:cNvPicPr preferRelativeResize="0"/>
          <p:nvPr/>
        </p:nvPicPr>
        <p:blipFill rotWithShape="1">
          <a:blip r:embed="rId3"/>
          <a:srcRect b="3642"/>
          <a:stretch/>
        </p:blipFill>
        <p:spPr>
          <a:xfrm>
            <a:off x="3597059" y="1252389"/>
            <a:ext cx="6015500" cy="297554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42" name="Shape 642"/>
          <p:cNvSpPr>
            <a:spLocks/>
          </p:cNvSpPr>
          <p:nvPr/>
        </p:nvSpPr>
        <p:spPr>
          <a:xfrm>
            <a:off x="107504" y="2449860"/>
            <a:ext cx="39078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5"/>
              <a:buFont typeface="Arimo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uFillTx/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NVRAM w/ Copy-to-Flash</a:t>
            </a:r>
            <a:endParaRPr sz="2400" b="1" dirty="0">
              <a:uFillTx/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643" name="Shape 643"/>
          <p:cNvSpPr>
            <a:spLocks/>
          </p:cNvSpPr>
          <p:nvPr/>
        </p:nvSpPr>
        <p:spPr>
          <a:xfrm>
            <a:off x="3707904" y="1374275"/>
            <a:ext cx="2376300" cy="648600"/>
          </a:xfrm>
          <a:prstGeom prst="rect">
            <a:avLst/>
          </a:prstGeom>
          <a:solidFill>
            <a:srgbClr val="EC5D57">
              <a:alpha val="41960"/>
            </a:srgbClr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uFillTx/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44" name="Shape 644"/>
          <p:cNvSpPr>
            <a:spLocks/>
          </p:cNvSpPr>
          <p:nvPr/>
        </p:nvSpPr>
        <p:spPr>
          <a:xfrm>
            <a:off x="5752207" y="3904307"/>
            <a:ext cx="2123700" cy="179700"/>
          </a:xfrm>
          <a:prstGeom prst="rect">
            <a:avLst/>
          </a:prstGeom>
          <a:solidFill>
            <a:schemeClr val="accent1">
              <a:alpha val="41960"/>
            </a:schemeClr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uFillTx/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46" name="Shape 646"/>
          <p:cNvCxnSpPr/>
          <p:nvPr/>
        </p:nvCxnSpPr>
        <p:spPr>
          <a:xfrm>
            <a:off x="2887036" y="1707679"/>
            <a:ext cx="647969" cy="0"/>
          </a:xfrm>
          <a:prstGeom prst="straightConnector1">
            <a:avLst/>
          </a:prstGeom>
          <a:noFill/>
          <a:ln w="50800" cap="flat" cmpd="sng">
            <a:solidFill>
              <a:srgbClr val="EC5D57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648" name="Shape 648"/>
          <p:cNvSpPr>
            <a:spLocks/>
          </p:cNvSpPr>
          <p:nvPr/>
        </p:nvSpPr>
        <p:spPr>
          <a:xfrm>
            <a:off x="323519" y="1204176"/>
            <a:ext cx="2864002" cy="1022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>
              <a:buClr>
                <a:srgbClr val="000000"/>
              </a:buClr>
              <a:buSzPts val="375"/>
            </a:pPr>
            <a:r>
              <a:rPr lang="en-US" altLang="zh-TW" sz="16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</a:rPr>
              <a:t>Battery </a:t>
            </a:r>
            <a:r>
              <a:rPr lang="en-US" altLang="zh-TW" sz="16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</a:rPr>
              <a:t>Backup </a:t>
            </a:r>
            <a:r>
              <a:rPr lang="en-US" altLang="zh-TW" sz="16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</a:rPr>
              <a:t>Unit</a:t>
            </a:r>
            <a:r>
              <a:rPr lang="en-US" sz="1600" b="1" i="0" u="none" strike="noStrike" cap="none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  <a:sym typeface="Arimo"/>
              </a:rPr>
              <a:t> </a:t>
            </a:r>
            <a:r>
              <a:rPr lang="en-US" sz="1600" b="1" i="0" u="none" strike="noStrike" cap="none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  <a:sym typeface="Arimo"/>
              </a:rPr>
              <a:t>(</a:t>
            </a:r>
            <a:r>
              <a:rPr lang="en-US" sz="1600" b="1" i="0" u="none" strike="noStrike" cap="none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  <a:sym typeface="Arimo"/>
              </a:rPr>
              <a:t>BBU)</a:t>
            </a:r>
          </a:p>
          <a:p>
            <a:r>
              <a:rPr lang="en-US" altLang="zh-TW" sz="1200" b="1" dirty="0" smtClean="0">
                <a:uFillTx/>
                <a:latin typeface="+mn-lt"/>
              </a:rPr>
              <a:t>BBU </a:t>
            </a:r>
            <a:r>
              <a:rPr lang="en-US" altLang="zh-TW" sz="1200" b="1" dirty="0">
                <a:uFillTx/>
                <a:latin typeface="+mn-lt"/>
              </a:rPr>
              <a:t>battery pack - to supply sufficient </a:t>
            </a:r>
            <a:r>
              <a:rPr lang="en-US" altLang="zh-TW" sz="1200" b="1" dirty="0" smtClean="0">
                <a:uFillTx/>
                <a:latin typeface="+mn-lt"/>
              </a:rPr>
              <a:t>power to </a:t>
            </a:r>
            <a:r>
              <a:rPr lang="en-US" altLang="zh-TW" sz="1200" b="1" dirty="0">
                <a:uFillTx/>
                <a:latin typeface="+mn-lt"/>
              </a:rPr>
              <a:t>maintain NVRAM during </a:t>
            </a:r>
            <a:endParaRPr lang="en-US" altLang="zh-TW" sz="1200" b="1" dirty="0" smtClean="0">
              <a:uFillTx/>
              <a:latin typeface="+mn-lt"/>
            </a:endParaRPr>
          </a:p>
          <a:p>
            <a:r>
              <a:rPr lang="en-US" altLang="zh-TW" sz="1200" b="1" dirty="0" smtClean="0">
                <a:uFillTx/>
                <a:latin typeface="+mn-lt"/>
              </a:rPr>
              <a:t>power </a:t>
            </a:r>
            <a:r>
              <a:rPr lang="en-US" altLang="zh-TW" sz="1200" b="1" dirty="0">
                <a:uFillTx/>
                <a:latin typeface="+mn-lt"/>
              </a:rPr>
              <a:t>outages.</a:t>
            </a:r>
          </a:p>
          <a:p>
            <a:r>
              <a:rPr lang="en-US" altLang="zh-TW" dirty="0">
                <a:uFillTx/>
                <a:latin typeface="+mn-lt"/>
              </a:rPr>
              <a:t/>
            </a:r>
            <a:br>
              <a:rPr lang="en-US" altLang="zh-TW" dirty="0">
                <a:uFillTx/>
                <a:latin typeface="+mn-lt"/>
              </a:rPr>
            </a:br>
            <a:endParaRPr sz="2000" b="1" dirty="0">
              <a:solidFill>
                <a:srgbClr val="002060"/>
              </a:solidFill>
              <a:uFillTx/>
              <a:latin typeface="+mn-lt"/>
              <a:ea typeface="微軟正黑體" pitchFamily="34" charset="-120"/>
            </a:endParaRPr>
          </a:p>
        </p:txBody>
      </p:sp>
      <p:sp>
        <p:nvSpPr>
          <p:cNvPr id="649" name="Shape 649"/>
          <p:cNvSpPr>
            <a:spLocks/>
          </p:cNvSpPr>
          <p:nvPr/>
        </p:nvSpPr>
        <p:spPr>
          <a:xfrm>
            <a:off x="329957" y="3288904"/>
            <a:ext cx="2818927" cy="10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"/>
              <a:buFont typeface="Arimo"/>
              <a:buNone/>
            </a:pPr>
            <a:r>
              <a:rPr lang="en-US" sz="1600" b="1" i="0" u="none" strike="noStrike" cap="none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  <a:sym typeface="Arimo"/>
              </a:rPr>
              <a:t>DDR3 </a:t>
            </a:r>
            <a:r>
              <a:rPr lang="en-US" sz="16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  <a:sym typeface="Arimo"/>
              </a:rPr>
              <a:t>RAM </a:t>
            </a:r>
            <a:r>
              <a:rPr lang="en-US" sz="16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  <a:sym typeface="Arimo"/>
              </a:rPr>
              <a:t>DISK Module</a:t>
            </a:r>
            <a:endParaRPr sz="1600" b="1" dirty="0">
              <a:solidFill>
                <a:srgbClr val="002060"/>
              </a:solidFill>
              <a:uFillTx/>
              <a:latin typeface="+mn-lt"/>
              <a:ea typeface="微軟正黑體" pitchFamily="34" charset="-120"/>
              <a:cs typeface="Arimo"/>
              <a:sym typeface="Arimo"/>
            </a:endParaRPr>
          </a:p>
          <a:p>
            <a:pPr lvl="0">
              <a:buClr>
                <a:srgbClr val="000000"/>
              </a:buClr>
              <a:buSzPts val="375"/>
            </a:pPr>
            <a:r>
              <a:rPr lang="en-US" altLang="zh-TW" sz="1200" b="1" dirty="0">
                <a:uFillTx/>
                <a:latin typeface="+mn-lt"/>
              </a:rPr>
              <a:t>Supports 16GB, power required by C2F is supplied by BBU.</a:t>
            </a:r>
            <a:endParaRPr sz="1200" b="1" dirty="0">
              <a:uFillTx/>
              <a:latin typeface="+mn-lt"/>
              <a:ea typeface="微軟正黑體" pitchFamily="34" charset="-120"/>
            </a:endParaRPr>
          </a:p>
        </p:txBody>
      </p:sp>
      <p:sp>
        <p:nvSpPr>
          <p:cNvPr id="650" name="Shape 650"/>
          <p:cNvSpPr>
            <a:spLocks/>
          </p:cNvSpPr>
          <p:nvPr/>
        </p:nvSpPr>
        <p:spPr>
          <a:xfrm>
            <a:off x="8426847" y="3153570"/>
            <a:ext cx="605400" cy="1002300"/>
          </a:xfrm>
          <a:prstGeom prst="rect">
            <a:avLst/>
          </a:prstGeom>
          <a:solidFill>
            <a:schemeClr val="accent1">
              <a:alpha val="41960"/>
            </a:schemeClr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uFillTx/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51" name="Shape 651"/>
          <p:cNvCxnSpPr/>
          <p:nvPr/>
        </p:nvCxnSpPr>
        <p:spPr>
          <a:xfrm>
            <a:off x="3246634" y="3989601"/>
            <a:ext cx="2477353" cy="24109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52" name="Shape 652"/>
          <p:cNvCxnSpPr/>
          <p:nvPr/>
        </p:nvCxnSpPr>
        <p:spPr>
          <a:xfrm>
            <a:off x="3246634" y="3534310"/>
            <a:ext cx="5256553" cy="45552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" name="標題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l"/>
            <a:r>
              <a:rPr lang="en-US" altLang="zh-TW" sz="3200" dirty="0">
                <a:uFillTx/>
                <a:latin typeface="+mn-lt"/>
              </a:rPr>
              <a:t>ES keeps data integrity with </a:t>
            </a:r>
            <a:r>
              <a:rPr lang="en-US" altLang="zh-TW" sz="3200" dirty="0">
                <a:solidFill>
                  <a:srgbClr val="FFFF00"/>
                </a:solidFill>
                <a:uFillTx/>
                <a:latin typeface="+mn-lt"/>
              </a:rPr>
              <a:t>NVRAM</a:t>
            </a:r>
            <a:endParaRPr lang="zh-TW" altLang="en-US" sz="3200" dirty="0">
              <a:solidFill>
                <a:srgbClr val="FFFF00"/>
              </a:solidFill>
              <a:uFillTx/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hape 660"/>
          <p:cNvSpPr>
            <a:spLocks/>
          </p:cNvSpPr>
          <p:nvPr/>
        </p:nvSpPr>
        <p:spPr>
          <a:xfrm>
            <a:off x="668533" y="1086025"/>
            <a:ext cx="3777233" cy="96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r>
              <a:rPr lang="en-US" altLang="zh-TW" sz="2800" b="1" dirty="0" smtClean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  <a:cs typeface="Arimo"/>
                <a:sym typeface="Verdana"/>
              </a:rPr>
              <a:t>HA</a:t>
            </a:r>
            <a:endParaRPr lang="en-US" altLang="zh-TW" sz="2800" b="1" dirty="0">
              <a:solidFill>
                <a:srgbClr val="002060"/>
              </a:solidFill>
              <a:uFillTx/>
              <a:latin typeface="+mn-lt"/>
              <a:ea typeface="Microsoft JhengHei" panose="020B0604030504040204" pitchFamily="34" charset="-120"/>
              <a:cs typeface="Arimo"/>
              <a:sym typeface="Verdana"/>
            </a:endParaRPr>
          </a:p>
          <a:p>
            <a:r>
              <a:rPr lang="en-US" altLang="zh-TW" sz="2800" b="1" dirty="0">
                <a:solidFill>
                  <a:srgbClr val="FF0000"/>
                </a:solidFill>
                <a:uFillTx/>
                <a:latin typeface="+mn-lt"/>
                <a:ea typeface="Microsoft JhengHei" panose="020B0604030504040204" pitchFamily="34" charset="-120"/>
                <a:cs typeface="Arimo"/>
                <a:sym typeface="Verdana"/>
              </a:rPr>
              <a:t>Network connection</a:t>
            </a:r>
          </a:p>
          <a:p>
            <a:r>
              <a:rPr lang="en-US" altLang="zh-TW" sz="2800" b="1" dirty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  <a:cs typeface="Arimo"/>
                <a:sym typeface="Verdana"/>
              </a:rPr>
              <a:t>is LOST</a:t>
            </a:r>
            <a:endParaRPr sz="2800" b="1" dirty="0">
              <a:solidFill>
                <a:srgbClr val="002060"/>
              </a:solidFill>
              <a:uFillTx/>
              <a:latin typeface="+mn-lt"/>
              <a:ea typeface="Microsoft JhengHei" panose="020B0604030504040204" pitchFamily="34" charset="-120"/>
              <a:cs typeface="Arimo"/>
              <a:sym typeface="Arimo"/>
            </a:endParaRPr>
          </a:p>
        </p:txBody>
      </p:sp>
      <p:grpSp>
        <p:nvGrpSpPr>
          <p:cNvPr id="2" name="群組 31"/>
          <p:cNvGrpSpPr/>
          <p:nvPr/>
        </p:nvGrpSpPr>
        <p:grpSpPr>
          <a:xfrm>
            <a:off x="969249" y="2411118"/>
            <a:ext cx="2446561" cy="2162916"/>
            <a:chOff x="337121" y="2584333"/>
            <a:chExt cx="2446561" cy="2162916"/>
          </a:xfrm>
        </p:grpSpPr>
        <p:grpSp>
          <p:nvGrpSpPr>
            <p:cNvPr id="3" name="群組 30"/>
            <p:cNvGrpSpPr/>
            <p:nvPr/>
          </p:nvGrpSpPr>
          <p:grpSpPr>
            <a:xfrm>
              <a:off x="337121" y="2584333"/>
              <a:ext cx="2446561" cy="2056543"/>
              <a:chOff x="337121" y="2584333"/>
              <a:chExt cx="2446561" cy="2056543"/>
            </a:xfrm>
          </p:grpSpPr>
          <p:sp>
            <p:nvSpPr>
              <p:cNvPr id="27" name="Shape 147"/>
              <p:cNvSpPr>
                <a:spLocks/>
              </p:cNvSpPr>
              <p:nvPr/>
            </p:nvSpPr>
            <p:spPr>
              <a:xfrm>
                <a:off x="337121" y="2655248"/>
                <a:ext cx="2340204" cy="1985628"/>
              </a:xfrm>
              <a:prstGeom prst="rect">
                <a:avLst/>
              </a:prstGeom>
              <a:solidFill>
                <a:srgbClr val="06C0D4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uFillTx/>
                  <a:latin typeface="+mn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圓角矩形 27"/>
              <p:cNvSpPr>
                <a:spLocks/>
              </p:cNvSpPr>
              <p:nvPr/>
            </p:nvSpPr>
            <p:spPr>
              <a:xfrm>
                <a:off x="443493" y="2761621"/>
                <a:ext cx="2127459" cy="1382848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uFillTx/>
                </a:endParaRPr>
              </a:p>
            </p:txBody>
          </p:sp>
          <p:sp>
            <p:nvSpPr>
              <p:cNvPr id="29" name="Shape 18"/>
              <p:cNvSpPr>
                <a:spLocks/>
              </p:cNvSpPr>
              <p:nvPr/>
            </p:nvSpPr>
            <p:spPr>
              <a:xfrm>
                <a:off x="2174663" y="2584333"/>
                <a:ext cx="609019" cy="609003"/>
              </a:xfrm>
              <a:prstGeom prst="ellipse">
                <a:avLst/>
              </a:prstGeom>
              <a:solidFill>
                <a:srgbClr val="06C0D4"/>
              </a:solidFill>
              <a:ln w="254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799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uFillTx/>
                  <a:latin typeface="+mn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Shape 148"/>
              <p:cNvSpPr>
                <a:spLocks/>
              </p:cNvSpPr>
              <p:nvPr/>
            </p:nvSpPr>
            <p:spPr>
              <a:xfrm rot="360116">
                <a:off x="2343223" y="2698777"/>
                <a:ext cx="324734" cy="404082"/>
              </a:xfrm>
              <a:prstGeom prst="chevron">
                <a:avLst>
                  <a:gd name="adj" fmla="val 50000"/>
                </a:avLst>
              </a:prstGeom>
              <a:solidFill>
                <a:schemeClr val="lt1">
                  <a:alpha val="40784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uFillTx/>
                  <a:latin typeface="+mn-lt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" name="群組 9"/>
              <p:cNvGrpSpPr/>
              <p:nvPr/>
            </p:nvGrpSpPr>
            <p:grpSpPr>
              <a:xfrm>
                <a:off x="666810" y="2966283"/>
                <a:ext cx="1703063" cy="1074819"/>
                <a:chOff x="1285852" y="2500312"/>
                <a:chExt cx="1703063" cy="1074819"/>
              </a:xfrm>
            </p:grpSpPr>
            <p:pic>
              <p:nvPicPr>
                <p:cNvPr id="11" name="圖片 10" descr="磁碟.pn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00232" y="2500312"/>
                  <a:ext cx="988683" cy="1074819"/>
                </a:xfrm>
                <a:prstGeom prst="rect">
                  <a:avLst/>
                </a:prstGeom>
              </p:spPr>
            </p:pic>
            <p:pic>
              <p:nvPicPr>
                <p:cNvPr id="12" name="Shape 614"/>
                <p:cNvPicPr preferRelativeResize="0"/>
                <p:nvPr/>
              </p:nvPicPr>
              <p:blipFill rotWithShape="1">
                <a:blip r:embed="rId4"/>
                <a:srcRect/>
                <a:stretch/>
              </p:blipFill>
              <p:spPr>
                <a:xfrm>
                  <a:off x="1285852" y="2857502"/>
                  <a:ext cx="994377" cy="63660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661" name="Shape 661"/>
            <p:cNvSpPr>
              <a:spLocks/>
            </p:cNvSpPr>
            <p:nvPr/>
          </p:nvSpPr>
          <p:spPr>
            <a:xfrm>
              <a:off x="534831" y="4071949"/>
              <a:ext cx="2210632" cy="6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r>
                <a:rPr lang="en-US" altLang="zh-TW" b="1" dirty="0" smtClean="0">
                  <a:solidFill>
                    <a:srgbClr val="002060"/>
                  </a:solidFill>
                  <a:uFillTx/>
                  <a:latin typeface="+mn-lt"/>
                  <a:ea typeface="Microsoft JhengHei" panose="020B0604030504040204" pitchFamily="34" charset="-120"/>
                  <a:cs typeface="Gill Sans"/>
                </a:rPr>
                <a:t>File </a:t>
              </a:r>
              <a:r>
                <a:rPr lang="en-US" altLang="zh-TW" b="1" dirty="0">
                  <a:solidFill>
                    <a:srgbClr val="002060"/>
                  </a:solidFill>
                  <a:uFillTx/>
                  <a:latin typeface="+mn-lt"/>
                  <a:ea typeface="Microsoft JhengHei" panose="020B0604030504040204" pitchFamily="34" charset="-120"/>
                  <a:cs typeface="Gill Sans"/>
                </a:rPr>
                <a:t>Server </a:t>
              </a:r>
              <a:r>
                <a:rPr lang="en-US" altLang="zh-TW" b="1" dirty="0" smtClean="0">
                  <a:solidFill>
                    <a:srgbClr val="002060"/>
                  </a:solidFill>
                  <a:uFillTx/>
                  <a:latin typeface="+mn-lt"/>
                  <a:ea typeface="Microsoft JhengHei" panose="020B0604030504040204" pitchFamily="34" charset="-120"/>
                  <a:cs typeface="Gill Sans"/>
                </a:rPr>
                <a:t>Availability</a:t>
              </a:r>
              <a:endParaRPr lang="en-US" altLang="zh-TW" b="1" dirty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  <a:cs typeface="Gill Sans"/>
              </a:endParaRPr>
            </a:p>
          </p:txBody>
        </p:sp>
      </p:grp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07768" y="118986"/>
            <a:ext cx="8410500" cy="665543"/>
          </a:xfrm>
        </p:spPr>
        <p:txBody>
          <a:bodyPr/>
          <a:lstStyle/>
          <a:p>
            <a:pPr lvl="0"/>
            <a:r>
              <a:rPr lang="en-US" altLang="zh-TW" sz="3200" dirty="0">
                <a:uFillTx/>
                <a:latin typeface="+mn-lt"/>
              </a:rPr>
              <a:t>High availability</a:t>
            </a:r>
            <a:r>
              <a:rPr lang="en-US" altLang="zh-TW" sz="3200" dirty="0" smtClean="0">
                <a:solidFill>
                  <a:schemeClr val="lt1"/>
                </a:solidFill>
                <a:uFillTx/>
                <a:latin typeface="+mn-lt"/>
                <a:ea typeface="Microsoft JhengHei" panose="020B0604030504040204" pitchFamily="34" charset="-120"/>
                <a:sym typeface="Arial"/>
              </a:rPr>
              <a:t>– (</a:t>
            </a:r>
            <a:r>
              <a:rPr lang="en-US" altLang="zh-TW" sz="3200" dirty="0">
                <a:uFillTx/>
                <a:latin typeface="+mn-lt"/>
              </a:rPr>
              <a:t>network failure</a:t>
            </a:r>
            <a:r>
              <a:rPr lang="en-US" altLang="zh-TW" sz="3200" dirty="0" smtClean="0">
                <a:solidFill>
                  <a:schemeClr val="lt1"/>
                </a:solidFill>
                <a:uFillTx/>
                <a:latin typeface="+mn-lt"/>
                <a:ea typeface="Microsoft JhengHei" panose="020B0604030504040204" pitchFamily="34" charset="-120"/>
                <a:sym typeface="Arial"/>
              </a:rPr>
              <a:t>)  </a:t>
            </a:r>
            <a:endParaRPr lang="zh-TW" altLang="en-US" sz="3200" dirty="0">
              <a:uFillTx/>
              <a:latin typeface="+mn-lt"/>
            </a:endParaRPr>
          </a:p>
        </p:txBody>
      </p:sp>
      <p:pic>
        <p:nvPicPr>
          <p:cNvPr id="14" name="Shape 62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866876" y="1661352"/>
            <a:ext cx="4810708" cy="31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399" descr="P12.png"/>
          <p:cNvPicPr preferRelativeResize="0">
            <a:picLocks noChangeAspect="1" noChangeArrowheads="1"/>
          </p:cNvPicPr>
          <p:nvPr/>
        </p:nvPicPr>
        <p:blipFill>
          <a:blip r:embed="rId6"/>
          <a:srcRect l="34235" t="77753" r="34175"/>
          <a:stretch>
            <a:fillRect/>
          </a:stretch>
        </p:blipFill>
        <p:spPr bwMode="auto">
          <a:xfrm rot="9943015">
            <a:off x="5380953" y="2932570"/>
            <a:ext cx="1657011" cy="580032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5" name="群組 22"/>
          <p:cNvGrpSpPr/>
          <p:nvPr/>
        </p:nvGrpSpPr>
        <p:grpSpPr>
          <a:xfrm>
            <a:off x="5887923" y="1857068"/>
            <a:ext cx="439829" cy="811849"/>
            <a:chOff x="4929190" y="2571750"/>
            <a:chExt cx="428628" cy="285752"/>
          </a:xfrm>
        </p:grpSpPr>
        <p:cxnSp>
          <p:nvCxnSpPr>
            <p:cNvPr id="24" name="直線接點 23"/>
            <p:cNvCxnSpPr/>
            <p:nvPr/>
          </p:nvCxnSpPr>
          <p:spPr>
            <a:xfrm>
              <a:off x="4929190" y="2571750"/>
              <a:ext cx="428628" cy="2857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 flipV="1">
              <a:off x="4929190" y="2571750"/>
              <a:ext cx="428628" cy="2857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圓角矩形 34"/>
          <p:cNvSpPr>
            <a:spLocks/>
          </p:cNvSpPr>
          <p:nvPr/>
        </p:nvSpPr>
        <p:spPr>
          <a:xfrm>
            <a:off x="6286723" y="3330430"/>
            <a:ext cx="637562" cy="1082178"/>
          </a:xfrm>
          <a:prstGeom prst="roundRect">
            <a:avLst/>
          </a:prstGeom>
          <a:solidFill>
            <a:srgbClr val="00B0F0">
              <a:alpha val="8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7" name="Shape 639"/>
          <p:cNvSpPr>
            <a:spLocks/>
          </p:cNvSpPr>
          <p:nvPr/>
        </p:nvSpPr>
        <p:spPr>
          <a:xfrm>
            <a:off x="6248378" y="3744550"/>
            <a:ext cx="733930" cy="19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Gill Sans"/>
              <a:buNone/>
            </a:pPr>
            <a:r>
              <a:rPr lang="en-US" sz="1200" b="1" i="0" u="none" strike="noStrike" cap="none" dirty="0" err="1" smtClean="0">
                <a:solidFill>
                  <a:srgbClr val="000000"/>
                </a:solidFill>
                <a:uFillTx/>
                <a:latin typeface="+mn-lt"/>
                <a:ea typeface="Gill Sans"/>
                <a:cs typeface="Gill Sans"/>
                <a:sym typeface="Gill Sans"/>
              </a:rPr>
              <a:t>MySQL</a:t>
            </a:r>
            <a:endParaRPr sz="1200" b="1" dirty="0">
              <a:uFillTx/>
              <a:latin typeface="+mn-lt"/>
            </a:endParaRPr>
          </a:p>
        </p:txBody>
      </p:sp>
      <p:sp>
        <p:nvSpPr>
          <p:cNvPr id="36" name="圓角矩形 35"/>
          <p:cNvSpPr>
            <a:spLocks/>
          </p:cNvSpPr>
          <p:nvPr/>
        </p:nvSpPr>
        <p:spPr>
          <a:xfrm>
            <a:off x="6992796" y="3323440"/>
            <a:ext cx="637562" cy="1082178"/>
          </a:xfrm>
          <a:prstGeom prst="roundRect">
            <a:avLst/>
          </a:prstGeom>
          <a:solidFill>
            <a:schemeClr val="accent1">
              <a:lumMod val="75000"/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21" name="Shape 639"/>
          <p:cNvSpPr>
            <a:spLocks/>
          </p:cNvSpPr>
          <p:nvPr/>
        </p:nvSpPr>
        <p:spPr>
          <a:xfrm>
            <a:off x="6931155" y="3744550"/>
            <a:ext cx="733930" cy="19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Gill Sans"/>
              <a:buNone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uFillTx/>
                <a:latin typeface="+mn-lt"/>
                <a:ea typeface="Gill Sans"/>
                <a:cs typeface="Gill Sans"/>
                <a:sym typeface="Gill Sans"/>
              </a:rPr>
              <a:t>ORACLE</a:t>
            </a:r>
            <a:endParaRPr sz="1100" b="1" dirty="0">
              <a:uFillTx/>
              <a:latin typeface="+mn-lt"/>
            </a:endParaRPr>
          </a:p>
        </p:txBody>
      </p:sp>
      <p:sp>
        <p:nvSpPr>
          <p:cNvPr id="37" name="圓角矩形 36"/>
          <p:cNvSpPr>
            <a:spLocks/>
          </p:cNvSpPr>
          <p:nvPr/>
        </p:nvSpPr>
        <p:spPr>
          <a:xfrm>
            <a:off x="7682092" y="3308060"/>
            <a:ext cx="637562" cy="1082178"/>
          </a:xfrm>
          <a:prstGeom prst="roundRect">
            <a:avLst/>
          </a:prstGeom>
          <a:solidFill>
            <a:schemeClr val="accent5">
              <a:lumMod val="75000"/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23" name="Shape 639"/>
          <p:cNvSpPr>
            <a:spLocks/>
          </p:cNvSpPr>
          <p:nvPr/>
        </p:nvSpPr>
        <p:spPr>
          <a:xfrm>
            <a:off x="7630710" y="3744550"/>
            <a:ext cx="733930" cy="19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Gill Sans"/>
              <a:buNone/>
            </a:pPr>
            <a:r>
              <a:rPr lang="en-US" sz="1200" b="1" i="0" u="none" strike="noStrike" cap="none" dirty="0" smtClean="0">
                <a:solidFill>
                  <a:srgbClr val="000000"/>
                </a:solidFill>
                <a:uFillTx/>
                <a:latin typeface="+mn-lt"/>
                <a:ea typeface="Gill Sans"/>
                <a:cs typeface="Gill Sans"/>
                <a:sym typeface="Gill Sans"/>
              </a:rPr>
              <a:t>SQL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Gill Sans"/>
              <a:buNone/>
            </a:pPr>
            <a:r>
              <a:rPr lang="en-US" sz="1200" b="1" dirty="0" smtClean="0">
                <a:uFillTx/>
                <a:latin typeface="+mn-lt"/>
                <a:sym typeface="Gill Sans"/>
              </a:rPr>
              <a:t>Server</a:t>
            </a:r>
            <a:endParaRPr sz="1200" b="1" dirty="0">
              <a:uFillTx/>
              <a:latin typeface="+mn-lt"/>
            </a:endParaRPr>
          </a:p>
        </p:txBody>
      </p:sp>
      <p:sp>
        <p:nvSpPr>
          <p:cNvPr id="41" name="Shape 83"/>
          <p:cNvSpPr>
            <a:spLocks/>
          </p:cNvSpPr>
          <p:nvPr/>
        </p:nvSpPr>
        <p:spPr>
          <a:xfrm rot="16200000">
            <a:off x="264287" y="1959599"/>
            <a:ext cx="349853" cy="34985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3" name="Shape 83"/>
          <p:cNvSpPr>
            <a:spLocks/>
          </p:cNvSpPr>
          <p:nvPr/>
        </p:nvSpPr>
        <p:spPr>
          <a:xfrm rot="5400000">
            <a:off x="3954600" y="919413"/>
            <a:ext cx="349853" cy="34985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5" name="Shape 628"/>
          <p:cNvSpPr>
            <a:spLocks/>
          </p:cNvSpPr>
          <p:nvPr/>
        </p:nvSpPr>
        <p:spPr>
          <a:xfrm flipH="1">
            <a:off x="6163518" y="775250"/>
            <a:ext cx="1447066" cy="1033618"/>
          </a:xfrm>
          <a:prstGeom prst="wedgeEllipseCallout">
            <a:avLst>
              <a:gd name="adj1" fmla="val 48895"/>
              <a:gd name="adj2" fmla="val 73986"/>
            </a:avLst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5"/>
              <a:buFont typeface="Gill Sans"/>
              <a:buNone/>
            </a:pPr>
            <a:r>
              <a:rPr lang="en-US" b="1" i="0" u="none" strike="noStrike" cap="none" dirty="0" smtClean="0">
                <a:solidFill>
                  <a:srgbClr val="FFFFFF"/>
                </a:solidFill>
                <a:uFillTx/>
                <a:ea typeface="微軟正黑體" pitchFamily="34" charset="-120"/>
                <a:cs typeface="Gill Sans"/>
                <a:sym typeface="Gill Sans"/>
              </a:rPr>
              <a:t>Network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5"/>
              <a:buFont typeface="Gill Sans"/>
              <a:buNone/>
            </a:pPr>
            <a:r>
              <a:rPr lang="en-US" b="1" dirty="0" smtClean="0">
                <a:solidFill>
                  <a:srgbClr val="FFFFFF"/>
                </a:solidFill>
                <a:uFillTx/>
                <a:ea typeface="微軟正黑體" pitchFamily="34" charset="-120"/>
                <a:cs typeface="Gill Sans"/>
                <a:sym typeface="Gill Sans"/>
              </a:rPr>
              <a:t>Connection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5"/>
              <a:buFont typeface="Gill Sans"/>
              <a:buNone/>
            </a:pPr>
            <a:r>
              <a:rPr lang="en-US" b="1" i="0" u="none" strike="noStrike" cap="none" dirty="0" smtClean="0">
                <a:solidFill>
                  <a:srgbClr val="FFFFFF"/>
                </a:solidFill>
                <a:uFillTx/>
                <a:ea typeface="微軟正黑體" pitchFamily="34" charset="-120"/>
                <a:cs typeface="Gill Sans"/>
                <a:sym typeface="Gill Sans"/>
              </a:rPr>
              <a:t>lost</a:t>
            </a:r>
            <a:endParaRPr b="1" i="0" u="none" strike="noStrike" cap="none" dirty="0">
              <a:solidFill>
                <a:srgbClr val="FFFFFF"/>
              </a:solidFill>
              <a:uFillTx/>
              <a:ea typeface="微軟正黑體" pitchFamily="34" charset="-120"/>
              <a:cs typeface="Gill Sans"/>
              <a:sym typeface="Gill San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62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297193" y="1595272"/>
            <a:ext cx="4620304" cy="302629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圓角矩形 52"/>
          <p:cNvSpPr>
            <a:spLocks/>
          </p:cNvSpPr>
          <p:nvPr/>
        </p:nvSpPr>
        <p:spPr>
          <a:xfrm>
            <a:off x="6731724" y="2917656"/>
            <a:ext cx="1954635" cy="1484850"/>
          </a:xfrm>
          <a:prstGeom prst="roundRect">
            <a:avLst/>
          </a:prstGeom>
          <a:solidFill>
            <a:srgbClr val="00B0F0">
              <a:alpha val="8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670" name="Shape 670"/>
          <p:cNvSpPr>
            <a:spLocks/>
          </p:cNvSpPr>
          <p:nvPr/>
        </p:nvSpPr>
        <p:spPr>
          <a:xfrm>
            <a:off x="536803" y="1157173"/>
            <a:ext cx="3794064" cy="123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r>
              <a:rPr lang="en-US" altLang="zh-TW" sz="2800" b="1" dirty="0" smtClean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  <a:cs typeface="Arimo"/>
              </a:rPr>
              <a:t>HA</a:t>
            </a:r>
            <a:endParaRPr lang="en-US" altLang="zh-TW" sz="2800" b="1" dirty="0">
              <a:solidFill>
                <a:srgbClr val="002060"/>
              </a:solidFill>
              <a:uFillTx/>
              <a:latin typeface="+mn-lt"/>
              <a:ea typeface="Microsoft JhengHei" panose="020B0604030504040204" pitchFamily="34" charset="-120"/>
              <a:cs typeface="Arimo"/>
            </a:endParaRPr>
          </a:p>
          <a:p>
            <a:r>
              <a:rPr lang="en-US" altLang="zh-TW" sz="2800" b="1" dirty="0" smtClean="0">
                <a:solidFill>
                  <a:srgbClr val="FF0000"/>
                </a:solidFill>
                <a:uFillTx/>
                <a:latin typeface="+mn-lt"/>
                <a:ea typeface="Microsoft JhengHei" panose="020B0604030504040204" pitchFamily="34" charset="-120"/>
                <a:cs typeface="Arimo"/>
              </a:rPr>
              <a:t>Controller</a:t>
            </a:r>
            <a:r>
              <a:rPr lang="en-US" altLang="zh-TW" sz="2800" b="1" dirty="0" smtClean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  <a:cs typeface="Arimo"/>
              </a:rPr>
              <a:t> is LOST</a:t>
            </a:r>
            <a:endParaRPr sz="2800" b="1" dirty="0">
              <a:solidFill>
                <a:srgbClr val="002060"/>
              </a:solidFill>
              <a:uFillTx/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26" name="標題 25"/>
          <p:cNvSpPr>
            <a:spLocks noGrp="1"/>
          </p:cNvSpPr>
          <p:nvPr>
            <p:ph type="title"/>
          </p:nvPr>
        </p:nvSpPr>
        <p:spPr>
          <a:xfrm>
            <a:off x="40059" y="99542"/>
            <a:ext cx="8410500" cy="665543"/>
          </a:xfrm>
        </p:spPr>
        <p:txBody>
          <a:bodyPr/>
          <a:lstStyle/>
          <a:p>
            <a:pPr lvl="0" algn="l"/>
            <a:r>
              <a:rPr lang="en-US" altLang="zh-TW" sz="3200" dirty="0" smtClean="0">
                <a:uFillTx/>
                <a:latin typeface="+mn-lt"/>
              </a:rPr>
              <a:t>     High </a:t>
            </a:r>
            <a:r>
              <a:rPr lang="en-US" altLang="zh-TW" sz="3200" dirty="0">
                <a:uFillTx/>
                <a:latin typeface="+mn-lt"/>
              </a:rPr>
              <a:t>availability</a:t>
            </a:r>
            <a:r>
              <a:rPr lang="en-US" altLang="zh-TW" sz="3200" dirty="0">
                <a:solidFill>
                  <a:schemeClr val="lt1"/>
                </a:solidFill>
                <a:uFillTx/>
                <a:latin typeface="+mn-lt"/>
                <a:ea typeface="Microsoft JhengHei" panose="020B0604030504040204" pitchFamily="34" charset="-120"/>
                <a:sym typeface="Arial"/>
              </a:rPr>
              <a:t>– </a:t>
            </a:r>
            <a:r>
              <a:rPr lang="en-US" altLang="zh-TW" sz="3200" dirty="0" smtClean="0">
                <a:solidFill>
                  <a:schemeClr val="lt1"/>
                </a:solidFill>
                <a:uFillTx/>
                <a:latin typeface="+mn-lt"/>
                <a:ea typeface="Microsoft JhengHei" panose="020B0604030504040204" pitchFamily="34" charset="-120"/>
                <a:sym typeface="Arial"/>
              </a:rPr>
              <a:t>(</a:t>
            </a:r>
            <a:r>
              <a:rPr lang="en-US" altLang="zh-TW" sz="3200" dirty="0" smtClean="0">
                <a:uFillTx/>
                <a:latin typeface="+mn-lt"/>
              </a:rPr>
              <a:t>Controller failure</a:t>
            </a:r>
            <a:r>
              <a:rPr lang="en-US" altLang="zh-TW" sz="3200" dirty="0">
                <a:solidFill>
                  <a:schemeClr val="lt1"/>
                </a:solidFill>
                <a:uFillTx/>
                <a:latin typeface="+mn-lt"/>
                <a:ea typeface="Microsoft JhengHei" panose="020B0604030504040204" pitchFamily="34" charset="-120"/>
                <a:sym typeface="Arial"/>
              </a:rPr>
              <a:t>) </a:t>
            </a:r>
            <a:r>
              <a:rPr lang="zh-TW" altLang="en-US" sz="3200" dirty="0" smtClean="0">
                <a:solidFill>
                  <a:schemeClr val="lt1"/>
                </a:solidFill>
                <a:uFillTx/>
                <a:latin typeface="+mn-lt"/>
                <a:ea typeface="Microsoft JhengHei" panose="020B0604030504040204" pitchFamily="34" charset="-120"/>
                <a:sym typeface="Arial"/>
              </a:rPr>
              <a:t/>
            </a:r>
            <a:br>
              <a:rPr lang="zh-TW" altLang="en-US" sz="3200" dirty="0" smtClean="0">
                <a:solidFill>
                  <a:schemeClr val="lt1"/>
                </a:solidFill>
                <a:uFillTx/>
                <a:latin typeface="+mn-lt"/>
                <a:ea typeface="Microsoft JhengHei" panose="020B0604030504040204" pitchFamily="34" charset="-120"/>
                <a:sym typeface="Arial"/>
              </a:rPr>
            </a:br>
            <a:endParaRPr lang="zh-TW" altLang="en-US" sz="3200" dirty="0">
              <a:solidFill>
                <a:srgbClr val="002060"/>
              </a:solidFill>
              <a:uFillTx/>
              <a:latin typeface="+mn-lt"/>
              <a:ea typeface="Microsoft JhengHei" panose="020B0604030504040204" pitchFamily="34" charset="-120"/>
              <a:cs typeface="Arimo"/>
              <a:sym typeface="Arial"/>
            </a:endParaRPr>
          </a:p>
        </p:txBody>
      </p:sp>
      <p:sp>
        <p:nvSpPr>
          <p:cNvPr id="29" name="Shape 628"/>
          <p:cNvSpPr>
            <a:spLocks/>
          </p:cNvSpPr>
          <p:nvPr/>
        </p:nvSpPr>
        <p:spPr>
          <a:xfrm>
            <a:off x="4535094" y="914711"/>
            <a:ext cx="1639203" cy="1115007"/>
          </a:xfrm>
          <a:prstGeom prst="wedgeEllipseCallout">
            <a:avLst>
              <a:gd name="adj1" fmla="val 48895"/>
              <a:gd name="adj2" fmla="val 73986"/>
            </a:avLst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5"/>
              <a:buFont typeface="Gill Sans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uFillTx/>
                <a:ea typeface="微軟正黑體" pitchFamily="34" charset="-120"/>
                <a:cs typeface="Gill Sans"/>
                <a:sym typeface="Gill Sans"/>
              </a:rPr>
              <a:t>Controller Lost</a:t>
            </a:r>
            <a:endParaRPr sz="1800" b="1" i="0" u="none" strike="noStrike" cap="none" dirty="0">
              <a:solidFill>
                <a:srgbClr val="FFFFFF"/>
              </a:solidFill>
              <a:uFillTx/>
              <a:ea typeface="微軟正黑體" pitchFamily="34" charset="-120"/>
              <a:cs typeface="Gill Sans"/>
              <a:sym typeface="Gill Sans"/>
            </a:endParaRPr>
          </a:p>
        </p:txBody>
      </p:sp>
      <p:grpSp>
        <p:nvGrpSpPr>
          <p:cNvPr id="2" name="群組 59"/>
          <p:cNvGrpSpPr/>
          <p:nvPr/>
        </p:nvGrpSpPr>
        <p:grpSpPr>
          <a:xfrm>
            <a:off x="545284" y="2620196"/>
            <a:ext cx="2355773" cy="1535560"/>
            <a:chOff x="450176" y="2449585"/>
            <a:chExt cx="2668995" cy="1739727"/>
          </a:xfrm>
        </p:grpSpPr>
        <p:pic>
          <p:nvPicPr>
            <p:cNvPr id="33" name="Shape 633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450176" y="2686666"/>
              <a:ext cx="2668995" cy="15026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Shape 634"/>
            <p:cNvSpPr>
              <a:spLocks/>
            </p:cNvSpPr>
            <p:nvPr/>
          </p:nvSpPr>
          <p:spPr>
            <a:xfrm>
              <a:off x="545497" y="3212155"/>
              <a:ext cx="2478353" cy="34305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25"/>
                <a:buFont typeface="Gill Sans"/>
                <a:buNone/>
              </a:pPr>
              <a:r>
                <a:rPr lang="en-US" sz="1200" b="1" i="0" u="none" strike="noStrike" cap="none" dirty="0">
                  <a:solidFill>
                    <a:srgbClr val="FFFFFF"/>
                  </a:solidFill>
                  <a:uFillTx/>
                  <a:ea typeface="微軟正黑體" pitchFamily="34" charset="-120"/>
                  <a:cs typeface="Gill Sans"/>
                  <a:sym typeface="Gill Sans"/>
                </a:rPr>
                <a:t>Hypervisor</a:t>
              </a:r>
              <a:endParaRPr sz="1200" b="1" dirty="0">
                <a:uFillTx/>
                <a:ea typeface="微軟正黑體" pitchFamily="34" charset="-120"/>
              </a:endParaRPr>
            </a:p>
          </p:txBody>
        </p:sp>
        <p:sp>
          <p:nvSpPr>
            <p:cNvPr id="35" name="Shape 175"/>
            <p:cNvSpPr>
              <a:spLocks/>
            </p:cNvSpPr>
            <p:nvPr/>
          </p:nvSpPr>
          <p:spPr>
            <a:xfrm>
              <a:off x="640818" y="2449585"/>
              <a:ext cx="667249" cy="45558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b="1" i="0" u="none" strike="noStrike" cap="none" dirty="0" smtClean="0">
                  <a:solidFill>
                    <a:schemeClr val="bg1">
                      <a:lumMod val="95000"/>
                    </a:schemeClr>
                  </a:solidFill>
                  <a:uFillTx/>
                  <a:ea typeface="微軟正黑體" pitchFamily="34" charset="-120"/>
                  <a:sym typeface="Arial"/>
                </a:rPr>
                <a:t>VM</a:t>
              </a:r>
              <a:endParaRPr b="1" dirty="0">
                <a:solidFill>
                  <a:schemeClr val="bg1">
                    <a:lumMod val="95000"/>
                  </a:schemeClr>
                </a:solidFill>
                <a:uFillTx/>
                <a:ea typeface="微軟正黑體" pitchFamily="34" charset="-120"/>
              </a:endParaRPr>
            </a:p>
          </p:txBody>
        </p:sp>
        <p:sp>
          <p:nvSpPr>
            <p:cNvPr id="36" name="Shape 175"/>
            <p:cNvSpPr>
              <a:spLocks/>
            </p:cNvSpPr>
            <p:nvPr/>
          </p:nvSpPr>
          <p:spPr>
            <a:xfrm>
              <a:off x="1403389" y="2449585"/>
              <a:ext cx="667249" cy="45558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b="1" i="0" u="none" strike="noStrike" cap="none" dirty="0" smtClean="0">
                  <a:solidFill>
                    <a:schemeClr val="bg1">
                      <a:lumMod val="95000"/>
                    </a:schemeClr>
                  </a:solidFill>
                  <a:uFillTx/>
                  <a:ea typeface="微軟正黑體" pitchFamily="34" charset="-120"/>
                  <a:sym typeface="Arial"/>
                </a:rPr>
                <a:t>VM</a:t>
              </a:r>
              <a:endParaRPr b="1" dirty="0">
                <a:solidFill>
                  <a:schemeClr val="bg1">
                    <a:lumMod val="95000"/>
                  </a:schemeClr>
                </a:solidFill>
                <a:uFillTx/>
                <a:ea typeface="微軟正黑體" pitchFamily="34" charset="-120"/>
              </a:endParaRPr>
            </a:p>
          </p:txBody>
        </p:sp>
        <p:sp>
          <p:nvSpPr>
            <p:cNvPr id="37" name="Shape 175"/>
            <p:cNvSpPr>
              <a:spLocks/>
            </p:cNvSpPr>
            <p:nvPr/>
          </p:nvSpPr>
          <p:spPr>
            <a:xfrm>
              <a:off x="2165959" y="2449585"/>
              <a:ext cx="667249" cy="45558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b="1" i="0" u="none" strike="noStrike" cap="none" dirty="0" smtClean="0">
                  <a:solidFill>
                    <a:schemeClr val="bg1">
                      <a:lumMod val="95000"/>
                    </a:schemeClr>
                  </a:solidFill>
                  <a:uFillTx/>
                  <a:ea typeface="微軟正黑體" pitchFamily="34" charset="-120"/>
                  <a:sym typeface="Arial"/>
                </a:rPr>
                <a:t>VM</a:t>
              </a:r>
              <a:endParaRPr b="1" dirty="0">
                <a:solidFill>
                  <a:schemeClr val="bg1">
                    <a:lumMod val="95000"/>
                  </a:schemeClr>
                </a:solidFill>
                <a:uFillTx/>
                <a:ea typeface="微軟正黑體" pitchFamily="34" charset="-120"/>
              </a:endParaRPr>
            </a:p>
          </p:txBody>
        </p:sp>
      </p:grpSp>
      <p:grpSp>
        <p:nvGrpSpPr>
          <p:cNvPr id="3" name="群組 37"/>
          <p:cNvGrpSpPr/>
          <p:nvPr/>
        </p:nvGrpSpPr>
        <p:grpSpPr>
          <a:xfrm>
            <a:off x="3179428" y="3108449"/>
            <a:ext cx="1008708" cy="792432"/>
            <a:chOff x="2285985" y="3714758"/>
            <a:chExt cx="775088" cy="495042"/>
          </a:xfrm>
        </p:grpSpPr>
        <p:sp>
          <p:nvSpPr>
            <p:cNvPr id="39" name="Shape 500"/>
            <p:cNvSpPr>
              <a:spLocks/>
            </p:cNvSpPr>
            <p:nvPr/>
          </p:nvSpPr>
          <p:spPr>
            <a:xfrm>
              <a:off x="2339566" y="3714758"/>
              <a:ext cx="721507" cy="495042"/>
            </a:xfrm>
            <a:prstGeom prst="rightArrow">
              <a:avLst>
                <a:gd name="adj1" fmla="val 48667"/>
                <a:gd name="adj2" fmla="val 50000"/>
              </a:avLst>
            </a:prstGeom>
            <a:solidFill>
              <a:srgbClr val="044981"/>
            </a:solidFill>
            <a:ln w="57150" cmpd="sng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 dirty="0">
                <a:solidFill>
                  <a:srgbClr val="FFFFFF"/>
                </a:solidFill>
                <a:uFillTx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0" name="矩形 39"/>
            <p:cNvSpPr>
              <a:spLocks/>
            </p:cNvSpPr>
            <p:nvPr/>
          </p:nvSpPr>
          <p:spPr>
            <a:xfrm>
              <a:off x="2285985" y="3851271"/>
              <a:ext cx="43006" cy="222016"/>
            </a:xfrm>
            <a:prstGeom prst="rect">
              <a:avLst/>
            </a:prstGeom>
            <a:solidFill>
              <a:srgbClr val="04498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uFillTx/>
              </a:endParaRPr>
            </a:p>
          </p:txBody>
        </p:sp>
      </p:grpSp>
      <p:pic>
        <p:nvPicPr>
          <p:cNvPr id="41" name="Shape 399" descr="P12.png"/>
          <p:cNvPicPr preferRelativeResize="0">
            <a:picLocks noChangeAspect="1" noChangeArrowheads="1"/>
          </p:cNvPicPr>
          <p:nvPr/>
        </p:nvPicPr>
        <p:blipFill>
          <a:blip r:embed="rId5"/>
          <a:srcRect l="34235" t="77753" r="34175"/>
          <a:stretch>
            <a:fillRect/>
          </a:stretch>
        </p:blipFill>
        <p:spPr bwMode="auto">
          <a:xfrm rot="9943015">
            <a:off x="6115306" y="2474377"/>
            <a:ext cx="1535673" cy="537557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4" name="群組 41"/>
          <p:cNvGrpSpPr/>
          <p:nvPr/>
        </p:nvGrpSpPr>
        <p:grpSpPr>
          <a:xfrm>
            <a:off x="6897772" y="3015879"/>
            <a:ext cx="1591424" cy="540019"/>
            <a:chOff x="4143372" y="3143254"/>
            <a:chExt cx="1699328" cy="576634"/>
          </a:xfrm>
        </p:grpSpPr>
        <p:pic>
          <p:nvPicPr>
            <p:cNvPr id="43" name="圖片 42" descr="資源區隔.png"/>
            <p:cNvPicPr>
              <a:picLocks noChangeAspect="1"/>
            </p:cNvPicPr>
            <p:nvPr/>
          </p:nvPicPr>
          <p:blipFill>
            <a:blip r:embed="rId6"/>
            <a:srcRect l="50000" r="27810"/>
            <a:stretch>
              <a:fillRect/>
            </a:stretch>
          </p:blipFill>
          <p:spPr>
            <a:xfrm>
              <a:off x="4143372" y="3143254"/>
              <a:ext cx="699196" cy="576634"/>
            </a:xfrm>
            <a:prstGeom prst="rect">
              <a:avLst/>
            </a:prstGeom>
          </p:spPr>
        </p:pic>
        <p:pic>
          <p:nvPicPr>
            <p:cNvPr id="44" name="圖片 43" descr="資源區隔.png"/>
            <p:cNvPicPr>
              <a:picLocks noChangeAspect="1"/>
            </p:cNvPicPr>
            <p:nvPr/>
          </p:nvPicPr>
          <p:blipFill>
            <a:blip r:embed="rId6"/>
            <a:srcRect l="50000" r="27810"/>
            <a:stretch>
              <a:fillRect/>
            </a:stretch>
          </p:blipFill>
          <p:spPr>
            <a:xfrm>
              <a:off x="4643438" y="3143254"/>
              <a:ext cx="699196" cy="576634"/>
            </a:xfrm>
            <a:prstGeom prst="rect">
              <a:avLst/>
            </a:prstGeom>
          </p:spPr>
        </p:pic>
        <p:pic>
          <p:nvPicPr>
            <p:cNvPr id="45" name="圖片 44" descr="資源區隔.png"/>
            <p:cNvPicPr>
              <a:picLocks noChangeAspect="1"/>
            </p:cNvPicPr>
            <p:nvPr/>
          </p:nvPicPr>
          <p:blipFill>
            <a:blip r:embed="rId6"/>
            <a:srcRect l="50000" r="27810"/>
            <a:stretch>
              <a:fillRect/>
            </a:stretch>
          </p:blipFill>
          <p:spPr>
            <a:xfrm>
              <a:off x="5143504" y="3143254"/>
              <a:ext cx="699196" cy="576634"/>
            </a:xfrm>
            <a:prstGeom prst="rect">
              <a:avLst/>
            </a:prstGeom>
          </p:spPr>
        </p:pic>
      </p:grpSp>
      <p:grpSp>
        <p:nvGrpSpPr>
          <p:cNvPr id="5" name="群組 45"/>
          <p:cNvGrpSpPr/>
          <p:nvPr/>
        </p:nvGrpSpPr>
        <p:grpSpPr>
          <a:xfrm>
            <a:off x="7192214" y="3887701"/>
            <a:ext cx="992708" cy="460084"/>
            <a:chOff x="4500562" y="4000510"/>
            <a:chExt cx="1087586" cy="504057"/>
          </a:xfrm>
        </p:grpSpPr>
        <p:pic>
          <p:nvPicPr>
            <p:cNvPr id="47" name="圖片 46" descr="資料夾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500562" y="4071948"/>
              <a:ext cx="550309" cy="408807"/>
            </a:xfrm>
            <a:prstGeom prst="rect">
              <a:avLst/>
            </a:prstGeom>
          </p:spPr>
        </p:pic>
        <p:pic>
          <p:nvPicPr>
            <p:cNvPr id="48" name="Picture 4" descr="C:\Users\user\Desktop\RAID 50.60 進階功能介紹\未命名3-3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14942" y="4000510"/>
              <a:ext cx="373206" cy="504057"/>
            </a:xfrm>
            <a:prstGeom prst="rect">
              <a:avLst/>
            </a:prstGeom>
            <a:noFill/>
          </p:spPr>
        </p:pic>
      </p:grpSp>
      <p:grpSp>
        <p:nvGrpSpPr>
          <p:cNvPr id="6" name="群組 22"/>
          <p:cNvGrpSpPr/>
          <p:nvPr/>
        </p:nvGrpSpPr>
        <p:grpSpPr>
          <a:xfrm>
            <a:off x="5270694" y="2108279"/>
            <a:ext cx="1115452" cy="743634"/>
            <a:chOff x="4929190" y="2571750"/>
            <a:chExt cx="428628" cy="285752"/>
          </a:xfrm>
        </p:grpSpPr>
        <p:cxnSp>
          <p:nvCxnSpPr>
            <p:cNvPr id="55" name="直線接點 54"/>
            <p:cNvCxnSpPr/>
            <p:nvPr/>
          </p:nvCxnSpPr>
          <p:spPr>
            <a:xfrm>
              <a:off x="4929190" y="2571750"/>
              <a:ext cx="428628" cy="2857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>
            <a:xfrm flipV="1">
              <a:off x="4929190" y="2571750"/>
              <a:ext cx="428628" cy="2857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Shape 83"/>
          <p:cNvSpPr>
            <a:spLocks/>
          </p:cNvSpPr>
          <p:nvPr/>
        </p:nvSpPr>
        <p:spPr>
          <a:xfrm rot="16200000">
            <a:off x="318320" y="2095229"/>
            <a:ext cx="349853" cy="34985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8" name="Shape 83"/>
          <p:cNvSpPr>
            <a:spLocks/>
          </p:cNvSpPr>
          <p:nvPr/>
        </p:nvSpPr>
        <p:spPr>
          <a:xfrm rot="5400000">
            <a:off x="3580909" y="1182405"/>
            <a:ext cx="349853" cy="34985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9" name="Shape 175"/>
          <p:cNvSpPr>
            <a:spLocks/>
          </p:cNvSpPr>
          <p:nvPr/>
        </p:nvSpPr>
        <p:spPr>
          <a:xfrm>
            <a:off x="6790522" y="3546829"/>
            <a:ext cx="1828801" cy="28522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900"/>
            </a:pPr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  <a:uFillTx/>
                <a:ea typeface="微軟正黑體" pitchFamily="34" charset="-120"/>
              </a:rPr>
              <a:t>NFS / </a:t>
            </a:r>
            <a:r>
              <a:rPr lang="en-US" sz="1200" b="1" dirty="0" err="1" smtClean="0">
                <a:solidFill>
                  <a:schemeClr val="bg1">
                    <a:lumMod val="95000"/>
                  </a:schemeClr>
                </a:solidFill>
                <a:uFillTx/>
                <a:ea typeface="微軟正黑體" pitchFamily="34" charset="-120"/>
              </a:rPr>
              <a:t>iSCSI</a:t>
            </a:r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  <a:uFillTx/>
                <a:ea typeface="微軟正黑體" pitchFamily="34" charset="-120"/>
              </a:rPr>
              <a:t> Database</a:t>
            </a:r>
            <a:endParaRPr sz="1200" b="1" dirty="0">
              <a:solidFill>
                <a:schemeClr val="bg1">
                  <a:lumMod val="95000"/>
                </a:schemeClr>
              </a:solidFill>
              <a:uFillTx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>
            <a:spLocks/>
          </p:cNvSpPr>
          <p:nvPr/>
        </p:nvSpPr>
        <p:spPr>
          <a:xfrm>
            <a:off x="634223" y="1525159"/>
            <a:ext cx="3159993" cy="143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r>
              <a:rPr lang="en-US" altLang="zh-TW" sz="2800" b="1" dirty="0" smtClean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  <a:cs typeface="Arimo"/>
              </a:rPr>
              <a:t>Non-stop</a:t>
            </a:r>
            <a:endParaRPr lang="en-US" altLang="zh-TW" sz="2800" b="1" dirty="0">
              <a:solidFill>
                <a:srgbClr val="002060"/>
              </a:solidFill>
              <a:uFillTx/>
              <a:latin typeface="+mn-lt"/>
              <a:ea typeface="Microsoft JhengHei" panose="020B0604030504040204" pitchFamily="34" charset="-120"/>
              <a:cs typeface="Arimo"/>
            </a:endParaRPr>
          </a:p>
          <a:p>
            <a:r>
              <a:rPr lang="en-US" altLang="zh-TW" sz="2800" b="1" dirty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  <a:cs typeface="Arimo"/>
              </a:rPr>
              <a:t>firmware </a:t>
            </a:r>
            <a:r>
              <a:rPr lang="en-US" altLang="zh-TW" sz="2800" b="1" dirty="0" smtClean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  <a:cs typeface="Arimo"/>
              </a:rPr>
              <a:t>update</a:t>
            </a:r>
            <a:endParaRPr lang="en-US" altLang="zh-TW" sz="2800" b="1" dirty="0">
              <a:solidFill>
                <a:srgbClr val="002060"/>
              </a:solidFill>
              <a:uFillTx/>
              <a:latin typeface="+mn-lt"/>
              <a:ea typeface="Microsoft JhengHei" panose="020B0604030504040204" pitchFamily="34" charset="-120"/>
              <a:cs typeface="Arimo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>
                <a:latin typeface="+mn-lt"/>
              </a:rPr>
              <a:t>Rolling</a:t>
            </a:r>
            <a:r>
              <a:rPr lang="en-US" altLang="zh-TW" sz="3200" dirty="0" smtClean="0">
                <a:uFillTx/>
                <a:latin typeface="+mn-lt"/>
              </a:rPr>
              <a:t> </a:t>
            </a:r>
            <a:r>
              <a:rPr lang="en-US" altLang="zh-TW" sz="3200" dirty="0">
                <a:uFillTx/>
                <a:latin typeface="+mn-lt"/>
              </a:rPr>
              <a:t>upgrade/update</a:t>
            </a:r>
            <a:endParaRPr lang="zh-TW" altLang="en-US" sz="3200" dirty="0">
              <a:uFillTx/>
              <a:latin typeface="+mn-lt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3276573" y="964831"/>
            <a:ext cx="5316983" cy="3607345"/>
            <a:chOff x="2935283" y="1048544"/>
            <a:chExt cx="5316983" cy="3607345"/>
          </a:xfrm>
        </p:grpSpPr>
        <p:pic>
          <p:nvPicPr>
            <p:cNvPr id="7" name="Shape 625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2935283" y="1477172"/>
              <a:ext cx="4853003" cy="31787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圓角矩形 20"/>
            <p:cNvSpPr>
              <a:spLocks/>
            </p:cNvSpPr>
            <p:nvPr/>
          </p:nvSpPr>
          <p:spPr>
            <a:xfrm>
              <a:off x="4068174" y="3296386"/>
              <a:ext cx="914400" cy="1174459"/>
            </a:xfrm>
            <a:prstGeom prst="roundRect">
              <a:avLst/>
            </a:prstGeom>
            <a:solidFill>
              <a:srgbClr val="00B0F0">
                <a:alpha val="82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uFillTx/>
              </a:endParaRPr>
            </a:p>
          </p:txBody>
        </p:sp>
        <p:sp>
          <p:nvSpPr>
            <p:cNvPr id="8" name="Shape 628"/>
            <p:cNvSpPr>
              <a:spLocks/>
            </p:cNvSpPr>
            <p:nvPr/>
          </p:nvSpPr>
          <p:spPr>
            <a:xfrm flipH="1">
              <a:off x="6567896" y="1048544"/>
              <a:ext cx="1684370" cy="1171163"/>
            </a:xfrm>
            <a:prstGeom prst="wedgeEllipseCallout">
              <a:avLst>
                <a:gd name="adj1" fmla="val 48895"/>
                <a:gd name="adj2" fmla="val 73986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85"/>
                <a:buFont typeface="Gill Sans"/>
                <a:buNone/>
              </a:pPr>
              <a:r>
                <a:rPr lang="en-US" sz="1800" b="1" i="0" u="none" strike="noStrike" cap="none" dirty="0" smtClean="0">
                  <a:solidFill>
                    <a:srgbClr val="FFFFFF"/>
                  </a:solidFill>
                  <a:uFillTx/>
                  <a:ea typeface="微軟正黑體" pitchFamily="34" charset="-120"/>
                  <a:cs typeface="Gill Sans"/>
                  <a:sym typeface="Gill Sans"/>
                </a:rPr>
                <a:t>Update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85"/>
                <a:buFont typeface="Gill Sans"/>
                <a:buNone/>
              </a:pPr>
              <a:r>
                <a:rPr lang="en-US" sz="1800" b="1" dirty="0" smtClean="0">
                  <a:solidFill>
                    <a:srgbClr val="FFFFFF"/>
                  </a:solidFill>
                  <a:uFillTx/>
                  <a:ea typeface="微軟正黑體" pitchFamily="34" charset="-120"/>
                  <a:cs typeface="Gill Sans"/>
                  <a:sym typeface="Gill Sans"/>
                </a:rPr>
                <a:t>Firmware</a:t>
              </a:r>
              <a:endParaRPr sz="1800" b="1" i="0" u="none" strike="noStrike" cap="none" dirty="0">
                <a:solidFill>
                  <a:srgbClr val="FFFFFF"/>
                </a:solidFill>
                <a:uFillTx/>
                <a:ea typeface="微軟正黑體" pitchFamily="34" charset="-120"/>
                <a:cs typeface="Gill Sans"/>
                <a:sym typeface="Gill Sans"/>
              </a:endParaRPr>
            </a:p>
          </p:txBody>
        </p:sp>
        <p:pic>
          <p:nvPicPr>
            <p:cNvPr id="9" name="Shape 399" descr="P12.png"/>
            <p:cNvPicPr preferRelativeResize="0">
              <a:picLocks noChangeAspect="1" noChangeArrowheads="1"/>
            </p:cNvPicPr>
            <p:nvPr/>
          </p:nvPicPr>
          <p:blipFill>
            <a:blip r:embed="rId4"/>
            <a:srcRect l="34235" t="77753" r="34175"/>
            <a:stretch>
              <a:fillRect/>
            </a:stretch>
          </p:blipFill>
          <p:spPr bwMode="auto">
            <a:xfrm rot="11628647" flipH="1">
              <a:off x="4353479" y="2515893"/>
              <a:ext cx="1407574" cy="648418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18" name="圓角矩形 17"/>
            <p:cNvSpPr>
              <a:spLocks/>
            </p:cNvSpPr>
            <p:nvPr/>
          </p:nvSpPr>
          <p:spPr>
            <a:xfrm>
              <a:off x="3103927" y="3322040"/>
              <a:ext cx="914400" cy="1174459"/>
            </a:xfrm>
            <a:prstGeom prst="roundRect">
              <a:avLst/>
            </a:prstGeom>
            <a:solidFill>
              <a:srgbClr val="00B0F0">
                <a:alpha val="82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uFillTx/>
              </a:endParaRPr>
            </a:p>
          </p:txBody>
        </p:sp>
        <p:pic>
          <p:nvPicPr>
            <p:cNvPr id="15" name="圖片 14" descr="資料夾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0429" y="3759108"/>
              <a:ext cx="511730" cy="380148"/>
            </a:xfrm>
            <a:prstGeom prst="rect">
              <a:avLst/>
            </a:prstGeom>
          </p:spPr>
        </p:pic>
        <p:pic>
          <p:nvPicPr>
            <p:cNvPr id="16" name="Picture 4" descr="C:\Users\user\Desktop\RAID 50.60 進階功能介紹\未命名3-3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4312797" y="3596993"/>
              <a:ext cx="465476" cy="628678"/>
            </a:xfrm>
            <a:prstGeom prst="rect">
              <a:avLst/>
            </a:prstGeom>
            <a:noFill/>
          </p:spPr>
        </p:pic>
        <p:grpSp>
          <p:nvGrpSpPr>
            <p:cNvPr id="2" name="群組 16"/>
            <p:cNvGrpSpPr/>
            <p:nvPr/>
          </p:nvGrpSpPr>
          <p:grpSpPr>
            <a:xfrm>
              <a:off x="5675328" y="2199048"/>
              <a:ext cx="1151400" cy="770655"/>
              <a:chOff x="6103166" y="2341661"/>
              <a:chExt cx="754427" cy="504953"/>
            </a:xfrm>
          </p:grpSpPr>
          <p:pic>
            <p:nvPicPr>
              <p:cNvPr id="11" name="Shape 399" descr="P12.png"/>
              <p:cNvPicPr preferRelativeResize="0">
                <a:picLocks noChangeAspect="1" noChangeArrowheads="1"/>
              </p:cNvPicPr>
              <p:nvPr/>
            </p:nvPicPr>
            <p:blipFill>
              <a:blip r:embed="rId4"/>
              <a:srcRect l="34235" t="77753" r="34175"/>
              <a:stretch>
                <a:fillRect/>
              </a:stretch>
            </p:blipFill>
            <p:spPr bwMode="auto">
              <a:xfrm rot="19150905" flipH="1" flipV="1">
                <a:off x="6103166" y="2341661"/>
                <a:ext cx="602628" cy="3527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</p:pic>
          <p:pic>
            <p:nvPicPr>
              <p:cNvPr id="12" name="Shape 399" descr="P12.png"/>
              <p:cNvPicPr preferRelativeResize="0">
                <a:picLocks noChangeAspect="1" noChangeArrowheads="1"/>
              </p:cNvPicPr>
              <p:nvPr/>
            </p:nvPicPr>
            <p:blipFill>
              <a:blip r:embed="rId4"/>
              <a:srcRect l="34235" t="77753" r="34175"/>
              <a:stretch>
                <a:fillRect/>
              </a:stretch>
            </p:blipFill>
            <p:spPr bwMode="auto">
              <a:xfrm rot="8408379" flipH="1" flipV="1">
                <a:off x="6254965" y="2493850"/>
                <a:ext cx="602628" cy="3527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</p:pic>
        </p:grpSp>
      </p:grpSp>
      <p:sp>
        <p:nvSpPr>
          <p:cNvPr id="24" name="Shape 83"/>
          <p:cNvSpPr>
            <a:spLocks/>
          </p:cNvSpPr>
          <p:nvPr/>
        </p:nvSpPr>
        <p:spPr>
          <a:xfrm rot="16200000">
            <a:off x="348768" y="2550254"/>
            <a:ext cx="349853" cy="34985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5" name="Shape 83"/>
          <p:cNvSpPr>
            <a:spLocks/>
          </p:cNvSpPr>
          <p:nvPr/>
        </p:nvSpPr>
        <p:spPr>
          <a:xfrm rot="5400000">
            <a:off x="3241914" y="1650915"/>
            <a:ext cx="349853" cy="34985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25"/>
          <p:cNvGrpSpPr/>
          <p:nvPr/>
        </p:nvGrpSpPr>
        <p:grpSpPr>
          <a:xfrm>
            <a:off x="3272194" y="998291"/>
            <a:ext cx="4587007" cy="2081106"/>
            <a:chOff x="3272194" y="1227327"/>
            <a:chExt cx="4587007" cy="1684289"/>
          </a:xfrm>
        </p:grpSpPr>
        <p:pic>
          <p:nvPicPr>
            <p:cNvPr id="705" name="Shape 705" descr="41631081_xxl-filtered.jpeg"/>
            <p:cNvPicPr preferRelativeResize="0"/>
            <p:nvPr/>
          </p:nvPicPr>
          <p:blipFill rotWithShape="1">
            <a:blip r:embed="rId3"/>
            <a:srcRect t="11762"/>
            <a:stretch/>
          </p:blipFill>
          <p:spPr>
            <a:xfrm>
              <a:off x="3272194" y="1227327"/>
              <a:ext cx="2266282" cy="1684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6" name="Shape 706" descr="41631081_xxl-filtered.jpeg"/>
            <p:cNvPicPr preferRelativeResize="0"/>
            <p:nvPr/>
          </p:nvPicPr>
          <p:blipFill rotWithShape="1">
            <a:blip r:embed="rId4"/>
            <a:srcRect t="11762"/>
            <a:stretch/>
          </p:blipFill>
          <p:spPr>
            <a:xfrm>
              <a:off x="5621968" y="1236852"/>
              <a:ext cx="2237233" cy="16747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8" name="Shape 708" descr="pasted-image.pdf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5787701" y="2647746"/>
            <a:ext cx="1375172" cy="340221"/>
          </a:xfrm>
          <a:prstGeom prst="rect">
            <a:avLst/>
          </a:prstGeom>
          <a:noFill/>
          <a:ln>
            <a:noFill/>
          </a:ln>
          <a:effectLst>
            <a:outerShdw blurRad="76200" dist="51384" dir="5400000" algn="ctr" rotWithShape="0">
              <a:srgbClr val="000000">
                <a:alpha val="49410"/>
              </a:srgbClr>
            </a:outerShdw>
          </a:effectLst>
        </p:spPr>
      </p:pic>
      <p:pic>
        <p:nvPicPr>
          <p:cNvPr id="709" name="Shape 709" descr="pasted-image.pdf"/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5787713" y="2370527"/>
            <a:ext cx="1375172" cy="346919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Shape 711"/>
          <p:cNvSpPr>
            <a:spLocks/>
          </p:cNvSpPr>
          <p:nvPr/>
        </p:nvSpPr>
        <p:spPr>
          <a:xfrm>
            <a:off x="3277106" y="3078949"/>
            <a:ext cx="2261400" cy="14822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uFillTx/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12" name="Shape 712"/>
          <p:cNvSpPr>
            <a:spLocks/>
          </p:cNvSpPr>
          <p:nvPr/>
        </p:nvSpPr>
        <p:spPr>
          <a:xfrm>
            <a:off x="5621967" y="3078949"/>
            <a:ext cx="2237100" cy="14822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uFillTx/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15" name="Shape 715"/>
          <p:cNvSpPr>
            <a:spLocks/>
          </p:cNvSpPr>
          <p:nvPr/>
        </p:nvSpPr>
        <p:spPr>
          <a:xfrm>
            <a:off x="3342068" y="2989376"/>
            <a:ext cx="2157211" cy="15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171450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u="none" strike="noStrike" cap="none" dirty="0" smtClean="0">
                <a:solidFill>
                  <a:schemeClr val="tx1"/>
                </a:solidFill>
                <a:uFillTx/>
                <a:latin typeface="+mn-lt"/>
                <a:ea typeface="微軟正黑體" pitchFamily="34" charset="-120"/>
                <a:sym typeface="Arial"/>
              </a:rPr>
              <a:t>I</a:t>
            </a:r>
            <a:r>
              <a:rPr lang="en-US" altLang="zh-TW" sz="1200" b="1" dirty="0" smtClean="0">
                <a:uFillTx/>
                <a:latin typeface="+mn-lt"/>
              </a:rPr>
              <a:t>ntel</a:t>
            </a:r>
            <a:r>
              <a:rPr lang="en-US" altLang="zh-TW" sz="1200" b="1" baseline="30000" dirty="0">
                <a:uFillTx/>
                <a:latin typeface="+mn-lt"/>
              </a:rPr>
              <a:t>®</a:t>
            </a:r>
            <a:r>
              <a:rPr lang="en-US" altLang="zh-TW" sz="1200" b="1" dirty="0">
                <a:uFillTx/>
                <a:latin typeface="+mn-lt"/>
              </a:rPr>
              <a:t> </a:t>
            </a:r>
            <a:r>
              <a:rPr lang="en-US" altLang="zh-TW" sz="1200" b="1" dirty="0" smtClean="0">
                <a:uFillTx/>
                <a:latin typeface="+mn-lt"/>
              </a:rPr>
              <a:t>Xeon</a:t>
            </a:r>
            <a:r>
              <a:rPr lang="en-US" altLang="zh-TW" sz="1200" b="1" baseline="30000" dirty="0" smtClean="0"/>
              <a:t> ®</a:t>
            </a:r>
            <a:r>
              <a:rPr lang="en-US" altLang="zh-TW" sz="1200" b="1" dirty="0" smtClean="0">
                <a:uFillTx/>
                <a:latin typeface="+mn-lt"/>
              </a:rPr>
              <a:t> </a:t>
            </a:r>
            <a:r>
              <a:rPr lang="en-US" altLang="zh-TW" sz="1200" b="1" dirty="0">
                <a:uFillTx/>
                <a:latin typeface="+mn-lt"/>
              </a:rPr>
              <a:t>E5 </a:t>
            </a:r>
            <a:endParaRPr lang="en-US" altLang="zh-TW" sz="1200" b="1" dirty="0" smtClean="0">
              <a:uFillTx/>
              <a:latin typeface="+mn-lt"/>
            </a:endParaRPr>
          </a:p>
          <a:p>
            <a:pPr marL="171450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 b="1" dirty="0" smtClean="0">
                <a:uFillTx/>
                <a:latin typeface="+mn-lt"/>
              </a:rPr>
              <a:t>dual active-active controllers</a:t>
            </a:r>
          </a:p>
          <a:p>
            <a:pPr marL="171450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 b="1" dirty="0" smtClean="0">
                <a:uFillTx/>
                <a:latin typeface="+mn-lt"/>
              </a:rPr>
              <a:t>40GbE Ready</a:t>
            </a:r>
          </a:p>
          <a:p>
            <a:pPr marL="171450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 b="1" dirty="0" smtClean="0">
                <a:uFillTx/>
                <a:latin typeface="+mn-lt"/>
              </a:rPr>
              <a:t>96G Memory</a:t>
            </a:r>
            <a:endParaRPr lang="en-US" altLang="zh-TW" sz="1200" b="1" dirty="0">
              <a:uFillTx/>
              <a:latin typeface="+mn-lt"/>
            </a:endParaRPr>
          </a:p>
        </p:txBody>
      </p:sp>
      <p:sp>
        <p:nvSpPr>
          <p:cNvPr id="716" name="Shape 716"/>
          <p:cNvSpPr>
            <a:spLocks/>
          </p:cNvSpPr>
          <p:nvPr/>
        </p:nvSpPr>
        <p:spPr>
          <a:xfrm>
            <a:off x="5673144" y="3142449"/>
            <a:ext cx="2185923" cy="148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t" anchorCtr="0">
            <a:noAutofit/>
          </a:bodyPr>
          <a:lstStyle/>
          <a:p>
            <a:pPr marL="171450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 b="1" dirty="0" smtClean="0">
                <a:uFillTx/>
                <a:latin typeface="+mn-lt"/>
              </a:rPr>
              <a:t>Intel</a:t>
            </a:r>
            <a:r>
              <a:rPr lang="en-US" altLang="zh-TW" sz="1200" b="1" baseline="30000" dirty="0" smtClean="0"/>
              <a:t> ®</a:t>
            </a:r>
            <a:r>
              <a:rPr lang="en-US" altLang="zh-TW" sz="1200" b="1" dirty="0" smtClean="0">
                <a:uFillTx/>
                <a:latin typeface="+mn-lt"/>
              </a:rPr>
              <a:t> Xeon</a:t>
            </a:r>
            <a:r>
              <a:rPr lang="en-US" altLang="zh-TW" sz="1200" b="1" baseline="30000" dirty="0" smtClean="0"/>
              <a:t> ®</a:t>
            </a:r>
            <a:r>
              <a:rPr lang="en-US" altLang="zh-TW" sz="1200" b="1" dirty="0" smtClean="0">
                <a:uFillTx/>
                <a:latin typeface="+mn-lt"/>
              </a:rPr>
              <a:t> </a:t>
            </a:r>
            <a:r>
              <a:rPr lang="en-US" altLang="zh-TW" sz="1200" b="1" dirty="0">
                <a:uFillTx/>
                <a:latin typeface="+mn-lt"/>
              </a:rPr>
              <a:t>D </a:t>
            </a:r>
            <a:r>
              <a:rPr lang="en-US" altLang="zh-TW" sz="1200" b="1" dirty="0" smtClean="0">
                <a:uFillTx/>
                <a:latin typeface="+mn-lt"/>
              </a:rPr>
              <a:t>processor</a:t>
            </a:r>
          </a:p>
          <a:p>
            <a:pPr marL="171450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 b="1" dirty="0" smtClean="0">
                <a:uFillTx/>
                <a:latin typeface="+mn-lt"/>
              </a:rPr>
              <a:t>Up </a:t>
            </a:r>
            <a:r>
              <a:rPr lang="en-US" altLang="zh-TW" sz="1200" b="1" dirty="0">
                <a:uFillTx/>
                <a:latin typeface="+mn-lt"/>
              </a:rPr>
              <a:t>to 128G DDR4 </a:t>
            </a:r>
            <a:r>
              <a:rPr lang="en-US" altLang="zh-TW" sz="1200" b="1" dirty="0" smtClean="0">
                <a:uFillTx/>
                <a:latin typeface="+mn-lt"/>
              </a:rPr>
              <a:t>Memory</a:t>
            </a:r>
          </a:p>
          <a:p>
            <a:pPr marL="171450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 b="1" dirty="0" smtClean="0">
                <a:uFillTx/>
                <a:latin typeface="+mn-lt"/>
              </a:rPr>
              <a:t>Dual </a:t>
            </a:r>
            <a:r>
              <a:rPr lang="en-US" altLang="zh-TW" sz="1200" b="1" dirty="0">
                <a:uFillTx/>
                <a:latin typeface="+mn-lt"/>
              </a:rPr>
              <a:t>QNAP OS ready to </a:t>
            </a:r>
            <a:r>
              <a:rPr lang="en-US" altLang="zh-TW" sz="1200" b="1" dirty="0" smtClean="0">
                <a:uFillTx/>
                <a:latin typeface="+mn-lt"/>
              </a:rPr>
              <a:t>use</a:t>
            </a:r>
          </a:p>
          <a:p>
            <a:pPr marL="171450" indent="-1714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 b="1" dirty="0" smtClean="0">
                <a:uFillTx/>
                <a:latin typeface="+mn-lt"/>
              </a:rPr>
              <a:t>40GbE </a:t>
            </a:r>
            <a:r>
              <a:rPr lang="en-US" altLang="zh-TW" sz="1200" b="1" dirty="0">
                <a:uFillTx/>
                <a:latin typeface="+mn-lt"/>
              </a:rPr>
              <a:t>Ready</a:t>
            </a:r>
          </a:p>
        </p:txBody>
      </p:sp>
      <p:pic>
        <p:nvPicPr>
          <p:cNvPr id="718" name="Shape 718" descr="ES1640dc v2_Front.png"/>
          <p:cNvPicPr preferRelativeResize="0"/>
          <p:nvPr/>
        </p:nvPicPr>
        <p:blipFill rotWithShape="1">
          <a:blip r:embed="rId7"/>
          <a:srcRect b="22988"/>
          <a:stretch/>
        </p:blipFill>
        <p:spPr>
          <a:xfrm>
            <a:off x="3542913" y="2294329"/>
            <a:ext cx="1440420" cy="693618"/>
          </a:xfrm>
          <a:prstGeom prst="rect">
            <a:avLst/>
          </a:prstGeom>
          <a:noFill/>
          <a:ln>
            <a:noFill/>
          </a:ln>
          <a:effectLst>
            <a:outerShdw blurRad="355600" dist="12700" dir="10800000" algn="ctr" rotWithShape="0">
              <a:srgbClr val="000000">
                <a:alpha val="74510"/>
              </a:srgbClr>
            </a:outerShdw>
          </a:effectLst>
        </p:spPr>
      </p:pic>
      <p:sp>
        <p:nvSpPr>
          <p:cNvPr id="703" name="Shape 703"/>
          <p:cNvSpPr>
            <a:spLocks/>
          </p:cNvSpPr>
          <p:nvPr/>
        </p:nvSpPr>
        <p:spPr>
          <a:xfrm>
            <a:off x="463710" y="1700646"/>
            <a:ext cx="2588534" cy="1032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algn="r"/>
            <a:r>
              <a:rPr lang="en-US" altLang="zh-TW" sz="24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</a:rPr>
              <a:t>Enterprise-class</a:t>
            </a:r>
            <a:endParaRPr lang="en-US" altLang="zh-TW" sz="2400" b="1" dirty="0">
              <a:solidFill>
                <a:srgbClr val="002060"/>
              </a:solidFill>
              <a:uFillTx/>
              <a:latin typeface="+mn-lt"/>
              <a:ea typeface="微軟正黑體" pitchFamily="34" charset="-120"/>
              <a:cs typeface="Arimo"/>
            </a:endParaRPr>
          </a:p>
          <a:p>
            <a:pPr algn="r"/>
            <a:r>
              <a:rPr lang="en-US" altLang="zh-TW" sz="2400" b="1" dirty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</a:rPr>
              <a:t>Storage </a:t>
            </a:r>
            <a:r>
              <a:rPr lang="en-US" altLang="zh-TW" sz="2400" b="1" dirty="0" smtClean="0">
                <a:solidFill>
                  <a:srgbClr val="002060"/>
                </a:solidFill>
                <a:uFillTx/>
                <a:latin typeface="+mn-lt"/>
                <a:ea typeface="微軟正黑體" pitchFamily="34" charset="-120"/>
                <a:cs typeface="Arimo"/>
              </a:rPr>
              <a:t>System</a:t>
            </a:r>
            <a:endParaRPr sz="2400" b="1" dirty="0">
              <a:solidFill>
                <a:srgbClr val="002060"/>
              </a:solidFill>
              <a:uFillTx/>
              <a:latin typeface="+mn-lt"/>
              <a:ea typeface="微軟正黑體" pitchFamily="34" charset="-120"/>
            </a:endParaRPr>
          </a:p>
        </p:txBody>
      </p:sp>
      <p:sp>
        <p:nvSpPr>
          <p:cNvPr id="704" name="Shape 704"/>
          <p:cNvSpPr>
            <a:spLocks/>
          </p:cNvSpPr>
          <p:nvPr/>
        </p:nvSpPr>
        <p:spPr>
          <a:xfrm>
            <a:off x="402411" y="2753398"/>
            <a:ext cx="2632551" cy="1007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t" anchorCtr="0">
            <a:noAutofit/>
          </a:bodyPr>
          <a:lstStyle/>
          <a:p>
            <a:pPr algn="r"/>
            <a:r>
              <a:rPr lang="en-US" altLang="zh-TW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微軟正黑體" pitchFamily="34" charset="-120"/>
                <a:cs typeface="Arimo"/>
              </a:rPr>
              <a:t>High-performance </a:t>
            </a:r>
            <a:r>
              <a:rPr lang="en-US" altLang="zh-TW" sz="1600" b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微軟正黑體" pitchFamily="34" charset="-120"/>
                <a:cs typeface="Arimo"/>
              </a:rPr>
              <a:t>yet </a:t>
            </a:r>
          </a:p>
          <a:p>
            <a:pPr algn="r"/>
            <a:r>
              <a:rPr lang="en-US" altLang="zh-TW" sz="1600" b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微軟正黑體" pitchFamily="34" charset="-120"/>
                <a:cs typeface="Arimo"/>
              </a:rPr>
              <a:t>cost-effective </a:t>
            </a:r>
          </a:p>
          <a:p>
            <a:pPr algn="r"/>
            <a:r>
              <a:rPr lang="en-US" altLang="zh-TW" sz="1600" b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微軟正黑體" pitchFamily="34" charset="-120"/>
                <a:cs typeface="Arimo"/>
              </a:rPr>
              <a:t>enterprise storage </a:t>
            </a:r>
            <a:r>
              <a:rPr lang="en-US" altLang="zh-TW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微軟正黑體" pitchFamily="34" charset="-120"/>
                <a:cs typeface="Arimo"/>
              </a:rPr>
              <a:t>center</a:t>
            </a:r>
            <a:endParaRPr sz="1600" b="1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lt"/>
              <a:ea typeface="微軟正黑體" pitchFamily="34" charset="-120"/>
            </a:endParaRPr>
          </a:p>
        </p:txBody>
      </p:sp>
      <p:cxnSp>
        <p:nvCxnSpPr>
          <p:cNvPr id="717" name="Shape 717"/>
          <p:cNvCxnSpPr/>
          <p:nvPr/>
        </p:nvCxnSpPr>
        <p:spPr>
          <a:xfrm flipV="1">
            <a:off x="576053" y="2640604"/>
            <a:ext cx="2445220" cy="2504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9" name="Shape 719"/>
          <p:cNvSpPr>
            <a:spLocks/>
          </p:cNvSpPr>
          <p:nvPr/>
        </p:nvSpPr>
        <p:spPr>
          <a:xfrm>
            <a:off x="179512" y="392054"/>
            <a:ext cx="87129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endParaRPr sz="4000" b="0" i="0" u="none" strike="noStrike" cap="none" dirty="0">
              <a:solidFill>
                <a:srgbClr val="DAF000"/>
              </a:solidFill>
              <a:uFillTx/>
              <a:latin typeface="+mn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9" name="標題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3200" dirty="0">
                <a:uFillTx/>
                <a:latin typeface="+mn-lt"/>
              </a:rPr>
              <a:t>Best choice for enterprises</a:t>
            </a:r>
            <a:endParaRPr lang="zh-TW" altLang="en-US" sz="3200" dirty="0">
              <a:uFillTx/>
              <a:latin typeface="+mn-lt"/>
            </a:endParaRPr>
          </a:p>
        </p:txBody>
      </p:sp>
      <p:pic>
        <p:nvPicPr>
          <p:cNvPr id="23" name="Shape 609" descr="xeon_d_rgb_3000.png"/>
          <p:cNvPicPr preferRelativeResize="0"/>
          <p:nvPr/>
        </p:nvPicPr>
        <p:blipFill rotWithShape="1">
          <a:blip r:embed="rId8"/>
          <a:srcRect/>
          <a:stretch/>
        </p:blipFill>
        <p:spPr>
          <a:xfrm>
            <a:off x="4987891" y="2676088"/>
            <a:ext cx="426712" cy="29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609" descr="xeon_d_rgb_3000.png"/>
          <p:cNvPicPr preferRelativeResize="0"/>
          <p:nvPr/>
        </p:nvPicPr>
        <p:blipFill rotWithShape="1">
          <a:blip r:embed="rId8"/>
          <a:srcRect/>
          <a:stretch/>
        </p:blipFill>
        <p:spPr>
          <a:xfrm>
            <a:off x="7203983" y="2652319"/>
            <a:ext cx="426712" cy="29704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圓角矩形 27"/>
          <p:cNvSpPr>
            <a:spLocks/>
          </p:cNvSpPr>
          <p:nvPr/>
        </p:nvSpPr>
        <p:spPr>
          <a:xfrm>
            <a:off x="3651775" y="1986714"/>
            <a:ext cx="1199626" cy="276837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713" name="Shape 713"/>
          <p:cNvSpPr>
            <a:spLocks/>
          </p:cNvSpPr>
          <p:nvPr/>
        </p:nvSpPr>
        <p:spPr>
          <a:xfrm>
            <a:off x="3162749" y="1159545"/>
            <a:ext cx="2366681" cy="703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  <a:buSzPts val="239"/>
            </a:pPr>
            <a:r>
              <a:rPr lang="en-US" sz="2000" b="1" dirty="0" smtClean="0">
                <a:solidFill>
                  <a:srgbClr val="002060"/>
                </a:solidFill>
                <a:uFillTx/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ES1640dc v2</a:t>
            </a:r>
            <a:endParaRPr lang="en-US" sz="1200" dirty="0" smtClean="0">
              <a:solidFill>
                <a:srgbClr val="002060"/>
              </a:solidFill>
              <a:uFillTx/>
              <a:latin typeface="+mn-lt"/>
              <a:ea typeface="Microsoft YaHei" panose="020B0503020204020204" pitchFamily="34" charset="-122"/>
              <a:cs typeface="Arimo"/>
              <a:sym typeface="Arimo"/>
            </a:endParaRPr>
          </a:p>
          <a:p>
            <a:pPr lvl="0" algn="ctr">
              <a:buClr>
                <a:srgbClr val="000000"/>
              </a:buClr>
              <a:buSzPts val="239"/>
            </a:pPr>
            <a:r>
              <a:rPr lang="en-US" altLang="zh-TW" sz="1200" b="1" dirty="0" smtClean="0">
                <a:uFillTx/>
                <a:latin typeface="+mn-lt"/>
              </a:rPr>
              <a:t>Enterprise </a:t>
            </a:r>
          </a:p>
          <a:p>
            <a:pPr lvl="0" algn="ctr">
              <a:buClr>
                <a:srgbClr val="000000"/>
              </a:buClr>
              <a:buSzPts val="239"/>
            </a:pPr>
            <a:r>
              <a:rPr lang="en-US" altLang="zh-TW" sz="1200" b="1" dirty="0" smtClean="0">
                <a:uFillTx/>
                <a:latin typeface="+mn-lt"/>
              </a:rPr>
              <a:t>High-Availability NAS</a:t>
            </a:r>
            <a:endParaRPr lang="en-US" sz="1200" b="1" dirty="0" smtClean="0">
              <a:uFillTx/>
              <a:latin typeface="+mn-lt"/>
              <a:ea typeface="Microsoft JhengHei" panose="020B0604030504040204" pitchFamily="34" charset="-120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39"/>
              <a:buFont typeface="Arimo"/>
              <a:buNone/>
            </a:pPr>
            <a:endParaRPr sz="1200" b="1" dirty="0">
              <a:uFillTx/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29" name="圓角矩形 28"/>
          <p:cNvSpPr>
            <a:spLocks/>
          </p:cNvSpPr>
          <p:nvPr/>
        </p:nvSpPr>
        <p:spPr>
          <a:xfrm>
            <a:off x="5806578" y="1997978"/>
            <a:ext cx="1766805" cy="276837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714" name="Shape 714"/>
          <p:cNvSpPr>
            <a:spLocks/>
          </p:cNvSpPr>
          <p:nvPr/>
        </p:nvSpPr>
        <p:spPr>
          <a:xfrm>
            <a:off x="5687345" y="1098959"/>
            <a:ext cx="1964100" cy="114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"/>
              <a:buFont typeface="Arimo"/>
              <a:buNone/>
            </a:pPr>
            <a:r>
              <a:rPr lang="en-US" sz="1800" b="1" i="0" u="none" strike="noStrike" cap="none" dirty="0">
                <a:solidFill>
                  <a:srgbClr val="002060"/>
                </a:solidFill>
                <a:uFillTx/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TES-x85U Series</a:t>
            </a:r>
            <a:endParaRPr sz="1800" b="1" i="0" u="none" strike="noStrike" cap="none" dirty="0">
              <a:solidFill>
                <a:srgbClr val="002060"/>
              </a:solidFill>
              <a:uFillTx/>
              <a:latin typeface="+mn-lt"/>
              <a:ea typeface="Microsoft YaHei" panose="020B0503020204020204" pitchFamily="34" charset="-122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"/>
              <a:buFont typeface="Arimo"/>
              <a:buNone/>
            </a:pPr>
            <a:r>
              <a:rPr lang="en-US" sz="1600" b="1" i="0" u="none" strike="noStrike" cap="none" dirty="0" smtClean="0">
                <a:solidFill>
                  <a:srgbClr val="002060"/>
                </a:solidFill>
                <a:uFillTx/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TES-1885U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"/>
              <a:buFont typeface="Arimo"/>
              <a:buNone/>
            </a:pPr>
            <a:r>
              <a:rPr lang="en-US" sz="1600" b="1" i="0" u="none" strike="noStrike" cap="none" dirty="0" smtClean="0">
                <a:solidFill>
                  <a:srgbClr val="002060"/>
                </a:solidFill>
                <a:uFillTx/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TES-3085U</a:t>
            </a:r>
            <a:endParaRPr sz="1600" b="1" dirty="0">
              <a:solidFill>
                <a:srgbClr val="002060"/>
              </a:solidFill>
              <a:uFillTx/>
              <a:latin typeface="+mn-lt"/>
              <a:ea typeface="Microsoft JhengHei" panose="020B0604030504040204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39"/>
              <a:buFont typeface="Arimo"/>
              <a:buNone/>
            </a:pPr>
            <a:r>
              <a:rPr lang="en-US" b="0" i="0" u="none" strike="noStrike" cap="none" dirty="0">
                <a:solidFill>
                  <a:srgbClr val="C00000"/>
                </a:solidFill>
                <a:uFillTx/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 </a:t>
            </a:r>
            <a:r>
              <a:rPr lang="en-US" altLang="zh-TW" b="1" i="0" u="none" strike="noStrike" cap="none" dirty="0" smtClean="0">
                <a:solidFill>
                  <a:schemeClr val="bg1"/>
                </a:solidFill>
                <a:uFillTx/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(</a:t>
            </a:r>
            <a:r>
              <a:rPr lang="en-US" b="1" dirty="0" smtClean="0">
                <a:solidFill>
                  <a:schemeClr val="bg1"/>
                </a:solidFill>
                <a:uFillTx/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QTS </a:t>
            </a:r>
            <a:r>
              <a:rPr lang="en-US" b="1" dirty="0">
                <a:solidFill>
                  <a:schemeClr val="bg1"/>
                </a:solidFill>
                <a:uFillTx/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/ Q</a:t>
            </a:r>
            <a:r>
              <a:rPr lang="en-US" b="1" i="0" u="none" strike="noStrike" cap="none" dirty="0">
                <a:solidFill>
                  <a:schemeClr val="bg1"/>
                </a:solidFill>
                <a:uFillTx/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ES </a:t>
            </a:r>
            <a:r>
              <a:rPr lang="en-US" b="1" i="0" u="none" strike="noStrike" cap="none" dirty="0" smtClean="0">
                <a:solidFill>
                  <a:schemeClr val="bg1"/>
                </a:solidFill>
                <a:uFillTx/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Ready</a:t>
            </a:r>
            <a:r>
              <a:rPr lang="en-US" altLang="zh-TW" b="1" i="0" u="none" strike="noStrike" cap="none" dirty="0" smtClean="0">
                <a:solidFill>
                  <a:schemeClr val="bg1"/>
                </a:solidFill>
                <a:uFillTx/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)</a:t>
            </a:r>
            <a:endParaRPr b="1" i="0" u="none" strike="noStrike" cap="none" dirty="0">
              <a:solidFill>
                <a:schemeClr val="bg1"/>
              </a:solidFill>
              <a:uFillTx/>
              <a:latin typeface="+mn-lt"/>
              <a:ea typeface="Microsoft YaHei" panose="020B0503020204020204" pitchFamily="34" charset="-122"/>
              <a:cs typeface="Arimo"/>
              <a:sym typeface="Arimo"/>
            </a:endParaRPr>
          </a:p>
        </p:txBody>
      </p:sp>
      <p:sp>
        <p:nvSpPr>
          <p:cNvPr id="30" name="矩形 29"/>
          <p:cNvSpPr>
            <a:spLocks/>
          </p:cNvSpPr>
          <p:nvPr/>
        </p:nvSpPr>
        <p:spPr>
          <a:xfrm>
            <a:off x="3614320" y="1966039"/>
            <a:ext cx="12698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FF2600"/>
              </a:buClr>
              <a:buSzPts val="239"/>
            </a:pPr>
            <a:r>
              <a:rPr lang="en-US" b="1" dirty="0" smtClean="0">
                <a:solidFill>
                  <a:schemeClr val="bg1"/>
                </a:solidFill>
                <a:uFillTx/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(QES Ready</a:t>
            </a:r>
            <a:r>
              <a:rPr lang="en-US" altLang="zh-TW" b="1" dirty="0" smtClean="0">
                <a:solidFill>
                  <a:schemeClr val="bg1"/>
                </a:solidFill>
                <a:uFillTx/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)</a:t>
            </a:r>
            <a:endParaRPr lang="en-US" b="1" dirty="0">
              <a:solidFill>
                <a:schemeClr val="bg1"/>
              </a:solidFill>
              <a:uFillTx/>
              <a:latin typeface="+mn-lt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>
            <a:spLocks/>
          </p:cNvSpPr>
          <p:nvPr/>
        </p:nvSpPr>
        <p:spPr>
          <a:xfrm>
            <a:off x="179512" y="415174"/>
            <a:ext cx="87129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endParaRPr dirty="0">
              <a:uFillTx/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0" y="101219"/>
            <a:ext cx="8639722" cy="665543"/>
          </a:xfrm>
        </p:spPr>
        <p:txBody>
          <a:bodyPr/>
          <a:lstStyle/>
          <a:p>
            <a:pPr algn="l"/>
            <a:r>
              <a:rPr lang="en-US" altLang="zh-TW" sz="3200" dirty="0" smtClean="0">
                <a:uFillTx/>
                <a:latin typeface="+mn-lt"/>
              </a:rPr>
              <a:t>    Perfect infrastructure </a:t>
            </a:r>
            <a:r>
              <a:rPr lang="en-US" altLang="zh-TW" sz="3200" dirty="0">
                <a:uFillTx/>
                <a:latin typeface="+mn-lt"/>
              </a:rPr>
              <a:t>for enterprises</a:t>
            </a:r>
            <a:br>
              <a:rPr lang="en-US" altLang="zh-TW" sz="3200" dirty="0">
                <a:uFillTx/>
                <a:latin typeface="+mn-lt"/>
              </a:rPr>
            </a:br>
            <a:r>
              <a:rPr lang="en-US" altLang="zh-TW" sz="3200" dirty="0">
                <a:uFillTx/>
                <a:latin typeface="+mn-lt"/>
              </a:rPr>
              <a:t/>
            </a:r>
            <a:br>
              <a:rPr lang="en-US" altLang="zh-TW" sz="3200" dirty="0">
                <a:uFillTx/>
                <a:latin typeface="+mn-lt"/>
              </a:rPr>
            </a:br>
            <a:endParaRPr lang="zh-TW" altLang="en-US" sz="3200" dirty="0">
              <a:uFillTx/>
              <a:latin typeface="+mn-lt"/>
            </a:endParaRPr>
          </a:p>
        </p:txBody>
      </p:sp>
      <p:grpSp>
        <p:nvGrpSpPr>
          <p:cNvPr id="2" name="群組 29"/>
          <p:cNvGrpSpPr/>
          <p:nvPr/>
        </p:nvGrpSpPr>
        <p:grpSpPr>
          <a:xfrm>
            <a:off x="1021665" y="1373529"/>
            <a:ext cx="6542911" cy="3231615"/>
            <a:chOff x="1021665" y="1483275"/>
            <a:chExt cx="6542911" cy="3429900"/>
          </a:xfrm>
        </p:grpSpPr>
        <p:sp>
          <p:nvSpPr>
            <p:cNvPr id="31" name="Shape 702"/>
            <p:cNvSpPr>
              <a:spLocks/>
            </p:cNvSpPr>
            <p:nvPr/>
          </p:nvSpPr>
          <p:spPr>
            <a:xfrm>
              <a:off x="4714876" y="1483275"/>
              <a:ext cx="2849700" cy="3429900"/>
            </a:xfrm>
            <a:prstGeom prst="rect">
              <a:avLst/>
            </a:prstGeom>
            <a:solidFill>
              <a:srgbClr val="00B0F0">
                <a:alpha val="15000"/>
              </a:srgbClr>
            </a:solidFill>
            <a:ln w="25400" cap="flat" cmpd="sng">
              <a:noFill/>
              <a:prstDash val="sysDash"/>
              <a:miter lim="400000"/>
              <a:headEnd type="none" w="med" len="med"/>
              <a:tailEnd type="none" w="med" len="med"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 b="0" i="0" u="none" strike="noStrike" cap="none">
                <a:solidFill>
                  <a:srgbClr val="FFFFFF"/>
                </a:solidFill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Shape 682"/>
            <p:cNvSpPr>
              <a:spLocks/>
            </p:cNvSpPr>
            <p:nvPr/>
          </p:nvSpPr>
          <p:spPr>
            <a:xfrm>
              <a:off x="1021665" y="1483275"/>
              <a:ext cx="2849700" cy="3429900"/>
            </a:xfrm>
            <a:prstGeom prst="rect">
              <a:avLst/>
            </a:prstGeom>
            <a:solidFill>
              <a:srgbClr val="00B0F0">
                <a:alpha val="15000"/>
              </a:srgbClr>
            </a:solidFill>
            <a:ln w="25400" cap="flat" cmpd="sng">
              <a:noFill/>
              <a:prstDash val="sysDash"/>
              <a:miter lim="400000"/>
              <a:headEnd type="none" w="med" len="med"/>
              <a:tailEnd type="none" w="med" len="med"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 b="0" i="0" u="none" strike="noStrike" cap="none">
                <a:solidFill>
                  <a:srgbClr val="FFFFFF"/>
                </a:solidFill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" name="Shape 69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329051" y="3386729"/>
            <a:ext cx="2157095" cy="114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69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098160" y="3319260"/>
            <a:ext cx="2157095" cy="114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686" descr="pasted-image.pdf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955685" y="1577240"/>
            <a:ext cx="2514575" cy="157062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691"/>
          <p:cNvSpPr>
            <a:spLocks/>
          </p:cNvSpPr>
          <p:nvPr/>
        </p:nvSpPr>
        <p:spPr>
          <a:xfrm>
            <a:off x="1464865" y="3390698"/>
            <a:ext cx="1894800" cy="2925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563"/>
            </a:pPr>
            <a:r>
              <a:rPr lang="en-US" altLang="zh-TW" b="1" dirty="0" smtClean="0">
                <a:solidFill>
                  <a:srgbClr val="FFFFFF"/>
                </a:solidFill>
                <a:uFillTx/>
                <a:ea typeface="微軟正黑體" pitchFamily="34" charset="-120"/>
                <a:cs typeface="Gill Sans"/>
                <a:sym typeface="Gill Sans"/>
              </a:rPr>
              <a:t>Application</a:t>
            </a:r>
            <a:endParaRPr lang="zh-TW" altLang="en-US" b="1" dirty="0">
              <a:solidFill>
                <a:srgbClr val="FFFFFF"/>
              </a:solidFill>
              <a:uFillTx/>
              <a:ea typeface="微軟正黑體" pitchFamily="34" charset="-120"/>
              <a:cs typeface="Gill Sans"/>
              <a:sym typeface="Gill Sans"/>
            </a:endParaRPr>
          </a:p>
        </p:txBody>
      </p:sp>
      <p:sp>
        <p:nvSpPr>
          <p:cNvPr id="39" name="Shape 693"/>
          <p:cNvSpPr>
            <a:spLocks/>
          </p:cNvSpPr>
          <p:nvPr/>
        </p:nvSpPr>
        <p:spPr>
          <a:xfrm>
            <a:off x="1464865" y="3732579"/>
            <a:ext cx="1894800" cy="279300"/>
          </a:xfrm>
          <a:prstGeom prst="rect">
            <a:avLst/>
          </a:prstGeom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1125"/>
            </a:pPr>
            <a:r>
              <a:rPr lang="en-US" altLang="zh-TW" b="1" dirty="0" smtClean="0">
                <a:solidFill>
                  <a:srgbClr val="FFFFFF"/>
                </a:solidFill>
                <a:uFillTx/>
                <a:ea typeface="Microsoft JhengHei" panose="020B0604030504040204" pitchFamily="34" charset="-120"/>
                <a:cs typeface="Gill Sans"/>
                <a:sym typeface="Gill Sans"/>
              </a:rPr>
              <a:t>Workstation</a:t>
            </a:r>
            <a:endParaRPr lang="zh-TW" altLang="en-US" b="1" dirty="0">
              <a:uFillTx/>
              <a:ea typeface="Microsoft JhengHei" panose="020B0604030504040204" pitchFamily="34" charset="-120"/>
            </a:endParaRPr>
          </a:p>
        </p:txBody>
      </p:sp>
      <p:grpSp>
        <p:nvGrpSpPr>
          <p:cNvPr id="3" name="群組 83"/>
          <p:cNvGrpSpPr/>
          <p:nvPr/>
        </p:nvGrpSpPr>
        <p:grpSpPr>
          <a:xfrm>
            <a:off x="2214547" y="2676506"/>
            <a:ext cx="4186590" cy="601086"/>
            <a:chOff x="2214547" y="2747756"/>
            <a:chExt cx="4186590" cy="428628"/>
          </a:xfrm>
        </p:grpSpPr>
        <p:sp>
          <p:nvSpPr>
            <p:cNvPr id="41" name="Shape 701"/>
            <p:cNvSpPr>
              <a:spLocks/>
            </p:cNvSpPr>
            <p:nvPr/>
          </p:nvSpPr>
          <p:spPr>
            <a:xfrm rot="16200000">
              <a:off x="2187375" y="2774928"/>
              <a:ext cx="428627" cy="37428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uFillTx/>
              </a:endParaRPr>
            </a:p>
          </p:txBody>
        </p:sp>
        <p:sp>
          <p:nvSpPr>
            <p:cNvPr id="42" name="Shape 701"/>
            <p:cNvSpPr>
              <a:spLocks/>
            </p:cNvSpPr>
            <p:nvPr/>
          </p:nvSpPr>
          <p:spPr>
            <a:xfrm rot="5400000">
              <a:off x="5999682" y="2774929"/>
              <a:ext cx="428627" cy="37428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uFillTx/>
              </a:endParaRPr>
            </a:p>
          </p:txBody>
        </p:sp>
      </p:grpSp>
      <p:sp>
        <p:nvSpPr>
          <p:cNvPr id="43" name="Shape 691"/>
          <p:cNvSpPr>
            <a:spLocks/>
          </p:cNvSpPr>
          <p:nvPr/>
        </p:nvSpPr>
        <p:spPr>
          <a:xfrm>
            <a:off x="5233974" y="3319260"/>
            <a:ext cx="1894800" cy="2925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563"/>
            </a:pPr>
            <a:r>
              <a:rPr lang="en-US" altLang="zh-TW" b="1" dirty="0" smtClean="0">
                <a:solidFill>
                  <a:srgbClr val="FFFFFF"/>
                </a:solidFill>
                <a:uFillTx/>
                <a:ea typeface="微軟正黑體" pitchFamily="34" charset="-120"/>
                <a:cs typeface="Gill Sans"/>
                <a:sym typeface="Gill Sans"/>
              </a:rPr>
              <a:t>Application</a:t>
            </a:r>
            <a:endParaRPr lang="zh-TW" altLang="en-US" b="1" dirty="0">
              <a:solidFill>
                <a:srgbClr val="FFFFFF"/>
              </a:solidFill>
              <a:uFillTx/>
              <a:ea typeface="微軟正黑體" pitchFamily="34" charset="-120"/>
              <a:cs typeface="Gill Sans"/>
              <a:sym typeface="Gill Sans"/>
            </a:endParaRPr>
          </a:p>
        </p:txBody>
      </p:sp>
      <p:sp>
        <p:nvSpPr>
          <p:cNvPr id="44" name="Shape 693"/>
          <p:cNvSpPr>
            <a:spLocks/>
          </p:cNvSpPr>
          <p:nvPr/>
        </p:nvSpPr>
        <p:spPr>
          <a:xfrm>
            <a:off x="5233974" y="3661141"/>
            <a:ext cx="1894800" cy="279300"/>
          </a:xfrm>
          <a:prstGeom prst="rect">
            <a:avLst/>
          </a:prstGeom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1125"/>
            </a:pPr>
            <a:r>
              <a:rPr lang="en-US" altLang="zh-TW" b="1" dirty="0" smtClean="0">
                <a:solidFill>
                  <a:srgbClr val="FFFFFF"/>
                </a:solidFill>
                <a:uFillTx/>
                <a:ea typeface="微軟正黑體" pitchFamily="34" charset="-120"/>
                <a:cs typeface="Gill Sans"/>
                <a:sym typeface="Gill Sans"/>
              </a:rPr>
              <a:t>Workstation</a:t>
            </a:r>
            <a:endParaRPr lang="zh-TW" altLang="en-US" b="1" dirty="0">
              <a:uFillTx/>
              <a:ea typeface="微軟正黑體" pitchFamily="34" charset="-120"/>
            </a:endParaRPr>
          </a:p>
        </p:txBody>
      </p:sp>
      <p:grpSp>
        <p:nvGrpSpPr>
          <p:cNvPr id="4" name="群組 44"/>
          <p:cNvGrpSpPr/>
          <p:nvPr/>
        </p:nvGrpSpPr>
        <p:grpSpPr>
          <a:xfrm>
            <a:off x="4957816" y="1601332"/>
            <a:ext cx="928694" cy="582327"/>
            <a:chOff x="6000760" y="1711078"/>
            <a:chExt cx="928694" cy="582327"/>
          </a:xfrm>
        </p:grpSpPr>
        <p:pic>
          <p:nvPicPr>
            <p:cNvPr id="48" name="Picture 4" descr="C:\Users\user\Desktop\RAID 50.60 進階功能介紹\未命名3-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00760" y="1711078"/>
              <a:ext cx="428628" cy="578911"/>
            </a:xfrm>
            <a:prstGeom prst="rect">
              <a:avLst/>
            </a:prstGeom>
            <a:noFill/>
          </p:spPr>
        </p:pic>
        <p:pic>
          <p:nvPicPr>
            <p:cNvPr id="49" name="Picture 4" descr="C:\Users\user\Desktop\RAID 50.60 進階功能介紹\未命名3-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00826" y="1714494"/>
              <a:ext cx="428628" cy="578911"/>
            </a:xfrm>
            <a:prstGeom prst="rect">
              <a:avLst/>
            </a:prstGeom>
            <a:noFill/>
          </p:spPr>
        </p:pic>
      </p:grpSp>
      <p:sp>
        <p:nvSpPr>
          <p:cNvPr id="55" name="Shape 701"/>
          <p:cNvSpPr>
            <a:spLocks/>
          </p:cNvSpPr>
          <p:nvPr/>
        </p:nvSpPr>
        <p:spPr>
          <a:xfrm>
            <a:off x="3598363" y="1962473"/>
            <a:ext cx="1357322" cy="9079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200" b="1" dirty="0" smtClean="0">
                <a:uFillTx/>
                <a:ea typeface="微軟正黑體" pitchFamily="34" charset="-120"/>
              </a:rPr>
              <a:t>Data Migration</a:t>
            </a:r>
            <a:endParaRPr lang="zh-TW" altLang="en-US" sz="1200" b="1" dirty="0" smtClean="0">
              <a:uFillTx/>
              <a:ea typeface="微軟正黑體" pitchFamily="34" charset="-120"/>
            </a:endParaRPr>
          </a:p>
        </p:txBody>
      </p:sp>
      <p:sp>
        <p:nvSpPr>
          <p:cNvPr id="82" name="Shape 726"/>
          <p:cNvSpPr>
            <a:spLocks/>
          </p:cNvSpPr>
          <p:nvPr/>
        </p:nvSpPr>
        <p:spPr>
          <a:xfrm>
            <a:off x="1284515" y="1080496"/>
            <a:ext cx="2249400" cy="1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Gill Sans"/>
              <a:buNone/>
            </a:pPr>
            <a:r>
              <a:rPr lang="en-US" sz="1800" b="1" dirty="0" smtClean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  <a:cs typeface="Gill Sans"/>
                <a:sym typeface="Gill Sans"/>
              </a:rPr>
              <a:t>Primary Site</a:t>
            </a:r>
            <a:endParaRPr sz="1800" b="1" dirty="0">
              <a:solidFill>
                <a:srgbClr val="002060"/>
              </a:solidFill>
              <a:uFillTx/>
              <a:latin typeface="+mn-lt"/>
              <a:ea typeface="Microsoft JhengHei" panose="020B0604030504040204" pitchFamily="34" charset="-120"/>
            </a:endParaRPr>
          </a:p>
        </p:txBody>
      </p:sp>
      <p:pic>
        <p:nvPicPr>
          <p:cNvPr id="40" name="Shape 718" descr="ES1640dc v2_Front.png"/>
          <p:cNvPicPr preferRelativeResize="0"/>
          <p:nvPr/>
        </p:nvPicPr>
        <p:blipFill rotWithShape="1">
          <a:blip r:embed="rId6"/>
          <a:srcRect b="22988"/>
          <a:stretch/>
        </p:blipFill>
        <p:spPr>
          <a:xfrm>
            <a:off x="1065199" y="1659926"/>
            <a:ext cx="2485693" cy="1040634"/>
          </a:xfrm>
          <a:prstGeom prst="rect">
            <a:avLst/>
          </a:prstGeom>
          <a:noFill/>
          <a:ln>
            <a:noFill/>
          </a:ln>
          <a:effectLst>
            <a:outerShdw blurRad="355600" dist="12700" dir="10800000" algn="ctr" rotWithShape="0">
              <a:srgbClr val="000000">
                <a:alpha val="74510"/>
              </a:srgbClr>
            </a:outerShdw>
          </a:effectLst>
        </p:spPr>
      </p:pic>
      <p:sp>
        <p:nvSpPr>
          <p:cNvPr id="83" name="Shape 742"/>
          <p:cNvSpPr>
            <a:spLocks/>
          </p:cNvSpPr>
          <p:nvPr/>
        </p:nvSpPr>
        <p:spPr>
          <a:xfrm>
            <a:off x="4936177" y="1092371"/>
            <a:ext cx="2249400" cy="1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Gill Sans"/>
              <a:buNone/>
            </a:pPr>
            <a:r>
              <a:rPr lang="en-US" sz="1800" b="1" dirty="0" smtClean="0">
                <a:solidFill>
                  <a:srgbClr val="002060"/>
                </a:solidFill>
                <a:uFillTx/>
                <a:latin typeface="+mn-lt"/>
                <a:ea typeface="Microsoft JhengHei" panose="020B0604030504040204" pitchFamily="34" charset="-120"/>
                <a:sym typeface="Gill Sans"/>
              </a:rPr>
              <a:t>Recovery Site</a:t>
            </a:r>
            <a:endParaRPr sz="1800" b="1" dirty="0">
              <a:solidFill>
                <a:srgbClr val="002060"/>
              </a:solidFill>
              <a:uFillTx/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56" name="Shape 699"/>
          <p:cNvSpPr>
            <a:spLocks/>
          </p:cNvSpPr>
          <p:nvPr/>
        </p:nvSpPr>
        <p:spPr>
          <a:xfrm>
            <a:off x="2357421" y="1551520"/>
            <a:ext cx="1434280" cy="231821"/>
          </a:xfrm>
          <a:prstGeom prst="rect">
            <a:avLst/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>
                <a:uFillTx/>
                <a:ea typeface="微軟正黑體" pitchFamily="34" charset="-120"/>
              </a:rPr>
              <a:t>Data Integrity</a:t>
            </a:r>
            <a:endParaRPr sz="1200" b="1" dirty="0">
              <a:uFillTx/>
              <a:ea typeface="微軟正黑體" pitchFamily="34" charset="-120"/>
            </a:endParaRPr>
          </a:p>
        </p:txBody>
      </p:sp>
      <p:sp>
        <p:nvSpPr>
          <p:cNvPr id="57" name="Shape 700"/>
          <p:cNvSpPr>
            <a:spLocks/>
          </p:cNvSpPr>
          <p:nvPr/>
        </p:nvSpPr>
        <p:spPr>
          <a:xfrm>
            <a:off x="2357421" y="1856320"/>
            <a:ext cx="1434280" cy="240976"/>
          </a:xfrm>
          <a:prstGeom prst="rect">
            <a:avLst/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>
                <a:uFillTx/>
                <a:ea typeface="微軟正黑體" pitchFamily="34" charset="-120"/>
              </a:rPr>
              <a:t>Data Protection</a:t>
            </a:r>
            <a:endParaRPr sz="1200" b="1" dirty="0">
              <a:uFillTx/>
              <a:ea typeface="微軟正黑體" pitchFamily="34" charset="-120"/>
            </a:endParaRPr>
          </a:p>
        </p:txBody>
      </p:sp>
      <p:pic>
        <p:nvPicPr>
          <p:cNvPr id="58" name="Picture 4" descr="C:\Users\user\Desktop\RAID 50.60 進階功能介紹\未命名3-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89" y="1548104"/>
            <a:ext cx="428628" cy="578911"/>
          </a:xfrm>
          <a:prstGeom prst="rect">
            <a:avLst/>
          </a:prstGeom>
          <a:noFill/>
        </p:spPr>
      </p:pic>
      <p:pic>
        <p:nvPicPr>
          <p:cNvPr id="59" name="Picture 4" descr="C:\Users\user\Desktop\RAID 50.60 進階功能介紹\未命名3-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5" y="1551520"/>
            <a:ext cx="428628" cy="578911"/>
          </a:xfrm>
          <a:prstGeom prst="rect">
            <a:avLst/>
          </a:prstGeom>
          <a:noFill/>
        </p:spPr>
      </p:pic>
      <p:sp>
        <p:nvSpPr>
          <p:cNvPr id="36" name="Shape 699"/>
          <p:cNvSpPr>
            <a:spLocks/>
          </p:cNvSpPr>
          <p:nvPr/>
        </p:nvSpPr>
        <p:spPr>
          <a:xfrm>
            <a:off x="5993569" y="1577240"/>
            <a:ext cx="1434280" cy="231821"/>
          </a:xfrm>
          <a:prstGeom prst="rect">
            <a:avLst/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>
                <a:uFillTx/>
                <a:ea typeface="微軟正黑體" pitchFamily="34" charset="-120"/>
              </a:rPr>
              <a:t>Data Integrity</a:t>
            </a:r>
            <a:endParaRPr sz="1200" b="1" dirty="0">
              <a:uFillTx/>
              <a:ea typeface="微軟正黑體" pitchFamily="34" charset="-120"/>
            </a:endParaRPr>
          </a:p>
        </p:txBody>
      </p:sp>
      <p:sp>
        <p:nvSpPr>
          <p:cNvPr id="37" name="Shape 700"/>
          <p:cNvSpPr>
            <a:spLocks/>
          </p:cNvSpPr>
          <p:nvPr/>
        </p:nvSpPr>
        <p:spPr>
          <a:xfrm>
            <a:off x="5993569" y="1882040"/>
            <a:ext cx="1434280" cy="240976"/>
          </a:xfrm>
          <a:prstGeom prst="rect">
            <a:avLst/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>
                <a:uFillTx/>
                <a:ea typeface="微軟正黑體" pitchFamily="34" charset="-120"/>
              </a:rPr>
              <a:t>Data Protection</a:t>
            </a:r>
            <a:endParaRPr sz="1200" b="1" dirty="0">
              <a:uFillTx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母片_(ZH+EN)zh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9143996" cy="51434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母片_(ZH+EN)zh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8" cy="5143499"/>
          </a:xfrm>
          <a:prstGeom prst="rect">
            <a:avLst/>
          </a:prstGeom>
        </p:spPr>
      </p:pic>
      <p:sp>
        <p:nvSpPr>
          <p:cNvPr id="132" name="Shape 132"/>
          <p:cNvSpPr txBox="1">
            <a:spLocks noGrp="1"/>
          </p:cNvSpPr>
          <p:nvPr>
            <p:ph type="ctrTitle"/>
          </p:nvPr>
        </p:nvSpPr>
        <p:spPr>
          <a:xfrm>
            <a:off x="644117" y="949123"/>
            <a:ext cx="7801232" cy="1792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sz="4400" dirty="0" smtClean="0">
                <a:solidFill>
                  <a:srgbClr val="002060"/>
                </a:solidFill>
                <a:uFillTx/>
                <a:latin typeface="+mj-lt"/>
                <a:ea typeface="微軟正黑體" pitchFamily="34" charset="-120"/>
              </a:rPr>
              <a:t>Storage, the key of IT infrastructure</a:t>
            </a:r>
            <a:endParaRPr sz="4400" i="0" u="none" strike="noStrike" cap="none" dirty="0">
              <a:solidFill>
                <a:srgbClr val="002060"/>
              </a:solidFill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589500" y="1086571"/>
            <a:ext cx="8520600" cy="347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-114300">
              <a:buNone/>
            </a:pPr>
            <a:r>
              <a:rPr lang="en-US" b="1" dirty="0" smtClean="0">
                <a:solidFill>
                  <a:srgbClr val="FF0000"/>
                </a:solidFill>
                <a:uFillTx/>
                <a:latin typeface="+mj-lt"/>
                <a:ea typeface="微軟正黑體" pitchFamily="34" charset="-120"/>
                <a:hlinkClick r:id="rId3"/>
              </a:rPr>
              <a:t>FedEx said TNT </a:t>
            </a:r>
            <a:r>
              <a:rPr lang="en-US" b="1" dirty="0" err="1" smtClean="0">
                <a:solidFill>
                  <a:srgbClr val="FF0000"/>
                </a:solidFill>
                <a:uFillTx/>
                <a:latin typeface="+mj-lt"/>
                <a:ea typeface="微軟正黑體" pitchFamily="34" charset="-120"/>
                <a:hlinkClick r:id="rId3"/>
              </a:rPr>
              <a:t>Petya</a:t>
            </a:r>
            <a:r>
              <a:rPr lang="en-US" b="1" dirty="0" smtClean="0">
                <a:solidFill>
                  <a:srgbClr val="FF0000"/>
                </a:solidFill>
                <a:uFillTx/>
                <a:latin typeface="+mj-lt"/>
                <a:ea typeface="微軟正黑體" pitchFamily="34" charset="-120"/>
                <a:hlinkClick r:id="rId3"/>
              </a:rPr>
              <a:t> attack financial hit will be material, some systems won't come back</a:t>
            </a:r>
            <a:r>
              <a:rPr lang="en-US" b="1" i="0" strike="noStrike" cap="none" dirty="0" smtClean="0">
                <a:solidFill>
                  <a:srgbClr val="FF0000"/>
                </a:solidFill>
                <a:uFillTx/>
                <a:latin typeface="+mj-lt"/>
                <a:ea typeface="微軟正黑體" pitchFamily="34" charset="-120"/>
                <a:sym typeface="Verdana"/>
                <a:hlinkClick r:id="rId3"/>
              </a:rPr>
              <a:t> </a:t>
            </a:r>
            <a:r>
              <a:rPr lang="en-US" sz="1200" b="1" i="0" u="none" strike="noStrike" cap="none" dirty="0" smtClean="0">
                <a:solidFill>
                  <a:srgbClr val="C00000"/>
                </a:solidFill>
                <a:uFillTx/>
                <a:latin typeface="+mj-lt"/>
                <a:ea typeface="微軟正黑體" pitchFamily="34" charset="-120"/>
                <a:sym typeface="Verdana"/>
              </a:rPr>
              <a:t>– </a:t>
            </a:r>
            <a:r>
              <a:rPr lang="en-US" sz="1200" b="1" dirty="0" smtClean="0">
                <a:solidFill>
                  <a:srgbClr val="C00000"/>
                </a:solidFill>
                <a:uFillTx/>
                <a:latin typeface="+mj-lt"/>
                <a:ea typeface="微軟正黑體" pitchFamily="34" charset="-120"/>
              </a:rPr>
              <a:t>zdnet.com 2017</a:t>
            </a:r>
            <a:endParaRPr sz="1200" dirty="0">
              <a:solidFill>
                <a:srgbClr val="C00000"/>
              </a:solidFill>
              <a:uFillTx/>
              <a:latin typeface="+mj-lt"/>
              <a:ea typeface="微軟正黑體" pitchFamily="34" charset="-12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Verdana"/>
              <a:buNone/>
            </a:pPr>
            <a:endParaRPr sz="1400" b="1" dirty="0">
              <a:uFillTx/>
              <a:latin typeface="+mj-lt"/>
              <a:ea typeface="微軟正黑體" pitchFamily="34" charset="-120"/>
            </a:endParaRPr>
          </a:p>
          <a:p>
            <a:pPr marL="114300" indent="-114300">
              <a:spcBef>
                <a:spcPts val="1600"/>
              </a:spcBef>
              <a:buNone/>
            </a:pPr>
            <a:r>
              <a:rPr lang="en-US" b="1" u="sng" dirty="0" smtClean="0">
                <a:solidFill>
                  <a:schemeClr val="hlink"/>
                </a:solidFill>
                <a:uFillTx/>
                <a:latin typeface="+mj-lt"/>
                <a:ea typeface="微軟正黑體" pitchFamily="34" charset="-120"/>
                <a:hlinkClick r:id="rId4"/>
              </a:rPr>
              <a:t>Many Atlantic Canadians lose </a:t>
            </a:r>
            <a:r>
              <a:rPr lang="en-US" b="1" u="sng" dirty="0" err="1" smtClean="0">
                <a:solidFill>
                  <a:schemeClr val="hlink"/>
                </a:solidFill>
                <a:uFillTx/>
                <a:latin typeface="+mj-lt"/>
                <a:ea typeface="微軟正黑體" pitchFamily="34" charset="-120"/>
                <a:hlinkClick r:id="rId4"/>
              </a:rPr>
              <a:t>cellphone</a:t>
            </a:r>
            <a:r>
              <a:rPr lang="en-US" b="1" u="sng" dirty="0" smtClean="0">
                <a:solidFill>
                  <a:schemeClr val="hlink"/>
                </a:solidFill>
                <a:uFillTx/>
                <a:latin typeface="+mj-lt"/>
                <a:ea typeface="微軟正黑體" pitchFamily="34" charset="-120"/>
                <a:hlinkClick r:id="rId4"/>
              </a:rPr>
              <a:t>, internet service in widespread outage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uFillTx/>
                <a:latin typeface="+mj-lt"/>
                <a:ea typeface="微軟正黑體" pitchFamily="34" charset="-120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uFillTx/>
                <a:latin typeface="+mj-lt"/>
                <a:ea typeface="微軟正黑體" pitchFamily="34" charset="-120"/>
              </a:rPr>
              <a:t>– CityNews.ca 2017</a:t>
            </a:r>
            <a:endParaRPr sz="1200" dirty="0">
              <a:solidFill>
                <a:srgbClr val="C00000"/>
              </a:solidFill>
              <a:uFillTx/>
              <a:latin typeface="+mj-lt"/>
              <a:ea typeface="微軟正黑體" pitchFamily="34" charset="-12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Verdana"/>
              <a:buNone/>
            </a:pPr>
            <a:endParaRPr lang="en-US" sz="1400" b="1" u="none" strike="noStrike" cap="none" dirty="0" smtClean="0">
              <a:solidFill>
                <a:schemeClr val="dk1"/>
              </a:solidFill>
              <a:uFillTx/>
              <a:latin typeface="+mj-lt"/>
              <a:ea typeface="微軟正黑體" pitchFamily="34" charset="-120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Verdana"/>
              <a:buNone/>
            </a:pPr>
            <a:endParaRPr sz="1400" b="1" u="none" strike="noStrike" cap="none" dirty="0">
              <a:solidFill>
                <a:schemeClr val="dk1"/>
              </a:solidFill>
              <a:uFillTx/>
              <a:latin typeface="+mj-lt"/>
              <a:ea typeface="微軟正黑體" pitchFamily="34" charset="-120"/>
              <a:sym typeface="Verdana"/>
            </a:endParaRPr>
          </a:p>
          <a:p>
            <a:pPr marL="114300" indent="-114300">
              <a:buSzPts val="1400"/>
              <a:buNone/>
            </a:pPr>
            <a:r>
              <a:rPr lang="en-US" b="1" u="sng" dirty="0" err="1" smtClean="0">
                <a:solidFill>
                  <a:schemeClr val="hlink"/>
                </a:solidFill>
                <a:uFillTx/>
                <a:latin typeface="+mj-lt"/>
                <a:ea typeface="微軟正黑體" pitchFamily="34" charset="-120"/>
                <a:hlinkClick r:id="rId5"/>
              </a:rPr>
              <a:t>WhatsApp</a:t>
            </a:r>
            <a:r>
              <a:rPr lang="en-US" b="1" u="sng" dirty="0" smtClean="0">
                <a:solidFill>
                  <a:schemeClr val="hlink"/>
                </a:solidFill>
                <a:uFillTx/>
                <a:latin typeface="+mj-lt"/>
                <a:ea typeface="微軟正黑體" pitchFamily="34" charset="-120"/>
                <a:hlinkClick r:id="rId5"/>
              </a:rPr>
              <a:t> services down, users take to Twitter to share ordeal</a:t>
            </a:r>
            <a:endParaRPr lang="en-US" b="1" u="sng" dirty="0" smtClean="0">
              <a:solidFill>
                <a:schemeClr val="hlink"/>
              </a:solidFill>
              <a:uFillTx/>
              <a:latin typeface="+mj-lt"/>
              <a:ea typeface="微軟正黑體" pitchFamily="34" charset="-120"/>
            </a:endParaRPr>
          </a:p>
          <a:p>
            <a:pPr marL="114300" indent="-114300">
              <a:buSzPts val="1400"/>
              <a:buNone/>
            </a:pPr>
            <a:r>
              <a:rPr lang="en-US" b="1" i="0" u="none" strike="noStrike" cap="none" dirty="0" smtClean="0">
                <a:solidFill>
                  <a:schemeClr val="dk1"/>
                </a:solidFill>
                <a:uFillTx/>
                <a:latin typeface="+mj-lt"/>
                <a:ea typeface="微軟正黑體" pitchFamily="34" charset="-120"/>
                <a:sym typeface="Verdana"/>
              </a:rPr>
              <a:t> </a:t>
            </a:r>
            <a:r>
              <a:rPr lang="en-US" sz="1200" b="1" i="0" u="none" strike="noStrike" cap="none" dirty="0">
                <a:solidFill>
                  <a:srgbClr val="C00000"/>
                </a:solidFill>
                <a:uFillTx/>
                <a:latin typeface="+mj-lt"/>
                <a:ea typeface="微軟正黑體" pitchFamily="34" charset="-120"/>
                <a:sym typeface="Verdana"/>
              </a:rPr>
              <a:t>– </a:t>
            </a:r>
            <a:r>
              <a:rPr lang="en-US" sz="1200" b="1" i="0" u="none" strike="noStrike" cap="none" dirty="0" smtClean="0">
                <a:solidFill>
                  <a:srgbClr val="C00000"/>
                </a:solidFill>
                <a:uFillTx/>
                <a:latin typeface="+mj-lt"/>
                <a:ea typeface="微軟正黑體" pitchFamily="34" charset="-120"/>
                <a:sym typeface="Verdana"/>
              </a:rPr>
              <a:t>h</a:t>
            </a:r>
            <a:r>
              <a:rPr lang="en-US" sz="1200" b="1" dirty="0" smtClean="0">
                <a:solidFill>
                  <a:srgbClr val="C00000"/>
                </a:solidFill>
                <a:uFillTx/>
                <a:latin typeface="+mj-lt"/>
                <a:ea typeface="微軟正黑體" pitchFamily="34" charset="-120"/>
              </a:rPr>
              <a:t>industantimes.com 2017</a:t>
            </a:r>
            <a:endParaRPr sz="1200" dirty="0">
              <a:solidFill>
                <a:srgbClr val="C00000"/>
              </a:solidFill>
              <a:uFillTx/>
              <a:latin typeface="+mj-lt"/>
              <a:ea typeface="微軟正黑體" pitchFamily="34" charset="-120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</a:pPr>
            <a:endParaRPr sz="1800" b="0" i="0" u="none" strike="noStrike" cap="none" dirty="0">
              <a:solidFill>
                <a:schemeClr val="dk1"/>
              </a:solidFill>
              <a:uFillTx/>
              <a:latin typeface="+mj-lt"/>
              <a:ea typeface="微軟正黑體" panose="020B0604030504040204" pitchFamily="34" charset="-120"/>
              <a:sym typeface="Verdana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</a:pPr>
            <a:endParaRPr sz="1800" b="0" i="0" u="none" strike="noStrike" cap="none" dirty="0">
              <a:solidFill>
                <a:schemeClr val="dk1"/>
              </a:solidFill>
              <a:uFillTx/>
              <a:latin typeface="+mj-lt"/>
              <a:ea typeface="微軟正黑體" panose="020B0604030504040204" pitchFamily="34" charset="-120"/>
              <a:sym typeface="Verdana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0000"/>
              </a:lnSpc>
              <a:buSzPts val="4000"/>
            </a:pPr>
            <a:r>
              <a:rPr lang="en-US" dirty="0" smtClean="0">
                <a:solidFill>
                  <a:srgbClr val="FFFFFF"/>
                </a:solidFill>
                <a:uFillTx/>
                <a:latin typeface="+mj-lt"/>
                <a:cs typeface="Arial" pitchFamily="34" charset="0"/>
              </a:rPr>
              <a:t>When services are down…</a:t>
            </a:r>
            <a:endParaRPr sz="4000" i="0" u="none" strike="noStrike" cap="none" dirty="0">
              <a:solidFill>
                <a:schemeClr val="dk1"/>
              </a:solidFill>
              <a:uFillTx/>
              <a:latin typeface="+mj-lt"/>
              <a:sym typeface="Arial"/>
            </a:endParaRPr>
          </a:p>
        </p:txBody>
      </p:sp>
      <p:sp>
        <p:nvSpPr>
          <p:cNvPr id="4" name="Shape 414"/>
          <p:cNvSpPr>
            <a:spLocks/>
          </p:cNvSpPr>
          <p:nvPr/>
        </p:nvSpPr>
        <p:spPr>
          <a:xfrm rot="5400000" flipV="1">
            <a:off x="2078891" y="-501581"/>
            <a:ext cx="504055" cy="3773729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0">
                <a:srgbClr val="FF6600">
                  <a:alpha val="0"/>
                </a:srgbClr>
              </a:gs>
              <a:gs pos="16000">
                <a:srgbClr val="FF6600"/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5" name="Shape 414"/>
          <p:cNvSpPr>
            <a:spLocks/>
          </p:cNvSpPr>
          <p:nvPr/>
        </p:nvSpPr>
        <p:spPr>
          <a:xfrm rot="5400000" flipV="1">
            <a:off x="2099673" y="564092"/>
            <a:ext cx="504055" cy="3773729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0">
                <a:srgbClr val="FF6600">
                  <a:alpha val="0"/>
                </a:srgbClr>
              </a:gs>
              <a:gs pos="16000">
                <a:srgbClr val="FF6600"/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6" name="Shape 414"/>
          <p:cNvSpPr>
            <a:spLocks/>
          </p:cNvSpPr>
          <p:nvPr/>
        </p:nvSpPr>
        <p:spPr>
          <a:xfrm rot="5400000" flipV="1">
            <a:off x="2106600" y="1659521"/>
            <a:ext cx="504055" cy="3773729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0">
                <a:srgbClr val="FF6600">
                  <a:alpha val="0"/>
                </a:srgbClr>
              </a:gs>
              <a:gs pos="16000">
                <a:srgbClr val="FF6600"/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uFillTx/>
              <a:latin typeface="+mj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lt1"/>
                </a:solidFill>
                <a:uFillTx/>
                <a:latin typeface="+mj-lt"/>
              </a:rPr>
              <a:t>What do enterprises need ?</a:t>
            </a:r>
            <a:endParaRPr lang="zh-TW" altLang="en-US" dirty="0">
              <a:uFillTx/>
              <a:latin typeface="+mj-lt"/>
            </a:endParaRPr>
          </a:p>
        </p:txBody>
      </p:sp>
      <p:sp>
        <p:nvSpPr>
          <p:cNvPr id="30" name="Shape 147"/>
          <p:cNvSpPr>
            <a:spLocks/>
          </p:cNvSpPr>
          <p:nvPr/>
        </p:nvSpPr>
        <p:spPr>
          <a:xfrm>
            <a:off x="1214414" y="972913"/>
            <a:ext cx="1785950" cy="36782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1" name="圓角矩形 30"/>
          <p:cNvSpPr>
            <a:spLocks/>
          </p:cNvSpPr>
          <p:nvPr/>
        </p:nvSpPr>
        <p:spPr>
          <a:xfrm>
            <a:off x="1420261" y="3150989"/>
            <a:ext cx="1357322" cy="12144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uFillTx/>
              <a:latin typeface="+mj-lt"/>
            </a:endParaRPr>
          </a:p>
        </p:txBody>
      </p:sp>
      <p:sp>
        <p:nvSpPr>
          <p:cNvPr id="34" name="圓角矩形 33"/>
          <p:cNvSpPr>
            <a:spLocks/>
          </p:cNvSpPr>
          <p:nvPr/>
        </p:nvSpPr>
        <p:spPr>
          <a:xfrm>
            <a:off x="1420261" y="1708449"/>
            <a:ext cx="1357322" cy="12144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uFillTx/>
              <a:latin typeface="+mj-lt"/>
            </a:endParaRPr>
          </a:p>
        </p:txBody>
      </p:sp>
      <p:sp>
        <p:nvSpPr>
          <p:cNvPr id="35" name="Shape 215"/>
          <p:cNvSpPr>
            <a:spLocks/>
          </p:cNvSpPr>
          <p:nvPr/>
        </p:nvSpPr>
        <p:spPr>
          <a:xfrm>
            <a:off x="1563137" y="2546316"/>
            <a:ext cx="10782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"/>
              <a:buFont typeface="Arimo"/>
              <a:buNone/>
            </a:pPr>
            <a:r>
              <a:rPr lang="en-US" b="1" dirty="0" smtClean="0">
                <a:solidFill>
                  <a:srgbClr val="F66616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Arimo"/>
              </a:rPr>
              <a:t>Data Integrity</a:t>
            </a:r>
            <a:endParaRPr b="1" dirty="0">
              <a:solidFill>
                <a:srgbClr val="F66616"/>
              </a:solidFill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37" name="Shape 229"/>
          <p:cNvSpPr txBox="1">
            <a:spLocks/>
          </p:cNvSpPr>
          <p:nvPr/>
        </p:nvSpPr>
        <p:spPr>
          <a:xfrm>
            <a:off x="1473316" y="1079287"/>
            <a:ext cx="1830059" cy="4286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bg1"/>
                </a:solidFill>
                <a:uFillTx/>
                <a:latin typeface="+mj-lt"/>
                <a:ea typeface="微軟正黑體" pitchFamily="34" charset="-120"/>
              </a:rPr>
              <a:t>Data Store</a:t>
            </a:r>
            <a:endParaRPr sz="1800" b="1" dirty="0">
              <a:solidFill>
                <a:schemeClr val="bg1"/>
              </a:solidFill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38" name="Shape 215"/>
          <p:cNvSpPr>
            <a:spLocks/>
          </p:cNvSpPr>
          <p:nvPr/>
        </p:nvSpPr>
        <p:spPr>
          <a:xfrm>
            <a:off x="1563137" y="3975717"/>
            <a:ext cx="10782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75"/>
            </a:pPr>
            <a:r>
              <a:rPr lang="en-US" altLang="zh-TW" b="1" dirty="0" smtClean="0">
                <a:solidFill>
                  <a:srgbClr val="F66616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Arimo"/>
              </a:rPr>
              <a:t>Access Efficiency</a:t>
            </a:r>
            <a:endParaRPr lang="zh-TW" altLang="en-US" b="1" dirty="0">
              <a:solidFill>
                <a:srgbClr val="F66616"/>
              </a:solidFill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39" name="Shape 147"/>
          <p:cNvSpPr>
            <a:spLocks/>
          </p:cNvSpPr>
          <p:nvPr/>
        </p:nvSpPr>
        <p:spPr>
          <a:xfrm>
            <a:off x="3587748" y="986154"/>
            <a:ext cx="1785950" cy="36782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0" name="圓角矩形 39"/>
          <p:cNvSpPr>
            <a:spLocks/>
          </p:cNvSpPr>
          <p:nvPr/>
        </p:nvSpPr>
        <p:spPr>
          <a:xfrm>
            <a:off x="3777715" y="3142893"/>
            <a:ext cx="1357322" cy="12144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uFillTx/>
              <a:latin typeface="+mj-lt"/>
            </a:endParaRPr>
          </a:p>
        </p:txBody>
      </p:sp>
      <p:sp>
        <p:nvSpPr>
          <p:cNvPr id="41" name="圓角矩形 40"/>
          <p:cNvSpPr>
            <a:spLocks/>
          </p:cNvSpPr>
          <p:nvPr/>
        </p:nvSpPr>
        <p:spPr>
          <a:xfrm>
            <a:off x="3777715" y="1700353"/>
            <a:ext cx="1357322" cy="12144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uFillTx/>
              <a:latin typeface="+mj-lt"/>
            </a:endParaRPr>
          </a:p>
        </p:txBody>
      </p:sp>
      <p:sp>
        <p:nvSpPr>
          <p:cNvPr id="42" name="Shape 215"/>
          <p:cNvSpPr>
            <a:spLocks/>
          </p:cNvSpPr>
          <p:nvPr/>
        </p:nvSpPr>
        <p:spPr>
          <a:xfrm>
            <a:off x="3920591" y="2562934"/>
            <a:ext cx="10782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75"/>
            </a:pPr>
            <a:r>
              <a:rPr lang="en-US" altLang="zh-TW" b="1" dirty="0" smtClean="0">
                <a:solidFill>
                  <a:srgbClr val="004B53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Arimo"/>
              </a:rPr>
              <a:t>Snapshots Protection</a:t>
            </a:r>
            <a:endParaRPr b="1" dirty="0">
              <a:solidFill>
                <a:srgbClr val="004B53"/>
              </a:solidFill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43" name="Shape 229"/>
          <p:cNvSpPr txBox="1">
            <a:spLocks/>
          </p:cNvSpPr>
          <p:nvPr/>
        </p:nvSpPr>
        <p:spPr>
          <a:xfrm>
            <a:off x="3864712" y="1079429"/>
            <a:ext cx="1819399" cy="4286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b="1" dirty="0" smtClean="0">
                <a:solidFill>
                  <a:schemeClr val="bg1"/>
                </a:solidFill>
                <a:uFillTx/>
                <a:latin typeface="+mj-lt"/>
                <a:ea typeface="微軟正黑體" pitchFamily="34" charset="-120"/>
              </a:rPr>
              <a:t>Protection</a:t>
            </a:r>
            <a:endParaRPr lang="zh-TW" altLang="en-US" sz="1800" b="1" dirty="0">
              <a:solidFill>
                <a:schemeClr val="bg1"/>
              </a:solidFill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47" name="Shape 147"/>
          <p:cNvSpPr>
            <a:spLocks/>
          </p:cNvSpPr>
          <p:nvPr/>
        </p:nvSpPr>
        <p:spPr>
          <a:xfrm>
            <a:off x="5929322" y="964817"/>
            <a:ext cx="1785950" cy="36782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8" name="圓角矩形 47"/>
          <p:cNvSpPr>
            <a:spLocks/>
          </p:cNvSpPr>
          <p:nvPr/>
        </p:nvSpPr>
        <p:spPr>
          <a:xfrm>
            <a:off x="6135169" y="3142893"/>
            <a:ext cx="1357322" cy="12144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uFillTx/>
              <a:latin typeface="+mj-lt"/>
            </a:endParaRPr>
          </a:p>
        </p:txBody>
      </p:sp>
      <p:sp>
        <p:nvSpPr>
          <p:cNvPr id="49" name="圓角矩形 48"/>
          <p:cNvSpPr>
            <a:spLocks/>
          </p:cNvSpPr>
          <p:nvPr/>
        </p:nvSpPr>
        <p:spPr>
          <a:xfrm>
            <a:off x="6135169" y="1700353"/>
            <a:ext cx="1357322" cy="12144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uFillTx/>
              <a:latin typeface="+mj-lt"/>
            </a:endParaRPr>
          </a:p>
        </p:txBody>
      </p:sp>
      <p:sp>
        <p:nvSpPr>
          <p:cNvPr id="50" name="Shape 215"/>
          <p:cNvSpPr>
            <a:spLocks/>
          </p:cNvSpPr>
          <p:nvPr/>
        </p:nvSpPr>
        <p:spPr>
          <a:xfrm>
            <a:off x="6278045" y="2546458"/>
            <a:ext cx="10782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75"/>
            </a:pPr>
            <a:r>
              <a:rPr lang="en-US" altLang="zh-TW" b="1" dirty="0" smtClean="0">
                <a:solidFill>
                  <a:srgbClr val="002060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Arimo"/>
              </a:rPr>
              <a:t>Disaster Recovery</a:t>
            </a:r>
            <a:endParaRPr b="1" dirty="0">
              <a:solidFill>
                <a:srgbClr val="002060"/>
              </a:solidFill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51" name="Shape 229"/>
          <p:cNvSpPr txBox="1">
            <a:spLocks/>
          </p:cNvSpPr>
          <p:nvPr/>
        </p:nvSpPr>
        <p:spPr>
          <a:xfrm>
            <a:off x="6239634" y="1079429"/>
            <a:ext cx="1800498" cy="4286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b="1" dirty="0" smtClean="0">
                <a:solidFill>
                  <a:schemeClr val="bg1"/>
                </a:solidFill>
                <a:uFillTx/>
                <a:latin typeface="+mj-lt"/>
                <a:ea typeface="微軟正黑體" pitchFamily="34" charset="-120"/>
              </a:rPr>
              <a:t>Migration</a:t>
            </a:r>
            <a:endParaRPr lang="zh-TW" altLang="en-US" sz="1800" b="1" dirty="0">
              <a:solidFill>
                <a:schemeClr val="bg1"/>
              </a:solidFill>
              <a:uFillTx/>
              <a:latin typeface="+mj-lt"/>
              <a:ea typeface="微軟正黑體" pitchFamily="34" charset="-120"/>
            </a:endParaRPr>
          </a:p>
        </p:txBody>
      </p:sp>
      <p:sp>
        <p:nvSpPr>
          <p:cNvPr id="52" name="Shape 215"/>
          <p:cNvSpPr>
            <a:spLocks/>
          </p:cNvSpPr>
          <p:nvPr/>
        </p:nvSpPr>
        <p:spPr>
          <a:xfrm>
            <a:off x="6278045" y="4048437"/>
            <a:ext cx="10782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75"/>
            </a:pPr>
            <a:r>
              <a:rPr lang="en-US" altLang="zh-TW" b="1" dirty="0" smtClean="0">
                <a:solidFill>
                  <a:srgbClr val="002060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Arimo"/>
              </a:rPr>
              <a:t>Remote Replication</a:t>
            </a:r>
            <a:endParaRPr lang="zh-TW" altLang="en-US" b="1" dirty="0" smtClean="0">
              <a:solidFill>
                <a:srgbClr val="002060"/>
              </a:solidFill>
              <a:uFillTx/>
              <a:latin typeface="+mj-lt"/>
              <a:ea typeface="微軟正黑體" pitchFamily="34" charset="-120"/>
              <a:cs typeface="Arial" pitchFamily="34" charset="0"/>
              <a:sym typeface="Arimo"/>
            </a:endParaRPr>
          </a:p>
        </p:txBody>
      </p:sp>
      <p:sp>
        <p:nvSpPr>
          <p:cNvPr id="56" name="Shape 500"/>
          <p:cNvSpPr>
            <a:spLocks noChangeArrowheads="1"/>
          </p:cNvSpPr>
          <p:nvPr/>
        </p:nvSpPr>
        <p:spPr bwMode="auto">
          <a:xfrm rot="5400000">
            <a:off x="1256691" y="1014367"/>
            <a:ext cx="384200" cy="384064"/>
          </a:xfrm>
          <a:prstGeom prst="rtTriangle">
            <a:avLst/>
          </a:prstGeom>
          <a:solidFill>
            <a:schemeClr val="bg1">
              <a:alpha val="56000"/>
            </a:schemeClr>
          </a:solidFill>
          <a:ln w="9525">
            <a:noFill/>
            <a:miter lim="800000"/>
          </a:ln>
        </p:spPr>
        <p:txBody>
          <a:bodyPr lIns="91425" tIns="45700" rIns="91425" bIns="45700" anchor="ctr"/>
          <a:lstStyle/>
          <a:p>
            <a:pPr algn="ctr"/>
            <a:endParaRPr lang="zh-TW" altLang="zh-TW" dirty="0">
              <a:solidFill>
                <a:srgbClr val="002060"/>
              </a:solidFill>
              <a:uFillTx/>
              <a:latin typeface="+mj-lt"/>
              <a:sym typeface="Arial" pitchFamily="34" charset="0"/>
            </a:endParaRPr>
          </a:p>
        </p:txBody>
      </p:sp>
      <p:sp>
        <p:nvSpPr>
          <p:cNvPr id="57" name="Shape 500"/>
          <p:cNvSpPr>
            <a:spLocks noChangeArrowheads="1"/>
          </p:cNvSpPr>
          <p:nvPr/>
        </p:nvSpPr>
        <p:spPr bwMode="auto">
          <a:xfrm rot="5400000">
            <a:off x="3614409" y="1016159"/>
            <a:ext cx="384200" cy="384064"/>
          </a:xfrm>
          <a:prstGeom prst="rtTriangle">
            <a:avLst/>
          </a:prstGeom>
          <a:solidFill>
            <a:schemeClr val="bg1">
              <a:alpha val="56000"/>
            </a:schemeClr>
          </a:solidFill>
          <a:ln w="9525">
            <a:noFill/>
            <a:miter lim="800000"/>
          </a:ln>
        </p:spPr>
        <p:txBody>
          <a:bodyPr lIns="91425" tIns="45700" rIns="91425" bIns="45700" anchor="ctr"/>
          <a:lstStyle/>
          <a:p>
            <a:pPr algn="ctr"/>
            <a:endParaRPr lang="zh-TW" altLang="zh-TW" dirty="0">
              <a:solidFill>
                <a:srgbClr val="002060"/>
              </a:solidFill>
              <a:uFillTx/>
              <a:latin typeface="+mj-lt"/>
              <a:sym typeface="Arial" pitchFamily="34" charset="0"/>
            </a:endParaRPr>
          </a:p>
        </p:txBody>
      </p:sp>
      <p:sp>
        <p:nvSpPr>
          <p:cNvPr id="58" name="Shape 500"/>
          <p:cNvSpPr>
            <a:spLocks noChangeArrowheads="1"/>
          </p:cNvSpPr>
          <p:nvPr/>
        </p:nvSpPr>
        <p:spPr bwMode="auto">
          <a:xfrm rot="5400000">
            <a:off x="5972127" y="1020642"/>
            <a:ext cx="384200" cy="384064"/>
          </a:xfrm>
          <a:prstGeom prst="rtTriangle">
            <a:avLst/>
          </a:prstGeom>
          <a:solidFill>
            <a:schemeClr val="bg1">
              <a:alpha val="56000"/>
            </a:schemeClr>
          </a:solidFill>
          <a:ln w="9525">
            <a:noFill/>
            <a:miter lim="800000"/>
          </a:ln>
        </p:spPr>
        <p:txBody>
          <a:bodyPr lIns="91425" tIns="45700" rIns="91425" bIns="45700" anchor="ctr"/>
          <a:lstStyle/>
          <a:p>
            <a:pPr algn="ctr"/>
            <a:endParaRPr lang="zh-TW" altLang="zh-TW" dirty="0">
              <a:solidFill>
                <a:srgbClr val="002060"/>
              </a:solidFill>
              <a:uFillTx/>
              <a:latin typeface="+mj-lt"/>
              <a:sym typeface="Arial" pitchFamily="34" charset="0"/>
            </a:endParaRPr>
          </a:p>
        </p:txBody>
      </p:sp>
      <p:pic>
        <p:nvPicPr>
          <p:cNvPr id="59" name="圖片 39" descr="圖片 3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3389" y="2898379"/>
            <a:ext cx="1294669" cy="129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圖片 59" descr="P14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585" y="3225129"/>
            <a:ext cx="678739" cy="683466"/>
          </a:xfrm>
          <a:prstGeom prst="rect">
            <a:avLst/>
          </a:prstGeom>
        </p:spPr>
      </p:pic>
      <p:pic>
        <p:nvPicPr>
          <p:cNvPr id="66" name="Shape 708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6456746" y="1773459"/>
            <a:ext cx="740990" cy="6420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群組 66"/>
          <p:cNvGrpSpPr/>
          <p:nvPr/>
        </p:nvGrpSpPr>
        <p:grpSpPr>
          <a:xfrm>
            <a:off x="1813551" y="1835602"/>
            <a:ext cx="561250" cy="554923"/>
            <a:chOff x="3002638" y="3207739"/>
            <a:chExt cx="1048091" cy="1036275"/>
          </a:xfrm>
        </p:grpSpPr>
        <p:grpSp>
          <p:nvGrpSpPr>
            <p:cNvPr id="68" name="Shape 692"/>
            <p:cNvGrpSpPr/>
            <p:nvPr/>
          </p:nvGrpSpPr>
          <p:grpSpPr>
            <a:xfrm>
              <a:off x="3002638" y="3207739"/>
              <a:ext cx="1046404" cy="343200"/>
              <a:chOff x="5308956" y="3452803"/>
              <a:chExt cx="1046404" cy="343200"/>
            </a:xfrm>
          </p:grpSpPr>
          <p:sp>
            <p:nvSpPr>
              <p:cNvPr id="77" name="Shape 693"/>
              <p:cNvSpPr>
                <a:spLocks/>
              </p:cNvSpPr>
              <p:nvPr/>
            </p:nvSpPr>
            <p:spPr>
              <a:xfrm>
                <a:off x="5308956" y="3452803"/>
                <a:ext cx="343200" cy="343200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uFillTx/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Shape 694"/>
              <p:cNvSpPr>
                <a:spLocks/>
              </p:cNvSpPr>
              <p:nvPr/>
            </p:nvSpPr>
            <p:spPr>
              <a:xfrm>
                <a:off x="5660558" y="3452803"/>
                <a:ext cx="343200" cy="343200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uFillTx/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Shape 695"/>
              <p:cNvSpPr>
                <a:spLocks/>
              </p:cNvSpPr>
              <p:nvPr/>
            </p:nvSpPr>
            <p:spPr>
              <a:xfrm>
                <a:off x="6012160" y="3452803"/>
                <a:ext cx="343200" cy="343200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uFillTx/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" name="Shape 696"/>
            <p:cNvGrpSpPr/>
            <p:nvPr/>
          </p:nvGrpSpPr>
          <p:grpSpPr>
            <a:xfrm>
              <a:off x="3004325" y="3550903"/>
              <a:ext cx="1046404" cy="343200"/>
              <a:chOff x="5308956" y="3452803"/>
              <a:chExt cx="1046404" cy="343200"/>
            </a:xfrm>
          </p:grpSpPr>
          <p:sp>
            <p:nvSpPr>
              <p:cNvPr id="74" name="Shape 697"/>
              <p:cNvSpPr>
                <a:spLocks/>
              </p:cNvSpPr>
              <p:nvPr/>
            </p:nvSpPr>
            <p:spPr>
              <a:xfrm>
                <a:off x="5308956" y="3452803"/>
                <a:ext cx="343200" cy="343200"/>
              </a:xfrm>
              <a:prstGeom prst="rect">
                <a:avLst/>
              </a:prstGeom>
              <a:solidFill>
                <a:srgbClr val="91A000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uFillTx/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Shape 698"/>
              <p:cNvSpPr>
                <a:spLocks/>
              </p:cNvSpPr>
              <p:nvPr/>
            </p:nvSpPr>
            <p:spPr>
              <a:xfrm>
                <a:off x="5660558" y="3452803"/>
                <a:ext cx="343200" cy="343200"/>
              </a:xfrm>
              <a:prstGeom prst="rect">
                <a:avLst/>
              </a:prstGeom>
              <a:solidFill>
                <a:srgbClr val="91A000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uFillTx/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Shape 699"/>
              <p:cNvSpPr>
                <a:spLocks/>
              </p:cNvSpPr>
              <p:nvPr/>
            </p:nvSpPr>
            <p:spPr>
              <a:xfrm>
                <a:off x="6012160" y="3452803"/>
                <a:ext cx="343200" cy="343200"/>
              </a:xfrm>
              <a:prstGeom prst="rect">
                <a:avLst/>
              </a:prstGeom>
              <a:solidFill>
                <a:srgbClr val="91A000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uFillTx/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" name="Shape 700"/>
            <p:cNvGrpSpPr/>
            <p:nvPr/>
          </p:nvGrpSpPr>
          <p:grpSpPr>
            <a:xfrm>
              <a:off x="3002638" y="3900814"/>
              <a:ext cx="1046404" cy="343200"/>
              <a:chOff x="5308956" y="3452803"/>
              <a:chExt cx="1046404" cy="343200"/>
            </a:xfrm>
          </p:grpSpPr>
          <p:sp>
            <p:nvSpPr>
              <p:cNvPr id="71" name="Shape 701"/>
              <p:cNvSpPr>
                <a:spLocks/>
              </p:cNvSpPr>
              <p:nvPr/>
            </p:nvSpPr>
            <p:spPr>
              <a:xfrm>
                <a:off x="5308956" y="3452803"/>
                <a:ext cx="343200" cy="343200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uFillTx/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Shape 702"/>
              <p:cNvSpPr>
                <a:spLocks/>
              </p:cNvSpPr>
              <p:nvPr/>
            </p:nvSpPr>
            <p:spPr>
              <a:xfrm>
                <a:off x="5660558" y="3452803"/>
                <a:ext cx="343200" cy="343200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uFillTx/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Shape 703"/>
              <p:cNvSpPr>
                <a:spLocks/>
              </p:cNvSpPr>
              <p:nvPr/>
            </p:nvSpPr>
            <p:spPr>
              <a:xfrm>
                <a:off x="6012160" y="3452803"/>
                <a:ext cx="343200" cy="343200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uFillTx/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0" name="Shape 1523"/>
          <p:cNvPicPr preferRelativeResize="0"/>
          <p:nvPr/>
        </p:nvPicPr>
        <p:blipFill rotWithShape="1">
          <a:blip r:embed="rId6"/>
          <a:srcRect l="81192" t="40575" r="5898" b="40809"/>
          <a:stretch/>
        </p:blipFill>
        <p:spPr>
          <a:xfrm>
            <a:off x="4373013" y="1755278"/>
            <a:ext cx="462371" cy="57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409" descr="C:\Users\coco\Desktop\1217\PPT\相機-01.png"/>
          <p:cNvPicPr preferRelativeResize="0"/>
          <p:nvPr/>
        </p:nvPicPr>
        <p:blipFill rotWithShape="1">
          <a:blip r:embed="rId7"/>
          <a:srcRect/>
          <a:stretch/>
        </p:blipFill>
        <p:spPr>
          <a:xfrm>
            <a:off x="4066639" y="1925991"/>
            <a:ext cx="698644" cy="53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4" descr="C:\Users\user\Desktop\RAID 50.60 進階功能介紹\未命名3-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40375" y="3209761"/>
            <a:ext cx="436042" cy="588924"/>
          </a:xfrm>
          <a:prstGeom prst="rect">
            <a:avLst/>
          </a:prstGeom>
          <a:noFill/>
        </p:spPr>
      </p:pic>
      <p:sp>
        <p:nvSpPr>
          <p:cNvPr id="44" name="Shape 215"/>
          <p:cNvSpPr>
            <a:spLocks/>
          </p:cNvSpPr>
          <p:nvPr/>
        </p:nvSpPr>
        <p:spPr>
          <a:xfrm>
            <a:off x="3722882" y="4020386"/>
            <a:ext cx="1466955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75"/>
            </a:pP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Arimo"/>
              </a:rPr>
              <a:t>Dual </a:t>
            </a:r>
          </a:p>
          <a:p>
            <a:pPr lvl="0" algn="ctr">
              <a:buClr>
                <a:srgbClr val="000000"/>
              </a:buClr>
              <a:buSzPts val="375"/>
            </a:pP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Arimo"/>
              </a:rPr>
              <a:t>Active-Active</a:t>
            </a:r>
            <a:endParaRPr lang="zh-TW" altLang="en-US" b="1" dirty="0" smtClean="0">
              <a:solidFill>
                <a:schemeClr val="accent5">
                  <a:lumMod val="50000"/>
                </a:schemeClr>
              </a:solidFill>
              <a:uFillTx/>
              <a:latin typeface="+mj-lt"/>
              <a:ea typeface="微軟正黑體" pitchFamily="34" charset="-120"/>
              <a:cs typeface="Arial" pitchFamily="34" charset="0"/>
              <a:sym typeface="Arim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499"/>
          <p:cNvSpPr>
            <a:spLocks noChangeArrowheads="1"/>
          </p:cNvSpPr>
          <p:nvPr/>
        </p:nvSpPr>
        <p:spPr bwMode="auto">
          <a:xfrm rot="10800000">
            <a:off x="356791" y="3474721"/>
            <a:ext cx="3731879" cy="946669"/>
          </a:xfrm>
          <a:prstGeom prst="rect">
            <a:avLst/>
          </a:prstGeom>
          <a:solidFill>
            <a:srgbClr val="C1EFFF"/>
          </a:solidFill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25" tIns="45700" rIns="91425" bIns="45700" anchor="ctr"/>
          <a:lstStyle/>
          <a:p>
            <a:pPr algn="ctr"/>
            <a:endParaRPr lang="zh-TW" altLang="zh-TW">
              <a:solidFill>
                <a:srgbClr val="FFFFFF"/>
              </a:solidFill>
              <a:uFillTx/>
              <a:latin typeface="+mj-lt"/>
              <a:sym typeface="Arial" pitchFamily="34" charset="0"/>
            </a:endParaRPr>
          </a:p>
        </p:txBody>
      </p:sp>
      <p:sp>
        <p:nvSpPr>
          <p:cNvPr id="12" name="Shape 499"/>
          <p:cNvSpPr>
            <a:spLocks noChangeArrowheads="1"/>
          </p:cNvSpPr>
          <p:nvPr/>
        </p:nvSpPr>
        <p:spPr bwMode="auto">
          <a:xfrm rot="10800000">
            <a:off x="356791" y="2465281"/>
            <a:ext cx="3731879" cy="892820"/>
          </a:xfrm>
          <a:prstGeom prst="rect">
            <a:avLst/>
          </a:prstGeom>
          <a:solidFill>
            <a:srgbClr val="C1EFFF"/>
          </a:solidFill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25" tIns="45700" rIns="91425" bIns="45700" anchor="ctr"/>
          <a:lstStyle/>
          <a:p>
            <a:pPr algn="ctr"/>
            <a:endParaRPr lang="zh-TW" altLang="zh-TW">
              <a:solidFill>
                <a:srgbClr val="FFFFFF"/>
              </a:solidFill>
              <a:uFillTx/>
              <a:latin typeface="+mj-lt"/>
              <a:sym typeface="Arial" pitchFamily="34" charset="0"/>
            </a:endParaRPr>
          </a:p>
        </p:txBody>
      </p:sp>
      <p:sp>
        <p:nvSpPr>
          <p:cNvPr id="6" name="Shape 499"/>
          <p:cNvSpPr>
            <a:spLocks noChangeArrowheads="1"/>
          </p:cNvSpPr>
          <p:nvPr/>
        </p:nvSpPr>
        <p:spPr bwMode="auto">
          <a:xfrm rot="10800000">
            <a:off x="356792" y="1161812"/>
            <a:ext cx="3731879" cy="1194101"/>
          </a:xfrm>
          <a:prstGeom prst="rect">
            <a:avLst/>
          </a:prstGeom>
          <a:solidFill>
            <a:srgbClr val="C1EFFF"/>
          </a:solidFill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25" tIns="45700" rIns="91425" bIns="45700" anchor="ctr"/>
          <a:lstStyle/>
          <a:p>
            <a:pPr algn="ctr"/>
            <a:endParaRPr lang="zh-TW" altLang="zh-TW">
              <a:solidFill>
                <a:srgbClr val="FFFFFF"/>
              </a:solidFill>
              <a:uFillTx/>
              <a:latin typeface="+mj-lt"/>
              <a:sym typeface="Arial" pitchFamily="34" charset="0"/>
            </a:endParaRPr>
          </a:p>
        </p:txBody>
      </p:sp>
      <p:sp>
        <p:nvSpPr>
          <p:cNvPr id="249" name="Shape 249"/>
          <p:cNvSpPr txBox="1">
            <a:spLocks/>
          </p:cNvSpPr>
          <p:nvPr/>
        </p:nvSpPr>
        <p:spPr>
          <a:xfrm>
            <a:off x="505412" y="1179454"/>
            <a:ext cx="4216433" cy="1208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4150" indent="-184150">
              <a:lnSpc>
                <a:spcPct val="112500"/>
              </a:lnSpc>
              <a:spcBef>
                <a:spcPts val="800"/>
              </a:spcBef>
              <a:buClr>
                <a:srgbClr val="002060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solidFill>
                  <a:srgbClr val="002060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Verdana"/>
              </a:rPr>
              <a:t>Data integrity</a:t>
            </a:r>
            <a:endParaRPr lang="en-US" sz="2400" b="1" dirty="0" smtClean="0">
              <a:solidFill>
                <a:srgbClr val="002060"/>
              </a:solidFill>
              <a:latin typeface="+mj-lt"/>
              <a:ea typeface="微軟正黑體" pitchFamily="34" charset="-120"/>
              <a:cs typeface="Arial" pitchFamily="34" charset="0"/>
              <a:sym typeface="Verdana"/>
            </a:endParaRPr>
          </a:p>
          <a:p>
            <a:pPr marL="184150" indent="-184150">
              <a:buClr>
                <a:srgbClr val="002060"/>
              </a:buClr>
              <a:buSzPct val="100000"/>
            </a:pPr>
            <a:r>
              <a:rPr lang="en-US" altLang="zh-TW" b="1" dirty="0" smtClean="0">
                <a:solidFill>
                  <a:schemeClr val="tx1"/>
                </a:solidFill>
                <a:ea typeface="微軟正黑體" pitchFamily="34" charset="-120"/>
                <a:cs typeface="Arial" pitchFamily="34" charset="0"/>
                <a:sym typeface="Verdana"/>
              </a:rPr>
              <a:t>     - </a:t>
            </a:r>
            <a:r>
              <a:rPr lang="en-US" altLang="zh-TW" sz="1600" b="1" dirty="0" smtClean="0">
                <a:solidFill>
                  <a:schemeClr val="tx1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Verdana"/>
              </a:rPr>
              <a:t>Self-Healing for Data Availability</a:t>
            </a:r>
          </a:p>
          <a:p>
            <a:pPr marL="184150" indent="-184150">
              <a:buClr>
                <a:srgbClr val="002060"/>
              </a:buClr>
              <a:buSzPct val="100000"/>
            </a:pPr>
            <a:r>
              <a:rPr lang="en-US" sz="16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  <a:cs typeface="Arial" pitchFamily="34" charset="0"/>
                <a:sym typeface="Verdana"/>
              </a:rPr>
              <a:t>    - </a:t>
            </a:r>
            <a:r>
              <a:rPr lang="en-US" sz="1600" b="1" dirty="0" smtClean="0">
                <a:solidFill>
                  <a:schemeClr val="tx1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Verdana"/>
              </a:rPr>
              <a:t>Compression &amp; </a:t>
            </a:r>
            <a:r>
              <a:rPr lang="en-US" sz="1600" b="1" dirty="0" err="1" smtClean="0">
                <a:solidFill>
                  <a:schemeClr val="tx1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Verdana"/>
              </a:rPr>
              <a:t>Deduplication</a:t>
            </a:r>
            <a:endParaRPr sz="1600" b="0" i="0" u="none" strike="noStrike" cap="none" dirty="0">
              <a:solidFill>
                <a:schemeClr val="tx1"/>
              </a:solidFill>
              <a:uFillTx/>
              <a:latin typeface="+mj-lt"/>
              <a:ea typeface="微軟正黑體" pitchFamily="34" charset="-120"/>
              <a:cs typeface="Arial" pitchFamily="34" charset="0"/>
              <a:sym typeface="Verdana"/>
            </a:endParaRPr>
          </a:p>
        </p:txBody>
      </p:sp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SzPts val="4500"/>
            </a:pPr>
            <a:r>
              <a:rPr lang="en-US" altLang="zh-TW" dirty="0" smtClean="0">
                <a:uFillTx/>
                <a:latin typeface="+mj-lt"/>
              </a:rPr>
              <a:t>QES - designed for enterprises</a:t>
            </a:r>
            <a:endParaRPr b="0" i="0" u="none" strike="noStrike" cap="none" dirty="0">
              <a:solidFill>
                <a:schemeClr val="lt1"/>
              </a:solidFill>
              <a:uFillTx/>
              <a:latin typeface="+mj-lt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251" name="Shape 25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216996" y="2008156"/>
            <a:ext cx="4575391" cy="23895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/>
          <p:cNvSpPr txBox="1">
            <a:spLocks/>
          </p:cNvSpPr>
          <p:nvPr/>
        </p:nvSpPr>
        <p:spPr>
          <a:xfrm>
            <a:off x="4355836" y="1120205"/>
            <a:ext cx="428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002060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Verdana"/>
              </a:rPr>
              <a:t>QNAP ZFS Based </a:t>
            </a:r>
          </a:p>
          <a:p>
            <a:pPr lvl="0" algn="ctr"/>
            <a:r>
              <a:rPr lang="en-US" sz="2400" b="1" dirty="0" smtClean="0">
                <a:solidFill>
                  <a:srgbClr val="002060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Verdana"/>
              </a:rPr>
              <a:t>Storage System</a:t>
            </a:r>
            <a:endParaRPr lang="zh-TW" altLang="en-US" sz="2400" b="1" dirty="0">
              <a:uFillTx/>
              <a:latin typeface="+mj-lt"/>
            </a:endParaRPr>
          </a:p>
        </p:txBody>
      </p:sp>
      <p:sp>
        <p:nvSpPr>
          <p:cNvPr id="10" name="矩形 9"/>
          <p:cNvSpPr>
            <a:spLocks/>
          </p:cNvSpPr>
          <p:nvPr/>
        </p:nvSpPr>
        <p:spPr>
          <a:xfrm>
            <a:off x="457200" y="2498720"/>
            <a:ext cx="370600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0" indent="-184150">
              <a:buClr>
                <a:srgbClr val="002060"/>
              </a:buClr>
              <a:buSzPct val="100000"/>
              <a:buFont typeface="Arial"/>
              <a:buChar char="•"/>
            </a:pPr>
            <a:r>
              <a:rPr lang="en-US" altLang="zh-TW" sz="2400" b="1" dirty="0" smtClean="0">
                <a:solidFill>
                  <a:srgbClr val="002060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Verdana"/>
              </a:rPr>
              <a:t>Data protection</a:t>
            </a:r>
            <a:endParaRPr lang="en-US" altLang="zh-TW" sz="2400" b="1" dirty="0" smtClean="0">
              <a:solidFill>
                <a:srgbClr val="002060"/>
              </a:solidFill>
              <a:latin typeface="+mj-lt"/>
              <a:ea typeface="微軟正黑體" pitchFamily="34" charset="-120"/>
              <a:cs typeface="Arial" pitchFamily="34" charset="0"/>
              <a:sym typeface="Verdana"/>
            </a:endParaRPr>
          </a:p>
          <a:p>
            <a:pPr marL="184150" indent="-184150">
              <a:buClr>
                <a:srgbClr val="002060"/>
              </a:buClr>
              <a:buSzPct val="100000"/>
            </a:pPr>
            <a:r>
              <a:rPr lang="en-US" altLang="zh-TW" b="1" dirty="0" smtClean="0">
                <a:solidFill>
                  <a:schemeClr val="tx1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Verdana"/>
              </a:rPr>
              <a:t>    - Snapshot Local Protection</a:t>
            </a:r>
            <a:endParaRPr lang="zh-TW" altLang="en-US" b="1" dirty="0" smtClean="0">
              <a:solidFill>
                <a:schemeClr val="tx1"/>
              </a:solidFill>
              <a:uFillTx/>
              <a:latin typeface="+mj-lt"/>
              <a:ea typeface="微軟正黑體" pitchFamily="34" charset="-120"/>
              <a:cs typeface="Arial" pitchFamily="34" charset="0"/>
              <a:sym typeface="Verdana"/>
            </a:endParaRPr>
          </a:p>
        </p:txBody>
      </p:sp>
      <p:sp>
        <p:nvSpPr>
          <p:cNvPr id="11" name="矩形 10"/>
          <p:cNvSpPr>
            <a:spLocks/>
          </p:cNvSpPr>
          <p:nvPr/>
        </p:nvSpPr>
        <p:spPr>
          <a:xfrm>
            <a:off x="457199" y="3559778"/>
            <a:ext cx="369525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0" indent="-184150">
              <a:buClr>
                <a:srgbClr val="002060"/>
              </a:buClr>
              <a:buSzPts val="1600"/>
              <a:buFont typeface="Arial"/>
              <a:buChar char="•"/>
            </a:pPr>
            <a:r>
              <a:rPr lang="en-US" altLang="zh-TW" sz="2400" b="1" dirty="0" smtClean="0">
                <a:solidFill>
                  <a:srgbClr val="002060"/>
                </a:solidFill>
                <a:uFillTx/>
                <a:latin typeface="+mj-lt"/>
                <a:ea typeface="微軟正黑體" pitchFamily="34" charset="-120"/>
                <a:cs typeface="Arial" pitchFamily="34" charset="0"/>
                <a:sym typeface="Verdana"/>
              </a:rPr>
              <a:t>Data migration</a:t>
            </a:r>
            <a:endParaRPr lang="en-US" altLang="zh-TW" sz="2400" b="1" dirty="0" smtClean="0">
              <a:solidFill>
                <a:srgbClr val="002060"/>
              </a:solidFill>
              <a:latin typeface="+mj-lt"/>
              <a:ea typeface="微軟正黑體" pitchFamily="34" charset="-120"/>
              <a:cs typeface="Arial" pitchFamily="34" charset="0"/>
              <a:sym typeface="Verdana"/>
            </a:endParaRPr>
          </a:p>
          <a:p>
            <a:pPr marL="184150" indent="-184150">
              <a:buClr>
                <a:srgbClr val="002060"/>
              </a:buClr>
              <a:buSzPts val="1600"/>
            </a:pPr>
            <a:r>
              <a:rPr lang="en-US" altLang="zh-TW" b="1" dirty="0" smtClean="0">
                <a:uFillTx/>
                <a:latin typeface="+mj-lt"/>
              </a:rPr>
              <a:t>     - </a:t>
            </a:r>
            <a:r>
              <a:rPr lang="en-US" altLang="zh-TW" b="1" dirty="0" err="1" smtClean="0">
                <a:uFillTx/>
                <a:latin typeface="+mj-lt"/>
              </a:rPr>
              <a:t>SnapSync</a:t>
            </a:r>
            <a:r>
              <a:rPr lang="en-US" altLang="zh-TW" b="1" dirty="0" smtClean="0">
                <a:uFillTx/>
                <a:latin typeface="+mj-lt"/>
              </a:rPr>
              <a:t> Remote Protection</a:t>
            </a:r>
            <a:endParaRPr lang="zh-TW" altLang="en-US" b="1" dirty="0">
              <a:solidFill>
                <a:schemeClr val="tx1"/>
              </a:solidFill>
              <a:uFillTx/>
              <a:latin typeface="+mj-lt"/>
              <a:ea typeface="微軟正黑體" pitchFamily="34" charset="-120"/>
              <a:cs typeface="Arial" pitchFamily="34" charset="0"/>
              <a:sym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16701379_xx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84" y="1117600"/>
            <a:ext cx="8591915" cy="3670896"/>
          </a:xfrm>
          <a:prstGeom prst="rect">
            <a:avLst/>
          </a:prstGeom>
        </p:spPr>
      </p:pic>
      <p:sp>
        <p:nvSpPr>
          <p:cNvPr id="256" name="Shape 256"/>
          <p:cNvSpPr txBox="1">
            <a:spLocks noGrp="1"/>
          </p:cNvSpPr>
          <p:nvPr>
            <p:ph type="ctrTitle"/>
          </p:nvPr>
        </p:nvSpPr>
        <p:spPr>
          <a:xfrm>
            <a:off x="586098" y="1018110"/>
            <a:ext cx="4392301" cy="9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Verdana"/>
              <a:buNone/>
            </a:pPr>
            <a:r>
              <a:rPr lang="en-US" sz="4800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  <a:cs typeface="Arial"/>
                <a:sym typeface="Arial"/>
              </a:rPr>
              <a:t>Data Store</a:t>
            </a:r>
            <a:endParaRPr sz="4800" b="1" i="0" u="none" strike="noStrike" cap="none" dirty="0">
              <a:solidFill>
                <a:srgbClr val="002060"/>
              </a:solidFill>
              <a:uFillTx/>
              <a:latin typeface="+mj-lt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57" name="Shape 257"/>
          <p:cNvSpPr txBox="1">
            <a:spLocks noGrp="1"/>
          </p:cNvSpPr>
          <p:nvPr>
            <p:ph type="subTitle" idx="1"/>
          </p:nvPr>
        </p:nvSpPr>
        <p:spPr>
          <a:xfrm>
            <a:off x="3793550" y="1392830"/>
            <a:ext cx="4490270" cy="51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Clr>
                <a:schemeClr val="dk1"/>
              </a:buClr>
              <a:buSzPts val="1250"/>
            </a:pPr>
            <a:r>
              <a:rPr lang="en-US" altLang="zh-TW" sz="2000" b="1" dirty="0" smtClean="0">
                <a:solidFill>
                  <a:srgbClr val="002060"/>
                </a:solidFill>
                <a:uFillTx/>
                <a:latin typeface="+mj-lt"/>
                <a:ea typeface="微軟正黑體" panose="020B0604030504040204" pitchFamily="34" charset="-120"/>
                <a:cs typeface="Arial"/>
                <a:sym typeface="Arial"/>
              </a:rPr>
              <a:t>What do enterprises need ?</a:t>
            </a:r>
            <a:endParaRPr sz="2000" b="0" i="0" u="none" strike="noStrike" cap="none" dirty="0">
              <a:solidFill>
                <a:schemeClr val="dk2"/>
              </a:solidFill>
              <a:uFillTx/>
              <a:latin typeface="+mj-lt"/>
              <a:ea typeface="微軟正黑體" panose="020B0604030504040204" pitchFamily="34" charset="-120"/>
              <a:sym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5123</TotalTime>
  <Words>1596</Words>
  <Application>Microsoft Office PowerPoint</Application>
  <PresentationFormat>如螢幕大小 (16:9)</PresentationFormat>
  <Paragraphs>449</Paragraphs>
  <Slides>49</Slides>
  <Notes>47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50" baseType="lpstr">
      <vt:lpstr>Simple Light</vt:lpstr>
      <vt:lpstr>投影片 1</vt:lpstr>
      <vt:lpstr>Agenda</vt:lpstr>
      <vt:lpstr>IT FAQs</vt:lpstr>
      <vt:lpstr>What‘s inside a server room ?</vt:lpstr>
      <vt:lpstr>Storage, the key of IT infrastructure</vt:lpstr>
      <vt:lpstr>When services are down…</vt:lpstr>
      <vt:lpstr>What do enterprises need ?</vt:lpstr>
      <vt:lpstr>QES - designed for enterprises</vt:lpstr>
      <vt:lpstr>Data Store</vt:lpstr>
      <vt:lpstr>Potential risks</vt:lpstr>
      <vt:lpstr>Is your data really safe ?</vt:lpstr>
      <vt:lpstr>Watch out !</vt:lpstr>
      <vt:lpstr>  Scrubbing: Checking &amp; Correction</vt:lpstr>
      <vt:lpstr>Keep data away from corruption</vt:lpstr>
      <vt:lpstr>Besides data integrity…</vt:lpstr>
      <vt:lpstr>Not only safe, but more efficient</vt:lpstr>
      <vt:lpstr>Have you experienced this ?</vt:lpstr>
      <vt:lpstr>Conventional solutions</vt:lpstr>
      <vt:lpstr>QES does it better</vt:lpstr>
      <vt:lpstr>QES Fast clone</vt:lpstr>
      <vt:lpstr>Amazing data compression</vt:lpstr>
      <vt:lpstr>Data Protection</vt:lpstr>
      <vt:lpstr>Snapshot to the rescue</vt:lpstr>
      <vt:lpstr>You need a lot of Snapshots</vt:lpstr>
      <vt:lpstr>QES Snapshot protects you</vt:lpstr>
      <vt:lpstr>Of course, services non-stop  </vt:lpstr>
      <vt:lpstr>                     Demo - QES Snapshot</vt:lpstr>
      <vt:lpstr>投影片 28</vt:lpstr>
      <vt:lpstr>Accidents do happen</vt:lpstr>
      <vt:lpstr>You need remote backups</vt:lpstr>
      <vt:lpstr>But… it takes forever</vt:lpstr>
      <vt:lpstr>     SnapSync backup is easy and fast</vt:lpstr>
      <vt:lpstr>Case study</vt:lpstr>
      <vt:lpstr>Real disaster recovery</vt:lpstr>
      <vt:lpstr>QNAP QES Products</vt:lpstr>
      <vt:lpstr>TES-3085U</vt:lpstr>
      <vt:lpstr>TES-1885U</vt:lpstr>
      <vt:lpstr>TES-x85U Series</vt:lpstr>
      <vt:lpstr>Dual QNAP OS</vt:lpstr>
      <vt:lpstr>ES1640dc v2</vt:lpstr>
      <vt:lpstr>ES1640dc v2 </vt:lpstr>
      <vt:lpstr>    ES1640dc v2 HW design</vt:lpstr>
      <vt:lpstr>ES keeps data integrity with NVRAM</vt:lpstr>
      <vt:lpstr>High availability– (network failure)  </vt:lpstr>
      <vt:lpstr>     High availability– (Controller failure)  </vt:lpstr>
      <vt:lpstr>Rolling upgrade/update</vt:lpstr>
      <vt:lpstr>Best choice for enterprises</vt:lpstr>
      <vt:lpstr>    Perfect infrastructure for enterprises  </vt:lpstr>
      <vt:lpstr>投影片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 QES-搭載ZFS企業級儲存系統  提供完整的企業資料儲存、保護與轉移</dc:title>
  <dc:creator>Cynthia Yang</dc:creator>
  <cp:lastModifiedBy>user</cp:lastModifiedBy>
  <cp:revision>203</cp:revision>
  <dcterms:modified xsi:type="dcterms:W3CDTF">2018-02-06T09:28:30Z</dcterms:modified>
</cp:coreProperties>
</file>