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2" r:id="rId9"/>
    <p:sldId id="266" r:id="rId10"/>
    <p:sldId id="263" r:id="rId11"/>
    <p:sldId id="267" r:id="rId12"/>
    <p:sldId id="268" r:id="rId13"/>
    <p:sldId id="269" r:id="rId14"/>
    <p:sldId id="270" r:id="rId15"/>
    <p:sldId id="271" r:id="rId16"/>
    <p:sldId id="284" r:id="rId17"/>
    <p:sldId id="264" r:id="rId18"/>
    <p:sldId id="272" r:id="rId19"/>
    <p:sldId id="273" r:id="rId20"/>
    <p:sldId id="274" r:id="rId21"/>
    <p:sldId id="275" r:id="rId22"/>
    <p:sldId id="276" r:id="rId23"/>
    <p:sldId id="283" r:id="rId24"/>
    <p:sldId id="278" r:id="rId25"/>
    <p:sldId id="279" r:id="rId26"/>
    <p:sldId id="280" r:id="rId27"/>
    <p:sldId id="281" r:id="rId28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206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62" autoAdjust="0"/>
    <p:restoredTop sz="94660"/>
  </p:normalViewPr>
  <p:slideViewPr>
    <p:cSldViewPr>
      <p:cViewPr>
        <p:scale>
          <a:sx n="106" d="100"/>
          <a:sy n="106" d="100"/>
        </p:scale>
        <p:origin x="-972" y="-4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CFEF-DDA5-4A10-9F0A-1CFFD3D704C4}" type="datetimeFigureOut">
              <a:rPr lang="zh-TW" altLang="en-US" smtClean="0"/>
              <a:pPr/>
              <a:t>2018/2/1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EEC4F-8CEE-4429-9622-C5BE726E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5631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AQC是省電高效的網路晶片，所以很多人採用～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Intel X550 單 port 耗電量平均值為7.4W, AQC107 是 6W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shorten the title</a:t>
            </a:r>
            <a:endParaRPr/>
          </a:p>
        </p:txBody>
      </p:sp>
      <p:sp>
        <p:nvSpPr>
          <p:cNvPr id="562" name="Shape 5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5" name="Shape 6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check if the backup transfer rate degraded</a:t>
            </a:r>
            <a:endParaRPr/>
          </a:p>
          <a:p>
            <a:pPr marL="358775" marR="0" lvl="0" indent="-25717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✓"/>
            </a:pPr>
            <a:r>
              <a:rPr lang="zh-TW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高效的資料備份</a:t>
            </a:r>
            <a:endParaRPr/>
          </a:p>
          <a:p>
            <a:pPr marL="358775" marR="0" lvl="0" indent="-25717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✓"/>
            </a:pPr>
            <a:r>
              <a:rPr lang="zh-TW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及時的災難復原ch</a:t>
            </a:r>
            <a:endParaRPr/>
          </a:p>
          <a:p>
            <a:pPr marL="358775" marR="0" lvl="0" indent="-25717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✓"/>
            </a:pPr>
            <a:r>
              <a:rPr lang="zh-TW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妥善保存機密及敏感性資料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56" name="Shape 65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裝兩張 QXG-10G1T 到 x73e，然後前往NVS</a:t>
            </a:r>
            <a:endParaRPr/>
          </a:p>
        </p:txBody>
      </p:sp>
      <p:sp>
        <p:nvSpPr>
          <p:cNvPr id="713" name="Shape 7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Shape 7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對接設定教學或是NAS發ip給PC (DHCP server)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PC+NIC, &lt;&gt; NAS+ NIC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PC 裝 Qfinder Pro</a:t>
            </a:r>
            <a:endParaRPr/>
          </a:p>
        </p:txBody>
      </p:sp>
      <p:sp>
        <p:nvSpPr>
          <p:cNvPr id="742" name="Shape 74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22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" name="Shape 7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hape 7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裝兩張 QXG-10G1T 到 x73e，然後前往NVS</a:t>
            </a:r>
            <a:endParaRPr/>
          </a:p>
        </p:txBody>
      </p:sp>
      <p:sp>
        <p:nvSpPr>
          <p:cNvPr id="786" name="Shape 7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目前可以 1GbE + 10GbE 混用</a:t>
            </a:r>
            <a:endParaRPr/>
          </a:p>
        </p:txBody>
      </p:sp>
      <p:sp>
        <p:nvSpPr>
          <p:cNvPr id="812" name="Shape 8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Shape 8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建議選擇哪一種 連到哪一台 switch (remote)</a:t>
            </a:r>
            <a:endParaRPr/>
          </a:p>
        </p:txBody>
      </p:sp>
      <p:sp>
        <p:nvSpPr>
          <p:cNvPr id="861" name="Shape 8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Gen3 搭配 Gen3 的 NAS </a:t>
            </a:r>
            <a:r>
              <a:rPr lang="zh-TW"/>
              <a:t>充分利用 NAS 的能力</a:t>
            </a:r>
            <a:endParaRPr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3" name="Shape 28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Bracket 需要修改成正確的印刷</a:t>
            </a:r>
            <a:endParaRPr/>
          </a:p>
        </p:txBody>
      </p:sp>
      <p:sp>
        <p:nvSpPr>
          <p:cNvPr id="344" name="Shape 34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11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Teddy  kuo</a:t>
            </a:r>
            <a:br>
              <a:rPr lang="zh-TW" dirty="0"/>
            </a:br>
            <a:r>
              <a:rPr lang="zh-TW" dirty="0"/>
              <a:t>美工時　也需要有一些　機架NAS的機種照片</a:t>
            </a:r>
            <a:br>
              <a:rPr lang="zh-TW" dirty="0"/>
            </a:br>
            <a:r>
              <a:rPr lang="zh-TW" dirty="0"/>
              <a:t>避免全部都是 desktop NAS</a:t>
            </a:r>
            <a:endParaRPr sz="1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77" name="Shape 37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最低需求Windows® 10, 8.1, 8, 7 (32/64 bit)</a:t>
            </a:r>
            <a:endParaRPr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Linux 3.2, 3.10, 3.12, 4.2, and 4.4</a:t>
            </a:r>
            <a:endParaRPr/>
          </a:p>
        </p:txBody>
      </p:sp>
      <p:sp>
        <p:nvSpPr>
          <p:cNvPr id="399" name="Shape 39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14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補架構圖 (check if NAS supported)</a:t>
            </a:r>
            <a:endParaRPr/>
          </a:p>
        </p:txBody>
      </p:sp>
      <p:sp>
        <p:nvSpPr>
          <p:cNvPr id="482" name="Shape 48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15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638705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QNAP NAS的各種端口能用來做什麼呢?</a:t>
            </a:r>
            <a:endParaRPr/>
          </a:p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GbE: 進行一般網路傳輸， 雲端備份(S3， google cloud， one drive， dropbox)， 下載東西(download station， happyget)， 進一步還可以 shared link讓別人網路下載， 用web伺服器架站</a:t>
            </a:r>
            <a:endParaRPr/>
          </a:p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Thunderbolt: 能讓您的Mac進行快速資料拷貝， 以及一下子就能完成TimeMachine備份. 新一代高階的Windows筆電也不需要透過隨身碟或WiFi慢慢傳檔， 他們也開始內建Thunderbolt接口帶來最方便的體驗.</a:t>
            </a:r>
            <a:endParaRPr/>
          </a:p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10 GbE: 原本主要用在高階快速的機房， 但現在您在家就可以透過NAS架起來虛擬化的世界. 另外還有跨入家用市場的影像編輯， 機器間的快速備份(HybridBackup sync)， 甚至佈建5~8百萬畫素， 高達4K解析度的監控系統.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01" name="Shape 50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21_PPT對稿QNAP AQC107 10G網卡\BG_main-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112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1_PPT對稿QNAP AQC107 10G網卡\BG_main-3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3999" cy="5151120"/>
          </a:xfrm>
          <a:prstGeom prst="rect">
            <a:avLst/>
          </a:prstGeom>
          <a:noFill/>
        </p:spPr>
      </p:pic>
      <p:sp>
        <p:nvSpPr>
          <p:cNvPr id="5" name="矩形 4"/>
          <p:cNvSpPr/>
          <p:nvPr userDrawn="1"/>
        </p:nvSpPr>
        <p:spPr>
          <a:xfrm>
            <a:off x="0" y="987574"/>
            <a:ext cx="9144000" cy="4155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0">
              <a:buNone/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1_PPT對稿QNAP AQC107 10G網卡\BG_main-3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3999" cy="515112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1142108" y="285750"/>
            <a:ext cx="685978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  <a:defRPr sz="27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1142107" y="4800600"/>
            <a:ext cx="4916180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171424" y="4800600"/>
            <a:ext cx="1087325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7373078" y="4800600"/>
            <a:ext cx="628815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90000"/>
        <a:buFont typeface="Arial" pitchFamily="34" charset="0"/>
        <a:buChar char="♦"/>
        <a:defRPr sz="28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♦"/>
        <a:defRPr sz="24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61.png"/><Relationship Id="rId10" Type="http://schemas.openxmlformats.org/officeDocument/2006/relationships/image" Target="../media/image91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21904" y="1923051"/>
            <a:ext cx="5614392" cy="1102519"/>
          </a:xfrm>
        </p:spPr>
        <p:txBody>
          <a:bodyPr>
            <a:noAutofit/>
          </a:bodyPr>
          <a:lstStyle/>
          <a:p>
            <a:pPr algn="l"/>
            <a:r>
              <a:rPr lang="zh-TW" altLang="en-US" spc="-150" dirty="0" smtClean="0"/>
              <a:t>用 </a:t>
            </a:r>
            <a:r>
              <a:rPr lang="en-US" altLang="zh-TW" spc="-150" dirty="0" smtClean="0"/>
              <a:t>QXG-10G1T </a:t>
            </a:r>
            <a:r>
              <a:rPr lang="zh-TW" altLang="en-US" spc="-150" dirty="0" smtClean="0"/>
              <a:t>擴充卡</a:t>
            </a:r>
            <a:r>
              <a:rPr lang="en-US" altLang="zh-TW" spc="-150" dirty="0" smtClean="0"/>
              <a:t/>
            </a:r>
            <a:br>
              <a:rPr lang="en-US" altLang="zh-TW" spc="-150" dirty="0" smtClean="0"/>
            </a:br>
            <a:r>
              <a:rPr lang="zh-TW" altLang="en-US" spc="-150" dirty="0" smtClean="0"/>
              <a:t>升級你的 </a:t>
            </a:r>
            <a:r>
              <a:rPr lang="en-US" altLang="zh-TW" spc="-150" dirty="0" smtClean="0"/>
              <a:t>NAS </a:t>
            </a:r>
            <a:r>
              <a:rPr lang="zh-TW" altLang="en-US" spc="-150" dirty="0" smtClean="0"/>
              <a:t>及 </a:t>
            </a:r>
            <a:r>
              <a:rPr lang="en-US" altLang="zh-TW" spc="-150" dirty="0" smtClean="0"/>
              <a:t>PC</a:t>
            </a:r>
            <a:endParaRPr lang="zh-TW" altLang="en-US" spc="-15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59632" y="3202682"/>
            <a:ext cx="5144616" cy="665212"/>
          </a:xfrm>
        </p:spPr>
        <p:txBody>
          <a:bodyPr>
            <a:normAutofit/>
          </a:bodyPr>
          <a:lstStyle/>
          <a:p>
            <a:pPr algn="l"/>
            <a:r>
              <a:rPr lang="en-US" altLang="zh-TW" sz="1980" dirty="0" smtClean="0"/>
              <a:t>QXG-10G1T- </a:t>
            </a:r>
            <a:r>
              <a:rPr lang="zh-TW" altLang="en-US" sz="1980" dirty="0" smtClean="0"/>
              <a:t>單埠 </a:t>
            </a:r>
            <a:r>
              <a:rPr lang="en-US" altLang="zh-TW" sz="1980" dirty="0" smtClean="0"/>
              <a:t>10GBASE-T </a:t>
            </a:r>
            <a:r>
              <a:rPr lang="zh-TW" altLang="en-US" sz="1980" dirty="0" smtClean="0"/>
              <a:t>網路擴充卡</a:t>
            </a:r>
            <a:endParaRPr lang="zh-TW" altLang="en-US" sz="1980" dirty="0"/>
          </a:p>
        </p:txBody>
      </p:sp>
      <p:sp>
        <p:nvSpPr>
          <p:cNvPr id="5" name="Shape 179"/>
          <p:cNvSpPr/>
          <p:nvPr/>
        </p:nvSpPr>
        <p:spPr>
          <a:xfrm>
            <a:off x="0" y="1236694"/>
            <a:ext cx="5255568" cy="375864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512768" y="1131590"/>
            <a:ext cx="4454768" cy="598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j-cs"/>
              </a:rPr>
              <a:t>滿足您對 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j-cs"/>
              </a:rPr>
              <a:t>10GbE 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j-cs"/>
              </a:rPr>
              <a:t>高效傳輸的需求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微軟正黑體" pitchFamily="34" charset="-120"/>
              <a:cs typeface="+mj-cs"/>
            </a:endParaRPr>
          </a:p>
        </p:txBody>
      </p:sp>
      <p:pic>
        <p:nvPicPr>
          <p:cNvPr id="7" name="Picture 2" descr="C:\Users\user\Desktop\21_PPT對稿QNAP AQC107 10G網卡\QXG-10G1T_Front_left-angle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491630"/>
            <a:ext cx="4262873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 dirty="0" smtClean="0"/>
              <a:t>10GbE </a:t>
            </a:r>
            <a:r>
              <a:rPr lang="zh-TW" altLang="en-US" dirty="0" smtClean="0"/>
              <a:t>網路帶來的高速體驗</a:t>
            </a:r>
            <a:endParaRPr lang="zh-TW" altLang="en-US" dirty="0"/>
          </a:p>
        </p:txBody>
      </p:sp>
      <p:pic>
        <p:nvPicPr>
          <p:cNvPr id="4" name="Picture 2" descr="C:\Users\user\Desktop\21_PPT對稿QNAP AQC107 10G網卡\4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2700" y="1815666"/>
            <a:ext cx="5447086" cy="3111810"/>
          </a:xfrm>
          <a:prstGeom prst="rect">
            <a:avLst/>
          </a:prstGeom>
          <a:noFill/>
        </p:spPr>
      </p:pic>
      <p:sp>
        <p:nvSpPr>
          <p:cNvPr id="21" name="圓角矩形 20"/>
          <p:cNvSpPr/>
          <p:nvPr/>
        </p:nvSpPr>
        <p:spPr>
          <a:xfrm>
            <a:off x="6732802" y="2301720"/>
            <a:ext cx="2160803" cy="32403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zh-TW" altLang="en-US"/>
          </a:p>
        </p:txBody>
      </p:sp>
      <p:sp>
        <p:nvSpPr>
          <p:cNvPr id="22" name="Shape 328"/>
          <p:cNvSpPr txBox="1"/>
          <p:nvPr/>
        </p:nvSpPr>
        <p:spPr>
          <a:xfrm>
            <a:off x="6678782" y="2247714"/>
            <a:ext cx="2307272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t" anchorCtr="0">
            <a:noAutofit/>
          </a:bodyPr>
          <a:lstStyle/>
          <a:p>
            <a:pPr indent="85736">
              <a:lnSpc>
                <a:spcPct val="115000"/>
              </a:lnSpc>
            </a:pP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大幅減少作業時間！</a:t>
            </a:r>
            <a:endParaRPr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" name="Shape 289"/>
          <p:cNvSpPr/>
          <p:nvPr/>
        </p:nvSpPr>
        <p:spPr>
          <a:xfrm>
            <a:off x="1" y="1623181"/>
            <a:ext cx="4355976" cy="2748769"/>
          </a:xfrm>
          <a:prstGeom prst="rect">
            <a:avLst/>
          </a:prstGeom>
          <a:solidFill>
            <a:srgbClr val="001027"/>
          </a:soli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endParaRPr sz="1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90"/>
          <p:cNvSpPr/>
          <p:nvPr/>
        </p:nvSpPr>
        <p:spPr>
          <a:xfrm>
            <a:off x="258664" y="2734600"/>
            <a:ext cx="1793055" cy="19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000"/>
            </a:pPr>
            <a:r>
              <a:rPr lang="en-US" altLang="zh-TW" sz="1000" b="1" dirty="0" smtClean="0">
                <a:solidFill>
                  <a:srgbClr val="FFFFFF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100MB/s</a:t>
            </a:r>
            <a:endParaRPr lang="en-US" altLang="zh-TW" sz="1000" b="1" dirty="0">
              <a:solidFill>
                <a:srgbClr val="FFFFFF"/>
              </a:solidFill>
              <a:latin typeface="Arial" pitchFamily="34" charset="0"/>
              <a:ea typeface="Corbel"/>
              <a:cs typeface="Arial" pitchFamily="34" charset="0"/>
              <a:sym typeface="Corbel"/>
            </a:endParaRPr>
          </a:p>
        </p:txBody>
      </p:sp>
      <p:sp>
        <p:nvSpPr>
          <p:cNvPr id="25" name="Shape 291"/>
          <p:cNvSpPr/>
          <p:nvPr/>
        </p:nvSpPr>
        <p:spPr>
          <a:xfrm>
            <a:off x="251520" y="3670704"/>
            <a:ext cx="1728192" cy="19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6FFEEE"/>
              </a:buClr>
              <a:buSzPts val="1000"/>
            </a:pPr>
            <a:r>
              <a:rPr lang="en-US" altLang="zh-TW" sz="1000" b="1" dirty="0" smtClean="0">
                <a:solidFill>
                  <a:schemeClr val="bg1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1000MB/s</a:t>
            </a:r>
            <a:endParaRPr lang="en-US" altLang="zh-TW" sz="1000" b="1" dirty="0">
              <a:solidFill>
                <a:schemeClr val="bg1"/>
              </a:solidFill>
              <a:latin typeface="Arial" pitchFamily="34" charset="0"/>
              <a:ea typeface="Corbel"/>
              <a:cs typeface="Arial" pitchFamily="34" charset="0"/>
              <a:sym typeface="Corbel"/>
            </a:endParaRPr>
          </a:p>
        </p:txBody>
      </p:sp>
      <p:sp>
        <p:nvSpPr>
          <p:cNvPr id="26" name="Shape 292"/>
          <p:cNvSpPr/>
          <p:nvPr/>
        </p:nvSpPr>
        <p:spPr>
          <a:xfrm>
            <a:off x="3203848" y="2389733"/>
            <a:ext cx="998135" cy="2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600"/>
            </a:pP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8</a:t>
            </a:r>
            <a:r>
              <a:rPr lang="zh-TW" altLang="en-US" sz="16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分</a:t>
            </a: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20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秒</a:t>
            </a:r>
            <a:endParaRPr sz="16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Arial" pitchFamily="34" charset="0"/>
              <a:sym typeface="Corbel"/>
            </a:endParaRPr>
          </a:p>
        </p:txBody>
      </p:sp>
      <p:sp>
        <p:nvSpPr>
          <p:cNvPr id="27" name="Shape 293"/>
          <p:cNvSpPr/>
          <p:nvPr/>
        </p:nvSpPr>
        <p:spPr>
          <a:xfrm>
            <a:off x="1691680" y="3325837"/>
            <a:ext cx="998135" cy="2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6FFEEE"/>
              </a:buClr>
              <a:buSzPts val="1600"/>
            </a:pPr>
            <a:r>
              <a:rPr lang="en-US" sz="1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50</a:t>
            </a:r>
            <a:r>
              <a:rPr lang="zh-TW" altLang="en-US" sz="1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秒</a:t>
            </a:r>
            <a:endParaRPr sz="16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Arial" pitchFamily="34" charset="0"/>
              <a:sym typeface="Corbel"/>
            </a:endParaRPr>
          </a:p>
        </p:txBody>
      </p:sp>
      <p:cxnSp>
        <p:nvCxnSpPr>
          <p:cNvPr id="28" name="Shape 303"/>
          <p:cNvCxnSpPr/>
          <p:nvPr/>
        </p:nvCxnSpPr>
        <p:spPr>
          <a:xfrm>
            <a:off x="277444" y="3464253"/>
            <a:ext cx="1342228" cy="0"/>
          </a:xfrm>
          <a:prstGeom prst="straightConnector1">
            <a:avLst/>
          </a:prstGeom>
          <a:noFill/>
          <a:ln w="1270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9" name="Shape 304"/>
          <p:cNvCxnSpPr/>
          <p:nvPr/>
        </p:nvCxnSpPr>
        <p:spPr>
          <a:xfrm>
            <a:off x="277444" y="2527020"/>
            <a:ext cx="2854396" cy="0"/>
          </a:xfrm>
          <a:prstGeom prst="straightConnector1">
            <a:avLst/>
          </a:prstGeom>
          <a:noFill/>
          <a:ln w="127000" cap="flat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0" name="平行四邊形 29"/>
          <p:cNvSpPr/>
          <p:nvPr/>
        </p:nvSpPr>
        <p:spPr>
          <a:xfrm>
            <a:off x="261248" y="1479164"/>
            <a:ext cx="3888432" cy="372505"/>
          </a:xfrm>
          <a:prstGeom prst="parallelogram">
            <a:avLst>
              <a:gd name="adj" fmla="val 5894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Shape 296"/>
          <p:cNvSpPr/>
          <p:nvPr/>
        </p:nvSpPr>
        <p:spPr>
          <a:xfrm>
            <a:off x="402982" y="1490222"/>
            <a:ext cx="4385042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傳輸 </a:t>
            </a:r>
            <a:r>
              <a:rPr lang="en-US" altLang="zh-TW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50GB</a:t>
            </a:r>
            <a:r>
              <a:rPr lang="en-US" altLang="zh-TW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藍光影片資料所需時間</a:t>
            </a:r>
            <a:endParaRPr lang="zh-TW" altLang="en-US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Shape 330"/>
          <p:cNvSpPr/>
          <p:nvPr/>
        </p:nvSpPr>
        <p:spPr>
          <a:xfrm>
            <a:off x="0" y="2355726"/>
            <a:ext cx="1133929" cy="322886"/>
          </a:xfrm>
          <a:prstGeom prst="parallelogram">
            <a:avLst>
              <a:gd name="adj" fmla="val 55727"/>
            </a:avLst>
          </a:prstGeom>
          <a:solidFill>
            <a:srgbClr val="005A9E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1GbE</a:t>
            </a:r>
            <a:endParaRPr lang="en-US" altLang="zh-TW" sz="16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Shape 330"/>
          <p:cNvSpPr/>
          <p:nvPr/>
        </p:nvSpPr>
        <p:spPr>
          <a:xfrm>
            <a:off x="0" y="3284035"/>
            <a:ext cx="1133929" cy="322886"/>
          </a:xfrm>
          <a:prstGeom prst="parallelogram">
            <a:avLst>
              <a:gd name="adj" fmla="val 55727"/>
            </a:avLst>
          </a:prstGeom>
          <a:solidFill>
            <a:srgbClr val="005A9E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r>
              <a:rPr lang="en-US" altLang="zh-TW" sz="1600" b="1" spc="-15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10GbE</a:t>
            </a:r>
            <a:endParaRPr lang="en-US" altLang="zh-TW" sz="1600" spc="-150" dirty="0" smtClean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179"/>
          <p:cNvSpPr/>
          <p:nvPr/>
        </p:nvSpPr>
        <p:spPr>
          <a:xfrm>
            <a:off x="4870040" y="2555619"/>
            <a:ext cx="3230351" cy="338850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34" name="Shape 179"/>
          <p:cNvSpPr/>
          <p:nvPr/>
        </p:nvSpPr>
        <p:spPr>
          <a:xfrm>
            <a:off x="4870040" y="3741880"/>
            <a:ext cx="3230351" cy="338850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32" name="Shape 179"/>
          <p:cNvSpPr/>
          <p:nvPr/>
        </p:nvSpPr>
        <p:spPr>
          <a:xfrm>
            <a:off x="4870040" y="1419622"/>
            <a:ext cx="3230351" cy="338850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346" name="Shape 346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ym typeface="Microsoft JhengHei"/>
              </a:rPr>
              <a:t>配備適用於 </a:t>
            </a:r>
            <a:r>
              <a:rPr lang="en-US" altLang="zh-TW" dirty="0" smtClean="0">
                <a:sym typeface="Microsoft JhengHei"/>
              </a:rPr>
              <a:t>QNAP NAS </a:t>
            </a:r>
            <a:r>
              <a:rPr lang="zh-TW" altLang="en-US" dirty="0" smtClean="0">
                <a:sym typeface="Microsoft JhengHei"/>
              </a:rPr>
              <a:t>的各式擋版</a:t>
            </a:r>
            <a:endParaRPr lang="zh-TW" altLang="en-US" dirty="0">
              <a:sym typeface="Microsoft JhengHei"/>
            </a:endParaRPr>
          </a:p>
        </p:txBody>
      </p:sp>
      <p:sp>
        <p:nvSpPr>
          <p:cNvPr id="359" name="Shape 359"/>
          <p:cNvSpPr/>
          <p:nvPr/>
        </p:nvSpPr>
        <p:spPr>
          <a:xfrm>
            <a:off x="4860032" y="1434964"/>
            <a:ext cx="2913623" cy="36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indent="85736">
              <a:lnSpc>
                <a:spcPct val="115000"/>
              </a:lnSpc>
              <a:buClr>
                <a:schemeClr val="dk1"/>
              </a:buClr>
            </a:pPr>
            <a:r>
              <a:rPr lang="zh-TW" altLang="en-US" sz="14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標準半高 </a:t>
            </a:r>
            <a:r>
              <a:rPr lang="en-US" altLang="zh-TW" sz="14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(low profile) </a:t>
            </a:r>
            <a:r>
              <a:rPr lang="zh-TW" altLang="en-US" sz="14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擋板 </a:t>
            </a:r>
            <a:r>
              <a:rPr lang="en-US" altLang="zh-TW" sz="14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14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預裝</a:t>
            </a:r>
            <a:r>
              <a:rPr lang="en-US" altLang="zh-TW" sz="14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sz="1600" b="1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64" name="Shape 364"/>
          <p:cNvSpPr/>
          <p:nvPr/>
        </p:nvSpPr>
        <p:spPr>
          <a:xfrm>
            <a:off x="4924291" y="2583642"/>
            <a:ext cx="2882522" cy="311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</a:pPr>
            <a:r>
              <a:rPr lang="zh-TW" altLang="en-US" sz="14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標準全高 </a:t>
            </a:r>
            <a:r>
              <a:rPr lang="en-US" altLang="zh-TW" sz="14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(full height) </a:t>
            </a:r>
            <a:r>
              <a:rPr lang="zh-TW" altLang="en-US" sz="14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擋板</a:t>
            </a:r>
            <a:endParaRPr sz="1600" b="1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69" name="Shape 369"/>
          <p:cNvSpPr/>
          <p:nvPr/>
        </p:nvSpPr>
        <p:spPr>
          <a:xfrm>
            <a:off x="4914051" y="3769319"/>
            <a:ext cx="3315474" cy="311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zh-TW" altLang="en-US" sz="14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特製半高擋板 </a:t>
            </a:r>
            <a:r>
              <a:rPr lang="en-US" altLang="zh-TW" sz="14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14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適用部分</a:t>
            </a:r>
            <a:r>
              <a:rPr lang="en-US" altLang="zh-TW" sz="14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NAS)</a:t>
            </a:r>
            <a:endParaRPr sz="1600" b="1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54" name="Shape 354"/>
          <p:cNvSpPr txBox="1"/>
          <p:nvPr/>
        </p:nvSpPr>
        <p:spPr>
          <a:xfrm>
            <a:off x="345044" y="1347614"/>
            <a:ext cx="4104456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t" anchorCtr="0">
            <a:noAutofit/>
          </a:bodyPr>
          <a:lstStyle/>
          <a:p>
            <a:pPr indent="85736">
              <a:lnSpc>
                <a:spcPct val="115000"/>
              </a:lnSpc>
            </a:pPr>
            <a:r>
              <a:rPr lang="en-US" altLang="zh-TW" sz="2000" b="1" dirty="0" smtClean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Low </a:t>
            </a:r>
            <a:r>
              <a:rPr lang="en-US" altLang="zh-TW" sz="20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profile </a:t>
            </a:r>
            <a:r>
              <a:rPr lang="zh-TW" altLang="en-US" sz="2000" b="1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半高 </a:t>
            </a:r>
            <a:r>
              <a:rPr lang="en-US" altLang="zh-TW" sz="2000" b="1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PCIe </a:t>
            </a:r>
            <a:r>
              <a:rPr lang="zh-TW" altLang="en-US" sz="2000" b="1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擴充卡設計</a:t>
            </a:r>
            <a:endParaRPr sz="2000" b="1" dirty="0">
              <a:solidFill>
                <a:schemeClr val="tx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394" y="1815666"/>
            <a:ext cx="4105598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 descr="C:\Users\user\Desktop\21_PPT對稿QNAP AQC107 10G網卡\_DSC149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5122885" y="4227934"/>
            <a:ext cx="2173084" cy="4821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8" name="Picture 4" descr="C:\Users\user\Desktop\21_PPT對稿QNAP AQC107 10G網卡\_DSC150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4978868" y="2931790"/>
            <a:ext cx="3082939" cy="7578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3" descr="C:\Users\user\Desktop\21_PPT對稿QNAP AQC107 10G網卡\_DSC1496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10800000">
            <a:off x="4355976" y="1779663"/>
            <a:ext cx="2927149" cy="7200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2" descr="C:\Users\user\Desktop\21_PPT對稿QNAP AQC107 10G網卡\_DSC1587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0347" y="1832242"/>
            <a:ext cx="4983464" cy="3114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179"/>
          <p:cNvSpPr/>
          <p:nvPr/>
        </p:nvSpPr>
        <p:spPr>
          <a:xfrm>
            <a:off x="-17294" y="2571750"/>
            <a:ext cx="2106783" cy="338850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21" name="Shape 179"/>
          <p:cNvSpPr/>
          <p:nvPr/>
        </p:nvSpPr>
        <p:spPr>
          <a:xfrm>
            <a:off x="-4571" y="1545636"/>
            <a:ext cx="2106783" cy="338850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pic>
        <p:nvPicPr>
          <p:cNvPr id="5124" name="Picture 4" descr="C:\Users\user\Desktop\21_PPT對稿QNAP AQC107 10G網卡\5.png"/>
          <p:cNvPicPr>
            <a:picLocks noChangeAspect="1" noChangeArrowheads="1"/>
          </p:cNvPicPr>
          <p:nvPr/>
        </p:nvPicPr>
        <p:blipFill>
          <a:blip r:embed="rId3" cstate="print"/>
          <a:srcRect b="8864"/>
          <a:stretch>
            <a:fillRect/>
          </a:stretch>
        </p:blipFill>
        <p:spPr bwMode="auto">
          <a:xfrm>
            <a:off x="-19706" y="3327834"/>
            <a:ext cx="9198019" cy="1836204"/>
          </a:xfrm>
          <a:prstGeom prst="rect">
            <a:avLst/>
          </a:prstGeom>
          <a:noFill/>
        </p:spPr>
      </p:pic>
      <p:pic>
        <p:nvPicPr>
          <p:cNvPr id="5123" name="Picture 3" descr="C:\Users\user\Desktop\21_PPT對稿QNAP AQC107 10G網卡\TES-1885U_Fr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8783" y="3716112"/>
            <a:ext cx="2406335" cy="1503568"/>
          </a:xfrm>
          <a:prstGeom prst="rect">
            <a:avLst/>
          </a:prstGeom>
          <a:noFill/>
        </p:spPr>
      </p:pic>
      <p:sp>
        <p:nvSpPr>
          <p:cNvPr id="379" name="Shape 379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>
                <a:sym typeface="Corbel"/>
              </a:rPr>
              <a:t>支援</a:t>
            </a:r>
            <a:r>
              <a:rPr lang="zh-TW" altLang="en-US" dirty="0" smtClean="0"/>
              <a:t>所有</a:t>
            </a:r>
            <a:r>
              <a:rPr lang="zh-TW" altLang="en-US" dirty="0" smtClean="0">
                <a:sym typeface="Corbel"/>
              </a:rPr>
              <a:t>具備 </a:t>
            </a:r>
            <a:r>
              <a:rPr lang="en-US" altLang="zh-TW" dirty="0" err="1" smtClean="0">
                <a:sym typeface="Corbel"/>
              </a:rPr>
              <a:t>PCIe</a:t>
            </a:r>
            <a:r>
              <a:rPr lang="en-US" altLang="zh-TW" dirty="0" smtClean="0">
                <a:sym typeface="Corbel"/>
              </a:rPr>
              <a:t> </a:t>
            </a:r>
            <a:r>
              <a:rPr lang="zh-TW" altLang="en-US" dirty="0" smtClean="0">
                <a:sym typeface="Corbel"/>
              </a:rPr>
              <a:t>插槽的 </a:t>
            </a:r>
            <a:r>
              <a:rPr lang="en-US" altLang="zh-TW" dirty="0" smtClean="0">
                <a:sym typeface="Corbel"/>
              </a:rPr>
              <a:t>NAS</a:t>
            </a:r>
            <a:r>
              <a:rPr lang="en-US" altLang="zh-TW" dirty="0" smtClean="0"/>
              <a:t> </a:t>
            </a:r>
            <a:r>
              <a:rPr lang="zh-TW" altLang="en-US" dirty="0" smtClean="0"/>
              <a:t>機種</a:t>
            </a:r>
            <a:endParaRPr lang="zh-TW" altLang="en-US" dirty="0">
              <a:sym typeface="Corbel"/>
            </a:endParaRPr>
          </a:p>
        </p:txBody>
      </p:sp>
      <p:pic>
        <p:nvPicPr>
          <p:cNvPr id="380" name="Shape 380" descr="TS-653B_front+Control.png"/>
          <p:cNvPicPr preferRelativeResize="0"/>
          <p:nvPr/>
        </p:nvPicPr>
        <p:blipFill rotWithShape="1">
          <a:blip r:embed="rId5" cstate="print">
            <a:alphaModFix/>
          </a:blip>
          <a:srcRect r="19773"/>
          <a:stretch/>
        </p:blipFill>
        <p:spPr>
          <a:xfrm>
            <a:off x="1762956" y="3910823"/>
            <a:ext cx="1113575" cy="867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 descr="TS-831X-Front_V2.png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250394" y="3842202"/>
            <a:ext cx="1485885" cy="928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Shape 384" descr="\\10.64.2.86\Marketing\MarketingMaterials\Product_photo\NAS\TS-x31XU\TS-1231XU-RP\TS-1231XU-RP_Front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4572000" y="3788263"/>
            <a:ext cx="2105601" cy="1316363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Shape 388"/>
          <p:cNvSpPr/>
          <p:nvPr/>
        </p:nvSpPr>
        <p:spPr>
          <a:xfrm>
            <a:off x="74533" y="1550685"/>
            <a:ext cx="212120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支援多 </a:t>
            </a:r>
            <a:r>
              <a:rPr lang="en-US" altLang="zh-TW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PCIe </a:t>
            </a:r>
            <a:r>
              <a:rPr lang="zh-TW" altLang="en-US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擴充</a:t>
            </a:r>
            <a:endParaRPr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orbel"/>
              <a:sym typeface="Corbel"/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74533" y="2583974"/>
            <a:ext cx="206444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支援單 </a:t>
            </a:r>
            <a:r>
              <a:rPr lang="en-US" altLang="zh-TW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PCIe</a:t>
            </a:r>
            <a:r>
              <a:rPr lang="en-US" altLang="zh-TW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 </a:t>
            </a:r>
            <a:r>
              <a:rPr lang="zh-TW" altLang="en-US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擴充</a:t>
            </a:r>
            <a:endParaRPr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orbel"/>
              <a:sym typeface="Corbel"/>
            </a:endParaRPr>
          </a:p>
        </p:txBody>
      </p:sp>
      <p:sp>
        <p:nvSpPr>
          <p:cNvPr id="393" name="Shape 393"/>
          <p:cNvSpPr txBox="1"/>
          <p:nvPr/>
        </p:nvSpPr>
        <p:spPr>
          <a:xfrm>
            <a:off x="179512" y="4839994"/>
            <a:ext cx="2233421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*需搭配 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QTS 4.3.4 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或更新版</a:t>
            </a:r>
            <a:endParaRPr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Corbel"/>
              <a:sym typeface="Corbel"/>
            </a:endParaRPr>
          </a:p>
        </p:txBody>
      </p:sp>
      <p:sp>
        <p:nvSpPr>
          <p:cNvPr id="394" name="Shape 394"/>
          <p:cNvSpPr txBox="1"/>
          <p:nvPr/>
        </p:nvSpPr>
        <p:spPr>
          <a:xfrm>
            <a:off x="2339752" y="2499742"/>
            <a:ext cx="6126522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167901" lvl="1">
              <a:lnSpc>
                <a:spcPct val="90000"/>
              </a:lnSpc>
              <a:buClr>
                <a:srgbClr val="000000"/>
              </a:buClr>
              <a:buSzPts val="2800"/>
            </a:pPr>
            <a:r>
              <a:rPr lang="en-US" altLang="zh-TW" sz="1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TS-531P, TS-531X, TS-831X, TS-1635, TS-x31XU, TS-563, TVS-x63, TS-x63U, TS-x53B(T)(U), TS-x70, </a:t>
            </a:r>
            <a:r>
              <a:rPr lang="en-US" altLang="zh-TW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TS-x70U </a:t>
            </a:r>
            <a:endParaRPr sz="16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5" name="Shape 395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2897378" y="3696826"/>
            <a:ext cx="1730324" cy="108136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394"/>
          <p:cNvSpPr txBox="1"/>
          <p:nvPr/>
        </p:nvSpPr>
        <p:spPr>
          <a:xfrm>
            <a:off x="2339752" y="1479593"/>
            <a:ext cx="6126522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167901" lvl="1">
              <a:lnSpc>
                <a:spcPct val="90000"/>
              </a:lnSpc>
              <a:buClr>
                <a:srgbClr val="000000"/>
              </a:buClr>
              <a:buSzPts val="2800"/>
            </a:pPr>
            <a:r>
              <a:rPr lang="en-US" altLang="zh-TW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TVS-x71, TVS-x71U, TVS-x73, TS-x73U, TS-x77, </a:t>
            </a:r>
          </a:p>
          <a:p>
            <a:pPr marL="167901" lvl="1">
              <a:lnSpc>
                <a:spcPct val="90000"/>
              </a:lnSpc>
              <a:buClr>
                <a:srgbClr val="000000"/>
              </a:buClr>
              <a:buSzPts val="2800"/>
            </a:pPr>
            <a:r>
              <a:rPr lang="en-US" altLang="zh-TW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TVS-x82(T)(U), TS-x79(U)(-SAS), TS-x80(U)(SAS), TS-1685, TES-x85(U), TS-x89U</a:t>
            </a:r>
            <a:endParaRPr lang="en-US" altLang="zh-TW" sz="1600" b="1" dirty="0">
              <a:solidFill>
                <a:schemeClr val="tx2">
                  <a:lumMod val="50000"/>
                </a:schemeClr>
              </a:solidFill>
              <a:latin typeface="Arial" pitchFamily="34" charset="0"/>
              <a:ea typeface="Corbel"/>
              <a:cs typeface="Arial" pitchFamily="34" charset="0"/>
              <a:sym typeface="Corbel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ym typeface="Corbel"/>
              </a:rPr>
              <a:t>支援第三方作業系統</a:t>
            </a:r>
            <a:endParaRPr lang="zh-TW" altLang="en-US" dirty="0">
              <a:sym typeface="Corbel"/>
            </a:endParaRPr>
          </a:p>
        </p:txBody>
      </p:sp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755576" y="1200151"/>
            <a:ext cx="7715200" cy="3394472"/>
          </a:xfrm>
        </p:spPr>
        <p:txBody>
          <a:bodyPr/>
          <a:lstStyle/>
          <a:p>
            <a:pPr>
              <a:buNone/>
            </a:pPr>
            <a:r>
              <a:rPr lang="zh-TW" altLang="en-US" dirty="0" smtClean="0">
                <a:sym typeface="Corbel"/>
              </a:rPr>
              <a:t>到 </a:t>
            </a:r>
            <a:r>
              <a:rPr lang="en-US" altLang="zh-TW" dirty="0" err="1" smtClean="0">
                <a:sym typeface="Corbel"/>
              </a:rPr>
              <a:t>Aquantia</a:t>
            </a:r>
            <a:r>
              <a:rPr lang="en-US" altLang="zh-TW" dirty="0" smtClean="0">
                <a:sym typeface="Corbel"/>
              </a:rPr>
              <a:t> </a:t>
            </a:r>
            <a:r>
              <a:rPr lang="zh-TW" altLang="en-US" dirty="0" smtClean="0">
                <a:sym typeface="Corbel"/>
              </a:rPr>
              <a:t>或 </a:t>
            </a:r>
            <a:r>
              <a:rPr lang="en-US" altLang="zh-TW" dirty="0" smtClean="0">
                <a:sym typeface="Corbel"/>
              </a:rPr>
              <a:t>QNAP </a:t>
            </a:r>
            <a:r>
              <a:rPr lang="zh-TW" altLang="en-US" dirty="0" smtClean="0">
                <a:sym typeface="Corbel"/>
              </a:rPr>
              <a:t>官網下載對應作業系統的韌體</a:t>
            </a:r>
            <a:endParaRPr lang="zh-TW" altLang="en-US" dirty="0">
              <a:sym typeface="Corbel"/>
            </a:endParaRPr>
          </a:p>
        </p:txBody>
      </p:sp>
      <p:sp>
        <p:nvSpPr>
          <p:cNvPr id="403" name="Shape 403"/>
          <p:cNvSpPr txBox="1"/>
          <p:nvPr/>
        </p:nvSpPr>
        <p:spPr>
          <a:xfrm>
            <a:off x="-734922" y="3878036"/>
            <a:ext cx="13853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endParaRPr sz="1400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06" name="Shape 406"/>
          <p:cNvSpPr txBox="1"/>
          <p:nvPr/>
        </p:nvSpPr>
        <p:spPr>
          <a:xfrm>
            <a:off x="-1510674" y="2326822"/>
            <a:ext cx="13853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endParaRPr sz="1400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pSp>
        <p:nvGrpSpPr>
          <p:cNvPr id="2" name="Shape 407"/>
          <p:cNvGrpSpPr/>
          <p:nvPr/>
        </p:nvGrpSpPr>
        <p:grpSpPr>
          <a:xfrm>
            <a:off x="1333940" y="3363838"/>
            <a:ext cx="2223533" cy="1320170"/>
            <a:chOff x="668450" y="4766673"/>
            <a:chExt cx="2963938" cy="1760227"/>
          </a:xfrm>
        </p:grpSpPr>
        <p:pic>
          <p:nvPicPr>
            <p:cNvPr id="408" name="Shape 408"/>
            <p:cNvPicPr preferRelativeResize="0"/>
            <p:nvPr/>
          </p:nvPicPr>
          <p:blipFill>
            <a:blip r:embed="rId3" cstate="print">
              <a:alphaModFix/>
            </a:blip>
            <a:stretch>
              <a:fillRect/>
            </a:stretch>
          </p:blipFill>
          <p:spPr>
            <a:xfrm>
              <a:off x="2414775" y="4766673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Shape 409"/>
            <p:cNvPicPr preferRelativeResize="0"/>
            <p:nvPr/>
          </p:nvPicPr>
          <p:blipFill>
            <a:blip r:embed="rId4" cstate="print">
              <a:alphaModFix/>
            </a:blip>
            <a:stretch>
              <a:fillRect/>
            </a:stretch>
          </p:blipFill>
          <p:spPr>
            <a:xfrm>
              <a:off x="668450" y="5064353"/>
              <a:ext cx="2051125" cy="1462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0" name="Shape 410"/>
            <p:cNvPicPr preferRelativeResize="0"/>
            <p:nvPr/>
          </p:nvPicPr>
          <p:blipFill rotWithShape="1">
            <a:blip r:embed="rId5" cstate="print">
              <a:alphaModFix/>
            </a:blip>
            <a:srcRect/>
            <a:stretch/>
          </p:blipFill>
          <p:spPr>
            <a:xfrm>
              <a:off x="703635" y="5114856"/>
              <a:ext cx="1497519" cy="9229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Shape 411"/>
          <p:cNvGrpSpPr/>
          <p:nvPr/>
        </p:nvGrpSpPr>
        <p:grpSpPr>
          <a:xfrm>
            <a:off x="1333940" y="1899652"/>
            <a:ext cx="2207741" cy="1293815"/>
            <a:chOff x="781450" y="2678441"/>
            <a:chExt cx="2942888" cy="1725087"/>
          </a:xfrm>
        </p:grpSpPr>
        <p:pic>
          <p:nvPicPr>
            <p:cNvPr id="412" name="Shape 412"/>
            <p:cNvPicPr preferRelativeResize="0"/>
            <p:nvPr/>
          </p:nvPicPr>
          <p:blipFill>
            <a:blip r:embed="rId6" cstate="print">
              <a:alphaModFix/>
            </a:blip>
            <a:stretch>
              <a:fillRect/>
            </a:stretch>
          </p:blipFill>
          <p:spPr>
            <a:xfrm>
              <a:off x="2506725" y="2678441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Shape 413"/>
            <p:cNvPicPr preferRelativeResize="0"/>
            <p:nvPr/>
          </p:nvPicPr>
          <p:blipFill>
            <a:blip r:embed="rId7" cstate="print">
              <a:alphaModFix/>
            </a:blip>
            <a:stretch>
              <a:fillRect/>
            </a:stretch>
          </p:blipFill>
          <p:spPr>
            <a:xfrm>
              <a:off x="781450" y="3031928"/>
              <a:ext cx="1923605" cy="137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Shape 414"/>
            <p:cNvPicPr preferRelativeResize="0"/>
            <p:nvPr/>
          </p:nvPicPr>
          <p:blipFill rotWithShape="1">
            <a:blip r:embed="rId8" cstate="print">
              <a:alphaModFix/>
            </a:blip>
            <a:srcRect b="12311"/>
            <a:stretch/>
          </p:blipFill>
          <p:spPr>
            <a:xfrm>
              <a:off x="838519" y="3078517"/>
              <a:ext cx="1367700" cy="8714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5" name="Shape 415"/>
          <p:cNvSpPr txBox="1"/>
          <p:nvPr/>
        </p:nvSpPr>
        <p:spPr>
          <a:xfrm>
            <a:off x="3710824" y="3863025"/>
            <a:ext cx="4966701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167900" lvl="1" indent="-167900">
              <a:lnSpc>
                <a:spcPct val="90000"/>
              </a:lnSpc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Linux 3.2, 3.10, 3.12, 4.2, 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及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 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4.4</a:t>
            </a:r>
            <a:endParaRPr sz="2000" b="1" dirty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16" name="Shape 416"/>
          <p:cNvSpPr txBox="1"/>
          <p:nvPr/>
        </p:nvSpPr>
        <p:spPr>
          <a:xfrm>
            <a:off x="3710824" y="2463822"/>
            <a:ext cx="4966701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167900" lvl="1" indent="-167900">
              <a:lnSpc>
                <a:spcPct val="90000"/>
              </a:lnSpc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Windows® 10, 8.1, 8, 7 (32/64 bit)</a:t>
            </a:r>
            <a:endParaRPr sz="2000" b="1" dirty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8" name="Shape 267"/>
          <p:cNvSpPr txBox="1"/>
          <p:nvPr/>
        </p:nvSpPr>
        <p:spPr>
          <a:xfrm>
            <a:off x="144016" y="4858439"/>
            <a:ext cx="2915816" cy="28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zh-TW" altLang="en-US" sz="1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Corbel"/>
              </a:rPr>
              <a:t>資料來源：</a:t>
            </a:r>
            <a:r>
              <a:rPr lang="en-US" altLang="zh-TW" sz="1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Corbel"/>
              </a:rPr>
              <a:t>Aquantia.com</a:t>
            </a:r>
            <a:endParaRPr sz="10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Corbel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矩形 129"/>
          <p:cNvSpPr/>
          <p:nvPr/>
        </p:nvSpPr>
        <p:spPr>
          <a:xfrm>
            <a:off x="304414" y="3304710"/>
            <a:ext cx="8589191" cy="16741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zh-TW" altLang="en-US"/>
          </a:p>
        </p:txBody>
      </p:sp>
      <p:sp>
        <p:nvSpPr>
          <p:cNvPr id="129" name="矩形 128"/>
          <p:cNvSpPr/>
          <p:nvPr/>
        </p:nvSpPr>
        <p:spPr>
          <a:xfrm>
            <a:off x="304414" y="1262544"/>
            <a:ext cx="8589191" cy="16741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zh-TW" altLang="en-US"/>
          </a:p>
        </p:txBody>
      </p:sp>
      <p:cxnSp>
        <p:nvCxnSpPr>
          <p:cNvPr id="57" name="直線接點 56"/>
          <p:cNvCxnSpPr/>
          <p:nvPr/>
        </p:nvCxnSpPr>
        <p:spPr>
          <a:xfrm>
            <a:off x="2357177" y="4270534"/>
            <a:ext cx="1710767" cy="0"/>
          </a:xfrm>
          <a:prstGeom prst="line">
            <a:avLst/>
          </a:prstGeom>
          <a:ln w="76200">
            <a:solidFill>
              <a:srgbClr val="005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肘形接點 57"/>
          <p:cNvCxnSpPr/>
          <p:nvPr/>
        </p:nvCxnSpPr>
        <p:spPr>
          <a:xfrm flipV="1">
            <a:off x="5220072" y="3838486"/>
            <a:ext cx="1458710" cy="306034"/>
          </a:xfrm>
          <a:prstGeom prst="bentConnector3">
            <a:avLst>
              <a:gd name="adj1" fmla="val 32448"/>
            </a:avLst>
          </a:prstGeom>
          <a:ln w="76200">
            <a:solidFill>
              <a:srgbClr val="005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/>
          <p:cNvCxnSpPr/>
          <p:nvPr/>
        </p:nvCxnSpPr>
        <p:spPr>
          <a:xfrm>
            <a:off x="2357177" y="2193708"/>
            <a:ext cx="1710767" cy="0"/>
          </a:xfrm>
          <a:prstGeom prst="line">
            <a:avLst/>
          </a:prstGeom>
          <a:ln w="76200">
            <a:solidFill>
              <a:srgbClr val="005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肘形接點 62"/>
          <p:cNvCxnSpPr/>
          <p:nvPr/>
        </p:nvCxnSpPr>
        <p:spPr>
          <a:xfrm flipV="1">
            <a:off x="5220072" y="1761660"/>
            <a:ext cx="1458710" cy="306034"/>
          </a:xfrm>
          <a:prstGeom prst="bentConnector3">
            <a:avLst>
              <a:gd name="adj1" fmla="val 32448"/>
            </a:avLst>
          </a:prstGeom>
          <a:ln w="76200">
            <a:solidFill>
              <a:srgbClr val="005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肘形接點 63"/>
          <p:cNvCxnSpPr/>
          <p:nvPr/>
        </p:nvCxnSpPr>
        <p:spPr>
          <a:xfrm>
            <a:off x="5148064" y="2211710"/>
            <a:ext cx="1540957" cy="358701"/>
          </a:xfrm>
          <a:prstGeom prst="bentConnector3">
            <a:avLst>
              <a:gd name="adj1" fmla="val 35165"/>
            </a:avLst>
          </a:prstGeom>
          <a:ln w="76200">
            <a:solidFill>
              <a:srgbClr val="005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" descr="C:\Users\user\Desktop\21_PPT對稿QNAP AQC107 10G網卡\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995686"/>
            <a:ext cx="1512168" cy="461702"/>
          </a:xfrm>
          <a:prstGeom prst="rect">
            <a:avLst/>
          </a:prstGeom>
          <a:noFill/>
        </p:spPr>
      </p:pic>
      <p:pic>
        <p:nvPicPr>
          <p:cNvPr id="45" name="Picture 3" descr="C:\Users\user\Desktop\21_PPT對稿QNAP AQC107 10G網卡\7-01.png"/>
          <p:cNvPicPr>
            <a:picLocks noChangeAspect="1" noChangeArrowheads="1"/>
          </p:cNvPicPr>
          <p:nvPr/>
        </p:nvPicPr>
        <p:blipFill rotWithShape="1">
          <a:blip r:embed="rId4" cstate="print"/>
          <a:srcRect l="56490" t="64513"/>
          <a:stretch/>
        </p:blipFill>
        <p:spPr bwMode="auto">
          <a:xfrm flipH="1">
            <a:off x="5220072" y="4515966"/>
            <a:ext cx="1339754" cy="519307"/>
          </a:xfrm>
          <a:prstGeom prst="rect">
            <a:avLst/>
          </a:prstGeom>
          <a:noFill/>
        </p:spPr>
      </p:pic>
      <p:pic>
        <p:nvPicPr>
          <p:cNvPr id="43" name="Picture 3" descr="C:\Users\user\Desktop\21_PPT對稿QNAP AQC107 10G網卡\7-01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flipH="1">
            <a:off x="5707698" y="3571882"/>
            <a:ext cx="3079144" cy="1463391"/>
          </a:xfrm>
          <a:prstGeom prst="rect">
            <a:avLst/>
          </a:prstGeom>
          <a:noFill/>
        </p:spPr>
      </p:pic>
      <p:pic>
        <p:nvPicPr>
          <p:cNvPr id="7171" name="Picture 3" descr="C:\Users\user\Desktop\21_PPT對稿QNAP AQC107 10G網卡\7-01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2355" y="3597864"/>
            <a:ext cx="3079144" cy="1463391"/>
          </a:xfrm>
          <a:prstGeom prst="rect">
            <a:avLst/>
          </a:prstGeom>
          <a:noFill/>
        </p:spPr>
      </p:pic>
      <p:sp>
        <p:nvSpPr>
          <p:cNvPr id="429" name="Shape 429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用最少的花費把 </a:t>
            </a:r>
            <a:r>
              <a:rPr lang="en-US" altLang="zh-TW" dirty="0" smtClean="0"/>
              <a:t>1G</a:t>
            </a:r>
            <a:r>
              <a:rPr lang="zh-TW" altLang="en-US" dirty="0" smtClean="0"/>
              <a:t>提升成 </a:t>
            </a:r>
            <a:r>
              <a:rPr lang="en-US" altLang="zh-TW" dirty="0" smtClean="0"/>
              <a:t>5G </a:t>
            </a:r>
            <a:r>
              <a:rPr lang="zh-TW" altLang="en-US" dirty="0" smtClean="0"/>
              <a:t>傳輸速度</a:t>
            </a:r>
            <a:endParaRPr lang="zh-TW" altLang="en-US" dirty="0"/>
          </a:p>
        </p:txBody>
      </p:sp>
      <p:pic>
        <p:nvPicPr>
          <p:cNvPr id="430" name="Shape 430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6678783" y="1329612"/>
            <a:ext cx="984871" cy="702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Shape 431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6678783" y="2139702"/>
            <a:ext cx="984871" cy="702078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Shape 434"/>
          <p:cNvSpPr txBox="1"/>
          <p:nvPr/>
        </p:nvSpPr>
        <p:spPr>
          <a:xfrm>
            <a:off x="1691680" y="1251336"/>
            <a:ext cx="169294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zh-TW" sz="1050" b="1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TVS-</a:t>
            </a:r>
            <a:r>
              <a:rPr lang="zh-TW" altLang="zh-TW" sz="1050" b="1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473</a:t>
            </a:r>
            <a:r>
              <a:rPr lang="zh-TW" altLang="zh-TW" sz="1050" b="1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e</a:t>
            </a:r>
            <a:endParaRPr lang="en-US" altLang="zh-TW" sz="1050" b="1" dirty="0">
              <a:solidFill>
                <a:srgbClr val="262626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35" name="Shape 435"/>
          <p:cNvSpPr txBox="1"/>
          <p:nvPr/>
        </p:nvSpPr>
        <p:spPr>
          <a:xfrm>
            <a:off x="3275856" y="1707654"/>
            <a:ext cx="2448272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en-US" sz="1050" b="1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支援</a:t>
            </a:r>
            <a:r>
              <a:rPr lang="en-US" altLang="zh-TW" sz="1050" b="1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10G/5G/2.5G/1G/100M</a:t>
            </a:r>
            <a:r>
              <a:rPr lang="zh-TW" altLang="en-US" sz="1050" b="1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交換器</a:t>
            </a:r>
            <a:endParaRPr sz="1050" b="1" dirty="0">
              <a:solidFill>
                <a:srgbClr val="262626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2789337" y="2247714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rgbClr val="005A9E"/>
                </a:solidFill>
              </a:rPr>
              <a:t>Cat 5e</a:t>
            </a:r>
            <a:endParaRPr sz="1200" b="1" dirty="0">
              <a:solidFill>
                <a:srgbClr val="005A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Shape 444"/>
          <p:cNvSpPr txBox="1"/>
          <p:nvPr/>
        </p:nvSpPr>
        <p:spPr>
          <a:xfrm>
            <a:off x="2789338" y="1815666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 smtClean="0">
                <a:solidFill>
                  <a:srgbClr val="262626"/>
                </a:solidFill>
              </a:rPr>
              <a:t>1GbE</a:t>
            </a:r>
            <a:endParaRPr sz="1200" b="1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3" name="Shape 433"/>
          <p:cNvPicPr preferRelativeResize="0"/>
          <p:nvPr/>
        </p:nvPicPr>
        <p:blipFill rotWithShape="1">
          <a:blip r:embed="rId6" cstate="print">
            <a:alphaModFix/>
          </a:blip>
          <a:srcRect r="73872"/>
          <a:stretch/>
        </p:blipFill>
        <p:spPr>
          <a:xfrm>
            <a:off x="1438836" y="1509852"/>
            <a:ext cx="1284316" cy="122391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443"/>
          <p:cNvSpPr txBox="1"/>
          <p:nvPr/>
        </p:nvSpPr>
        <p:spPr>
          <a:xfrm>
            <a:off x="6084561" y="1467360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rgbClr val="005A9E"/>
                </a:solidFill>
              </a:rPr>
              <a:t>Cat 5e</a:t>
            </a:r>
            <a:endParaRPr sz="1200" b="1" dirty="0">
              <a:solidFill>
                <a:srgbClr val="005A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444"/>
          <p:cNvSpPr txBox="1"/>
          <p:nvPr/>
        </p:nvSpPr>
        <p:spPr>
          <a:xfrm>
            <a:off x="5652401" y="1467360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 smtClean="0">
                <a:solidFill>
                  <a:srgbClr val="262626"/>
                </a:solidFill>
              </a:rPr>
              <a:t>1GbE</a:t>
            </a:r>
            <a:endParaRPr sz="1200" b="1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443"/>
          <p:cNvSpPr txBox="1"/>
          <p:nvPr/>
        </p:nvSpPr>
        <p:spPr>
          <a:xfrm>
            <a:off x="6084561" y="2571750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rgbClr val="005A9E"/>
                </a:solidFill>
              </a:rPr>
              <a:t>Cat 5e</a:t>
            </a:r>
            <a:endParaRPr sz="1200" b="1" dirty="0">
              <a:solidFill>
                <a:srgbClr val="005A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Shape 444"/>
          <p:cNvSpPr txBox="1"/>
          <p:nvPr/>
        </p:nvSpPr>
        <p:spPr>
          <a:xfrm>
            <a:off x="5652401" y="2571750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 smtClean="0">
                <a:solidFill>
                  <a:srgbClr val="262626"/>
                </a:solidFill>
              </a:rPr>
              <a:t>1GbE</a:t>
            </a:r>
            <a:endParaRPr sz="1200" b="1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Shape 430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6678783" y="3401120"/>
            <a:ext cx="984871" cy="70207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434"/>
          <p:cNvSpPr txBox="1"/>
          <p:nvPr/>
        </p:nvSpPr>
        <p:spPr>
          <a:xfrm>
            <a:off x="1691680" y="3273828"/>
            <a:ext cx="1476924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zh-TW" sz="1050" b="1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TVS-473</a:t>
            </a:r>
            <a:r>
              <a:rPr lang="zh-TW" altLang="zh-TW" sz="1050" b="1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e</a:t>
            </a:r>
            <a:endParaRPr lang="zh-TW" altLang="zh-TW" sz="1050" b="1" dirty="0">
              <a:solidFill>
                <a:srgbClr val="262626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15" name="Shape 443"/>
          <p:cNvSpPr txBox="1"/>
          <p:nvPr/>
        </p:nvSpPr>
        <p:spPr>
          <a:xfrm>
            <a:off x="2789337" y="4319222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rgbClr val="005A9E"/>
                </a:solidFill>
              </a:rPr>
              <a:t>Cat 5e</a:t>
            </a:r>
            <a:endParaRPr sz="1200" b="1" dirty="0">
              <a:solidFill>
                <a:srgbClr val="005A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Shape 444"/>
          <p:cNvSpPr txBox="1"/>
          <p:nvPr/>
        </p:nvSpPr>
        <p:spPr>
          <a:xfrm>
            <a:off x="2789338" y="3887174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 smtClean="0">
                <a:solidFill>
                  <a:srgbClr val="C00000"/>
                </a:solidFill>
              </a:rPr>
              <a:t>5GbE</a:t>
            </a:r>
            <a:endParaRPr sz="12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Shape 433"/>
          <p:cNvPicPr preferRelativeResize="0"/>
          <p:nvPr/>
        </p:nvPicPr>
        <p:blipFill rotWithShape="1">
          <a:blip r:embed="rId6" cstate="print">
            <a:alphaModFix/>
          </a:blip>
          <a:srcRect r="73872"/>
          <a:stretch/>
        </p:blipFill>
        <p:spPr>
          <a:xfrm>
            <a:off x="1438836" y="3532344"/>
            <a:ext cx="1284316" cy="122391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443"/>
          <p:cNvSpPr txBox="1"/>
          <p:nvPr/>
        </p:nvSpPr>
        <p:spPr>
          <a:xfrm>
            <a:off x="6124316" y="3538868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rgbClr val="005A9E"/>
                </a:solidFill>
              </a:rPr>
              <a:t>Cat 5e</a:t>
            </a:r>
            <a:endParaRPr sz="1200" b="1" dirty="0">
              <a:solidFill>
                <a:srgbClr val="005A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Shape 444"/>
          <p:cNvSpPr txBox="1"/>
          <p:nvPr/>
        </p:nvSpPr>
        <p:spPr>
          <a:xfrm>
            <a:off x="5692156" y="3538868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 smtClean="0">
                <a:solidFill>
                  <a:srgbClr val="C00000"/>
                </a:solidFill>
              </a:rPr>
              <a:t>5GbE</a:t>
            </a:r>
            <a:endParaRPr sz="12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Shape 443"/>
          <p:cNvSpPr txBox="1"/>
          <p:nvPr/>
        </p:nvSpPr>
        <p:spPr>
          <a:xfrm>
            <a:off x="6124316" y="4299942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rgbClr val="005A9E"/>
                </a:solidFill>
              </a:rPr>
              <a:t>Cat 5e</a:t>
            </a:r>
            <a:endParaRPr sz="1200" b="1" dirty="0">
              <a:solidFill>
                <a:srgbClr val="005A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444"/>
          <p:cNvSpPr txBox="1"/>
          <p:nvPr/>
        </p:nvSpPr>
        <p:spPr>
          <a:xfrm>
            <a:off x="5692156" y="4299942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 smtClean="0">
                <a:solidFill>
                  <a:srgbClr val="C00000"/>
                </a:solidFill>
              </a:rPr>
              <a:t>5GbE</a:t>
            </a:r>
            <a:endParaRPr sz="12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1438836" y="4725045"/>
            <a:ext cx="1909028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4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原有配線直接升速</a:t>
            </a:r>
            <a:endParaRPr sz="1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172" name="Picture 4" descr="C:\Users\user\Desktop\21_PPT對稿QNAP AQC107 10G網卡\8-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14657" y="2301721"/>
            <a:ext cx="2907845" cy="1451288"/>
          </a:xfrm>
          <a:prstGeom prst="rect">
            <a:avLst/>
          </a:prstGeom>
          <a:noFill/>
        </p:spPr>
      </p:pic>
      <p:sp>
        <p:nvSpPr>
          <p:cNvPr id="474" name="Shape 474"/>
          <p:cNvSpPr txBox="1"/>
          <p:nvPr/>
        </p:nvSpPr>
        <p:spPr>
          <a:xfrm>
            <a:off x="3437539" y="2787774"/>
            <a:ext cx="2052841" cy="67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t" anchorCtr="0">
            <a:noAutofit/>
          </a:bodyPr>
          <a:lstStyle/>
          <a:p>
            <a:pPr algn="ctr">
              <a:lnSpc>
                <a:spcPts val="1875"/>
              </a:lnSpc>
            </a:pPr>
            <a:r>
              <a:rPr lang="en-US" altLang="zh-TW" sz="17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lang="zh-TW" altLang="en-US" sz="17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 </a:t>
            </a:r>
            <a:r>
              <a:rPr lang="en-US" altLang="zh-TW" sz="17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</a:t>
            </a:r>
            <a:r>
              <a:rPr lang="en-US" altLang="zh-TW" sz="17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</a:t>
            </a:r>
            <a:r>
              <a:rPr lang="zh-TW" altLang="en-US" sz="17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加</a:t>
            </a:r>
            <a:r>
              <a:rPr lang="zh-TW" altLang="en-US" sz="17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裝 </a:t>
            </a:r>
            <a:r>
              <a:rPr lang="en-US" altLang="zh-TW" sz="17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QXG-10G1T</a:t>
            </a:r>
            <a:endParaRPr sz="17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5" name="Shape 444"/>
          <p:cNvSpPr txBox="1"/>
          <p:nvPr/>
        </p:nvSpPr>
        <p:spPr>
          <a:xfrm>
            <a:off x="225017" y="3897630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 smtClean="0">
                <a:solidFill>
                  <a:schemeClr val="bg1"/>
                </a:solidFill>
              </a:rPr>
              <a:t>5G</a:t>
            </a:r>
            <a:r>
              <a:rPr lang="en-US" altLang="zh-TW" sz="1200" b="1" dirty="0">
                <a:solidFill>
                  <a:schemeClr val="bg1"/>
                </a:solidFill>
              </a:rPr>
              <a:t>b</a:t>
            </a:r>
            <a:endParaRPr sz="12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435"/>
          <p:cNvSpPr txBox="1"/>
          <p:nvPr/>
        </p:nvSpPr>
        <p:spPr>
          <a:xfrm>
            <a:off x="3275856" y="3795886"/>
            <a:ext cx="2448272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en-US" sz="1050" b="1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支援</a:t>
            </a:r>
            <a:r>
              <a:rPr lang="en-US" altLang="zh-TW" sz="1050" b="1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10G/5G/2.5G/1G/100M</a:t>
            </a:r>
            <a:r>
              <a:rPr lang="zh-TW" altLang="en-US" sz="1050" b="1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交換器</a:t>
            </a:r>
            <a:endParaRPr sz="1050" b="1" dirty="0">
              <a:solidFill>
                <a:srgbClr val="262626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7170" name="Picture 2" descr="C:\Users\user\Desktop\21_PPT對稿QNAP AQC107 10G網卡\1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3435846"/>
            <a:ext cx="648072" cy="698762"/>
          </a:xfrm>
          <a:prstGeom prst="rect">
            <a:avLst/>
          </a:prstGeom>
          <a:noFill/>
        </p:spPr>
      </p:pic>
      <p:pic>
        <p:nvPicPr>
          <p:cNvPr id="53" name="Picture 2" descr="C:\Users\user\Desktop\21_PPT對稿QNAP AQC107 10G網卡\16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7334102" y="3219896"/>
            <a:ext cx="550266" cy="593157"/>
          </a:xfrm>
          <a:prstGeom prst="rect">
            <a:avLst/>
          </a:prstGeom>
          <a:noFill/>
        </p:spPr>
      </p:pic>
      <p:sp>
        <p:nvSpPr>
          <p:cNvPr id="44" name="Shape 477"/>
          <p:cNvSpPr/>
          <p:nvPr/>
        </p:nvSpPr>
        <p:spPr>
          <a:xfrm>
            <a:off x="5364088" y="4725045"/>
            <a:ext cx="1909028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4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原有配線直接升速</a:t>
            </a:r>
            <a:endParaRPr sz="1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59" name="肘形接點 58"/>
          <p:cNvCxnSpPr/>
          <p:nvPr/>
        </p:nvCxnSpPr>
        <p:spPr>
          <a:xfrm>
            <a:off x="5148064" y="4288536"/>
            <a:ext cx="1540957" cy="358701"/>
          </a:xfrm>
          <a:prstGeom prst="bentConnector3">
            <a:avLst>
              <a:gd name="adj1" fmla="val 34753"/>
            </a:avLst>
          </a:prstGeom>
          <a:ln w="76200">
            <a:solidFill>
              <a:srgbClr val="005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Shape 431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6678783" y="4211210"/>
            <a:ext cx="984871" cy="702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2" descr="C:\Users\user\Desktop\21_PPT對稿QNAP AQC107 10G網卡\16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7334102" y="4036616"/>
            <a:ext cx="550266" cy="593157"/>
          </a:xfrm>
          <a:prstGeom prst="rect">
            <a:avLst/>
          </a:prstGeom>
          <a:noFill/>
        </p:spPr>
      </p:pic>
      <p:pic>
        <p:nvPicPr>
          <p:cNvPr id="60" name="Picture 2" descr="C:\Users\user\Desktop\21_PPT對稿QNAP AQC107 10G網卡\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072512"/>
            <a:ext cx="1512168" cy="46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21_PPT對稿QNAP AQC107 10G網卡\22.png"/>
          <p:cNvPicPr>
            <a:picLocks noChangeAspect="1" noChangeArrowheads="1"/>
          </p:cNvPicPr>
          <p:nvPr/>
        </p:nvPicPr>
        <p:blipFill>
          <a:blip r:embed="rId3" cstate="print"/>
          <a:srcRect l="21348" r="19101" b="7543"/>
          <a:stretch>
            <a:fillRect/>
          </a:stretch>
        </p:blipFill>
        <p:spPr bwMode="auto">
          <a:xfrm>
            <a:off x="-324544" y="965251"/>
            <a:ext cx="3600400" cy="4192413"/>
          </a:xfrm>
          <a:prstGeom prst="rect">
            <a:avLst/>
          </a:prstGeom>
          <a:noFill/>
        </p:spPr>
      </p:pic>
      <p:pic>
        <p:nvPicPr>
          <p:cNvPr id="23" name="Picture 2" descr="C:\Users\user\Desktop\21_PPT對稿QNAP AQC107 10G網卡\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301720"/>
            <a:ext cx="3816424" cy="2862318"/>
          </a:xfrm>
          <a:prstGeom prst="rect">
            <a:avLst/>
          </a:prstGeom>
          <a:noFill/>
        </p:spPr>
      </p:pic>
      <p:sp>
        <p:nvSpPr>
          <p:cNvPr id="484" name="Shape 484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網路喚醒＆網路開機支援</a:t>
            </a:r>
            <a:endParaRPr lang="zh-TW" altLang="en-US" dirty="0"/>
          </a:p>
        </p:txBody>
      </p:sp>
      <p:sp>
        <p:nvSpPr>
          <p:cNvPr id="9" name="矩形圖說文字 8"/>
          <p:cNvSpPr/>
          <p:nvPr/>
        </p:nvSpPr>
        <p:spPr>
          <a:xfrm>
            <a:off x="1475656" y="1948592"/>
            <a:ext cx="2304256" cy="1440160"/>
          </a:xfrm>
          <a:prstGeom prst="wedgeRectCallout">
            <a:avLst>
              <a:gd name="adj1" fmla="val 1976"/>
              <a:gd name="adj2" fmla="val 5909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Shape 504"/>
          <p:cNvPicPr preferRelativeResize="0"/>
          <p:nvPr/>
        </p:nvPicPr>
        <p:blipFill rotWithShape="1">
          <a:blip r:embed="rId5" cstate="print">
            <a:alphaModFix/>
          </a:blip>
          <a:srcRect r="44322"/>
          <a:stretch/>
        </p:blipFill>
        <p:spPr>
          <a:xfrm>
            <a:off x="1547664" y="2223309"/>
            <a:ext cx="2164991" cy="110316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04"/>
          <p:cNvSpPr txBox="1"/>
          <p:nvPr/>
        </p:nvSpPr>
        <p:spPr>
          <a:xfrm>
            <a:off x="107504" y="1203598"/>
            <a:ext cx="5040560" cy="51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4300" algn="ctr">
              <a:lnSpc>
                <a:spcPct val="115000"/>
              </a:lnSpc>
            </a:pPr>
            <a:r>
              <a:rPr lang="zh-TW" altLang="en-US" sz="2200" b="1" dirty="0" smtClean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Ｗ</a:t>
            </a:r>
            <a:r>
              <a:rPr lang="en-US" altLang="zh-TW" sz="2200" b="1" dirty="0" err="1" smtClean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oL</a:t>
            </a:r>
            <a:r>
              <a:rPr lang="en-US" altLang="zh-TW" sz="2200" b="1" dirty="0" smtClean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2200" b="1" dirty="0" smtClean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遠端喚醒 </a:t>
            </a:r>
            <a:r>
              <a:rPr lang="en-US" altLang="zh-TW" sz="2200" b="1" dirty="0" smtClean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2200" b="1" dirty="0" smtClean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或</a:t>
            </a:r>
            <a:r>
              <a:rPr lang="en-US" altLang="zh-TW" sz="2200" b="1" dirty="0" smtClean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PC</a:t>
            </a:r>
            <a:endParaRPr sz="2200" b="1" i="0" u="none" strike="noStrike" cap="none" dirty="0">
              <a:solidFill>
                <a:schemeClr val="tx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5891358" y="1744806"/>
            <a:ext cx="2713090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635570" y="1740261"/>
            <a:ext cx="4512494" cy="5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矩形圖說文字 17"/>
          <p:cNvSpPr/>
          <p:nvPr/>
        </p:nvSpPr>
        <p:spPr>
          <a:xfrm>
            <a:off x="3923928" y="1948592"/>
            <a:ext cx="2088232" cy="1440160"/>
          </a:xfrm>
          <a:prstGeom prst="wedgeRectCallout">
            <a:avLst>
              <a:gd name="adj1" fmla="val 48412"/>
              <a:gd name="adj2" fmla="val 6172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Picture 3" descr="D:\Users\Joan Hsieh\Desktop\WOL_microsof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25134" y="2240121"/>
            <a:ext cx="1897088" cy="1067658"/>
          </a:xfrm>
          <a:prstGeom prst="rect">
            <a:avLst/>
          </a:prstGeom>
          <a:noFill/>
        </p:spPr>
      </p:pic>
      <p:sp>
        <p:nvSpPr>
          <p:cNvPr id="20" name="Shape 267"/>
          <p:cNvSpPr txBox="1"/>
          <p:nvPr/>
        </p:nvSpPr>
        <p:spPr>
          <a:xfrm>
            <a:off x="144016" y="4878977"/>
            <a:ext cx="2915816" cy="28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zh-TW" altLang="en-US" sz="1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Corbel"/>
              </a:rPr>
              <a:t>資料來源：</a:t>
            </a:r>
            <a:r>
              <a:rPr lang="en-US" altLang="zh-TW" sz="1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Corbel"/>
              </a:rPr>
              <a:t>Microsoft.com </a:t>
            </a:r>
            <a:r>
              <a:rPr lang="en-US" altLang="zh-TW" sz="1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Corbel"/>
              </a:rPr>
              <a:t>&amp; </a:t>
            </a:r>
            <a:r>
              <a:rPr lang="en-US" altLang="zh-TW" sz="1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Corbel"/>
              </a:rPr>
              <a:t>dell.com</a:t>
            </a:r>
            <a:endParaRPr sz="10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Corbel"/>
            </a:endParaRPr>
          </a:p>
        </p:txBody>
      </p:sp>
      <p:sp>
        <p:nvSpPr>
          <p:cNvPr id="24" name="Shape 104"/>
          <p:cNvSpPr txBox="1"/>
          <p:nvPr/>
        </p:nvSpPr>
        <p:spPr>
          <a:xfrm>
            <a:off x="5724128" y="1203598"/>
            <a:ext cx="2808312" cy="51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4300" algn="ctr">
              <a:lnSpc>
                <a:spcPct val="115000"/>
              </a:lnSpc>
            </a:pPr>
            <a:r>
              <a:rPr lang="en-US" sz="2200" b="1" dirty="0" smtClean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PXE </a:t>
            </a:r>
            <a:r>
              <a:rPr lang="zh-TW" altLang="en-US" sz="2200" b="1" dirty="0" smtClean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網路開機</a:t>
            </a:r>
            <a:endParaRPr sz="2200" b="1" i="0" u="none" strike="noStrike" cap="none" dirty="0">
              <a:solidFill>
                <a:schemeClr val="tx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" name="矩形圖說文字 24"/>
          <p:cNvSpPr/>
          <p:nvPr/>
        </p:nvSpPr>
        <p:spPr>
          <a:xfrm>
            <a:off x="6147499" y="1948304"/>
            <a:ext cx="2088232" cy="1008112"/>
          </a:xfrm>
          <a:prstGeom prst="wedgeRectCallout">
            <a:avLst>
              <a:gd name="adj1" fmla="val 740"/>
              <a:gd name="adj2" fmla="val 6643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8" cstate="print"/>
          <a:srcRect b="57060"/>
          <a:stretch/>
        </p:blipFill>
        <p:spPr>
          <a:xfrm>
            <a:off x="6193219" y="2234759"/>
            <a:ext cx="1986802" cy="640505"/>
          </a:xfrm>
          <a:prstGeom prst="rect">
            <a:avLst/>
          </a:prstGeom>
        </p:spPr>
      </p:pic>
      <p:sp>
        <p:nvSpPr>
          <p:cNvPr id="17" name="Shape 444"/>
          <p:cNvSpPr txBox="1"/>
          <p:nvPr/>
        </p:nvSpPr>
        <p:spPr>
          <a:xfrm>
            <a:off x="6219507" y="2020312"/>
            <a:ext cx="1008112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sz="1200" b="1" dirty="0" smtClean="0">
                <a:solidFill>
                  <a:schemeClr val="bg1"/>
                </a:solidFill>
                <a:sym typeface="Arial"/>
              </a:rPr>
              <a:t>PXE boot</a:t>
            </a:r>
            <a:endParaRPr sz="12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444"/>
          <p:cNvSpPr txBox="1"/>
          <p:nvPr/>
        </p:nvSpPr>
        <p:spPr>
          <a:xfrm>
            <a:off x="3995936" y="1948592"/>
            <a:ext cx="1008112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sz="1200" b="1" dirty="0" smtClean="0">
                <a:solidFill>
                  <a:schemeClr val="bg1"/>
                </a:solidFill>
                <a:sym typeface="Arial"/>
              </a:rPr>
              <a:t>Wake on </a:t>
            </a:r>
            <a:r>
              <a:rPr lang="en-US" sz="1200" b="1" dirty="0" err="1" smtClean="0">
                <a:solidFill>
                  <a:schemeClr val="bg1"/>
                </a:solidFill>
                <a:sym typeface="Arial"/>
              </a:rPr>
              <a:t>Lan</a:t>
            </a:r>
            <a:endParaRPr sz="12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180"/>
          <p:cNvSpPr txBox="1"/>
          <p:nvPr/>
        </p:nvSpPr>
        <p:spPr>
          <a:xfrm>
            <a:off x="1331640" y="1894514"/>
            <a:ext cx="1177938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Qfinder</a:t>
            </a:r>
            <a:r>
              <a:rPr lang="en-US" sz="1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Pro</a:t>
            </a:r>
            <a:endParaRPr sz="12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TW" altLang="en-US" dirty="0" smtClean="0"/>
              <a:t>輕鬆部署</a:t>
            </a:r>
            <a:r>
              <a:rPr kumimoji="1" lang="en-US" altLang="zh-TW" dirty="0" smtClean="0"/>
              <a:t>LAN Party</a:t>
            </a:r>
            <a:r>
              <a:rPr kumimoji="1" lang="zh-TW" altLang="en-US" dirty="0" smtClean="0"/>
              <a:t>需要的高效能</a:t>
            </a:r>
            <a:r>
              <a:rPr kumimoji="1" lang="zh-TW" altLang="en-US" sz="2700" dirty="0" smtClean="0"/>
              <a:t>＆</a:t>
            </a:r>
            <a:r>
              <a:rPr kumimoji="1" lang="zh-TW" altLang="en-US" dirty="0" smtClean="0"/>
              <a:t>頻寬</a:t>
            </a:r>
            <a:endParaRPr kumimoji="1"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9680" y="1419622"/>
            <a:ext cx="5384728" cy="3550270"/>
          </a:xfrm>
          <a:prstGeom prst="rect">
            <a:avLst/>
          </a:prstGeom>
        </p:spPr>
      </p:pic>
      <p:sp>
        <p:nvSpPr>
          <p:cNvPr id="7" name="Shape 267"/>
          <p:cNvSpPr txBox="1"/>
          <p:nvPr/>
        </p:nvSpPr>
        <p:spPr>
          <a:xfrm>
            <a:off x="144016" y="4858439"/>
            <a:ext cx="2915816" cy="28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en-US" altLang="zh-TW" sz="1000" b="1" dirty="0">
                <a:solidFill>
                  <a:schemeClr val="dk1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Source: </a:t>
            </a:r>
            <a:r>
              <a:rPr lang="en-US" altLang="zh-TW" sz="1000" b="1" dirty="0" err="1" smtClean="0">
                <a:solidFill>
                  <a:schemeClr val="dk1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Geforce.com</a:t>
            </a:r>
            <a:r>
              <a:rPr lang="en-US" altLang="zh-TW" sz="1000" b="1" dirty="0" smtClean="0">
                <a:solidFill>
                  <a:schemeClr val="dk1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 </a:t>
            </a:r>
            <a:endParaRPr sz="1000" b="1" dirty="0">
              <a:solidFill>
                <a:schemeClr val="dk1"/>
              </a:solidFill>
              <a:latin typeface="Arial" pitchFamily="34" charset="0"/>
              <a:ea typeface="Corbel"/>
              <a:cs typeface="Arial" pitchFamily="34" charset="0"/>
              <a:sym typeface="Corbel"/>
            </a:endParaRPr>
          </a:p>
        </p:txBody>
      </p:sp>
      <p:sp>
        <p:nvSpPr>
          <p:cNvPr id="10" name="Shape 510"/>
          <p:cNvSpPr/>
          <p:nvPr/>
        </p:nvSpPr>
        <p:spPr>
          <a:xfrm>
            <a:off x="-505327" y="2211710"/>
            <a:ext cx="2791678" cy="412032"/>
          </a:xfrm>
          <a:prstGeom prst="parallelogram">
            <a:avLst>
              <a:gd name="adj" fmla="val 40822"/>
            </a:avLst>
          </a:prstGeom>
          <a:solidFill>
            <a:srgbClr val="002060"/>
          </a:solidFill>
          <a:ln w="1905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40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Shape 511"/>
          <p:cNvSpPr txBox="1"/>
          <p:nvPr/>
        </p:nvSpPr>
        <p:spPr>
          <a:xfrm>
            <a:off x="-289244" y="2232629"/>
            <a:ext cx="2646983" cy="43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zh-TW" altLang="en-US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低延遲</a:t>
            </a:r>
            <a:endParaRPr sz="20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Shape 557"/>
          <p:cNvSpPr/>
          <p:nvPr/>
        </p:nvSpPr>
        <p:spPr>
          <a:xfrm>
            <a:off x="-559344" y="2751770"/>
            <a:ext cx="2791678" cy="412032"/>
          </a:xfrm>
          <a:prstGeom prst="parallelogram">
            <a:avLst>
              <a:gd name="adj" fmla="val 45790"/>
            </a:avLst>
          </a:prstGeom>
          <a:solidFill>
            <a:srgbClr val="002060"/>
          </a:solidFill>
          <a:ln w="1905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40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Shape 558"/>
          <p:cNvSpPr txBox="1"/>
          <p:nvPr/>
        </p:nvSpPr>
        <p:spPr>
          <a:xfrm>
            <a:off x="-289244" y="2772689"/>
            <a:ext cx="2646983" cy="43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zh-TW" altLang="en-US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高頻寬</a:t>
            </a:r>
            <a:endParaRPr sz="20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993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11560" y="1397223"/>
            <a:ext cx="7772400" cy="1102519"/>
          </a:xfrm>
        </p:spPr>
        <p:txBody>
          <a:bodyPr/>
          <a:lstStyle/>
          <a:p>
            <a:r>
              <a:rPr lang="zh-TW" altLang="en-US" dirty="0" smtClean="0"/>
              <a:t>高速傳輸搭配 </a:t>
            </a:r>
            <a:r>
              <a:rPr lang="en-US" altLang="zh-TW" dirty="0" smtClean="0"/>
              <a:t>NAS </a:t>
            </a:r>
            <a:r>
              <a:rPr lang="zh-TW" altLang="en-US" dirty="0" smtClean="0"/>
              <a:t>的應用推薦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297360" y="2571750"/>
            <a:ext cx="6400800" cy="1314450"/>
          </a:xfrm>
        </p:spPr>
        <p:txBody>
          <a:bodyPr>
            <a:normAutofit/>
          </a:bodyPr>
          <a:lstStyle/>
          <a:p>
            <a:r>
              <a:rPr lang="en-US" altLang="zh-TW" sz="2400" dirty="0" smtClean="0"/>
              <a:t>NAS </a:t>
            </a:r>
            <a:r>
              <a:rPr lang="zh-TW" altLang="en-US" sz="2400" dirty="0" smtClean="0"/>
              <a:t>間檔案傳輸</a:t>
            </a:r>
          </a:p>
          <a:p>
            <a:r>
              <a:rPr lang="en-US" altLang="zh-TW" sz="2400" dirty="0" smtClean="0"/>
              <a:t>VJBOD (iSCSI JBOD)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7980" y="3489852"/>
            <a:ext cx="4321605" cy="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C:\Users\user\Desktop\21_PPT對稿QNAP AQC107 10G網卡\6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817022" y="1546708"/>
            <a:ext cx="3569595" cy="3617330"/>
          </a:xfrm>
          <a:prstGeom prst="rect">
            <a:avLst/>
          </a:prstGeom>
          <a:noFill/>
        </p:spPr>
      </p:pic>
      <p:sp>
        <p:nvSpPr>
          <p:cNvPr id="504" name="Shape 504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ym typeface="Microsoft JhengHei"/>
              </a:rPr>
              <a:t>企業或工作室內多台 </a:t>
            </a:r>
            <a:r>
              <a:rPr lang="en-US" altLang="zh-TW" dirty="0" smtClean="0">
                <a:sym typeface="Microsoft JhengHei"/>
              </a:rPr>
              <a:t>NAS </a:t>
            </a:r>
            <a:r>
              <a:rPr lang="zh-TW" altLang="en-US" dirty="0" smtClean="0">
                <a:sym typeface="Microsoft JhengHei"/>
              </a:rPr>
              <a:t>透過</a:t>
            </a:r>
            <a:r>
              <a:rPr lang="en-US" altLang="zh-TW" dirty="0" smtClean="0">
                <a:sym typeface="Microsoft JhengHei"/>
              </a:rPr>
              <a:t>10G</a:t>
            </a:r>
            <a:r>
              <a:rPr lang="zh-TW" altLang="en-US" dirty="0" smtClean="0">
                <a:sym typeface="Microsoft JhengHei"/>
              </a:rPr>
              <a:t>相互傳輸</a:t>
            </a:r>
            <a:endParaRPr lang="zh-TW" altLang="en-US" dirty="0">
              <a:sym typeface="Microsoft JhengHei"/>
            </a:endParaRPr>
          </a:p>
        </p:txBody>
      </p:sp>
      <p:sp>
        <p:nvSpPr>
          <p:cNvPr id="510" name="Shape 510"/>
          <p:cNvSpPr/>
          <p:nvPr/>
        </p:nvSpPr>
        <p:spPr>
          <a:xfrm>
            <a:off x="-667950" y="2787774"/>
            <a:ext cx="2464316" cy="412032"/>
          </a:xfrm>
          <a:prstGeom prst="parallelogram">
            <a:avLst>
              <a:gd name="adj" fmla="val 40822"/>
            </a:avLst>
          </a:prstGeom>
          <a:solidFill>
            <a:srgbClr val="002060"/>
          </a:solidFill>
          <a:ln w="1905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40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11" name="Shape 511"/>
          <p:cNvSpPr txBox="1"/>
          <p:nvPr/>
        </p:nvSpPr>
        <p:spPr>
          <a:xfrm>
            <a:off x="-505888" y="2808693"/>
            <a:ext cx="2646983" cy="43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zh-TW" altLang="en-US" sz="2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多人協作</a:t>
            </a:r>
            <a:endParaRPr sz="20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23" name="Shape 523" descr="D:\工作進行中\20170911直播母版16比9\各場PPT元素\20171206\人-04.png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1979037" y="1744392"/>
            <a:ext cx="932623" cy="1081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Shape 528" descr="「monitor camera png」的圖片搜尋結果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2105902" y="3813888"/>
            <a:ext cx="911796" cy="911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Shape 536" descr="C:\Users\user\Desktop\0110\12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2735317" y="2237258"/>
            <a:ext cx="862124" cy="512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Shape 538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2700123" y="4066138"/>
            <a:ext cx="1115596" cy="6971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Shape 539"/>
          <p:cNvGrpSpPr/>
          <p:nvPr/>
        </p:nvGrpSpPr>
        <p:grpSpPr>
          <a:xfrm>
            <a:off x="8299384" y="2258002"/>
            <a:ext cx="648241" cy="1448767"/>
            <a:chOff x="8902724" y="4953695"/>
            <a:chExt cx="864096" cy="1931689"/>
          </a:xfrm>
        </p:grpSpPr>
        <p:pic>
          <p:nvPicPr>
            <p:cNvPr id="540" name="Shape 540" descr="C:\Users\user\Desktop\0110\11.png"/>
            <p:cNvPicPr preferRelativeResize="0"/>
            <p:nvPr/>
          </p:nvPicPr>
          <p:blipFill rotWithShape="1">
            <a:blip r:embed="rId9" cstate="print">
              <a:alphaModFix/>
            </a:blip>
            <a:srcRect l="71437"/>
            <a:stretch/>
          </p:blipFill>
          <p:spPr>
            <a:xfrm>
              <a:off x="9328686" y="4953695"/>
              <a:ext cx="438134" cy="19316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" name="Shape 541" descr="C:\Users\user\Desktop\0110\11.png"/>
            <p:cNvPicPr preferRelativeResize="0"/>
            <p:nvPr/>
          </p:nvPicPr>
          <p:blipFill rotWithShape="1">
            <a:blip r:embed="rId9" cstate="print">
              <a:alphaModFix/>
            </a:blip>
            <a:srcRect l="71437"/>
            <a:stretch/>
          </p:blipFill>
          <p:spPr>
            <a:xfrm flipH="1">
              <a:off x="8902724" y="4953695"/>
              <a:ext cx="438134" cy="193168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Shape 542"/>
          <p:cNvGrpSpPr/>
          <p:nvPr/>
        </p:nvGrpSpPr>
        <p:grpSpPr>
          <a:xfrm>
            <a:off x="7543103" y="2258002"/>
            <a:ext cx="648241" cy="1448767"/>
            <a:chOff x="8902724" y="4953695"/>
            <a:chExt cx="864096" cy="1931689"/>
          </a:xfrm>
        </p:grpSpPr>
        <p:pic>
          <p:nvPicPr>
            <p:cNvPr id="543" name="Shape 543" descr="C:\Users\user\Desktop\0110\11.png"/>
            <p:cNvPicPr preferRelativeResize="0"/>
            <p:nvPr/>
          </p:nvPicPr>
          <p:blipFill rotWithShape="1">
            <a:blip r:embed="rId9" cstate="print">
              <a:alphaModFix/>
            </a:blip>
            <a:srcRect l="71437"/>
            <a:stretch/>
          </p:blipFill>
          <p:spPr>
            <a:xfrm>
              <a:off x="9328686" y="4953695"/>
              <a:ext cx="438134" cy="19316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" name="Shape 544" descr="C:\Users\user\Desktop\0110\11.png"/>
            <p:cNvPicPr preferRelativeResize="0"/>
            <p:nvPr/>
          </p:nvPicPr>
          <p:blipFill rotWithShape="1">
            <a:blip r:embed="rId9" cstate="print">
              <a:alphaModFix/>
            </a:blip>
            <a:srcRect l="71437"/>
            <a:stretch/>
          </p:blipFill>
          <p:spPr>
            <a:xfrm flipH="1">
              <a:off x="8902724" y="4953695"/>
              <a:ext cx="438134" cy="19316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5" name="Shape 545" descr="C:\Users\user\Desktop\0110\16.png"/>
          <p:cNvPicPr preferRelativeResize="0"/>
          <p:nvPr/>
        </p:nvPicPr>
        <p:blipFill rotWithShape="1">
          <a:blip r:embed="rId10" cstate="print">
            <a:alphaModFix/>
          </a:blip>
          <a:srcRect/>
          <a:stretch/>
        </p:blipFill>
        <p:spPr>
          <a:xfrm>
            <a:off x="5760441" y="3230110"/>
            <a:ext cx="1512562" cy="425208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Shape 546"/>
          <p:cNvSpPr txBox="1"/>
          <p:nvPr/>
        </p:nvSpPr>
        <p:spPr>
          <a:xfrm>
            <a:off x="5922501" y="3741880"/>
            <a:ext cx="1620602" cy="27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595959"/>
              </a:buClr>
              <a:buSzPts val="1200"/>
            </a:pPr>
            <a:r>
              <a:rPr lang="en-US" altLang="zh-TW" sz="1200" b="1" dirty="0">
                <a:latin typeface="微軟正黑體" pitchFamily="34" charset="-120"/>
                <a:ea typeface="微軟正黑體" pitchFamily="34" charset="-120"/>
                <a:sym typeface="Corbel"/>
              </a:rPr>
              <a:t>10GbE </a:t>
            </a:r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  <a:sym typeface="Corbel"/>
              </a:rPr>
              <a:t>交換器</a:t>
            </a:r>
            <a:endParaRPr lang="zh-TW" altLang="en-US" sz="1200" b="1" dirty="0">
              <a:latin typeface="微軟正黑體" pitchFamily="34" charset="-120"/>
              <a:ea typeface="微軟正黑體" pitchFamily="34" charset="-120"/>
              <a:sym typeface="Corbel"/>
            </a:endParaRPr>
          </a:p>
        </p:txBody>
      </p:sp>
      <p:sp>
        <p:nvSpPr>
          <p:cNvPr id="547" name="Shape 547"/>
          <p:cNvSpPr txBox="1"/>
          <p:nvPr/>
        </p:nvSpPr>
        <p:spPr>
          <a:xfrm>
            <a:off x="8046091" y="3741880"/>
            <a:ext cx="1134421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595959"/>
              </a:buClr>
              <a:buSzPts val="1200"/>
            </a:pPr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</a:rPr>
              <a:t>機房</a:t>
            </a:r>
            <a:endParaRPr lang="zh-TW" altLang="en-US" sz="1200" b="1" dirty="0">
              <a:solidFill>
                <a:schemeClr val="tx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  <a:sym typeface="Corbel"/>
            </a:endParaRPr>
          </a:p>
        </p:txBody>
      </p:sp>
      <p:sp>
        <p:nvSpPr>
          <p:cNvPr id="557" name="Shape 557"/>
          <p:cNvSpPr/>
          <p:nvPr/>
        </p:nvSpPr>
        <p:spPr>
          <a:xfrm>
            <a:off x="-721967" y="3327834"/>
            <a:ext cx="2464316" cy="412032"/>
          </a:xfrm>
          <a:prstGeom prst="parallelogram">
            <a:avLst>
              <a:gd name="adj" fmla="val 45790"/>
            </a:avLst>
          </a:prstGeom>
          <a:solidFill>
            <a:srgbClr val="002060"/>
          </a:solidFill>
          <a:ln w="1905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40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58" name="Shape 558"/>
          <p:cNvSpPr txBox="1"/>
          <p:nvPr/>
        </p:nvSpPr>
        <p:spPr>
          <a:xfrm>
            <a:off x="-397846" y="3348753"/>
            <a:ext cx="2646983" cy="43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zh-TW" altLang="en-US" sz="2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跨樓層分享</a:t>
            </a:r>
            <a:endParaRPr sz="20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59" name="Shape 559"/>
          <p:cNvPicPr preferRelativeResize="0"/>
          <p:nvPr/>
        </p:nvPicPr>
        <p:blipFill rotWithShape="1">
          <a:blip r:embed="rId11" cstate="print">
            <a:alphaModFix/>
          </a:blip>
          <a:srcRect/>
          <a:stretch/>
        </p:blipFill>
        <p:spPr>
          <a:xfrm>
            <a:off x="2627277" y="2446043"/>
            <a:ext cx="425001" cy="42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user\Desktop\21_PPT對稿QNAP AQC107 10G網卡\10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53704" y="2917869"/>
            <a:ext cx="856786" cy="1260583"/>
          </a:xfrm>
          <a:prstGeom prst="rect">
            <a:avLst/>
          </a:prstGeom>
          <a:noFill/>
        </p:spPr>
      </p:pic>
      <p:pic>
        <p:nvPicPr>
          <p:cNvPr id="1028" name="Picture 4" descr="C:\Users\user\Desktop\21_PPT對稿QNAP AQC107 10G網卡\12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61744" y="1329612"/>
            <a:ext cx="856786" cy="1269991"/>
          </a:xfrm>
          <a:prstGeom prst="rect">
            <a:avLst/>
          </a:prstGeom>
          <a:noFill/>
        </p:spPr>
      </p:pic>
      <p:pic>
        <p:nvPicPr>
          <p:cNvPr id="535" name="Shape 535" descr="C:\Users\user\Desktop\0110\10.png"/>
          <p:cNvPicPr preferRelativeResize="0"/>
          <p:nvPr/>
        </p:nvPicPr>
        <p:blipFill rotWithShape="1">
          <a:blip r:embed="rId14" cstate="print">
            <a:alphaModFix/>
          </a:blip>
          <a:srcRect/>
          <a:stretch/>
        </p:blipFill>
        <p:spPr>
          <a:xfrm>
            <a:off x="4085818" y="3181383"/>
            <a:ext cx="1124532" cy="825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Shape 548" descr="C:\Users\user\Desktop\QTS4.3.4_P116_(ZH)_51000-024177-RS_201707\Links\backup_restore_sync _512.png"/>
          <p:cNvPicPr preferRelativeResize="0"/>
          <p:nvPr/>
        </p:nvPicPr>
        <p:blipFill rotWithShape="1">
          <a:blip r:embed="rId15" cstate="print">
            <a:alphaModFix/>
          </a:blip>
          <a:srcRect/>
          <a:stretch/>
        </p:blipFill>
        <p:spPr>
          <a:xfrm>
            <a:off x="3437623" y="1430701"/>
            <a:ext cx="535491" cy="53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Shape 537"/>
          <p:cNvPicPr preferRelativeResize="0"/>
          <p:nvPr/>
        </p:nvPicPr>
        <p:blipFill rotWithShape="1">
          <a:blip r:embed="rId16" cstate="print">
            <a:alphaModFix/>
          </a:blip>
          <a:srcRect r="36396"/>
          <a:stretch/>
        </p:blipFill>
        <p:spPr>
          <a:xfrm>
            <a:off x="4301944" y="1548884"/>
            <a:ext cx="642590" cy="657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79"/>
          <p:cNvSpPr/>
          <p:nvPr/>
        </p:nvSpPr>
        <p:spPr>
          <a:xfrm>
            <a:off x="0" y="1347614"/>
            <a:ext cx="4572000" cy="648072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cxnSp>
        <p:nvCxnSpPr>
          <p:cNvPr id="101" name="Shape 625"/>
          <p:cNvCxnSpPr/>
          <p:nvPr/>
        </p:nvCxnSpPr>
        <p:spPr>
          <a:xfrm flipV="1">
            <a:off x="2438153" y="2787774"/>
            <a:ext cx="5302199" cy="547628"/>
          </a:xfrm>
          <a:prstGeom prst="bentConnector3">
            <a:avLst>
              <a:gd name="adj1" fmla="val 62476"/>
            </a:avLst>
          </a:prstGeom>
          <a:noFill/>
          <a:ln w="38100" cap="flat" cmpd="sng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625" name="Shape 625"/>
          <p:cNvCxnSpPr/>
          <p:nvPr/>
        </p:nvCxnSpPr>
        <p:spPr>
          <a:xfrm>
            <a:off x="2438153" y="3488995"/>
            <a:ext cx="5158183" cy="882955"/>
          </a:xfrm>
          <a:prstGeom prst="bentConnector3">
            <a:avLst>
              <a:gd name="adj1" fmla="val 64898"/>
            </a:avLst>
          </a:prstGeom>
          <a:noFill/>
          <a:ln w="38100" cap="flat" cmpd="sng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</p:spPr>
      </p:cxnSp>
      <p:sp>
        <p:nvSpPr>
          <p:cNvPr id="564" name="Shape 564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sym typeface="Corbel"/>
              </a:rPr>
              <a:t>VJBOD</a:t>
            </a:r>
            <a:r>
              <a:rPr lang="zh-TW" altLang="en-US" dirty="0" smtClean="0">
                <a:sym typeface="Arial"/>
              </a:rPr>
              <a:t>輕鬆建構高速傳輸超大容量儲存空間</a:t>
            </a:r>
            <a:endParaRPr lang="zh-TW" altLang="en-US" dirty="0">
              <a:sym typeface="Corbel"/>
            </a:endParaRPr>
          </a:p>
        </p:txBody>
      </p:sp>
      <p:sp>
        <p:nvSpPr>
          <p:cNvPr id="595" name="Shape 595"/>
          <p:cNvSpPr/>
          <p:nvPr/>
        </p:nvSpPr>
        <p:spPr>
          <a:xfrm>
            <a:off x="251520" y="1377824"/>
            <a:ext cx="420099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zh-TW" altLang="en-US" sz="1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透過 </a:t>
            </a:r>
            <a:r>
              <a:rPr lang="en-US" altLang="zh-TW" sz="1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VJBOD </a:t>
            </a:r>
            <a:r>
              <a:rPr lang="zh-TW" altLang="en-US" sz="1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使用乙太網路，彈性</a:t>
            </a:r>
            <a:r>
              <a:rPr lang="zh-TW" altLang="en-US" sz="1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連接其他 </a:t>
            </a:r>
            <a:r>
              <a:rPr lang="en-US" altLang="zh-TW" sz="1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QNAP NAS </a:t>
            </a:r>
            <a:r>
              <a:rPr lang="zh-TW" altLang="en-US" sz="1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直接建立遠端 </a:t>
            </a:r>
            <a:r>
              <a:rPr lang="en-US" altLang="zh-TW" sz="1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LUN </a:t>
            </a:r>
            <a:r>
              <a:rPr lang="zh-TW" altLang="en-US" sz="1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並掛載成為本機磁碟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0" name="Shape 620"/>
          <p:cNvSpPr txBox="1"/>
          <p:nvPr/>
        </p:nvSpPr>
        <p:spPr>
          <a:xfrm>
            <a:off x="735374" y="2130802"/>
            <a:ext cx="1172330" cy="4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 dirty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 x QXG-10G1T</a:t>
            </a:r>
            <a:endParaRPr sz="1100" b="1" dirty="0">
              <a:solidFill>
                <a:schemeClr val="tx2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Shape 621"/>
          <p:cNvSpPr txBox="1"/>
          <p:nvPr/>
        </p:nvSpPr>
        <p:spPr>
          <a:xfrm>
            <a:off x="1060381" y="4232539"/>
            <a:ext cx="1495289" cy="4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 dirty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TVS-682</a:t>
            </a:r>
            <a:endParaRPr sz="1100" b="1" dirty="0">
              <a:solidFill>
                <a:schemeClr val="tx2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4" name="Shape 624"/>
          <p:cNvPicPr preferRelativeResize="0"/>
          <p:nvPr/>
        </p:nvPicPr>
        <p:blipFill rotWithShape="1">
          <a:blip r:embed="rId3" cstate="print">
            <a:alphaModFix/>
          </a:blip>
          <a:srcRect r="36396"/>
          <a:stretch/>
        </p:blipFill>
        <p:spPr>
          <a:xfrm>
            <a:off x="6804248" y="3363838"/>
            <a:ext cx="937819" cy="944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Shape 628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060381" y="3087437"/>
            <a:ext cx="1439168" cy="1222494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Shape 636"/>
          <p:cNvSpPr txBox="1"/>
          <p:nvPr/>
        </p:nvSpPr>
        <p:spPr>
          <a:xfrm>
            <a:off x="6084168" y="2715766"/>
            <a:ext cx="792087" cy="4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 dirty="0" smtClean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10GbE</a:t>
            </a:r>
            <a:endParaRPr lang="en-US" altLang="zh-TW" sz="1100" b="1" dirty="0">
              <a:solidFill>
                <a:schemeClr val="tx2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Shape 639"/>
          <p:cNvSpPr/>
          <p:nvPr/>
        </p:nvSpPr>
        <p:spPr>
          <a:xfrm>
            <a:off x="2627784" y="4021192"/>
            <a:ext cx="792088" cy="264375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>
              <a:buClr>
                <a:srgbClr val="FFFFFF"/>
              </a:buClr>
              <a:buSzPts val="800"/>
            </a:pPr>
            <a:r>
              <a:rPr lang="en-US" altLang="zh-TW" sz="1400" b="1" dirty="0" smtClean="0">
                <a:solidFill>
                  <a:srgbClr val="FFFFFF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RAID</a:t>
            </a:r>
            <a:endParaRPr sz="1400" b="1" dirty="0">
              <a:solidFill>
                <a:srgbClr val="FFFFFF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  <p:pic>
        <p:nvPicPr>
          <p:cNvPr id="647" name="Shape 647"/>
          <p:cNvPicPr preferRelativeResize="0"/>
          <p:nvPr/>
        </p:nvPicPr>
        <p:blipFill rotWithShape="1">
          <a:blip r:embed="rId5" cstate="print">
            <a:alphaModFix/>
          </a:blip>
          <a:srcRect r="73872"/>
          <a:stretch/>
        </p:blipFill>
        <p:spPr>
          <a:xfrm>
            <a:off x="7056784" y="1635646"/>
            <a:ext cx="1284316" cy="1223916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Shape 651"/>
          <p:cNvSpPr/>
          <p:nvPr/>
        </p:nvSpPr>
        <p:spPr>
          <a:xfrm>
            <a:off x="3131840" y="2653486"/>
            <a:ext cx="504806" cy="482175"/>
          </a:xfrm>
          <a:prstGeom prst="mathPlus">
            <a:avLst>
              <a:gd name="adj1" fmla="val 23520"/>
            </a:avLst>
          </a:prstGeom>
          <a:solidFill>
            <a:srgbClr val="FF0000"/>
          </a:solidFill>
          <a:ln w="28575" cap="flat" cmpd="sng">
            <a:solidFill>
              <a:schemeClr val="lt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pic>
        <p:nvPicPr>
          <p:cNvPr id="10242" name="Picture 2" descr="C:\Users\user\Desktop\21_PPT對稿QNAP AQC107 10G網卡\1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3" y="2490843"/>
            <a:ext cx="868196" cy="936104"/>
          </a:xfrm>
          <a:prstGeom prst="rect">
            <a:avLst/>
          </a:prstGeom>
          <a:noFill/>
        </p:spPr>
      </p:pic>
      <p:pic>
        <p:nvPicPr>
          <p:cNvPr id="94" name="Picture 2" descr="C:\Users\user\Desktop\21_PPT對稿QNAP AQC107 10G網卡\1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0021" y="2490843"/>
            <a:ext cx="868196" cy="936104"/>
          </a:xfrm>
          <a:prstGeom prst="rect">
            <a:avLst/>
          </a:prstGeom>
          <a:noFill/>
        </p:spPr>
      </p:pic>
      <p:pic>
        <p:nvPicPr>
          <p:cNvPr id="95" name="Picture 2" descr="C:\Users\user\Desktop\21_PPT對稿QNAP AQC107 10G網卡\1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80720" y="1707654"/>
            <a:ext cx="785459" cy="846896"/>
          </a:xfrm>
          <a:prstGeom prst="rect">
            <a:avLst/>
          </a:prstGeom>
          <a:noFill/>
        </p:spPr>
      </p:pic>
      <p:pic>
        <p:nvPicPr>
          <p:cNvPr id="637" name="Shape 637"/>
          <p:cNvPicPr preferRelativeResize="0"/>
          <p:nvPr/>
        </p:nvPicPr>
        <p:blipFill rotWithShape="1">
          <a:blip r:embed="rId8" cstate="print">
            <a:alphaModFix/>
          </a:blip>
          <a:srcRect l="14199" t="17401" r="15814" b="22553"/>
          <a:stretch/>
        </p:blipFill>
        <p:spPr>
          <a:xfrm>
            <a:off x="5436096" y="2643758"/>
            <a:ext cx="722037" cy="53149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Shape 623"/>
          <p:cNvSpPr txBox="1"/>
          <p:nvPr/>
        </p:nvSpPr>
        <p:spPr>
          <a:xfrm>
            <a:off x="6804248" y="2643758"/>
            <a:ext cx="1155451" cy="28665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 algn="ctr">
              <a:buClr>
                <a:srgbClr val="FFFFFF"/>
              </a:buClr>
              <a:buSzPts val="1100"/>
            </a:pPr>
            <a:r>
              <a:rPr lang="zh-TW" altLang="en-US" sz="12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虛擬儲存池 </a:t>
            </a:r>
            <a:r>
              <a:rPr lang="en-US" altLang="zh-TW" sz="12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1</a:t>
            </a:r>
            <a:endParaRPr sz="12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111" name="Shape 637"/>
          <p:cNvPicPr preferRelativeResize="0"/>
          <p:nvPr/>
        </p:nvPicPr>
        <p:blipFill rotWithShape="1">
          <a:blip r:embed="rId8" cstate="print">
            <a:alphaModFix/>
          </a:blip>
          <a:srcRect l="14199" t="17401" r="15814" b="22553"/>
          <a:stretch/>
        </p:blipFill>
        <p:spPr>
          <a:xfrm>
            <a:off x="5436096" y="3628417"/>
            <a:ext cx="722037" cy="5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Shape 619"/>
          <p:cNvPicPr preferRelativeResize="0"/>
          <p:nvPr/>
        </p:nvPicPr>
        <p:blipFill rotWithShape="1">
          <a:blip r:embed="rId9" cstate="print">
            <a:alphaModFix/>
          </a:blip>
          <a:srcRect/>
          <a:stretch/>
        </p:blipFill>
        <p:spPr>
          <a:xfrm>
            <a:off x="7704856" y="1563638"/>
            <a:ext cx="899592" cy="28187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636"/>
          <p:cNvSpPr txBox="1"/>
          <p:nvPr/>
        </p:nvSpPr>
        <p:spPr>
          <a:xfrm>
            <a:off x="6084168" y="4285983"/>
            <a:ext cx="792087" cy="4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 dirty="0" smtClean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10GbE</a:t>
            </a:r>
            <a:endParaRPr lang="en-US" altLang="zh-TW" sz="1100" b="1" dirty="0">
              <a:solidFill>
                <a:schemeClr val="tx2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623"/>
          <p:cNvSpPr txBox="1"/>
          <p:nvPr/>
        </p:nvSpPr>
        <p:spPr>
          <a:xfrm>
            <a:off x="6804248" y="4231649"/>
            <a:ext cx="1155451" cy="2866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 algn="ctr">
              <a:buClr>
                <a:srgbClr val="FFFFFF"/>
              </a:buClr>
              <a:buSzPts val="1100"/>
            </a:pPr>
            <a:r>
              <a:rPr lang="zh-TW" altLang="en-US" sz="12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虛擬儲存池 </a:t>
            </a:r>
            <a:r>
              <a:rPr lang="en-US" altLang="zh-TW" sz="12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2</a:t>
            </a:r>
            <a:endParaRPr sz="12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116" name="Picture 2" descr="C:\Users\user\Desktop\RAID 50.60 進階功能介紹\磁碟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67744" y="3661152"/>
            <a:ext cx="494457" cy="658795"/>
          </a:xfrm>
          <a:prstGeom prst="rect">
            <a:avLst/>
          </a:prstGeom>
          <a:noFill/>
        </p:spPr>
      </p:pic>
      <p:pic>
        <p:nvPicPr>
          <p:cNvPr id="117" name="Picture 2" descr="C:\Users\user\Desktop\21_PPT對稿QNAP AQC107 10G網卡\1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3284035"/>
            <a:ext cx="785459" cy="846896"/>
          </a:xfrm>
          <a:prstGeom prst="rect">
            <a:avLst/>
          </a:prstGeom>
          <a:noFill/>
        </p:spPr>
      </p:pic>
      <p:sp>
        <p:nvSpPr>
          <p:cNvPr id="119" name="向右箭號 118"/>
          <p:cNvSpPr/>
          <p:nvPr/>
        </p:nvSpPr>
        <p:spPr>
          <a:xfrm>
            <a:off x="3635896" y="2499742"/>
            <a:ext cx="1296144" cy="79208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43" name="Picture 3" descr="C:\Users\user\Desktop\21_PPT對稿QNAP AQC107 10G網卡\2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3888" y="3075806"/>
            <a:ext cx="1326739" cy="599350"/>
          </a:xfrm>
          <a:prstGeom prst="rect">
            <a:avLst/>
          </a:prstGeom>
          <a:noFill/>
        </p:spPr>
      </p:pic>
      <p:sp>
        <p:nvSpPr>
          <p:cNvPr id="120" name="Shape 636"/>
          <p:cNvSpPr txBox="1"/>
          <p:nvPr/>
        </p:nvSpPr>
        <p:spPr>
          <a:xfrm>
            <a:off x="3809097" y="2681905"/>
            <a:ext cx="792087" cy="4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高速</a:t>
            </a:r>
            <a:endPara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商用、電競無線商品傳輸頻寬提升</a:t>
            </a:r>
            <a:endParaRPr lang="zh-TW" altLang="en-US" dirty="0"/>
          </a:p>
        </p:txBody>
      </p:sp>
      <p:sp>
        <p:nvSpPr>
          <p:cNvPr id="10" name="Shape 111"/>
          <p:cNvSpPr txBox="1"/>
          <p:nvPr/>
        </p:nvSpPr>
        <p:spPr>
          <a:xfrm>
            <a:off x="4572000" y="1347614"/>
            <a:ext cx="4499992" cy="28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Clr>
                <a:srgbClr val="000000"/>
              </a:buClr>
            </a:pPr>
            <a:r>
              <a:rPr lang="zh-TW" altLang="en-US" sz="2200" b="1" dirty="0" smtClean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</a:t>
            </a:r>
            <a:r>
              <a:rPr lang="en-US" altLang="zh-TW" sz="2200" b="1" dirty="0" smtClean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zh-TW" sz="2200" b="1" dirty="0" smtClean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5G </a:t>
            </a:r>
            <a:r>
              <a:rPr lang="zh-TW" sz="2200" b="1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WAN 的高階無線路由</a:t>
            </a:r>
            <a:r>
              <a:rPr lang="zh-TW" sz="2200" b="1" dirty="0" smtClean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器</a:t>
            </a:r>
            <a:endParaRPr lang="zh-TW" sz="2200" b="1" dirty="0">
              <a:solidFill>
                <a:schemeClr val="tx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" name="Shape 120"/>
          <p:cNvSpPr/>
          <p:nvPr/>
        </p:nvSpPr>
        <p:spPr>
          <a:xfrm>
            <a:off x="71406" y="4926242"/>
            <a:ext cx="4272764" cy="15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800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資料來源：</a:t>
            </a:r>
            <a:r>
              <a:rPr lang="zh-TW" sz="800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</a:t>
            </a:r>
            <a:r>
              <a:rPr lang="zh-TW" sz="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etgear</a:t>
            </a:r>
            <a:r>
              <a:rPr lang="zh-TW" sz="800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.com</a:t>
            </a:r>
            <a:r>
              <a:rPr lang="en-US" altLang="zh-TW" sz="800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; Aquantia.com &amp; dlink.com</a:t>
            </a:r>
            <a:endParaRPr sz="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6" name="Picture 4" descr="C:\Users\user\Desktop\21_PPT對稿QNAP AQC107 10G網卡\2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473196"/>
            <a:ext cx="3552426" cy="2258794"/>
          </a:xfrm>
          <a:prstGeom prst="rect">
            <a:avLst/>
          </a:prstGeom>
          <a:noFill/>
        </p:spPr>
      </p:pic>
      <p:pic>
        <p:nvPicPr>
          <p:cNvPr id="27" name="Picture 2" descr="D:\Users\Joan Hsieh\Desktop\Product_Phot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715766"/>
            <a:ext cx="3095582" cy="1547791"/>
          </a:xfrm>
          <a:prstGeom prst="rect">
            <a:avLst/>
          </a:prstGeom>
          <a:noFill/>
        </p:spPr>
      </p:pic>
      <p:grpSp>
        <p:nvGrpSpPr>
          <p:cNvPr id="28" name="群組 27"/>
          <p:cNvGrpSpPr/>
          <p:nvPr/>
        </p:nvGrpSpPr>
        <p:grpSpPr>
          <a:xfrm>
            <a:off x="142936" y="2652902"/>
            <a:ext cx="1840180" cy="1500198"/>
            <a:chOff x="700166" y="3428436"/>
            <a:chExt cx="1840180" cy="1500198"/>
          </a:xfrm>
        </p:grpSpPr>
        <p:sp>
          <p:nvSpPr>
            <p:cNvPr id="29" name="圓角矩形 28"/>
            <p:cNvSpPr/>
            <p:nvPr/>
          </p:nvSpPr>
          <p:spPr>
            <a:xfrm>
              <a:off x="736742" y="3428436"/>
              <a:ext cx="1785950" cy="150019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Shape 301"/>
            <p:cNvSpPr txBox="1"/>
            <p:nvPr/>
          </p:nvSpPr>
          <p:spPr>
            <a:xfrm>
              <a:off x="700166" y="3465012"/>
              <a:ext cx="1840180" cy="641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300"/>
              </a:pPr>
              <a:r>
                <a:rPr lang="zh-TW" altLang="en-US" sz="13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rPr>
                <a:t>搭配轉接 </a:t>
              </a:r>
              <a:r>
                <a:rPr lang="en-US" altLang="zh-TW" sz="13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rPr>
                <a:t>10GBASE-T </a:t>
              </a:r>
              <a:r>
                <a:rPr lang="zh-TW" altLang="en-US" sz="13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rPr>
                <a:t>的 </a:t>
              </a:r>
              <a:r>
                <a:rPr lang="en-US" sz="13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rPr>
                <a:t>SFP+ </a:t>
              </a:r>
              <a:r>
                <a:rPr lang="zh-TW" altLang="en-US" sz="13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rPr>
                <a:t>模組</a:t>
              </a:r>
              <a:endParaRPr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endParaRPr>
            </a:p>
          </p:txBody>
        </p:sp>
        <p:pic>
          <p:nvPicPr>
            <p:cNvPr id="31" name="Picture 3" descr="D:\Users\Joan Hsieh\Desktop\Aquantia_AQSF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63056" y="3963938"/>
              <a:ext cx="914400" cy="911225"/>
            </a:xfrm>
            <a:prstGeom prst="rect">
              <a:avLst/>
            </a:prstGeom>
            <a:noFill/>
          </p:spPr>
        </p:pic>
      </p:grpSp>
      <p:sp>
        <p:nvSpPr>
          <p:cNvPr id="33" name="Shape 180"/>
          <p:cNvSpPr txBox="1"/>
          <p:nvPr/>
        </p:nvSpPr>
        <p:spPr>
          <a:xfrm>
            <a:off x="729766" y="4083918"/>
            <a:ext cx="1177938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smtClean="0">
                <a:solidFill>
                  <a:schemeClr val="tx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10G SFP+</a:t>
            </a:r>
            <a:endParaRPr sz="1400" b="1" dirty="0">
              <a:solidFill>
                <a:schemeClr val="tx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34" name="直線接點 33"/>
          <p:cNvCxnSpPr/>
          <p:nvPr/>
        </p:nvCxnSpPr>
        <p:spPr>
          <a:xfrm>
            <a:off x="611560" y="4443958"/>
            <a:ext cx="2448272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 flipV="1">
            <a:off x="3059832" y="4011910"/>
            <a:ext cx="360040" cy="43204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/>
          <p:nvPr/>
        </p:nvCxnSpPr>
        <p:spPr>
          <a:xfrm>
            <a:off x="7884368" y="4011910"/>
            <a:ext cx="1080120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hape 107"/>
          <p:cNvSpPr txBox="1"/>
          <p:nvPr/>
        </p:nvSpPr>
        <p:spPr>
          <a:xfrm>
            <a:off x="5148064" y="2007257"/>
            <a:ext cx="3168351" cy="34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zh-TW" altLang="en-US" sz="1300" b="1" dirty="0" smtClean="0">
                <a:latin typeface="微軟正黑體" pitchFamily="34" charset="-120"/>
                <a:ea typeface="微軟正黑體" pitchFamily="34" charset="-120"/>
                <a:sym typeface="Arial"/>
              </a:rPr>
              <a:t>支援 </a:t>
            </a:r>
            <a:r>
              <a:rPr lang="en-US" altLang="zh-TW" sz="1300" b="1" dirty="0" smtClean="0">
                <a:latin typeface="微軟正黑體" pitchFamily="34" charset="-120"/>
                <a:ea typeface="微軟正黑體" pitchFamily="34" charset="-120"/>
                <a:sym typeface="Arial"/>
              </a:rPr>
              <a:t>2.5G WAN </a:t>
            </a:r>
            <a:r>
              <a:rPr lang="zh-TW" altLang="en-US" sz="1300" b="1" dirty="0" smtClean="0">
                <a:latin typeface="微軟正黑體" pitchFamily="34" charset="-120"/>
                <a:ea typeface="微軟正黑體" pitchFamily="34" charset="-120"/>
                <a:sym typeface="Arial"/>
              </a:rPr>
              <a:t>傳輸的高階無線路由器</a:t>
            </a:r>
            <a:endParaRPr lang="en-US" altLang="zh-TW" sz="1300" b="1" dirty="0"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4644047" y="1888824"/>
            <a:ext cx="4104417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Shape 104"/>
          <p:cNvSpPr txBox="1"/>
          <p:nvPr/>
        </p:nvSpPr>
        <p:spPr>
          <a:xfrm>
            <a:off x="323528" y="1347614"/>
            <a:ext cx="4032448" cy="51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4300" algn="ctr">
              <a:lnSpc>
                <a:spcPct val="115000"/>
              </a:lnSpc>
            </a:pPr>
            <a:r>
              <a:rPr lang="zh-TW" altLang="en-US" sz="2200" b="1" dirty="0" smtClean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 </a:t>
            </a:r>
            <a:r>
              <a:rPr lang="en-US" altLang="zh-TW" sz="2200" b="1" dirty="0" smtClean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10G</a:t>
            </a:r>
            <a:r>
              <a:rPr lang="zh-TW" altLang="en-US" sz="2200" b="1" dirty="0" smtClean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 無線分享器</a:t>
            </a:r>
            <a:endParaRPr sz="2200" b="1" i="0" u="none" strike="noStrike" cap="none" dirty="0">
              <a:solidFill>
                <a:schemeClr val="tx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" name="Shape 106"/>
          <p:cNvSpPr txBox="1"/>
          <p:nvPr/>
        </p:nvSpPr>
        <p:spPr>
          <a:xfrm>
            <a:off x="899592" y="2007257"/>
            <a:ext cx="3384376" cy="34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300" b="1" dirty="0" err="1">
                <a:latin typeface="微軟正黑體" pitchFamily="34" charset="-120"/>
                <a:ea typeface="微軟正黑體" pitchFamily="34" charset="-120"/>
              </a:rPr>
              <a:t>Netgear</a:t>
            </a:r>
            <a:r>
              <a:rPr lang="en-US" altLang="zh-TW" sz="13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de-DE" altLang="zh-TW" sz="1300" b="1" dirty="0" smtClean="0">
                <a:latin typeface="微軟正黑體" pitchFamily="34" charset="-120"/>
                <a:ea typeface="微軟正黑體" pitchFamily="34" charset="-120"/>
              </a:rPr>
              <a:t>NIGHTHAWK® X10 </a:t>
            </a:r>
          </a:p>
          <a:p>
            <a:r>
              <a:rPr lang="de-DE" altLang="zh-TW" sz="1300" b="1" dirty="0" smtClean="0">
                <a:latin typeface="微軟正黑體" pitchFamily="34" charset="-120"/>
                <a:ea typeface="微軟正黑體" pitchFamily="34" charset="-120"/>
              </a:rPr>
              <a:t>802.11ac </a:t>
            </a:r>
            <a:r>
              <a:rPr lang="zh-TW" altLang="en-US" sz="1300" b="1" dirty="0" smtClean="0">
                <a:latin typeface="微軟正黑體" pitchFamily="34" charset="-120"/>
                <a:ea typeface="微軟正黑體" pitchFamily="34" charset="-120"/>
              </a:rPr>
              <a:t>路由器</a:t>
            </a:r>
            <a:r>
              <a:rPr lang="de-DE" altLang="zh-TW" sz="1300" b="1" dirty="0" smtClean="0">
                <a:latin typeface="微軟正黑體" pitchFamily="34" charset="-120"/>
                <a:ea typeface="微軟正黑體" pitchFamily="34" charset="-120"/>
              </a:rPr>
              <a:t> R9000</a:t>
            </a:r>
            <a:endParaRPr sz="1300" b="1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323528" y="1888823"/>
            <a:ext cx="4104417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Shape 180"/>
          <p:cNvSpPr txBox="1"/>
          <p:nvPr/>
        </p:nvSpPr>
        <p:spPr>
          <a:xfrm>
            <a:off x="7740352" y="3635110"/>
            <a:ext cx="1177938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 b="1" dirty="0" smtClean="0">
                <a:solidFill>
                  <a:schemeClr val="tx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5GBASE-T</a:t>
            </a:r>
            <a:endParaRPr sz="1400" b="1" dirty="0">
              <a:solidFill>
                <a:schemeClr val="tx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44" name="直線接點 43"/>
          <p:cNvCxnSpPr/>
          <p:nvPr/>
        </p:nvCxnSpPr>
        <p:spPr>
          <a:xfrm flipH="1" flipV="1">
            <a:off x="7164288" y="3219822"/>
            <a:ext cx="720080" cy="7920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user\Desktop\21_PPT對稿QNAP AQC107 10G網卡\13333490_xxl.png"/>
          <p:cNvPicPr>
            <a:picLocks noChangeAspect="1" noChangeArrowheads="1"/>
          </p:cNvPicPr>
          <p:nvPr/>
        </p:nvPicPr>
        <p:blipFill>
          <a:blip r:embed="rId3" cstate="print"/>
          <a:srcRect l="5172"/>
          <a:stretch>
            <a:fillRect/>
          </a:stretch>
        </p:blipFill>
        <p:spPr bwMode="auto">
          <a:xfrm>
            <a:off x="0" y="987574"/>
            <a:ext cx="5950196" cy="4155926"/>
          </a:xfrm>
          <a:prstGeom prst="rect">
            <a:avLst/>
          </a:prstGeom>
          <a:noFill/>
        </p:spPr>
      </p:pic>
      <p:sp>
        <p:nvSpPr>
          <p:cNvPr id="48" name="平行四邊形 47"/>
          <p:cNvSpPr/>
          <p:nvPr/>
        </p:nvSpPr>
        <p:spPr>
          <a:xfrm>
            <a:off x="5186277" y="1851670"/>
            <a:ext cx="1296144" cy="432048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8" name="Shape 658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altLang="zh-TW" spc="-150" dirty="0" smtClean="0"/>
              <a:t>10G </a:t>
            </a:r>
            <a:r>
              <a:rPr lang="zh-TW" altLang="en-US" spc="-150" dirty="0" smtClean="0"/>
              <a:t>高速網路打造企業級災難復原解決方案 </a:t>
            </a:r>
            <a:endParaRPr lang="zh-TW" altLang="en-US" spc="-150" dirty="0"/>
          </a:p>
        </p:txBody>
      </p:sp>
      <p:sp>
        <p:nvSpPr>
          <p:cNvPr id="675" name="Shape 675"/>
          <p:cNvSpPr txBox="1"/>
          <p:nvPr/>
        </p:nvSpPr>
        <p:spPr>
          <a:xfrm>
            <a:off x="179512" y="3147814"/>
            <a:ext cx="2664296" cy="48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257209" indent="-123842" algn="ctr">
              <a:buClr>
                <a:srgbClr val="0E7988"/>
              </a:buClr>
              <a:buSzPts val="700"/>
            </a:pPr>
            <a:r>
              <a:rPr lang="en-US" altLang="zh-TW" sz="2100" b="1" dirty="0">
                <a:solidFill>
                  <a:schemeClr val="tx2">
                    <a:lumMod val="50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Hybrid </a:t>
            </a:r>
            <a:endParaRPr lang="en-US" altLang="zh-TW" sz="2100" b="1" dirty="0" smtClean="0">
              <a:solidFill>
                <a:schemeClr val="tx2">
                  <a:lumMod val="50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57209" indent="-123842" algn="ctr">
              <a:buClr>
                <a:srgbClr val="0E7988"/>
              </a:buClr>
              <a:buSzPts val="700"/>
            </a:pPr>
            <a:r>
              <a:rPr lang="en-US" altLang="zh-TW" sz="2100" b="1" dirty="0" smtClean="0">
                <a:solidFill>
                  <a:schemeClr val="tx2">
                    <a:lumMod val="50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Backup </a:t>
            </a:r>
            <a:r>
              <a:rPr lang="en-US" altLang="zh-TW" sz="2100" b="1" dirty="0">
                <a:solidFill>
                  <a:schemeClr val="tx2">
                    <a:lumMod val="50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Sync</a:t>
            </a:r>
            <a:endParaRPr sz="2100" b="1" dirty="0">
              <a:solidFill>
                <a:schemeClr val="tx2">
                  <a:lumMod val="50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676" name="Shape 676" descr="Hybrid Bakcup Sync.pn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124528" y="2211710"/>
            <a:ext cx="879370" cy="879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Shape 684"/>
          <p:cNvPicPr preferRelativeResize="0"/>
          <p:nvPr/>
        </p:nvPicPr>
        <p:blipFill rotWithShape="1">
          <a:blip r:embed="rId5" cstate="print">
            <a:alphaModFix/>
          </a:blip>
          <a:srcRect r="73872"/>
          <a:stretch/>
        </p:blipFill>
        <p:spPr>
          <a:xfrm>
            <a:off x="6624461" y="2677764"/>
            <a:ext cx="1802176" cy="1717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Shape 685"/>
          <p:cNvPicPr preferRelativeResize="0"/>
          <p:nvPr/>
        </p:nvPicPr>
        <p:blipFill rotWithShape="1">
          <a:blip r:embed="rId5" cstate="print">
            <a:alphaModFix/>
          </a:blip>
          <a:srcRect r="73872"/>
          <a:stretch/>
        </p:blipFill>
        <p:spPr>
          <a:xfrm>
            <a:off x="3059832" y="2643758"/>
            <a:ext cx="1802166" cy="171742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hape 651"/>
          <p:cNvSpPr/>
          <p:nvPr/>
        </p:nvSpPr>
        <p:spPr>
          <a:xfrm>
            <a:off x="4754229" y="1851670"/>
            <a:ext cx="504806" cy="482175"/>
          </a:xfrm>
          <a:prstGeom prst="mathPlus">
            <a:avLst>
              <a:gd name="adj1" fmla="val 23520"/>
            </a:avLst>
          </a:prstGeom>
          <a:solidFill>
            <a:srgbClr val="FF0000"/>
          </a:solidFill>
          <a:ln w="28575" cap="flat" cmpd="sng">
            <a:solidFill>
              <a:schemeClr val="lt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46" name="Shape 636"/>
          <p:cNvSpPr txBox="1"/>
          <p:nvPr/>
        </p:nvSpPr>
        <p:spPr>
          <a:xfrm>
            <a:off x="5431486" y="1851670"/>
            <a:ext cx="792087" cy="4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高速</a:t>
            </a:r>
            <a:endPara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11267" name="Picture 3" descr="C:\Users\user\Desktop\21_PPT對稿QNAP AQC107 10G網卡\19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959811" y="1635646"/>
            <a:ext cx="1843848" cy="1283512"/>
          </a:xfrm>
          <a:prstGeom prst="rect">
            <a:avLst/>
          </a:prstGeom>
          <a:noFill/>
        </p:spPr>
      </p:pic>
      <p:sp>
        <p:nvSpPr>
          <p:cNvPr id="52" name="左-右雙向箭號 51"/>
          <p:cNvSpPr/>
          <p:nvPr/>
        </p:nvSpPr>
        <p:spPr>
          <a:xfrm>
            <a:off x="4898245" y="2931790"/>
            <a:ext cx="1512168" cy="576064"/>
          </a:xfrm>
          <a:prstGeom prst="left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左-右雙向箭號 53"/>
          <p:cNvSpPr/>
          <p:nvPr/>
        </p:nvSpPr>
        <p:spPr>
          <a:xfrm>
            <a:off x="4898245" y="3661281"/>
            <a:ext cx="1512168" cy="576064"/>
          </a:xfrm>
          <a:prstGeom prst="left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8" name="Shape 688"/>
          <p:cNvSpPr txBox="1"/>
          <p:nvPr/>
        </p:nvSpPr>
        <p:spPr>
          <a:xfrm>
            <a:off x="4898063" y="3046622"/>
            <a:ext cx="1541201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資料備份</a:t>
            </a:r>
            <a:endParaRPr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Corbel"/>
              <a:sym typeface="Corbel"/>
            </a:endParaRPr>
          </a:p>
        </p:txBody>
      </p:sp>
      <p:sp>
        <p:nvSpPr>
          <p:cNvPr id="689" name="Shape 689"/>
          <p:cNvSpPr txBox="1"/>
          <p:nvPr/>
        </p:nvSpPr>
        <p:spPr>
          <a:xfrm>
            <a:off x="4913789" y="3782246"/>
            <a:ext cx="1466707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災難還原</a:t>
            </a:r>
            <a:endParaRPr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Corbel"/>
              <a:sym typeface="Corbel"/>
            </a:endParaRPr>
          </a:p>
        </p:txBody>
      </p:sp>
      <p:pic>
        <p:nvPicPr>
          <p:cNvPr id="18" name="Picture 3" descr="C:\Users\user\Desktop\21_PPT對稿QNAP AQC107 10G網卡\19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511304" y="1635646"/>
            <a:ext cx="1843848" cy="128351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安裝 </a:t>
            </a:r>
            <a:r>
              <a:rPr lang="en-US" altLang="zh-TW" dirty="0" smtClean="0"/>
              <a:t>10G </a:t>
            </a:r>
            <a:r>
              <a:rPr lang="zh-TW" altLang="en-US" dirty="0" smtClean="0"/>
              <a:t>網卡真的很簡單</a:t>
            </a:r>
            <a:endParaRPr lang="zh-TW" altLang="en-US" dirty="0">
              <a:sym typeface="Corbel"/>
            </a:endParaRPr>
          </a:p>
        </p:txBody>
      </p:sp>
      <p:pic>
        <p:nvPicPr>
          <p:cNvPr id="19" name="Picture 3" descr="\\10.64.2.86\Marketing\MarketingMaterials\Product_photo\NAS\TS-x77\TS-677\TS-677_back.png"/>
          <p:cNvPicPr>
            <a:picLocks noChangeAspect="1" noChangeArrowheads="1"/>
          </p:cNvPicPr>
          <p:nvPr/>
        </p:nvPicPr>
        <p:blipFill>
          <a:blip r:embed="rId3" cstate="print"/>
          <a:srcRect l="19846" r="27368" b="52375"/>
          <a:stretch>
            <a:fillRect/>
          </a:stretch>
        </p:blipFill>
        <p:spPr bwMode="auto">
          <a:xfrm>
            <a:off x="5724128" y="2500312"/>
            <a:ext cx="3419872" cy="1928826"/>
          </a:xfrm>
          <a:prstGeom prst="rect">
            <a:avLst/>
          </a:prstGeom>
          <a:noFill/>
        </p:spPr>
      </p:pic>
      <p:pic>
        <p:nvPicPr>
          <p:cNvPr id="20" name="Picture 3" descr="\\10.64.2.86\Marketing\MarketingMaterials\Product_photo\NAS\TS-x77\TS-677\TS-677_back.png"/>
          <p:cNvPicPr>
            <a:picLocks noChangeAspect="1" noChangeArrowheads="1"/>
          </p:cNvPicPr>
          <p:nvPr/>
        </p:nvPicPr>
        <p:blipFill>
          <a:blip r:embed="rId3" cstate="print"/>
          <a:srcRect l="29770" r="20611" b="52375"/>
          <a:stretch>
            <a:fillRect/>
          </a:stretch>
        </p:blipFill>
        <p:spPr bwMode="auto">
          <a:xfrm>
            <a:off x="0" y="2500312"/>
            <a:ext cx="3214678" cy="1928826"/>
          </a:xfrm>
          <a:prstGeom prst="rect">
            <a:avLst/>
          </a:prstGeom>
          <a:noFill/>
        </p:spPr>
      </p:pic>
      <p:sp>
        <p:nvSpPr>
          <p:cNvPr id="21" name="Shape 179"/>
          <p:cNvSpPr/>
          <p:nvPr/>
        </p:nvSpPr>
        <p:spPr>
          <a:xfrm>
            <a:off x="611560" y="1491630"/>
            <a:ext cx="2736304" cy="392856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22" name="矩形 21"/>
          <p:cNvSpPr/>
          <p:nvPr/>
        </p:nvSpPr>
        <p:spPr>
          <a:xfrm>
            <a:off x="232064" y="1419622"/>
            <a:ext cx="379496" cy="3794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Arial" pitchFamily="34" charset="0"/>
                <a:cs typeface="Arial" pitchFamily="34" charset="0"/>
              </a:rPr>
              <a:t>1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Shape 721"/>
          <p:cNvSpPr/>
          <p:nvPr/>
        </p:nvSpPr>
        <p:spPr>
          <a:xfrm>
            <a:off x="683568" y="3075806"/>
            <a:ext cx="1740381" cy="264474"/>
          </a:xfrm>
          <a:prstGeom prst="roundRect">
            <a:avLst>
              <a:gd name="adj" fmla="val 16667"/>
            </a:avLst>
          </a:prstGeom>
          <a:solidFill>
            <a:srgbClr val="FFFF00">
              <a:alpha val="52000"/>
            </a:srgbClr>
          </a:solidFill>
          <a:ln w="1143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24" name="Shape 722"/>
          <p:cNvSpPr txBox="1"/>
          <p:nvPr/>
        </p:nvSpPr>
        <p:spPr>
          <a:xfrm>
            <a:off x="514074" y="2153242"/>
            <a:ext cx="3769894" cy="3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t" anchorCtr="0">
            <a:noAutofit/>
          </a:bodyPr>
          <a:lstStyle/>
          <a:p>
            <a:r>
              <a:rPr lang="zh-TW" sz="1300" b="1" dirty="0" smtClean="0">
                <a:solidFill>
                  <a:schemeClr val="tx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T</a:t>
            </a:r>
            <a:r>
              <a:rPr lang="en-US" altLang="zh-TW" sz="1300" b="1" dirty="0" smtClean="0">
                <a:solidFill>
                  <a:schemeClr val="tx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S-x77</a:t>
            </a:r>
            <a:r>
              <a:rPr lang="zh-TW" altLang="en-US" sz="1300" b="1" dirty="0" smtClean="0">
                <a:solidFill>
                  <a:schemeClr val="tx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系列 </a:t>
            </a:r>
            <a:r>
              <a:rPr lang="en-US" altLang="zh-TW" sz="1300" b="1" dirty="0" err="1" smtClean="0">
                <a:solidFill>
                  <a:schemeClr val="tx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PCIe</a:t>
            </a:r>
            <a:r>
              <a:rPr lang="en-US" altLang="zh-TW" sz="1300" b="1" dirty="0" smtClean="0">
                <a:solidFill>
                  <a:schemeClr val="tx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slot 1 </a:t>
            </a:r>
          </a:p>
          <a:p>
            <a:r>
              <a:rPr lang="zh-TW" sz="1300" b="1" dirty="0" smtClean="0">
                <a:solidFill>
                  <a:schemeClr val="tx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使用</a:t>
            </a:r>
            <a:r>
              <a:rPr lang="zh-TW" sz="1300" b="1" dirty="0">
                <a:solidFill>
                  <a:schemeClr val="tx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全高 (Full height) </a:t>
            </a:r>
            <a:r>
              <a:rPr lang="zh-TW" altLang="en-US" sz="1300" b="1" dirty="0" smtClean="0">
                <a:solidFill>
                  <a:schemeClr val="tx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擋</a:t>
            </a:r>
            <a:r>
              <a:rPr lang="zh-TW" sz="1300" b="1" dirty="0" smtClean="0">
                <a:solidFill>
                  <a:schemeClr val="tx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板</a:t>
            </a:r>
            <a:endParaRPr sz="1300" b="1" dirty="0">
              <a:solidFill>
                <a:schemeClr val="tx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Shape 728"/>
          <p:cNvSpPr txBox="1"/>
          <p:nvPr/>
        </p:nvSpPr>
        <p:spPr>
          <a:xfrm>
            <a:off x="611561" y="1520814"/>
            <a:ext cx="3024336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7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確認 </a:t>
            </a:r>
            <a:r>
              <a:rPr lang="en-US" altLang="zh-TW" sz="17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lang="zh-TW" altLang="en-US" sz="17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</a:t>
            </a:r>
            <a:r>
              <a:rPr lang="zh-TW" altLang="en-US" sz="17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的擋板</a:t>
            </a:r>
            <a:r>
              <a:rPr lang="zh-TW" altLang="en-US" sz="17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類型</a:t>
            </a:r>
            <a:endParaRPr sz="1700" b="1" dirty="0">
              <a:solidFill>
                <a:srgbClr val="F8B00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" name="Shape 179"/>
          <p:cNvSpPr/>
          <p:nvPr/>
        </p:nvSpPr>
        <p:spPr>
          <a:xfrm>
            <a:off x="3943384" y="1491630"/>
            <a:ext cx="1728192" cy="392856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27" name="矩形 26"/>
          <p:cNvSpPr/>
          <p:nvPr/>
        </p:nvSpPr>
        <p:spPr>
          <a:xfrm>
            <a:off x="3563888" y="1419622"/>
            <a:ext cx="379496" cy="3794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Arial" pitchFamily="34" charset="0"/>
                <a:cs typeface="Arial" pitchFamily="34" charset="0"/>
              </a:rPr>
              <a:t>2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Shape 728"/>
          <p:cNvSpPr txBox="1"/>
          <p:nvPr/>
        </p:nvSpPr>
        <p:spPr>
          <a:xfrm>
            <a:off x="3871376" y="1520814"/>
            <a:ext cx="1585264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7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更換網卡擋板</a:t>
            </a:r>
            <a:endParaRPr lang="zh-TW" altLang="en-US" sz="17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7" name="Shape 179"/>
          <p:cNvSpPr/>
          <p:nvPr/>
        </p:nvSpPr>
        <p:spPr>
          <a:xfrm>
            <a:off x="6212143" y="1491630"/>
            <a:ext cx="2824352" cy="392856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38" name="矩形 37"/>
          <p:cNvSpPr/>
          <p:nvPr/>
        </p:nvSpPr>
        <p:spPr>
          <a:xfrm>
            <a:off x="5832647" y="1419622"/>
            <a:ext cx="379496" cy="3794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Arial" pitchFamily="34" charset="0"/>
                <a:cs typeface="Arial" pitchFamily="34" charset="0"/>
              </a:rPr>
              <a:t>3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Shape 728"/>
          <p:cNvSpPr txBox="1"/>
          <p:nvPr/>
        </p:nvSpPr>
        <p:spPr>
          <a:xfrm>
            <a:off x="6192688" y="1520814"/>
            <a:ext cx="3059832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7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安裝 </a:t>
            </a:r>
            <a:r>
              <a:rPr lang="en-US" altLang="zh-TW" sz="17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QXG-10G1T </a:t>
            </a:r>
            <a:r>
              <a:rPr lang="zh-TW" altLang="en-US" sz="17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 </a:t>
            </a:r>
            <a:r>
              <a:rPr lang="en-US" altLang="zh-TW" sz="17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endParaRPr lang="en-US" altLang="zh-TW" sz="17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2" name="Picture 2" descr="C:\Users\user\Desktop\21_PPT對稿QNAP AQC107 10G網卡\_DSC15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3491881" y="3507854"/>
            <a:ext cx="2112641" cy="519358"/>
          </a:xfrm>
          <a:prstGeom prst="rect">
            <a:avLst/>
          </a:prstGeom>
          <a:noFill/>
        </p:spPr>
      </p:pic>
      <p:pic>
        <p:nvPicPr>
          <p:cNvPr id="43" name="Picture 3" descr="C:\Users\user\Desktop\21_PPT對稿QNAP AQC107 10G網卡\_DSC1541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851920" y="2499742"/>
            <a:ext cx="1581169" cy="988231"/>
          </a:xfrm>
          <a:prstGeom prst="rect">
            <a:avLst/>
          </a:prstGeom>
          <a:noFill/>
        </p:spPr>
      </p:pic>
      <p:pic>
        <p:nvPicPr>
          <p:cNvPr id="44" name="Shape 716"/>
          <p:cNvPicPr preferRelativeResize="0"/>
          <p:nvPr/>
        </p:nvPicPr>
        <p:blipFill>
          <a:blip r:embed="rId6" cstate="print"/>
          <a:srcRect l="11758" t="26456" r="55908" b="66930"/>
          <a:stretch>
            <a:fillRect/>
          </a:stretch>
        </p:blipFill>
        <p:spPr>
          <a:xfrm rot="10800000">
            <a:off x="7045717" y="3125324"/>
            <a:ext cx="1571636" cy="21431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Shape 721"/>
          <p:cNvSpPr/>
          <p:nvPr/>
        </p:nvSpPr>
        <p:spPr>
          <a:xfrm>
            <a:off x="7020272" y="3099364"/>
            <a:ext cx="1804915" cy="264474"/>
          </a:xfrm>
          <a:prstGeom prst="roundRect">
            <a:avLst>
              <a:gd name="adj" fmla="val 16667"/>
            </a:avLst>
          </a:prstGeom>
          <a:solidFill>
            <a:srgbClr val="FFFF00">
              <a:alpha val="52000"/>
            </a:srgbClr>
          </a:solidFill>
          <a:ln w="1143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mtClean="0"/>
              <a:t>直接透過 </a:t>
            </a:r>
            <a:r>
              <a:rPr lang="en-US" altLang="zh-TW" smtClean="0"/>
              <a:t>QXG-10G1T </a:t>
            </a:r>
            <a:r>
              <a:rPr lang="zh-TW" altLang="en-US" smtClean="0"/>
              <a:t>連接 </a:t>
            </a:r>
            <a:r>
              <a:rPr lang="en-US" altLang="zh-TW" smtClean="0"/>
              <a:t>PC </a:t>
            </a:r>
            <a:r>
              <a:rPr lang="zh-TW" altLang="en-US" smtClean="0"/>
              <a:t>與 </a:t>
            </a:r>
            <a:r>
              <a:rPr lang="en-US" altLang="zh-TW" smtClean="0"/>
              <a:t>NAS</a:t>
            </a:r>
            <a:endParaRPr lang="en-US" dirty="0"/>
          </a:p>
        </p:txBody>
      </p:sp>
      <p:sp>
        <p:nvSpPr>
          <p:cNvPr id="12" name="Shape 179"/>
          <p:cNvSpPr/>
          <p:nvPr/>
        </p:nvSpPr>
        <p:spPr>
          <a:xfrm>
            <a:off x="971600" y="1462446"/>
            <a:ext cx="3096344" cy="392856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13" name="矩形 12"/>
          <p:cNvSpPr/>
          <p:nvPr/>
        </p:nvSpPr>
        <p:spPr>
          <a:xfrm>
            <a:off x="592104" y="1390438"/>
            <a:ext cx="379496" cy="3794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latin typeface="Arial" pitchFamily="34" charset="0"/>
                <a:cs typeface="Arial" pitchFamily="34" charset="0"/>
              </a:rPr>
              <a:t>1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hape 728"/>
          <p:cNvSpPr txBox="1"/>
          <p:nvPr/>
        </p:nvSpPr>
        <p:spPr>
          <a:xfrm>
            <a:off x="1042520" y="1491630"/>
            <a:ext cx="2737392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7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變更 </a:t>
            </a:r>
            <a:r>
              <a:rPr lang="en-US" altLang="zh-TW" sz="17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QXG-10G1T IP</a:t>
            </a:r>
            <a:r>
              <a:rPr lang="zh-TW" altLang="en-US" sz="17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位址</a:t>
            </a:r>
            <a:endParaRPr lang="zh-TW" altLang="en-US" sz="17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" name="Shape 179"/>
          <p:cNvSpPr/>
          <p:nvPr/>
        </p:nvSpPr>
        <p:spPr>
          <a:xfrm>
            <a:off x="4989552" y="1462446"/>
            <a:ext cx="1728192" cy="392856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16" name="矩形 15"/>
          <p:cNvSpPr/>
          <p:nvPr/>
        </p:nvSpPr>
        <p:spPr>
          <a:xfrm>
            <a:off x="4610056" y="1390438"/>
            <a:ext cx="379496" cy="3794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latin typeface="Arial" pitchFamily="34" charset="0"/>
                <a:cs typeface="Arial" pitchFamily="34" charset="0"/>
              </a:rPr>
              <a:t>2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Shape 728"/>
          <p:cNvSpPr txBox="1"/>
          <p:nvPr/>
        </p:nvSpPr>
        <p:spPr>
          <a:xfrm>
            <a:off x="4960252" y="1491630"/>
            <a:ext cx="1843996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7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開啟</a:t>
            </a:r>
            <a:r>
              <a:rPr lang="en-US" altLang="zh-TW" sz="1700" b="1" dirty="0" err="1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Qfinder</a:t>
            </a:r>
            <a:r>
              <a:rPr lang="en-US" altLang="zh-TW" sz="17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Pro</a:t>
            </a:r>
            <a:endParaRPr lang="zh-TW" altLang="en-US" sz="17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" name="Picture 2" descr="D:\Users\Joan Hsieh\Desktop\DL.JPG"/>
          <p:cNvPicPr>
            <a:picLocks noChangeAspect="1" noChangeArrowheads="1"/>
          </p:cNvPicPr>
          <p:nvPr/>
        </p:nvPicPr>
        <p:blipFill>
          <a:blip r:embed="rId3" cstate="print"/>
          <a:srcRect l="4869" t="33220" r="48221" b="15083"/>
          <a:stretch>
            <a:fillRect/>
          </a:stretch>
        </p:blipFill>
        <p:spPr bwMode="auto">
          <a:xfrm>
            <a:off x="539552" y="1995686"/>
            <a:ext cx="3672408" cy="3147814"/>
          </a:xfrm>
          <a:prstGeom prst="rect">
            <a:avLst/>
          </a:prstGeom>
          <a:noFill/>
        </p:spPr>
      </p:pic>
      <p:pic>
        <p:nvPicPr>
          <p:cNvPr id="2" name="圖片 1" descr="DL_F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734"/>
          <a:stretch/>
        </p:blipFill>
        <p:spPr>
          <a:xfrm>
            <a:off x="4860032" y="1995686"/>
            <a:ext cx="4076700" cy="188490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1_PPT對稿QNAP AQC107 10G網卡\1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21904" y="987574"/>
            <a:ext cx="5641010" cy="4176464"/>
          </a:xfrm>
          <a:prstGeom prst="rect">
            <a:avLst/>
          </a:prstGeom>
          <a:noFill/>
        </p:spPr>
      </p:pic>
      <p:sp>
        <p:nvSpPr>
          <p:cNvPr id="721" name="Shape 7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>
              <a:lnSpc>
                <a:spcPct val="80000"/>
              </a:lnSpc>
              <a:buSzPts val="4800"/>
            </a:pPr>
            <a:r>
              <a:rPr lang="zh-TW" altLang="en-US" sz="3600" dirty="0"/>
              <a:t>來吧！傳</a:t>
            </a:r>
            <a:r>
              <a:rPr lang="zh-TW" altLang="en-US" sz="3600" dirty="0" smtClean="0"/>
              <a:t>輸 </a:t>
            </a:r>
            <a:r>
              <a:rPr lang="en-US" altLang="zh-TW" sz="3600" dirty="0" smtClean="0"/>
              <a:t>10GB </a:t>
            </a:r>
            <a:r>
              <a:rPr lang="zh-TW" altLang="en-US" sz="3600" dirty="0"/>
              <a:t>檔</a:t>
            </a:r>
            <a:r>
              <a:rPr lang="zh-TW" altLang="en-US" sz="3600" dirty="0" smtClean="0"/>
              <a:t>案效</a:t>
            </a:r>
            <a:r>
              <a:rPr lang="zh-TW" altLang="en-US" sz="3600" dirty="0"/>
              <a:t>能實戰</a:t>
            </a:r>
            <a:endParaRPr dirty="0"/>
          </a:p>
        </p:txBody>
      </p:sp>
      <p:sp>
        <p:nvSpPr>
          <p:cNvPr id="722" name="Shape 722"/>
          <p:cNvSpPr/>
          <p:nvPr/>
        </p:nvSpPr>
        <p:spPr>
          <a:xfrm>
            <a:off x="2843358" y="1545636"/>
            <a:ext cx="2430903" cy="2826450"/>
          </a:xfrm>
          <a:prstGeom prst="roundRect">
            <a:avLst>
              <a:gd name="adj" fmla="val 6559"/>
            </a:avLst>
          </a:prstGeom>
          <a:solidFill>
            <a:schemeClr val="accent1">
              <a:lumMod val="60000"/>
              <a:lumOff val="40000"/>
              <a:alpha val="29803"/>
            </a:schemeClr>
          </a:soli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sz="1400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24" name="Shape 724"/>
          <p:cNvSpPr txBox="1"/>
          <p:nvPr/>
        </p:nvSpPr>
        <p:spPr>
          <a:xfrm>
            <a:off x="2890203" y="1902921"/>
            <a:ext cx="2276018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en-US" altLang="zh-TW" sz="1400" b="1" dirty="0">
                <a:solidFill>
                  <a:schemeClr val="tx2">
                    <a:lumMod val="50000"/>
                  </a:schemeClr>
                </a:solidFill>
              </a:rPr>
              <a:t>(1 x 10GbE)</a:t>
            </a:r>
            <a:endParaRPr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725" name="Shape 725"/>
          <p:cNvCxnSpPr/>
          <p:nvPr/>
        </p:nvCxnSpPr>
        <p:spPr>
          <a:xfrm flipV="1">
            <a:off x="574515" y="2369525"/>
            <a:ext cx="5131907" cy="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9" name="Shape 729"/>
          <p:cNvSpPr txBox="1"/>
          <p:nvPr/>
        </p:nvSpPr>
        <p:spPr>
          <a:xfrm>
            <a:off x="3328134" y="1585761"/>
            <a:ext cx="1573610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en-US" altLang="zh-TW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QXG-10G1T</a:t>
            </a:r>
            <a:endParaRPr sz="1400" b="1" dirty="0">
              <a:solidFill>
                <a:srgbClr val="7F7F7F"/>
              </a:solidFill>
            </a:endParaRPr>
          </a:p>
        </p:txBody>
      </p:sp>
      <p:sp>
        <p:nvSpPr>
          <p:cNvPr id="730" name="Shape 730"/>
          <p:cNvSpPr txBox="1"/>
          <p:nvPr/>
        </p:nvSpPr>
        <p:spPr>
          <a:xfrm>
            <a:off x="3192314" y="4062613"/>
            <a:ext cx="846445" cy="41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zh-TW" sz="11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Download</a:t>
            </a:r>
            <a:endParaRPr lang="zh-TW" sz="11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1" name="Shape 731"/>
          <p:cNvSpPr txBox="1"/>
          <p:nvPr/>
        </p:nvSpPr>
        <p:spPr>
          <a:xfrm>
            <a:off x="4130685" y="4062613"/>
            <a:ext cx="657396" cy="41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zh-TW" sz="11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Upload</a:t>
            </a:r>
            <a:endParaRPr lang="zh-TW" sz="11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2" name="Shape 732"/>
          <p:cNvSpPr/>
          <p:nvPr/>
        </p:nvSpPr>
        <p:spPr>
          <a:xfrm>
            <a:off x="395536" y="4527624"/>
            <a:ext cx="4047989" cy="708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700" rIns="91418" bIns="45700" anchor="t" anchorCtr="0">
            <a:noAutofit/>
          </a:bodyPr>
          <a:lstStyle/>
          <a:p>
            <a:r>
              <a:rPr lang="zh-TW" altLang="en-US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測試於 </a:t>
            </a:r>
            <a:r>
              <a:rPr lang="en-US" altLang="zh-TW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QNAP </a:t>
            </a:r>
            <a:r>
              <a:rPr lang="zh-TW" altLang="en-US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實驗室，數據會因實際環境而有所不同。</a:t>
            </a:r>
            <a:r>
              <a:rPr lang="zh-TW" alt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/>
            </a:r>
            <a:br>
              <a:rPr lang="zh-TW" alt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</a:br>
            <a:r>
              <a:rPr lang="zh-TW" altLang="en-US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測試環境：</a:t>
            </a:r>
            <a:r>
              <a:rPr lang="zh-TW" altLang="en-US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/>
            </a:r>
            <a:br>
              <a:rPr lang="zh-TW" altLang="en-US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</a:br>
            <a:r>
              <a:rPr lang="en-US" altLang="zh-TW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NAS operating system: QTS </a:t>
            </a:r>
            <a:r>
              <a:rPr lang="en-US" altLang="zh-TW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4.3.4</a:t>
            </a:r>
            <a:endParaRPr sz="700" dirty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Volume type: </a:t>
            </a:r>
            <a:r>
              <a:rPr lang="en-US" altLang="zh-TW" sz="700" dirty="0" smtClean="0"/>
              <a:t>RAID 5 w/ 8 x  Intel SSDSC2BB240G4 SSD</a:t>
            </a:r>
            <a:endParaRPr lang="en-US" altLang="zh-TW" sz="700" dirty="0"/>
          </a:p>
        </p:txBody>
      </p:sp>
      <p:sp>
        <p:nvSpPr>
          <p:cNvPr id="733" name="Shape 733"/>
          <p:cNvSpPr/>
          <p:nvPr/>
        </p:nvSpPr>
        <p:spPr>
          <a:xfrm>
            <a:off x="3145945" y="4670499"/>
            <a:ext cx="2975718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700" rIns="91418" bIns="45700" anchor="t" anchorCtr="0">
            <a:noAutofit/>
          </a:bodyPr>
          <a:lstStyle/>
          <a:p>
            <a:r>
              <a:rPr lang="en-US" altLang="zh-TW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Client PC:</a:t>
            </a:r>
            <a:r>
              <a:rPr lang="zh-TW" alt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/>
            </a:r>
            <a:br>
              <a:rPr lang="zh-TW" alt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</a:br>
            <a:r>
              <a:rPr lang="en-US" altLang="zh-TW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Intel® Core™ i7-4770 3.40GHz CPU; 16GB RAM; Intel 10GbE NIC ; Windows® 10 64-bit; 10GB file transfer by Robocopy</a:t>
            </a:r>
            <a:endParaRPr sz="700" dirty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34" name="Shape 734"/>
          <p:cNvSpPr txBox="1"/>
          <p:nvPr/>
        </p:nvSpPr>
        <p:spPr>
          <a:xfrm>
            <a:off x="574515" y="1965374"/>
            <a:ext cx="2275793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en-US" altLang="zh-TW" sz="1400" b="1" dirty="0">
                <a:solidFill>
                  <a:schemeClr val="tx2">
                    <a:lumMod val="50000"/>
                  </a:schemeClr>
                </a:solidFill>
                <a:sym typeface="Arial"/>
              </a:rPr>
              <a:t>(1 x </a:t>
            </a:r>
            <a:r>
              <a:rPr lang="en-US" altLang="zh-TW" sz="1400" b="1" dirty="0" err="1">
                <a:solidFill>
                  <a:schemeClr val="tx2">
                    <a:lumMod val="50000"/>
                  </a:schemeClr>
                </a:solidFill>
                <a:sym typeface="Arial"/>
              </a:rPr>
              <a:t>GbE</a:t>
            </a:r>
            <a:r>
              <a:rPr lang="en-US" altLang="zh-TW" sz="1400" b="1" dirty="0" smtClean="0">
                <a:solidFill>
                  <a:schemeClr val="tx2">
                    <a:lumMod val="50000"/>
                  </a:schemeClr>
                </a:solidFill>
                <a:sym typeface="Arial"/>
              </a:rPr>
              <a:t>)</a:t>
            </a:r>
            <a:endParaRPr lang="en-US" altLang="zh-TW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35" name="Shape 735"/>
          <p:cNvSpPr/>
          <p:nvPr/>
        </p:nvSpPr>
        <p:spPr>
          <a:xfrm>
            <a:off x="1202279" y="3493416"/>
            <a:ext cx="460892" cy="5016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sz="1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Shape 736"/>
          <p:cNvSpPr/>
          <p:nvPr/>
        </p:nvSpPr>
        <p:spPr>
          <a:xfrm>
            <a:off x="1941260" y="3537185"/>
            <a:ext cx="448450" cy="44774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sz="1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Shape 737"/>
          <p:cNvSpPr txBox="1"/>
          <p:nvPr/>
        </p:nvSpPr>
        <p:spPr>
          <a:xfrm>
            <a:off x="987220" y="4085807"/>
            <a:ext cx="876529" cy="41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zh-TW" sz="11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Download</a:t>
            </a:r>
            <a:endParaRPr sz="1100" b="1" dirty="0">
              <a:solidFill>
                <a:schemeClr val="tx2">
                  <a:lumMod val="50000"/>
                </a:schemeClr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738" name="Shape 738"/>
          <p:cNvSpPr txBox="1"/>
          <p:nvPr/>
        </p:nvSpPr>
        <p:spPr>
          <a:xfrm>
            <a:off x="1816977" y="4085807"/>
            <a:ext cx="736372" cy="41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zh-TW" sz="11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Upload</a:t>
            </a:r>
            <a:endParaRPr lang="zh-TW" sz="11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2" name="Shape 742"/>
          <p:cNvSpPr txBox="1"/>
          <p:nvPr/>
        </p:nvSpPr>
        <p:spPr>
          <a:xfrm>
            <a:off x="1235821" y="3533299"/>
            <a:ext cx="486181" cy="29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113</a:t>
            </a:r>
            <a:endParaRPr sz="12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Shape 743"/>
          <p:cNvSpPr txBox="1"/>
          <p:nvPr/>
        </p:nvSpPr>
        <p:spPr>
          <a:xfrm>
            <a:off x="1965972" y="3587305"/>
            <a:ext cx="486181" cy="29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112</a:t>
            </a:r>
            <a:endParaRPr sz="12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Shape 748"/>
          <p:cNvSpPr txBox="1"/>
          <p:nvPr/>
        </p:nvSpPr>
        <p:spPr>
          <a:xfrm>
            <a:off x="7409496" y="4659982"/>
            <a:ext cx="648072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n-US" altLang="zh-TW" sz="1000" b="1" dirty="0" smtClean="0"/>
              <a:t>TS-1277</a:t>
            </a:r>
            <a:endParaRPr sz="1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" name="Shape 725"/>
          <p:cNvCxnSpPr/>
          <p:nvPr/>
        </p:nvCxnSpPr>
        <p:spPr>
          <a:xfrm flipV="1">
            <a:off x="574515" y="3176668"/>
            <a:ext cx="5131907" cy="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Shape 725"/>
          <p:cNvCxnSpPr/>
          <p:nvPr/>
        </p:nvCxnSpPr>
        <p:spPr>
          <a:xfrm flipV="1">
            <a:off x="574515" y="3989702"/>
            <a:ext cx="5131907" cy="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7" name="Shape 727"/>
          <p:cNvSpPr/>
          <p:nvPr/>
        </p:nvSpPr>
        <p:spPr>
          <a:xfrm>
            <a:off x="3382276" y="2280327"/>
            <a:ext cx="453746" cy="17091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sz="1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Shape 728"/>
          <p:cNvSpPr/>
          <p:nvPr/>
        </p:nvSpPr>
        <p:spPr>
          <a:xfrm>
            <a:off x="4226155" y="2226323"/>
            <a:ext cx="466456" cy="176338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sz="1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Shape 744"/>
          <p:cNvSpPr txBox="1"/>
          <p:nvPr/>
        </p:nvSpPr>
        <p:spPr>
          <a:xfrm>
            <a:off x="3353864" y="2369525"/>
            <a:ext cx="486181" cy="29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1056</a:t>
            </a:r>
            <a:endParaRPr sz="12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Shape 745"/>
          <p:cNvSpPr txBox="1"/>
          <p:nvPr/>
        </p:nvSpPr>
        <p:spPr>
          <a:xfrm>
            <a:off x="4217164" y="2315519"/>
            <a:ext cx="486181" cy="29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1175</a:t>
            </a:r>
            <a:endParaRPr sz="12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Shape 395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6300191" y="2977265"/>
            <a:ext cx="2894741" cy="1809063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圓角矩形 38"/>
          <p:cNvSpPr/>
          <p:nvPr/>
        </p:nvSpPr>
        <p:spPr>
          <a:xfrm>
            <a:off x="7133295" y="2882222"/>
            <a:ext cx="1566582" cy="32403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zh-TW" altLang="en-US"/>
          </a:p>
        </p:txBody>
      </p:sp>
      <p:sp>
        <p:nvSpPr>
          <p:cNvPr id="747" name="Shape 747"/>
          <p:cNvSpPr txBox="1"/>
          <p:nvPr/>
        </p:nvSpPr>
        <p:spPr>
          <a:xfrm>
            <a:off x="7349375" y="2860922"/>
            <a:ext cx="1259901" cy="42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n-US" altLang="zh-TW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Windows PC </a:t>
            </a:r>
            <a:r>
              <a:rPr lang="zh-TW" altLang="en-US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安裝 </a:t>
            </a:r>
            <a:endParaRPr lang="en-US" altLang="zh-TW" sz="1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Clr>
                <a:srgbClr val="000000"/>
              </a:buClr>
              <a:buSzPts val="1300"/>
            </a:pPr>
            <a:r>
              <a:rPr lang="en-US" altLang="zh-TW" sz="1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QXG</a:t>
            </a:r>
            <a:r>
              <a:rPr lang="en-US" altLang="zh-TW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-10G1T </a:t>
            </a:r>
            <a:endParaRPr sz="1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12290" name="Picture 2" descr="C:\Users\user\Desktop\21_PPT對稿QNAP AQC107 10G網卡\1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2428874"/>
            <a:ext cx="1027311" cy="1107665"/>
          </a:xfrm>
          <a:prstGeom prst="rect">
            <a:avLst/>
          </a:prstGeom>
          <a:noFill/>
        </p:spPr>
      </p:pic>
      <p:sp>
        <p:nvSpPr>
          <p:cNvPr id="30" name="Shape 734"/>
          <p:cNvSpPr txBox="1"/>
          <p:nvPr/>
        </p:nvSpPr>
        <p:spPr>
          <a:xfrm>
            <a:off x="467544" y="3724230"/>
            <a:ext cx="68122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en-US" altLang="zh-TW" sz="1400" b="1" dirty="0" smtClean="0">
                <a:solidFill>
                  <a:schemeClr val="tx2">
                    <a:lumMod val="50000"/>
                  </a:schemeClr>
                </a:solidFill>
                <a:sym typeface="Arial"/>
              </a:rPr>
              <a:t>MB/s</a:t>
            </a:r>
            <a:endParaRPr lang="en-US" altLang="zh-TW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Shape 788" descr="螢幕快照 2018-01-24 下午7.38.53.png"/>
          <p:cNvPicPr preferRelativeResize="0"/>
          <p:nvPr/>
        </p:nvPicPr>
        <p:blipFill rotWithShape="1">
          <a:blip r:embed="rId3" cstate="print">
            <a:alphaModFix/>
          </a:blip>
          <a:srcRect l="23966" t="31523" r="2063" b="14498"/>
          <a:stretch/>
        </p:blipFill>
        <p:spPr>
          <a:xfrm>
            <a:off x="467544" y="1851670"/>
            <a:ext cx="4677563" cy="1599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Shape 789" descr="螢幕快照 2018-01-24 下午7.31.10.png"/>
          <p:cNvPicPr preferRelativeResize="0"/>
          <p:nvPr/>
        </p:nvPicPr>
        <p:blipFill rotWithShape="1">
          <a:blip r:embed="rId4" cstate="print">
            <a:alphaModFix/>
          </a:blip>
          <a:srcRect l="25553" t="68009" r="5457" b="18678"/>
          <a:stretch/>
        </p:blipFill>
        <p:spPr>
          <a:xfrm>
            <a:off x="323528" y="4176785"/>
            <a:ext cx="4968552" cy="555205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Shape 790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ym typeface="Microsoft JhengHei"/>
              </a:rPr>
              <a:t>輕鬆透過網路與虛擬交換器管理多張網卡</a:t>
            </a:r>
            <a:endParaRPr lang="zh-TW" altLang="en-US" dirty="0">
              <a:sym typeface="Microsoft JhengHei"/>
            </a:endParaRPr>
          </a:p>
        </p:txBody>
      </p:sp>
      <p:pic>
        <p:nvPicPr>
          <p:cNvPr id="791" name="Shape 791"/>
          <p:cNvPicPr preferRelativeResize="0"/>
          <p:nvPr/>
        </p:nvPicPr>
        <p:blipFill>
          <a:blip r:embed="rId5" cstate="print">
            <a:alphaModFix/>
          </a:blip>
          <a:srcRect b="41488"/>
          <a:stretch>
            <a:fillRect/>
          </a:stretch>
        </p:blipFill>
        <p:spPr>
          <a:xfrm>
            <a:off x="4860032" y="2715766"/>
            <a:ext cx="4520384" cy="165618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179"/>
          <p:cNvSpPr/>
          <p:nvPr/>
        </p:nvSpPr>
        <p:spPr>
          <a:xfrm>
            <a:off x="683568" y="1318430"/>
            <a:ext cx="3960440" cy="392856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27" name="矩形 26"/>
          <p:cNvSpPr/>
          <p:nvPr/>
        </p:nvSpPr>
        <p:spPr>
          <a:xfrm>
            <a:off x="304072" y="1246422"/>
            <a:ext cx="379496" cy="3794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Arial" pitchFamily="34" charset="0"/>
                <a:cs typeface="Arial" pitchFamily="34" charset="0"/>
              </a:rPr>
              <a:t>1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Shape 728"/>
          <p:cNvSpPr txBox="1"/>
          <p:nvPr/>
        </p:nvSpPr>
        <p:spPr>
          <a:xfrm>
            <a:off x="683568" y="1347614"/>
            <a:ext cx="4373031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7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開啟</a:t>
            </a:r>
            <a:r>
              <a:rPr lang="zh-TW" altLang="en-US" sz="1700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網路與虛擬交換器</a:t>
            </a:r>
            <a:r>
              <a:rPr lang="zh-TW" altLang="en-US" sz="17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可總覽目前設定 </a:t>
            </a:r>
            <a:endParaRPr lang="zh-TW" altLang="en-US" sz="17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" name="Shape 179"/>
          <p:cNvSpPr/>
          <p:nvPr/>
        </p:nvSpPr>
        <p:spPr>
          <a:xfrm>
            <a:off x="683568" y="3633734"/>
            <a:ext cx="3960440" cy="392856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30" name="矩形 29"/>
          <p:cNvSpPr/>
          <p:nvPr/>
        </p:nvSpPr>
        <p:spPr>
          <a:xfrm>
            <a:off x="304072" y="3561726"/>
            <a:ext cx="379496" cy="3794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Arial" pitchFamily="34" charset="0"/>
                <a:cs typeface="Arial" pitchFamily="34" charset="0"/>
              </a:rPr>
              <a:t>2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Shape 728"/>
          <p:cNvSpPr txBox="1"/>
          <p:nvPr/>
        </p:nvSpPr>
        <p:spPr>
          <a:xfrm>
            <a:off x="683568" y="3662918"/>
            <a:ext cx="4373031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7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lang="zh-TW" altLang="en-US" sz="1700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網路介面卡</a:t>
            </a:r>
            <a:r>
              <a:rPr lang="zh-TW" altLang="en-US" sz="17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即可針對介面卡設定 </a:t>
            </a:r>
          </a:p>
        </p:txBody>
      </p:sp>
      <p:sp>
        <p:nvSpPr>
          <p:cNvPr id="32" name="Shape 721"/>
          <p:cNvSpPr/>
          <p:nvPr/>
        </p:nvSpPr>
        <p:spPr>
          <a:xfrm>
            <a:off x="5580112" y="3075806"/>
            <a:ext cx="1740381" cy="264474"/>
          </a:xfrm>
          <a:prstGeom prst="roundRect">
            <a:avLst>
              <a:gd name="adj" fmla="val 16667"/>
            </a:avLst>
          </a:prstGeom>
          <a:solidFill>
            <a:srgbClr val="FFFF00">
              <a:alpha val="52000"/>
            </a:srgbClr>
          </a:solidFill>
          <a:ln w="1143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33" name="Shape 721"/>
          <p:cNvSpPr/>
          <p:nvPr/>
        </p:nvSpPr>
        <p:spPr>
          <a:xfrm>
            <a:off x="5580112" y="3373599"/>
            <a:ext cx="1740381" cy="264474"/>
          </a:xfrm>
          <a:prstGeom prst="roundRect">
            <a:avLst>
              <a:gd name="adj" fmla="val 16667"/>
            </a:avLst>
          </a:prstGeom>
          <a:solidFill>
            <a:srgbClr val="FFFF00">
              <a:alpha val="52000"/>
            </a:srgbClr>
          </a:solidFill>
          <a:ln w="1143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35" name="矩形圖說文字 34"/>
          <p:cNvSpPr/>
          <p:nvPr/>
        </p:nvSpPr>
        <p:spPr>
          <a:xfrm>
            <a:off x="6300192" y="1491630"/>
            <a:ext cx="2016224" cy="1224136"/>
          </a:xfrm>
          <a:prstGeom prst="wedgeRectCallout">
            <a:avLst>
              <a:gd name="adj1" fmla="val -47852"/>
              <a:gd name="adj2" fmla="val 8588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338" name="Picture 2" descr="C:\Users\user\Desktop\21_PPT對稿QNAP AQC107 10G網卡\_DSC1587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855614" y="1504726"/>
            <a:ext cx="2185300" cy="1365812"/>
          </a:xfrm>
          <a:prstGeom prst="rect">
            <a:avLst/>
          </a:prstGeom>
          <a:noFill/>
        </p:spPr>
      </p:pic>
      <p:sp>
        <p:nvSpPr>
          <p:cNvPr id="36" name="Shape 728"/>
          <p:cNvSpPr txBox="1"/>
          <p:nvPr/>
        </p:nvSpPr>
        <p:spPr>
          <a:xfrm>
            <a:off x="7586608" y="1871126"/>
            <a:ext cx="1152128" cy="34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X2</a:t>
            </a:r>
            <a:endParaRPr lang="zh-TW" altLang="en-US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hape 838"/>
          <p:cNvCxnSpPr/>
          <p:nvPr/>
        </p:nvCxnSpPr>
        <p:spPr>
          <a:xfrm flipV="1">
            <a:off x="5943155" y="2337799"/>
            <a:ext cx="1970514" cy="864090"/>
          </a:xfrm>
          <a:prstGeom prst="bentConnector3">
            <a:avLst>
              <a:gd name="adj1" fmla="val -83782"/>
            </a:avLst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" name="剪去單一角落矩形 68"/>
          <p:cNvSpPr/>
          <p:nvPr/>
        </p:nvSpPr>
        <p:spPr>
          <a:xfrm>
            <a:off x="0" y="2067694"/>
            <a:ext cx="3278859" cy="2016224"/>
          </a:xfrm>
          <a:prstGeom prst="snip1Rect">
            <a:avLst>
              <a:gd name="adj" fmla="val 23422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14" name="Shape 814"/>
          <p:cNvPicPr preferRelativeResize="0"/>
          <p:nvPr/>
        </p:nvPicPr>
        <p:blipFill rotWithShape="1">
          <a:blip r:embed="rId3" cstate="print">
            <a:alphaModFix/>
          </a:blip>
          <a:srcRect r="73872"/>
          <a:stretch/>
        </p:blipFill>
        <p:spPr>
          <a:xfrm>
            <a:off x="7513538" y="3353905"/>
            <a:ext cx="992721" cy="946037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Shape 816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39653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r>
              <a:rPr lang="zh-TW" spc="-150" dirty="0"/>
              <a:t>還可以</a:t>
            </a:r>
            <a:r>
              <a:rPr lang="zh-TW" altLang="en-US" spc="-150" dirty="0"/>
              <a:t>搭配 </a:t>
            </a:r>
            <a:r>
              <a:rPr lang="en-US" altLang="zh-TW" spc="-150" dirty="0"/>
              <a:t>Port </a:t>
            </a:r>
            <a:r>
              <a:rPr lang="en-US" altLang="zh-TW" spc="-150" dirty="0" err="1"/>
              <a:t>Trunking</a:t>
            </a:r>
            <a:r>
              <a:rPr lang="en-US" altLang="zh-TW" spc="-150" dirty="0"/>
              <a:t> </a:t>
            </a:r>
            <a:r>
              <a:rPr lang="zh-TW" altLang="en-US" spc="-150" dirty="0"/>
              <a:t>提升傳輸安全</a:t>
            </a:r>
            <a:endParaRPr spc="-150" dirty="0"/>
          </a:p>
        </p:txBody>
      </p:sp>
      <p:sp>
        <p:nvSpPr>
          <p:cNvPr id="822" name="Shape 822"/>
          <p:cNvSpPr txBox="1"/>
          <p:nvPr/>
        </p:nvSpPr>
        <p:spPr>
          <a:xfrm>
            <a:off x="300749" y="2355693"/>
            <a:ext cx="2906102" cy="172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167901" indent="-167901">
              <a:lnSpc>
                <a:spcPct val="90000"/>
              </a:lnSpc>
              <a:buClr>
                <a:schemeClr val="bg1"/>
              </a:buClr>
              <a:buSzPts val="2400"/>
              <a:buFont typeface="Microsoft JhengHei"/>
              <a:buChar char="•"/>
            </a:pP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建立</a:t>
            </a:r>
            <a:r>
              <a:rPr lang="zh-TW" altLang="en-US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備援連</a:t>
            </a: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線</a:t>
            </a:r>
            <a:endParaRPr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67901" indent="-167901">
              <a:lnSpc>
                <a:spcPct val="90000"/>
              </a:lnSpc>
              <a:spcBef>
                <a:spcPts val="1350"/>
              </a:spcBef>
              <a:buClr>
                <a:schemeClr val="bg1"/>
              </a:buClr>
              <a:buSzPts val="2400"/>
              <a:buFont typeface="Microsoft JhengHei"/>
              <a:buChar char="•"/>
            </a:pP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透過支援</a:t>
            </a:r>
            <a:r>
              <a:rPr lang="zh-TW" altLang="en-US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的交換器</a:t>
            </a: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用多線路提升整體頻寬</a:t>
            </a:r>
            <a:endParaRPr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67901" indent="-167901">
              <a:lnSpc>
                <a:spcPct val="90000"/>
              </a:lnSpc>
              <a:spcBef>
                <a:spcPts val="1350"/>
              </a:spcBef>
              <a:buClr>
                <a:schemeClr val="bg1"/>
              </a:buClr>
              <a:buSzPts val="2400"/>
              <a:buFont typeface="Microsoft JhengHei"/>
              <a:buChar char="•"/>
            </a:pP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可應用於 </a:t>
            </a:r>
            <a:r>
              <a:rPr lang="en-US" altLang="zh-TW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1GbE</a:t>
            </a: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10GbE</a:t>
            </a:r>
            <a:endParaRPr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838" name="Shape 838"/>
          <p:cNvCxnSpPr/>
          <p:nvPr/>
        </p:nvCxnSpPr>
        <p:spPr>
          <a:xfrm flipV="1">
            <a:off x="5943155" y="2273791"/>
            <a:ext cx="1970514" cy="864090"/>
          </a:xfrm>
          <a:prstGeom prst="bentConnector3">
            <a:avLst>
              <a:gd name="adj1" fmla="val -83782"/>
            </a:avLst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9" name="Shape 839"/>
          <p:cNvCxnSpPr/>
          <p:nvPr/>
        </p:nvCxnSpPr>
        <p:spPr>
          <a:xfrm>
            <a:off x="6322258" y="3346852"/>
            <a:ext cx="1134521" cy="630018"/>
          </a:xfrm>
          <a:prstGeom prst="bentConnector3">
            <a:avLst>
              <a:gd name="adj1" fmla="val -179249"/>
            </a:avLst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0" name="Shape 840"/>
          <p:cNvCxnSpPr/>
          <p:nvPr/>
        </p:nvCxnSpPr>
        <p:spPr>
          <a:xfrm>
            <a:off x="6360625" y="3283843"/>
            <a:ext cx="1134521" cy="630018"/>
          </a:xfrm>
          <a:prstGeom prst="bentConnector3">
            <a:avLst>
              <a:gd name="adj1" fmla="val -179249"/>
            </a:avLst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1" name="Shape 841"/>
          <p:cNvCxnSpPr/>
          <p:nvPr/>
        </p:nvCxnSpPr>
        <p:spPr>
          <a:xfrm>
            <a:off x="6272647" y="3409861"/>
            <a:ext cx="1134521" cy="630018"/>
          </a:xfrm>
          <a:prstGeom prst="bentConnector3">
            <a:avLst>
              <a:gd name="adj1" fmla="val -179249"/>
            </a:avLst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2" name="Shape 842"/>
          <p:cNvCxnSpPr/>
          <p:nvPr/>
        </p:nvCxnSpPr>
        <p:spPr>
          <a:xfrm>
            <a:off x="6401062" y="3228756"/>
            <a:ext cx="1134521" cy="630018"/>
          </a:xfrm>
          <a:prstGeom prst="bentConnector3">
            <a:avLst>
              <a:gd name="adj1" fmla="val -179249"/>
            </a:avLst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3" name="Shape 843"/>
          <p:cNvCxnSpPr/>
          <p:nvPr/>
        </p:nvCxnSpPr>
        <p:spPr>
          <a:xfrm>
            <a:off x="4240259" y="3202831"/>
            <a:ext cx="1026492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4" name="Shape 844"/>
          <p:cNvCxnSpPr/>
          <p:nvPr/>
        </p:nvCxnSpPr>
        <p:spPr>
          <a:xfrm rot="10800000" flipH="1">
            <a:off x="4078199" y="3409913"/>
            <a:ext cx="1134521" cy="623980"/>
          </a:xfrm>
          <a:prstGeom prst="bentConnector3">
            <a:avLst>
              <a:gd name="adj1" fmla="val -40897"/>
            </a:avLst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5" name="Shape 845"/>
          <p:cNvCxnSpPr/>
          <p:nvPr/>
        </p:nvCxnSpPr>
        <p:spPr>
          <a:xfrm>
            <a:off x="4078199" y="2401720"/>
            <a:ext cx="1134521" cy="630018"/>
          </a:xfrm>
          <a:prstGeom prst="bentConnector3">
            <a:avLst>
              <a:gd name="adj1" fmla="val -41590"/>
            </a:avLst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46" name="Shape 846" descr="C:\Users\user\Desktop\0110\21.pn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3767309" y="2870563"/>
            <a:ext cx="905111" cy="6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Shape 847" descr="C:\Users\user\Desktop\0110\22.png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3710907" y="1960658"/>
            <a:ext cx="907493" cy="754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Shape 848" descr="C:\Users\user\Desktop\0110\23.png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3862119" y="3709451"/>
            <a:ext cx="674069" cy="519524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Shape 849"/>
          <p:cNvSpPr txBox="1"/>
          <p:nvPr/>
        </p:nvSpPr>
        <p:spPr>
          <a:xfrm>
            <a:off x="3881639" y="2086676"/>
            <a:ext cx="540141" cy="269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ts val="1800"/>
            </a:pPr>
            <a:r>
              <a:rPr lang="en-US" altLang="zh-TW" sz="1400" b="1" dirty="0">
                <a:solidFill>
                  <a:srgbClr val="002060"/>
                </a:solidFill>
                <a:latin typeface="Corbel"/>
                <a:ea typeface="Corbel"/>
                <a:cs typeface="Corbel"/>
                <a:sym typeface="Corbel"/>
              </a:rPr>
              <a:t>PC</a:t>
            </a:r>
            <a:endParaRPr sz="1400" b="1" dirty="0">
              <a:solidFill>
                <a:srgbClr val="00206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50" name="Shape 850"/>
          <p:cNvSpPr txBox="1"/>
          <p:nvPr/>
        </p:nvSpPr>
        <p:spPr>
          <a:xfrm>
            <a:off x="3944354" y="2987145"/>
            <a:ext cx="915678" cy="269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ts val="1800"/>
            </a:pPr>
            <a:r>
              <a:rPr lang="zh-TW" altLang="en-US" sz="1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筆電</a:t>
            </a:r>
            <a:endParaRPr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orbel"/>
              <a:sym typeface="Corbel"/>
            </a:endParaRPr>
          </a:p>
        </p:txBody>
      </p:sp>
      <p:sp>
        <p:nvSpPr>
          <p:cNvPr id="851" name="Shape 851"/>
          <p:cNvSpPr txBox="1"/>
          <p:nvPr/>
        </p:nvSpPr>
        <p:spPr>
          <a:xfrm>
            <a:off x="3823071" y="3743129"/>
            <a:ext cx="823940" cy="48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ts val="1800"/>
            </a:pPr>
            <a:r>
              <a:rPr lang="en-US" altLang="zh-TW" sz="1200" b="1" dirty="0" smtClean="0">
                <a:solidFill>
                  <a:srgbClr val="002060"/>
                </a:solidFill>
                <a:latin typeface="Corbel"/>
                <a:ea typeface="Corbel"/>
                <a:cs typeface="Corbel"/>
                <a:sym typeface="Corbel"/>
              </a:rPr>
              <a:t>Android</a:t>
            </a:r>
            <a:endParaRPr lang="en-US" altLang="zh-TW" sz="1200" dirty="0">
              <a:solidFill>
                <a:srgbClr val="002060"/>
              </a:solidFill>
              <a:sym typeface="Corbel"/>
            </a:endParaRPr>
          </a:p>
          <a:p>
            <a:pPr algn="ctr">
              <a:buClr>
                <a:srgbClr val="595959"/>
              </a:buClr>
              <a:buSzPts val="1800"/>
            </a:pPr>
            <a:r>
              <a:rPr lang="en-US" altLang="zh-TW" sz="1200" b="1" dirty="0" smtClean="0">
                <a:solidFill>
                  <a:srgbClr val="002060"/>
                </a:solidFill>
                <a:latin typeface="Corbel"/>
                <a:ea typeface="Corbel"/>
                <a:cs typeface="Corbel"/>
                <a:sym typeface="Corbel"/>
              </a:rPr>
              <a:t>TV</a:t>
            </a:r>
            <a:endParaRPr sz="1200" b="1" dirty="0">
              <a:solidFill>
                <a:srgbClr val="00206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52" name="Shape 852"/>
          <p:cNvSpPr/>
          <p:nvPr/>
        </p:nvSpPr>
        <p:spPr>
          <a:xfrm>
            <a:off x="6447211" y="3821978"/>
            <a:ext cx="1304313" cy="252007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100"/>
            </a:pPr>
            <a:r>
              <a:rPr lang="en-US" altLang="zh-TW" sz="12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Port </a:t>
            </a:r>
            <a:r>
              <a:rPr lang="en-US" altLang="zh-TW" sz="12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Trunking</a:t>
            </a:r>
            <a:endParaRPr sz="12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Shape 853"/>
          <p:cNvSpPr txBox="1"/>
          <p:nvPr/>
        </p:nvSpPr>
        <p:spPr>
          <a:xfrm>
            <a:off x="5007051" y="2607555"/>
            <a:ext cx="3024336" cy="242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ts val="1200"/>
            </a:pPr>
            <a:r>
              <a:rPr lang="en-US" altLang="zh-TW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802.3ad  </a:t>
            </a:r>
            <a:endParaRPr sz="1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orbel"/>
              <a:sym typeface="Corbel"/>
            </a:endParaRPr>
          </a:p>
          <a:p>
            <a:pPr>
              <a:buClr>
                <a:srgbClr val="595959"/>
              </a:buClr>
              <a:buSzPts val="1200"/>
            </a:pPr>
            <a:r>
              <a:rPr lang="en-US" altLang="zh-TW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8 </a:t>
            </a:r>
            <a:r>
              <a:rPr lang="zh-TW" altLang="en-US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埠 </a:t>
            </a:r>
            <a:r>
              <a:rPr lang="en-US" altLang="zh-TW" sz="10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GbE</a:t>
            </a:r>
            <a:r>
              <a:rPr lang="en-US" altLang="zh-TW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+ 2 </a:t>
            </a:r>
            <a:r>
              <a:rPr lang="zh-TW" altLang="en-US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埠 </a:t>
            </a:r>
            <a:r>
              <a:rPr lang="en-US" altLang="zh-TW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10GBASE-T </a:t>
            </a:r>
            <a:r>
              <a:rPr lang="zh-TW" altLang="en-US" sz="1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交換器</a:t>
            </a:r>
            <a:endParaRPr sz="1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orbel"/>
              <a:sym typeface="Corbel"/>
            </a:endParaRPr>
          </a:p>
        </p:txBody>
      </p:sp>
      <p:sp>
        <p:nvSpPr>
          <p:cNvPr id="854" name="Shape 854"/>
          <p:cNvSpPr txBox="1"/>
          <p:nvPr/>
        </p:nvSpPr>
        <p:spPr>
          <a:xfrm>
            <a:off x="6605831" y="3551018"/>
            <a:ext cx="1134521" cy="242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ts val="1200"/>
            </a:pPr>
            <a:r>
              <a:rPr lang="en-US" altLang="zh-TW" sz="9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GbE</a:t>
            </a:r>
            <a:r>
              <a:rPr lang="en-US" altLang="zh-TW" sz="9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 </a:t>
            </a:r>
            <a:r>
              <a:rPr lang="zh-TW" altLang="en-US" sz="9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頻寬</a:t>
            </a:r>
            <a:endParaRPr lang="en-US" altLang="zh-TW" sz="1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orbel"/>
              <a:sym typeface="Corbel"/>
            </a:endParaRPr>
          </a:p>
        </p:txBody>
      </p:sp>
      <p:sp>
        <p:nvSpPr>
          <p:cNvPr id="855" name="Shape 855"/>
          <p:cNvSpPr txBox="1"/>
          <p:nvPr/>
        </p:nvSpPr>
        <p:spPr>
          <a:xfrm>
            <a:off x="6516216" y="1985753"/>
            <a:ext cx="1368152" cy="175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ts val="1200"/>
            </a:pPr>
            <a:r>
              <a:rPr lang="en-US" altLang="zh-TW" sz="1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10GbE </a:t>
            </a:r>
            <a:r>
              <a:rPr lang="zh-TW" altLang="en-US" sz="1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頻寬</a:t>
            </a:r>
            <a:endParaRPr lang="en-US" altLang="zh-TW" sz="1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orbel"/>
              <a:sym typeface="Corbel"/>
            </a:endParaRPr>
          </a:p>
        </p:txBody>
      </p:sp>
      <p:pic>
        <p:nvPicPr>
          <p:cNvPr id="856" name="Shape 856" descr="C:\Users\user\Desktop\0110\24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7507369" y="3192380"/>
            <a:ext cx="216080" cy="214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Shape 858" descr="C:\Users\user\Desktop\0110\16.png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5007051" y="3008407"/>
            <a:ext cx="1512561" cy="425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856" descr="C:\Users\user\Desktop\0110\24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7749511" y="3192380"/>
            <a:ext cx="216080" cy="214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Shape 856" descr="C:\Users\user\Desktop\0110\24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7999365" y="3192380"/>
            <a:ext cx="216080" cy="214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Shape 856" descr="C:\Users\user\Desktop\0110\24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8233562" y="3192380"/>
            <a:ext cx="216080" cy="214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Shape 814"/>
          <p:cNvPicPr preferRelativeResize="0"/>
          <p:nvPr/>
        </p:nvPicPr>
        <p:blipFill rotWithShape="1">
          <a:blip r:embed="rId3" cstate="print">
            <a:alphaModFix/>
          </a:blip>
          <a:srcRect r="73872"/>
          <a:stretch/>
        </p:blipFill>
        <p:spPr>
          <a:xfrm>
            <a:off x="7455323" y="1725155"/>
            <a:ext cx="992721" cy="946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2" name="Picture 2" descr="C:\Users\user\Desktop\21_PPT對稿QNAP AQC107 10G網卡\1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03395" y="1409689"/>
            <a:ext cx="717077" cy="773166"/>
          </a:xfrm>
          <a:prstGeom prst="rect">
            <a:avLst/>
          </a:prstGeom>
          <a:noFill/>
        </p:spPr>
      </p:pic>
      <p:sp>
        <p:nvSpPr>
          <p:cNvPr id="35" name="Shape 855"/>
          <p:cNvSpPr txBox="1"/>
          <p:nvPr/>
        </p:nvSpPr>
        <p:spPr>
          <a:xfrm>
            <a:off x="8576197" y="1926913"/>
            <a:ext cx="567803" cy="42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ts val="1200"/>
            </a:pPr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x 2</a:t>
            </a:r>
            <a:endParaRPr lang="en-US" altLang="zh-TW" sz="20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Corbel"/>
              <a:sym typeface="Corbel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Shape 867" descr="C:\Users\Sam Lin\Desktop\Network PPT img\NVS\2018-01-02_100726.png"/>
          <p:cNvPicPr preferRelativeResize="0"/>
          <p:nvPr/>
        </p:nvPicPr>
        <p:blipFill rotWithShape="1">
          <a:blip r:embed="rId3" cstate="print">
            <a:alphaModFix/>
          </a:blip>
          <a:srcRect l="53014" t="33902" r="787" b="520"/>
          <a:stretch/>
        </p:blipFill>
        <p:spPr>
          <a:xfrm>
            <a:off x="222881" y="2067694"/>
            <a:ext cx="2840574" cy="2191191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Shape 870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Demo: </a:t>
            </a:r>
            <a:r>
              <a:rPr lang="en-US" altLang="zh-TW" dirty="0" smtClean="0">
                <a:sym typeface="Corbel"/>
              </a:rPr>
              <a:t>3</a:t>
            </a:r>
            <a:r>
              <a:rPr lang="zh-TW" altLang="en-US" dirty="0" smtClean="0">
                <a:sym typeface="Corbel"/>
              </a:rPr>
              <a:t>步驟在 </a:t>
            </a:r>
            <a:r>
              <a:rPr lang="en-US" altLang="zh-TW" dirty="0" smtClean="0">
                <a:sym typeface="Corbel"/>
              </a:rPr>
              <a:t>NAS </a:t>
            </a:r>
            <a:r>
              <a:rPr lang="zh-TW" altLang="en-US" dirty="0" smtClean="0"/>
              <a:t>完成</a:t>
            </a:r>
            <a:r>
              <a:rPr lang="zh-TW" altLang="en-US" dirty="0" smtClean="0">
                <a:sym typeface="Corbel"/>
              </a:rPr>
              <a:t> </a:t>
            </a:r>
            <a:r>
              <a:rPr lang="en-US" altLang="zh-TW" dirty="0" smtClean="0">
                <a:sym typeface="Corbel"/>
              </a:rPr>
              <a:t>Port </a:t>
            </a:r>
            <a:r>
              <a:rPr lang="en-US" altLang="zh-TW" dirty="0" err="1" smtClean="0">
                <a:sym typeface="Corbel"/>
              </a:rPr>
              <a:t>Trunking</a:t>
            </a:r>
            <a:endParaRPr lang="en-US" dirty="0">
              <a:sym typeface="Corbel"/>
            </a:endParaRPr>
          </a:p>
        </p:txBody>
      </p:sp>
      <p:pic>
        <p:nvPicPr>
          <p:cNvPr id="872" name="Shape 872" descr="C:\Users\Sam Lin\Desktop\Network PPT img\NVS\2018-01-02_100824.pn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3217199" y="2067695"/>
            <a:ext cx="2773398" cy="2222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Shape 876" descr="C:\Users\Sam Lin\Desktop\Network PPT img\NVS\2018-01-02_100852.png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6159799" y="2067695"/>
            <a:ext cx="2785233" cy="223224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179"/>
          <p:cNvSpPr/>
          <p:nvPr/>
        </p:nvSpPr>
        <p:spPr>
          <a:xfrm>
            <a:off x="971600" y="1462446"/>
            <a:ext cx="1728192" cy="392856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23" name="矩形 22"/>
          <p:cNvSpPr/>
          <p:nvPr/>
        </p:nvSpPr>
        <p:spPr>
          <a:xfrm>
            <a:off x="592104" y="1390438"/>
            <a:ext cx="379496" cy="3794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Arial" pitchFamily="34" charset="0"/>
                <a:cs typeface="Arial" pitchFamily="34" charset="0"/>
              </a:rPr>
              <a:t>1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Shape 728"/>
          <p:cNvSpPr txBox="1"/>
          <p:nvPr/>
        </p:nvSpPr>
        <p:spPr>
          <a:xfrm>
            <a:off x="1042520" y="1491630"/>
            <a:ext cx="1585264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7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選擇介面</a:t>
            </a:r>
          </a:p>
        </p:txBody>
      </p:sp>
      <p:sp>
        <p:nvSpPr>
          <p:cNvPr id="25" name="Shape 179"/>
          <p:cNvSpPr/>
          <p:nvPr/>
        </p:nvSpPr>
        <p:spPr>
          <a:xfrm>
            <a:off x="3881220" y="1462446"/>
            <a:ext cx="1728192" cy="392856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26" name="矩形 25"/>
          <p:cNvSpPr/>
          <p:nvPr/>
        </p:nvSpPr>
        <p:spPr>
          <a:xfrm>
            <a:off x="3501724" y="1390438"/>
            <a:ext cx="379496" cy="3794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Arial" pitchFamily="34" charset="0"/>
                <a:cs typeface="Arial" pitchFamily="34" charset="0"/>
              </a:rPr>
              <a:t>2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Shape 728"/>
          <p:cNvSpPr txBox="1"/>
          <p:nvPr/>
        </p:nvSpPr>
        <p:spPr>
          <a:xfrm>
            <a:off x="3851920" y="1491630"/>
            <a:ext cx="1843996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7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設定交換器模式</a:t>
            </a:r>
          </a:p>
        </p:txBody>
      </p:sp>
      <p:sp>
        <p:nvSpPr>
          <p:cNvPr id="28" name="Shape 179"/>
          <p:cNvSpPr/>
          <p:nvPr/>
        </p:nvSpPr>
        <p:spPr>
          <a:xfrm>
            <a:off x="6937721" y="1462446"/>
            <a:ext cx="1728192" cy="392856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29" name="矩形 28"/>
          <p:cNvSpPr/>
          <p:nvPr/>
        </p:nvSpPr>
        <p:spPr>
          <a:xfrm>
            <a:off x="6558225" y="1390438"/>
            <a:ext cx="379496" cy="3794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Arial" pitchFamily="34" charset="0"/>
                <a:cs typeface="Arial" pitchFamily="34" charset="0"/>
              </a:rPr>
              <a:t>3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Shape 728"/>
          <p:cNvSpPr txBox="1"/>
          <p:nvPr/>
        </p:nvSpPr>
        <p:spPr>
          <a:xfrm>
            <a:off x="7008641" y="1491630"/>
            <a:ext cx="1585264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7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設定類型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83976" y="1597819"/>
            <a:ext cx="7772400" cy="2054051"/>
          </a:xfrm>
        </p:spPr>
        <p:txBody>
          <a:bodyPr>
            <a:normAutofit/>
          </a:bodyPr>
          <a:lstStyle/>
          <a:p>
            <a:r>
              <a:rPr lang="en-US" altLang="zh-TW" b="0" dirty="0" smtClean="0"/>
              <a:t>QXG-10G1T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是您最好的選擇</a:t>
            </a:r>
            <a:endParaRPr lang="zh-TW" altLang="en-US" dirty="0"/>
          </a:p>
        </p:txBody>
      </p:sp>
      <p:pic>
        <p:nvPicPr>
          <p:cNvPr id="5" name="Picture 2" descr="C:\Users\user\Desktop\21_PPT對稿QNAP AQC107 10G網卡\_DSC1587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41494" y="1275606"/>
            <a:ext cx="5069366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越來越實惠的 </a:t>
            </a:r>
            <a:r>
              <a:rPr lang="en-US" altLang="zh-TW" dirty="0" smtClean="0"/>
              <a:t>10GbE </a:t>
            </a:r>
            <a:r>
              <a:rPr lang="zh-TW" altLang="en-US" dirty="0" smtClean="0"/>
              <a:t>交換器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395536" y="3126581"/>
            <a:ext cx="8352928" cy="18259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Shape 179"/>
          <p:cNvSpPr/>
          <p:nvPr/>
        </p:nvSpPr>
        <p:spPr>
          <a:xfrm>
            <a:off x="251520" y="3121105"/>
            <a:ext cx="3456384" cy="375864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矩形 5"/>
          <p:cNvSpPr/>
          <p:nvPr/>
        </p:nvSpPr>
        <p:spPr>
          <a:xfrm>
            <a:off x="395536" y="1178310"/>
            <a:ext cx="8352928" cy="18254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Shape 120"/>
          <p:cNvSpPr/>
          <p:nvPr/>
        </p:nvSpPr>
        <p:spPr>
          <a:xfrm>
            <a:off x="312642" y="4926242"/>
            <a:ext cx="4272764" cy="15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800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資料來源：</a:t>
            </a:r>
            <a:r>
              <a:rPr lang="zh-TW" sz="800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Amazon</a:t>
            </a:r>
            <a:r>
              <a:rPr lang="zh-TW" sz="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.com &amp; Netgear.com</a:t>
            </a:r>
            <a:endParaRPr sz="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8" name="Shape 127"/>
          <p:cNvPicPr preferRelativeResize="0"/>
          <p:nvPr/>
        </p:nvPicPr>
        <p:blipFill rotWithShape="1">
          <a:blip r:embed="rId2" cstate="print">
            <a:alphaModFix/>
          </a:blip>
          <a:srcRect b="32097"/>
          <a:stretch/>
        </p:blipFill>
        <p:spPr>
          <a:xfrm>
            <a:off x="5076056" y="1491630"/>
            <a:ext cx="3523886" cy="1151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29" descr="D:\Users\Joan Hsieh\Desktop\img-details-product-sx.png"/>
          <p:cNvPicPr preferRelativeResize="0"/>
          <p:nvPr/>
        </p:nvPicPr>
        <p:blipFill rotWithShape="1">
          <a:blip r:embed="rId3" cstate="print">
            <a:alphaModFix/>
          </a:blip>
          <a:srcRect l="63260"/>
          <a:stretch/>
        </p:blipFill>
        <p:spPr>
          <a:xfrm>
            <a:off x="1568549" y="1646532"/>
            <a:ext cx="1930023" cy="10801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35"/>
          <p:cNvSpPr txBox="1"/>
          <p:nvPr/>
        </p:nvSpPr>
        <p:spPr>
          <a:xfrm>
            <a:off x="327412" y="3075806"/>
            <a:ext cx="3862776" cy="43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 埠 </a:t>
            </a:r>
            <a:r>
              <a:rPr lang="zh-TW" sz="1800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10GBASE-T </a:t>
            </a:r>
            <a:r>
              <a:rPr 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+ 1 埠 SFP+</a:t>
            </a:r>
            <a:endParaRPr sz="18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Shape 141"/>
          <p:cNvSpPr txBox="1"/>
          <p:nvPr/>
        </p:nvSpPr>
        <p:spPr>
          <a:xfrm>
            <a:off x="827584" y="2604408"/>
            <a:ext cx="3794189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Nighthawk Pro Gaming SX</a:t>
            </a:r>
            <a:r>
              <a:rPr lang="zh-TW" sz="12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10（</a:t>
            </a:r>
            <a:r>
              <a:rPr lang="zh-TW" sz="1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GS810EMX）</a:t>
            </a:r>
            <a:endParaRPr sz="12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2" name="Shape 143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5076056" y="3270597"/>
            <a:ext cx="3497592" cy="156505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44"/>
          <p:cNvSpPr txBox="1"/>
          <p:nvPr/>
        </p:nvSpPr>
        <p:spPr>
          <a:xfrm>
            <a:off x="1259632" y="4515966"/>
            <a:ext cx="2906567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五速無網管功能</a:t>
            </a:r>
            <a:r>
              <a:rPr lang="zh-TW" sz="12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交換器</a:t>
            </a:r>
            <a:r>
              <a:rPr lang="en-US" altLang="zh-TW" sz="12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2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en-US" altLang="zh-TW" sz="12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2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X</a:t>
            </a:r>
            <a:r>
              <a:rPr lang="zh-TW" sz="1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S505</a:t>
            </a:r>
            <a:r>
              <a:rPr lang="zh-TW" sz="12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M</a:t>
            </a:r>
            <a:r>
              <a:rPr lang="en-US" altLang="zh-TW" sz="12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2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lang="zh-TW" sz="12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" name="Picture 2" descr="C:\Users\user\Desktop\21_PPT對稿QNAP AQC107 10G網卡\XS505M_31Jul17_fron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3651870"/>
            <a:ext cx="2168952" cy="936104"/>
          </a:xfrm>
          <a:prstGeom prst="rect">
            <a:avLst/>
          </a:prstGeom>
          <a:noFill/>
        </p:spPr>
      </p:pic>
      <p:sp>
        <p:nvSpPr>
          <p:cNvPr id="15" name="Shape 179"/>
          <p:cNvSpPr/>
          <p:nvPr/>
        </p:nvSpPr>
        <p:spPr>
          <a:xfrm>
            <a:off x="251520" y="1175717"/>
            <a:ext cx="3456384" cy="375864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Shape 140"/>
          <p:cNvSpPr txBox="1"/>
          <p:nvPr/>
        </p:nvSpPr>
        <p:spPr>
          <a:xfrm>
            <a:off x="327412" y="1131590"/>
            <a:ext cx="3430728" cy="43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 埠  </a:t>
            </a:r>
            <a:r>
              <a:rPr lang="zh-TW" sz="1800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10GBASE-T </a:t>
            </a:r>
            <a:r>
              <a:rPr 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+ 8 埠 GbE</a:t>
            </a:r>
            <a:endParaRPr sz="18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10GbE </a:t>
            </a:r>
            <a:r>
              <a:rPr lang="zh-TW" altLang="en-US" dirty="0" smtClean="0"/>
              <a:t>已不再是機房獨有的特色</a:t>
            </a:r>
            <a:endParaRPr lang="zh-TW" altLang="en-US" dirty="0"/>
          </a:p>
        </p:txBody>
      </p:sp>
      <p:sp>
        <p:nvSpPr>
          <p:cNvPr id="4" name="Shape 158"/>
          <p:cNvSpPr txBox="1"/>
          <p:nvPr/>
        </p:nvSpPr>
        <p:spPr>
          <a:xfrm>
            <a:off x="4283968" y="1357854"/>
            <a:ext cx="4427983" cy="37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4300" algn="ctr">
              <a:lnSpc>
                <a:spcPts val="2400"/>
              </a:lnSpc>
            </a:pPr>
            <a:r>
              <a:rPr lang="zh-TW" altLang="zh-TW" sz="2200" b="1" dirty="0" smtClean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電競筆電</a:t>
            </a:r>
            <a:endParaRPr lang="en-US" altLang="zh-TW" sz="2200" b="1" dirty="0" smtClean="0">
              <a:solidFill>
                <a:schemeClr val="tx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114300" algn="ctr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2200" b="1" dirty="0" smtClean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提供 </a:t>
            </a:r>
            <a:r>
              <a:rPr lang="zh-TW" altLang="zh-TW" sz="2200" b="1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 </a:t>
            </a:r>
            <a:r>
              <a:rPr lang="zh-TW" altLang="zh-TW" sz="2200" b="1" dirty="0" smtClean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埠</a:t>
            </a:r>
            <a:r>
              <a:rPr lang="zh-TW" altLang="zh-TW" sz="22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10GBASE-</a:t>
            </a:r>
            <a:r>
              <a:rPr lang="zh-TW" altLang="zh-TW" sz="2200" b="1" dirty="0" smtClean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</a:t>
            </a:r>
            <a:endParaRPr lang="zh-TW" altLang="zh-TW" sz="2200" b="1" dirty="0">
              <a:solidFill>
                <a:schemeClr val="tx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" name="Shape 159" descr="D:\Users\Joan Hsieh\Desktop\MSI_GT75VR.png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5364088" y="2355726"/>
            <a:ext cx="2736304" cy="21884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64"/>
          <p:cNvSpPr txBox="1"/>
          <p:nvPr/>
        </p:nvSpPr>
        <p:spPr>
          <a:xfrm>
            <a:off x="1043856" y="1357854"/>
            <a:ext cx="3014612" cy="92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ts val="2400"/>
              </a:lnSpc>
            </a:pPr>
            <a:r>
              <a:rPr lang="zh-TW" altLang="zh-TW" sz="2200" b="1" dirty="0" smtClean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影音編輯工作站</a:t>
            </a:r>
            <a:endParaRPr lang="en-US" altLang="zh-TW" sz="2200" b="1" dirty="0" smtClean="0">
              <a:solidFill>
                <a:schemeClr val="tx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dirty="0" smtClean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提供 </a:t>
            </a:r>
            <a:r>
              <a:rPr lang="zh-TW" sz="2200" b="1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 埠</a:t>
            </a:r>
            <a:r>
              <a:rPr lang="zh-TW" sz="22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10GBASE-</a:t>
            </a:r>
            <a:r>
              <a:rPr lang="zh-TW" sz="2200" b="1" dirty="0" smtClean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</a:t>
            </a:r>
            <a:endParaRPr sz="2200" b="1" dirty="0">
              <a:solidFill>
                <a:schemeClr val="tx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" name="Shape 166"/>
          <p:cNvSpPr txBox="1"/>
          <p:nvPr/>
        </p:nvSpPr>
        <p:spPr>
          <a:xfrm>
            <a:off x="1676619" y="4515966"/>
            <a:ext cx="1815261" cy="27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sz="1600" b="1" dirty="0"/>
              <a:t>Apple </a:t>
            </a:r>
            <a:r>
              <a:rPr lang="en-US" altLang="zh-TW" sz="1600" b="1" dirty="0" smtClean="0"/>
              <a:t>iMac Pro</a:t>
            </a:r>
            <a:endParaRPr lang="zh-TW" sz="1600" b="1" dirty="0"/>
          </a:p>
        </p:txBody>
      </p:sp>
      <p:sp>
        <p:nvSpPr>
          <p:cNvPr id="9" name="Shape 167"/>
          <p:cNvSpPr txBox="1"/>
          <p:nvPr/>
        </p:nvSpPr>
        <p:spPr>
          <a:xfrm>
            <a:off x="6069107" y="4515966"/>
            <a:ext cx="1815261" cy="27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/>
              <a:t>MSI  GT75VR</a:t>
            </a:r>
            <a:endParaRPr sz="1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139702"/>
            <a:ext cx="3456632" cy="5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2581" y="2139702"/>
            <a:ext cx="3456632" cy="5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Shape 165" descr="D:\Users\Joan Hsieh\Desktop\imacpro-27-retina-config-hero.jpg"/>
          <p:cNvPicPr preferRelativeResize="0"/>
          <p:nvPr/>
        </p:nvPicPr>
        <p:blipFill rotWithShape="1">
          <a:blip r:embed="rId4" cstate="print">
            <a:alphaModFix/>
          </a:blip>
          <a:srcRect l="21222" r="20005" b="7106"/>
          <a:stretch/>
        </p:blipFill>
        <p:spPr>
          <a:xfrm>
            <a:off x="1006112" y="2355726"/>
            <a:ext cx="2414008" cy="200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 descr="C:\Users\user\Desktop\21_PPT對稿QNAP AQC107 10G網卡\3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2868543"/>
            <a:ext cx="1619245" cy="1719431"/>
          </a:xfrm>
          <a:prstGeom prst="rect">
            <a:avLst/>
          </a:prstGeom>
          <a:noFill/>
        </p:spPr>
      </p:pic>
      <p:grpSp>
        <p:nvGrpSpPr>
          <p:cNvPr id="20" name="群組 19"/>
          <p:cNvGrpSpPr/>
          <p:nvPr/>
        </p:nvGrpSpPr>
        <p:grpSpPr>
          <a:xfrm>
            <a:off x="3213290" y="2643188"/>
            <a:ext cx="1392252" cy="714380"/>
            <a:chOff x="9572660" y="1643056"/>
            <a:chExt cx="1392252" cy="714380"/>
          </a:xfrm>
        </p:grpSpPr>
        <p:sp>
          <p:nvSpPr>
            <p:cNvPr id="21" name="Shape 180"/>
            <p:cNvSpPr txBox="1"/>
            <p:nvPr/>
          </p:nvSpPr>
          <p:spPr>
            <a:xfrm>
              <a:off x="9786974" y="1643056"/>
              <a:ext cx="1177938" cy="37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400" b="1" dirty="0" smtClean="0">
                  <a:solidFill>
                    <a:schemeClr val="tx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10GBASE-T</a:t>
              </a:r>
              <a:endParaRPr sz="1400" b="1" dirty="0">
                <a:solidFill>
                  <a:schemeClr val="tx2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22" name="直線接點 21"/>
            <p:cNvCxnSpPr/>
            <p:nvPr/>
          </p:nvCxnSpPr>
          <p:spPr>
            <a:xfrm rot="5400000">
              <a:off x="9536941" y="2035965"/>
              <a:ext cx="357190" cy="28575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直線接點 22"/>
          <p:cNvCxnSpPr/>
          <p:nvPr/>
        </p:nvCxnSpPr>
        <p:spPr>
          <a:xfrm>
            <a:off x="3491880" y="3003798"/>
            <a:ext cx="10801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C:\Users\user\Desktop\21_PPT對稿QNAP AQC107 10G網卡\_DSC1587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63688" y="1419622"/>
            <a:ext cx="5256584" cy="3285363"/>
          </a:xfrm>
          <a:prstGeom prst="rect">
            <a:avLst/>
          </a:prstGeom>
          <a:noFill/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全新 </a:t>
            </a:r>
            <a:r>
              <a:rPr lang="en-US" altLang="zh-TW" dirty="0" smtClean="0"/>
              <a:t>QXG-10G1T </a:t>
            </a:r>
            <a:r>
              <a:rPr lang="zh-TW" altLang="en-US" dirty="0" smtClean="0"/>
              <a:t>單埠網路擴充卡</a:t>
            </a:r>
            <a:endParaRPr lang="zh-TW" altLang="en-US" dirty="0"/>
          </a:p>
        </p:txBody>
      </p:sp>
      <p:sp>
        <p:nvSpPr>
          <p:cNvPr id="11" name="Shape 178"/>
          <p:cNvSpPr txBox="1"/>
          <p:nvPr/>
        </p:nvSpPr>
        <p:spPr>
          <a:xfrm>
            <a:off x="109824" y="2038741"/>
            <a:ext cx="2955900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10G/5G/2.5G/1G/100M</a:t>
            </a:r>
            <a:endParaRPr sz="14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Shape 180"/>
          <p:cNvSpPr txBox="1"/>
          <p:nvPr/>
        </p:nvSpPr>
        <p:spPr>
          <a:xfrm>
            <a:off x="-612576" y="1716201"/>
            <a:ext cx="3678300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五速支援 </a:t>
            </a:r>
            <a:r>
              <a:rPr lang="zh-TW" sz="14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10GBASE-T (</a:t>
            </a:r>
            <a:r>
              <a:rPr lang="zh-TW" sz="14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RJ45) 接口 </a:t>
            </a:r>
            <a:endParaRPr sz="1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" name="Shape 183"/>
          <p:cNvSpPr txBox="1"/>
          <p:nvPr/>
        </p:nvSpPr>
        <p:spPr>
          <a:xfrm>
            <a:off x="726440" y="3599740"/>
            <a:ext cx="2339284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一眼確認連線速率與</a:t>
            </a:r>
            <a:r>
              <a:rPr lang="zh-TW" sz="14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狀態</a:t>
            </a:r>
            <a:endParaRPr lang="zh-TW" sz="14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" name="Shape 185"/>
          <p:cNvSpPr txBox="1"/>
          <p:nvPr/>
        </p:nvSpPr>
        <p:spPr>
          <a:xfrm>
            <a:off x="467544" y="3291830"/>
            <a:ext cx="2598180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1143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zh-TW" sz="14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對應連線狀態的  </a:t>
            </a:r>
            <a:r>
              <a:rPr lang="zh-TW" sz="1400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LED </a:t>
            </a:r>
            <a:r>
              <a:rPr lang="zh-TW" sz="1400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指示燈</a:t>
            </a: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sz="18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" name="Shape 188"/>
          <p:cNvSpPr txBox="1"/>
          <p:nvPr/>
        </p:nvSpPr>
        <p:spPr>
          <a:xfrm>
            <a:off x="6444208" y="3129596"/>
            <a:ext cx="1985774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實現高速</a:t>
            </a:r>
            <a:r>
              <a:rPr lang="zh-TW" sz="14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傳輸</a:t>
            </a:r>
            <a:endParaRPr lang="zh-TW" sz="14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" name="Shape 190"/>
          <p:cNvSpPr txBox="1"/>
          <p:nvPr/>
        </p:nvSpPr>
        <p:spPr>
          <a:xfrm>
            <a:off x="6444208" y="2786636"/>
            <a:ext cx="2471082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PCIe </a:t>
            </a:r>
            <a:r>
              <a:rPr lang="zh-TW" sz="1400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Gen 3 x4 </a:t>
            </a:r>
            <a:r>
              <a:rPr lang="zh-TW" sz="14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介面</a:t>
            </a:r>
            <a:endParaRPr sz="1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" name="Shape 193"/>
          <p:cNvSpPr txBox="1"/>
          <p:nvPr/>
        </p:nvSpPr>
        <p:spPr>
          <a:xfrm>
            <a:off x="6200528" y="1815032"/>
            <a:ext cx="2517843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zh-TW" altLang="en-US" sz="14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確保良好的傳輸品質</a:t>
            </a:r>
            <a:endParaRPr lang="zh-TW" sz="14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" name="Shape 195"/>
          <p:cNvSpPr txBox="1"/>
          <p:nvPr/>
        </p:nvSpPr>
        <p:spPr>
          <a:xfrm>
            <a:off x="6200528" y="1491630"/>
            <a:ext cx="2763960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zh-TW" altLang="en-US" sz="14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靜音、省電的被動式散熱模組</a:t>
            </a:r>
            <a:endParaRPr lang="zh-TW" sz="14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30" name="直線接點 29"/>
          <p:cNvCxnSpPr/>
          <p:nvPr/>
        </p:nvCxnSpPr>
        <p:spPr>
          <a:xfrm>
            <a:off x="251520" y="2067694"/>
            <a:ext cx="2808312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>
            <a:off x="3059832" y="2067694"/>
            <a:ext cx="360040" cy="72008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>
            <a:off x="467544" y="3651870"/>
            <a:ext cx="2592288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 flipV="1">
            <a:off x="3059832" y="3075806"/>
            <a:ext cx="288032" cy="57606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/>
          <p:cNvCxnSpPr/>
          <p:nvPr/>
        </p:nvCxnSpPr>
        <p:spPr>
          <a:xfrm>
            <a:off x="6152079" y="1851670"/>
            <a:ext cx="2808312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/>
          <p:cNvCxnSpPr/>
          <p:nvPr/>
        </p:nvCxnSpPr>
        <p:spPr>
          <a:xfrm flipH="1">
            <a:off x="5364088" y="1851670"/>
            <a:ext cx="792088" cy="72008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/>
          <p:nvPr/>
        </p:nvCxnSpPr>
        <p:spPr>
          <a:xfrm>
            <a:off x="6218456" y="3147814"/>
            <a:ext cx="2808312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 flipH="1">
            <a:off x="5436096" y="3147814"/>
            <a:ext cx="792088" cy="72008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直覺辨識的 </a:t>
            </a:r>
            <a:r>
              <a:rPr lang="en-US" altLang="zh-TW" dirty="0" smtClean="0"/>
              <a:t>LED </a:t>
            </a:r>
            <a:r>
              <a:rPr lang="zh-TW" altLang="en-US" dirty="0" smtClean="0"/>
              <a:t>狀態指示燈</a:t>
            </a:r>
            <a:endParaRPr lang="zh-TW" altLang="en-US" dirty="0"/>
          </a:p>
        </p:txBody>
      </p:sp>
      <p:pic>
        <p:nvPicPr>
          <p:cNvPr id="5124" name="Picture 4" descr="C:\Users\user\Desktop\21_PPT對稿QNAP AQC107 10G網卡\15-1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67920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5125" name="Picture 5" descr="C:\Users\user\Desktop\21_PPT對稿QNAP AQC107 10G網卡\15-2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697548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5126" name="Picture 6" descr="C:\Users\user\Desktop\21_PPT對稿QNAP AQC107 10G網卡\15-3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3756152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5127" name="Picture 7" descr="C:\Users\user\Desktop\21_PPT對稿QNAP AQC107 10G網卡\15-4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779662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5128" name="Picture 8" descr="C:\Users\user\Desktop\21_PPT對稿QNAP AQC107 10G網卡\15-5-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2931790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sp>
        <p:nvSpPr>
          <p:cNvPr id="17" name="文字方塊 16"/>
          <p:cNvSpPr txBox="1"/>
          <p:nvPr/>
        </p:nvSpPr>
        <p:spPr>
          <a:xfrm>
            <a:off x="1533389" y="1271434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連線速度</a:t>
            </a:r>
            <a:endParaRPr lang="zh-TW" altLang="en-US" sz="2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602499" y="1271434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連線狀態</a:t>
            </a:r>
            <a:endParaRPr lang="zh-TW" altLang="en-US" sz="2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平行四邊形 28"/>
          <p:cNvSpPr/>
          <p:nvPr/>
        </p:nvSpPr>
        <p:spPr>
          <a:xfrm>
            <a:off x="1331640" y="2222468"/>
            <a:ext cx="720080" cy="288032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1331640" y="217197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10G</a:t>
            </a:r>
            <a:endParaRPr lang="zh-TW" altLang="en-US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0" name="平行四邊形 29"/>
          <p:cNvSpPr/>
          <p:nvPr/>
        </p:nvSpPr>
        <p:spPr>
          <a:xfrm>
            <a:off x="179512" y="3316651"/>
            <a:ext cx="1872208" cy="288032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/>
          <p:cNvSpPr txBox="1"/>
          <p:nvPr/>
        </p:nvSpPr>
        <p:spPr>
          <a:xfrm>
            <a:off x="-353520" y="3273612"/>
            <a:ext cx="295232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5G/2.5G/1G/100M</a:t>
            </a:r>
            <a:endParaRPr lang="zh-TW" altLang="en-US" sz="17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4" name="平行四邊形 33"/>
          <p:cNvSpPr/>
          <p:nvPr/>
        </p:nvSpPr>
        <p:spPr>
          <a:xfrm>
            <a:off x="1331640" y="4346091"/>
            <a:ext cx="720080" cy="288032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文字方塊 34"/>
          <p:cNvSpPr txBox="1"/>
          <p:nvPr/>
        </p:nvSpPr>
        <p:spPr>
          <a:xfrm>
            <a:off x="1216600" y="4332216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未連接</a:t>
            </a:r>
            <a:endParaRPr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6" name="平行四邊形 35"/>
          <p:cNvSpPr/>
          <p:nvPr/>
        </p:nvSpPr>
        <p:spPr>
          <a:xfrm>
            <a:off x="7639368" y="3449721"/>
            <a:ext cx="720080" cy="288032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/>
          <p:cNvSpPr txBox="1"/>
          <p:nvPr/>
        </p:nvSpPr>
        <p:spPr>
          <a:xfrm>
            <a:off x="7524328" y="3435846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未連線</a:t>
            </a:r>
            <a:endParaRPr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8" name="平行四邊形 37"/>
          <p:cNvSpPr/>
          <p:nvPr/>
        </p:nvSpPr>
        <p:spPr>
          <a:xfrm>
            <a:off x="7639368" y="2287905"/>
            <a:ext cx="720080" cy="288032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文字方塊 38"/>
          <p:cNvSpPr txBox="1"/>
          <p:nvPr/>
        </p:nvSpPr>
        <p:spPr>
          <a:xfrm>
            <a:off x="7524328" y="2274030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已連線</a:t>
            </a:r>
            <a:endParaRPr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V="1">
            <a:off x="1331640" y="1661935"/>
            <a:ext cx="1771650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V="1">
            <a:off x="6400750" y="1661935"/>
            <a:ext cx="1771650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 descr="C:\Users\user\Desktop\21_PPT對稿QNAP AQC107 10G網卡\_DSC1541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783428" y="1801999"/>
            <a:ext cx="3963830" cy="24773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Autofit/>
          </a:bodyPr>
          <a:lstStyle/>
          <a:p>
            <a:r>
              <a:rPr lang="zh-TW" altLang="en-US" sz="3600" dirty="0" smtClean="0"/>
              <a:t>既有網路配線直接升級</a:t>
            </a:r>
            <a:r>
              <a:rPr lang="en-US" altLang="zh-TW" sz="3600" dirty="0" smtClean="0"/>
              <a:t>5G</a:t>
            </a:r>
            <a:r>
              <a:rPr lang="zh-TW" altLang="en-US" sz="3600" dirty="0" smtClean="0"/>
              <a:t>以上網路</a:t>
            </a:r>
            <a:endParaRPr lang="zh-TW" altLang="en-US" sz="36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indent="0">
              <a:lnSpc>
                <a:spcPts val="2600"/>
              </a:lnSpc>
              <a:buNone/>
            </a:pPr>
            <a:r>
              <a:rPr lang="zh-TW" altLang="en-US" sz="24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原有網路線環境升級！ </a:t>
            </a:r>
            <a:endParaRPr lang="en-US" altLang="zh-TW" sz="2400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0">
              <a:lnSpc>
                <a:spcPts val="2600"/>
              </a:lnSpc>
              <a:buNone/>
            </a:pPr>
            <a:r>
              <a:rPr lang="zh-TW" altLang="en-US" sz="24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支援 </a:t>
            </a:r>
            <a:r>
              <a:rPr lang="en-US" altLang="zh-TW" sz="24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Multi-Gigabit </a:t>
            </a:r>
            <a:r>
              <a:rPr lang="en-US" altLang="zh-TW" sz="2400" dirty="0" smtClean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NBASE-T </a:t>
            </a:r>
            <a:r>
              <a:rPr lang="zh-TW" altLang="en-US" sz="2400" dirty="0" smtClean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業界標準</a:t>
            </a:r>
          </a:p>
        </p:txBody>
      </p:sp>
      <p:pic>
        <p:nvPicPr>
          <p:cNvPr id="6" name="Picture 3" descr="C:\Users\user\Desktop\21_PPT對稿QNAP AQC107 10G網卡\9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340327" y="2571751"/>
            <a:ext cx="4740734" cy="2929872"/>
          </a:xfrm>
          <a:prstGeom prst="rect">
            <a:avLst/>
          </a:prstGeom>
          <a:noFill/>
        </p:spPr>
      </p:pic>
      <p:pic>
        <p:nvPicPr>
          <p:cNvPr id="7" name="Shape 247" descr="\\10.64.2.86\Marketing\MarketingMaterials\Product_photo\NAS\TVS-x73X\TVS-873X\TVS-873X_back.png"/>
          <p:cNvPicPr preferRelativeResize="0"/>
          <p:nvPr/>
        </p:nvPicPr>
        <p:blipFill rotWithShape="1">
          <a:blip r:embed="rId3" cstate="print">
            <a:alphaModFix/>
          </a:blip>
          <a:srcRect l="21617" t="26836" r="72540" b="66903"/>
          <a:stretch/>
        </p:blipFill>
        <p:spPr>
          <a:xfrm>
            <a:off x="6156176" y="2787774"/>
            <a:ext cx="1007539" cy="719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C:\Users\user\Desktop\21_PPT對稿QNAP AQC107 10G網卡\29384737_xxl.png"/>
          <p:cNvPicPr>
            <a:picLocks noChangeAspect="1" noChangeArrowheads="1"/>
          </p:cNvPicPr>
          <p:nvPr/>
        </p:nvPicPr>
        <p:blipFill>
          <a:blip r:embed="rId4" cstate="print"/>
          <a:srcRect l="25926" t="29630" r="9877" b="10906"/>
          <a:stretch>
            <a:fillRect/>
          </a:stretch>
        </p:blipFill>
        <p:spPr bwMode="auto">
          <a:xfrm>
            <a:off x="6372200" y="2986366"/>
            <a:ext cx="2328817" cy="215713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Shape 249"/>
          <p:cNvSpPr txBox="1"/>
          <p:nvPr/>
        </p:nvSpPr>
        <p:spPr>
          <a:xfrm>
            <a:off x="827584" y="2067694"/>
            <a:ext cx="9145016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zh-TW" sz="1600" b="1" i="0" u="none" strike="noStrike" cap="none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無需重新部署網路環境，原有網路線直接升級為</a:t>
            </a:r>
            <a:r>
              <a:rPr lang="zh-TW" sz="1600" b="1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高於 1Gbps 傳輸速率</a:t>
            </a:r>
            <a:endParaRPr sz="1600" b="1" dirty="0">
              <a:solidFill>
                <a:schemeClr val="tx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rbel"/>
              <a:buNone/>
            </a:pPr>
            <a:endParaRPr sz="1600" b="1" i="0" u="none" strike="noStrike" cap="none" dirty="0">
              <a:solidFill>
                <a:schemeClr val="tx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11" name="Shape 253"/>
          <p:cNvGraphicFramePr/>
          <p:nvPr/>
        </p:nvGraphicFramePr>
        <p:xfrm>
          <a:off x="611560" y="2571750"/>
          <a:ext cx="4536504" cy="22479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896099"/>
                <a:gridCol w="1008112"/>
                <a:gridCol w="1064118"/>
                <a:gridCol w="1568175"/>
              </a:tblGrid>
              <a:tr h="374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dk1"/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sz="1400" b="1" dirty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sz="1400" b="1" dirty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6A &amp; CAT 7</a:t>
                      </a:r>
                      <a:endParaRPr sz="1400" b="1" dirty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✔(55m)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圓角矩形 34"/>
          <p:cNvSpPr/>
          <p:nvPr/>
        </p:nvSpPr>
        <p:spPr>
          <a:xfrm>
            <a:off x="4427984" y="1203598"/>
            <a:ext cx="5040560" cy="13681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8077493" y="1851670"/>
            <a:ext cx="65142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>
            <a:off x="5598515" y="1851670"/>
            <a:ext cx="533595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4796046" y="1851670"/>
            <a:ext cx="72008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圓角矩形 35"/>
          <p:cNvSpPr/>
          <p:nvPr/>
        </p:nvSpPr>
        <p:spPr>
          <a:xfrm>
            <a:off x="4427984" y="2743082"/>
            <a:ext cx="5040560" cy="20609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387" name="Picture 3" descr="C:\Users\user\Desktop\21_PPT對稿QNAP AQC107 10G網卡\_DSC1513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27448"/>
            <a:ext cx="3657600" cy="2876550"/>
          </a:xfrm>
          <a:prstGeom prst="rect">
            <a:avLst/>
          </a:prstGeom>
          <a:noFill/>
        </p:spPr>
      </p:pic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-252536" y="205978"/>
            <a:ext cx="9649072" cy="857250"/>
          </a:xfrm>
        </p:spPr>
        <p:txBody>
          <a:bodyPr>
            <a:normAutofit fontScale="90000"/>
          </a:bodyPr>
          <a:lstStyle/>
          <a:p>
            <a:r>
              <a:rPr lang="zh-TW" altLang="en-US" spc="-150" dirty="0" smtClean="0">
                <a:sym typeface="Corbel"/>
              </a:rPr>
              <a:t>基於 </a:t>
            </a:r>
            <a:r>
              <a:rPr lang="en-US" altLang="zh-TW" spc="-150" dirty="0" smtClean="0">
                <a:sym typeface="Corbel"/>
              </a:rPr>
              <a:t>NBASE-T </a:t>
            </a:r>
            <a:r>
              <a:rPr lang="zh-TW" altLang="en-US" spc="-150" dirty="0" smtClean="0">
                <a:sym typeface="Corbel"/>
              </a:rPr>
              <a:t>推手 </a:t>
            </a:r>
            <a:r>
              <a:rPr lang="en-US" altLang="zh-TW" spc="-150" dirty="0" err="1" smtClean="0">
                <a:sym typeface="Corbel"/>
              </a:rPr>
              <a:t>Aquantia</a:t>
            </a:r>
            <a:r>
              <a:rPr lang="en-US" altLang="zh-TW" spc="-150" dirty="0" smtClean="0">
                <a:sym typeface="Corbel"/>
              </a:rPr>
              <a:t> </a:t>
            </a:r>
            <a:r>
              <a:rPr lang="zh-TW" altLang="en-US" spc="-150" dirty="0" smtClean="0">
                <a:sym typeface="Corbel"/>
              </a:rPr>
              <a:t>的</a:t>
            </a:r>
            <a:r>
              <a:rPr lang="en-US" altLang="zh-TW" spc="-150" dirty="0" smtClean="0">
                <a:sym typeface="Corbel"/>
              </a:rPr>
              <a:t>AQC107</a:t>
            </a:r>
            <a:r>
              <a:rPr lang="zh-TW" altLang="en-US" spc="-150" dirty="0" smtClean="0">
                <a:sym typeface="Corbel"/>
              </a:rPr>
              <a:t>晶片</a:t>
            </a:r>
            <a:endParaRPr lang="zh-TW" altLang="en-US" spc="-150" dirty="0">
              <a:sym typeface="Corbel"/>
            </a:endParaRPr>
          </a:p>
        </p:txBody>
      </p:sp>
      <p:sp>
        <p:nvSpPr>
          <p:cNvPr id="267" name="Shape 267"/>
          <p:cNvSpPr txBox="1"/>
          <p:nvPr/>
        </p:nvSpPr>
        <p:spPr>
          <a:xfrm>
            <a:off x="144016" y="4858439"/>
            <a:ext cx="2915816" cy="28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zh-TW" altLang="en-US" sz="1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Corbel"/>
              </a:rPr>
              <a:t>資料來源：</a:t>
            </a:r>
            <a:r>
              <a:rPr lang="en-US" altLang="zh-TW" sz="10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Corbel"/>
              </a:rPr>
              <a:t>Aquantia.com </a:t>
            </a:r>
            <a:r>
              <a:rPr lang="en-US" altLang="zh-TW" sz="1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Corbel"/>
              </a:rPr>
              <a:t>&amp; NBASET.org</a:t>
            </a:r>
            <a:endParaRPr sz="10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Corbel"/>
            </a:endParaRPr>
          </a:p>
        </p:txBody>
      </p:sp>
      <p:grpSp>
        <p:nvGrpSpPr>
          <p:cNvPr id="3" name="Shape 272"/>
          <p:cNvGrpSpPr/>
          <p:nvPr/>
        </p:nvGrpSpPr>
        <p:grpSpPr>
          <a:xfrm>
            <a:off x="2287121" y="2559459"/>
            <a:ext cx="1134295" cy="1181700"/>
            <a:chOff x="810550" y="2950875"/>
            <a:chExt cx="1512000" cy="1575600"/>
          </a:xfrm>
        </p:grpSpPr>
        <p:sp>
          <p:nvSpPr>
            <p:cNvPr id="273" name="Shape 273"/>
            <p:cNvSpPr/>
            <p:nvPr/>
          </p:nvSpPr>
          <p:spPr>
            <a:xfrm>
              <a:off x="810550" y="2950875"/>
              <a:ext cx="1512000" cy="1575600"/>
            </a:xfrm>
            <a:prstGeom prst="rect">
              <a:avLst/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lin ang="5400012" scaled="0"/>
            </a:gradFill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pic>
          <p:nvPicPr>
            <p:cNvPr id="274" name="Shape 274"/>
            <p:cNvPicPr preferRelativeResize="0"/>
            <p:nvPr/>
          </p:nvPicPr>
          <p:blipFill rotWithShape="1">
            <a:blip r:embed="rId4" cstate="print">
              <a:alphaModFix/>
            </a:blip>
            <a:srcRect l="20539" t="16504" r="48564" b="19748"/>
            <a:stretch/>
          </p:blipFill>
          <p:spPr>
            <a:xfrm>
              <a:off x="842463" y="3028288"/>
              <a:ext cx="1402575" cy="1420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5" name="Shape 275"/>
          <p:cNvSpPr/>
          <p:nvPr/>
        </p:nvSpPr>
        <p:spPr>
          <a:xfrm>
            <a:off x="4662078" y="2946230"/>
            <a:ext cx="2977075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zh-TW" altLang="en-US" b="1" dirty="0">
                <a:solidFill>
                  <a:schemeClr val="tx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採用 </a:t>
            </a:r>
            <a:r>
              <a:rPr lang="en-US" altLang="zh-TW" b="1" dirty="0">
                <a:solidFill>
                  <a:schemeClr val="tx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Multi-Gig IC </a:t>
            </a:r>
            <a:r>
              <a:rPr lang="zh-TW" altLang="en-US" b="1" dirty="0">
                <a:solidFill>
                  <a:schemeClr val="tx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各大廠商</a:t>
            </a:r>
            <a:endParaRPr b="1" dirty="0">
              <a:solidFill>
                <a:schemeClr val="tx2">
                  <a:lumMod val="7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81" name="Shape 281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4759947" y="1857154"/>
            <a:ext cx="806828" cy="471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Shape 282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5440107" y="1851670"/>
            <a:ext cx="853112" cy="49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Shape 283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8003827" y="1878424"/>
            <a:ext cx="816645" cy="477302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/>
          <p:nvPr/>
        </p:nvSpPr>
        <p:spPr>
          <a:xfrm>
            <a:off x="4662078" y="1409648"/>
            <a:ext cx="3154196" cy="27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en-US" altLang="zh-TW" b="1" dirty="0">
                <a:solidFill>
                  <a:schemeClr val="tx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NBASE-T </a:t>
            </a:r>
            <a:r>
              <a:rPr lang="zh-TW" altLang="en-US" b="1" dirty="0">
                <a:solidFill>
                  <a:schemeClr val="tx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聯盟</a:t>
            </a:r>
            <a:endParaRPr b="1" dirty="0">
              <a:solidFill>
                <a:schemeClr val="tx2">
                  <a:lumMod val="7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86" name="Shape 286"/>
          <p:cNvPicPr preferRelativeResize="0"/>
          <p:nvPr/>
        </p:nvPicPr>
        <p:blipFill>
          <a:blip r:embed="rId8" cstate="print">
            <a:alphaModFix/>
          </a:blip>
          <a:srcRect l="17218" t="15390" r="17229" b="11755"/>
          <a:stretch>
            <a:fillRect/>
          </a:stretch>
        </p:blipFill>
        <p:spPr>
          <a:xfrm>
            <a:off x="5076056" y="3406307"/>
            <a:ext cx="86409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/>
          <p:cNvPicPr preferRelativeResize="0"/>
          <p:nvPr/>
        </p:nvPicPr>
        <p:blipFill>
          <a:blip r:embed="rId9" cstate="print">
            <a:alphaModFix/>
          </a:blip>
          <a:srcRect l="10085" t="15391" r="13437" b="11754"/>
          <a:stretch>
            <a:fillRect/>
          </a:stretch>
        </p:blipFill>
        <p:spPr>
          <a:xfrm>
            <a:off x="6084168" y="3406307"/>
            <a:ext cx="1008112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>
          <a:blip r:embed="rId10" cstate="print">
            <a:alphaModFix/>
          </a:blip>
          <a:srcRect l="5710" t="10879" r="14347" b="12965"/>
          <a:stretch>
            <a:fillRect/>
          </a:stretch>
        </p:blipFill>
        <p:spPr>
          <a:xfrm>
            <a:off x="6084168" y="4083345"/>
            <a:ext cx="1008112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Shape 290"/>
          <p:cNvPicPr preferRelativeResize="0"/>
          <p:nvPr/>
        </p:nvPicPr>
        <p:blipFill>
          <a:blip r:embed="rId11" cstate="print">
            <a:alphaModFix/>
          </a:blip>
          <a:srcRect t="14767" b="15325"/>
          <a:stretch>
            <a:fillRect/>
          </a:stretch>
        </p:blipFill>
        <p:spPr>
          <a:xfrm>
            <a:off x="7220944" y="3406307"/>
            <a:ext cx="1083058" cy="50405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179"/>
          <p:cNvSpPr/>
          <p:nvPr/>
        </p:nvSpPr>
        <p:spPr>
          <a:xfrm>
            <a:off x="0" y="1336476"/>
            <a:ext cx="3059832" cy="517315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pic>
        <p:nvPicPr>
          <p:cNvPr id="271" name="Shape 271"/>
          <p:cNvPicPr preferRelativeResize="0"/>
          <p:nvPr/>
        </p:nvPicPr>
        <p:blipFill rotWithShape="1">
          <a:blip r:embed="rId12" cstate="print">
            <a:alphaModFix/>
          </a:blip>
          <a:srcRect/>
          <a:stretch/>
        </p:blipFill>
        <p:spPr>
          <a:xfrm>
            <a:off x="393172" y="1327952"/>
            <a:ext cx="2497690" cy="556483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矩形 39"/>
          <p:cNvSpPr/>
          <p:nvPr/>
        </p:nvSpPr>
        <p:spPr>
          <a:xfrm>
            <a:off x="6215574" y="1851670"/>
            <a:ext cx="1064653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0" name="Shape 280"/>
          <p:cNvPicPr preferRelativeResize="0"/>
          <p:nvPr/>
        </p:nvPicPr>
        <p:blipFill rotWithShape="1">
          <a:blip r:embed="rId13" cstate="print">
            <a:alphaModFix/>
          </a:blip>
          <a:srcRect/>
          <a:stretch/>
        </p:blipFill>
        <p:spPr>
          <a:xfrm>
            <a:off x="6272115" y="1819772"/>
            <a:ext cx="953747" cy="557433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矩形 41"/>
          <p:cNvSpPr/>
          <p:nvPr/>
        </p:nvSpPr>
        <p:spPr>
          <a:xfrm>
            <a:off x="7348884" y="1851670"/>
            <a:ext cx="65142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4" name="Shape 284"/>
          <p:cNvPicPr preferRelativeResize="0"/>
          <p:nvPr/>
        </p:nvPicPr>
        <p:blipFill rotWithShape="1">
          <a:blip r:embed="rId14" cstate="print">
            <a:alphaModFix/>
          </a:blip>
          <a:srcRect/>
          <a:stretch/>
        </p:blipFill>
        <p:spPr>
          <a:xfrm>
            <a:off x="7280227" y="1867714"/>
            <a:ext cx="792088" cy="46294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矩形 43"/>
          <p:cNvSpPr/>
          <p:nvPr/>
        </p:nvSpPr>
        <p:spPr>
          <a:xfrm>
            <a:off x="5076056" y="4083918"/>
            <a:ext cx="900005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8" name="Shape 288"/>
          <p:cNvPicPr preferRelativeResize="0"/>
          <p:nvPr/>
        </p:nvPicPr>
        <p:blipFill>
          <a:blip r:embed="rId15" cstate="print">
            <a:alphaModFix/>
          </a:blip>
          <a:stretch>
            <a:fillRect/>
          </a:stretch>
        </p:blipFill>
        <p:spPr>
          <a:xfrm>
            <a:off x="5111966" y="4126387"/>
            <a:ext cx="805429" cy="42273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矩形 44"/>
          <p:cNvSpPr/>
          <p:nvPr/>
        </p:nvSpPr>
        <p:spPr>
          <a:xfrm>
            <a:off x="7215753" y="4083918"/>
            <a:ext cx="1100663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1" name="Shape 291"/>
          <p:cNvPicPr preferRelativeResize="0"/>
          <p:nvPr/>
        </p:nvPicPr>
        <p:blipFill>
          <a:blip r:embed="rId16" cstate="print">
            <a:alphaModFix/>
          </a:blip>
          <a:stretch>
            <a:fillRect/>
          </a:stretch>
        </p:blipFill>
        <p:spPr>
          <a:xfrm>
            <a:off x="7256986" y="4270403"/>
            <a:ext cx="985495" cy="170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圓角矩形 22"/>
          <p:cNvSpPr/>
          <p:nvPr/>
        </p:nvSpPr>
        <p:spPr>
          <a:xfrm>
            <a:off x="7049366" y="2427734"/>
            <a:ext cx="1656184" cy="28803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Picture 2" descr="C:\Users\user\Desktop\21_PPT對稿QNAP AQC107 10G網卡\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707654"/>
            <a:ext cx="2275714" cy="1584176"/>
          </a:xfrm>
          <a:prstGeom prst="rect">
            <a:avLst/>
          </a:prstGeom>
          <a:noFill/>
        </p:spPr>
      </p:pic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Autofit/>
          </a:bodyPr>
          <a:lstStyle/>
          <a:p>
            <a:r>
              <a:rPr lang="en-US" altLang="zh-TW" sz="3400" spc="-300" dirty="0" smtClean="0">
                <a:sym typeface="Microsoft JhengHei"/>
              </a:rPr>
              <a:t>Gen3 x4 </a:t>
            </a:r>
            <a:r>
              <a:rPr lang="zh-TW" altLang="en-US" sz="3400" spc="-300" dirty="0" smtClean="0">
                <a:sym typeface="Microsoft JhengHei"/>
              </a:rPr>
              <a:t>網卡搭配 </a:t>
            </a:r>
            <a:r>
              <a:rPr lang="en-US" altLang="zh-TW" sz="3400" spc="-300" dirty="0" smtClean="0">
                <a:sym typeface="Microsoft JhengHei"/>
              </a:rPr>
              <a:t>Gen3 </a:t>
            </a:r>
            <a:r>
              <a:rPr lang="zh-TW" altLang="en-US" sz="3400" spc="-300" dirty="0" smtClean="0">
                <a:sym typeface="Microsoft JhengHei"/>
              </a:rPr>
              <a:t>插槽的</a:t>
            </a:r>
            <a:r>
              <a:rPr lang="en-US" altLang="zh-TW" sz="3400" spc="-300" dirty="0" smtClean="0">
                <a:sym typeface="Microsoft JhengHei"/>
              </a:rPr>
              <a:t>NAS</a:t>
            </a:r>
            <a:r>
              <a:rPr lang="zh-TW" altLang="en-US" sz="3400" spc="-300" dirty="0" smtClean="0">
                <a:sym typeface="Microsoft JhengHei"/>
              </a:rPr>
              <a:t>，效能相得益彰</a:t>
            </a:r>
            <a:endParaRPr lang="zh-TW" altLang="en-US" sz="3400" spc="-300" dirty="0">
              <a:sym typeface="Microsoft JhengHei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72008" y="4659982"/>
            <a:ext cx="5364088" cy="34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zh-TW" altLang="en-US" sz="900" b="1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測試於 </a:t>
            </a:r>
            <a:r>
              <a:rPr lang="en-US" altLang="zh-TW" sz="900" b="1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zh-TW" altLang="en-US" sz="900" b="1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實驗室，數據會因實際環境而有所不同。</a:t>
            </a:r>
            <a:r>
              <a:rPr lang="en-US" altLang="zh-TW" sz="9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9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9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9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en-US" altLang="zh-TW" sz="9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TVS-873e-8G w/ QTS 4.3.3, RAID 5 w/ </a:t>
            </a:r>
            <a:r>
              <a:rPr lang="en-US" altLang="zh-TW" sz="900" b="1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8 </a:t>
            </a:r>
            <a:r>
              <a:rPr lang="en-US" altLang="zh-TW" sz="9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x  Intel SSDSC2BB240G4 SSD, Cat. 6a </a:t>
            </a:r>
            <a:r>
              <a:rPr lang="zh-TW" altLang="en-US" sz="900" b="1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網路線，以</a:t>
            </a:r>
            <a:r>
              <a:rPr lang="en-US" altLang="zh-TW" sz="900" b="1" dirty="0" err="1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IOMeter</a:t>
            </a:r>
            <a:r>
              <a:rPr lang="en-US" altLang="zh-TW" sz="900" b="1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900" b="1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測試</a:t>
            </a:r>
            <a:endParaRPr sz="9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9" name="Shape 289"/>
          <p:cNvSpPr/>
          <p:nvPr/>
        </p:nvSpPr>
        <p:spPr>
          <a:xfrm>
            <a:off x="0" y="1623181"/>
            <a:ext cx="5367247" cy="2748769"/>
          </a:xfrm>
          <a:prstGeom prst="rect">
            <a:avLst/>
          </a:prstGeom>
          <a:solidFill>
            <a:srgbClr val="001027"/>
          </a:soli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endParaRPr sz="1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Shape 290"/>
          <p:cNvSpPr/>
          <p:nvPr/>
        </p:nvSpPr>
        <p:spPr>
          <a:xfrm>
            <a:off x="618704" y="2734600"/>
            <a:ext cx="1793055" cy="19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000"/>
            </a:pPr>
            <a:r>
              <a:rPr lang="en-US" altLang="zh-TW" sz="1000" b="1" dirty="0">
                <a:solidFill>
                  <a:srgbClr val="FFFFFF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Windows Download</a:t>
            </a:r>
            <a:endParaRPr sz="1000" b="1" dirty="0">
              <a:solidFill>
                <a:srgbClr val="FFFFFF"/>
              </a:solidFill>
              <a:latin typeface="Arial" pitchFamily="34" charset="0"/>
              <a:ea typeface="Corbel"/>
              <a:cs typeface="Arial" pitchFamily="34" charset="0"/>
              <a:sym typeface="Corbel"/>
            </a:endParaRPr>
          </a:p>
        </p:txBody>
      </p:sp>
      <p:sp>
        <p:nvSpPr>
          <p:cNvPr id="291" name="Shape 291"/>
          <p:cNvSpPr/>
          <p:nvPr/>
        </p:nvSpPr>
        <p:spPr>
          <a:xfrm>
            <a:off x="611560" y="3526688"/>
            <a:ext cx="1728192" cy="19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6FFEEE"/>
              </a:buClr>
              <a:buSzPts val="1000"/>
            </a:pPr>
            <a:r>
              <a:rPr lang="en-US" altLang="zh-TW" sz="1000" b="1" dirty="0">
                <a:solidFill>
                  <a:srgbClr val="FFFF00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Windows Upload</a:t>
            </a:r>
            <a:endParaRPr sz="1000" b="1" dirty="0">
              <a:solidFill>
                <a:srgbClr val="FFFF00"/>
              </a:solidFill>
              <a:latin typeface="Arial" pitchFamily="34" charset="0"/>
              <a:ea typeface="Corbel"/>
              <a:cs typeface="Arial" pitchFamily="34" charset="0"/>
              <a:sym typeface="Corbel"/>
            </a:endParaRPr>
          </a:p>
        </p:txBody>
      </p:sp>
      <p:sp>
        <p:nvSpPr>
          <p:cNvPr id="292" name="Shape 292"/>
          <p:cNvSpPr/>
          <p:nvPr/>
        </p:nvSpPr>
        <p:spPr>
          <a:xfrm>
            <a:off x="3932824" y="2389733"/>
            <a:ext cx="998135" cy="2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600"/>
            </a:pPr>
            <a:r>
              <a:rPr lang="en-US" altLang="zh-TW" sz="1200" b="1" dirty="0">
                <a:solidFill>
                  <a:srgbClr val="FFFFFF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954 MB/s</a:t>
            </a:r>
            <a:endParaRPr sz="1200" b="1" dirty="0">
              <a:solidFill>
                <a:srgbClr val="FFFFFF"/>
              </a:solidFill>
              <a:latin typeface="Arial" pitchFamily="34" charset="0"/>
              <a:ea typeface="Corbel"/>
              <a:cs typeface="Arial" pitchFamily="34" charset="0"/>
              <a:sym typeface="Corbel"/>
            </a:endParaRPr>
          </a:p>
        </p:txBody>
      </p:sp>
      <p:sp>
        <p:nvSpPr>
          <p:cNvPr id="293" name="Shape 293"/>
          <p:cNvSpPr/>
          <p:nvPr/>
        </p:nvSpPr>
        <p:spPr>
          <a:xfrm>
            <a:off x="4220856" y="3181821"/>
            <a:ext cx="998135" cy="2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6FFEEE"/>
              </a:buClr>
              <a:buSzPts val="1600"/>
            </a:pPr>
            <a:r>
              <a:rPr lang="en-US" altLang="zh-TW" sz="1200" b="1" dirty="0">
                <a:solidFill>
                  <a:srgbClr val="FFFF00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1032</a:t>
            </a:r>
            <a:r>
              <a:rPr lang="zh-TW" altLang="en-US" sz="1200" b="1" dirty="0">
                <a:solidFill>
                  <a:srgbClr val="FFFF00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 </a:t>
            </a:r>
            <a:r>
              <a:rPr lang="en-US" altLang="zh-TW" sz="1200" b="1" dirty="0">
                <a:solidFill>
                  <a:srgbClr val="FFFF00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MB/s</a:t>
            </a:r>
            <a:endParaRPr sz="1200" b="1" dirty="0">
              <a:solidFill>
                <a:srgbClr val="FFFF00"/>
              </a:solidFill>
              <a:latin typeface="Arial" pitchFamily="34" charset="0"/>
              <a:ea typeface="Corbel"/>
              <a:cs typeface="Arial" pitchFamily="34" charset="0"/>
              <a:sym typeface="Corbel"/>
            </a:endParaRPr>
          </a:p>
        </p:txBody>
      </p:sp>
      <p:sp>
        <p:nvSpPr>
          <p:cNvPr id="294" name="Shape 294"/>
          <p:cNvSpPr/>
          <p:nvPr/>
        </p:nvSpPr>
        <p:spPr>
          <a:xfrm>
            <a:off x="4336170" y="4143461"/>
            <a:ext cx="1531974" cy="18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000"/>
            </a:pPr>
            <a:r>
              <a:rPr lang="en-US" altLang="zh-TW" sz="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64KB</a:t>
            </a:r>
            <a:r>
              <a:rPr lang="zh-TW" altLang="en-US" sz="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rPr>
              <a:t> 循序檔案傳輸</a:t>
            </a:r>
            <a:endParaRPr sz="8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orbel"/>
              <a:sym typeface="Corbel"/>
            </a:endParaRPr>
          </a:p>
        </p:txBody>
      </p:sp>
      <p:cxnSp>
        <p:nvCxnSpPr>
          <p:cNvPr id="303" name="Shape 303"/>
          <p:cNvCxnSpPr/>
          <p:nvPr/>
        </p:nvCxnSpPr>
        <p:spPr>
          <a:xfrm>
            <a:off x="637484" y="3320237"/>
            <a:ext cx="3511364" cy="0"/>
          </a:xfrm>
          <a:prstGeom prst="straightConnector1">
            <a:avLst/>
          </a:prstGeom>
          <a:noFill/>
          <a:ln w="1270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304" name="Shape 304"/>
          <p:cNvCxnSpPr/>
          <p:nvPr/>
        </p:nvCxnSpPr>
        <p:spPr>
          <a:xfrm>
            <a:off x="637484" y="2527020"/>
            <a:ext cx="3241294" cy="0"/>
          </a:xfrm>
          <a:prstGeom prst="straightConnector1">
            <a:avLst/>
          </a:prstGeom>
          <a:noFill/>
          <a:ln w="127000" cap="flat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05" name="Shape 305"/>
          <p:cNvSpPr txBox="1"/>
          <p:nvPr/>
        </p:nvSpPr>
        <p:spPr>
          <a:xfrm>
            <a:off x="7452320" y="4371950"/>
            <a:ext cx="1369707" cy="21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n-US" altLang="zh-TW" sz="1000" b="1" dirty="0"/>
              <a:t>TVS-873e</a:t>
            </a:r>
            <a:endParaRPr sz="1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平行四邊形 24"/>
          <p:cNvSpPr/>
          <p:nvPr/>
        </p:nvSpPr>
        <p:spPr>
          <a:xfrm>
            <a:off x="419377" y="1479164"/>
            <a:ext cx="4682779" cy="372505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6" name="Shape 296"/>
          <p:cNvSpPr/>
          <p:nvPr/>
        </p:nvSpPr>
        <p:spPr>
          <a:xfrm>
            <a:off x="691014" y="1490222"/>
            <a:ext cx="4385042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b="1" dirty="0" err="1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IOMeter</a:t>
            </a:r>
            <a:r>
              <a:rPr lang="en-US" altLang="zh-TW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檔</a:t>
            </a:r>
            <a:r>
              <a:rPr lang="zh-TW" altLang="en-US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案傳輸 </a:t>
            </a:r>
            <a:r>
              <a:rPr lang="en-US" altLang="zh-TW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(1 </a:t>
            </a:r>
            <a:r>
              <a:rPr lang="en-US" altLang="zh-TW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x 10GbE</a:t>
            </a:r>
            <a:r>
              <a:rPr lang="zh-TW" altLang="en-US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64KB)</a:t>
            </a:r>
            <a:endParaRPr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1" name="Shape 301"/>
          <p:cNvSpPr txBox="1"/>
          <p:nvPr/>
        </p:nvSpPr>
        <p:spPr>
          <a:xfrm>
            <a:off x="7153402" y="2427734"/>
            <a:ext cx="184018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n-US" altLang="zh-TW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Gen 3 x4 </a:t>
            </a:r>
            <a:r>
              <a:rPr lang="zh-TW" altLang="en-US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高速網卡</a:t>
            </a:r>
            <a:endParaRPr sz="13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20" name="Picture 2" descr="\\10.64.2.86\Marketing\MarketingMaterials\Product_photo\NAS\TVS-x73e\TVS-873e\TVS-873e_Right-angle-of-elevation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35012" y="2700576"/>
            <a:ext cx="3037582" cy="201431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1531</Words>
  <Application>Microsoft Office PowerPoint</Application>
  <PresentationFormat>如螢幕大小 (16:9)</PresentationFormat>
  <Paragraphs>263</Paragraphs>
  <Slides>27</Slides>
  <Notes>17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Office 佈景主題</vt:lpstr>
      <vt:lpstr>用 QXG-10G1T 擴充卡 升級你的 NAS 及 PC</vt:lpstr>
      <vt:lpstr>商用、電競無線商品傳輸頻寬提升</vt:lpstr>
      <vt:lpstr>越來越實惠的 10GbE 交換器</vt:lpstr>
      <vt:lpstr>10GbE 已不再是機房獨有的特色</vt:lpstr>
      <vt:lpstr>全新 QXG-10G1T 單埠網路擴充卡</vt:lpstr>
      <vt:lpstr>直覺辨識的 LED 狀態指示燈</vt:lpstr>
      <vt:lpstr>既有網路配線直接升級5G以上網路</vt:lpstr>
      <vt:lpstr>基於 NBASE-T 推手 Aquantia 的AQC107晶片</vt:lpstr>
      <vt:lpstr>Gen3 x4 網卡搭配 Gen3 插槽的NAS，效能相得益彰</vt:lpstr>
      <vt:lpstr>10GbE 網路帶來的高速體驗</vt:lpstr>
      <vt:lpstr>配備適用於 QNAP NAS 的各式擋版</vt:lpstr>
      <vt:lpstr>支援所有具備 PCIe 插槽的 NAS 機種</vt:lpstr>
      <vt:lpstr>支援第三方作業系統</vt:lpstr>
      <vt:lpstr>用最少的花費把 1G提升成 5G 傳輸速度</vt:lpstr>
      <vt:lpstr>網路喚醒＆網路開機支援</vt:lpstr>
      <vt:lpstr>輕鬆部署LAN Party需要的高效能＆頻寬</vt:lpstr>
      <vt:lpstr>高速傳輸搭配 NAS 的應用推薦</vt:lpstr>
      <vt:lpstr>企業或工作室內多台 NAS 透過10G相互傳輸</vt:lpstr>
      <vt:lpstr>VJBOD輕鬆建構高速傳輸超大容量儲存空間</vt:lpstr>
      <vt:lpstr>10G 高速網路打造企業級災難復原解決方案 </vt:lpstr>
      <vt:lpstr>安裝 10G 網卡真的很簡單</vt:lpstr>
      <vt:lpstr>直接透過 QXG-10G1T 連接 PC 與 NAS</vt:lpstr>
      <vt:lpstr>來吧！傳輸 10GB 檔案效能實戰</vt:lpstr>
      <vt:lpstr>輕鬆透過網路與虛擬交換器管理多張網卡</vt:lpstr>
      <vt:lpstr>還可以搭配 Port Trunking 提升傳輸安全</vt:lpstr>
      <vt:lpstr>Demo: 3步驟在 NAS 完成 Port Trunking</vt:lpstr>
      <vt:lpstr>QXG-10G1T 是您最好的選擇</vt:lpstr>
    </vt:vector>
  </TitlesOfParts>
  <Company>SYNNEX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user</cp:lastModifiedBy>
  <cp:revision>80</cp:revision>
  <dcterms:created xsi:type="dcterms:W3CDTF">2018-01-29T03:04:07Z</dcterms:created>
  <dcterms:modified xsi:type="dcterms:W3CDTF">2018-02-01T06:18:02Z</dcterms:modified>
</cp:coreProperties>
</file>