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66" r:id="rId10"/>
    <p:sldId id="263" r:id="rId11"/>
    <p:sldId id="267" r:id="rId12"/>
    <p:sldId id="268" r:id="rId13"/>
    <p:sldId id="269" r:id="rId14"/>
    <p:sldId id="270" r:id="rId15"/>
    <p:sldId id="271" r:id="rId16"/>
    <p:sldId id="284" r:id="rId17"/>
    <p:sldId id="285" r:id="rId18"/>
    <p:sldId id="286" r:id="rId19"/>
    <p:sldId id="287" r:id="rId20"/>
    <p:sldId id="288" r:id="rId21"/>
    <p:sldId id="275" r:id="rId22"/>
    <p:sldId id="276" r:id="rId23"/>
    <p:sldId id="289" r:id="rId24"/>
    <p:sldId id="278" r:id="rId25"/>
    <p:sldId id="279" r:id="rId26"/>
    <p:sldId id="280" r:id="rId27"/>
    <p:sldId id="290" r:id="rId2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7" autoAdjust="0"/>
    <p:restoredTop sz="93941" autoAdjust="0"/>
  </p:normalViewPr>
  <p:slideViewPr>
    <p:cSldViewPr>
      <p:cViewPr>
        <p:scale>
          <a:sx n="100" d="100"/>
          <a:sy n="100" d="100"/>
        </p:scale>
        <p:origin x="-1338" y="-5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2018/2/1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AQC是省電高效的網路晶片，所以很多人採用～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Intel X550 單 port 耗電量平均值為7.4W, AQC107 是 6W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check if the backup transfer rate degraded</a:t>
            </a:r>
            <a:endParaRPr/>
          </a:p>
          <a:p>
            <a:pPr marL="358775" marR="0" lvl="0" indent="-25717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✓"/>
            </a:pPr>
            <a:r>
              <a:rPr lang="zh-TW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高效的資料備份</a:t>
            </a:r>
            <a:endParaRPr/>
          </a:p>
          <a:p>
            <a:pPr marL="358775" marR="0" lvl="0" indent="-25717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✓"/>
            </a:pPr>
            <a:r>
              <a:rPr lang="zh-TW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及時的災難復原ch</a:t>
            </a:r>
            <a:endParaRPr/>
          </a:p>
          <a:p>
            <a:pPr marL="358775" marR="0" lvl="0" indent="-25717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✓"/>
            </a:pPr>
            <a:r>
              <a:rPr lang="zh-TW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妥善保存機密及敏感性資料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裝兩張 QXG-10G1T 到 x73e，然後前往NVS</a:t>
            </a:r>
            <a:endParaRPr/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對接設定教學或是NAS發ip給PC (DHCP server)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PC+NIC, &lt;&gt; NAS+ NIC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PC 裝 Qfinder Pro</a:t>
            </a:r>
            <a:endParaRPr/>
          </a:p>
        </p:txBody>
      </p:sp>
      <p:sp>
        <p:nvSpPr>
          <p:cNvPr id="742" name="Shape 7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裝兩張 QXG-10G1T 到 x73e，然後前往NVS</a:t>
            </a:r>
            <a:endParaRPr dirty="0"/>
          </a:p>
        </p:txBody>
      </p:sp>
      <p:sp>
        <p:nvSpPr>
          <p:cNvPr id="786" name="Shape 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目前可以 1GbE + 10GbE 混用</a:t>
            </a:r>
            <a:endParaRPr/>
          </a:p>
        </p:txBody>
      </p:sp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1" name="Shape 8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最低需求Windows® 10, 8.1, 8, 7 (32/64 bit)</a:t>
            </a: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Linux 3.2, 3.10, 3.12, 4.2, and 4.4</a:t>
            </a:r>
            <a:endParaRPr/>
          </a:p>
        </p:txBody>
      </p:sp>
      <p:sp>
        <p:nvSpPr>
          <p:cNvPr id="399" name="Shape 3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2" name="Shape 48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win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38705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QNAP NAS的各種端口能用來做什麼呢?</a:t>
            </a:r>
            <a:endParaRPr/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GbE: 進行一般網路傳輸， 雲端備份(S3， google cloud， one drive， dropbox)， 下載東西(download station， happyget)， 進一步還可以 shared link讓別人網路下載， 用web伺服器架站</a:t>
            </a:r>
            <a:endParaRPr/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Thunderbolt: 能讓您的Mac進行快速資料拷貝， 以及一下子就能完成TimeMachine備份. 新一代高階的Windows筆電也不需要透過隨身碟或WiFi慢慢傳檔， 他們也開始內建Thunderbolt接口帶來最方便的體驗.</a:t>
            </a:r>
            <a:endParaRPr/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10 GbE: 原本主要用在高階快速的機房， 但現在您在家就可以透過NAS架起來虛擬化的世界. 另外還有跨入家用市場的影像編輯， 機器間的快速備份(HybridBackup sync)， 甚至佈建5~8百萬畫素， 高達4K解析度的監控系統.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1_PPT對稿QNAP AQC107 10G網卡\BG_main-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12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5151120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515112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61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0736" y="1932643"/>
            <a:ext cx="5807568" cy="1102519"/>
          </a:xfrm>
        </p:spPr>
        <p:txBody>
          <a:bodyPr>
            <a:noAutofit/>
          </a:bodyPr>
          <a:lstStyle/>
          <a:p>
            <a:pPr algn="l"/>
            <a:r>
              <a:rPr lang="en-US" altLang="zh-TW" sz="3600" dirty="0"/>
              <a:t>Upgrade your NAS or PC </a:t>
            </a:r>
            <a:br>
              <a:rPr lang="en-US" altLang="zh-TW" sz="3600" dirty="0"/>
            </a:br>
            <a:r>
              <a:rPr lang="en-US" altLang="zh-TW" sz="3600" dirty="0"/>
              <a:t>with the QXG-10G1T</a:t>
            </a:r>
            <a:endParaRPr lang="zh-TW" altLang="en-US" sz="3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47664" y="3067631"/>
            <a:ext cx="5144616" cy="665212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zh-TW" sz="1980" dirty="0"/>
              <a:t>A single-port, 5-speed 10GBASE-T network expansion card</a:t>
            </a:r>
            <a:endParaRPr lang="zh-TW" altLang="en-US" sz="1980" dirty="0"/>
          </a:p>
        </p:txBody>
      </p:sp>
      <p:sp>
        <p:nvSpPr>
          <p:cNvPr id="5" name="Shape 179"/>
          <p:cNvSpPr/>
          <p:nvPr/>
        </p:nvSpPr>
        <p:spPr>
          <a:xfrm>
            <a:off x="0" y="1286303"/>
            <a:ext cx="5255568" cy="375864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12768" y="1163829"/>
            <a:ext cx="4454768" cy="598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</a:rPr>
              <a:t>High speed 10 </a:t>
            </a:r>
            <a:r>
              <a:rPr lang="en-US" altLang="zh-TW" sz="20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</a:rPr>
              <a:t>GbE</a:t>
            </a: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</a:rPr>
              <a:t> solution</a:t>
            </a:r>
            <a:endParaRPr lang="zh-TW" altLang="en-US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</a:endParaRPr>
          </a:p>
        </p:txBody>
      </p:sp>
      <p:pic>
        <p:nvPicPr>
          <p:cNvPr id="7" name="Picture 2" descr="C:\Users\user\Desktop\21_PPT對稿QNAP AQC107 10G網卡\QXG-10G1T_Front_left-angl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491630"/>
            <a:ext cx="4262873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dirty="0"/>
              <a:t>Getting things done instantly</a:t>
            </a:r>
            <a:endParaRPr lang="zh-TW" altLang="en-US" dirty="0"/>
          </a:p>
        </p:txBody>
      </p:sp>
      <p:pic>
        <p:nvPicPr>
          <p:cNvPr id="4" name="Picture 2" descr="C:\Users\user\Desktop\21_PPT對稿QNAP AQC107 10G網卡\4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700" y="1815666"/>
            <a:ext cx="5447086" cy="3111810"/>
          </a:xfrm>
          <a:prstGeom prst="rect">
            <a:avLst/>
          </a:prstGeom>
          <a:noFill/>
        </p:spPr>
      </p:pic>
      <p:sp>
        <p:nvSpPr>
          <p:cNvPr id="21" name="圓角矩形 20"/>
          <p:cNvSpPr/>
          <p:nvPr/>
        </p:nvSpPr>
        <p:spPr>
          <a:xfrm>
            <a:off x="6732803" y="2301720"/>
            <a:ext cx="1655622" cy="32403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TW" altLang="en-US"/>
          </a:p>
        </p:txBody>
      </p:sp>
      <p:sp>
        <p:nvSpPr>
          <p:cNvPr id="22" name="Shape 328"/>
          <p:cNvSpPr txBox="1"/>
          <p:nvPr/>
        </p:nvSpPr>
        <p:spPr>
          <a:xfrm>
            <a:off x="6750790" y="2247714"/>
            <a:ext cx="178165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indent="85736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Time-saving</a:t>
            </a:r>
          </a:p>
        </p:txBody>
      </p:sp>
      <p:sp>
        <p:nvSpPr>
          <p:cNvPr id="23" name="Shape 289"/>
          <p:cNvSpPr/>
          <p:nvPr/>
        </p:nvSpPr>
        <p:spPr>
          <a:xfrm>
            <a:off x="1" y="1623181"/>
            <a:ext cx="4355976" cy="2748769"/>
          </a:xfrm>
          <a:prstGeom prst="rect">
            <a:avLst/>
          </a:prstGeom>
          <a:solidFill>
            <a:srgbClr val="001027"/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90"/>
          <p:cNvSpPr/>
          <p:nvPr/>
        </p:nvSpPr>
        <p:spPr>
          <a:xfrm>
            <a:off x="258664" y="2734600"/>
            <a:ext cx="1793055" cy="19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000"/>
            </a:pPr>
            <a:r>
              <a:rPr lang="en-US" altLang="zh-TW" sz="1000" b="1" dirty="0">
                <a:solidFill>
                  <a:srgbClr val="FFFFFF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100MB/s</a:t>
            </a:r>
          </a:p>
        </p:txBody>
      </p:sp>
      <p:sp>
        <p:nvSpPr>
          <p:cNvPr id="25" name="Shape 291"/>
          <p:cNvSpPr/>
          <p:nvPr/>
        </p:nvSpPr>
        <p:spPr>
          <a:xfrm>
            <a:off x="251520" y="3670704"/>
            <a:ext cx="1728192" cy="19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6FFEEE"/>
              </a:buClr>
              <a:buSzPts val="1000"/>
            </a:pPr>
            <a:r>
              <a:rPr lang="en-US" altLang="zh-TW" sz="1000" b="1" dirty="0">
                <a:solidFill>
                  <a:schemeClr val="bg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1000MB/s</a:t>
            </a:r>
          </a:p>
        </p:txBody>
      </p:sp>
      <p:sp>
        <p:nvSpPr>
          <p:cNvPr id="26" name="Shape 292"/>
          <p:cNvSpPr/>
          <p:nvPr/>
        </p:nvSpPr>
        <p:spPr>
          <a:xfrm>
            <a:off x="3202139" y="2228713"/>
            <a:ext cx="1153838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altLang="zh-TW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8 mins</a:t>
            </a:r>
          </a:p>
          <a:p>
            <a:pPr>
              <a:buClr>
                <a:srgbClr val="FFFFFF"/>
              </a:buClr>
              <a:buSzPts val="1600"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20 secs</a:t>
            </a:r>
            <a:endParaRPr sz="16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27" name="Shape 293"/>
          <p:cNvSpPr/>
          <p:nvPr/>
        </p:nvSpPr>
        <p:spPr>
          <a:xfrm>
            <a:off x="1691680" y="3325837"/>
            <a:ext cx="998135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6FFEEE"/>
              </a:buClr>
              <a:buSzPts val="1600"/>
            </a:pPr>
            <a:r>
              <a:rPr lang="en-US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50 </a:t>
            </a:r>
            <a:r>
              <a:rPr lang="en-US" sz="1600" b="1" dirty="0" err="1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secs</a:t>
            </a:r>
            <a:endParaRPr sz="1600" b="1" dirty="0">
              <a:solidFill>
                <a:srgbClr val="FFFF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cxnSp>
        <p:nvCxnSpPr>
          <p:cNvPr id="28" name="Shape 303"/>
          <p:cNvCxnSpPr/>
          <p:nvPr/>
        </p:nvCxnSpPr>
        <p:spPr>
          <a:xfrm>
            <a:off x="277444" y="3464253"/>
            <a:ext cx="1342228" cy="0"/>
          </a:xfrm>
          <a:prstGeom prst="straightConnector1">
            <a:avLst/>
          </a:prstGeom>
          <a:noFill/>
          <a:ln w="1270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9" name="Shape 304"/>
          <p:cNvCxnSpPr/>
          <p:nvPr/>
        </p:nvCxnSpPr>
        <p:spPr>
          <a:xfrm>
            <a:off x="277444" y="2527020"/>
            <a:ext cx="2854396" cy="0"/>
          </a:xfrm>
          <a:prstGeom prst="straightConnector1">
            <a:avLst/>
          </a:prstGeom>
          <a:noFill/>
          <a:ln w="12700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0" name="平行四邊形 29"/>
          <p:cNvSpPr/>
          <p:nvPr/>
        </p:nvSpPr>
        <p:spPr>
          <a:xfrm>
            <a:off x="261248" y="1479164"/>
            <a:ext cx="3888432" cy="372505"/>
          </a:xfrm>
          <a:prstGeom prst="parallelogram">
            <a:avLst>
              <a:gd name="adj" fmla="val 589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296"/>
          <p:cNvSpPr/>
          <p:nvPr/>
        </p:nvSpPr>
        <p:spPr>
          <a:xfrm>
            <a:off x="402982" y="1490222"/>
            <a:ext cx="4385042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Download a</a:t>
            </a: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solidFill>
                  <a:srgbClr val="FFFF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50GB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Blue-ray file </a:t>
            </a:r>
            <a:endParaRPr lang="zh-TW" altLang="en-US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13" name="Shape 330"/>
          <p:cNvSpPr/>
          <p:nvPr/>
        </p:nvSpPr>
        <p:spPr>
          <a:xfrm>
            <a:off x="0" y="2355726"/>
            <a:ext cx="1133929" cy="322886"/>
          </a:xfrm>
          <a:prstGeom prst="parallelogram">
            <a:avLst>
              <a:gd name="adj" fmla="val 55727"/>
            </a:avLst>
          </a:prstGeom>
          <a:solidFill>
            <a:srgbClr val="005A9E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1GbE</a:t>
            </a:r>
            <a:endParaRPr lang="en-US" altLang="zh-TW" sz="16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6" name="Shape 330"/>
          <p:cNvSpPr/>
          <p:nvPr/>
        </p:nvSpPr>
        <p:spPr>
          <a:xfrm>
            <a:off x="0" y="3284035"/>
            <a:ext cx="1133929" cy="322886"/>
          </a:xfrm>
          <a:prstGeom prst="parallelogram">
            <a:avLst>
              <a:gd name="adj" fmla="val 55727"/>
            </a:avLst>
          </a:prstGeom>
          <a:solidFill>
            <a:srgbClr val="005A9E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sz="1600" b="1" spc="-150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10GbE</a:t>
            </a:r>
            <a:endParaRPr lang="en-US" altLang="zh-TW" sz="1600" spc="-15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79"/>
          <p:cNvSpPr/>
          <p:nvPr/>
        </p:nvSpPr>
        <p:spPr>
          <a:xfrm>
            <a:off x="4870040" y="2555619"/>
            <a:ext cx="3662400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4" name="Shape 179"/>
          <p:cNvSpPr/>
          <p:nvPr/>
        </p:nvSpPr>
        <p:spPr>
          <a:xfrm>
            <a:off x="4870040" y="3741880"/>
            <a:ext cx="3662400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2" name="Shape 179"/>
          <p:cNvSpPr/>
          <p:nvPr/>
        </p:nvSpPr>
        <p:spPr>
          <a:xfrm>
            <a:off x="4870040" y="1419622"/>
            <a:ext cx="3662400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dirty="0">
                <a:sym typeface="Microsoft JhengHei"/>
              </a:rPr>
              <a:t>Bundled with brackets for NAS &amp; PCs</a:t>
            </a:r>
            <a:endParaRPr lang="zh-TW" altLang="en-US" dirty="0">
              <a:sym typeface="Microsoft JhengHei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4860032" y="1434964"/>
            <a:ext cx="4569752" cy="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indent="85736">
              <a:lnSpc>
                <a:spcPct val="115000"/>
              </a:lnSpc>
              <a:buClr>
                <a:schemeClr val="dk1"/>
              </a:buClr>
            </a:pPr>
            <a:r>
              <a:rPr lang="en-US" altLang="zh-TW" sz="13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Standard low profile bracket (pre-installed)</a:t>
            </a:r>
            <a:endParaRPr lang="en-US" sz="1300" b="1" dirty="0">
              <a:solidFill>
                <a:schemeClr val="lt1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4924291" y="2583642"/>
            <a:ext cx="2882522" cy="31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</a:pPr>
            <a:r>
              <a:rPr lang="en-US" altLang="zh-TW" sz="13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Standard full height bracket</a:t>
            </a:r>
            <a:endParaRPr lang="en-US" sz="1300" b="1" dirty="0">
              <a:solidFill>
                <a:schemeClr val="lt1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4914051" y="3769319"/>
            <a:ext cx="3315474" cy="31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Specialized low profile flat</a:t>
            </a:r>
            <a:endParaRPr sz="1300" b="1" dirty="0">
              <a:solidFill>
                <a:schemeClr val="lt1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323528" y="1347614"/>
            <a:ext cx="4514988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indent="85736">
              <a:lnSpc>
                <a:spcPct val="115000"/>
              </a:lnSpc>
            </a:pPr>
            <a:r>
              <a:rPr lang="en-US" altLang="zh-TW" sz="2000" b="1" dirty="0">
                <a:solidFill>
                  <a:srgbClr val="C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Low profile </a:t>
            </a:r>
            <a:r>
              <a:rPr lang="en-US" altLang="zh-TW" sz="20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PCIe</a:t>
            </a:r>
            <a:r>
              <a:rPr lang="en-US" altLang="zh-TW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expansion card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94" y="1815666"/>
            <a:ext cx="410559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user\Desktop\21_PPT對稿QNAP AQC107 10G網卡\_DSC149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122885" y="4227934"/>
            <a:ext cx="2173084" cy="482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 descr="C:\Users\user\Desktop\21_PPT對稿QNAP AQC107 10G網卡\_DSC15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978868" y="2931790"/>
            <a:ext cx="3082939" cy="7578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 descr="C:\Users\user\Desktop\21_PPT對稿QNAP AQC107 10G網卡\_DSC1496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0800000">
            <a:off x="4355976" y="1779663"/>
            <a:ext cx="2927149" cy="720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C:\Users\user\Desktop\21_PPT對稿QNAP AQC107 10G網卡\_DSC158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347" y="1832242"/>
            <a:ext cx="4983464" cy="3114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179"/>
          <p:cNvSpPr/>
          <p:nvPr/>
        </p:nvSpPr>
        <p:spPr>
          <a:xfrm>
            <a:off x="-17294" y="2571750"/>
            <a:ext cx="2344323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1" name="Shape 179"/>
          <p:cNvSpPr/>
          <p:nvPr/>
        </p:nvSpPr>
        <p:spPr>
          <a:xfrm>
            <a:off x="-4571" y="1545636"/>
            <a:ext cx="2344323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5124" name="Picture 4" descr="C:\Users\user\Desktop\21_PPT對稿QNAP AQC107 10G網卡\5.png"/>
          <p:cNvPicPr>
            <a:picLocks noChangeAspect="1" noChangeArrowheads="1"/>
          </p:cNvPicPr>
          <p:nvPr/>
        </p:nvPicPr>
        <p:blipFill>
          <a:blip r:embed="rId3" cstate="print"/>
          <a:srcRect b="8864"/>
          <a:stretch>
            <a:fillRect/>
          </a:stretch>
        </p:blipFill>
        <p:spPr bwMode="auto">
          <a:xfrm>
            <a:off x="-19706" y="3327834"/>
            <a:ext cx="9198019" cy="1836204"/>
          </a:xfrm>
          <a:prstGeom prst="rect">
            <a:avLst/>
          </a:prstGeom>
          <a:noFill/>
        </p:spPr>
      </p:pic>
      <p:pic>
        <p:nvPicPr>
          <p:cNvPr id="5123" name="Picture 3" descr="C:\Users\user\Desktop\21_PPT對稿QNAP AQC107 10G網卡\TES-1885U_Fr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8783" y="3716112"/>
            <a:ext cx="2406335" cy="1503568"/>
          </a:xfrm>
          <a:prstGeom prst="rect">
            <a:avLst/>
          </a:prstGeom>
          <a:noFill/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ym typeface="Corbel"/>
              </a:rPr>
              <a:t>Supports all NAS with a </a:t>
            </a:r>
            <a:r>
              <a:rPr lang="en-US" altLang="zh-TW" dirty="0" err="1">
                <a:sym typeface="Corbel"/>
              </a:rPr>
              <a:t>PCIe</a:t>
            </a:r>
            <a:r>
              <a:rPr lang="en-US" altLang="zh-TW" dirty="0">
                <a:sym typeface="Corbel"/>
              </a:rPr>
              <a:t> slot </a:t>
            </a:r>
            <a:endParaRPr lang="zh-TW" altLang="en-US" dirty="0">
              <a:sym typeface="Corbel"/>
            </a:endParaRPr>
          </a:p>
        </p:txBody>
      </p:sp>
      <p:pic>
        <p:nvPicPr>
          <p:cNvPr id="380" name="Shape 380" descr="TS-653B_front+Control.png"/>
          <p:cNvPicPr preferRelativeResize="0"/>
          <p:nvPr/>
        </p:nvPicPr>
        <p:blipFill rotWithShape="1">
          <a:blip r:embed="rId5" cstate="print">
            <a:alphaModFix/>
          </a:blip>
          <a:srcRect r="19773"/>
          <a:stretch/>
        </p:blipFill>
        <p:spPr>
          <a:xfrm>
            <a:off x="1762956" y="3910823"/>
            <a:ext cx="1113575" cy="86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TS-831X-Front_V2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50394" y="3842202"/>
            <a:ext cx="1485885" cy="92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 descr="\\10.64.2.86\Marketing\MarketingMaterials\Product_photo\NAS\TS-x31XU\TS-1231XU-RP\TS-1231XU-RP_Front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4572000" y="3788263"/>
            <a:ext cx="2105601" cy="13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/>
          <p:nvPr/>
        </p:nvSpPr>
        <p:spPr>
          <a:xfrm>
            <a:off x="74533" y="1550685"/>
            <a:ext cx="21212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Multiple </a:t>
            </a:r>
            <a:r>
              <a:rPr lang="en-US" altLang="zh-TW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PCIe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 slot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74533" y="2583974"/>
            <a:ext cx="20644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Single </a:t>
            </a:r>
            <a:r>
              <a:rPr lang="en-US" altLang="zh-TW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PCIe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 slot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179512" y="4839994"/>
            <a:ext cx="2677976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*</a:t>
            </a: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Requires 4.3.4 or later version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2339752" y="2499742"/>
            <a:ext cx="6126522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1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15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TS-531P, TS-531X, TS-831X, TS-1635, TS-x31XU, TS-563, TVS-x63, TS-x63U, TS-x53B(T)(U), TS-x70, TS-x70U </a:t>
            </a:r>
            <a:endParaRPr sz="15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5" name="Shape 395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897378" y="3696826"/>
            <a:ext cx="1730324" cy="10813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394"/>
          <p:cNvSpPr txBox="1"/>
          <p:nvPr/>
        </p:nvSpPr>
        <p:spPr>
          <a:xfrm>
            <a:off x="2339752" y="1479593"/>
            <a:ext cx="6126522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1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15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TVS-x71, TVS-x71U, TVS-x73, TS-x73U, TS-x77, </a:t>
            </a:r>
          </a:p>
          <a:p>
            <a:pPr marL="167901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15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TVS-x82(T)(U), TS-x79(U)(-SAS), TS-x80(U)(SAS), TS-1685, TES-x85(U), TS-x89U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ym typeface="Corbel"/>
              </a:rPr>
              <a:t>Not just for NAS; it’s for everyone</a:t>
            </a:r>
            <a:endParaRPr lang="zh-TW" altLang="en-US" dirty="0">
              <a:sym typeface="Corbel"/>
            </a:endParaRPr>
          </a:p>
        </p:txBody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755576" y="1200151"/>
            <a:ext cx="7715200" cy="3394472"/>
          </a:xfrm>
        </p:spPr>
        <p:txBody>
          <a:bodyPr/>
          <a:lstStyle/>
          <a:p>
            <a:r>
              <a:rPr lang="en-US" altLang="zh-TW" dirty="0">
                <a:sym typeface="Corbel"/>
              </a:rPr>
              <a:t>Driver downloads are available from </a:t>
            </a:r>
            <a:r>
              <a:rPr lang="en-US" altLang="zh-TW" dirty="0" err="1">
                <a:sym typeface="Corbel"/>
              </a:rPr>
              <a:t>Aquantia</a:t>
            </a:r>
            <a:endParaRPr lang="zh-TW" altLang="en-US" dirty="0">
              <a:sym typeface="Corbel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-734922" y="3878036"/>
            <a:ext cx="1385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endParaRPr sz="14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-1510674" y="2326822"/>
            <a:ext cx="1385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endParaRPr sz="14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2" name="Shape 407"/>
          <p:cNvGrpSpPr/>
          <p:nvPr/>
        </p:nvGrpSpPr>
        <p:grpSpPr>
          <a:xfrm>
            <a:off x="1333940" y="3363838"/>
            <a:ext cx="2223533" cy="1320170"/>
            <a:chOff x="668450" y="4766673"/>
            <a:chExt cx="2963938" cy="1760227"/>
          </a:xfrm>
        </p:grpSpPr>
        <p:pic>
          <p:nvPicPr>
            <p:cNvPr id="408" name="Shape 408"/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Shape 409"/>
            <p:cNvPicPr preferRelativeResize="0"/>
            <p:nvPr/>
          </p:nvPicPr>
          <p:blipFill>
            <a:blip r:embed="rId4" cstate="print">
              <a:alphaModFix/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Shape 410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Shape 411"/>
          <p:cNvGrpSpPr/>
          <p:nvPr/>
        </p:nvGrpSpPr>
        <p:grpSpPr>
          <a:xfrm>
            <a:off x="1333940" y="1899652"/>
            <a:ext cx="2207741" cy="1293815"/>
            <a:chOff x="781450" y="2678441"/>
            <a:chExt cx="2942888" cy="1725087"/>
          </a:xfrm>
        </p:grpSpPr>
        <p:pic>
          <p:nvPicPr>
            <p:cNvPr id="412" name="Shape 412"/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Shape 413"/>
            <p:cNvPicPr preferRelativeResize="0"/>
            <p:nvPr/>
          </p:nvPicPr>
          <p:blipFill>
            <a:blip r:embed="rId7" cstate="print">
              <a:alphaModFix/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Shape 414"/>
            <p:cNvPicPr preferRelativeResize="0"/>
            <p:nvPr/>
          </p:nvPicPr>
          <p:blipFill rotWithShape="1">
            <a:blip r:embed="rId8" cstate="print">
              <a:alphaModFix/>
            </a:blip>
            <a:srcRect b="12311"/>
            <a:stretch/>
          </p:blipFill>
          <p:spPr>
            <a:xfrm>
              <a:off x="838519" y="3078517"/>
              <a:ext cx="1367700" cy="8714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5" name="Shape 415"/>
          <p:cNvSpPr txBox="1"/>
          <p:nvPr/>
        </p:nvSpPr>
        <p:spPr>
          <a:xfrm>
            <a:off x="3710824" y="3863025"/>
            <a:ext cx="4966701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0" lvl="1" indent="-167900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altLang="zh-TW" sz="20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Linux 3.2, 3.10, 3.12, 4.2, 4.4</a:t>
            </a:r>
            <a:endParaRPr sz="20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3710824" y="2463822"/>
            <a:ext cx="4966701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0" lvl="1" indent="-167900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altLang="zh-TW" sz="20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Windows® 10, 8.1, 8, 7 (32/64 bit)</a:t>
            </a:r>
            <a:endParaRPr sz="20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Shape 267"/>
          <p:cNvSpPr txBox="1"/>
          <p:nvPr/>
        </p:nvSpPr>
        <p:spPr>
          <a:xfrm>
            <a:off x="144016" y="4858439"/>
            <a:ext cx="2915816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000" b="1" dirty="0">
                <a:solidFill>
                  <a:schemeClr val="dk1"/>
                </a:solidFill>
                <a:latin typeface="Arial" pitchFamily="34" charset="0"/>
                <a:ea typeface="微軟正黑體" panose="020B0604030504040204" pitchFamily="34" charset="-120"/>
                <a:cs typeface="Arial" pitchFamily="34" charset="0"/>
                <a:sym typeface="Corbel"/>
              </a:rPr>
              <a:t>Source: Aquantia.com</a:t>
            </a:r>
            <a:endParaRPr sz="1000" b="1" dirty="0">
              <a:solidFill>
                <a:schemeClr val="dk1"/>
              </a:solidFill>
              <a:latin typeface="Arial" pitchFamily="34" charset="0"/>
              <a:ea typeface="微軟正黑體" panose="020B0604030504040204" pitchFamily="34" charset="-120"/>
              <a:cs typeface="Arial" pitchFamily="34" charset="0"/>
              <a:sym typeface="Corbel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矩形 129"/>
          <p:cNvSpPr/>
          <p:nvPr/>
        </p:nvSpPr>
        <p:spPr>
          <a:xfrm>
            <a:off x="304414" y="3304710"/>
            <a:ext cx="8589191" cy="167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TW" altLang="en-US"/>
          </a:p>
        </p:txBody>
      </p:sp>
      <p:sp>
        <p:nvSpPr>
          <p:cNvPr id="129" name="矩形 128"/>
          <p:cNvSpPr/>
          <p:nvPr/>
        </p:nvSpPr>
        <p:spPr>
          <a:xfrm>
            <a:off x="304414" y="1262544"/>
            <a:ext cx="8589191" cy="167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TW" altLang="en-US"/>
          </a:p>
        </p:txBody>
      </p:sp>
      <p:cxnSp>
        <p:nvCxnSpPr>
          <p:cNvPr id="57" name="直線接點 56"/>
          <p:cNvCxnSpPr/>
          <p:nvPr/>
        </p:nvCxnSpPr>
        <p:spPr>
          <a:xfrm>
            <a:off x="2357177" y="4270534"/>
            <a:ext cx="1710767" cy="0"/>
          </a:xfrm>
          <a:prstGeom prst="line">
            <a:avLst/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 flipV="1">
            <a:off x="5220072" y="3838486"/>
            <a:ext cx="1458710" cy="306034"/>
          </a:xfrm>
          <a:prstGeom prst="bentConnector3">
            <a:avLst>
              <a:gd name="adj1" fmla="val 32448"/>
            </a:avLst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2357177" y="2193708"/>
            <a:ext cx="1710767" cy="0"/>
          </a:xfrm>
          <a:prstGeom prst="line">
            <a:avLst/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/>
          <p:nvPr/>
        </p:nvCxnSpPr>
        <p:spPr>
          <a:xfrm flipV="1">
            <a:off x="5220072" y="1761660"/>
            <a:ext cx="1458710" cy="306034"/>
          </a:xfrm>
          <a:prstGeom prst="bentConnector3">
            <a:avLst>
              <a:gd name="adj1" fmla="val 32448"/>
            </a:avLst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5148064" y="2211710"/>
            <a:ext cx="1540957" cy="358701"/>
          </a:xfrm>
          <a:prstGeom prst="bentConnector3">
            <a:avLst>
              <a:gd name="adj1" fmla="val 35165"/>
            </a:avLst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C:\Users\user\Desktop\21_PPT對稿QNAP AQC107 10G網卡\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995686"/>
            <a:ext cx="1512168" cy="461702"/>
          </a:xfrm>
          <a:prstGeom prst="rect">
            <a:avLst/>
          </a:prstGeom>
          <a:noFill/>
        </p:spPr>
      </p:pic>
      <p:pic>
        <p:nvPicPr>
          <p:cNvPr id="45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4" cstate="print"/>
          <a:srcRect l="56490" t="64513"/>
          <a:stretch/>
        </p:blipFill>
        <p:spPr bwMode="auto">
          <a:xfrm flipH="1">
            <a:off x="4932040" y="4515966"/>
            <a:ext cx="1627786" cy="519307"/>
          </a:xfrm>
          <a:prstGeom prst="rect">
            <a:avLst/>
          </a:prstGeom>
          <a:noFill/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5707698" y="3571882"/>
            <a:ext cx="3079144" cy="1463391"/>
          </a:xfrm>
          <a:prstGeom prst="rect">
            <a:avLst/>
          </a:prstGeom>
          <a:noFill/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7504" y="3597864"/>
            <a:ext cx="3421533" cy="1463391"/>
          </a:xfrm>
          <a:prstGeom prst="rect">
            <a:avLst/>
          </a:prstGeom>
          <a:noFill/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dirty="0"/>
              <a:t>Upgrade to 5Gb/s with minimum cost</a:t>
            </a:r>
            <a:endParaRPr lang="zh-TW" altLang="en-US" dirty="0"/>
          </a:p>
        </p:txBody>
      </p:sp>
      <p:pic>
        <p:nvPicPr>
          <p:cNvPr id="430" name="Shape 43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678783" y="1329612"/>
            <a:ext cx="984871" cy="70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678783" y="2139702"/>
            <a:ext cx="984871" cy="702078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/>
          <p:nvPr/>
        </p:nvSpPr>
        <p:spPr>
          <a:xfrm>
            <a:off x="1691680" y="1251336"/>
            <a:ext cx="169294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1050" b="1" dirty="0">
                <a:solidFill>
                  <a:srgbClr val="262626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TVS-</a:t>
            </a:r>
            <a:r>
              <a:rPr lang="zh-TW" altLang="zh-TW" sz="1050" b="1" dirty="0">
                <a:solidFill>
                  <a:srgbClr val="262626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473e</a:t>
            </a:r>
            <a:endParaRPr lang="en-US" altLang="zh-TW" sz="1050" b="1" dirty="0">
              <a:solidFill>
                <a:srgbClr val="262626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3491880" y="1707654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50" b="1" dirty="0">
                <a:solidFill>
                  <a:srgbClr val="262626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10G/5G/2.5G/1G/100M switch</a:t>
            </a:r>
            <a:endParaRPr lang="en-US" sz="1050" b="1" dirty="0">
              <a:solidFill>
                <a:srgbClr val="262626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2789337" y="2247714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  <a:latin typeface="Arial" pitchFamily="34" charset="0"/>
                <a:cs typeface="Arial" pitchFamily="34" charset="0"/>
              </a:rPr>
              <a:t>Cat 5e</a:t>
            </a:r>
            <a:endParaRPr sz="1200" b="1" dirty="0">
              <a:solidFill>
                <a:srgbClr val="005A9E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2789338" y="1815666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1GbE</a:t>
            </a:r>
            <a:endParaRPr sz="1200" b="1" dirty="0">
              <a:solidFill>
                <a:srgbClr val="262626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6" cstate="print">
            <a:alphaModFix/>
          </a:blip>
          <a:srcRect r="73872"/>
          <a:stretch/>
        </p:blipFill>
        <p:spPr>
          <a:xfrm>
            <a:off x="1438836" y="1509852"/>
            <a:ext cx="1284316" cy="122391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443"/>
          <p:cNvSpPr txBox="1"/>
          <p:nvPr/>
        </p:nvSpPr>
        <p:spPr>
          <a:xfrm>
            <a:off x="6084561" y="1467360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  <a:latin typeface="Arial" pitchFamily="34" charset="0"/>
                <a:cs typeface="Arial" pitchFamily="34" charset="0"/>
              </a:rPr>
              <a:t>Cat 5e</a:t>
            </a:r>
            <a:endParaRPr sz="1200" b="1" dirty="0">
              <a:solidFill>
                <a:srgbClr val="005A9E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5652401" y="146736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1GbE</a:t>
            </a:r>
            <a:endParaRPr sz="1200" b="1" dirty="0">
              <a:solidFill>
                <a:srgbClr val="262626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6084561" y="2571750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  <a:latin typeface="Arial" pitchFamily="34" charset="0"/>
                <a:cs typeface="Arial" pitchFamily="34" charset="0"/>
              </a:rPr>
              <a:t>Cat 5e</a:t>
            </a:r>
            <a:endParaRPr sz="1200" b="1" dirty="0">
              <a:solidFill>
                <a:srgbClr val="005A9E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5652401" y="257175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1GbE</a:t>
            </a:r>
            <a:endParaRPr sz="1200" b="1" dirty="0">
              <a:solidFill>
                <a:srgbClr val="262626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111" name="Shape 43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678783" y="3401120"/>
            <a:ext cx="984871" cy="70207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434"/>
          <p:cNvSpPr txBox="1"/>
          <p:nvPr/>
        </p:nvSpPr>
        <p:spPr>
          <a:xfrm>
            <a:off x="1691680" y="3273828"/>
            <a:ext cx="1476924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1050" b="1" dirty="0">
                <a:solidFill>
                  <a:srgbClr val="262626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TVS-473e</a:t>
            </a:r>
          </a:p>
        </p:txBody>
      </p:sp>
      <p:sp>
        <p:nvSpPr>
          <p:cNvPr id="115" name="Shape 443"/>
          <p:cNvSpPr txBox="1"/>
          <p:nvPr/>
        </p:nvSpPr>
        <p:spPr>
          <a:xfrm>
            <a:off x="2789337" y="431922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  <a:latin typeface="Arial" pitchFamily="34" charset="0"/>
                <a:cs typeface="Arial" pitchFamily="34" charset="0"/>
              </a:rPr>
              <a:t>Cat 5e</a:t>
            </a:r>
            <a:endParaRPr sz="1200" b="1" dirty="0">
              <a:solidFill>
                <a:srgbClr val="005A9E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2789338" y="388717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5GbE</a:t>
            </a:r>
            <a:endParaRPr sz="1200" b="1" dirty="0">
              <a:solidFill>
                <a:srgbClr val="C0000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118" name="Shape 433"/>
          <p:cNvPicPr preferRelativeResize="0"/>
          <p:nvPr/>
        </p:nvPicPr>
        <p:blipFill rotWithShape="1">
          <a:blip r:embed="rId6" cstate="print">
            <a:alphaModFix/>
          </a:blip>
          <a:srcRect r="73872"/>
          <a:stretch/>
        </p:blipFill>
        <p:spPr>
          <a:xfrm>
            <a:off x="1438836" y="3532344"/>
            <a:ext cx="1284316" cy="1223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443"/>
          <p:cNvSpPr txBox="1"/>
          <p:nvPr/>
        </p:nvSpPr>
        <p:spPr>
          <a:xfrm>
            <a:off x="6124316" y="353886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  <a:latin typeface="Arial" pitchFamily="34" charset="0"/>
                <a:cs typeface="Arial" pitchFamily="34" charset="0"/>
              </a:rPr>
              <a:t>Cat 5e</a:t>
            </a:r>
            <a:endParaRPr sz="1200" b="1" dirty="0">
              <a:solidFill>
                <a:srgbClr val="005A9E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121" name="Shape 444"/>
          <p:cNvSpPr txBox="1"/>
          <p:nvPr/>
        </p:nvSpPr>
        <p:spPr>
          <a:xfrm>
            <a:off x="5692156" y="3538868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5GbE</a:t>
            </a:r>
            <a:endParaRPr sz="1200" b="1" dirty="0">
              <a:solidFill>
                <a:srgbClr val="C0000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6124316" y="429994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  <a:latin typeface="Arial" pitchFamily="34" charset="0"/>
                <a:cs typeface="Arial" pitchFamily="34" charset="0"/>
              </a:rPr>
              <a:t>Cat 5e</a:t>
            </a:r>
            <a:endParaRPr sz="1200" b="1" dirty="0">
              <a:solidFill>
                <a:srgbClr val="005A9E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5692156" y="4299942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5GbE</a:t>
            </a:r>
            <a:endParaRPr sz="1200" b="1" dirty="0">
              <a:solidFill>
                <a:srgbClr val="C0000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1435568" y="4725045"/>
            <a:ext cx="2776392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Existing LAN cable wiring</a:t>
            </a:r>
            <a:endParaRPr lang="en-US" sz="12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7172" name="Picture 4" descr="C:\Users\user\Desktop\21_PPT對稿QNAP AQC107 10G網卡\8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4657" y="2301721"/>
            <a:ext cx="2907845" cy="1451288"/>
          </a:xfrm>
          <a:prstGeom prst="rect">
            <a:avLst/>
          </a:prstGeom>
          <a:noFill/>
        </p:spPr>
      </p:pic>
      <p:sp>
        <p:nvSpPr>
          <p:cNvPr id="474" name="Shape 474"/>
          <p:cNvSpPr txBox="1"/>
          <p:nvPr/>
        </p:nvSpPr>
        <p:spPr>
          <a:xfrm>
            <a:off x="2546811" y="2679618"/>
            <a:ext cx="3857651" cy="67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algn="ctr">
              <a:lnSpc>
                <a:spcPts val="1875"/>
              </a:lnSpc>
            </a:pPr>
            <a:r>
              <a:rPr lang="fr-FR" altLang="zh-TW" sz="17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Install QXG-10G1T </a:t>
            </a:r>
          </a:p>
          <a:p>
            <a:pPr algn="ctr">
              <a:lnSpc>
                <a:spcPts val="1875"/>
              </a:lnSpc>
            </a:pPr>
            <a:r>
              <a:rPr lang="fr-FR" altLang="zh-TW" sz="17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on NAS &amp; PC</a:t>
            </a:r>
            <a:endParaRPr lang="fr-FR" sz="17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225017" y="389763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5Gb</a:t>
            </a:r>
            <a:endParaRPr sz="12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3491880" y="3795886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50" b="1" dirty="0">
                <a:solidFill>
                  <a:srgbClr val="262626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10G/5G/2.5G/1G/100M switch</a:t>
            </a:r>
            <a:endParaRPr lang="en-US" sz="1050" b="1" dirty="0">
              <a:solidFill>
                <a:srgbClr val="262626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7170" name="Picture 2" descr="C:\Users\user\Desktop\21_PPT對稿QNAP AQC107 10G網卡\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3435846"/>
            <a:ext cx="648072" cy="698762"/>
          </a:xfrm>
          <a:prstGeom prst="rect">
            <a:avLst/>
          </a:prstGeom>
          <a:noFill/>
        </p:spPr>
      </p:pic>
      <p:pic>
        <p:nvPicPr>
          <p:cNvPr id="53" name="Picture 2" descr="C:\Users\user\Desktop\21_PPT對稿QNAP AQC107 10G網卡\16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334102" y="3219896"/>
            <a:ext cx="550266" cy="593157"/>
          </a:xfrm>
          <a:prstGeom prst="rect">
            <a:avLst/>
          </a:prstGeom>
          <a:noFill/>
        </p:spPr>
      </p:pic>
      <p:cxnSp>
        <p:nvCxnSpPr>
          <p:cNvPr id="59" name="肘形接點 58"/>
          <p:cNvCxnSpPr/>
          <p:nvPr/>
        </p:nvCxnSpPr>
        <p:spPr>
          <a:xfrm>
            <a:off x="5148064" y="4288536"/>
            <a:ext cx="1540957" cy="358701"/>
          </a:xfrm>
          <a:prstGeom prst="bentConnector3">
            <a:avLst>
              <a:gd name="adj1" fmla="val 34753"/>
            </a:avLst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Shape 43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678783" y="4211210"/>
            <a:ext cx="984871" cy="70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2" descr="C:\Users\user\Desktop\21_PPT對稿QNAP AQC107 10G網卡\16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334102" y="4036616"/>
            <a:ext cx="550266" cy="593157"/>
          </a:xfrm>
          <a:prstGeom prst="rect">
            <a:avLst/>
          </a:prstGeom>
          <a:noFill/>
        </p:spPr>
      </p:pic>
      <p:pic>
        <p:nvPicPr>
          <p:cNvPr id="60" name="Picture 2" descr="C:\Users\user\Desktop\21_PPT對稿QNAP AQC107 10G網卡\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72512"/>
            <a:ext cx="1512168" cy="461702"/>
          </a:xfrm>
          <a:prstGeom prst="rect">
            <a:avLst/>
          </a:prstGeom>
          <a:noFill/>
        </p:spPr>
      </p:pic>
      <p:sp>
        <p:nvSpPr>
          <p:cNvPr id="46" name="Shape 477"/>
          <p:cNvSpPr/>
          <p:nvPr/>
        </p:nvSpPr>
        <p:spPr>
          <a:xfrm>
            <a:off x="5057219" y="4725045"/>
            <a:ext cx="2776392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Existing LAN cable wiring</a:t>
            </a:r>
            <a:endParaRPr lang="en-US" sz="12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C:\Users\user\Desktop\21_PPT對稿QNAP AQC107 10G網卡\22.png"/>
          <p:cNvPicPr>
            <a:picLocks noChangeAspect="1" noChangeArrowheads="1"/>
          </p:cNvPicPr>
          <p:nvPr/>
        </p:nvPicPr>
        <p:blipFill>
          <a:blip r:embed="rId3" cstate="print"/>
          <a:srcRect l="21348" r="19101" b="7543"/>
          <a:stretch>
            <a:fillRect/>
          </a:stretch>
        </p:blipFill>
        <p:spPr bwMode="auto">
          <a:xfrm>
            <a:off x="-324544" y="965251"/>
            <a:ext cx="3600400" cy="4192413"/>
          </a:xfrm>
          <a:prstGeom prst="rect">
            <a:avLst/>
          </a:prstGeom>
          <a:noFill/>
        </p:spPr>
      </p:pic>
      <p:sp>
        <p:nvSpPr>
          <p:cNvPr id="484" name="Shape 48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WOL &amp; network booting</a:t>
            </a:r>
            <a:endParaRPr lang="zh-TW" altLang="en-US" dirty="0"/>
          </a:p>
        </p:txBody>
      </p:sp>
      <p:sp>
        <p:nvSpPr>
          <p:cNvPr id="11" name="Shape 104"/>
          <p:cNvSpPr txBox="1"/>
          <p:nvPr/>
        </p:nvSpPr>
        <p:spPr>
          <a:xfrm>
            <a:off x="358868" y="1264741"/>
            <a:ext cx="5040560" cy="51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ctr">
              <a:lnSpc>
                <a:spcPct val="115000"/>
              </a:lnSpc>
            </a:pPr>
            <a:r>
              <a:rPr lang="en-US" altLang="zh-TW" sz="2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Wake your</a:t>
            </a:r>
            <a:r>
              <a:rPr lang="zh-TW" altLang="en-US" sz="2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2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NAS</a:t>
            </a:r>
            <a:r>
              <a:rPr lang="zh-TW" altLang="en-US" sz="2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2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or PC by WOL</a:t>
            </a:r>
            <a:endParaRPr sz="2200" b="1" i="0" u="none" strike="noStrike" cap="none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0" name="Shape 267"/>
          <p:cNvSpPr txBox="1"/>
          <p:nvPr/>
        </p:nvSpPr>
        <p:spPr>
          <a:xfrm>
            <a:off x="144016" y="4908374"/>
            <a:ext cx="2915816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000" b="1" dirty="0">
                <a:solidFill>
                  <a:schemeClr val="dk1"/>
                </a:solidFill>
                <a:latin typeface="Arial" pitchFamily="34" charset="0"/>
                <a:ea typeface="微軟正黑體" panose="020B0604030504040204" pitchFamily="34" charset="-120"/>
                <a:cs typeface="Arial" pitchFamily="34" charset="0"/>
                <a:sym typeface="Corbel"/>
              </a:rPr>
              <a:t>Source: Microsoft.com &amp; dell.com</a:t>
            </a:r>
            <a:endParaRPr sz="1000" b="1" dirty="0">
              <a:solidFill>
                <a:schemeClr val="dk1"/>
              </a:solidFill>
              <a:latin typeface="Arial" pitchFamily="34" charset="0"/>
              <a:ea typeface="微軟正黑體" panose="020B0604030504040204" pitchFamily="34" charset="-120"/>
              <a:cs typeface="Arial" pitchFamily="34" charset="0"/>
              <a:sym typeface="Corbel"/>
            </a:endParaRPr>
          </a:p>
        </p:txBody>
      </p:sp>
      <p:sp>
        <p:nvSpPr>
          <p:cNvPr id="24" name="Shape 104"/>
          <p:cNvSpPr txBox="1"/>
          <p:nvPr/>
        </p:nvSpPr>
        <p:spPr>
          <a:xfrm>
            <a:off x="5615452" y="1264741"/>
            <a:ext cx="3133012" cy="51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ctr">
              <a:lnSpc>
                <a:spcPct val="115000"/>
              </a:lnSpc>
            </a:pPr>
            <a:r>
              <a:rPr lang="en-US" sz="2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Boot the PC by PXE</a:t>
            </a:r>
            <a:endParaRPr sz="2200" b="1" i="0" u="none" strike="noStrike" cap="none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28" name="Picture 2" descr="C:\Users\user\Desktop\21_PPT對稿QNAP AQC107 10G網卡\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01720"/>
            <a:ext cx="3816424" cy="2862318"/>
          </a:xfrm>
          <a:prstGeom prst="rect">
            <a:avLst/>
          </a:prstGeom>
          <a:noFill/>
        </p:spPr>
      </p:pic>
      <p:sp>
        <p:nvSpPr>
          <p:cNvPr id="29" name="矩形圖說文字 28"/>
          <p:cNvSpPr/>
          <p:nvPr/>
        </p:nvSpPr>
        <p:spPr>
          <a:xfrm>
            <a:off x="1475656" y="1948592"/>
            <a:ext cx="2304256" cy="1440160"/>
          </a:xfrm>
          <a:prstGeom prst="wedgeRectCallout">
            <a:avLst>
              <a:gd name="adj1" fmla="val 1976"/>
              <a:gd name="adj2" fmla="val 5909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Shape 504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1666165" y="2223309"/>
            <a:ext cx="1927989" cy="110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5891358" y="1744806"/>
            <a:ext cx="271309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635570" y="1740261"/>
            <a:ext cx="4512494" cy="5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矩形圖說文字 32"/>
          <p:cNvSpPr/>
          <p:nvPr/>
        </p:nvSpPr>
        <p:spPr>
          <a:xfrm>
            <a:off x="3923928" y="1948592"/>
            <a:ext cx="2088232" cy="1440160"/>
          </a:xfrm>
          <a:prstGeom prst="wedgeRectCallout">
            <a:avLst>
              <a:gd name="adj1" fmla="val 48412"/>
              <a:gd name="adj2" fmla="val 6172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Picture 3" descr="D:\Users\Joan Hsieh\Desktop\WOL_microsof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5134" y="2240121"/>
            <a:ext cx="1897088" cy="1067658"/>
          </a:xfrm>
          <a:prstGeom prst="rect">
            <a:avLst/>
          </a:prstGeom>
          <a:noFill/>
        </p:spPr>
      </p:pic>
      <p:sp>
        <p:nvSpPr>
          <p:cNvPr id="35" name="矩形圖說文字 34"/>
          <p:cNvSpPr/>
          <p:nvPr/>
        </p:nvSpPr>
        <p:spPr>
          <a:xfrm>
            <a:off x="6147499" y="1948304"/>
            <a:ext cx="2088232" cy="1008112"/>
          </a:xfrm>
          <a:prstGeom prst="wedgeRectCallout">
            <a:avLst>
              <a:gd name="adj1" fmla="val 740"/>
              <a:gd name="adj2" fmla="val 6643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8" cstate="print"/>
          <a:srcRect b="57060"/>
          <a:stretch/>
        </p:blipFill>
        <p:spPr>
          <a:xfrm>
            <a:off x="6193219" y="2234759"/>
            <a:ext cx="1986802" cy="640505"/>
          </a:xfrm>
          <a:prstGeom prst="rect">
            <a:avLst/>
          </a:prstGeom>
        </p:spPr>
      </p:pic>
      <p:sp>
        <p:nvSpPr>
          <p:cNvPr id="37" name="Shape 444"/>
          <p:cNvSpPr txBox="1"/>
          <p:nvPr/>
        </p:nvSpPr>
        <p:spPr>
          <a:xfrm>
            <a:off x="6219507" y="2020312"/>
            <a:ext cx="1008112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PXE boot</a:t>
            </a:r>
            <a:endParaRPr sz="12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38" name="Shape 444"/>
          <p:cNvSpPr txBox="1"/>
          <p:nvPr/>
        </p:nvSpPr>
        <p:spPr>
          <a:xfrm>
            <a:off x="3995936" y="1948592"/>
            <a:ext cx="144016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Wake on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Lan</a:t>
            </a:r>
            <a:endParaRPr sz="12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39" name="Shape 180"/>
          <p:cNvSpPr txBox="1"/>
          <p:nvPr/>
        </p:nvSpPr>
        <p:spPr>
          <a:xfrm>
            <a:off x="1331640" y="1894514"/>
            <a:ext cx="1177938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Qfinder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Pro</a:t>
            </a:r>
            <a:endParaRPr sz="1200" b="1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Get ready for a 10G LAN party</a:t>
            </a:r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347614"/>
            <a:ext cx="5384728" cy="3550270"/>
          </a:xfrm>
          <a:prstGeom prst="rect">
            <a:avLst/>
          </a:prstGeom>
        </p:spPr>
      </p:pic>
      <p:sp>
        <p:nvSpPr>
          <p:cNvPr id="7" name="Shape 267"/>
          <p:cNvSpPr txBox="1"/>
          <p:nvPr/>
        </p:nvSpPr>
        <p:spPr>
          <a:xfrm>
            <a:off x="144016" y="4858439"/>
            <a:ext cx="2915816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000" b="1" dirty="0">
                <a:solidFill>
                  <a:schemeClr val="dk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Source: </a:t>
            </a:r>
            <a:r>
              <a:rPr lang="en-US" altLang="zh-TW" sz="1000" b="1" dirty="0" err="1">
                <a:solidFill>
                  <a:schemeClr val="dk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Geforce.com</a:t>
            </a:r>
            <a:r>
              <a:rPr lang="en-US" altLang="zh-TW" sz="1000" b="1" dirty="0">
                <a:solidFill>
                  <a:schemeClr val="dk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 </a:t>
            </a:r>
            <a:endParaRPr sz="1000" b="1" dirty="0">
              <a:solidFill>
                <a:schemeClr val="dk1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10" name="Shape 510"/>
          <p:cNvSpPr/>
          <p:nvPr/>
        </p:nvSpPr>
        <p:spPr>
          <a:xfrm>
            <a:off x="-433319" y="2211710"/>
            <a:ext cx="2791678" cy="412032"/>
          </a:xfrm>
          <a:prstGeom prst="parallelogram">
            <a:avLst>
              <a:gd name="adj" fmla="val 40822"/>
            </a:avLst>
          </a:prstGeom>
          <a:solidFill>
            <a:srgbClr val="002060"/>
          </a:solidFill>
          <a:ln w="1905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511"/>
          <p:cNvSpPr txBox="1"/>
          <p:nvPr/>
        </p:nvSpPr>
        <p:spPr>
          <a:xfrm>
            <a:off x="-270523" y="2232629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Lower latency</a:t>
            </a:r>
          </a:p>
        </p:txBody>
      </p:sp>
      <p:sp>
        <p:nvSpPr>
          <p:cNvPr id="12" name="Shape 557"/>
          <p:cNvSpPr/>
          <p:nvPr/>
        </p:nvSpPr>
        <p:spPr>
          <a:xfrm>
            <a:off x="-487336" y="2751770"/>
            <a:ext cx="2791678" cy="412032"/>
          </a:xfrm>
          <a:prstGeom prst="parallelogram">
            <a:avLst>
              <a:gd name="adj" fmla="val 45790"/>
            </a:avLst>
          </a:prstGeom>
          <a:solidFill>
            <a:srgbClr val="002060"/>
          </a:solidFill>
          <a:ln w="1905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558"/>
          <p:cNvSpPr txBox="1"/>
          <p:nvPr/>
        </p:nvSpPr>
        <p:spPr>
          <a:xfrm>
            <a:off x="-163215" y="2772689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de-DE" sz="20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High bandwidth</a:t>
            </a:r>
          </a:p>
        </p:txBody>
      </p:sp>
    </p:spTree>
    <p:extLst>
      <p:ext uri="{BB962C8B-B14F-4D97-AF65-F5344CB8AC3E}">
        <p14:creationId xmlns="" xmlns:p14="http://schemas.microsoft.com/office/powerpoint/2010/main" val="378993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11560" y="1469231"/>
            <a:ext cx="7772400" cy="1102519"/>
          </a:xfrm>
        </p:spPr>
        <p:txBody>
          <a:bodyPr>
            <a:noAutofit/>
          </a:bodyPr>
          <a:lstStyle/>
          <a:p>
            <a:r>
              <a:rPr lang="en-US" altLang="zh-TW" dirty="0"/>
              <a:t>High-speed transmission applications for</a:t>
            </a:r>
            <a:r>
              <a:rPr lang="zh-TW" altLang="en-US" dirty="0"/>
              <a:t> </a:t>
            </a:r>
            <a:r>
              <a:rPr lang="en-US" altLang="zh-TW" dirty="0"/>
              <a:t>NAS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297360" y="2697460"/>
            <a:ext cx="6400800" cy="131445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File transfer between NAS</a:t>
            </a:r>
            <a:endParaRPr lang="zh-TW" altLang="en-US" sz="2400" dirty="0"/>
          </a:p>
          <a:p>
            <a:r>
              <a:rPr lang="en-US" altLang="zh-TW" sz="2400" dirty="0" err="1"/>
              <a:t>iSCSI</a:t>
            </a:r>
            <a:r>
              <a:rPr lang="en-US" altLang="zh-TW" sz="2400" dirty="0"/>
              <a:t> JBOD (VJBOD)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980" y="3489852"/>
            <a:ext cx="4321605" cy="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user\Desktop\21_PPT對稿QNAP AQC107 10G網卡\6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17022" y="1546708"/>
            <a:ext cx="3569595" cy="3617330"/>
          </a:xfrm>
          <a:prstGeom prst="rect">
            <a:avLst/>
          </a:prstGeom>
          <a:noFill/>
        </p:spPr>
      </p:pic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x-none" altLang="zh-TW" sz="3400" dirty="0">
                <a:sym typeface="Microsoft JhengHei"/>
              </a:rPr>
              <a:t>Speed up </a:t>
            </a:r>
            <a:r>
              <a:rPr lang="en-US" altLang="zh-TW" sz="3400" dirty="0">
                <a:sym typeface="Microsoft JhengHei"/>
              </a:rPr>
              <a:t>file</a:t>
            </a:r>
            <a:r>
              <a:rPr lang="x-none" altLang="zh-TW" sz="3400" dirty="0">
                <a:sym typeface="Microsoft JhengHei"/>
              </a:rPr>
              <a:t> sharing between workgroups</a:t>
            </a:r>
            <a:endParaRPr lang="zh-TW" altLang="en-US" sz="3400" dirty="0">
              <a:sym typeface="Microsoft JhengHei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-667950" y="2787774"/>
            <a:ext cx="2791678" cy="412032"/>
          </a:xfrm>
          <a:prstGeom prst="parallelogram">
            <a:avLst>
              <a:gd name="adj" fmla="val 40822"/>
            </a:avLst>
          </a:prstGeom>
          <a:solidFill>
            <a:srgbClr val="002060"/>
          </a:solidFill>
          <a:ln w="1905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1" name="Shape 511"/>
          <p:cNvSpPr txBox="1"/>
          <p:nvPr/>
        </p:nvSpPr>
        <p:spPr>
          <a:xfrm>
            <a:off x="-379239" y="2800067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x-none" sz="20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Collabration</a:t>
            </a:r>
            <a:endParaRPr sz="20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523" name="Shape 523" descr="D:\工作進行中\20170911直播母版16比9\各場PPT元素\20171206\人-04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979037" y="1744392"/>
            <a:ext cx="932623" cy="108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 descr="「monitor camera png」的圖片搜尋結果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105902" y="3813888"/>
            <a:ext cx="911796" cy="91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 descr="C:\Users\user\Desktop\0110\12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2735317" y="2237258"/>
            <a:ext cx="862124" cy="51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700123" y="4066138"/>
            <a:ext cx="1115596" cy="697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539"/>
          <p:cNvGrpSpPr/>
          <p:nvPr/>
        </p:nvGrpSpPr>
        <p:grpSpPr>
          <a:xfrm>
            <a:off x="8299384" y="2258002"/>
            <a:ext cx="648241" cy="1448767"/>
            <a:chOff x="8902724" y="4953695"/>
            <a:chExt cx="864096" cy="1931689"/>
          </a:xfrm>
        </p:grpSpPr>
        <p:pic>
          <p:nvPicPr>
            <p:cNvPr id="540" name="Shape 540" descr="C:\Users\user\Desktop\0110\11.png"/>
            <p:cNvPicPr preferRelativeResize="0"/>
            <p:nvPr/>
          </p:nvPicPr>
          <p:blipFill rotWithShape="1">
            <a:blip r:embed="rId9" cstate="print">
              <a:alphaModFix/>
            </a:blip>
            <a:srcRect l="71437"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Shape 541" descr="C:\Users\user\Desktop\0110\11.png"/>
            <p:cNvPicPr preferRelativeResize="0"/>
            <p:nvPr/>
          </p:nvPicPr>
          <p:blipFill rotWithShape="1">
            <a:blip r:embed="rId9" cstate="print">
              <a:alphaModFix/>
            </a:blip>
            <a:srcRect l="71437"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Shape 542"/>
          <p:cNvGrpSpPr/>
          <p:nvPr/>
        </p:nvGrpSpPr>
        <p:grpSpPr>
          <a:xfrm>
            <a:off x="7543103" y="2258002"/>
            <a:ext cx="648241" cy="1448767"/>
            <a:chOff x="8902724" y="4953695"/>
            <a:chExt cx="864096" cy="1931689"/>
          </a:xfrm>
        </p:grpSpPr>
        <p:pic>
          <p:nvPicPr>
            <p:cNvPr id="543" name="Shape 543" descr="C:\Users\user\Desktop\0110\11.png"/>
            <p:cNvPicPr preferRelativeResize="0"/>
            <p:nvPr/>
          </p:nvPicPr>
          <p:blipFill rotWithShape="1">
            <a:blip r:embed="rId9" cstate="print">
              <a:alphaModFix/>
            </a:blip>
            <a:srcRect l="71437"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Shape 544" descr="C:\Users\user\Desktop\0110\11.png"/>
            <p:cNvPicPr preferRelativeResize="0"/>
            <p:nvPr/>
          </p:nvPicPr>
          <p:blipFill rotWithShape="1">
            <a:blip r:embed="rId9" cstate="print">
              <a:alphaModFix/>
            </a:blip>
            <a:srcRect l="71437"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5" name="Shape 545" descr="C:\Users\user\Desktop\0110\16.png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5760441" y="3230110"/>
            <a:ext cx="1512562" cy="42520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5975734" y="3741880"/>
            <a:ext cx="1620602" cy="27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10GbE </a:t>
            </a:r>
            <a:r>
              <a:rPr lang="zh-TW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S</a:t>
            </a: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witch</a:t>
            </a:r>
            <a:endParaRPr lang="zh-TW" altLang="en-US" sz="1200" b="1" dirty="0"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7686051" y="3741880"/>
            <a:ext cx="113442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zh-TW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S</a:t>
            </a:r>
            <a:r>
              <a:rPr lang="en-US" altLang="zh-TW" sz="1200" b="1" dirty="0" err="1"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erver</a:t>
            </a: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 room</a:t>
            </a:r>
            <a:endParaRPr lang="zh-TW" altLang="en-US" sz="1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557" name="Shape 557"/>
          <p:cNvSpPr/>
          <p:nvPr/>
        </p:nvSpPr>
        <p:spPr>
          <a:xfrm>
            <a:off x="-721967" y="3327834"/>
            <a:ext cx="2791678" cy="412032"/>
          </a:xfrm>
          <a:prstGeom prst="parallelogram">
            <a:avLst>
              <a:gd name="adj" fmla="val 45790"/>
            </a:avLst>
          </a:prstGeom>
          <a:solidFill>
            <a:srgbClr val="002060"/>
          </a:solidFill>
          <a:ln w="1905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-397846" y="3340127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altLang="zh-TW" sz="20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File sharing</a:t>
            </a:r>
            <a:endParaRPr sz="20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559" name="Shape 559"/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2627277" y="2446043"/>
            <a:ext cx="425001" cy="42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21_PPT對稿QNAP AQC107 10G網卡\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53704" y="2917869"/>
            <a:ext cx="856786" cy="1260583"/>
          </a:xfrm>
          <a:prstGeom prst="rect">
            <a:avLst/>
          </a:prstGeom>
          <a:noFill/>
        </p:spPr>
      </p:pic>
      <p:pic>
        <p:nvPicPr>
          <p:cNvPr id="1028" name="Picture 4" descr="C:\Users\user\Desktop\21_PPT對稿QNAP AQC107 10G網卡\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61744" y="1329612"/>
            <a:ext cx="856786" cy="1269991"/>
          </a:xfrm>
          <a:prstGeom prst="rect">
            <a:avLst/>
          </a:prstGeom>
          <a:noFill/>
        </p:spPr>
      </p:pic>
      <p:pic>
        <p:nvPicPr>
          <p:cNvPr id="535" name="Shape 535" descr="C:\Users\user\Desktop\0110\10.png"/>
          <p:cNvPicPr preferRelativeResize="0"/>
          <p:nvPr/>
        </p:nvPicPr>
        <p:blipFill rotWithShape="1">
          <a:blip r:embed="rId14" cstate="print">
            <a:alphaModFix/>
          </a:blip>
          <a:srcRect/>
          <a:stretch/>
        </p:blipFill>
        <p:spPr>
          <a:xfrm>
            <a:off x="4085818" y="3181383"/>
            <a:ext cx="1124532" cy="82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 descr="C:\Users\user\Desktop\QTS4.3.4_P116_(ZH)_51000-024177-RS_201707\Links\backup_restore_sync _512.png"/>
          <p:cNvPicPr preferRelativeResize="0"/>
          <p:nvPr/>
        </p:nvPicPr>
        <p:blipFill rotWithShape="1">
          <a:blip r:embed="rId15" cstate="print">
            <a:alphaModFix/>
          </a:blip>
          <a:srcRect/>
          <a:stretch/>
        </p:blipFill>
        <p:spPr>
          <a:xfrm>
            <a:off x="3437623" y="1430701"/>
            <a:ext cx="535491" cy="53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 rotWithShape="1">
          <a:blip r:embed="rId16" cstate="print">
            <a:alphaModFix/>
          </a:blip>
          <a:srcRect r="36396"/>
          <a:stretch/>
        </p:blipFill>
        <p:spPr>
          <a:xfrm>
            <a:off x="4301944" y="1548884"/>
            <a:ext cx="642590" cy="65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79"/>
          <p:cNvSpPr/>
          <p:nvPr/>
        </p:nvSpPr>
        <p:spPr>
          <a:xfrm>
            <a:off x="0" y="1347614"/>
            <a:ext cx="4067944" cy="576064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cxnSp>
        <p:nvCxnSpPr>
          <p:cNvPr id="101" name="Shape 625"/>
          <p:cNvCxnSpPr/>
          <p:nvPr/>
        </p:nvCxnSpPr>
        <p:spPr>
          <a:xfrm flipV="1">
            <a:off x="2438153" y="2787774"/>
            <a:ext cx="5302199" cy="547628"/>
          </a:xfrm>
          <a:prstGeom prst="bentConnector3">
            <a:avLst>
              <a:gd name="adj1" fmla="val 62476"/>
            </a:avLst>
          </a:prstGeom>
          <a:noFill/>
          <a:ln w="38100" cap="flat" cmpd="sng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25" name="Shape 625"/>
          <p:cNvCxnSpPr/>
          <p:nvPr/>
        </p:nvCxnSpPr>
        <p:spPr>
          <a:xfrm>
            <a:off x="2438153" y="3488995"/>
            <a:ext cx="5158183" cy="882955"/>
          </a:xfrm>
          <a:prstGeom prst="bentConnector3">
            <a:avLst>
              <a:gd name="adj1" fmla="val 64898"/>
            </a:avLst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dirty="0">
                <a:sym typeface="Corbel"/>
              </a:rPr>
              <a:t>Mount huge storage space with VJBOD</a:t>
            </a:r>
            <a:endParaRPr lang="zh-TW" altLang="en-US" dirty="0">
              <a:sym typeface="Corbel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251520" y="1347614"/>
            <a:ext cx="36004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rgbClr val="044981"/>
              </a:buClr>
              <a:buSzPts val="2000"/>
              <a:defRPr/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Use</a:t>
            </a:r>
            <a:r>
              <a:rPr lang="zh-TW" altLang="en-US" sz="1400" b="1" kern="0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1400" b="1" kern="0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VJBOD to 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m</a:t>
            </a:r>
            <a:r>
              <a:rPr lang="en-US" altLang="zh-TW" sz="1400" b="1" kern="0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ount other NAS's LUN as local 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d</a:t>
            </a:r>
            <a:r>
              <a:rPr lang="en-US" altLang="zh-TW" sz="1400" b="1" kern="0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isk</a:t>
            </a:r>
            <a:endParaRPr lang="zh-TW" altLang="en-US" sz="1400" b="1" kern="0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735374" y="2130802"/>
            <a:ext cx="117233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QXG-10G1T</a:t>
            </a:r>
            <a:endParaRPr sz="1100" b="1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Shape 621"/>
          <p:cNvSpPr txBox="1"/>
          <p:nvPr/>
        </p:nvSpPr>
        <p:spPr>
          <a:xfrm>
            <a:off x="1060381" y="4232539"/>
            <a:ext cx="1495289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TVS-682</a:t>
            </a:r>
            <a:endParaRPr sz="1100" b="1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Shape 624"/>
          <p:cNvPicPr preferRelativeResize="0"/>
          <p:nvPr/>
        </p:nvPicPr>
        <p:blipFill rotWithShape="1">
          <a:blip r:embed="rId3" cstate="print">
            <a:alphaModFix/>
          </a:blip>
          <a:srcRect r="36396"/>
          <a:stretch/>
        </p:blipFill>
        <p:spPr>
          <a:xfrm>
            <a:off x="6804248" y="3363838"/>
            <a:ext cx="937819" cy="94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60381" y="3087437"/>
            <a:ext cx="1439168" cy="1222494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Shape 636"/>
          <p:cNvSpPr txBox="1"/>
          <p:nvPr/>
        </p:nvSpPr>
        <p:spPr>
          <a:xfrm>
            <a:off x="6084168" y="2715766"/>
            <a:ext cx="792087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</a:p>
        </p:txBody>
      </p:sp>
      <p:sp>
        <p:nvSpPr>
          <p:cNvPr id="639" name="Shape 639"/>
          <p:cNvSpPr/>
          <p:nvPr/>
        </p:nvSpPr>
        <p:spPr>
          <a:xfrm>
            <a:off x="2627784" y="4021192"/>
            <a:ext cx="792088" cy="26437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>
              <a:buClr>
                <a:srgbClr val="FFFFFF"/>
              </a:buClr>
              <a:buSzPts val="800"/>
            </a:pPr>
            <a:r>
              <a:rPr lang="en-US" altLang="zh-TW" sz="1400" b="1" dirty="0">
                <a:solidFill>
                  <a:srgbClr val="FFFFFF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RAID</a:t>
            </a:r>
            <a:endParaRPr sz="1400" b="1" dirty="0">
              <a:solidFill>
                <a:srgbClr val="FFFFFF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647" name="Shape 647"/>
          <p:cNvPicPr preferRelativeResize="0"/>
          <p:nvPr/>
        </p:nvPicPr>
        <p:blipFill rotWithShape="1">
          <a:blip r:embed="rId5" cstate="print">
            <a:alphaModFix/>
          </a:blip>
          <a:srcRect r="73872"/>
          <a:stretch/>
        </p:blipFill>
        <p:spPr>
          <a:xfrm>
            <a:off x="7056784" y="1635646"/>
            <a:ext cx="1284316" cy="122391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Shape 651"/>
          <p:cNvSpPr/>
          <p:nvPr/>
        </p:nvSpPr>
        <p:spPr>
          <a:xfrm>
            <a:off x="3131840" y="2653486"/>
            <a:ext cx="504806" cy="482175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10242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3" y="2490843"/>
            <a:ext cx="868196" cy="936104"/>
          </a:xfrm>
          <a:prstGeom prst="rect">
            <a:avLst/>
          </a:prstGeom>
          <a:noFill/>
        </p:spPr>
      </p:pic>
      <p:pic>
        <p:nvPicPr>
          <p:cNvPr id="94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0021" y="2490843"/>
            <a:ext cx="868196" cy="936104"/>
          </a:xfrm>
          <a:prstGeom prst="rect">
            <a:avLst/>
          </a:prstGeom>
          <a:noFill/>
        </p:spPr>
      </p:pic>
      <p:pic>
        <p:nvPicPr>
          <p:cNvPr id="95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0720" y="1707654"/>
            <a:ext cx="785459" cy="846896"/>
          </a:xfrm>
          <a:prstGeom prst="rect">
            <a:avLst/>
          </a:prstGeom>
          <a:noFill/>
        </p:spPr>
      </p:pic>
      <p:pic>
        <p:nvPicPr>
          <p:cNvPr id="637" name="Shape 637"/>
          <p:cNvPicPr preferRelativeResize="0"/>
          <p:nvPr/>
        </p:nvPicPr>
        <p:blipFill rotWithShape="1">
          <a:blip r:embed="rId8" cstate="print">
            <a:alphaModFix/>
          </a:blip>
          <a:srcRect l="14199" t="17401" r="15814" b="22553"/>
          <a:stretch/>
        </p:blipFill>
        <p:spPr>
          <a:xfrm>
            <a:off x="5436096" y="2643758"/>
            <a:ext cx="722037" cy="53149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Shape 623"/>
          <p:cNvSpPr txBox="1"/>
          <p:nvPr/>
        </p:nvSpPr>
        <p:spPr>
          <a:xfrm>
            <a:off x="6804248" y="2643758"/>
            <a:ext cx="1155451" cy="28665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Virtual Pool</a:t>
            </a:r>
            <a:r>
              <a:rPr lang="zh-TW" altLang="en-US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</a:t>
            </a:r>
            <a:endParaRPr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11" name="Shape 637"/>
          <p:cNvPicPr preferRelativeResize="0"/>
          <p:nvPr/>
        </p:nvPicPr>
        <p:blipFill rotWithShape="1">
          <a:blip r:embed="rId8" cstate="print">
            <a:alphaModFix/>
          </a:blip>
          <a:srcRect l="14199" t="17401" r="15814" b="22553"/>
          <a:stretch/>
        </p:blipFill>
        <p:spPr>
          <a:xfrm>
            <a:off x="5436096" y="3628417"/>
            <a:ext cx="722037" cy="5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7704856" y="1563638"/>
            <a:ext cx="899592" cy="28187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636"/>
          <p:cNvSpPr txBox="1"/>
          <p:nvPr/>
        </p:nvSpPr>
        <p:spPr>
          <a:xfrm>
            <a:off x="6084168" y="4285983"/>
            <a:ext cx="792087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</a:p>
        </p:txBody>
      </p:sp>
      <p:sp>
        <p:nvSpPr>
          <p:cNvPr id="115" name="Shape 623"/>
          <p:cNvSpPr txBox="1"/>
          <p:nvPr/>
        </p:nvSpPr>
        <p:spPr>
          <a:xfrm>
            <a:off x="6804248" y="4231649"/>
            <a:ext cx="1155451" cy="286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Virtual Pool</a:t>
            </a:r>
            <a:r>
              <a:rPr lang="zh-TW" altLang="en-US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</a:t>
            </a:r>
            <a:endParaRPr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16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3661152"/>
            <a:ext cx="494457" cy="658795"/>
          </a:xfrm>
          <a:prstGeom prst="rect">
            <a:avLst/>
          </a:prstGeom>
          <a:noFill/>
        </p:spPr>
      </p:pic>
      <p:pic>
        <p:nvPicPr>
          <p:cNvPr id="117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284035"/>
            <a:ext cx="785459" cy="846896"/>
          </a:xfrm>
          <a:prstGeom prst="rect">
            <a:avLst/>
          </a:prstGeom>
          <a:noFill/>
        </p:spPr>
      </p:pic>
      <p:sp>
        <p:nvSpPr>
          <p:cNvPr id="119" name="向右箭號 118"/>
          <p:cNvSpPr/>
          <p:nvPr/>
        </p:nvSpPr>
        <p:spPr>
          <a:xfrm>
            <a:off x="3635896" y="2499742"/>
            <a:ext cx="1872208" cy="79208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43" name="Picture 3" descr="C:\Users\user\Desktop\21_PPT對稿QNAP AQC107 10G網卡\2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3075806"/>
            <a:ext cx="1326739" cy="599350"/>
          </a:xfrm>
          <a:prstGeom prst="rect">
            <a:avLst/>
          </a:prstGeom>
          <a:noFill/>
        </p:spPr>
      </p:pic>
      <p:sp>
        <p:nvSpPr>
          <p:cNvPr id="120" name="Shape 636"/>
          <p:cNvSpPr txBox="1"/>
          <p:nvPr/>
        </p:nvSpPr>
        <p:spPr>
          <a:xfrm>
            <a:off x="3644862" y="2652723"/>
            <a:ext cx="1872207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2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High speed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Break barriers of gigabit ports</a:t>
            </a:r>
            <a:endParaRPr lang="zh-TW" altLang="en-US" dirty="0"/>
          </a:p>
        </p:txBody>
      </p:sp>
      <p:sp>
        <p:nvSpPr>
          <p:cNvPr id="10" name="Shape 111"/>
          <p:cNvSpPr txBox="1"/>
          <p:nvPr/>
        </p:nvSpPr>
        <p:spPr>
          <a:xfrm>
            <a:off x="4374272" y="1283467"/>
            <a:ext cx="4499992" cy="62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114300" algn="ctr">
              <a:lnSpc>
                <a:spcPct val="115000"/>
              </a:lnSpc>
              <a:buClr>
                <a:srgbClr val="000000"/>
              </a:buClr>
            </a:pPr>
            <a:r>
              <a:rPr lang="en-US" altLang="zh-TW" sz="2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Wireless Router w/ 2.5G WAN</a:t>
            </a:r>
            <a:endParaRPr lang="zh-TW" altLang="en-US" sz="2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5" name="Shape 120"/>
          <p:cNvSpPr/>
          <p:nvPr/>
        </p:nvSpPr>
        <p:spPr>
          <a:xfrm>
            <a:off x="71406" y="4926242"/>
            <a:ext cx="4272764" cy="1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de-DE" altLang="zh-TW" sz="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Source:  Netgear.com; Aquantia.com &amp; dlink.com</a:t>
            </a:r>
            <a:endParaRPr lang="de-DE" sz="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" name="Picture 4" descr="C:\Users\user\Desktop\21_PPT對稿QNAP AQC107 10G網卡\2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499742"/>
            <a:ext cx="3552426" cy="2258794"/>
          </a:xfrm>
          <a:prstGeom prst="rect">
            <a:avLst/>
          </a:prstGeom>
          <a:noFill/>
        </p:spPr>
      </p:pic>
      <p:pic>
        <p:nvPicPr>
          <p:cNvPr id="27" name="Picture 2" descr="D:\Users\Joan Hsieh\Desktop\Product_Pho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715766"/>
            <a:ext cx="3095582" cy="1547791"/>
          </a:xfrm>
          <a:prstGeom prst="rect">
            <a:avLst/>
          </a:prstGeom>
          <a:noFill/>
        </p:spPr>
      </p:pic>
      <p:grpSp>
        <p:nvGrpSpPr>
          <p:cNvPr id="28" name="群組 27"/>
          <p:cNvGrpSpPr/>
          <p:nvPr/>
        </p:nvGrpSpPr>
        <p:grpSpPr>
          <a:xfrm>
            <a:off x="179512" y="2652902"/>
            <a:ext cx="1903223" cy="1500198"/>
            <a:chOff x="736742" y="3428436"/>
            <a:chExt cx="1903223" cy="1500198"/>
          </a:xfrm>
        </p:grpSpPr>
        <p:sp>
          <p:nvSpPr>
            <p:cNvPr id="29" name="圓角矩形 28"/>
            <p:cNvSpPr/>
            <p:nvPr/>
          </p:nvSpPr>
          <p:spPr>
            <a:xfrm>
              <a:off x="736742" y="3428436"/>
              <a:ext cx="1785950" cy="150019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Shape 301"/>
            <p:cNvSpPr txBox="1"/>
            <p:nvPr/>
          </p:nvSpPr>
          <p:spPr>
            <a:xfrm>
              <a:off x="799785" y="3497570"/>
              <a:ext cx="1840180" cy="641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300"/>
              </a:pPr>
              <a:r>
                <a:rPr lang="en-US" sz="12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SFP+ Module supports 10GBASE-T</a:t>
              </a:r>
            </a:p>
          </p:txBody>
        </p:sp>
        <p:pic>
          <p:nvPicPr>
            <p:cNvPr id="31" name="Picture 3" descr="D:\Users\Joan Hsieh\Desktop\Aquantia_AQSF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63056" y="3963938"/>
              <a:ext cx="914400" cy="911225"/>
            </a:xfrm>
            <a:prstGeom prst="rect">
              <a:avLst/>
            </a:prstGeom>
            <a:noFill/>
          </p:spPr>
        </p:pic>
      </p:grpSp>
      <p:grpSp>
        <p:nvGrpSpPr>
          <p:cNvPr id="32" name="群組 31"/>
          <p:cNvGrpSpPr/>
          <p:nvPr/>
        </p:nvGrpSpPr>
        <p:grpSpPr>
          <a:xfrm>
            <a:off x="611560" y="4011910"/>
            <a:ext cx="2808312" cy="448808"/>
            <a:chOff x="6710580" y="2439134"/>
            <a:chExt cx="2808312" cy="448808"/>
          </a:xfrm>
        </p:grpSpPr>
        <p:sp>
          <p:nvSpPr>
            <p:cNvPr id="33" name="Shape 180"/>
            <p:cNvSpPr txBox="1"/>
            <p:nvPr/>
          </p:nvSpPr>
          <p:spPr>
            <a:xfrm>
              <a:off x="6828786" y="2511142"/>
              <a:ext cx="1177938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tx2"/>
                  </a:solidFill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10G SFP+</a:t>
              </a:r>
              <a:endParaRPr sz="1400" b="1" dirty="0">
                <a:solidFill>
                  <a:schemeClr val="tx2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6710580" y="2871182"/>
              <a:ext cx="2448272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V="1">
              <a:off x="9158852" y="2439134"/>
              <a:ext cx="360040" cy="4320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Shape 107"/>
          <p:cNvSpPr txBox="1"/>
          <p:nvPr/>
        </p:nvSpPr>
        <p:spPr>
          <a:xfrm>
            <a:off x="5148064" y="1970104"/>
            <a:ext cx="3168351" cy="34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D-Link 802.11ax 4 x 4 Wireless Router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DIR-X6060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4644047" y="1851671"/>
            <a:ext cx="4104417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Shape 104"/>
          <p:cNvSpPr txBox="1"/>
          <p:nvPr/>
        </p:nvSpPr>
        <p:spPr>
          <a:xfrm>
            <a:off x="250758" y="1307419"/>
            <a:ext cx="4032448" cy="51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ctr">
              <a:lnSpc>
                <a:spcPct val="115000"/>
              </a:lnSpc>
            </a:pPr>
            <a:r>
              <a:rPr lang="en-US" altLang="zh-TW" sz="2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Wi-Fi Router with 10G </a:t>
            </a:r>
            <a:endParaRPr lang="en-US" sz="2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39" name="Shape 106"/>
          <p:cNvSpPr txBox="1"/>
          <p:nvPr/>
        </p:nvSpPr>
        <p:spPr>
          <a:xfrm>
            <a:off x="899592" y="1970104"/>
            <a:ext cx="3384376" cy="34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300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Netgear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NIGHTHAWK® X10 </a:t>
            </a:r>
          </a:p>
          <a:p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802.11ac Router R9000</a:t>
            </a:r>
            <a:endParaRPr lang="en-US" sz="1300" b="1" dirty="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323528" y="1851670"/>
            <a:ext cx="4104417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群組 19"/>
          <p:cNvGrpSpPr/>
          <p:nvPr/>
        </p:nvGrpSpPr>
        <p:grpSpPr>
          <a:xfrm>
            <a:off x="7092280" y="2428874"/>
            <a:ext cx="1729492" cy="790948"/>
            <a:chOff x="9235420" y="1643056"/>
            <a:chExt cx="1729492" cy="790948"/>
          </a:xfrm>
        </p:grpSpPr>
        <p:sp>
          <p:nvSpPr>
            <p:cNvPr id="21" name="Shape 180"/>
            <p:cNvSpPr txBox="1"/>
            <p:nvPr/>
          </p:nvSpPr>
          <p:spPr>
            <a:xfrm>
              <a:off x="9667468" y="1643056"/>
              <a:ext cx="1297444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400" b="1" dirty="0">
                  <a:solidFill>
                    <a:schemeClr val="tx2"/>
                  </a:solidFill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2.5GBASE-T</a:t>
              </a:r>
              <a:endParaRPr lang="en-US" sz="1400" b="1" dirty="0">
                <a:solidFill>
                  <a:schemeClr val="tx2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endParaRPr>
            </a:p>
          </p:txBody>
        </p:sp>
        <p:cxnSp>
          <p:nvCxnSpPr>
            <p:cNvPr id="23" name="直線接點 22"/>
            <p:cNvCxnSpPr/>
            <p:nvPr/>
          </p:nvCxnSpPr>
          <p:spPr>
            <a:xfrm flipH="1">
              <a:off x="9235420" y="2000246"/>
              <a:ext cx="622992" cy="43375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線接點 41"/>
          <p:cNvCxnSpPr/>
          <p:nvPr/>
        </p:nvCxnSpPr>
        <p:spPr>
          <a:xfrm>
            <a:off x="7704204" y="2787774"/>
            <a:ext cx="10801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user\Desktop\21_PPT對稿QNAP AQC107 10G網卡\13333490_xxl.png"/>
          <p:cNvPicPr>
            <a:picLocks noChangeAspect="1" noChangeArrowheads="1"/>
          </p:cNvPicPr>
          <p:nvPr/>
        </p:nvPicPr>
        <p:blipFill>
          <a:blip r:embed="rId3" cstate="print"/>
          <a:srcRect l="5172"/>
          <a:stretch>
            <a:fillRect/>
          </a:stretch>
        </p:blipFill>
        <p:spPr bwMode="auto">
          <a:xfrm>
            <a:off x="0" y="987574"/>
            <a:ext cx="5950196" cy="4155926"/>
          </a:xfrm>
          <a:prstGeom prst="rect">
            <a:avLst/>
          </a:prstGeom>
          <a:noFill/>
        </p:spPr>
      </p:pic>
      <p:sp>
        <p:nvSpPr>
          <p:cNvPr id="48" name="平行四邊形 47"/>
          <p:cNvSpPr/>
          <p:nvPr/>
        </p:nvSpPr>
        <p:spPr>
          <a:xfrm>
            <a:off x="5004047" y="1851670"/>
            <a:ext cx="1800201" cy="432048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8" name="Shape 658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spc="-150" dirty="0"/>
              <a:t>Enterprise-grade disaster recovery solution</a:t>
            </a:r>
          </a:p>
        </p:txBody>
      </p:sp>
      <p:sp>
        <p:nvSpPr>
          <p:cNvPr id="675" name="Shape 675"/>
          <p:cNvSpPr txBox="1"/>
          <p:nvPr/>
        </p:nvSpPr>
        <p:spPr>
          <a:xfrm>
            <a:off x="179512" y="3147814"/>
            <a:ext cx="2664296" cy="48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257209" indent="-123842" algn="ctr">
              <a:buClr>
                <a:srgbClr val="0E7988"/>
              </a:buClr>
              <a:buSzPts val="700"/>
            </a:pPr>
            <a:r>
              <a:rPr lang="en-US" altLang="zh-TW" sz="21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Hybrid </a:t>
            </a:r>
          </a:p>
          <a:p>
            <a:pPr marL="257209" indent="-123842" algn="ctr">
              <a:buClr>
                <a:srgbClr val="0E7988"/>
              </a:buClr>
              <a:buSzPts val="700"/>
            </a:pPr>
            <a:r>
              <a:rPr lang="en-US" altLang="zh-TW" sz="21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Backup Sync</a:t>
            </a:r>
            <a:endParaRPr sz="21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pic>
        <p:nvPicPr>
          <p:cNvPr id="676" name="Shape 676" descr="Hybrid Bakcup Sync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124528" y="2211710"/>
            <a:ext cx="879370" cy="87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Shape 684"/>
          <p:cNvPicPr preferRelativeResize="0"/>
          <p:nvPr/>
        </p:nvPicPr>
        <p:blipFill rotWithShape="1">
          <a:blip r:embed="rId5" cstate="print">
            <a:alphaModFix/>
          </a:blip>
          <a:srcRect r="73872"/>
          <a:stretch/>
        </p:blipFill>
        <p:spPr>
          <a:xfrm>
            <a:off x="6624461" y="2677764"/>
            <a:ext cx="1802176" cy="171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 rotWithShape="1">
          <a:blip r:embed="rId5" cstate="print">
            <a:alphaModFix/>
          </a:blip>
          <a:srcRect r="73872"/>
          <a:stretch/>
        </p:blipFill>
        <p:spPr>
          <a:xfrm>
            <a:off x="3059832" y="2643758"/>
            <a:ext cx="1802166" cy="171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651"/>
          <p:cNvSpPr/>
          <p:nvPr/>
        </p:nvSpPr>
        <p:spPr>
          <a:xfrm>
            <a:off x="4572000" y="1851670"/>
            <a:ext cx="504806" cy="482175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11267" name="Picture 3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4069" y="1779662"/>
            <a:ext cx="1135332" cy="1224136"/>
          </a:xfrm>
          <a:prstGeom prst="rect">
            <a:avLst/>
          </a:prstGeom>
          <a:noFill/>
        </p:spPr>
      </p:pic>
      <p:pic>
        <p:nvPicPr>
          <p:cNvPr id="51" name="Picture 3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2532" y="1779662"/>
            <a:ext cx="1135332" cy="1224136"/>
          </a:xfrm>
          <a:prstGeom prst="rect">
            <a:avLst/>
          </a:prstGeom>
          <a:noFill/>
        </p:spPr>
      </p:pic>
      <p:sp>
        <p:nvSpPr>
          <p:cNvPr id="52" name="左-右雙向箭號 51"/>
          <p:cNvSpPr/>
          <p:nvPr/>
        </p:nvSpPr>
        <p:spPr>
          <a:xfrm>
            <a:off x="4898245" y="2931790"/>
            <a:ext cx="1512168" cy="576064"/>
          </a:xfrm>
          <a:prstGeom prst="left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左-右雙向箭號 53"/>
          <p:cNvSpPr/>
          <p:nvPr/>
        </p:nvSpPr>
        <p:spPr>
          <a:xfrm>
            <a:off x="4898245" y="3661281"/>
            <a:ext cx="1512168" cy="576064"/>
          </a:xfrm>
          <a:prstGeom prst="left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8" name="Shape 688"/>
          <p:cNvSpPr txBox="1"/>
          <p:nvPr/>
        </p:nvSpPr>
        <p:spPr>
          <a:xfrm>
            <a:off x="4898063" y="3046622"/>
            <a:ext cx="1541201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Backup</a:t>
            </a:r>
            <a:endParaRPr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689" name="Shape 689"/>
          <p:cNvSpPr txBox="1"/>
          <p:nvPr/>
        </p:nvSpPr>
        <p:spPr>
          <a:xfrm>
            <a:off x="4913789" y="3782246"/>
            <a:ext cx="1466707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Restore</a:t>
            </a:r>
            <a:endParaRPr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17" name="Shape 636"/>
          <p:cNvSpPr txBox="1"/>
          <p:nvPr/>
        </p:nvSpPr>
        <p:spPr>
          <a:xfrm>
            <a:off x="5076056" y="1851670"/>
            <a:ext cx="2232248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2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High-speed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QXG-10G1T NAS installation</a:t>
            </a:r>
            <a:endParaRPr lang="zh-TW" altLang="en-US" dirty="0">
              <a:sym typeface="Corbel"/>
            </a:endParaRPr>
          </a:p>
        </p:txBody>
      </p:sp>
      <p:pic>
        <p:nvPicPr>
          <p:cNvPr id="19" name="Picture 3" descr="\\10.64.2.86\Marketing\MarketingMaterials\Product_photo\NAS\TS-x77\TS-677\TS-677_back.png"/>
          <p:cNvPicPr>
            <a:picLocks noChangeAspect="1" noChangeArrowheads="1"/>
          </p:cNvPicPr>
          <p:nvPr/>
        </p:nvPicPr>
        <p:blipFill>
          <a:blip r:embed="rId3" cstate="print"/>
          <a:srcRect l="19846" r="27368" b="52375"/>
          <a:stretch>
            <a:fillRect/>
          </a:stretch>
        </p:blipFill>
        <p:spPr bwMode="auto">
          <a:xfrm>
            <a:off x="5724128" y="2500312"/>
            <a:ext cx="3419872" cy="1928826"/>
          </a:xfrm>
          <a:prstGeom prst="rect">
            <a:avLst/>
          </a:prstGeom>
          <a:noFill/>
        </p:spPr>
      </p:pic>
      <p:pic>
        <p:nvPicPr>
          <p:cNvPr id="20" name="Picture 3" descr="\\10.64.2.86\Marketing\MarketingMaterials\Product_photo\NAS\TS-x77\TS-677\TS-677_back.png"/>
          <p:cNvPicPr>
            <a:picLocks noChangeAspect="1" noChangeArrowheads="1"/>
          </p:cNvPicPr>
          <p:nvPr/>
        </p:nvPicPr>
        <p:blipFill>
          <a:blip r:embed="rId3" cstate="print"/>
          <a:srcRect l="29770" r="20611" b="52375"/>
          <a:stretch>
            <a:fillRect/>
          </a:stretch>
        </p:blipFill>
        <p:spPr bwMode="auto">
          <a:xfrm>
            <a:off x="0" y="2500312"/>
            <a:ext cx="3214678" cy="1928826"/>
          </a:xfrm>
          <a:prstGeom prst="rect">
            <a:avLst/>
          </a:prstGeom>
          <a:noFill/>
        </p:spPr>
      </p:pic>
      <p:sp>
        <p:nvSpPr>
          <p:cNvPr id="21" name="Shape 179"/>
          <p:cNvSpPr/>
          <p:nvPr/>
        </p:nvSpPr>
        <p:spPr>
          <a:xfrm>
            <a:off x="559008" y="1491630"/>
            <a:ext cx="2736304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2" name="矩形 21"/>
          <p:cNvSpPr/>
          <p:nvPr/>
        </p:nvSpPr>
        <p:spPr>
          <a:xfrm>
            <a:off x="179512" y="1419622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hape 721"/>
          <p:cNvSpPr/>
          <p:nvPr/>
        </p:nvSpPr>
        <p:spPr>
          <a:xfrm>
            <a:off x="683568" y="3075806"/>
            <a:ext cx="1740381" cy="26447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4" name="Shape 722"/>
          <p:cNvSpPr txBox="1"/>
          <p:nvPr/>
        </p:nvSpPr>
        <p:spPr>
          <a:xfrm>
            <a:off x="548178" y="1995686"/>
            <a:ext cx="2761782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r>
              <a:rPr lang="zh-TW" sz="1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</a:t>
            </a:r>
            <a:r>
              <a:rPr lang="en-US" altLang="zh-TW" sz="1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S-x77 series (</a:t>
            </a:r>
            <a:r>
              <a:rPr lang="en-US" altLang="zh-TW" sz="12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slot 1) requires a full-height bracket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Shape 728"/>
          <p:cNvSpPr txBox="1"/>
          <p:nvPr/>
        </p:nvSpPr>
        <p:spPr>
          <a:xfrm>
            <a:off x="559008" y="1520814"/>
            <a:ext cx="3174621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5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Identify the required bracket</a:t>
            </a:r>
          </a:p>
        </p:txBody>
      </p:sp>
      <p:sp>
        <p:nvSpPr>
          <p:cNvPr id="26" name="Shape 179"/>
          <p:cNvSpPr/>
          <p:nvPr/>
        </p:nvSpPr>
        <p:spPr>
          <a:xfrm>
            <a:off x="3871376" y="1491630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7" name="矩形 26"/>
          <p:cNvSpPr/>
          <p:nvPr/>
        </p:nvSpPr>
        <p:spPr>
          <a:xfrm>
            <a:off x="3491880" y="1419622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hape 728"/>
          <p:cNvSpPr txBox="1"/>
          <p:nvPr/>
        </p:nvSpPr>
        <p:spPr>
          <a:xfrm>
            <a:off x="3799368" y="1520814"/>
            <a:ext cx="1986508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5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Change bracket</a:t>
            </a:r>
            <a:endParaRPr lang="zh-TW" altLang="en-US" sz="1500" b="1" dirty="0">
              <a:solidFill>
                <a:schemeClr val="lt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37" name="Shape 179"/>
          <p:cNvSpPr/>
          <p:nvPr/>
        </p:nvSpPr>
        <p:spPr>
          <a:xfrm>
            <a:off x="6140134" y="1491630"/>
            <a:ext cx="2931857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8" name="矩形 37"/>
          <p:cNvSpPr/>
          <p:nvPr/>
        </p:nvSpPr>
        <p:spPr>
          <a:xfrm>
            <a:off x="5760639" y="1419622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3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Shape 728"/>
          <p:cNvSpPr txBox="1"/>
          <p:nvPr/>
        </p:nvSpPr>
        <p:spPr>
          <a:xfrm>
            <a:off x="6092794" y="1520814"/>
            <a:ext cx="3451410" cy="40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4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Install the QXG-10G1T in</a:t>
            </a:r>
            <a:r>
              <a:rPr lang="zh-TW" altLang="en-US" sz="14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14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the NAS</a:t>
            </a:r>
          </a:p>
        </p:txBody>
      </p:sp>
      <p:pic>
        <p:nvPicPr>
          <p:cNvPr id="42" name="Picture 2" descr="C:\Users\user\Desktop\21_PPT對稿QNAP AQC107 10G網卡\_DSC15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491881" y="3507854"/>
            <a:ext cx="2112641" cy="519358"/>
          </a:xfrm>
          <a:prstGeom prst="rect">
            <a:avLst/>
          </a:prstGeom>
          <a:noFill/>
        </p:spPr>
      </p:pic>
      <p:pic>
        <p:nvPicPr>
          <p:cNvPr id="43" name="Picture 3" descr="C:\Users\user\Desktop\21_PPT對稿QNAP AQC107 10G網卡\_DSC154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51920" y="2499742"/>
            <a:ext cx="1581169" cy="988231"/>
          </a:xfrm>
          <a:prstGeom prst="rect">
            <a:avLst/>
          </a:prstGeom>
          <a:noFill/>
        </p:spPr>
      </p:pic>
      <p:pic>
        <p:nvPicPr>
          <p:cNvPr id="44" name="Shape 716"/>
          <p:cNvPicPr preferRelativeResize="0"/>
          <p:nvPr/>
        </p:nvPicPr>
        <p:blipFill>
          <a:blip r:embed="rId6" cstate="print"/>
          <a:srcRect l="11758" t="26456" r="55908" b="66930"/>
          <a:stretch>
            <a:fillRect/>
          </a:stretch>
        </p:blipFill>
        <p:spPr>
          <a:xfrm rot="10800000">
            <a:off x="7045717" y="3125324"/>
            <a:ext cx="1571636" cy="21431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721"/>
          <p:cNvSpPr/>
          <p:nvPr/>
        </p:nvSpPr>
        <p:spPr>
          <a:xfrm>
            <a:off x="7020272" y="3099364"/>
            <a:ext cx="1804915" cy="26447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Connect PC &amp; NAS with QXG-10G1T</a:t>
            </a:r>
            <a:endParaRPr lang="en-US" dirty="0"/>
          </a:p>
        </p:txBody>
      </p:sp>
      <p:sp>
        <p:nvSpPr>
          <p:cNvPr id="12" name="Shape 179"/>
          <p:cNvSpPr/>
          <p:nvPr/>
        </p:nvSpPr>
        <p:spPr>
          <a:xfrm>
            <a:off x="971600" y="1419622"/>
            <a:ext cx="3096344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13" name="矩形 12"/>
          <p:cNvSpPr/>
          <p:nvPr/>
        </p:nvSpPr>
        <p:spPr>
          <a:xfrm>
            <a:off x="592104" y="1347614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hape 728"/>
          <p:cNvSpPr txBox="1"/>
          <p:nvPr/>
        </p:nvSpPr>
        <p:spPr>
          <a:xfrm>
            <a:off x="1042520" y="1448806"/>
            <a:ext cx="2737392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Modify Interface setting</a:t>
            </a:r>
            <a:endParaRPr lang="zh-TW" altLang="en-US" sz="1700" b="1" dirty="0">
              <a:solidFill>
                <a:schemeClr val="lt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15" name="Shape 179"/>
          <p:cNvSpPr/>
          <p:nvPr/>
        </p:nvSpPr>
        <p:spPr>
          <a:xfrm>
            <a:off x="4989552" y="1419622"/>
            <a:ext cx="2174736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16" name="矩形 15"/>
          <p:cNvSpPr/>
          <p:nvPr/>
        </p:nvSpPr>
        <p:spPr>
          <a:xfrm>
            <a:off x="4610056" y="1347614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hape 728"/>
          <p:cNvSpPr txBox="1"/>
          <p:nvPr/>
        </p:nvSpPr>
        <p:spPr>
          <a:xfrm>
            <a:off x="4960252" y="1448806"/>
            <a:ext cx="1843996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Use </a:t>
            </a:r>
            <a:r>
              <a:rPr lang="en-US" altLang="zh-TW" sz="1700" b="1" dirty="0" err="1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Qfinder</a:t>
            </a:r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Pro</a:t>
            </a:r>
            <a:endParaRPr lang="zh-TW" altLang="en-US" sz="1700" b="1" dirty="0">
              <a:solidFill>
                <a:schemeClr val="lt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/>
          <a:srcRect b="15678"/>
          <a:stretch>
            <a:fillRect/>
          </a:stretch>
        </p:blipFill>
        <p:spPr>
          <a:xfrm>
            <a:off x="670732" y="1995686"/>
            <a:ext cx="3444068" cy="3147814"/>
          </a:xfrm>
          <a:prstGeom prst="rect">
            <a:avLst/>
          </a:prstGeom>
        </p:spPr>
      </p:pic>
      <p:pic>
        <p:nvPicPr>
          <p:cNvPr id="1026" name="Picture 2" descr="D:\Users\Joan Hsieh\Desktop\DL_F_en.JPG"/>
          <p:cNvPicPr>
            <a:picLocks noChangeAspect="1" noChangeArrowheads="1"/>
          </p:cNvPicPr>
          <p:nvPr/>
        </p:nvPicPr>
        <p:blipFill>
          <a:blip r:embed="rId4" cstate="print"/>
          <a:srcRect l="5319" t="40541"/>
          <a:stretch>
            <a:fillRect/>
          </a:stretch>
        </p:blipFill>
        <p:spPr bwMode="auto">
          <a:xfrm>
            <a:off x="4929190" y="1928808"/>
            <a:ext cx="3814761" cy="18859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1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21904" y="987574"/>
            <a:ext cx="5641010" cy="4176464"/>
          </a:xfrm>
          <a:prstGeom prst="rect">
            <a:avLst/>
          </a:prstGeom>
          <a:noFill/>
        </p:spPr>
      </p:pic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>
              <a:lnSpc>
                <a:spcPct val="80000"/>
              </a:lnSpc>
              <a:buSzPts val="4800"/>
            </a:pPr>
            <a:r>
              <a:rPr lang="en-US" altLang="zh-TW" sz="3600" dirty="0"/>
              <a:t>10GbE performance test results</a:t>
            </a:r>
            <a:endParaRPr dirty="0"/>
          </a:p>
        </p:txBody>
      </p:sp>
      <p:sp>
        <p:nvSpPr>
          <p:cNvPr id="722" name="Shape 722"/>
          <p:cNvSpPr/>
          <p:nvPr/>
        </p:nvSpPr>
        <p:spPr>
          <a:xfrm>
            <a:off x="2843358" y="1545636"/>
            <a:ext cx="2430903" cy="2826450"/>
          </a:xfrm>
          <a:prstGeom prst="roundRect">
            <a:avLst>
              <a:gd name="adj" fmla="val 6559"/>
            </a:avLst>
          </a:prstGeom>
          <a:solidFill>
            <a:schemeClr val="accent1">
              <a:lumMod val="60000"/>
              <a:lumOff val="40000"/>
              <a:alpha val="29803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24" name="Shape 724"/>
          <p:cNvSpPr txBox="1"/>
          <p:nvPr/>
        </p:nvSpPr>
        <p:spPr>
          <a:xfrm>
            <a:off x="2890203" y="1902921"/>
            <a:ext cx="227601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(1 x 10GbE)</a:t>
            </a:r>
            <a:endParaRPr sz="1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25" name="Shape 725"/>
          <p:cNvCxnSpPr/>
          <p:nvPr/>
        </p:nvCxnSpPr>
        <p:spPr>
          <a:xfrm flipV="1">
            <a:off x="574515" y="2369525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Shape 729"/>
          <p:cNvSpPr txBox="1"/>
          <p:nvPr/>
        </p:nvSpPr>
        <p:spPr>
          <a:xfrm>
            <a:off x="3328134" y="1585761"/>
            <a:ext cx="157361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QXG-10G1T</a:t>
            </a:r>
            <a:endParaRPr sz="1400" b="1" dirty="0">
              <a:solidFill>
                <a:srgbClr val="7F7F7F"/>
              </a:solidFill>
            </a:endParaRPr>
          </a:p>
        </p:txBody>
      </p:sp>
      <p:sp>
        <p:nvSpPr>
          <p:cNvPr id="730" name="Shape 730"/>
          <p:cNvSpPr txBox="1"/>
          <p:nvPr/>
        </p:nvSpPr>
        <p:spPr>
          <a:xfrm>
            <a:off x="3192314" y="4062613"/>
            <a:ext cx="846445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sz="11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Download</a:t>
            </a:r>
          </a:p>
        </p:txBody>
      </p:sp>
      <p:sp>
        <p:nvSpPr>
          <p:cNvPr id="731" name="Shape 731"/>
          <p:cNvSpPr txBox="1"/>
          <p:nvPr/>
        </p:nvSpPr>
        <p:spPr>
          <a:xfrm>
            <a:off x="4130685" y="4062613"/>
            <a:ext cx="657396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sz="11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Upload</a:t>
            </a:r>
          </a:p>
        </p:txBody>
      </p:sp>
      <p:sp>
        <p:nvSpPr>
          <p:cNvPr id="732" name="Shape 732"/>
          <p:cNvSpPr/>
          <p:nvPr/>
        </p:nvSpPr>
        <p:spPr>
          <a:xfrm>
            <a:off x="251520" y="4743648"/>
            <a:ext cx="4047989" cy="70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700" rIns="91418" bIns="45700" anchor="t" anchorCtr="0">
            <a:noAutofit/>
          </a:bodyPr>
          <a:lstStyle/>
          <a:p>
            <a:r>
              <a:rPr lang="en-US" altLang="zh-TW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Tested in the QNAP LAB. Figures may vary by environment.</a:t>
            </a:r>
            <a:r>
              <a:rPr lang="en-US" altLang="zh-TW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zh-TW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zh-TW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NAS operating system: QTS 4.3.4, RAID 5 w/ 8 x  Intel SSDSC2BB240G4 SSD</a:t>
            </a:r>
          </a:p>
        </p:txBody>
      </p:sp>
      <p:sp>
        <p:nvSpPr>
          <p:cNvPr id="733" name="Shape 733"/>
          <p:cNvSpPr/>
          <p:nvPr/>
        </p:nvSpPr>
        <p:spPr>
          <a:xfrm>
            <a:off x="3145945" y="4670499"/>
            <a:ext cx="297571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700" rIns="91418" bIns="45700" anchor="t" anchorCtr="0">
            <a:noAutofit/>
          </a:bodyPr>
          <a:lstStyle/>
          <a:p>
            <a:r>
              <a:rPr lang="en-US" altLang="zh-TW" sz="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Client PC:</a:t>
            </a:r>
            <a:r>
              <a:rPr lang="zh-TW" altLang="en-US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/>
            </a:r>
            <a:br>
              <a:rPr lang="zh-TW" altLang="en-US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</a:br>
            <a:r>
              <a:rPr lang="en-US" altLang="zh-TW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Intel® Core™ i7-4770 3.40GHz CPU; 16GB RAM; QXG-10G1T NIC ; Windows® 10 64-bit; 10GB file transfer by Robocopy</a:t>
            </a:r>
            <a:endParaRPr sz="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34" name="Shape 734"/>
          <p:cNvSpPr txBox="1"/>
          <p:nvPr/>
        </p:nvSpPr>
        <p:spPr>
          <a:xfrm>
            <a:off x="682555" y="1906025"/>
            <a:ext cx="2275793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Arial"/>
              </a:rPr>
              <a:t>(1 x </a:t>
            </a:r>
            <a:r>
              <a:rPr lang="en-US" altLang="zh-TW" sz="14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Arial"/>
              </a:rPr>
              <a:t>GbE</a:t>
            </a:r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Arial"/>
              </a:rPr>
              <a:t>)</a:t>
            </a:r>
            <a:endParaRPr lang="en-US" altLang="zh-TW" sz="1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1202279" y="3493416"/>
            <a:ext cx="460892" cy="5016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1941260" y="3537185"/>
            <a:ext cx="448450" cy="4477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Shape 737"/>
          <p:cNvSpPr txBox="1"/>
          <p:nvPr/>
        </p:nvSpPr>
        <p:spPr>
          <a:xfrm>
            <a:off x="987220" y="4085807"/>
            <a:ext cx="876529" cy="4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sz="11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Download</a:t>
            </a:r>
            <a:endParaRPr sz="11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738" name="Shape 738"/>
          <p:cNvSpPr txBox="1"/>
          <p:nvPr/>
        </p:nvSpPr>
        <p:spPr>
          <a:xfrm>
            <a:off x="1816977" y="4085807"/>
            <a:ext cx="736372" cy="4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sz="11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Upload</a:t>
            </a:r>
          </a:p>
        </p:txBody>
      </p:sp>
      <p:sp>
        <p:nvSpPr>
          <p:cNvPr id="742" name="Shape 742"/>
          <p:cNvSpPr txBox="1"/>
          <p:nvPr/>
        </p:nvSpPr>
        <p:spPr>
          <a:xfrm>
            <a:off x="1235821" y="3533299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113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 txBox="1"/>
          <p:nvPr/>
        </p:nvSpPr>
        <p:spPr>
          <a:xfrm>
            <a:off x="1965972" y="3587305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112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7409496" y="4659982"/>
            <a:ext cx="648072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 dirty="0"/>
              <a:t>TS-1277</a:t>
            </a:r>
            <a:endParaRPr sz="1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" name="Shape 725"/>
          <p:cNvCxnSpPr/>
          <p:nvPr/>
        </p:nvCxnSpPr>
        <p:spPr>
          <a:xfrm flipV="1">
            <a:off x="574515" y="3176668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Shape 725"/>
          <p:cNvCxnSpPr/>
          <p:nvPr/>
        </p:nvCxnSpPr>
        <p:spPr>
          <a:xfrm flipV="1">
            <a:off x="574515" y="3989702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7" name="Shape 727"/>
          <p:cNvSpPr/>
          <p:nvPr/>
        </p:nvSpPr>
        <p:spPr>
          <a:xfrm>
            <a:off x="3382276" y="2280327"/>
            <a:ext cx="453746" cy="17091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226155" y="2226323"/>
            <a:ext cx="466456" cy="17633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3353864" y="2369525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1056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4217164" y="2315519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1175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Shape 395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300191" y="2977265"/>
            <a:ext cx="2894741" cy="180906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圓角矩形 38"/>
          <p:cNvSpPr/>
          <p:nvPr/>
        </p:nvSpPr>
        <p:spPr>
          <a:xfrm>
            <a:off x="7074967" y="2881082"/>
            <a:ext cx="1566582" cy="32403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TW" altLang="en-US"/>
          </a:p>
        </p:txBody>
      </p:sp>
      <p:sp>
        <p:nvSpPr>
          <p:cNvPr id="747" name="Shape 747"/>
          <p:cNvSpPr txBox="1"/>
          <p:nvPr/>
        </p:nvSpPr>
        <p:spPr>
          <a:xfrm>
            <a:off x="7259661" y="2841806"/>
            <a:ext cx="1427139" cy="42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Windows PC &amp; NAS </a:t>
            </a:r>
          </a:p>
          <a:p>
            <a:pPr>
              <a:buClr>
                <a:srgbClr val="000000"/>
              </a:buClr>
              <a:buSzPts val="1300"/>
            </a:pPr>
            <a:r>
              <a:rPr lang="en-US" altLang="zh-TW" sz="1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with</a:t>
            </a:r>
            <a:r>
              <a:rPr lang="zh-TW" altLang="en-US" sz="1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QXG-10G1T </a:t>
            </a:r>
            <a:endParaRPr sz="1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2290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427734"/>
            <a:ext cx="1027311" cy="1107665"/>
          </a:xfrm>
          <a:prstGeom prst="rect">
            <a:avLst/>
          </a:prstGeom>
          <a:noFill/>
        </p:spPr>
      </p:pic>
      <p:sp>
        <p:nvSpPr>
          <p:cNvPr id="30" name="Shape 734"/>
          <p:cNvSpPr txBox="1"/>
          <p:nvPr/>
        </p:nvSpPr>
        <p:spPr>
          <a:xfrm>
            <a:off x="467544" y="3724230"/>
            <a:ext cx="68122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  <a:sym typeface="Arial"/>
              </a:rPr>
              <a:t>MB/s</a:t>
            </a:r>
            <a:endParaRPr lang="en-US" altLang="zh-TW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200" spc="-150" dirty="0">
                <a:sym typeface="Microsoft JhengHei"/>
              </a:rPr>
              <a:t>Manage multiple NICs in Network &amp; Virtual Switch</a:t>
            </a:r>
            <a:endParaRPr lang="zh-TW" altLang="en-US" sz="3200" spc="-150" dirty="0"/>
          </a:p>
        </p:txBody>
      </p:sp>
      <p:pic>
        <p:nvPicPr>
          <p:cNvPr id="18" name="Shape 788" descr="螢幕快照 2018-01-24 下午7.38.53.png"/>
          <p:cNvPicPr preferRelativeResize="0"/>
          <p:nvPr/>
        </p:nvPicPr>
        <p:blipFill rotWithShape="1">
          <a:blip r:embed="rId3" cstate="print">
            <a:alphaModFix/>
          </a:blip>
          <a:srcRect l="23966" t="31523" r="2063" b="14498"/>
          <a:stretch/>
        </p:blipFill>
        <p:spPr>
          <a:xfrm>
            <a:off x="467544" y="1851670"/>
            <a:ext cx="4677563" cy="159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789" descr="螢幕快照 2018-01-24 下午7.31.10.png"/>
          <p:cNvPicPr preferRelativeResize="0"/>
          <p:nvPr/>
        </p:nvPicPr>
        <p:blipFill rotWithShape="1">
          <a:blip r:embed="rId4" cstate="print">
            <a:alphaModFix/>
          </a:blip>
          <a:srcRect l="25553" t="68009" r="5457" b="18678"/>
          <a:stretch/>
        </p:blipFill>
        <p:spPr>
          <a:xfrm>
            <a:off x="323528" y="4176785"/>
            <a:ext cx="4968552" cy="55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91"/>
          <p:cNvPicPr preferRelativeResize="0"/>
          <p:nvPr/>
        </p:nvPicPr>
        <p:blipFill>
          <a:blip r:embed="rId5" cstate="print">
            <a:alphaModFix/>
          </a:blip>
          <a:srcRect b="41488"/>
          <a:stretch>
            <a:fillRect/>
          </a:stretch>
        </p:blipFill>
        <p:spPr>
          <a:xfrm>
            <a:off x="4860032" y="2715766"/>
            <a:ext cx="4520384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179"/>
          <p:cNvSpPr/>
          <p:nvPr/>
        </p:nvSpPr>
        <p:spPr>
          <a:xfrm>
            <a:off x="683568" y="1318430"/>
            <a:ext cx="5184576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3" name="矩形 22"/>
          <p:cNvSpPr/>
          <p:nvPr/>
        </p:nvSpPr>
        <p:spPr>
          <a:xfrm>
            <a:off x="304072" y="1246422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hape 728"/>
          <p:cNvSpPr txBox="1"/>
          <p:nvPr/>
        </p:nvSpPr>
        <p:spPr>
          <a:xfrm>
            <a:off x="683568" y="1347614"/>
            <a:ext cx="5112568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Check the topology in </a:t>
            </a:r>
            <a:r>
              <a:rPr lang="en-US" altLang="zh-TW" sz="1700" b="1" dirty="0">
                <a:solidFill>
                  <a:srgbClr val="FFFF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Network &amp; Virtual Switch </a:t>
            </a:r>
            <a:endParaRPr lang="zh-TW" altLang="en-US" sz="1700" b="1" dirty="0">
              <a:solidFill>
                <a:schemeClr val="lt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5" name="Shape 179"/>
          <p:cNvSpPr/>
          <p:nvPr/>
        </p:nvSpPr>
        <p:spPr>
          <a:xfrm>
            <a:off x="683568" y="3633734"/>
            <a:ext cx="2880320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4" name="矩形 33"/>
          <p:cNvSpPr/>
          <p:nvPr/>
        </p:nvSpPr>
        <p:spPr>
          <a:xfrm>
            <a:off x="304072" y="3561726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Shape 728"/>
          <p:cNvSpPr txBox="1"/>
          <p:nvPr/>
        </p:nvSpPr>
        <p:spPr>
          <a:xfrm>
            <a:off x="683569" y="3662918"/>
            <a:ext cx="2736304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Edit each </a:t>
            </a:r>
            <a:r>
              <a:rPr lang="en-US" altLang="zh-TW" sz="1700" b="1" dirty="0">
                <a:solidFill>
                  <a:srgbClr val="FFFF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NIC </a:t>
            </a:r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directly</a:t>
            </a:r>
            <a:r>
              <a:rPr lang="zh-TW" altLang="en-US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</a:p>
        </p:txBody>
      </p:sp>
      <p:sp>
        <p:nvSpPr>
          <p:cNvPr id="38" name="Shape 721"/>
          <p:cNvSpPr/>
          <p:nvPr/>
        </p:nvSpPr>
        <p:spPr>
          <a:xfrm>
            <a:off x="5580112" y="3075806"/>
            <a:ext cx="1740381" cy="26447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9" name="Shape 721"/>
          <p:cNvSpPr/>
          <p:nvPr/>
        </p:nvSpPr>
        <p:spPr>
          <a:xfrm>
            <a:off x="5580112" y="3373599"/>
            <a:ext cx="1740381" cy="26447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40" name="矩形圖說文字 39"/>
          <p:cNvSpPr/>
          <p:nvPr/>
        </p:nvSpPr>
        <p:spPr>
          <a:xfrm>
            <a:off x="6300192" y="1491630"/>
            <a:ext cx="2016224" cy="1224136"/>
          </a:xfrm>
          <a:prstGeom prst="wedgeRectCallout">
            <a:avLst>
              <a:gd name="adj1" fmla="val -47852"/>
              <a:gd name="adj2" fmla="val 8588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Picture 2" descr="C:\Users\user\Desktop\21_PPT對稿QNAP AQC107 10G網卡\_DSC158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1491630"/>
            <a:ext cx="1296144" cy="1392004"/>
          </a:xfrm>
          <a:prstGeom prst="rect">
            <a:avLst/>
          </a:prstGeom>
          <a:noFill/>
        </p:spPr>
      </p:pic>
      <p:sp>
        <p:nvSpPr>
          <p:cNvPr id="42" name="Shape 728"/>
          <p:cNvSpPr txBox="1"/>
          <p:nvPr/>
        </p:nvSpPr>
        <p:spPr>
          <a:xfrm>
            <a:off x="7586608" y="1871126"/>
            <a:ext cx="1152128" cy="34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X2</a:t>
            </a:r>
            <a:endParaRPr lang="zh-TW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hape 838"/>
          <p:cNvCxnSpPr/>
          <p:nvPr/>
        </p:nvCxnSpPr>
        <p:spPr>
          <a:xfrm flipV="1">
            <a:off x="5943155" y="2337799"/>
            <a:ext cx="1970514" cy="864090"/>
          </a:xfrm>
          <a:prstGeom prst="bentConnector3">
            <a:avLst>
              <a:gd name="adj1" fmla="val -83782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剪去單一角落矩形 68"/>
          <p:cNvSpPr/>
          <p:nvPr/>
        </p:nvSpPr>
        <p:spPr>
          <a:xfrm>
            <a:off x="0" y="1878853"/>
            <a:ext cx="3278859" cy="2376264"/>
          </a:xfrm>
          <a:prstGeom prst="snip1Rect">
            <a:avLst>
              <a:gd name="adj" fmla="val 23422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4" name="Shape 814"/>
          <p:cNvPicPr preferRelativeResize="0"/>
          <p:nvPr/>
        </p:nvPicPr>
        <p:blipFill rotWithShape="1">
          <a:blip r:embed="rId3" cstate="print">
            <a:alphaModFix/>
          </a:blip>
          <a:srcRect r="73872"/>
          <a:stretch/>
        </p:blipFill>
        <p:spPr>
          <a:xfrm>
            <a:off x="7513538" y="3353905"/>
            <a:ext cx="992721" cy="946037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Shape 816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39653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r>
              <a:rPr lang="en-US" altLang="zh-TW" dirty="0"/>
              <a:t>Add redundancy with port </a:t>
            </a:r>
            <a:r>
              <a:rPr lang="en-US" altLang="zh-TW" dirty="0" err="1"/>
              <a:t>trunking</a:t>
            </a:r>
            <a:endParaRPr dirty="0"/>
          </a:p>
        </p:txBody>
      </p:sp>
      <p:sp>
        <p:nvSpPr>
          <p:cNvPr id="822" name="Shape 822"/>
          <p:cNvSpPr txBox="1"/>
          <p:nvPr/>
        </p:nvSpPr>
        <p:spPr>
          <a:xfrm>
            <a:off x="300749" y="1923678"/>
            <a:ext cx="2906102" cy="17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1" indent="-167901">
              <a:spcBef>
                <a:spcPts val="600"/>
              </a:spcBef>
              <a:buClr>
                <a:schemeClr val="bg1"/>
              </a:buClr>
              <a:buSzPts val="2400"/>
              <a:buFont typeface="Microsoft JhengHei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Provides a failover mechanism to maintain network availability</a:t>
            </a:r>
          </a:p>
          <a:p>
            <a:pPr marL="167901" indent="-167901">
              <a:spcBef>
                <a:spcPts val="600"/>
              </a:spcBef>
              <a:buClr>
                <a:schemeClr val="bg1"/>
              </a:buClr>
              <a:buSzPts val="2400"/>
              <a:buFont typeface="Microsoft JhengHei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Increases bandwidth and adds load balancing for more clients</a:t>
            </a:r>
          </a:p>
          <a:p>
            <a:pPr marL="167901" indent="-167901">
              <a:spcBef>
                <a:spcPts val="600"/>
              </a:spcBef>
              <a:buClr>
                <a:schemeClr val="bg1"/>
              </a:buClr>
              <a:buSzPts val="2400"/>
              <a:buFont typeface="Microsoft JhengHei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Applicable for both 1 </a:t>
            </a:r>
            <a:r>
              <a:rPr lang="en-US" altLang="zh-TW" sz="1600" b="1" dirty="0" err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GbE</a:t>
            </a: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&amp; 10 </a:t>
            </a:r>
            <a:r>
              <a:rPr lang="en-US" altLang="zh-TW" sz="1600" b="1" dirty="0" err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GbE</a:t>
            </a:r>
            <a:endParaRPr lang="en-US" sz="1600" b="1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cxnSp>
        <p:nvCxnSpPr>
          <p:cNvPr id="838" name="Shape 838"/>
          <p:cNvCxnSpPr/>
          <p:nvPr/>
        </p:nvCxnSpPr>
        <p:spPr>
          <a:xfrm flipV="1">
            <a:off x="5943155" y="2273791"/>
            <a:ext cx="1970514" cy="864090"/>
          </a:xfrm>
          <a:prstGeom prst="bentConnector3">
            <a:avLst>
              <a:gd name="adj1" fmla="val -83782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9" name="Shape 839"/>
          <p:cNvCxnSpPr/>
          <p:nvPr/>
        </p:nvCxnSpPr>
        <p:spPr>
          <a:xfrm>
            <a:off x="6322258" y="3346852"/>
            <a:ext cx="1134521" cy="630018"/>
          </a:xfrm>
          <a:prstGeom prst="bentConnector3">
            <a:avLst>
              <a:gd name="adj1" fmla="val -179249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0" name="Shape 840"/>
          <p:cNvCxnSpPr/>
          <p:nvPr/>
        </p:nvCxnSpPr>
        <p:spPr>
          <a:xfrm>
            <a:off x="6360625" y="3283843"/>
            <a:ext cx="1134521" cy="630018"/>
          </a:xfrm>
          <a:prstGeom prst="bentConnector3">
            <a:avLst>
              <a:gd name="adj1" fmla="val -179249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1" name="Shape 841"/>
          <p:cNvCxnSpPr/>
          <p:nvPr/>
        </p:nvCxnSpPr>
        <p:spPr>
          <a:xfrm>
            <a:off x="6272647" y="3409861"/>
            <a:ext cx="1134521" cy="630018"/>
          </a:xfrm>
          <a:prstGeom prst="bentConnector3">
            <a:avLst>
              <a:gd name="adj1" fmla="val -179249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2" name="Shape 842"/>
          <p:cNvCxnSpPr/>
          <p:nvPr/>
        </p:nvCxnSpPr>
        <p:spPr>
          <a:xfrm>
            <a:off x="6401062" y="3228756"/>
            <a:ext cx="1134521" cy="630018"/>
          </a:xfrm>
          <a:prstGeom prst="bentConnector3">
            <a:avLst>
              <a:gd name="adj1" fmla="val -179249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3" name="Shape 843"/>
          <p:cNvCxnSpPr/>
          <p:nvPr/>
        </p:nvCxnSpPr>
        <p:spPr>
          <a:xfrm>
            <a:off x="4240259" y="3202831"/>
            <a:ext cx="1026492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4" name="Shape 844"/>
          <p:cNvCxnSpPr/>
          <p:nvPr/>
        </p:nvCxnSpPr>
        <p:spPr>
          <a:xfrm rot="10800000" flipH="1">
            <a:off x="4078199" y="3409913"/>
            <a:ext cx="1134521" cy="623980"/>
          </a:xfrm>
          <a:prstGeom prst="bentConnector3">
            <a:avLst>
              <a:gd name="adj1" fmla="val -40897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5" name="Shape 845"/>
          <p:cNvCxnSpPr/>
          <p:nvPr/>
        </p:nvCxnSpPr>
        <p:spPr>
          <a:xfrm>
            <a:off x="4078199" y="2401720"/>
            <a:ext cx="1134521" cy="630018"/>
          </a:xfrm>
          <a:prstGeom prst="bentConnector3">
            <a:avLst>
              <a:gd name="adj1" fmla="val -41590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6" name="Shape 846" descr="C:\Users\user\Desktop\0110\21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767309" y="2870563"/>
            <a:ext cx="905111" cy="6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Shape 847" descr="C:\Users\user\Desktop\0110\22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710907" y="1960658"/>
            <a:ext cx="907493" cy="75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Shape 848" descr="C:\Users\user\Desktop\0110\23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862119" y="3709451"/>
            <a:ext cx="674069" cy="519524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Shape 849"/>
          <p:cNvSpPr txBox="1"/>
          <p:nvPr/>
        </p:nvSpPr>
        <p:spPr>
          <a:xfrm>
            <a:off x="3881639" y="2086676"/>
            <a:ext cx="540141" cy="2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800"/>
            </a:pPr>
            <a:r>
              <a:rPr lang="en-US" altLang="zh-TW" sz="1200" b="1" dirty="0">
                <a:solidFill>
                  <a:srgbClr val="00206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PC</a:t>
            </a:r>
            <a:endParaRPr sz="1200" b="1" dirty="0">
              <a:solidFill>
                <a:srgbClr val="002060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850" name="Shape 850"/>
          <p:cNvSpPr txBox="1"/>
          <p:nvPr/>
        </p:nvSpPr>
        <p:spPr>
          <a:xfrm>
            <a:off x="3944354" y="2987145"/>
            <a:ext cx="915678" cy="2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800"/>
            </a:pPr>
            <a:r>
              <a:rPr lang="en-US" sz="12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laptop</a:t>
            </a:r>
            <a:endParaRPr sz="12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851" name="Shape 851"/>
          <p:cNvSpPr txBox="1"/>
          <p:nvPr/>
        </p:nvSpPr>
        <p:spPr>
          <a:xfrm>
            <a:off x="3820068" y="3743129"/>
            <a:ext cx="823940" cy="48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800"/>
            </a:pPr>
            <a:r>
              <a:rPr lang="en-US" altLang="zh-TW" sz="1200" b="1" dirty="0">
                <a:solidFill>
                  <a:srgbClr val="00206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Android</a:t>
            </a:r>
            <a:endParaRPr lang="en-US" altLang="zh-TW" sz="120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Corbel"/>
            </a:endParaRPr>
          </a:p>
          <a:p>
            <a:pPr algn="ctr">
              <a:buClr>
                <a:srgbClr val="595959"/>
              </a:buClr>
              <a:buSzPts val="1800"/>
            </a:pPr>
            <a:r>
              <a:rPr lang="en-US" altLang="zh-TW" sz="1200" b="1" dirty="0">
                <a:solidFill>
                  <a:srgbClr val="00206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TV</a:t>
            </a:r>
            <a:endParaRPr sz="1200" b="1" dirty="0">
              <a:solidFill>
                <a:srgbClr val="002060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852" name="Shape 852"/>
          <p:cNvSpPr/>
          <p:nvPr/>
        </p:nvSpPr>
        <p:spPr>
          <a:xfrm>
            <a:off x="6447211" y="3821978"/>
            <a:ext cx="1304313" cy="252007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en-US" altLang="zh-TW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Port </a:t>
            </a:r>
            <a:r>
              <a:rPr lang="en-US" altLang="zh-TW" sz="12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Trunking</a:t>
            </a:r>
            <a:endParaRPr sz="12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Shape 853"/>
          <p:cNvSpPr txBox="1"/>
          <p:nvPr/>
        </p:nvSpPr>
        <p:spPr>
          <a:xfrm>
            <a:off x="4788024" y="2607555"/>
            <a:ext cx="3024336" cy="24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802.3ad  </a:t>
            </a:r>
            <a:endParaRPr lang="en-US" sz="10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  <a:p>
            <a:pPr>
              <a:buClr>
                <a:srgbClr val="595959"/>
              </a:buClr>
              <a:buSzPts val="1200"/>
            </a:pPr>
            <a:r>
              <a:rPr lang="en-US" altLang="zh-TW" sz="1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8 x </a:t>
            </a:r>
            <a:r>
              <a:rPr lang="en-US" altLang="zh-TW" sz="1000" b="1" dirty="0" err="1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GbE</a:t>
            </a:r>
            <a:r>
              <a:rPr lang="en-US" altLang="zh-TW" sz="1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 &amp; 2 x 10GBASE-T Switch</a:t>
            </a:r>
            <a:endParaRPr lang="en-US" sz="10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854" name="Shape 854"/>
          <p:cNvSpPr txBox="1"/>
          <p:nvPr/>
        </p:nvSpPr>
        <p:spPr>
          <a:xfrm>
            <a:off x="6461815" y="3551018"/>
            <a:ext cx="1134521" cy="24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000" b="1" dirty="0" err="1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GbE</a:t>
            </a:r>
            <a:r>
              <a:rPr lang="en-US" altLang="zh-TW" sz="1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 bandwidth</a:t>
            </a:r>
          </a:p>
        </p:txBody>
      </p:sp>
      <p:sp>
        <p:nvSpPr>
          <p:cNvPr id="855" name="Shape 855"/>
          <p:cNvSpPr txBox="1"/>
          <p:nvPr/>
        </p:nvSpPr>
        <p:spPr>
          <a:xfrm>
            <a:off x="6225181" y="1985753"/>
            <a:ext cx="1368152" cy="17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0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Corbel"/>
              </a:rPr>
              <a:t>10GbE bandwidth</a:t>
            </a:r>
          </a:p>
        </p:txBody>
      </p:sp>
      <p:pic>
        <p:nvPicPr>
          <p:cNvPr id="856" name="Shape 856" descr="C:\Users\user\Desktop\0110\24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507369" y="3192380"/>
            <a:ext cx="216080" cy="2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 descr="C:\Users\user\Desktop\0110\16.png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5007051" y="3008407"/>
            <a:ext cx="1512561" cy="42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856" descr="C:\Users\user\Desktop\0110\24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749511" y="3192380"/>
            <a:ext cx="216080" cy="2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856" descr="C:\Users\user\Desktop\0110\24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999365" y="3192380"/>
            <a:ext cx="216080" cy="2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856" descr="C:\Users\user\Desktop\0110\24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8233562" y="3192380"/>
            <a:ext cx="216080" cy="2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814"/>
          <p:cNvPicPr preferRelativeResize="0"/>
          <p:nvPr/>
        </p:nvPicPr>
        <p:blipFill rotWithShape="1">
          <a:blip r:embed="rId3" cstate="print">
            <a:alphaModFix/>
          </a:blip>
          <a:srcRect r="73872"/>
          <a:stretch/>
        </p:blipFill>
        <p:spPr>
          <a:xfrm>
            <a:off x="7455323" y="1725155"/>
            <a:ext cx="992721" cy="94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4368" y="1275606"/>
            <a:ext cx="717077" cy="773166"/>
          </a:xfrm>
          <a:prstGeom prst="rect">
            <a:avLst/>
          </a:prstGeom>
          <a:noFill/>
        </p:spPr>
      </p:pic>
      <p:sp>
        <p:nvSpPr>
          <p:cNvPr id="35" name="Shape 855"/>
          <p:cNvSpPr txBox="1"/>
          <p:nvPr/>
        </p:nvSpPr>
        <p:spPr>
          <a:xfrm>
            <a:off x="8532440" y="1347614"/>
            <a:ext cx="567803" cy="4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x 2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Shape 867" descr="C:\Users\Sam Lin\Desktop\Network PPT img\NVS\2018-01-02_100726.png"/>
          <p:cNvPicPr preferRelativeResize="0"/>
          <p:nvPr/>
        </p:nvPicPr>
        <p:blipFill rotWithShape="1">
          <a:blip r:embed="rId3" cstate="print">
            <a:alphaModFix/>
          </a:blip>
          <a:srcRect l="53014" t="33902" r="787" b="520"/>
          <a:stretch/>
        </p:blipFill>
        <p:spPr>
          <a:xfrm>
            <a:off x="222881" y="2067694"/>
            <a:ext cx="2840574" cy="2191191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Shape 870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dirty="0"/>
              <a:t>Demo: </a:t>
            </a:r>
            <a:r>
              <a:rPr lang="en-US" altLang="zh-TW" dirty="0">
                <a:sym typeface="Corbel"/>
              </a:rPr>
              <a:t>set up port </a:t>
            </a:r>
            <a:r>
              <a:rPr lang="en-US" altLang="zh-TW" dirty="0" err="1">
                <a:sym typeface="Corbel"/>
              </a:rPr>
              <a:t>trunking</a:t>
            </a:r>
            <a:endParaRPr lang="en-US" dirty="0">
              <a:sym typeface="Corbel"/>
            </a:endParaRPr>
          </a:p>
        </p:txBody>
      </p:sp>
      <p:pic>
        <p:nvPicPr>
          <p:cNvPr id="872" name="Shape 872" descr="C:\Users\Sam Lin\Desktop\Network PPT img\NVS\2018-01-02_100824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217199" y="2067695"/>
            <a:ext cx="2773398" cy="222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 descr="C:\Users\Sam Lin\Desktop\Network PPT img\NVS\2018-01-02_100852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159799" y="2067695"/>
            <a:ext cx="2785233" cy="223224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179"/>
          <p:cNvSpPr/>
          <p:nvPr/>
        </p:nvSpPr>
        <p:spPr>
          <a:xfrm>
            <a:off x="971600" y="1462446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3" name="矩形 22"/>
          <p:cNvSpPr/>
          <p:nvPr/>
        </p:nvSpPr>
        <p:spPr>
          <a:xfrm>
            <a:off x="592104" y="1390438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hape 728"/>
          <p:cNvSpPr txBox="1"/>
          <p:nvPr/>
        </p:nvSpPr>
        <p:spPr>
          <a:xfrm>
            <a:off x="1053063" y="1473336"/>
            <a:ext cx="1585264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Interfaces</a:t>
            </a:r>
            <a:endParaRPr lang="zh-TW" altLang="en-US" sz="1700" b="1" dirty="0">
              <a:solidFill>
                <a:schemeClr val="lt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5" name="Shape 179"/>
          <p:cNvSpPr/>
          <p:nvPr/>
        </p:nvSpPr>
        <p:spPr>
          <a:xfrm>
            <a:off x="3851920" y="1462446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6" name="矩形 25"/>
          <p:cNvSpPr/>
          <p:nvPr/>
        </p:nvSpPr>
        <p:spPr>
          <a:xfrm>
            <a:off x="3501724" y="1390438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hape 728"/>
          <p:cNvSpPr txBox="1"/>
          <p:nvPr/>
        </p:nvSpPr>
        <p:spPr>
          <a:xfrm>
            <a:off x="3923928" y="1473336"/>
            <a:ext cx="1843996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Switch mode</a:t>
            </a:r>
            <a:endParaRPr lang="zh-TW" altLang="en-US" sz="1700" b="1" dirty="0">
              <a:solidFill>
                <a:schemeClr val="lt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8" name="Shape 179"/>
          <p:cNvSpPr/>
          <p:nvPr/>
        </p:nvSpPr>
        <p:spPr>
          <a:xfrm>
            <a:off x="6937721" y="1462446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9" name="矩形 28"/>
          <p:cNvSpPr/>
          <p:nvPr/>
        </p:nvSpPr>
        <p:spPr>
          <a:xfrm>
            <a:off x="6558225" y="1390438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3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Shape 728"/>
          <p:cNvSpPr txBox="1"/>
          <p:nvPr/>
        </p:nvSpPr>
        <p:spPr>
          <a:xfrm>
            <a:off x="7019184" y="1473336"/>
            <a:ext cx="1585264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7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Type</a:t>
            </a:r>
            <a:endParaRPr lang="zh-TW" altLang="en-US" sz="1700" b="1" dirty="0">
              <a:solidFill>
                <a:schemeClr val="lt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83976" y="1597819"/>
            <a:ext cx="7772400" cy="2054051"/>
          </a:xfrm>
        </p:spPr>
        <p:txBody>
          <a:bodyPr>
            <a:normAutofit/>
          </a:bodyPr>
          <a:lstStyle/>
          <a:p>
            <a:r>
              <a:rPr lang="en-US" altLang="zh-TW" dirty="0"/>
              <a:t>QXG-10G1T</a:t>
            </a:r>
            <a:br>
              <a:rPr lang="en-US" altLang="zh-TW" dirty="0"/>
            </a:br>
            <a:r>
              <a:rPr lang="en-US" altLang="zh-TW" sz="2400" b="0" dirty="0"/>
              <a:t>Single-port, 5-speed</a:t>
            </a:r>
            <a:br>
              <a:rPr lang="en-US" altLang="zh-TW" sz="2400" b="0" dirty="0"/>
            </a:br>
            <a:r>
              <a:rPr lang="en-US" altLang="zh-TW" sz="2400" b="0" dirty="0"/>
              <a:t>10GBASE-T </a:t>
            </a:r>
            <a:br>
              <a:rPr lang="en-US" altLang="zh-TW" sz="2400" b="0" dirty="0"/>
            </a:br>
            <a:r>
              <a:rPr lang="en-US" altLang="zh-TW" sz="2400" b="0" dirty="0"/>
              <a:t>network expansion card </a:t>
            </a:r>
            <a:endParaRPr lang="zh-TW" altLang="en-US" b="0" dirty="0"/>
          </a:p>
        </p:txBody>
      </p:sp>
      <p:pic>
        <p:nvPicPr>
          <p:cNvPr id="17410" name="Picture 2" descr="C:\Users\user\Desktop\21_PPT對稿QNAP AQC107 10G網卡\_DSC158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347614"/>
            <a:ext cx="2816065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10GbE is now more accessible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5536" y="3126581"/>
            <a:ext cx="8352928" cy="18259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Shape 179"/>
          <p:cNvSpPr/>
          <p:nvPr/>
        </p:nvSpPr>
        <p:spPr>
          <a:xfrm>
            <a:off x="251520" y="3121105"/>
            <a:ext cx="4680520" cy="375864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矩形 5"/>
          <p:cNvSpPr/>
          <p:nvPr/>
        </p:nvSpPr>
        <p:spPr>
          <a:xfrm>
            <a:off x="395536" y="1178310"/>
            <a:ext cx="8352928" cy="1825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120"/>
          <p:cNvSpPr/>
          <p:nvPr/>
        </p:nvSpPr>
        <p:spPr>
          <a:xfrm>
            <a:off x="312642" y="4926242"/>
            <a:ext cx="4272764" cy="1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de-DE" altLang="zh-TW" sz="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Source: Amazon.com &amp; Netgear.com</a:t>
            </a:r>
            <a:endParaRPr lang="de-DE" sz="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Shape 127"/>
          <p:cNvPicPr preferRelativeResize="0"/>
          <p:nvPr/>
        </p:nvPicPr>
        <p:blipFill rotWithShape="1">
          <a:blip r:embed="rId2" cstate="print">
            <a:alphaModFix/>
          </a:blip>
          <a:srcRect b="32097"/>
          <a:stretch/>
        </p:blipFill>
        <p:spPr>
          <a:xfrm>
            <a:off x="5076056" y="1491630"/>
            <a:ext cx="3523886" cy="115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9" descr="D:\Users\Joan Hsieh\Desktop\img-details-product-sx.png"/>
          <p:cNvPicPr preferRelativeResize="0"/>
          <p:nvPr/>
        </p:nvPicPr>
        <p:blipFill rotWithShape="1">
          <a:blip r:embed="rId3" cstate="print">
            <a:alphaModFix/>
          </a:blip>
          <a:srcRect l="63260"/>
          <a:stretch/>
        </p:blipFill>
        <p:spPr>
          <a:xfrm>
            <a:off x="1568549" y="1646532"/>
            <a:ext cx="1930023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35"/>
          <p:cNvSpPr txBox="1"/>
          <p:nvPr/>
        </p:nvSpPr>
        <p:spPr>
          <a:xfrm>
            <a:off x="260485" y="3075806"/>
            <a:ext cx="5244720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>
              <a:lnSpc>
                <a:spcPct val="115000"/>
              </a:lnSpc>
            </a:pPr>
            <a:r>
              <a:rPr lang="fr-FR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 x </a:t>
            </a:r>
            <a:r>
              <a:rPr lang="fr-FR" altLang="zh-TW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10GBASE-T </a:t>
            </a:r>
            <a:r>
              <a:rPr lang="fr-FR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&amp; 1 x 10G SFP+ ports</a:t>
            </a:r>
            <a:endParaRPr lang="fr-FR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141"/>
          <p:cNvSpPr txBox="1"/>
          <p:nvPr/>
        </p:nvSpPr>
        <p:spPr>
          <a:xfrm>
            <a:off x="827584" y="2604408"/>
            <a:ext cx="3794189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Nighthawk Pro Gaming SX10（GS810EMX）</a:t>
            </a:r>
            <a:endParaRPr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Shape 14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076056" y="3270597"/>
            <a:ext cx="3497592" cy="15650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44"/>
          <p:cNvSpPr txBox="1"/>
          <p:nvPr/>
        </p:nvSpPr>
        <p:spPr>
          <a:xfrm>
            <a:off x="1259632" y="4515966"/>
            <a:ext cx="3455244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5-speed  Unmanaged Switch ( XS505M )</a:t>
            </a:r>
            <a:endParaRPr lang="zh-TW" altLang="en-US"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" name="Picture 2" descr="C:\Users\user\Desktop\21_PPT對稿QNAP AQC107 10G網卡\XS505M_31Jul17_fro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651870"/>
            <a:ext cx="2168952" cy="936104"/>
          </a:xfrm>
          <a:prstGeom prst="rect">
            <a:avLst/>
          </a:prstGeom>
          <a:noFill/>
        </p:spPr>
      </p:pic>
      <p:sp>
        <p:nvSpPr>
          <p:cNvPr id="15" name="Shape 179"/>
          <p:cNvSpPr/>
          <p:nvPr/>
        </p:nvSpPr>
        <p:spPr>
          <a:xfrm>
            <a:off x="251520" y="1175717"/>
            <a:ext cx="4677670" cy="375864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40"/>
          <p:cNvSpPr txBox="1"/>
          <p:nvPr/>
        </p:nvSpPr>
        <p:spPr>
          <a:xfrm>
            <a:off x="327412" y="1131590"/>
            <a:ext cx="4387464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fr-FR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 x </a:t>
            </a:r>
            <a:r>
              <a:rPr lang="fr-FR" altLang="zh-TW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10GBASE-T</a:t>
            </a:r>
            <a:r>
              <a:rPr lang="fr-FR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&amp; 8 x GbE ports</a:t>
            </a:r>
            <a:endParaRPr lang="fr-FR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10GbE is now more accessible</a:t>
            </a:r>
            <a:endParaRPr lang="zh-TW" altLang="en-US" dirty="0"/>
          </a:p>
        </p:txBody>
      </p:sp>
      <p:sp>
        <p:nvSpPr>
          <p:cNvPr id="4" name="Shape 158"/>
          <p:cNvSpPr txBox="1"/>
          <p:nvPr/>
        </p:nvSpPr>
        <p:spPr>
          <a:xfrm>
            <a:off x="4283968" y="1203598"/>
            <a:ext cx="4427983" cy="37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ctr">
              <a:lnSpc>
                <a:spcPts val="2400"/>
              </a:lnSpc>
            </a:pPr>
            <a:r>
              <a:rPr lang="en-US" altLang="zh-TW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Gaming PC/motherboard</a:t>
            </a:r>
          </a:p>
          <a:p>
            <a:pPr lvl="0" indent="114300" algn="ctr">
              <a:lnSpc>
                <a:spcPts val="2400"/>
              </a:lnSpc>
            </a:pPr>
            <a:r>
              <a:rPr lang="en-US" altLang="zh-TW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with a</a:t>
            </a:r>
            <a:r>
              <a:rPr lang="zh-TW" altLang="zh-TW" sz="2000" b="1" dirty="0">
                <a:solidFill>
                  <a:srgbClr val="C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10GBASE-T</a:t>
            </a:r>
            <a:r>
              <a:rPr lang="en-US" altLang="zh-TW" sz="2000" b="1" dirty="0">
                <a:solidFill>
                  <a:srgbClr val="C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port</a:t>
            </a:r>
            <a:endParaRPr lang="zh-TW" altLang="zh-TW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5" name="Shape 159" descr="D:\Users\Joan Hsieh\Desktop\MSI_GT75VR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364088" y="2150555"/>
            <a:ext cx="2736304" cy="21884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4"/>
          <p:cNvSpPr txBox="1"/>
          <p:nvPr/>
        </p:nvSpPr>
        <p:spPr>
          <a:xfrm>
            <a:off x="500034" y="1203598"/>
            <a:ext cx="3857652" cy="92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en-US" altLang="zh-TW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Video editing workstation</a:t>
            </a:r>
          </a:p>
          <a:p>
            <a:pPr lvl="0" algn="ctr">
              <a:lnSpc>
                <a:spcPts val="2400"/>
              </a:lnSpc>
            </a:pPr>
            <a:r>
              <a:rPr lang="en-US" altLang="zh-TW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with a</a:t>
            </a:r>
            <a:r>
              <a:rPr lang="zh-TW" altLang="en-US" sz="2000" b="1" dirty="0">
                <a:solidFill>
                  <a:srgbClr val="C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10GBASE-T </a:t>
            </a:r>
            <a:r>
              <a:rPr lang="en-US" altLang="zh-TW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port</a:t>
            </a:r>
          </a:p>
        </p:txBody>
      </p:sp>
      <p:sp>
        <p:nvSpPr>
          <p:cNvPr id="8" name="Shape 166"/>
          <p:cNvSpPr txBox="1"/>
          <p:nvPr/>
        </p:nvSpPr>
        <p:spPr>
          <a:xfrm>
            <a:off x="1676619" y="4310795"/>
            <a:ext cx="1815261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sz="1600" b="1" dirty="0">
                <a:latin typeface="Arial" pitchFamily="34" charset="0"/>
                <a:cs typeface="Arial" pitchFamily="34" charset="0"/>
              </a:rPr>
              <a:t>Apple </a:t>
            </a:r>
            <a:r>
              <a:rPr lang="en-US" altLang="zh-TW" sz="1600" b="1" dirty="0">
                <a:latin typeface="Arial" pitchFamily="34" charset="0"/>
                <a:cs typeface="Arial" pitchFamily="34" charset="0"/>
              </a:rPr>
              <a:t>iMac Pro</a:t>
            </a:r>
            <a:endParaRPr lang="zh-TW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hape 167"/>
          <p:cNvSpPr txBox="1"/>
          <p:nvPr/>
        </p:nvSpPr>
        <p:spPr>
          <a:xfrm>
            <a:off x="6069107" y="4310795"/>
            <a:ext cx="1815261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latin typeface="Arial" pitchFamily="34" charset="0"/>
                <a:cs typeface="Arial" pitchFamily="34" charset="0"/>
              </a:rPr>
              <a:t>MSI  GT75VR</a:t>
            </a:r>
            <a:endParaRPr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5446"/>
            <a:ext cx="3456632" cy="5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2581" y="1985446"/>
            <a:ext cx="3456632" cy="5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Shape 165" descr="D:\Users\Joan Hsieh\Desktop\imacpro-27-retina-config-hero.jpg"/>
          <p:cNvPicPr preferRelativeResize="0"/>
          <p:nvPr/>
        </p:nvPicPr>
        <p:blipFill rotWithShape="1">
          <a:blip r:embed="rId4" cstate="print">
            <a:alphaModFix/>
          </a:blip>
          <a:srcRect l="21222" r="20005" b="7106"/>
          <a:stretch/>
        </p:blipFill>
        <p:spPr>
          <a:xfrm>
            <a:off x="1006112" y="2150555"/>
            <a:ext cx="2414008" cy="200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C:\Users\user\Desktop\21_PPT對稿QNAP AQC107 10G網卡\3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663372"/>
            <a:ext cx="1619245" cy="1719431"/>
          </a:xfrm>
          <a:prstGeom prst="rect">
            <a:avLst/>
          </a:prstGeom>
          <a:noFill/>
        </p:spPr>
      </p:pic>
      <p:grpSp>
        <p:nvGrpSpPr>
          <p:cNvPr id="20" name="群組 19"/>
          <p:cNvGrpSpPr/>
          <p:nvPr/>
        </p:nvGrpSpPr>
        <p:grpSpPr>
          <a:xfrm>
            <a:off x="3213290" y="2438017"/>
            <a:ext cx="1392252" cy="714380"/>
            <a:chOff x="9572660" y="1643056"/>
            <a:chExt cx="1392252" cy="714380"/>
          </a:xfrm>
        </p:grpSpPr>
        <p:sp>
          <p:nvSpPr>
            <p:cNvPr id="21" name="Shape 180"/>
            <p:cNvSpPr txBox="1"/>
            <p:nvPr/>
          </p:nvSpPr>
          <p:spPr>
            <a:xfrm>
              <a:off x="9635226" y="1643056"/>
              <a:ext cx="1329686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400" b="1" dirty="0">
                  <a:solidFill>
                    <a:schemeClr val="tx2"/>
                  </a:solidFill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10GBASE-T</a:t>
              </a:r>
              <a:endParaRPr sz="1400" b="1" dirty="0">
                <a:solidFill>
                  <a:schemeClr val="tx2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endParaRPr>
            </a:p>
          </p:txBody>
        </p:sp>
        <p:cxnSp>
          <p:nvCxnSpPr>
            <p:cNvPr id="22" name="直線接點 21"/>
            <p:cNvCxnSpPr/>
            <p:nvPr/>
          </p:nvCxnSpPr>
          <p:spPr>
            <a:xfrm rot="5400000">
              <a:off x="9536941" y="2035965"/>
              <a:ext cx="357190" cy="2857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線接點 22"/>
          <p:cNvCxnSpPr/>
          <p:nvPr/>
        </p:nvCxnSpPr>
        <p:spPr>
          <a:xfrm>
            <a:off x="3491880" y="2798627"/>
            <a:ext cx="10801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C:\Users\user\Desktop\21_PPT對稿QNAP AQC107 10G網卡\_DSC158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61448" y="1419622"/>
            <a:ext cx="5256584" cy="3285363"/>
          </a:xfrm>
          <a:prstGeom prst="rect">
            <a:avLst/>
          </a:prstGeom>
          <a:noFill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The QXG-10G1T network expansion card</a:t>
            </a:r>
            <a:endParaRPr lang="zh-TW" altLang="en-US" dirty="0"/>
          </a:p>
        </p:txBody>
      </p:sp>
      <p:sp>
        <p:nvSpPr>
          <p:cNvPr id="11" name="Shape 178"/>
          <p:cNvSpPr txBox="1"/>
          <p:nvPr/>
        </p:nvSpPr>
        <p:spPr>
          <a:xfrm>
            <a:off x="407584" y="2038741"/>
            <a:ext cx="29559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10G/5G/2.5G/1G/100M</a:t>
            </a:r>
            <a:endParaRPr sz="1400" b="1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13" name="Shape 180"/>
          <p:cNvSpPr txBox="1"/>
          <p:nvPr/>
        </p:nvSpPr>
        <p:spPr>
          <a:xfrm>
            <a:off x="-314816" y="1698271"/>
            <a:ext cx="36783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lnSpc>
                <a:spcPct val="115000"/>
              </a:lnSpc>
            </a:pPr>
            <a:r>
              <a:rPr lang="en-US" altLang="zh-TW" sz="1400" b="1" dirty="0">
                <a:solidFill>
                  <a:srgbClr val="FFFF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5-speed </a:t>
            </a:r>
            <a:r>
              <a:rPr lang="en-US" altLang="zh-TW" sz="14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10GBASE-T RJ45 connector</a:t>
            </a:r>
            <a:endParaRPr lang="en-US" sz="14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16" name="Shape 183"/>
          <p:cNvSpPr txBox="1"/>
          <p:nvPr/>
        </p:nvSpPr>
        <p:spPr>
          <a:xfrm>
            <a:off x="1024200" y="3599740"/>
            <a:ext cx="2339284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lnSpc>
                <a:spcPct val="115000"/>
              </a:lnSpc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For easily checking network status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18" name="Shape 185"/>
          <p:cNvSpPr txBox="1"/>
          <p:nvPr/>
        </p:nvSpPr>
        <p:spPr>
          <a:xfrm>
            <a:off x="765304" y="3219822"/>
            <a:ext cx="259818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r">
              <a:lnSpc>
                <a:spcPct val="115000"/>
              </a:lnSpc>
              <a:buClr>
                <a:schemeClr val="dk1"/>
              </a:buClr>
            </a:pPr>
            <a:r>
              <a:rPr lang="en-US" altLang="zh-TW" sz="14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Speed &amp; Status </a:t>
            </a:r>
            <a:r>
              <a:rPr lang="en-US" altLang="zh-TW" sz="1400" b="1" dirty="0">
                <a:solidFill>
                  <a:srgbClr val="FFFF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LED</a:t>
            </a:r>
            <a:r>
              <a:rPr lang="zh-TW" sz="14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endParaRPr sz="14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1" name="Shape 188"/>
          <p:cNvSpPr txBox="1"/>
          <p:nvPr/>
        </p:nvSpPr>
        <p:spPr>
          <a:xfrm>
            <a:off x="6741968" y="3129596"/>
            <a:ext cx="2402032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Maximize transfer speed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3" name="Shape 190"/>
          <p:cNvSpPr txBox="1"/>
          <p:nvPr/>
        </p:nvSpPr>
        <p:spPr>
          <a:xfrm>
            <a:off x="6741968" y="2786636"/>
            <a:ext cx="2471082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it-IT" altLang="zh-TW" sz="14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PCIe 3.0</a:t>
            </a:r>
            <a:r>
              <a:rPr lang="it-IT" altLang="zh-TW" sz="1400" b="1" dirty="0">
                <a:solidFill>
                  <a:srgbClr val="FFFF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x 4 </a:t>
            </a:r>
            <a:r>
              <a:rPr lang="it-IT" altLang="zh-TW" sz="1400" b="1" dirty="0">
                <a:solidFill>
                  <a:schemeClr val="lt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interface</a:t>
            </a:r>
            <a:endParaRPr lang="it-IT" sz="14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6" name="Shape 193"/>
          <p:cNvSpPr txBox="1"/>
          <p:nvPr/>
        </p:nvSpPr>
        <p:spPr>
          <a:xfrm>
            <a:off x="6498288" y="1815032"/>
            <a:ext cx="2517843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Silence &amp; efficiency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8" name="Shape 195"/>
          <p:cNvSpPr txBox="1"/>
          <p:nvPr/>
        </p:nvSpPr>
        <p:spPr>
          <a:xfrm>
            <a:off x="6498288" y="1491630"/>
            <a:ext cx="2473608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Passive heat sink (</a:t>
            </a:r>
            <a:r>
              <a:rPr lang="en-US" altLang="zh-TW" sz="1400" b="1" dirty="0" err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fanless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)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-180528" y="2067694"/>
            <a:ext cx="3538120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3357592" y="2067694"/>
            <a:ext cx="360040" cy="7200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765304" y="3651870"/>
            <a:ext cx="2592288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3357592" y="3075806"/>
            <a:ext cx="288032" cy="5760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6449839" y="1851670"/>
            <a:ext cx="2808312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 flipH="1">
            <a:off x="5661848" y="1851670"/>
            <a:ext cx="792088" cy="7200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6516216" y="3147814"/>
            <a:ext cx="2808312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H="1">
            <a:off x="5733856" y="3147814"/>
            <a:ext cx="792088" cy="7200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-108520" y="205978"/>
            <a:ext cx="9361040" cy="85725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Easily check status with LED indicators</a:t>
            </a:r>
            <a:endParaRPr lang="zh-TW" altLang="en-US" dirty="0"/>
          </a:p>
        </p:txBody>
      </p:sp>
      <p:pic>
        <p:nvPicPr>
          <p:cNvPr id="5124" name="Picture 4" descr="C:\Users\user\Desktop\21_PPT對稿QNAP AQC107 10G網卡\15-1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6792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5125" name="Picture 5" descr="C:\Users\user\Desktop\21_PPT對稿QNAP AQC107 10G網卡\15-2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697548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5126" name="Picture 6" descr="C:\Users\user\Desktop\21_PPT對稿QNAP AQC107 10G網卡\15-3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75615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5127" name="Picture 7" descr="C:\Users\user\Desktop\21_PPT對稿QNAP AQC107 10G網卡\15-4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77966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5128" name="Picture 8" descr="C:\Users\user\Desktop\21_PPT對稿QNAP AQC107 10G網卡\15-5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93179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17" name="文字方塊 16"/>
          <p:cNvSpPr txBox="1"/>
          <p:nvPr/>
        </p:nvSpPr>
        <p:spPr>
          <a:xfrm>
            <a:off x="1735138" y="1167450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Speed</a:t>
            </a:r>
            <a:endParaRPr lang="zh-TW" altLang="en-US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804248" y="1167450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Status</a:t>
            </a:r>
            <a:endParaRPr lang="zh-TW" altLang="en-US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平行四邊形 28"/>
          <p:cNvSpPr/>
          <p:nvPr/>
        </p:nvSpPr>
        <p:spPr>
          <a:xfrm>
            <a:off x="1331640" y="2222468"/>
            <a:ext cx="720080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1331640" y="221171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平行四邊形 29"/>
          <p:cNvSpPr/>
          <p:nvPr/>
        </p:nvSpPr>
        <p:spPr>
          <a:xfrm>
            <a:off x="179512" y="3316651"/>
            <a:ext cx="1872208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-353520" y="330976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5G/2.5G/1G/100M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6" name="平行四邊形 35"/>
          <p:cNvSpPr/>
          <p:nvPr/>
        </p:nvSpPr>
        <p:spPr>
          <a:xfrm>
            <a:off x="7639368" y="3449721"/>
            <a:ext cx="1361788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平行四邊形 37"/>
          <p:cNvSpPr/>
          <p:nvPr/>
        </p:nvSpPr>
        <p:spPr>
          <a:xfrm>
            <a:off x="7639368" y="2287905"/>
            <a:ext cx="1361788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1331640" y="1661935"/>
            <a:ext cx="177165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6400750" y="1661935"/>
            <a:ext cx="177165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 descr="C:\Users\user\Desktop\21_PPT對稿QNAP AQC107 10G網卡\_DSC1541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783428" y="1801999"/>
            <a:ext cx="3963830" cy="2477394"/>
          </a:xfrm>
          <a:prstGeom prst="rect">
            <a:avLst/>
          </a:prstGeom>
          <a:noFill/>
        </p:spPr>
      </p:pic>
      <p:sp>
        <p:nvSpPr>
          <p:cNvPr id="24" name="文字方塊 23"/>
          <p:cNvSpPr txBox="1"/>
          <p:nvPr/>
        </p:nvSpPr>
        <p:spPr>
          <a:xfrm>
            <a:off x="7524328" y="3435846"/>
            <a:ext cx="161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Disconnected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701974" y="2274030"/>
            <a:ext cx="1262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Connected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6" name="平行四邊形 25"/>
          <p:cNvSpPr/>
          <p:nvPr/>
        </p:nvSpPr>
        <p:spPr>
          <a:xfrm>
            <a:off x="686512" y="4300137"/>
            <a:ext cx="1361788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/>
          <p:cNvSpPr txBox="1"/>
          <p:nvPr/>
        </p:nvSpPr>
        <p:spPr>
          <a:xfrm>
            <a:off x="548517" y="4286262"/>
            <a:ext cx="161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Disconnected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180528" y="205978"/>
            <a:ext cx="9505056" cy="857250"/>
          </a:xfrm>
        </p:spPr>
        <p:txBody>
          <a:bodyPr>
            <a:noAutofit/>
          </a:bodyPr>
          <a:lstStyle/>
          <a:p>
            <a:r>
              <a:rPr lang="en-US" altLang="zh-TW" sz="3550" dirty="0"/>
              <a:t>Take advantages of existing infrastructure</a:t>
            </a:r>
            <a:endParaRPr lang="zh-TW" altLang="en-US" sz="355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ts val="2600"/>
              </a:lnSpc>
            </a:pPr>
            <a:r>
              <a:rPr lang="en-US" altLang="zh-TW" dirty="0">
                <a:ea typeface="Microsoft JhengHei"/>
                <a:cs typeface="Arial" pitchFamily="34" charset="0"/>
                <a:sym typeface="Microsoft JhengHei"/>
              </a:rPr>
              <a:t>Don't throw away your old cables yet! </a:t>
            </a:r>
            <a:r>
              <a:rPr lang="zh-TW" altLang="en-US" dirty="0">
                <a:ea typeface="Microsoft JhengHei"/>
                <a:cs typeface="Arial" pitchFamily="34" charset="0"/>
                <a:sym typeface="Microsoft JhengHei"/>
              </a:rPr>
              <a:t> </a:t>
            </a:r>
            <a:endParaRPr lang="en-US" altLang="zh-TW" dirty="0">
              <a:ea typeface="Microsoft JhengHei"/>
              <a:cs typeface="Arial" pitchFamily="34" charset="0"/>
              <a:sym typeface="Microsoft JhengHei"/>
            </a:endParaRPr>
          </a:p>
          <a:p>
            <a:pPr lvl="0">
              <a:lnSpc>
                <a:spcPts val="2600"/>
              </a:lnSpc>
            </a:pPr>
            <a:r>
              <a:rPr lang="en-US" altLang="zh-TW" dirty="0">
                <a:ea typeface="Microsoft JhengHei"/>
                <a:cs typeface="Arial" pitchFamily="34" charset="0"/>
                <a:sym typeface="Microsoft JhengHei"/>
              </a:rPr>
              <a:t>Multi-Gigabit </a:t>
            </a:r>
            <a:r>
              <a:rPr lang="en-US" altLang="zh-TW" dirty="0">
                <a:solidFill>
                  <a:srgbClr val="C00000"/>
                </a:solidFill>
                <a:ea typeface="Microsoft JhengHei"/>
                <a:cs typeface="Arial" pitchFamily="34" charset="0"/>
                <a:sym typeface="Microsoft JhengHei"/>
              </a:rPr>
              <a:t>NBASE-T</a:t>
            </a:r>
            <a:r>
              <a:rPr lang="zh-TW" altLang="en-US" dirty="0"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dirty="0">
                <a:ea typeface="Microsoft JhengHei"/>
                <a:cs typeface="Arial" pitchFamily="34" charset="0"/>
                <a:sym typeface="Microsoft JhengHei"/>
              </a:rPr>
              <a:t>technology supported</a:t>
            </a:r>
            <a:endParaRPr lang="zh-TW" altLang="en-US" dirty="0">
              <a:solidFill>
                <a:srgbClr val="C00000"/>
              </a:solidFill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6" name="Picture 3" descr="C:\Users\user\Desktop\21_PPT對稿QNAP AQC107 10G網卡\9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40327" y="2571751"/>
            <a:ext cx="4740734" cy="2929872"/>
          </a:xfrm>
          <a:prstGeom prst="rect">
            <a:avLst/>
          </a:prstGeom>
          <a:noFill/>
        </p:spPr>
      </p:pic>
      <p:pic>
        <p:nvPicPr>
          <p:cNvPr id="7" name="Shape 247" descr="\\10.64.2.86\Marketing\MarketingMaterials\Product_photo\NAS\TVS-x73X\TVS-873X\TVS-873X_back.png"/>
          <p:cNvPicPr preferRelativeResize="0"/>
          <p:nvPr/>
        </p:nvPicPr>
        <p:blipFill rotWithShape="1">
          <a:blip r:embed="rId3" cstate="print">
            <a:alphaModFix/>
          </a:blip>
          <a:srcRect l="21617" t="26836" r="72540" b="66903"/>
          <a:stretch/>
        </p:blipFill>
        <p:spPr>
          <a:xfrm>
            <a:off x="6156176" y="2787774"/>
            <a:ext cx="1007539" cy="71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user\Desktop\21_PPT對稿QNAP AQC107 10G網卡\29384737_xxl.png"/>
          <p:cNvPicPr>
            <a:picLocks noChangeAspect="1" noChangeArrowheads="1"/>
          </p:cNvPicPr>
          <p:nvPr/>
        </p:nvPicPr>
        <p:blipFill>
          <a:blip r:embed="rId4" cstate="print"/>
          <a:srcRect l="25926" t="29630" r="9877" b="10906"/>
          <a:stretch>
            <a:fillRect/>
          </a:stretch>
        </p:blipFill>
        <p:spPr bwMode="auto">
          <a:xfrm>
            <a:off x="6372200" y="2986366"/>
            <a:ext cx="2328817" cy="2157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249"/>
          <p:cNvSpPr txBox="1"/>
          <p:nvPr/>
        </p:nvSpPr>
        <p:spPr>
          <a:xfrm>
            <a:off x="827584" y="2067694"/>
            <a:ext cx="9145016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700"/>
            </a:pPr>
            <a:r>
              <a:rPr lang="en-US" altLang="zh-TW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Current LAN cables may be already capable for </a:t>
            </a:r>
            <a:r>
              <a:rPr lang="en-US" altLang="zh-TW" sz="1600" b="1" dirty="0">
                <a:solidFill>
                  <a:srgbClr val="C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&gt; 1Gbps</a:t>
            </a:r>
            <a:r>
              <a:rPr lang="en-US" altLang="zh-TW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speeds!</a:t>
            </a:r>
            <a:endParaRPr lang="en-US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lvl="0">
              <a:buClr>
                <a:schemeClr val="lt1"/>
              </a:buClr>
              <a:buSzPts val="1800"/>
            </a:pPr>
            <a:endParaRPr lang="en-US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graphicFrame>
        <p:nvGraphicFramePr>
          <p:cNvPr id="11" name="Shape 253"/>
          <p:cNvGraphicFramePr/>
          <p:nvPr/>
        </p:nvGraphicFramePr>
        <p:xfrm>
          <a:off x="611560" y="2571750"/>
          <a:ext cx="4536504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8960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41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81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&amp; CAT 7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4427984" y="1203598"/>
            <a:ext cx="5040560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8077493" y="1851670"/>
            <a:ext cx="6514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5598515" y="1851670"/>
            <a:ext cx="53359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4796046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4427984" y="2743082"/>
            <a:ext cx="5040560" cy="20609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387" name="Picture 3" descr="C:\Users\user\Desktop\21_PPT對稿QNAP AQC107 10G網卡\_DSC1513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27448"/>
            <a:ext cx="3657600" cy="2876550"/>
          </a:xfrm>
          <a:prstGeom prst="rect">
            <a:avLst/>
          </a:prstGeom>
          <a:noFill/>
        </p:spPr>
      </p:pic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-252536" y="205978"/>
            <a:ext cx="9649072" cy="857250"/>
          </a:xfrm>
        </p:spPr>
        <p:txBody>
          <a:bodyPr>
            <a:normAutofit/>
          </a:bodyPr>
          <a:lstStyle/>
          <a:p>
            <a:r>
              <a:rPr lang="en-US" altLang="zh-TW" dirty="0" err="1">
                <a:sym typeface="Corbel"/>
              </a:rPr>
              <a:t>Aquantia</a:t>
            </a:r>
            <a:r>
              <a:rPr lang="en-US" altLang="zh-TW" dirty="0">
                <a:sym typeface="Corbel"/>
              </a:rPr>
              <a:t> AQC107 NIC for enterprises</a:t>
            </a:r>
            <a:endParaRPr lang="zh-TW" altLang="en-US" dirty="0">
              <a:sym typeface="Corbe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144016" y="4858439"/>
            <a:ext cx="2915816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de-DE" altLang="zh-TW" sz="1000" b="1" dirty="0">
                <a:solidFill>
                  <a:schemeClr val="dk1"/>
                </a:solidFill>
                <a:latin typeface="Arial" pitchFamily="34" charset="0"/>
                <a:ea typeface="微軟正黑體" panose="020B0604030504040204" pitchFamily="34" charset="-120"/>
                <a:cs typeface="Arial" pitchFamily="34" charset="0"/>
                <a:sym typeface="Corbel"/>
              </a:rPr>
              <a:t>Source: Aquantia.com &amp; NBASET.org</a:t>
            </a:r>
          </a:p>
        </p:txBody>
      </p:sp>
      <p:grpSp>
        <p:nvGrpSpPr>
          <p:cNvPr id="3" name="Shape 272"/>
          <p:cNvGrpSpPr/>
          <p:nvPr/>
        </p:nvGrpSpPr>
        <p:grpSpPr>
          <a:xfrm>
            <a:off x="2287121" y="2559459"/>
            <a:ext cx="1134295" cy="1181700"/>
            <a:chOff x="810550" y="2950875"/>
            <a:chExt cx="1512000" cy="1575600"/>
          </a:xfrm>
        </p:grpSpPr>
        <p:sp>
          <p:nvSpPr>
            <p:cNvPr id="273" name="Shape 273"/>
            <p:cNvSpPr/>
            <p:nvPr/>
          </p:nvSpPr>
          <p:spPr>
            <a:xfrm>
              <a:off x="810550" y="2950875"/>
              <a:ext cx="1512000" cy="15756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274" name="Shape 274"/>
            <p:cNvPicPr preferRelativeResize="0"/>
            <p:nvPr/>
          </p:nvPicPr>
          <p:blipFill rotWithShape="1">
            <a:blip r:embed="rId4" cstate="print">
              <a:alphaModFix/>
            </a:blip>
            <a:srcRect l="20539" t="16504" r="48564" b="19748"/>
            <a:stretch/>
          </p:blipFill>
          <p:spPr>
            <a:xfrm>
              <a:off x="842463" y="3028288"/>
              <a:ext cx="1402575" cy="1420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5" name="Shape 275"/>
          <p:cNvSpPr/>
          <p:nvPr/>
        </p:nvSpPr>
        <p:spPr>
          <a:xfrm>
            <a:off x="4662078" y="2946230"/>
            <a:ext cx="2977075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Used in various solutions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759947" y="1857154"/>
            <a:ext cx="806828" cy="47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5440107" y="1851670"/>
            <a:ext cx="853112" cy="4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8003827" y="1878424"/>
            <a:ext cx="816645" cy="47730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/>
          <p:nvPr/>
        </p:nvSpPr>
        <p:spPr>
          <a:xfrm>
            <a:off x="4662078" y="1409648"/>
            <a:ext cx="4590442" cy="27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Strong investors &amp; NBASE-T Alliance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286" name="Shape 286"/>
          <p:cNvPicPr preferRelativeResize="0"/>
          <p:nvPr/>
        </p:nvPicPr>
        <p:blipFill>
          <a:blip r:embed="rId8" cstate="print">
            <a:alphaModFix/>
          </a:blip>
          <a:srcRect l="17218" t="15390" r="17229" b="11755"/>
          <a:stretch>
            <a:fillRect/>
          </a:stretch>
        </p:blipFill>
        <p:spPr>
          <a:xfrm>
            <a:off x="5076056" y="3406307"/>
            <a:ext cx="86409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9" cstate="print">
            <a:alphaModFix/>
          </a:blip>
          <a:srcRect l="10085" t="15391" r="13437" b="11754"/>
          <a:stretch>
            <a:fillRect/>
          </a:stretch>
        </p:blipFill>
        <p:spPr>
          <a:xfrm>
            <a:off x="6084168" y="3406307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10" cstate="print">
            <a:alphaModFix/>
          </a:blip>
          <a:srcRect l="5710" t="10879" r="14347" b="12965"/>
          <a:stretch>
            <a:fillRect/>
          </a:stretch>
        </p:blipFill>
        <p:spPr>
          <a:xfrm>
            <a:off x="6084168" y="4083345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11" cstate="print">
            <a:alphaModFix/>
          </a:blip>
          <a:srcRect t="14767" b="15325"/>
          <a:stretch>
            <a:fillRect/>
          </a:stretch>
        </p:blipFill>
        <p:spPr>
          <a:xfrm>
            <a:off x="7220944" y="3406307"/>
            <a:ext cx="1083058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179"/>
          <p:cNvSpPr/>
          <p:nvPr/>
        </p:nvSpPr>
        <p:spPr>
          <a:xfrm>
            <a:off x="0" y="1336476"/>
            <a:ext cx="3059832" cy="517315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12" cstate="print">
            <a:alphaModFix/>
          </a:blip>
          <a:srcRect/>
          <a:stretch/>
        </p:blipFill>
        <p:spPr>
          <a:xfrm>
            <a:off x="393172" y="1327952"/>
            <a:ext cx="2497690" cy="55648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矩形 39"/>
          <p:cNvSpPr/>
          <p:nvPr/>
        </p:nvSpPr>
        <p:spPr>
          <a:xfrm>
            <a:off x="6215574" y="1851670"/>
            <a:ext cx="106465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0" name="Shape 280"/>
          <p:cNvPicPr preferRelativeResize="0"/>
          <p:nvPr/>
        </p:nvPicPr>
        <p:blipFill rotWithShape="1">
          <a:blip r:embed="rId13" cstate="print">
            <a:alphaModFix/>
          </a:blip>
          <a:srcRect/>
          <a:stretch/>
        </p:blipFill>
        <p:spPr>
          <a:xfrm>
            <a:off x="6272115" y="1819772"/>
            <a:ext cx="953747" cy="55743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矩形 41"/>
          <p:cNvSpPr/>
          <p:nvPr/>
        </p:nvSpPr>
        <p:spPr>
          <a:xfrm>
            <a:off x="7348884" y="1851670"/>
            <a:ext cx="6514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14" cstate="print">
            <a:alphaModFix/>
          </a:blip>
          <a:srcRect/>
          <a:stretch/>
        </p:blipFill>
        <p:spPr>
          <a:xfrm>
            <a:off x="7280227" y="1867714"/>
            <a:ext cx="792088" cy="46294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矩形 43"/>
          <p:cNvSpPr/>
          <p:nvPr/>
        </p:nvSpPr>
        <p:spPr>
          <a:xfrm>
            <a:off x="5076056" y="4083918"/>
            <a:ext cx="90000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8" name="Shape 288"/>
          <p:cNvPicPr preferRelativeResize="0"/>
          <p:nvPr/>
        </p:nvPicPr>
        <p:blipFill>
          <a:blip r:embed="rId15" cstate="print">
            <a:alphaModFix/>
          </a:blip>
          <a:stretch>
            <a:fillRect/>
          </a:stretch>
        </p:blipFill>
        <p:spPr>
          <a:xfrm>
            <a:off x="5111966" y="4126387"/>
            <a:ext cx="805429" cy="42273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矩形 44"/>
          <p:cNvSpPr/>
          <p:nvPr/>
        </p:nvSpPr>
        <p:spPr>
          <a:xfrm>
            <a:off x="7215753" y="4083918"/>
            <a:ext cx="110066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1" name="Shape 291"/>
          <p:cNvPicPr preferRelativeResize="0"/>
          <p:nvPr/>
        </p:nvPicPr>
        <p:blipFill>
          <a:blip r:embed="rId16" cstate="print">
            <a:alphaModFix/>
          </a:blip>
          <a:stretch>
            <a:fillRect/>
          </a:stretch>
        </p:blipFill>
        <p:spPr>
          <a:xfrm>
            <a:off x="7256986" y="4270403"/>
            <a:ext cx="985495" cy="170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圓角矩形 22"/>
          <p:cNvSpPr/>
          <p:nvPr/>
        </p:nvSpPr>
        <p:spPr>
          <a:xfrm>
            <a:off x="7049366" y="2427734"/>
            <a:ext cx="1987130" cy="50120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7654"/>
            <a:ext cx="2275714" cy="1584176"/>
          </a:xfrm>
          <a:prstGeom prst="rect">
            <a:avLst/>
          </a:prstGeom>
          <a:noFill/>
        </p:spPr>
      </p:pic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400" dirty="0">
                <a:sym typeface="Microsoft JhengHei"/>
              </a:rPr>
              <a:t>Perfect match for NAS with </a:t>
            </a:r>
            <a:r>
              <a:rPr lang="en-US" altLang="zh-TW" sz="3400" dirty="0" err="1">
                <a:sym typeface="Microsoft JhengHei"/>
              </a:rPr>
              <a:t>PCIe</a:t>
            </a:r>
            <a:r>
              <a:rPr lang="en-US" altLang="zh-TW" sz="3400" dirty="0">
                <a:sym typeface="Microsoft JhengHei"/>
              </a:rPr>
              <a:t> 3.0 slot</a:t>
            </a:r>
            <a:endParaRPr lang="zh-TW" altLang="en-US" sz="3400" dirty="0">
              <a:sym typeface="Microsoft JhengHe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72008" y="4745755"/>
            <a:ext cx="6228184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altLang="zh-TW" sz="900" b="1" dirty="0">
                <a:solidFill>
                  <a:srgbClr val="0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Tested in the QNAP lab. Figures may vary by environment.</a:t>
            </a:r>
            <a:br>
              <a:rPr lang="en-US" altLang="zh-TW" sz="900" b="1" dirty="0">
                <a:solidFill>
                  <a:srgbClr val="0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</a:br>
            <a:r>
              <a:rPr lang="en-US" altLang="zh-TW" sz="900" b="1" dirty="0">
                <a:solidFill>
                  <a:srgbClr val="0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NAS</a:t>
            </a:r>
            <a:r>
              <a:rPr lang="zh-TW" altLang="en-US" sz="900" b="1" dirty="0">
                <a:solidFill>
                  <a:srgbClr val="0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：</a:t>
            </a:r>
            <a:r>
              <a:rPr lang="en-US" altLang="zh-TW" sz="900" b="1" dirty="0">
                <a:solidFill>
                  <a:srgbClr val="0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TVS-873e-8G w/ QTS 4.3.4, RAID 5 w/ 8 x  Intel SSDSC2BB240G4 SSD, Cat. 6a cable. Test with </a:t>
            </a:r>
            <a:r>
              <a:rPr lang="en-US" altLang="zh-TW" sz="900" b="1" dirty="0" err="1">
                <a:solidFill>
                  <a:srgbClr val="0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IOMeter</a:t>
            </a:r>
            <a:endParaRPr lang="en-US" sz="900" b="1" dirty="0">
              <a:solidFill>
                <a:srgbClr val="00000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0" y="1623181"/>
            <a:ext cx="5367247" cy="2748769"/>
          </a:xfrm>
          <a:prstGeom prst="rect">
            <a:avLst/>
          </a:prstGeom>
          <a:solidFill>
            <a:srgbClr val="001027"/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618704" y="2734600"/>
            <a:ext cx="1793055" cy="19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000"/>
            </a:pPr>
            <a:r>
              <a:rPr lang="en-US" altLang="zh-TW" sz="1000" b="1" dirty="0">
                <a:solidFill>
                  <a:srgbClr val="FFFFFF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Windows Download</a:t>
            </a:r>
            <a:endParaRPr sz="1000" b="1" dirty="0">
              <a:solidFill>
                <a:srgbClr val="FFFFFF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611560" y="3526688"/>
            <a:ext cx="1728192" cy="19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6FFEEE"/>
              </a:buClr>
              <a:buSzPts val="1000"/>
            </a:pPr>
            <a:r>
              <a:rPr lang="en-US" altLang="zh-TW" sz="1000" b="1" dirty="0">
                <a:solidFill>
                  <a:srgbClr val="FFFF0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Windows Upload</a:t>
            </a:r>
            <a:endParaRPr sz="1000" b="1" dirty="0">
              <a:solidFill>
                <a:srgbClr val="FFFF00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3932824" y="2389733"/>
            <a:ext cx="998135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954 MB/s</a:t>
            </a:r>
            <a:endParaRPr sz="1200" b="1" dirty="0">
              <a:solidFill>
                <a:srgbClr val="FFFFFF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4220856" y="3181821"/>
            <a:ext cx="998135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6FFEEE"/>
              </a:buClr>
              <a:buSzPts val="1600"/>
            </a:pPr>
            <a:r>
              <a:rPr lang="en-US" altLang="zh-TW" sz="1200" b="1" dirty="0">
                <a:solidFill>
                  <a:srgbClr val="FFFF0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1032</a:t>
            </a:r>
            <a:r>
              <a:rPr lang="zh-TW" altLang="en-US" sz="1200" b="1" dirty="0">
                <a:solidFill>
                  <a:srgbClr val="FFFF0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 </a:t>
            </a:r>
            <a:r>
              <a:rPr lang="en-US" altLang="zh-TW" sz="1200" b="1" dirty="0">
                <a:solidFill>
                  <a:srgbClr val="FFFF0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MB/s</a:t>
            </a:r>
            <a:endParaRPr sz="1200" b="1" dirty="0">
              <a:solidFill>
                <a:srgbClr val="FFFF00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4040158" y="4143461"/>
            <a:ext cx="1531974" cy="18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000"/>
            </a:pPr>
            <a:r>
              <a:rPr lang="en-US" altLang="zh-TW" sz="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64KB, sequential transfer</a:t>
            </a:r>
            <a:endParaRPr lang="en-US" sz="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cxnSp>
        <p:nvCxnSpPr>
          <p:cNvPr id="303" name="Shape 303"/>
          <p:cNvCxnSpPr/>
          <p:nvPr/>
        </p:nvCxnSpPr>
        <p:spPr>
          <a:xfrm>
            <a:off x="637484" y="3320237"/>
            <a:ext cx="3511364" cy="0"/>
          </a:xfrm>
          <a:prstGeom prst="straightConnector1">
            <a:avLst/>
          </a:prstGeom>
          <a:noFill/>
          <a:ln w="1270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04" name="Shape 304"/>
          <p:cNvCxnSpPr/>
          <p:nvPr/>
        </p:nvCxnSpPr>
        <p:spPr>
          <a:xfrm>
            <a:off x="637484" y="2527020"/>
            <a:ext cx="3241294" cy="0"/>
          </a:xfrm>
          <a:prstGeom prst="straightConnector1">
            <a:avLst/>
          </a:prstGeom>
          <a:noFill/>
          <a:ln w="12700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05" name="Shape 305"/>
          <p:cNvSpPr txBox="1"/>
          <p:nvPr/>
        </p:nvSpPr>
        <p:spPr>
          <a:xfrm>
            <a:off x="7452320" y="4371950"/>
            <a:ext cx="1369707" cy="2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 dirty="0"/>
              <a:t>TVS-873e</a:t>
            </a:r>
            <a:endParaRPr sz="1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平行四邊形 24"/>
          <p:cNvSpPr/>
          <p:nvPr/>
        </p:nvSpPr>
        <p:spPr>
          <a:xfrm>
            <a:off x="419377" y="1479164"/>
            <a:ext cx="4682779" cy="372505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6" name="Shape 296"/>
          <p:cNvSpPr/>
          <p:nvPr/>
        </p:nvSpPr>
        <p:spPr>
          <a:xfrm>
            <a:off x="691014" y="1490222"/>
            <a:ext cx="4385042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b="1" dirty="0" err="1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IOMeter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(1 x 10GbE</a:t>
            </a: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、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64KB)</a:t>
            </a:r>
            <a:endParaRPr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7092280" y="2428874"/>
            <a:ext cx="2286016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3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PCIe</a:t>
            </a: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3.0 x 4 high-speed n</a:t>
            </a:r>
            <a:r>
              <a:rPr lang="en-US" sz="13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etwork expansion</a:t>
            </a:r>
          </a:p>
        </p:txBody>
      </p:sp>
      <p:pic>
        <p:nvPicPr>
          <p:cNvPr id="20" name="Picture 2" descr="\\10.64.2.86\Marketing\MarketingMaterials\Product_photo\NAS\TVS-x73e\TVS-873e\TVS-873e_Right-angle-of-elevation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35012" y="2700576"/>
            <a:ext cx="3037582" cy="201431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1253</Words>
  <Application>Microsoft Office PowerPoint</Application>
  <PresentationFormat>如螢幕大小 (16:9)</PresentationFormat>
  <Paragraphs>258</Paragraphs>
  <Slides>27</Slides>
  <Notes>17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Upgrade your NAS or PC  with the QXG-10G1T</vt:lpstr>
      <vt:lpstr>Break barriers of gigabit ports</vt:lpstr>
      <vt:lpstr>10GbE is now more accessible</vt:lpstr>
      <vt:lpstr>10GbE is now more accessible</vt:lpstr>
      <vt:lpstr>The QXG-10G1T network expansion card</vt:lpstr>
      <vt:lpstr>Easily check status with LED indicators</vt:lpstr>
      <vt:lpstr>Take advantages of existing infrastructure</vt:lpstr>
      <vt:lpstr>Aquantia AQC107 NIC for enterprises</vt:lpstr>
      <vt:lpstr>Perfect match for NAS with PCIe 3.0 slot</vt:lpstr>
      <vt:lpstr>Getting things done instantly</vt:lpstr>
      <vt:lpstr>Bundled with brackets for NAS &amp; PCs</vt:lpstr>
      <vt:lpstr>Supports all NAS with a PCIe slot </vt:lpstr>
      <vt:lpstr>Not just for NAS; it’s for everyone</vt:lpstr>
      <vt:lpstr>Upgrade to 5Gb/s with minimum cost</vt:lpstr>
      <vt:lpstr>WOL &amp; network booting</vt:lpstr>
      <vt:lpstr>Get ready for a 10G LAN party</vt:lpstr>
      <vt:lpstr>High-speed transmission applications for NAS</vt:lpstr>
      <vt:lpstr>Speed up file sharing between workgroups</vt:lpstr>
      <vt:lpstr>Mount huge storage space with VJBOD</vt:lpstr>
      <vt:lpstr>Enterprise-grade disaster recovery solution</vt:lpstr>
      <vt:lpstr>QXG-10G1T NAS installation</vt:lpstr>
      <vt:lpstr>Connect PC &amp; NAS with QXG-10G1T</vt:lpstr>
      <vt:lpstr>10GbE performance test results</vt:lpstr>
      <vt:lpstr>Manage multiple NICs in Network &amp; Virtual Switch</vt:lpstr>
      <vt:lpstr>Add redundancy with port trunking</vt:lpstr>
      <vt:lpstr>Demo: set up port trunking</vt:lpstr>
      <vt:lpstr>QXG-10G1T Single-port, 5-speed 10GBASE-T  network expansion card 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92</cp:revision>
  <dcterms:created xsi:type="dcterms:W3CDTF">2018-01-29T03:04:07Z</dcterms:created>
  <dcterms:modified xsi:type="dcterms:W3CDTF">2018-02-01T09:28:53Z</dcterms:modified>
</cp:coreProperties>
</file>